
<file path=[Content_Types].xml><?xml version="1.0" encoding="utf-8"?>
<Types xmlns="http://schemas.openxmlformats.org/package/2006/content-types">
  <Default Extension="emf" ContentType="image/x-emf"/>
  <Default Extension="gif" ContentType="image/gif"/>
  <Default Extension="jpeg" ContentType="image/jpeg"/>
  <Default Extension="mp3" ContentType="audio/m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8"/>
  </p:handoutMasterIdLst>
  <p:sldIdLst>
    <p:sldId id="256" r:id="rId2"/>
    <p:sldId id="292" r:id="rId3"/>
    <p:sldId id="390" r:id="rId4"/>
    <p:sldId id="293" r:id="rId5"/>
    <p:sldId id="391" r:id="rId6"/>
    <p:sldId id="294" r:id="rId7"/>
    <p:sldId id="295" r:id="rId8"/>
    <p:sldId id="392" r:id="rId9"/>
    <p:sldId id="414" r:id="rId10"/>
    <p:sldId id="415" r:id="rId11"/>
    <p:sldId id="350" r:id="rId12"/>
    <p:sldId id="296" r:id="rId13"/>
    <p:sldId id="397" r:id="rId14"/>
    <p:sldId id="399" r:id="rId15"/>
    <p:sldId id="401" r:id="rId16"/>
    <p:sldId id="403" r:id="rId17"/>
    <p:sldId id="398" r:id="rId18"/>
    <p:sldId id="404" r:id="rId19"/>
    <p:sldId id="395" r:id="rId20"/>
    <p:sldId id="393" r:id="rId21"/>
    <p:sldId id="394" r:id="rId22"/>
    <p:sldId id="418" r:id="rId23"/>
    <p:sldId id="417" r:id="rId24"/>
    <p:sldId id="416" r:id="rId25"/>
    <p:sldId id="436" r:id="rId26"/>
    <p:sldId id="441" r:id="rId27"/>
    <p:sldId id="257" r:id="rId28"/>
    <p:sldId id="332" r:id="rId29"/>
    <p:sldId id="333" r:id="rId30"/>
    <p:sldId id="437" r:id="rId31"/>
    <p:sldId id="334" r:id="rId32"/>
    <p:sldId id="335" r:id="rId33"/>
    <p:sldId id="258" r:id="rId34"/>
    <p:sldId id="259" r:id="rId35"/>
    <p:sldId id="438" r:id="rId36"/>
    <p:sldId id="261" r:id="rId37"/>
    <p:sldId id="351" r:id="rId38"/>
    <p:sldId id="262" r:id="rId39"/>
    <p:sldId id="263" r:id="rId40"/>
    <p:sldId id="264" r:id="rId41"/>
    <p:sldId id="260" r:id="rId42"/>
    <p:sldId id="265" r:id="rId43"/>
    <p:sldId id="266" r:id="rId44"/>
    <p:sldId id="267" r:id="rId45"/>
    <p:sldId id="439" r:id="rId46"/>
    <p:sldId id="268" r:id="rId47"/>
    <p:sldId id="278" r:id="rId48"/>
    <p:sldId id="281" r:id="rId49"/>
    <p:sldId id="330" r:id="rId50"/>
    <p:sldId id="280" r:id="rId51"/>
    <p:sldId id="270" r:id="rId52"/>
    <p:sldId id="271" r:id="rId53"/>
    <p:sldId id="272" r:id="rId54"/>
    <p:sldId id="273" r:id="rId55"/>
    <p:sldId id="274" r:id="rId56"/>
    <p:sldId id="440" r:id="rId57"/>
    <p:sldId id="282" r:id="rId58"/>
    <p:sldId id="288" r:id="rId59"/>
    <p:sldId id="331" r:id="rId60"/>
    <p:sldId id="396" r:id="rId61"/>
    <p:sldId id="352" r:id="rId62"/>
    <p:sldId id="299" r:id="rId63"/>
    <p:sldId id="275" r:id="rId64"/>
    <p:sldId id="310" r:id="rId65"/>
    <p:sldId id="312" r:id="rId66"/>
    <p:sldId id="313" r:id="rId67"/>
  </p:sldIdLst>
  <p:sldSz cx="9144000" cy="6858000" type="screen4x3"/>
  <p:notesSz cx="6743700" cy="98933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16">
          <p15:clr>
            <a:srgbClr val="A4A3A4"/>
          </p15:clr>
        </p15:guide>
        <p15:guide id="2" pos="21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2" autoAdjust="0"/>
    <p:restoredTop sz="90854"/>
  </p:normalViewPr>
  <p:slideViewPr>
    <p:cSldViewPr>
      <p:cViewPr varScale="1">
        <p:scale>
          <a:sx n="132" d="100"/>
          <a:sy n="132" d="100"/>
        </p:scale>
        <p:origin x="117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62"/>
    </p:cViewPr>
  </p:sorterViewPr>
  <p:notesViewPr>
    <p:cSldViewPr>
      <p:cViewPr varScale="1">
        <p:scale>
          <a:sx n="57" d="100"/>
          <a:sy n="57" d="100"/>
        </p:scale>
        <p:origin x="-2538" y="-102"/>
      </p:cViewPr>
      <p:guideLst>
        <p:guide orient="horz" pos="3116"/>
        <p:guide pos="21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9A25DE67-576E-63DD-B5E3-F52E41B626F3}"/>
              </a:ext>
            </a:extLst>
          </p:cNvPr>
          <p:cNvSpPr>
            <a:spLocks noGrp="1" noChangeArrowheads="1"/>
          </p:cNvSpPr>
          <p:nvPr>
            <p:ph type="hdr" sz="quarter"/>
          </p:nvPr>
        </p:nvSpPr>
        <p:spPr bwMode="auto">
          <a:xfrm>
            <a:off x="0" y="0"/>
            <a:ext cx="28956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endParaRPr lang="en-GB" altLang="en-US"/>
          </a:p>
        </p:txBody>
      </p:sp>
      <p:sp>
        <p:nvSpPr>
          <p:cNvPr id="109571" name="Rectangle 3">
            <a:extLst>
              <a:ext uri="{FF2B5EF4-FFF2-40B4-BE49-F238E27FC236}">
                <a16:creationId xmlns:a16="http://schemas.microsoft.com/office/drawing/2014/main" id="{A7C5C947-06CF-D7D4-C4E1-4D41B3A90B49}"/>
              </a:ext>
            </a:extLst>
          </p:cNvPr>
          <p:cNvSpPr>
            <a:spLocks noGrp="1" noChangeArrowheads="1"/>
          </p:cNvSpPr>
          <p:nvPr>
            <p:ph type="dt" sz="quarter" idx="1"/>
          </p:nvPr>
        </p:nvSpPr>
        <p:spPr bwMode="auto">
          <a:xfrm>
            <a:off x="3810000" y="0"/>
            <a:ext cx="2895600" cy="5334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cs typeface="+mn-cs"/>
              </a:defRPr>
            </a:lvl1pPr>
          </a:lstStyle>
          <a:p>
            <a:pPr>
              <a:defRPr/>
            </a:pPr>
            <a:endParaRPr lang="en-GB" altLang="en-US"/>
          </a:p>
        </p:txBody>
      </p:sp>
      <p:sp>
        <p:nvSpPr>
          <p:cNvPr id="109572" name="Rectangle 4">
            <a:extLst>
              <a:ext uri="{FF2B5EF4-FFF2-40B4-BE49-F238E27FC236}">
                <a16:creationId xmlns:a16="http://schemas.microsoft.com/office/drawing/2014/main" id="{BA5CE221-E428-B89E-429C-5C0F63F069B6}"/>
              </a:ext>
            </a:extLst>
          </p:cNvPr>
          <p:cNvSpPr>
            <a:spLocks noGrp="1" noChangeArrowheads="1"/>
          </p:cNvSpPr>
          <p:nvPr>
            <p:ph type="ftr" sz="quarter" idx="2"/>
          </p:nvPr>
        </p:nvSpPr>
        <p:spPr bwMode="auto">
          <a:xfrm>
            <a:off x="0" y="93599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cs typeface="+mn-cs"/>
              </a:defRPr>
            </a:lvl1pPr>
          </a:lstStyle>
          <a:p>
            <a:pPr>
              <a:defRPr/>
            </a:pPr>
            <a:endParaRPr lang="en-GB" altLang="en-US"/>
          </a:p>
        </p:txBody>
      </p:sp>
      <p:sp>
        <p:nvSpPr>
          <p:cNvPr id="109573" name="Rectangle 5">
            <a:extLst>
              <a:ext uri="{FF2B5EF4-FFF2-40B4-BE49-F238E27FC236}">
                <a16:creationId xmlns:a16="http://schemas.microsoft.com/office/drawing/2014/main" id="{8EA1CF3C-FE98-3503-BE42-44C5AF64D254}"/>
              </a:ext>
            </a:extLst>
          </p:cNvPr>
          <p:cNvSpPr>
            <a:spLocks noGrp="1" noChangeArrowheads="1"/>
          </p:cNvSpPr>
          <p:nvPr>
            <p:ph type="sldNum" sz="quarter" idx="3"/>
          </p:nvPr>
        </p:nvSpPr>
        <p:spPr bwMode="auto">
          <a:xfrm>
            <a:off x="3810000" y="93599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EB0C7DBD-B1FC-2F49-84C3-14A974082876}"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028"/>
            <a:ext cx="7772400" cy="1470422"/>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IE"/>
          </a:p>
        </p:txBody>
      </p:sp>
      <p:sp>
        <p:nvSpPr>
          <p:cNvPr id="4" name="Rectangle 4">
            <a:extLst>
              <a:ext uri="{FF2B5EF4-FFF2-40B4-BE49-F238E27FC236}">
                <a16:creationId xmlns:a16="http://schemas.microsoft.com/office/drawing/2014/main" id="{D10FB53C-2939-A91A-2175-78EED4AB6AFF}"/>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68B530C6-1541-E551-CBE8-B3A9A578CE3E}"/>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20550E23-120E-3F2F-B14A-F16AE3C81EDB}"/>
              </a:ext>
            </a:extLst>
          </p:cNvPr>
          <p:cNvSpPr>
            <a:spLocks noGrp="1" noChangeArrowheads="1"/>
          </p:cNvSpPr>
          <p:nvPr>
            <p:ph type="sldNum" sz="quarter" idx="12"/>
          </p:nvPr>
        </p:nvSpPr>
        <p:spPr>
          <a:ln/>
        </p:spPr>
        <p:txBody>
          <a:bodyPr/>
          <a:lstStyle>
            <a:lvl1pPr>
              <a:defRPr/>
            </a:lvl1pPr>
          </a:lstStyle>
          <a:p>
            <a:pPr>
              <a:defRPr/>
            </a:pPr>
            <a:fld id="{B767DFAD-CA3B-A54C-AACD-C00761FB8C6A}" type="slidenum">
              <a:rPr lang="en-GB" altLang="en-US"/>
              <a:pPr>
                <a:defRPr/>
              </a:pPr>
              <a:t>‹#›</a:t>
            </a:fld>
            <a:endParaRPr lang="en-GB" altLang="en-US"/>
          </a:p>
        </p:txBody>
      </p:sp>
    </p:spTree>
    <p:extLst>
      <p:ext uri="{BB962C8B-B14F-4D97-AF65-F5344CB8AC3E}">
        <p14:creationId xmlns:p14="http://schemas.microsoft.com/office/powerpoint/2010/main" val="3779563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FD50AF85-58E8-DF0B-0A39-80A5D57F9FF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8B890E42-13E8-ACDE-AECB-5E56929E87FC}"/>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EE3B51EC-5196-1C27-1669-AF33A67907D6}"/>
              </a:ext>
            </a:extLst>
          </p:cNvPr>
          <p:cNvSpPr>
            <a:spLocks noGrp="1" noChangeArrowheads="1"/>
          </p:cNvSpPr>
          <p:nvPr>
            <p:ph type="sldNum" sz="quarter" idx="12"/>
          </p:nvPr>
        </p:nvSpPr>
        <p:spPr>
          <a:ln/>
        </p:spPr>
        <p:txBody>
          <a:bodyPr/>
          <a:lstStyle>
            <a:lvl1pPr>
              <a:defRPr/>
            </a:lvl1pPr>
          </a:lstStyle>
          <a:p>
            <a:pPr>
              <a:defRPr/>
            </a:pPr>
            <a:fld id="{778E3316-879A-A748-8A76-E7C8C1B50503}" type="slidenum">
              <a:rPr lang="en-GB" altLang="en-US"/>
              <a:pPr>
                <a:defRPr/>
              </a:pPr>
              <a:t>‹#›</a:t>
            </a:fld>
            <a:endParaRPr lang="en-GB" altLang="en-US"/>
          </a:p>
        </p:txBody>
      </p:sp>
    </p:spTree>
    <p:extLst>
      <p:ext uri="{BB962C8B-B14F-4D97-AF65-F5344CB8AC3E}">
        <p14:creationId xmlns:p14="http://schemas.microsoft.com/office/powerpoint/2010/main" val="1230653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1" y="609600"/>
            <a:ext cx="1943100" cy="5486400"/>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685801" y="609600"/>
            <a:ext cx="56261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BA8242E6-6800-33FE-9795-F4F64E59AB33}"/>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CB096811-7258-F81D-7804-F73C87C3619B}"/>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75798539-F7FF-1BE3-8D08-58E0350826D0}"/>
              </a:ext>
            </a:extLst>
          </p:cNvPr>
          <p:cNvSpPr>
            <a:spLocks noGrp="1" noChangeArrowheads="1"/>
          </p:cNvSpPr>
          <p:nvPr>
            <p:ph type="sldNum" sz="quarter" idx="12"/>
          </p:nvPr>
        </p:nvSpPr>
        <p:spPr>
          <a:ln/>
        </p:spPr>
        <p:txBody>
          <a:bodyPr/>
          <a:lstStyle>
            <a:lvl1pPr>
              <a:defRPr/>
            </a:lvl1pPr>
          </a:lstStyle>
          <a:p>
            <a:pPr>
              <a:defRPr/>
            </a:pPr>
            <a:fld id="{08316D06-E779-7F4C-8930-4FED8DBFF1D0}" type="slidenum">
              <a:rPr lang="en-GB" altLang="en-US"/>
              <a:pPr>
                <a:defRPr/>
              </a:pPr>
              <a:t>‹#›</a:t>
            </a:fld>
            <a:endParaRPr lang="en-GB" altLang="en-US"/>
          </a:p>
        </p:txBody>
      </p:sp>
    </p:spTree>
    <p:extLst>
      <p:ext uri="{BB962C8B-B14F-4D97-AF65-F5344CB8AC3E}">
        <p14:creationId xmlns:p14="http://schemas.microsoft.com/office/powerpoint/2010/main" val="303604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Rectangle 4">
            <a:extLst>
              <a:ext uri="{FF2B5EF4-FFF2-40B4-BE49-F238E27FC236}">
                <a16:creationId xmlns:a16="http://schemas.microsoft.com/office/drawing/2014/main" id="{4E497BD6-55BC-5DEA-6253-06CBD497A5E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1B9162B6-945B-812C-3240-7E6CDFFA0DAC}"/>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1A348BF4-FA5D-9C3E-A479-45A77D84F60C}"/>
              </a:ext>
            </a:extLst>
          </p:cNvPr>
          <p:cNvSpPr>
            <a:spLocks noGrp="1" noChangeArrowheads="1"/>
          </p:cNvSpPr>
          <p:nvPr>
            <p:ph type="sldNum" sz="quarter" idx="12"/>
          </p:nvPr>
        </p:nvSpPr>
        <p:spPr>
          <a:ln/>
        </p:spPr>
        <p:txBody>
          <a:bodyPr/>
          <a:lstStyle>
            <a:lvl1pPr>
              <a:defRPr/>
            </a:lvl1pPr>
          </a:lstStyle>
          <a:p>
            <a:pPr>
              <a:defRPr/>
            </a:pPr>
            <a:fld id="{F761E918-BC38-FD45-9627-31010BFFD367}" type="slidenum">
              <a:rPr lang="en-GB" altLang="en-US"/>
              <a:pPr>
                <a:defRPr/>
              </a:pPr>
              <a:t>‹#›</a:t>
            </a:fld>
            <a:endParaRPr lang="en-GB" altLang="en-US"/>
          </a:p>
        </p:txBody>
      </p:sp>
    </p:spTree>
    <p:extLst>
      <p:ext uri="{BB962C8B-B14F-4D97-AF65-F5344CB8AC3E}">
        <p14:creationId xmlns:p14="http://schemas.microsoft.com/office/powerpoint/2010/main" val="3349154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1784" y="4406504"/>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1784" y="2906316"/>
            <a:ext cx="7772400" cy="150018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FEA99C7-0D77-1095-FD99-CA58DD761592}"/>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5">
            <a:extLst>
              <a:ext uri="{FF2B5EF4-FFF2-40B4-BE49-F238E27FC236}">
                <a16:creationId xmlns:a16="http://schemas.microsoft.com/office/drawing/2014/main" id="{BD3AB196-44CB-93DB-55AF-C1D9C276A9E8}"/>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6">
            <a:extLst>
              <a:ext uri="{FF2B5EF4-FFF2-40B4-BE49-F238E27FC236}">
                <a16:creationId xmlns:a16="http://schemas.microsoft.com/office/drawing/2014/main" id="{0A80BFA2-F2AE-2C66-E8AA-EC73A440C12C}"/>
              </a:ext>
            </a:extLst>
          </p:cNvPr>
          <p:cNvSpPr>
            <a:spLocks noGrp="1" noChangeArrowheads="1"/>
          </p:cNvSpPr>
          <p:nvPr>
            <p:ph type="sldNum" sz="quarter" idx="12"/>
          </p:nvPr>
        </p:nvSpPr>
        <p:spPr>
          <a:ln/>
        </p:spPr>
        <p:txBody>
          <a:bodyPr/>
          <a:lstStyle>
            <a:lvl1pPr>
              <a:defRPr/>
            </a:lvl1pPr>
          </a:lstStyle>
          <a:p>
            <a:pPr>
              <a:defRPr/>
            </a:pPr>
            <a:fld id="{3C60E007-AFC3-5640-BA4F-FAFA313036A7}" type="slidenum">
              <a:rPr lang="en-GB" altLang="en-US"/>
              <a:pPr>
                <a:defRPr/>
              </a:pPr>
              <a:t>‹#›</a:t>
            </a:fld>
            <a:endParaRPr lang="en-GB" altLang="en-US"/>
          </a:p>
        </p:txBody>
      </p:sp>
    </p:spTree>
    <p:extLst>
      <p:ext uri="{BB962C8B-B14F-4D97-AF65-F5344CB8AC3E}">
        <p14:creationId xmlns:p14="http://schemas.microsoft.com/office/powerpoint/2010/main" val="1082879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6858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73600" y="1981200"/>
            <a:ext cx="3784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Rectangle 4">
            <a:extLst>
              <a:ext uri="{FF2B5EF4-FFF2-40B4-BE49-F238E27FC236}">
                <a16:creationId xmlns:a16="http://schemas.microsoft.com/office/drawing/2014/main" id="{F056D283-0EBB-23FC-E73E-80F9F818A45E}"/>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52DC1288-E8FE-1231-B297-19B3903F4BA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C570445C-BBFB-6674-9EE0-347E0D97FAFB}"/>
              </a:ext>
            </a:extLst>
          </p:cNvPr>
          <p:cNvSpPr>
            <a:spLocks noGrp="1" noChangeArrowheads="1"/>
          </p:cNvSpPr>
          <p:nvPr>
            <p:ph type="sldNum" sz="quarter" idx="12"/>
          </p:nvPr>
        </p:nvSpPr>
        <p:spPr>
          <a:ln/>
        </p:spPr>
        <p:txBody>
          <a:bodyPr/>
          <a:lstStyle>
            <a:lvl1pPr>
              <a:defRPr/>
            </a:lvl1pPr>
          </a:lstStyle>
          <a:p>
            <a:pPr>
              <a:defRPr/>
            </a:pPr>
            <a:fld id="{F23AF177-F723-B649-9218-73467BEF49CB}" type="slidenum">
              <a:rPr lang="en-GB" altLang="en-US"/>
              <a:pPr>
                <a:defRPr/>
              </a:pPr>
              <a:t>‹#›</a:t>
            </a:fld>
            <a:endParaRPr lang="en-GB" altLang="en-US"/>
          </a:p>
        </p:txBody>
      </p:sp>
    </p:spTree>
    <p:extLst>
      <p:ext uri="{BB962C8B-B14F-4D97-AF65-F5344CB8AC3E}">
        <p14:creationId xmlns:p14="http://schemas.microsoft.com/office/powerpoint/2010/main" val="1273888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5035"/>
            <a:ext cx="8229600" cy="1143000"/>
          </a:xfrm>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4716"/>
            <a:ext cx="4040717"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5272"/>
            <a:ext cx="4040717"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6085" y="1534716"/>
            <a:ext cx="4040716" cy="64055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6085" y="2175272"/>
            <a:ext cx="4040716" cy="395049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Rectangle 4">
            <a:extLst>
              <a:ext uri="{FF2B5EF4-FFF2-40B4-BE49-F238E27FC236}">
                <a16:creationId xmlns:a16="http://schemas.microsoft.com/office/drawing/2014/main" id="{023FE1EA-640A-9182-2F27-40FACD6E1F18}"/>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5">
            <a:extLst>
              <a:ext uri="{FF2B5EF4-FFF2-40B4-BE49-F238E27FC236}">
                <a16:creationId xmlns:a16="http://schemas.microsoft.com/office/drawing/2014/main" id="{58C46F8E-A892-19A6-84F7-69A0422C3EAC}"/>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6">
            <a:extLst>
              <a:ext uri="{FF2B5EF4-FFF2-40B4-BE49-F238E27FC236}">
                <a16:creationId xmlns:a16="http://schemas.microsoft.com/office/drawing/2014/main" id="{FF3DC9ED-9DC3-4CEF-6543-0CC00F59666B}"/>
              </a:ext>
            </a:extLst>
          </p:cNvPr>
          <p:cNvSpPr>
            <a:spLocks noGrp="1" noChangeArrowheads="1"/>
          </p:cNvSpPr>
          <p:nvPr>
            <p:ph type="sldNum" sz="quarter" idx="12"/>
          </p:nvPr>
        </p:nvSpPr>
        <p:spPr>
          <a:ln/>
        </p:spPr>
        <p:txBody>
          <a:bodyPr/>
          <a:lstStyle>
            <a:lvl1pPr>
              <a:defRPr/>
            </a:lvl1pPr>
          </a:lstStyle>
          <a:p>
            <a:pPr>
              <a:defRPr/>
            </a:pPr>
            <a:fld id="{939DD928-A6F8-0843-8D9D-D78BEF6A9230}" type="slidenum">
              <a:rPr lang="en-GB" altLang="en-US"/>
              <a:pPr>
                <a:defRPr/>
              </a:pPr>
              <a:t>‹#›</a:t>
            </a:fld>
            <a:endParaRPr lang="en-GB" altLang="en-US"/>
          </a:p>
        </p:txBody>
      </p:sp>
    </p:spTree>
    <p:extLst>
      <p:ext uri="{BB962C8B-B14F-4D97-AF65-F5344CB8AC3E}">
        <p14:creationId xmlns:p14="http://schemas.microsoft.com/office/powerpoint/2010/main" val="1699540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Rectangle 4">
            <a:extLst>
              <a:ext uri="{FF2B5EF4-FFF2-40B4-BE49-F238E27FC236}">
                <a16:creationId xmlns:a16="http://schemas.microsoft.com/office/drawing/2014/main" id="{8169C103-3437-0D5B-9ECD-7DDD604CDD59}"/>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5">
            <a:extLst>
              <a:ext uri="{FF2B5EF4-FFF2-40B4-BE49-F238E27FC236}">
                <a16:creationId xmlns:a16="http://schemas.microsoft.com/office/drawing/2014/main" id="{EE981C96-9C58-ADEB-B24A-65D00C312149}"/>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6">
            <a:extLst>
              <a:ext uri="{FF2B5EF4-FFF2-40B4-BE49-F238E27FC236}">
                <a16:creationId xmlns:a16="http://schemas.microsoft.com/office/drawing/2014/main" id="{40D22F1D-6FAD-AA4C-E421-36B9C8C709D1}"/>
              </a:ext>
            </a:extLst>
          </p:cNvPr>
          <p:cNvSpPr>
            <a:spLocks noGrp="1" noChangeArrowheads="1"/>
          </p:cNvSpPr>
          <p:nvPr>
            <p:ph type="sldNum" sz="quarter" idx="12"/>
          </p:nvPr>
        </p:nvSpPr>
        <p:spPr>
          <a:ln/>
        </p:spPr>
        <p:txBody>
          <a:bodyPr/>
          <a:lstStyle>
            <a:lvl1pPr>
              <a:defRPr/>
            </a:lvl1pPr>
          </a:lstStyle>
          <a:p>
            <a:pPr>
              <a:defRPr/>
            </a:pPr>
            <a:fld id="{CF83027E-E53F-3346-B1CC-D6A59B1F5323}" type="slidenum">
              <a:rPr lang="en-GB" altLang="en-US"/>
              <a:pPr>
                <a:defRPr/>
              </a:pPr>
              <a:t>‹#›</a:t>
            </a:fld>
            <a:endParaRPr lang="en-GB" altLang="en-US"/>
          </a:p>
        </p:txBody>
      </p:sp>
    </p:spTree>
    <p:extLst>
      <p:ext uri="{BB962C8B-B14F-4D97-AF65-F5344CB8AC3E}">
        <p14:creationId xmlns:p14="http://schemas.microsoft.com/office/powerpoint/2010/main" val="1220581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92D1042-26D2-6942-FEB7-3A02E1710D2A}"/>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5">
            <a:extLst>
              <a:ext uri="{FF2B5EF4-FFF2-40B4-BE49-F238E27FC236}">
                <a16:creationId xmlns:a16="http://schemas.microsoft.com/office/drawing/2014/main" id="{B5F3865D-8664-5EF2-2E87-67E4B27D0DE4}"/>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6">
            <a:extLst>
              <a:ext uri="{FF2B5EF4-FFF2-40B4-BE49-F238E27FC236}">
                <a16:creationId xmlns:a16="http://schemas.microsoft.com/office/drawing/2014/main" id="{03C97C48-656A-7180-F32B-D39563573FEE}"/>
              </a:ext>
            </a:extLst>
          </p:cNvPr>
          <p:cNvSpPr>
            <a:spLocks noGrp="1" noChangeArrowheads="1"/>
          </p:cNvSpPr>
          <p:nvPr>
            <p:ph type="sldNum" sz="quarter" idx="12"/>
          </p:nvPr>
        </p:nvSpPr>
        <p:spPr>
          <a:ln/>
        </p:spPr>
        <p:txBody>
          <a:bodyPr/>
          <a:lstStyle>
            <a:lvl1pPr>
              <a:defRPr/>
            </a:lvl1pPr>
          </a:lstStyle>
          <a:p>
            <a:pPr>
              <a:defRPr/>
            </a:pPr>
            <a:fld id="{9796FEB8-C332-B543-8758-F0D29F519445}" type="slidenum">
              <a:rPr lang="en-GB" altLang="en-US"/>
              <a:pPr>
                <a:defRPr/>
              </a:pPr>
              <a:t>‹#›</a:t>
            </a:fld>
            <a:endParaRPr lang="en-GB" altLang="en-US"/>
          </a:p>
        </p:txBody>
      </p:sp>
    </p:spTree>
    <p:extLst>
      <p:ext uri="{BB962C8B-B14F-4D97-AF65-F5344CB8AC3E}">
        <p14:creationId xmlns:p14="http://schemas.microsoft.com/office/powerpoint/2010/main" val="2615783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2654"/>
            <a:ext cx="3007784"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1" y="272653"/>
            <a:ext cx="511174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4703"/>
            <a:ext cx="30077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CAF844C-641C-E04C-9058-64B86D71A3D3}"/>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285385BF-AD27-F810-E43E-224F3F17863F}"/>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E03FC9FC-973F-9F37-E796-36128D819291}"/>
              </a:ext>
            </a:extLst>
          </p:cNvPr>
          <p:cNvSpPr>
            <a:spLocks noGrp="1" noChangeArrowheads="1"/>
          </p:cNvSpPr>
          <p:nvPr>
            <p:ph type="sldNum" sz="quarter" idx="12"/>
          </p:nvPr>
        </p:nvSpPr>
        <p:spPr>
          <a:ln/>
        </p:spPr>
        <p:txBody>
          <a:bodyPr/>
          <a:lstStyle>
            <a:lvl1pPr>
              <a:defRPr/>
            </a:lvl1pPr>
          </a:lstStyle>
          <a:p>
            <a:pPr>
              <a:defRPr/>
            </a:pPr>
            <a:fld id="{053114A4-D15A-3743-BDF9-39D85137CA49}" type="slidenum">
              <a:rPr lang="en-GB" altLang="en-US"/>
              <a:pPr>
                <a:defRPr/>
              </a:pPr>
              <a:t>‹#›</a:t>
            </a:fld>
            <a:endParaRPr lang="en-GB" altLang="en-US"/>
          </a:p>
        </p:txBody>
      </p:sp>
    </p:spTree>
    <p:extLst>
      <p:ext uri="{BB962C8B-B14F-4D97-AF65-F5344CB8AC3E}">
        <p14:creationId xmlns:p14="http://schemas.microsoft.com/office/powerpoint/2010/main" val="344498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17"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817" y="61317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E" noProof="0"/>
          </a:p>
        </p:txBody>
      </p:sp>
      <p:sp>
        <p:nvSpPr>
          <p:cNvPr id="4" name="Text Placeholder 3"/>
          <p:cNvSpPr>
            <a:spLocks noGrp="1"/>
          </p:cNvSpPr>
          <p:nvPr>
            <p:ph type="body" sz="half" idx="2"/>
          </p:nvPr>
        </p:nvSpPr>
        <p:spPr>
          <a:xfrm>
            <a:off x="1792817" y="536733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984C573-4513-BADB-82CA-E340EEB8DEFC}"/>
              </a:ext>
            </a:extLst>
          </p:cNvPr>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5">
            <a:extLst>
              <a:ext uri="{FF2B5EF4-FFF2-40B4-BE49-F238E27FC236}">
                <a16:creationId xmlns:a16="http://schemas.microsoft.com/office/drawing/2014/main" id="{051F3F84-0FBF-5B63-EDDF-073F29D2EEB7}"/>
              </a:ext>
            </a:extLst>
          </p:cNvPr>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6">
            <a:extLst>
              <a:ext uri="{FF2B5EF4-FFF2-40B4-BE49-F238E27FC236}">
                <a16:creationId xmlns:a16="http://schemas.microsoft.com/office/drawing/2014/main" id="{A7140B54-9A26-0C07-6732-49C8BDEC5FF2}"/>
              </a:ext>
            </a:extLst>
          </p:cNvPr>
          <p:cNvSpPr>
            <a:spLocks noGrp="1" noChangeArrowheads="1"/>
          </p:cNvSpPr>
          <p:nvPr>
            <p:ph type="sldNum" sz="quarter" idx="12"/>
          </p:nvPr>
        </p:nvSpPr>
        <p:spPr>
          <a:ln/>
        </p:spPr>
        <p:txBody>
          <a:bodyPr/>
          <a:lstStyle>
            <a:lvl1pPr>
              <a:defRPr/>
            </a:lvl1pPr>
          </a:lstStyle>
          <a:p>
            <a:pPr>
              <a:defRPr/>
            </a:pPr>
            <a:fld id="{2EC60F9B-F080-3C47-9B3A-2DB64FBA4966}" type="slidenum">
              <a:rPr lang="en-GB" altLang="en-US"/>
              <a:pPr>
                <a:defRPr/>
              </a:pPr>
              <a:t>‹#›</a:t>
            </a:fld>
            <a:endParaRPr lang="en-GB" altLang="en-US"/>
          </a:p>
        </p:txBody>
      </p:sp>
    </p:spTree>
    <p:extLst>
      <p:ext uri="{BB962C8B-B14F-4D97-AF65-F5344CB8AC3E}">
        <p14:creationId xmlns:p14="http://schemas.microsoft.com/office/powerpoint/2010/main" val="3675011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B69ABE2-8334-7B52-1622-88EFEEE9C18A}"/>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CBB710DB-C80F-9EA8-8356-BC1DD236E998}"/>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9FB5CC4A-49F6-E93C-88DB-669EE789367C}"/>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cs typeface="+mn-cs"/>
              </a:defRPr>
            </a:lvl1pPr>
          </a:lstStyle>
          <a:p>
            <a:pPr>
              <a:defRPr/>
            </a:pPr>
            <a:endParaRPr lang="en-GB" altLang="en-US"/>
          </a:p>
        </p:txBody>
      </p:sp>
      <p:sp>
        <p:nvSpPr>
          <p:cNvPr id="1029" name="Rectangle 5">
            <a:extLst>
              <a:ext uri="{FF2B5EF4-FFF2-40B4-BE49-F238E27FC236}">
                <a16:creationId xmlns:a16="http://schemas.microsoft.com/office/drawing/2014/main" id="{564F301D-70A1-0CA8-4508-D6D1ABD80497}"/>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cs typeface="+mn-cs"/>
              </a:defRPr>
            </a:lvl1pPr>
          </a:lstStyle>
          <a:p>
            <a:pPr>
              <a:defRPr/>
            </a:pPr>
            <a:endParaRPr lang="en-GB" altLang="en-US"/>
          </a:p>
        </p:txBody>
      </p:sp>
      <p:sp>
        <p:nvSpPr>
          <p:cNvPr id="1030" name="Rectangle 6">
            <a:extLst>
              <a:ext uri="{FF2B5EF4-FFF2-40B4-BE49-F238E27FC236}">
                <a16:creationId xmlns:a16="http://schemas.microsoft.com/office/drawing/2014/main" id="{EE7100A8-4855-7E1C-DE3B-734C5B645B2A}"/>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912F773-DCB4-A34C-9616-A866403A91B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audio" Target="../media/media5.wav"/><Relationship Id="rId3" Type="http://schemas.microsoft.com/office/2007/relationships/media" Target="../media/media3.wav"/><Relationship Id="rId7" Type="http://schemas.microsoft.com/office/2007/relationships/media" Target="../media/media5.wav"/><Relationship Id="rId2" Type="http://schemas.openxmlformats.org/officeDocument/2006/relationships/audio" Target="../media/media2.wav"/><Relationship Id="rId1" Type="http://schemas.microsoft.com/office/2007/relationships/media" Target="../media/media2.wav"/><Relationship Id="rId6" Type="http://schemas.openxmlformats.org/officeDocument/2006/relationships/audio" Target="../media/media4.wav"/><Relationship Id="rId5" Type="http://schemas.microsoft.com/office/2007/relationships/media" Target="../media/media4.wav"/><Relationship Id="rId10" Type="http://schemas.openxmlformats.org/officeDocument/2006/relationships/image" Target="../media/image9.png"/><Relationship Id="rId4" Type="http://schemas.openxmlformats.org/officeDocument/2006/relationships/audio" Target="../media/media3.wav"/><Relationship Id="rId9"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wav"/><Relationship Id="rId1" Type="http://schemas.microsoft.com/office/2007/relationships/media" Target="../media/media6.wav"/><Relationship Id="rId6" Type="http://schemas.openxmlformats.org/officeDocument/2006/relationships/image" Target="../media/image9.png"/><Relationship Id="rId5" Type="http://schemas.openxmlformats.org/officeDocument/2006/relationships/image" Target="../media/image12.jpeg"/><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microsoft.com/office/2007/relationships/media" Target="../media/media8.mp3"/><Relationship Id="rId2" Type="http://schemas.openxmlformats.org/officeDocument/2006/relationships/audio" Target="../media/media7.mp3"/><Relationship Id="rId1" Type="http://schemas.microsoft.com/office/2007/relationships/media" Target="../media/media7.mp3"/><Relationship Id="rId6" Type="http://schemas.openxmlformats.org/officeDocument/2006/relationships/image" Target="../media/image9.png"/><Relationship Id="rId5" Type="http://schemas.openxmlformats.org/officeDocument/2006/relationships/slideLayout" Target="../slideLayouts/slideLayout2.xml"/><Relationship Id="rId4" Type="http://schemas.openxmlformats.org/officeDocument/2006/relationships/audio" Target="../media/media8.mp3"/></Relationships>
</file>

<file path=ppt/slides/_rels/slide42.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media" Target="../media/media10.mp3"/><Relationship Id="rId7" Type="http://schemas.openxmlformats.org/officeDocument/2006/relationships/slideLayout" Target="../slideLayouts/slideLayout2.xml"/><Relationship Id="rId2" Type="http://schemas.openxmlformats.org/officeDocument/2006/relationships/audio" Target="../media/media9.mp3"/><Relationship Id="rId1" Type="http://schemas.microsoft.com/office/2007/relationships/media" Target="../media/media9.mp3"/><Relationship Id="rId6" Type="http://schemas.openxmlformats.org/officeDocument/2006/relationships/audio" Target="../media/media11.mp3"/><Relationship Id="rId5" Type="http://schemas.microsoft.com/office/2007/relationships/media" Target="../media/media11.mp3"/><Relationship Id="rId4" Type="http://schemas.openxmlformats.org/officeDocument/2006/relationships/audio" Target="../media/media10.mp3"/></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youtube.com/watch?v=1fM204jqRD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wav"/><Relationship Id="rId1" Type="http://schemas.microsoft.com/office/2007/relationships/media" Target="../media/media12.wav"/><Relationship Id="rId5" Type="http://schemas.openxmlformats.org/officeDocument/2006/relationships/image" Target="../media/image9.png"/><Relationship Id="rId4" Type="http://schemas.openxmlformats.org/officeDocument/2006/relationships/image" Target="../media/image19.emf"/></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wav"/><Relationship Id="rId1" Type="http://schemas.microsoft.com/office/2007/relationships/media" Target="../media/media12.wav"/><Relationship Id="rId5" Type="http://schemas.openxmlformats.org/officeDocument/2006/relationships/image" Target="../media/image9.png"/><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9.png"/><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sha.nnoncarey.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www.muflone.com/en/gespeaker/demo" TargetMode="External"/><Relationship Id="rId2" Type="http://schemas.openxmlformats.org/officeDocument/2006/relationships/hyperlink" Target="http://www.fromtexttospeech.com/" TargetMode="External"/><Relationship Id="rId1" Type="http://schemas.openxmlformats.org/officeDocument/2006/relationships/slideLayout" Target="../slideLayouts/slideLayout2.xml"/><Relationship Id="rId4" Type="http://schemas.openxmlformats.org/officeDocument/2006/relationships/hyperlink" Target="https://github.com/numediart/MBROL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6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9.jpeg"/><Relationship Id="rId5" Type="http://schemas.openxmlformats.org/officeDocument/2006/relationships/image" Target="../media/image28.jpeg"/><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3FD211B7-D125-8F68-4F03-0313640A77F2}"/>
              </a:ext>
            </a:extLst>
          </p:cNvPr>
          <p:cNvSpPr txBox="1">
            <a:spLocks noChangeArrowheads="1"/>
          </p:cNvSpPr>
          <p:nvPr/>
        </p:nvSpPr>
        <p:spPr bwMode="auto">
          <a:xfrm>
            <a:off x="1908175" y="2133600"/>
            <a:ext cx="5343525" cy="212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GB" altLang="en-US" sz="3600" b="1"/>
              <a:t>An introduction to Speech</a:t>
            </a:r>
          </a:p>
          <a:p>
            <a:pPr algn="ctr" eaLnBrk="1" hangingPunct="1">
              <a:spcBef>
                <a:spcPct val="0"/>
              </a:spcBef>
              <a:buFontTx/>
              <a:buNone/>
            </a:pPr>
            <a:r>
              <a:rPr lang="en-GB" altLang="en-US" sz="3600" b="1"/>
              <a:t>CS425</a:t>
            </a:r>
          </a:p>
          <a:p>
            <a:pPr algn="ctr" eaLnBrk="1" hangingPunct="1">
              <a:spcBef>
                <a:spcPct val="0"/>
              </a:spcBef>
              <a:buFontTx/>
              <a:buNone/>
            </a:pPr>
            <a:endParaRPr lang="en-GB" altLang="en-US" sz="3600" b="1"/>
          </a:p>
          <a:p>
            <a:pPr algn="ctr" eaLnBrk="1" hangingPunct="1">
              <a:spcBef>
                <a:spcPct val="0"/>
              </a:spcBef>
              <a:buFontTx/>
              <a:buNone/>
            </a:pPr>
            <a:endParaRPr lang="en-GB"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5ED68D4A-A639-9A4B-F699-2EC7FCE4F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25" y="1595438"/>
            <a:ext cx="7677150" cy="3667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3" descr="img29">
            <a:extLst>
              <a:ext uri="{FF2B5EF4-FFF2-40B4-BE49-F238E27FC236}">
                <a16:creationId xmlns:a16="http://schemas.microsoft.com/office/drawing/2014/main" id="{DAC21966-A706-0E7E-32F9-A448FF9A2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4788" y="685800"/>
            <a:ext cx="65786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ext Box 4">
            <a:extLst>
              <a:ext uri="{FF2B5EF4-FFF2-40B4-BE49-F238E27FC236}">
                <a16:creationId xmlns:a16="http://schemas.microsoft.com/office/drawing/2014/main" id="{BFE80CE1-6C3E-31F4-45E0-63C883FCEBB0}"/>
              </a:ext>
            </a:extLst>
          </p:cNvPr>
          <p:cNvSpPr txBox="1">
            <a:spLocks noChangeArrowheads="1"/>
          </p:cNvSpPr>
          <p:nvPr/>
        </p:nvSpPr>
        <p:spPr bwMode="auto">
          <a:xfrm>
            <a:off x="385763" y="4203700"/>
            <a:ext cx="8758237"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Extensions have been proposed to this model to include a more accurate representation of the glottal pulse shape and a stage to take account of the effects of the sound radiating at the lips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DB6F3200-15DB-93D8-DA89-1D3671F4EC23}"/>
              </a:ext>
            </a:extLst>
          </p:cNvPr>
          <p:cNvSpPr txBox="1">
            <a:spLocks noChangeArrowheads="1"/>
          </p:cNvSpPr>
          <p:nvPr/>
        </p:nvSpPr>
        <p:spPr bwMode="auto">
          <a:xfrm>
            <a:off x="2700338" y="50800"/>
            <a:ext cx="3432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Model Limitations</a:t>
            </a:r>
          </a:p>
        </p:txBody>
      </p:sp>
      <p:sp>
        <p:nvSpPr>
          <p:cNvPr id="69635" name="Text Box 3">
            <a:extLst>
              <a:ext uri="{FF2B5EF4-FFF2-40B4-BE49-F238E27FC236}">
                <a16:creationId xmlns:a16="http://schemas.microsoft.com/office/drawing/2014/main" id="{338EF430-56FD-4DC5-781E-8A99B5F0201B}"/>
              </a:ext>
            </a:extLst>
          </p:cNvPr>
          <p:cNvSpPr txBox="1">
            <a:spLocks noChangeArrowheads="1"/>
          </p:cNvSpPr>
          <p:nvPr/>
        </p:nvSpPr>
        <p:spPr bwMode="auto">
          <a:xfrm>
            <a:off x="214313" y="1052736"/>
            <a:ext cx="8929687" cy="600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AutoNum type="arabicPeriod"/>
            </a:pPr>
            <a:r>
              <a:rPr lang="en-GB" altLang="en-US" dirty="0"/>
              <a:t>For continuant sounds such as vowels where the model parameters vary very slowly, it can work very well. However, for transient sounds such as stops, the model is not as good but still adequate</a:t>
            </a:r>
          </a:p>
          <a:p>
            <a:pPr eaLnBrk="1" hangingPunct="1">
              <a:spcBef>
                <a:spcPct val="0"/>
              </a:spcBef>
              <a:buFontTx/>
              <a:buAutoNum type="arabicPeriod"/>
            </a:pPr>
            <a:endParaRPr lang="en-GB" altLang="en-US" dirty="0"/>
          </a:p>
          <a:p>
            <a:pPr eaLnBrk="1" hangingPunct="1">
              <a:spcBef>
                <a:spcPct val="0"/>
              </a:spcBef>
              <a:buFontTx/>
              <a:buNone/>
            </a:pPr>
            <a:r>
              <a:rPr lang="en-GB" altLang="en-US" dirty="0"/>
              <a:t>	The model assumes that the speech signal can be represented on a short-time basis, that is the parameters of the model are assumed to be constant over time-intervals typically 10-20 msec long</a:t>
            </a:r>
          </a:p>
          <a:p>
            <a:pPr eaLnBrk="1" hangingPunct="1">
              <a:spcBef>
                <a:spcPct val="0"/>
              </a:spcBef>
              <a:buFontTx/>
              <a:buAutoNum type="arabicPeriod"/>
            </a:pPr>
            <a:endParaRPr lang="en-GB" altLang="en-US" dirty="0"/>
          </a:p>
          <a:p>
            <a:pPr eaLnBrk="1" hangingPunct="1">
              <a:spcBef>
                <a:spcPct val="0"/>
              </a:spcBef>
              <a:buFontTx/>
              <a:buNone/>
            </a:pPr>
            <a:endParaRPr lang="en-GB"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a:extLst>
              <a:ext uri="{FF2B5EF4-FFF2-40B4-BE49-F238E27FC236}">
                <a16:creationId xmlns:a16="http://schemas.microsoft.com/office/drawing/2014/main" id="{602EF93F-8EFF-0E0B-6669-EF7B59D95430}"/>
              </a:ext>
            </a:extLst>
          </p:cNvPr>
          <p:cNvSpPr txBox="1">
            <a:spLocks noChangeArrowheads="1"/>
          </p:cNvSpPr>
          <p:nvPr/>
        </p:nvSpPr>
        <p:spPr bwMode="auto">
          <a:xfrm>
            <a:off x="2700338" y="50800"/>
            <a:ext cx="3432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Model Limitations</a:t>
            </a:r>
          </a:p>
        </p:txBody>
      </p:sp>
      <p:sp>
        <p:nvSpPr>
          <p:cNvPr id="70659" name="Text Box 3">
            <a:extLst>
              <a:ext uri="{FF2B5EF4-FFF2-40B4-BE49-F238E27FC236}">
                <a16:creationId xmlns:a16="http://schemas.microsoft.com/office/drawing/2014/main" id="{FFE4997C-204F-5CDA-A268-2F2634411481}"/>
              </a:ext>
            </a:extLst>
          </p:cNvPr>
          <p:cNvSpPr txBox="1">
            <a:spLocks noChangeArrowheads="1"/>
          </p:cNvSpPr>
          <p:nvPr/>
        </p:nvSpPr>
        <p:spPr bwMode="auto">
          <a:xfrm>
            <a:off x="214313" y="1038225"/>
            <a:ext cx="8929687" cy="550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2. </a:t>
            </a:r>
            <a:r>
              <a:rPr lang="en-IE" altLang="en-US"/>
              <a:t>The resonances within the oral side cavity do not amplify the resonances in the signal, but rather absorb resonances from the nasal tube.</a:t>
            </a:r>
          </a:p>
          <a:p>
            <a:pPr eaLnBrk="1" hangingPunct="1">
              <a:spcBef>
                <a:spcPct val="0"/>
              </a:spcBef>
              <a:buFontTx/>
              <a:buNone/>
            </a:pPr>
            <a:endParaRPr lang="en-IE" altLang="en-US"/>
          </a:p>
          <a:p>
            <a:pPr lvl="1" eaLnBrk="1" hangingPunct="1">
              <a:spcBef>
                <a:spcPct val="0"/>
              </a:spcBef>
              <a:buFontTx/>
              <a:buNone/>
            </a:pPr>
            <a:r>
              <a:rPr lang="en-IE" altLang="en-US" sz="3200"/>
              <a:t>Resonant frequencies that are close to the side cavities resonances in frequency get absorbed by the side cavity. The side cavity resonances are antiformants. </a:t>
            </a:r>
          </a:p>
          <a:p>
            <a:pPr lvl="1" eaLnBrk="1" hangingPunct="1">
              <a:spcBef>
                <a:spcPct val="0"/>
              </a:spcBef>
              <a:buFontTx/>
              <a:buNone/>
            </a:pPr>
            <a:endParaRPr lang="en-IE" altLang="en-US" sz="3200"/>
          </a:p>
          <a:p>
            <a:pPr lvl="1" eaLnBrk="1" hangingPunct="1">
              <a:spcBef>
                <a:spcPct val="0"/>
              </a:spcBef>
              <a:buFontTx/>
              <a:buNone/>
            </a:pPr>
            <a:r>
              <a:rPr lang="en-IE" altLang="en-US" sz="3200"/>
              <a:t>Anti-formants show up as amplitude valleys, not peaks, in the spectrum.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4496182F-3DA1-03F9-82F0-95804F701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9038" y="1343025"/>
            <a:ext cx="6765925" cy="417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1683" name="TextBox 3">
            <a:extLst>
              <a:ext uri="{FF2B5EF4-FFF2-40B4-BE49-F238E27FC236}">
                <a16:creationId xmlns:a16="http://schemas.microsoft.com/office/drawing/2014/main" id="{3F2CDCCA-DBCA-8BE1-ACA0-48B51CAC0204}"/>
              </a:ext>
            </a:extLst>
          </p:cNvPr>
          <p:cNvSpPr txBox="1">
            <a:spLocks noChangeArrowheads="1"/>
          </p:cNvSpPr>
          <p:nvPr/>
        </p:nvSpPr>
        <p:spPr bwMode="auto">
          <a:xfrm>
            <a:off x="2916238" y="458788"/>
            <a:ext cx="3008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b="1"/>
              <a:t>Spectrum of /m/</a:t>
            </a:r>
          </a:p>
        </p:txBody>
      </p:sp>
      <p:sp>
        <p:nvSpPr>
          <p:cNvPr id="71684" name="TextBox 4">
            <a:extLst>
              <a:ext uri="{FF2B5EF4-FFF2-40B4-BE49-F238E27FC236}">
                <a16:creationId xmlns:a16="http://schemas.microsoft.com/office/drawing/2014/main" id="{89B471A5-DC31-40CB-456A-BF766F7D8874}"/>
              </a:ext>
            </a:extLst>
          </p:cNvPr>
          <p:cNvSpPr txBox="1">
            <a:spLocks noChangeArrowheads="1"/>
          </p:cNvSpPr>
          <p:nvPr/>
        </p:nvSpPr>
        <p:spPr bwMode="auto">
          <a:xfrm>
            <a:off x="1547813" y="5805488"/>
            <a:ext cx="673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a:t>The anti-formant is shown by the valley is at 1094Hz</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3">
            <a:extLst>
              <a:ext uri="{FF2B5EF4-FFF2-40B4-BE49-F238E27FC236}">
                <a16:creationId xmlns:a16="http://schemas.microsoft.com/office/drawing/2014/main" id="{807F4B59-F7D7-53BB-8D85-9804107AC633}"/>
              </a:ext>
            </a:extLst>
          </p:cNvPr>
          <p:cNvSpPr txBox="1">
            <a:spLocks noChangeArrowheads="1"/>
          </p:cNvSpPr>
          <p:nvPr/>
        </p:nvSpPr>
        <p:spPr bwMode="auto">
          <a:xfrm>
            <a:off x="2916238" y="458788"/>
            <a:ext cx="3008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b="1"/>
              <a:t>Spectrum of /n/</a:t>
            </a:r>
          </a:p>
        </p:txBody>
      </p:sp>
      <p:sp>
        <p:nvSpPr>
          <p:cNvPr id="72707" name="TextBox 4">
            <a:extLst>
              <a:ext uri="{FF2B5EF4-FFF2-40B4-BE49-F238E27FC236}">
                <a16:creationId xmlns:a16="http://schemas.microsoft.com/office/drawing/2014/main" id="{FBA3C96C-517D-0F94-D968-9552734F9F84}"/>
              </a:ext>
            </a:extLst>
          </p:cNvPr>
          <p:cNvSpPr txBox="1">
            <a:spLocks noChangeArrowheads="1"/>
          </p:cNvSpPr>
          <p:nvPr/>
        </p:nvSpPr>
        <p:spPr bwMode="auto">
          <a:xfrm>
            <a:off x="1547813" y="5805488"/>
            <a:ext cx="673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a:t>The anti-formant is shown by the valley is at 1750Hz</a:t>
            </a:r>
          </a:p>
        </p:txBody>
      </p:sp>
      <p:pic>
        <p:nvPicPr>
          <p:cNvPr id="72708" name="Picture 2">
            <a:extLst>
              <a:ext uri="{FF2B5EF4-FFF2-40B4-BE49-F238E27FC236}">
                <a16:creationId xmlns:a16="http://schemas.microsoft.com/office/drawing/2014/main" id="{FB97C1C4-FA5B-6F77-52F9-AA4352C5A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28775"/>
            <a:ext cx="5600700"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Box 3">
            <a:extLst>
              <a:ext uri="{FF2B5EF4-FFF2-40B4-BE49-F238E27FC236}">
                <a16:creationId xmlns:a16="http://schemas.microsoft.com/office/drawing/2014/main" id="{EFEE397A-FD8A-AFD6-C295-23157E0AC9D8}"/>
              </a:ext>
            </a:extLst>
          </p:cNvPr>
          <p:cNvSpPr txBox="1">
            <a:spLocks noChangeArrowheads="1"/>
          </p:cNvSpPr>
          <p:nvPr/>
        </p:nvSpPr>
        <p:spPr bwMode="auto">
          <a:xfrm>
            <a:off x="2916238" y="458788"/>
            <a:ext cx="3965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b="1"/>
              <a:t>Spectrum of /l/ in leaf</a:t>
            </a:r>
          </a:p>
        </p:txBody>
      </p:sp>
      <p:sp>
        <p:nvSpPr>
          <p:cNvPr id="73731" name="TextBox 4">
            <a:extLst>
              <a:ext uri="{FF2B5EF4-FFF2-40B4-BE49-F238E27FC236}">
                <a16:creationId xmlns:a16="http://schemas.microsoft.com/office/drawing/2014/main" id="{EC66BA29-8819-DED9-CB6D-072C266BF6D8}"/>
              </a:ext>
            </a:extLst>
          </p:cNvPr>
          <p:cNvSpPr txBox="1">
            <a:spLocks noChangeArrowheads="1"/>
          </p:cNvSpPr>
          <p:nvPr/>
        </p:nvSpPr>
        <p:spPr bwMode="auto">
          <a:xfrm>
            <a:off x="1547813" y="5805488"/>
            <a:ext cx="6734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2400"/>
              <a:t>The anti-formant is shown by the valley is at 2187Hz</a:t>
            </a:r>
          </a:p>
        </p:txBody>
      </p:sp>
      <p:pic>
        <p:nvPicPr>
          <p:cNvPr id="73732" name="Picture 2">
            <a:extLst>
              <a:ext uri="{FF2B5EF4-FFF2-40B4-BE49-F238E27FC236}">
                <a16:creationId xmlns:a16="http://schemas.microsoft.com/office/drawing/2014/main" id="{478444BA-D6AC-E55B-122B-9835F2FBC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804988"/>
            <a:ext cx="5360987" cy="324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a:extLst>
              <a:ext uri="{FF2B5EF4-FFF2-40B4-BE49-F238E27FC236}">
                <a16:creationId xmlns:a16="http://schemas.microsoft.com/office/drawing/2014/main" id="{4B07BA2E-C460-92A9-630E-38B1A48505B4}"/>
              </a:ext>
            </a:extLst>
          </p:cNvPr>
          <p:cNvSpPr txBox="1">
            <a:spLocks noChangeArrowheads="1"/>
          </p:cNvSpPr>
          <p:nvPr/>
        </p:nvSpPr>
        <p:spPr bwMode="auto">
          <a:xfrm>
            <a:off x="2700338" y="50800"/>
            <a:ext cx="3432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Model Limitations</a:t>
            </a:r>
          </a:p>
        </p:txBody>
      </p:sp>
      <p:sp>
        <p:nvSpPr>
          <p:cNvPr id="74755" name="Text Box 3">
            <a:extLst>
              <a:ext uri="{FF2B5EF4-FFF2-40B4-BE49-F238E27FC236}">
                <a16:creationId xmlns:a16="http://schemas.microsoft.com/office/drawing/2014/main" id="{B5A715B4-7D6A-AE69-5731-C83CEC26D0BC}"/>
              </a:ext>
            </a:extLst>
          </p:cNvPr>
          <p:cNvSpPr txBox="1">
            <a:spLocks noChangeArrowheads="1"/>
          </p:cNvSpPr>
          <p:nvPr/>
        </p:nvSpPr>
        <p:spPr bwMode="auto">
          <a:xfrm>
            <a:off x="214313" y="1038225"/>
            <a:ext cx="892968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2. There is a lack of provision for spectral zeros in the linear speech model as required for nasals and fricatives. This is definitely a limitation for nasals but not too severe for fricatives</a:t>
            </a:r>
          </a:p>
          <a:p>
            <a:pPr eaLnBrk="1" hangingPunct="1">
              <a:spcBef>
                <a:spcPct val="0"/>
              </a:spcBef>
              <a:buFontTx/>
              <a:buNone/>
            </a:pPr>
            <a:endParaRPr lang="en-GB"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a:extLst>
              <a:ext uri="{FF2B5EF4-FFF2-40B4-BE49-F238E27FC236}">
                <a16:creationId xmlns:a16="http://schemas.microsoft.com/office/drawing/2014/main" id="{735AC781-66CD-D411-07D0-1E6BCFB60EA2}"/>
              </a:ext>
            </a:extLst>
          </p:cNvPr>
          <p:cNvSpPr txBox="1">
            <a:spLocks noChangeArrowheads="1"/>
          </p:cNvSpPr>
          <p:nvPr/>
        </p:nvSpPr>
        <p:spPr bwMode="auto">
          <a:xfrm>
            <a:off x="2700338" y="50800"/>
            <a:ext cx="34321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Model Limitations</a:t>
            </a:r>
          </a:p>
        </p:txBody>
      </p:sp>
      <p:sp>
        <p:nvSpPr>
          <p:cNvPr id="75779" name="Text Box 3">
            <a:extLst>
              <a:ext uri="{FF2B5EF4-FFF2-40B4-BE49-F238E27FC236}">
                <a16:creationId xmlns:a16="http://schemas.microsoft.com/office/drawing/2014/main" id="{A7771882-7E90-D377-F41F-8B96E45889B2}"/>
              </a:ext>
            </a:extLst>
          </p:cNvPr>
          <p:cNvSpPr txBox="1">
            <a:spLocks noChangeArrowheads="1"/>
          </p:cNvSpPr>
          <p:nvPr/>
        </p:nvSpPr>
        <p:spPr bwMode="auto">
          <a:xfrm>
            <a:off x="214313" y="1038225"/>
            <a:ext cx="892968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3. The simple dichotomy of voiced-unvoiced excitation is inadequate for unvoiced fricatives. Simply adding the voiced and unvoiced excitations does not work as frication is correlated with peaks of glottal flow</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
            <a:extLst>
              <a:ext uri="{FF2B5EF4-FFF2-40B4-BE49-F238E27FC236}">
                <a16:creationId xmlns:a16="http://schemas.microsoft.com/office/drawing/2014/main" id="{32C2F6B5-1BFB-5703-3B43-E60B74C088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765175"/>
            <a:ext cx="6913562"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a16="http://schemas.microsoft.com/office/drawing/2014/main" id="{B9E92C64-2696-6CD2-73E3-969472B45918}"/>
              </a:ext>
            </a:extLst>
          </p:cNvPr>
          <p:cNvSpPr txBox="1">
            <a:spLocks noChangeArrowheads="1"/>
          </p:cNvSpPr>
          <p:nvPr/>
        </p:nvSpPr>
        <p:spPr bwMode="auto">
          <a:xfrm>
            <a:off x="847725" y="206375"/>
            <a:ext cx="7661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Sound wave generation in the vocal system</a:t>
            </a:r>
          </a:p>
        </p:txBody>
      </p:sp>
      <p:sp>
        <p:nvSpPr>
          <p:cNvPr id="59395" name="Text Box 3">
            <a:extLst>
              <a:ext uri="{FF2B5EF4-FFF2-40B4-BE49-F238E27FC236}">
                <a16:creationId xmlns:a16="http://schemas.microsoft.com/office/drawing/2014/main" id="{7500F402-89B6-11A3-BE1D-1ADA2947B838}"/>
              </a:ext>
            </a:extLst>
          </p:cNvPr>
          <p:cNvSpPr txBox="1">
            <a:spLocks noChangeArrowheads="1"/>
          </p:cNvSpPr>
          <p:nvPr/>
        </p:nvSpPr>
        <p:spPr bwMode="auto">
          <a:xfrm>
            <a:off x="214313" y="1489075"/>
            <a:ext cx="89296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There are three major mechanisms of excitation</a:t>
            </a:r>
          </a:p>
          <a:p>
            <a:pPr eaLnBrk="1" hangingPunct="1">
              <a:spcBef>
                <a:spcPct val="0"/>
              </a:spcBef>
              <a:buFontTx/>
              <a:buNone/>
            </a:pPr>
            <a:endParaRPr lang="en-GB" altLang="en-US" dirty="0"/>
          </a:p>
          <a:p>
            <a:pPr eaLnBrk="1" hangingPunct="1">
              <a:spcBef>
                <a:spcPct val="0"/>
              </a:spcBef>
              <a:buFontTx/>
              <a:buNone/>
            </a:pPr>
            <a:r>
              <a:rPr lang="en-GB" altLang="en-US" dirty="0"/>
              <a:t>1. Air flow from the lungs is modulated by the vocal cord vibration, resulting in a quasi-periodic pulse-like excitation</a:t>
            </a:r>
          </a:p>
          <a:p>
            <a:pPr eaLnBrk="1" hangingPunct="1">
              <a:spcBef>
                <a:spcPct val="0"/>
              </a:spcBef>
            </a:pPr>
            <a:endParaRPr lang="en-GB" altLang="en-US" dirty="0"/>
          </a:p>
          <a:p>
            <a:pPr eaLnBrk="1" hangingPunct="1">
              <a:spcBef>
                <a:spcPct val="0"/>
              </a:spcBef>
              <a:buFontTx/>
              <a:buNone/>
            </a:pPr>
            <a:r>
              <a:rPr lang="en-GB" altLang="en-US" dirty="0"/>
              <a:t>2. Air flow from the lungs becomes turbulent as the air passes through a constriction in the vocal tract, resulting in a noise-like excitation</a:t>
            </a:r>
          </a:p>
          <a:p>
            <a:pPr eaLnBrk="1" hangingPunct="1">
              <a:spcBef>
                <a:spcPct val="0"/>
              </a:spcBef>
              <a:buFontTx/>
              <a:buNone/>
            </a:pPr>
            <a:endParaRPr lang="en-GB"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a:extLst>
              <a:ext uri="{FF2B5EF4-FFF2-40B4-BE49-F238E27FC236}">
                <a16:creationId xmlns:a16="http://schemas.microsoft.com/office/drawing/2014/main" id="{C9A1996F-EDB9-54BC-0666-89FB86E4E65C}"/>
              </a:ext>
            </a:extLst>
          </p:cNvPr>
          <p:cNvSpPr txBox="1">
            <a:spLocks noChangeArrowheads="1"/>
          </p:cNvSpPr>
          <p:nvPr/>
        </p:nvSpPr>
        <p:spPr bwMode="auto">
          <a:xfrm>
            <a:off x="539750" y="1484313"/>
            <a:ext cx="8280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t>The model requires that the glottal pulses be spaced by an integer multiple of the sampling period T. This is shown in the figure. </a:t>
            </a:r>
          </a:p>
          <a:p>
            <a:pPr eaLnBrk="1" hangingPunct="1">
              <a:spcBef>
                <a:spcPct val="0"/>
              </a:spcBef>
              <a:buFontTx/>
              <a:buNone/>
            </a:pPr>
            <a:endParaRPr lang="en-US" altLang="en-US" dirty="0"/>
          </a:p>
          <a:p>
            <a:pPr eaLnBrk="1" hangingPunct="1">
              <a:spcBef>
                <a:spcPct val="0"/>
              </a:spcBef>
              <a:buFontTx/>
              <a:buNone/>
            </a:pPr>
            <a:r>
              <a:rPr lang="en-US" altLang="en-US" dirty="0"/>
              <a:t>For a sampling rate of 8000Hz, the three pulse trains have periods of 25, 24 and 26 samples respectively. This corresponds to a pitch frequency of 320, 333.33, and 307.7 Hz respectively. </a:t>
            </a:r>
            <a:endParaRPr lang="en-IE" altLang="en-US" sz="2400" dirty="0"/>
          </a:p>
        </p:txBody>
      </p:sp>
      <p:sp>
        <p:nvSpPr>
          <p:cNvPr id="76803" name="TextBox 2">
            <a:extLst>
              <a:ext uri="{FF2B5EF4-FFF2-40B4-BE49-F238E27FC236}">
                <a16:creationId xmlns:a16="http://schemas.microsoft.com/office/drawing/2014/main" id="{69FEA049-CE6F-32C5-1F96-5AE5A0E8B1AA}"/>
              </a:ext>
            </a:extLst>
          </p:cNvPr>
          <p:cNvSpPr txBox="1">
            <a:spLocks noChangeArrowheads="1"/>
          </p:cNvSpPr>
          <p:nvPr/>
        </p:nvSpPr>
        <p:spPr bwMode="auto">
          <a:xfrm>
            <a:off x="2792413" y="241300"/>
            <a:ext cx="3067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b="1"/>
              <a:t>Limitation No.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Box 1">
            <a:extLst>
              <a:ext uri="{FF2B5EF4-FFF2-40B4-BE49-F238E27FC236}">
                <a16:creationId xmlns:a16="http://schemas.microsoft.com/office/drawing/2014/main" id="{EADFEE0B-C78C-C4A1-7172-A91E8FF7142E}"/>
              </a:ext>
            </a:extLst>
          </p:cNvPr>
          <p:cNvSpPr txBox="1">
            <a:spLocks noChangeArrowheads="1"/>
          </p:cNvSpPr>
          <p:nvPr/>
        </p:nvSpPr>
        <p:spPr bwMode="auto">
          <a:xfrm>
            <a:off x="539750" y="1125538"/>
            <a:ext cx="7704138"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t>Thus, at this sampling frequency no frequencies in-between these are obtainable. This makes effects such as pitch glides impossible to do without introducing other processing.</a:t>
            </a:r>
            <a:endParaRPr lang="en-IE" altLang="en-US" dirty="0"/>
          </a:p>
        </p:txBody>
      </p:sp>
      <p:sp>
        <p:nvSpPr>
          <p:cNvPr id="78851" name="TextBox 2">
            <a:extLst>
              <a:ext uri="{FF2B5EF4-FFF2-40B4-BE49-F238E27FC236}">
                <a16:creationId xmlns:a16="http://schemas.microsoft.com/office/drawing/2014/main" id="{C6F4BEC6-CA7E-076E-A404-27DE05FA4BEC}"/>
              </a:ext>
            </a:extLst>
          </p:cNvPr>
          <p:cNvSpPr txBox="1">
            <a:spLocks noChangeArrowheads="1"/>
          </p:cNvSpPr>
          <p:nvPr/>
        </p:nvSpPr>
        <p:spPr bwMode="auto">
          <a:xfrm>
            <a:off x="3290888" y="268288"/>
            <a:ext cx="30670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b="1"/>
              <a:t>Limitation No. 4</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Box 1">
            <a:extLst>
              <a:ext uri="{FF2B5EF4-FFF2-40B4-BE49-F238E27FC236}">
                <a16:creationId xmlns:a16="http://schemas.microsoft.com/office/drawing/2014/main" id="{ABC7E04B-9F69-D3C0-0E02-772A4BC0CDB0}"/>
              </a:ext>
            </a:extLst>
          </p:cNvPr>
          <p:cNvSpPr txBox="1">
            <a:spLocks noChangeArrowheads="1"/>
          </p:cNvSpPr>
          <p:nvPr/>
        </p:nvSpPr>
        <p:spPr bwMode="auto">
          <a:xfrm>
            <a:off x="539750" y="1628775"/>
            <a:ext cx="7993063"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a:t>This is an example of a pitch glide using an impulse train that changes from 220Hz to 200Hz. The rate of change of the pitch is once every 10 periods from ¼ second until 1 second. You can hear how quantizied the sound is from the file and also see this in the spectrogram on the slide after</a:t>
            </a:r>
            <a:endParaRPr lang="en-IE"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Box 1">
            <a:extLst>
              <a:ext uri="{FF2B5EF4-FFF2-40B4-BE49-F238E27FC236}">
                <a16:creationId xmlns:a16="http://schemas.microsoft.com/office/drawing/2014/main" id="{202AC28E-720A-D4AF-8F91-EE2C47D1BC6E}"/>
              </a:ext>
            </a:extLst>
          </p:cNvPr>
          <p:cNvSpPr txBox="1">
            <a:spLocks noChangeArrowheads="1"/>
          </p:cNvSpPr>
          <p:nvPr/>
        </p:nvSpPr>
        <p:spPr bwMode="auto">
          <a:xfrm>
            <a:off x="899592" y="27173"/>
            <a:ext cx="4155305" cy="661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IE" altLang="en-US" sz="800" dirty="0"/>
              <a:t>import </a:t>
            </a:r>
            <a:r>
              <a:rPr lang="en-IE" altLang="en-US" sz="800" dirty="0" err="1"/>
              <a:t>numpy</a:t>
            </a:r>
            <a:r>
              <a:rPr lang="en-IE" altLang="en-US" sz="800" dirty="0"/>
              <a:t> as np</a:t>
            </a:r>
          </a:p>
          <a:p>
            <a:pPr eaLnBrk="1" hangingPunct="1">
              <a:spcBef>
                <a:spcPct val="0"/>
              </a:spcBef>
              <a:buFontTx/>
              <a:buNone/>
            </a:pPr>
            <a:r>
              <a:rPr lang="en-IE" altLang="en-US" sz="800" dirty="0"/>
              <a:t>import </a:t>
            </a:r>
            <a:r>
              <a:rPr lang="en-IE" altLang="en-US" sz="800" dirty="0" err="1"/>
              <a:t>scipy.io.wavfile</a:t>
            </a:r>
            <a:r>
              <a:rPr lang="en-IE" altLang="en-US" sz="800" dirty="0"/>
              <a:t> as </a:t>
            </a:r>
            <a:r>
              <a:rPr lang="en-IE" altLang="en-US" sz="800" dirty="0" err="1"/>
              <a:t>wavfile</a:t>
            </a:r>
            <a:endParaRPr lang="en-IE" altLang="en-US" sz="800" dirty="0"/>
          </a:p>
          <a:p>
            <a:pPr eaLnBrk="1" hangingPunct="1">
              <a:spcBef>
                <a:spcPct val="0"/>
              </a:spcBef>
              <a:buFontTx/>
              <a:buNone/>
            </a:pPr>
            <a:r>
              <a:rPr lang="en-IE" altLang="en-US" sz="800" dirty="0"/>
              <a:t>import </a:t>
            </a:r>
            <a:r>
              <a:rPr lang="en-IE" altLang="en-US" sz="800" dirty="0" err="1"/>
              <a:t>matplotlib.pyplot</a:t>
            </a:r>
            <a:r>
              <a:rPr lang="en-IE" altLang="en-US" sz="800" dirty="0"/>
              <a:t> as </a:t>
            </a:r>
            <a:r>
              <a:rPr lang="en-IE" altLang="en-US" sz="800" dirty="0" err="1"/>
              <a:t>plt</a:t>
            </a:r>
            <a:endParaRPr lang="en-IE" altLang="en-US" sz="800" dirty="0"/>
          </a:p>
          <a:p>
            <a:pPr eaLnBrk="1" hangingPunct="1">
              <a:spcBef>
                <a:spcPct val="0"/>
              </a:spcBef>
              <a:buFontTx/>
              <a:buNone/>
            </a:pPr>
            <a:r>
              <a:rPr lang="en-IE" altLang="en-US" sz="800" dirty="0"/>
              <a:t>from </a:t>
            </a:r>
            <a:r>
              <a:rPr lang="en-IE" altLang="en-US" sz="800" dirty="0" err="1"/>
              <a:t>scipy.signal</a:t>
            </a:r>
            <a:r>
              <a:rPr lang="en-IE" altLang="en-US" sz="800" dirty="0"/>
              <a:t> import spectrogram</a:t>
            </a:r>
          </a:p>
          <a:p>
            <a:pPr eaLnBrk="1" hangingPunct="1">
              <a:spcBef>
                <a:spcPct val="0"/>
              </a:spcBef>
              <a:buFontTx/>
              <a:buNone/>
            </a:pPr>
            <a:endParaRPr lang="en-IE" altLang="en-US" sz="800" dirty="0"/>
          </a:p>
          <a:p>
            <a:pPr eaLnBrk="1" hangingPunct="1">
              <a:spcBef>
                <a:spcPct val="0"/>
              </a:spcBef>
              <a:buFontTx/>
              <a:buNone/>
            </a:pPr>
            <a:r>
              <a:rPr lang="en-IE" altLang="en-US" sz="800" dirty="0"/>
              <a:t># Set parameters</a:t>
            </a:r>
          </a:p>
          <a:p>
            <a:pPr eaLnBrk="1" hangingPunct="1">
              <a:spcBef>
                <a:spcPct val="0"/>
              </a:spcBef>
              <a:buFontTx/>
              <a:buNone/>
            </a:pPr>
            <a:r>
              <a:rPr lang="en-IE" altLang="en-US" sz="800" dirty="0"/>
              <a:t>Fs = 16000</a:t>
            </a:r>
          </a:p>
          <a:p>
            <a:pPr eaLnBrk="1" hangingPunct="1">
              <a:spcBef>
                <a:spcPct val="0"/>
              </a:spcBef>
              <a:buFontTx/>
              <a:buNone/>
            </a:pPr>
            <a:r>
              <a:rPr lang="en-IE" altLang="en-US" sz="800" dirty="0"/>
              <a:t>sig = </a:t>
            </a:r>
            <a:r>
              <a:rPr lang="en-IE" altLang="en-US" sz="800" dirty="0" err="1"/>
              <a:t>np.zeros</a:t>
            </a:r>
            <a:r>
              <a:rPr lang="en-IE" altLang="en-US" sz="800" dirty="0"/>
              <a:t>(int(1.5 * Fs))</a:t>
            </a:r>
          </a:p>
          <a:p>
            <a:pPr eaLnBrk="1" hangingPunct="1">
              <a:spcBef>
                <a:spcPct val="0"/>
              </a:spcBef>
              <a:buFontTx/>
              <a:buNone/>
            </a:pPr>
            <a:r>
              <a:rPr lang="en-IE" altLang="en-US" sz="800" dirty="0" err="1"/>
              <a:t>pitchStart</a:t>
            </a:r>
            <a:r>
              <a:rPr lang="en-IE" altLang="en-US" sz="800" dirty="0"/>
              <a:t> = 220</a:t>
            </a:r>
          </a:p>
          <a:p>
            <a:pPr eaLnBrk="1" hangingPunct="1">
              <a:spcBef>
                <a:spcPct val="0"/>
              </a:spcBef>
              <a:buFontTx/>
              <a:buNone/>
            </a:pPr>
            <a:r>
              <a:rPr lang="en-IE" altLang="en-US" sz="800" dirty="0" err="1"/>
              <a:t>pitchStartSamps</a:t>
            </a:r>
            <a:r>
              <a:rPr lang="en-IE" altLang="en-US" sz="800" dirty="0"/>
              <a:t> = round(Fs / </a:t>
            </a:r>
            <a:r>
              <a:rPr lang="en-IE" altLang="en-US" sz="800" dirty="0" err="1"/>
              <a:t>pitchStart</a:t>
            </a:r>
            <a:r>
              <a:rPr lang="en-IE" altLang="en-US" sz="800" dirty="0"/>
              <a:t>)</a:t>
            </a:r>
          </a:p>
          <a:p>
            <a:pPr eaLnBrk="1" hangingPunct="1">
              <a:spcBef>
                <a:spcPct val="0"/>
              </a:spcBef>
              <a:buFontTx/>
              <a:buNone/>
            </a:pPr>
            <a:r>
              <a:rPr lang="en-IE" altLang="en-US" sz="800" dirty="0" err="1"/>
              <a:t>pitchFinal</a:t>
            </a:r>
            <a:r>
              <a:rPr lang="en-IE" altLang="en-US" sz="800" dirty="0"/>
              <a:t> = 200</a:t>
            </a:r>
          </a:p>
          <a:p>
            <a:pPr eaLnBrk="1" hangingPunct="1">
              <a:spcBef>
                <a:spcPct val="0"/>
              </a:spcBef>
              <a:buFontTx/>
              <a:buNone/>
            </a:pPr>
            <a:r>
              <a:rPr lang="en-IE" altLang="en-US" sz="800" dirty="0" err="1"/>
              <a:t>pitchFinalSamps</a:t>
            </a:r>
            <a:r>
              <a:rPr lang="en-IE" altLang="en-US" sz="800" dirty="0"/>
              <a:t> = round(Fs / </a:t>
            </a:r>
            <a:r>
              <a:rPr lang="en-IE" altLang="en-US" sz="800" dirty="0" err="1"/>
              <a:t>pitchFinal</a:t>
            </a:r>
            <a:r>
              <a:rPr lang="en-IE" altLang="en-US" sz="800" dirty="0"/>
              <a:t>)</a:t>
            </a:r>
          </a:p>
          <a:p>
            <a:pPr eaLnBrk="1" hangingPunct="1">
              <a:spcBef>
                <a:spcPct val="0"/>
              </a:spcBef>
              <a:buFontTx/>
              <a:buNone/>
            </a:pPr>
            <a:r>
              <a:rPr lang="en-IE" altLang="en-US" sz="800" dirty="0"/>
              <a:t>repeat = 10</a:t>
            </a:r>
          </a:p>
          <a:p>
            <a:pPr eaLnBrk="1" hangingPunct="1">
              <a:spcBef>
                <a:spcPct val="0"/>
              </a:spcBef>
              <a:buFontTx/>
              <a:buNone/>
            </a:pPr>
            <a:r>
              <a:rPr lang="en-IE" altLang="en-US" sz="800" dirty="0"/>
              <a:t>repetition = 1 / repeat</a:t>
            </a:r>
          </a:p>
          <a:p>
            <a:pPr eaLnBrk="1" hangingPunct="1">
              <a:spcBef>
                <a:spcPct val="0"/>
              </a:spcBef>
              <a:buFontTx/>
              <a:buNone/>
            </a:pPr>
            <a:r>
              <a:rPr lang="en-IE" altLang="en-US" sz="800" dirty="0" err="1"/>
              <a:t>pitchChange</a:t>
            </a:r>
            <a:r>
              <a:rPr lang="en-IE" altLang="en-US" sz="800" dirty="0"/>
              <a:t> = </a:t>
            </a:r>
            <a:r>
              <a:rPr lang="en-IE" altLang="en-US" sz="800" dirty="0" err="1"/>
              <a:t>np.floor</a:t>
            </a:r>
            <a:r>
              <a:rPr lang="en-IE" altLang="en-US" sz="800" dirty="0"/>
              <a:t>(</a:t>
            </a:r>
            <a:r>
              <a:rPr lang="en-IE" altLang="en-US" sz="800" dirty="0" err="1"/>
              <a:t>np.arange</a:t>
            </a:r>
            <a:r>
              <a:rPr lang="en-IE" altLang="en-US" sz="800" dirty="0"/>
              <a:t>(</a:t>
            </a:r>
            <a:r>
              <a:rPr lang="en-IE" altLang="en-US" sz="800" dirty="0" err="1"/>
              <a:t>pitchStartSamps</a:t>
            </a:r>
            <a:r>
              <a:rPr lang="en-IE" altLang="en-US" sz="800" dirty="0"/>
              <a:t> + 1, </a:t>
            </a:r>
            <a:r>
              <a:rPr lang="en-IE" altLang="en-US" sz="800" dirty="0" err="1"/>
              <a:t>pitchFinalSamps</a:t>
            </a:r>
            <a:r>
              <a:rPr lang="en-IE" altLang="en-US" sz="800" dirty="0"/>
              <a:t>, repetition)).</a:t>
            </a:r>
            <a:r>
              <a:rPr lang="en-IE" altLang="en-US" sz="800" dirty="0" err="1"/>
              <a:t>astype</a:t>
            </a:r>
            <a:r>
              <a:rPr lang="en-IE" altLang="en-US" sz="800" dirty="0"/>
              <a:t>(int)</a:t>
            </a:r>
          </a:p>
          <a:p>
            <a:pPr eaLnBrk="1" hangingPunct="1">
              <a:spcBef>
                <a:spcPct val="0"/>
              </a:spcBef>
              <a:buFontTx/>
              <a:buNone/>
            </a:pPr>
            <a:endParaRPr lang="en-IE" altLang="en-US" sz="800" dirty="0"/>
          </a:p>
          <a:p>
            <a:pPr eaLnBrk="1" hangingPunct="1">
              <a:spcBef>
                <a:spcPct val="0"/>
              </a:spcBef>
              <a:buFontTx/>
              <a:buNone/>
            </a:pPr>
            <a:r>
              <a:rPr lang="en-IE" altLang="en-US" sz="800" dirty="0"/>
              <a:t># Create the initial impulses</a:t>
            </a:r>
          </a:p>
          <a:p>
            <a:pPr eaLnBrk="1" hangingPunct="1">
              <a:spcBef>
                <a:spcPct val="0"/>
              </a:spcBef>
              <a:buFontTx/>
              <a:buNone/>
            </a:pPr>
            <a:r>
              <a:rPr lang="en-IE" altLang="en-US" sz="800" dirty="0"/>
              <a:t>for </a:t>
            </a:r>
            <a:r>
              <a:rPr lang="en-IE" altLang="en-US" sz="800" dirty="0" err="1"/>
              <a:t>i</a:t>
            </a:r>
            <a:r>
              <a:rPr lang="en-IE" altLang="en-US" sz="800" dirty="0"/>
              <a:t> in range(0, Fs // 4, </a:t>
            </a:r>
            <a:r>
              <a:rPr lang="en-IE" altLang="en-US" sz="800" dirty="0" err="1"/>
              <a:t>pitchStartSamps</a:t>
            </a:r>
            <a:r>
              <a:rPr lang="en-IE" altLang="en-US" sz="800" dirty="0"/>
              <a:t>):</a:t>
            </a:r>
          </a:p>
          <a:p>
            <a:pPr eaLnBrk="1" hangingPunct="1">
              <a:spcBef>
                <a:spcPct val="0"/>
              </a:spcBef>
              <a:buFontTx/>
              <a:buNone/>
            </a:pPr>
            <a:r>
              <a:rPr lang="en-IE" altLang="en-US" sz="800" dirty="0"/>
              <a:t>    sig[</a:t>
            </a:r>
            <a:r>
              <a:rPr lang="en-IE" altLang="en-US" sz="800" dirty="0" err="1"/>
              <a:t>i</a:t>
            </a:r>
            <a:r>
              <a:rPr lang="en-IE" altLang="en-US" sz="800" dirty="0"/>
              <a:t>] = 1</a:t>
            </a:r>
          </a:p>
          <a:p>
            <a:pPr eaLnBrk="1" hangingPunct="1">
              <a:spcBef>
                <a:spcPct val="0"/>
              </a:spcBef>
              <a:buFontTx/>
              <a:buNone/>
            </a:pPr>
            <a:endParaRPr lang="en-IE" altLang="en-US" sz="800" dirty="0"/>
          </a:p>
          <a:p>
            <a:pPr eaLnBrk="1" hangingPunct="1">
              <a:spcBef>
                <a:spcPct val="0"/>
              </a:spcBef>
              <a:buFontTx/>
              <a:buNone/>
            </a:pPr>
            <a:r>
              <a:rPr lang="en-IE" altLang="en-US" sz="800" dirty="0"/>
              <a:t># Set the impulse at Fs/4</a:t>
            </a:r>
          </a:p>
          <a:p>
            <a:pPr eaLnBrk="1" hangingPunct="1">
              <a:spcBef>
                <a:spcPct val="0"/>
              </a:spcBef>
              <a:buFontTx/>
              <a:buNone/>
            </a:pPr>
            <a:r>
              <a:rPr lang="en-IE" altLang="en-US" sz="800" dirty="0"/>
              <a:t>index = Fs // 4</a:t>
            </a:r>
          </a:p>
          <a:p>
            <a:pPr eaLnBrk="1" hangingPunct="1">
              <a:spcBef>
                <a:spcPct val="0"/>
              </a:spcBef>
              <a:buFontTx/>
              <a:buNone/>
            </a:pPr>
            <a:r>
              <a:rPr lang="en-IE" altLang="en-US" sz="800" dirty="0"/>
              <a:t>sig[index] = 1</a:t>
            </a:r>
          </a:p>
          <a:p>
            <a:pPr eaLnBrk="1" hangingPunct="1">
              <a:spcBef>
                <a:spcPct val="0"/>
              </a:spcBef>
              <a:buFontTx/>
              <a:buNone/>
            </a:pPr>
            <a:endParaRPr lang="en-IE" altLang="en-US" sz="800" dirty="0"/>
          </a:p>
          <a:p>
            <a:pPr eaLnBrk="1" hangingPunct="1">
              <a:spcBef>
                <a:spcPct val="0"/>
              </a:spcBef>
              <a:buFontTx/>
              <a:buNone/>
            </a:pPr>
            <a:r>
              <a:rPr lang="en-IE" altLang="en-US" sz="800" dirty="0"/>
              <a:t># Create the varying pitch impulses</a:t>
            </a:r>
          </a:p>
          <a:p>
            <a:pPr eaLnBrk="1" hangingPunct="1">
              <a:spcBef>
                <a:spcPct val="0"/>
              </a:spcBef>
              <a:buFontTx/>
              <a:buNone/>
            </a:pPr>
            <a:r>
              <a:rPr lang="en-IE" altLang="en-US" sz="800" dirty="0"/>
              <a:t>for change in </a:t>
            </a:r>
            <a:r>
              <a:rPr lang="en-IE" altLang="en-US" sz="800" dirty="0" err="1"/>
              <a:t>pitchChange</a:t>
            </a:r>
            <a:r>
              <a:rPr lang="en-IE" altLang="en-US" sz="800" dirty="0"/>
              <a:t>:</a:t>
            </a:r>
          </a:p>
          <a:p>
            <a:pPr eaLnBrk="1" hangingPunct="1">
              <a:spcBef>
                <a:spcPct val="0"/>
              </a:spcBef>
              <a:buFontTx/>
              <a:buNone/>
            </a:pPr>
            <a:r>
              <a:rPr lang="en-IE" altLang="en-US" sz="800" dirty="0"/>
              <a:t>    index += change</a:t>
            </a:r>
          </a:p>
          <a:p>
            <a:pPr eaLnBrk="1" hangingPunct="1">
              <a:spcBef>
                <a:spcPct val="0"/>
              </a:spcBef>
              <a:buFontTx/>
              <a:buNone/>
            </a:pPr>
            <a:r>
              <a:rPr lang="en-IE" altLang="en-US" sz="800" dirty="0"/>
              <a:t>    if index &lt; </a:t>
            </a:r>
            <a:r>
              <a:rPr lang="en-IE" altLang="en-US" sz="800" dirty="0" err="1"/>
              <a:t>len</a:t>
            </a:r>
            <a:r>
              <a:rPr lang="en-IE" altLang="en-US" sz="800" dirty="0"/>
              <a:t>(sig):</a:t>
            </a:r>
          </a:p>
          <a:p>
            <a:pPr eaLnBrk="1" hangingPunct="1">
              <a:spcBef>
                <a:spcPct val="0"/>
              </a:spcBef>
              <a:buFontTx/>
              <a:buNone/>
            </a:pPr>
            <a:r>
              <a:rPr lang="en-IE" altLang="en-US" sz="800" dirty="0"/>
              <a:t>        sig[index] = 1</a:t>
            </a:r>
          </a:p>
          <a:p>
            <a:pPr eaLnBrk="1" hangingPunct="1">
              <a:spcBef>
                <a:spcPct val="0"/>
              </a:spcBef>
              <a:buFontTx/>
              <a:buNone/>
            </a:pPr>
            <a:r>
              <a:rPr lang="en-IE" altLang="en-US" sz="800" dirty="0"/>
              <a:t>    else:</a:t>
            </a:r>
          </a:p>
          <a:p>
            <a:pPr eaLnBrk="1" hangingPunct="1">
              <a:spcBef>
                <a:spcPct val="0"/>
              </a:spcBef>
              <a:buFontTx/>
              <a:buNone/>
            </a:pPr>
            <a:r>
              <a:rPr lang="en-IE" altLang="en-US" sz="800" dirty="0"/>
              <a:t>        break</a:t>
            </a:r>
          </a:p>
          <a:p>
            <a:pPr eaLnBrk="1" hangingPunct="1">
              <a:spcBef>
                <a:spcPct val="0"/>
              </a:spcBef>
              <a:buFontTx/>
              <a:buNone/>
            </a:pPr>
            <a:endParaRPr lang="en-IE" altLang="en-US" sz="800" dirty="0"/>
          </a:p>
          <a:p>
            <a:pPr eaLnBrk="1" hangingPunct="1">
              <a:spcBef>
                <a:spcPct val="0"/>
              </a:spcBef>
              <a:buFontTx/>
              <a:buNone/>
            </a:pPr>
            <a:r>
              <a:rPr lang="en-IE" altLang="en-US" sz="800" dirty="0"/>
              <a:t># Fill in the remaining samples with final pitch</a:t>
            </a:r>
          </a:p>
          <a:p>
            <a:pPr eaLnBrk="1" hangingPunct="1">
              <a:spcBef>
                <a:spcPct val="0"/>
              </a:spcBef>
              <a:buFontTx/>
              <a:buNone/>
            </a:pPr>
            <a:r>
              <a:rPr lang="en-IE" altLang="en-US" sz="800" dirty="0" err="1"/>
              <a:t>currIndex</a:t>
            </a:r>
            <a:r>
              <a:rPr lang="en-IE" altLang="en-US" sz="800" dirty="0"/>
              <a:t> = index</a:t>
            </a:r>
          </a:p>
          <a:p>
            <a:pPr eaLnBrk="1" hangingPunct="1">
              <a:spcBef>
                <a:spcPct val="0"/>
              </a:spcBef>
              <a:buFontTx/>
              <a:buNone/>
            </a:pPr>
            <a:r>
              <a:rPr lang="en-IE" altLang="en-US" sz="800" dirty="0"/>
              <a:t>while </a:t>
            </a:r>
            <a:r>
              <a:rPr lang="en-IE" altLang="en-US" sz="800" dirty="0" err="1"/>
              <a:t>currIndex</a:t>
            </a:r>
            <a:r>
              <a:rPr lang="en-IE" altLang="en-US" sz="800" dirty="0"/>
              <a:t> &lt; </a:t>
            </a:r>
            <a:r>
              <a:rPr lang="en-IE" altLang="en-US" sz="800" dirty="0" err="1"/>
              <a:t>len</a:t>
            </a:r>
            <a:r>
              <a:rPr lang="en-IE" altLang="en-US" sz="800" dirty="0"/>
              <a:t>(sig):</a:t>
            </a:r>
          </a:p>
          <a:p>
            <a:pPr eaLnBrk="1" hangingPunct="1">
              <a:spcBef>
                <a:spcPct val="0"/>
              </a:spcBef>
              <a:buFontTx/>
              <a:buNone/>
            </a:pPr>
            <a:r>
              <a:rPr lang="en-IE" altLang="en-US" sz="800" dirty="0"/>
              <a:t>    </a:t>
            </a:r>
            <a:r>
              <a:rPr lang="en-IE" altLang="en-US" sz="800" dirty="0" err="1"/>
              <a:t>currIndex</a:t>
            </a:r>
            <a:r>
              <a:rPr lang="en-IE" altLang="en-US" sz="800" dirty="0"/>
              <a:t> += </a:t>
            </a:r>
            <a:r>
              <a:rPr lang="en-IE" altLang="en-US" sz="800" dirty="0" err="1"/>
              <a:t>pitchFinalSamps</a:t>
            </a:r>
            <a:endParaRPr lang="en-IE" altLang="en-US" sz="800" dirty="0"/>
          </a:p>
          <a:p>
            <a:pPr eaLnBrk="1" hangingPunct="1">
              <a:spcBef>
                <a:spcPct val="0"/>
              </a:spcBef>
              <a:buFontTx/>
              <a:buNone/>
            </a:pPr>
            <a:r>
              <a:rPr lang="en-IE" altLang="en-US" sz="800" dirty="0"/>
              <a:t>    if </a:t>
            </a:r>
            <a:r>
              <a:rPr lang="en-IE" altLang="en-US" sz="800" dirty="0" err="1"/>
              <a:t>currIndex</a:t>
            </a:r>
            <a:r>
              <a:rPr lang="en-IE" altLang="en-US" sz="800" dirty="0"/>
              <a:t> &lt; </a:t>
            </a:r>
            <a:r>
              <a:rPr lang="en-IE" altLang="en-US" sz="800" dirty="0" err="1"/>
              <a:t>len</a:t>
            </a:r>
            <a:r>
              <a:rPr lang="en-IE" altLang="en-US" sz="800" dirty="0"/>
              <a:t>(sig):</a:t>
            </a:r>
          </a:p>
          <a:p>
            <a:pPr eaLnBrk="1" hangingPunct="1">
              <a:spcBef>
                <a:spcPct val="0"/>
              </a:spcBef>
              <a:buFontTx/>
              <a:buNone/>
            </a:pPr>
            <a:r>
              <a:rPr lang="en-IE" altLang="en-US" sz="800" dirty="0"/>
              <a:t>        sig[</a:t>
            </a:r>
            <a:r>
              <a:rPr lang="en-IE" altLang="en-US" sz="800" dirty="0" err="1"/>
              <a:t>currIndex</a:t>
            </a:r>
            <a:r>
              <a:rPr lang="en-IE" altLang="en-US" sz="800" dirty="0"/>
              <a:t>] = 1</a:t>
            </a:r>
          </a:p>
          <a:p>
            <a:pPr eaLnBrk="1" hangingPunct="1">
              <a:spcBef>
                <a:spcPct val="0"/>
              </a:spcBef>
              <a:buFontTx/>
              <a:buNone/>
            </a:pPr>
            <a:endParaRPr lang="en-IE" altLang="en-US" sz="800" dirty="0"/>
          </a:p>
          <a:p>
            <a:pPr eaLnBrk="1" hangingPunct="1">
              <a:spcBef>
                <a:spcPct val="0"/>
              </a:spcBef>
              <a:buFontTx/>
              <a:buNone/>
            </a:pPr>
            <a:r>
              <a:rPr lang="en-IE" altLang="en-US" sz="800" dirty="0"/>
              <a:t># Normalize signal</a:t>
            </a:r>
          </a:p>
          <a:p>
            <a:pPr eaLnBrk="1" hangingPunct="1">
              <a:spcBef>
                <a:spcPct val="0"/>
              </a:spcBef>
              <a:buFontTx/>
              <a:buNone/>
            </a:pPr>
            <a:r>
              <a:rPr lang="en-IE" altLang="en-US" sz="800" dirty="0"/>
              <a:t>sig = 0.99 * sig</a:t>
            </a:r>
          </a:p>
          <a:p>
            <a:pPr eaLnBrk="1" hangingPunct="1">
              <a:spcBef>
                <a:spcPct val="0"/>
              </a:spcBef>
              <a:buFontTx/>
              <a:buNone/>
            </a:pPr>
            <a:endParaRPr lang="en-IE" altLang="en-US" sz="800" dirty="0"/>
          </a:p>
          <a:p>
            <a:pPr eaLnBrk="1" hangingPunct="1">
              <a:spcBef>
                <a:spcPct val="0"/>
              </a:spcBef>
              <a:buFontTx/>
              <a:buNone/>
            </a:pPr>
            <a:r>
              <a:rPr lang="en-IE" altLang="en-US" sz="800" dirty="0"/>
              <a:t># Save audio file</a:t>
            </a:r>
          </a:p>
          <a:p>
            <a:pPr eaLnBrk="1" hangingPunct="1">
              <a:spcBef>
                <a:spcPct val="0"/>
              </a:spcBef>
              <a:buFontTx/>
              <a:buNone/>
            </a:pPr>
            <a:r>
              <a:rPr lang="en-IE" altLang="en-US" sz="800" dirty="0" err="1"/>
              <a:t>wavfile.write</a:t>
            </a:r>
            <a:r>
              <a:rPr lang="en-IE" altLang="en-US" sz="800" dirty="0"/>
              <a:t>('PitchGlideImpulseTrain200_200.wav', Fs, </a:t>
            </a:r>
            <a:r>
              <a:rPr lang="en-IE" altLang="en-US" sz="800" dirty="0" err="1"/>
              <a:t>sig.astype</a:t>
            </a:r>
            <a:r>
              <a:rPr lang="en-IE" altLang="en-US" sz="800" dirty="0"/>
              <a:t>(np.float32))</a:t>
            </a:r>
          </a:p>
          <a:p>
            <a:pPr eaLnBrk="1" hangingPunct="1">
              <a:spcBef>
                <a:spcPct val="0"/>
              </a:spcBef>
              <a:buFontTx/>
              <a:buNone/>
            </a:pPr>
            <a:endParaRPr lang="en-IE" altLang="en-US" sz="800" dirty="0"/>
          </a:p>
          <a:p>
            <a:pPr eaLnBrk="1" hangingPunct="1">
              <a:spcBef>
                <a:spcPct val="0"/>
              </a:spcBef>
              <a:buFontTx/>
              <a:buNone/>
            </a:pPr>
            <a:r>
              <a:rPr lang="en-IE" altLang="en-US" sz="800" dirty="0"/>
              <a:t># Generate spectrogram</a:t>
            </a:r>
          </a:p>
          <a:p>
            <a:pPr eaLnBrk="1" hangingPunct="1">
              <a:spcBef>
                <a:spcPct val="0"/>
              </a:spcBef>
              <a:buFontTx/>
              <a:buNone/>
            </a:pPr>
            <a:r>
              <a:rPr lang="en-IE" altLang="en-US" sz="800" dirty="0"/>
              <a:t>f, t, </a:t>
            </a:r>
            <a:r>
              <a:rPr lang="en-IE" altLang="en-US" sz="800" dirty="0" err="1"/>
              <a:t>Sxx</a:t>
            </a:r>
            <a:r>
              <a:rPr lang="en-IE" altLang="en-US" sz="800" dirty="0"/>
              <a:t> = spectrogram(sig, Fs, </a:t>
            </a:r>
            <a:r>
              <a:rPr lang="en-IE" altLang="en-US" sz="800" dirty="0" err="1"/>
              <a:t>nperseg</a:t>
            </a:r>
            <a:r>
              <a:rPr lang="en-IE" altLang="en-US" sz="800" dirty="0"/>
              <a:t>=512, </a:t>
            </a:r>
            <a:r>
              <a:rPr lang="en-IE" altLang="en-US" sz="800" dirty="0" err="1"/>
              <a:t>noverlap</a:t>
            </a:r>
            <a:r>
              <a:rPr lang="en-IE" altLang="en-US" sz="800" dirty="0"/>
              <a:t>=256)</a:t>
            </a:r>
          </a:p>
          <a:p>
            <a:pPr eaLnBrk="1" hangingPunct="1">
              <a:spcBef>
                <a:spcPct val="0"/>
              </a:spcBef>
              <a:buFontTx/>
              <a:buNone/>
            </a:pPr>
            <a:r>
              <a:rPr lang="en-IE" altLang="en-US" sz="800" dirty="0" err="1"/>
              <a:t>plt.pcolormesh</a:t>
            </a:r>
            <a:r>
              <a:rPr lang="en-IE" altLang="en-US" sz="800" dirty="0"/>
              <a:t>(t, f, 10 * np.log10(</a:t>
            </a:r>
            <a:r>
              <a:rPr lang="en-IE" altLang="en-US" sz="800" dirty="0" err="1"/>
              <a:t>Sxx</a:t>
            </a:r>
            <a:r>
              <a:rPr lang="en-IE" altLang="en-US" sz="800" dirty="0"/>
              <a:t>))</a:t>
            </a:r>
          </a:p>
          <a:p>
            <a:pPr eaLnBrk="1" hangingPunct="1">
              <a:spcBef>
                <a:spcPct val="0"/>
              </a:spcBef>
              <a:buFontTx/>
              <a:buNone/>
            </a:pPr>
            <a:r>
              <a:rPr lang="en-IE" altLang="en-US" sz="800" dirty="0" err="1"/>
              <a:t>plt.ylabel</a:t>
            </a:r>
            <a:r>
              <a:rPr lang="en-IE" altLang="en-US" sz="800" dirty="0"/>
              <a:t>('Frequency [Hz]')</a:t>
            </a:r>
          </a:p>
          <a:p>
            <a:pPr eaLnBrk="1" hangingPunct="1">
              <a:spcBef>
                <a:spcPct val="0"/>
              </a:spcBef>
              <a:buFontTx/>
              <a:buNone/>
            </a:pPr>
            <a:r>
              <a:rPr lang="en-IE" altLang="en-US" sz="800" dirty="0" err="1"/>
              <a:t>plt.xlabel</a:t>
            </a:r>
            <a:r>
              <a:rPr lang="en-IE" altLang="en-US" sz="800" dirty="0"/>
              <a:t>('Time [sec]')</a:t>
            </a:r>
          </a:p>
          <a:p>
            <a:pPr eaLnBrk="1" hangingPunct="1">
              <a:spcBef>
                <a:spcPct val="0"/>
              </a:spcBef>
              <a:buFontTx/>
              <a:buNone/>
            </a:pPr>
            <a:r>
              <a:rPr lang="en-IE" altLang="en-US" sz="800" dirty="0" err="1"/>
              <a:t>plt.title</a:t>
            </a:r>
            <a:r>
              <a:rPr lang="en-IE" altLang="en-US" sz="800" dirty="0"/>
              <a:t>('Spectrogram')</a:t>
            </a:r>
          </a:p>
          <a:p>
            <a:pPr eaLnBrk="1" hangingPunct="1">
              <a:spcBef>
                <a:spcPct val="0"/>
              </a:spcBef>
              <a:buFontTx/>
              <a:buNone/>
            </a:pPr>
            <a:r>
              <a:rPr lang="en-IE" altLang="en-US" sz="800" dirty="0" err="1"/>
              <a:t>plt.colorbar</a:t>
            </a:r>
            <a:r>
              <a:rPr lang="en-IE" altLang="en-US" sz="800" dirty="0"/>
              <a:t>(label='Intensity [dB]')</a:t>
            </a:r>
          </a:p>
          <a:p>
            <a:pPr eaLnBrk="1" hangingPunct="1">
              <a:spcBef>
                <a:spcPct val="0"/>
              </a:spcBef>
              <a:buFontTx/>
              <a:buNone/>
            </a:pPr>
            <a:r>
              <a:rPr lang="en-IE" altLang="en-US" sz="800" dirty="0" err="1"/>
              <a:t>plt.show</a:t>
            </a:r>
            <a:r>
              <a:rPr lang="en-IE" altLang="en-US" sz="800" dirty="0"/>
              <a:t>()</a:t>
            </a:r>
          </a:p>
        </p:txBody>
      </p:sp>
      <p:sp>
        <p:nvSpPr>
          <p:cNvPr id="80899" name="TextBox 2">
            <a:extLst>
              <a:ext uri="{FF2B5EF4-FFF2-40B4-BE49-F238E27FC236}">
                <a16:creationId xmlns:a16="http://schemas.microsoft.com/office/drawing/2014/main" id="{94D6AC2A-744C-AFBA-2C00-DCE62BFBA7B7}"/>
              </a:ext>
            </a:extLst>
          </p:cNvPr>
          <p:cNvSpPr txBox="1">
            <a:spLocks noChangeArrowheads="1"/>
          </p:cNvSpPr>
          <p:nvPr/>
        </p:nvSpPr>
        <p:spPr bwMode="auto">
          <a:xfrm>
            <a:off x="6084888" y="1052513"/>
            <a:ext cx="17828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Python Code</a:t>
            </a:r>
            <a:endParaRPr lang="en-IE" altLang="en-US" sz="2400" dirty="0"/>
          </a:p>
        </p:txBody>
      </p:sp>
      <p:pic>
        <p:nvPicPr>
          <p:cNvPr id="4" name="PitchGlideImpulseTrain200_200">
            <a:hlinkClick r:id="" action="ppaction://media"/>
            <a:extLst>
              <a:ext uri="{FF2B5EF4-FFF2-40B4-BE49-F238E27FC236}">
                <a16:creationId xmlns:a16="http://schemas.microsoft.com/office/drawing/2014/main" id="{796BDF17-5FA9-6B68-0F43-8E8769A67D13}"/>
              </a:ext>
            </a:extLst>
          </p:cNvPr>
          <p:cNvPicPr>
            <a:picLocks noRot="1" noChangeAspect="1" noChangeArrowheads="1"/>
          </p:cNvPicPr>
          <p:nvPr>
            <a:audioFile r:link="rId2"/>
            <p:extLst>
              <p:ext uri="{DAA4B4D4-6D71-4841-9C94-3DE7FCFB9230}">
                <p14:media xmlns:p14="http://schemas.microsoft.com/office/powerpoint/2010/main" r:embed="rId1"/>
              </p:ext>
            </p:extLst>
          </p:nvPr>
        </p:nvPicPr>
        <p:blipFill>
          <a:blip r:embed="rId4">
            <a:extLst>
              <a:ext uri="{28A0092B-C50C-407E-A947-70E740481C1C}">
                <a14:useLocalDpi xmlns:a14="http://schemas.microsoft.com/office/drawing/2010/main" val="0"/>
              </a:ext>
            </a:extLst>
          </a:blip>
          <a:srcRect/>
          <a:stretch>
            <a:fillRect/>
          </a:stretch>
        </p:blipFill>
        <p:spPr bwMode="auto">
          <a:xfrm>
            <a:off x="6975475" y="1916113"/>
            <a:ext cx="4873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5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
            <a:extLst>
              <a:ext uri="{FF2B5EF4-FFF2-40B4-BE49-F238E27FC236}">
                <a16:creationId xmlns:a16="http://schemas.microsoft.com/office/drawing/2014/main" id="{E9ECAEF4-D3E5-A54E-1B72-582C8CF67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315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Box 1">
            <a:extLst>
              <a:ext uri="{FF2B5EF4-FFF2-40B4-BE49-F238E27FC236}">
                <a16:creationId xmlns:a16="http://schemas.microsoft.com/office/drawing/2014/main" id="{3F19B687-9C5D-5CC0-0D43-31EB61806FF2}"/>
              </a:ext>
            </a:extLst>
          </p:cNvPr>
          <p:cNvSpPr txBox="1">
            <a:spLocks noChangeArrowheads="1"/>
          </p:cNvSpPr>
          <p:nvPr/>
        </p:nvSpPr>
        <p:spPr bwMode="auto">
          <a:xfrm>
            <a:off x="2124075" y="260350"/>
            <a:ext cx="4273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Application to synthesis example</a:t>
            </a:r>
            <a:endParaRPr lang="en-IE" altLang="en-US" sz="2400"/>
          </a:p>
        </p:txBody>
      </p:sp>
      <p:sp>
        <p:nvSpPr>
          <p:cNvPr id="82947" name="TextBox 2">
            <a:extLst>
              <a:ext uri="{FF2B5EF4-FFF2-40B4-BE49-F238E27FC236}">
                <a16:creationId xmlns:a16="http://schemas.microsoft.com/office/drawing/2014/main" id="{5ABF74CB-5F41-6940-0B32-BFA0C7F96AAA}"/>
              </a:ext>
            </a:extLst>
          </p:cNvPr>
          <p:cNvSpPr txBox="1">
            <a:spLocks noChangeArrowheads="1"/>
          </p:cNvSpPr>
          <p:nvPr/>
        </p:nvSpPr>
        <p:spPr bwMode="auto">
          <a:xfrm>
            <a:off x="827088" y="1412875"/>
            <a:ext cx="74898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t>Original speech</a:t>
            </a:r>
          </a:p>
          <a:p>
            <a:pPr>
              <a:spcBef>
                <a:spcPct val="0"/>
              </a:spcBef>
              <a:buFontTx/>
              <a:buNone/>
            </a:pPr>
            <a:endParaRPr lang="en-US" altLang="en-US" sz="2400" dirty="0"/>
          </a:p>
          <a:p>
            <a:pPr>
              <a:spcBef>
                <a:spcPct val="0"/>
              </a:spcBef>
              <a:buFontTx/>
              <a:buNone/>
            </a:pPr>
            <a:endParaRPr lang="en-US" altLang="en-US" sz="2400" dirty="0"/>
          </a:p>
          <a:p>
            <a:pPr>
              <a:spcBef>
                <a:spcPct val="0"/>
              </a:spcBef>
              <a:buFontTx/>
              <a:buNone/>
            </a:pPr>
            <a:r>
              <a:rPr lang="en-US" altLang="en-US" sz="2400" dirty="0"/>
              <a:t>The vocal tract filter is computed for each speech frame and an impulse train is used to drive the filter at a constant pitch</a:t>
            </a:r>
          </a:p>
          <a:p>
            <a:pPr>
              <a:spcBef>
                <a:spcPct val="0"/>
              </a:spcBef>
              <a:buFontTx/>
              <a:buNone/>
            </a:pPr>
            <a:endParaRPr lang="en-US" altLang="en-US" sz="2400" dirty="0"/>
          </a:p>
          <a:p>
            <a:pPr>
              <a:spcBef>
                <a:spcPct val="0"/>
              </a:spcBef>
              <a:buFontTx/>
              <a:buNone/>
            </a:pPr>
            <a:r>
              <a:rPr lang="en-US" altLang="en-US" sz="2400" dirty="0"/>
              <a:t>The same set of vocal tract filters are used but with a white noise excitation </a:t>
            </a:r>
          </a:p>
          <a:p>
            <a:pPr>
              <a:spcBef>
                <a:spcPct val="0"/>
              </a:spcBef>
              <a:buFontTx/>
              <a:buNone/>
            </a:pPr>
            <a:endParaRPr lang="en-US" altLang="en-US" sz="2400" dirty="0"/>
          </a:p>
          <a:p>
            <a:pPr>
              <a:spcBef>
                <a:spcPct val="0"/>
              </a:spcBef>
              <a:buFontTx/>
              <a:buNone/>
            </a:pPr>
            <a:r>
              <a:rPr lang="en-US" altLang="en-US" sz="2400" dirty="0"/>
              <a:t>Using a good quality encoder algorithm based on this model</a:t>
            </a:r>
            <a:endParaRPr lang="en-IE" altLang="en-US" sz="2400" dirty="0"/>
          </a:p>
        </p:txBody>
      </p:sp>
      <p:pic>
        <p:nvPicPr>
          <p:cNvPr id="4" name="cutafew">
            <a:hlinkClick r:id="" action="ppaction://media"/>
            <a:extLst>
              <a:ext uri="{FF2B5EF4-FFF2-40B4-BE49-F238E27FC236}">
                <a16:creationId xmlns:a16="http://schemas.microsoft.com/office/drawing/2014/main" id="{97795B5C-C07E-D0EB-D738-7E13F9FB972F}"/>
              </a:ext>
            </a:extLst>
          </p:cNvPr>
          <p:cNvPicPr>
            <a:picLocks noRot="1" noChangeAspect="1" noChangeArrowheads="1"/>
          </p:cNvPicPr>
          <p:nvPr>
            <a:audioFile r:link="rId2"/>
            <p:extLst>
              <p:ext uri="{DAA4B4D4-6D71-4841-9C94-3DE7FCFB9230}">
                <p14:media xmlns:p14="http://schemas.microsoft.com/office/powerpoint/2010/main" r:embed="rId1"/>
              </p:ext>
            </p:extLst>
          </p:nvPr>
        </p:nvPicPr>
        <p:blipFill>
          <a:blip r:embed="rId10">
            <a:extLst>
              <a:ext uri="{28A0092B-C50C-407E-A947-70E740481C1C}">
                <a14:useLocalDpi xmlns:a14="http://schemas.microsoft.com/office/drawing/2010/main" val="0"/>
              </a:ext>
            </a:extLst>
          </a:blip>
          <a:srcRect/>
          <a:stretch>
            <a:fillRect/>
          </a:stretch>
        </p:blipFill>
        <p:spPr bwMode="auto">
          <a:xfrm>
            <a:off x="3419475" y="1408113"/>
            <a:ext cx="48736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lpcimpulses">
            <a:hlinkClick r:id="" action="ppaction://media"/>
            <a:extLst>
              <a:ext uri="{FF2B5EF4-FFF2-40B4-BE49-F238E27FC236}">
                <a16:creationId xmlns:a16="http://schemas.microsoft.com/office/drawing/2014/main" id="{9646AC2D-1808-F2E4-3C6E-8520DD61BEC0}"/>
              </a:ext>
            </a:extLst>
          </p:cNvPr>
          <p:cNvPicPr>
            <a:picLocks noRot="1" noChangeAspect="1" noChangeArrowheads="1"/>
          </p:cNvPicPr>
          <p:nvPr>
            <a:audioFile r:link="rId4"/>
            <p:extLst>
              <p:ext uri="{DAA4B4D4-6D71-4841-9C94-3DE7FCFB9230}">
                <p14:media xmlns:p14="http://schemas.microsoft.com/office/powerpoint/2010/main" r:embed="rId3"/>
              </p:ext>
            </p:extLst>
          </p:nvPr>
        </p:nvPicPr>
        <p:blipFill>
          <a:blip r:embed="rId10">
            <a:extLst>
              <a:ext uri="{28A0092B-C50C-407E-A947-70E740481C1C}">
                <a14:useLocalDpi xmlns:a14="http://schemas.microsoft.com/office/drawing/2010/main" val="0"/>
              </a:ext>
            </a:extLst>
          </a:blip>
          <a:srcRect/>
          <a:stretch>
            <a:fillRect/>
          </a:stretch>
        </p:blipFill>
        <p:spPr bwMode="auto">
          <a:xfrm>
            <a:off x="8072438" y="2608263"/>
            <a:ext cx="4873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lpcnoise">
            <a:hlinkClick r:id="" action="ppaction://media"/>
            <a:extLst>
              <a:ext uri="{FF2B5EF4-FFF2-40B4-BE49-F238E27FC236}">
                <a16:creationId xmlns:a16="http://schemas.microsoft.com/office/drawing/2014/main" id="{73C88244-4759-B556-0E8C-B240698AC502}"/>
              </a:ext>
            </a:extLst>
          </p:cNvPr>
          <p:cNvPicPr>
            <a:picLocks noRot="1" noChangeAspect="1" noChangeArrowheads="1"/>
          </p:cNvPicPr>
          <p:nvPr>
            <a:audioFile r:link="rId6"/>
            <p:extLst>
              <p:ext uri="{DAA4B4D4-6D71-4841-9C94-3DE7FCFB9230}">
                <p14:media xmlns:p14="http://schemas.microsoft.com/office/powerpoint/2010/main" r:embed="rId5"/>
              </p:ext>
            </p:extLst>
          </p:nvPr>
        </p:nvPicPr>
        <p:blipFill>
          <a:blip r:embed="rId10">
            <a:extLst>
              <a:ext uri="{28A0092B-C50C-407E-A947-70E740481C1C}">
                <a14:useLocalDpi xmlns:a14="http://schemas.microsoft.com/office/drawing/2010/main" val="0"/>
              </a:ext>
            </a:extLst>
          </a:blip>
          <a:srcRect/>
          <a:stretch>
            <a:fillRect/>
          </a:stretch>
        </p:blipFill>
        <p:spPr bwMode="auto">
          <a:xfrm>
            <a:off x="7380288" y="4584700"/>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oodlpc">
            <a:hlinkClick r:id="" action="ppaction://media"/>
            <a:extLst>
              <a:ext uri="{FF2B5EF4-FFF2-40B4-BE49-F238E27FC236}">
                <a16:creationId xmlns:a16="http://schemas.microsoft.com/office/drawing/2014/main" id="{97358D7A-D89A-A2C3-544D-DCFEDD57DD00}"/>
              </a:ext>
            </a:extLst>
          </p:cNvPr>
          <p:cNvPicPr>
            <a:picLocks noRot="1" noChangeAspect="1" noChangeArrowheads="1"/>
          </p:cNvPicPr>
          <p:nvPr>
            <a:audioFile r:link="rId8"/>
            <p:extLst>
              <p:ext uri="{DAA4B4D4-6D71-4841-9C94-3DE7FCFB9230}">
                <p14:media xmlns:p14="http://schemas.microsoft.com/office/powerpoint/2010/main" r:embed="rId7"/>
              </p:ext>
            </p:extLst>
          </p:nvPr>
        </p:nvPicPr>
        <p:blipFill>
          <a:blip r:embed="rId10">
            <a:extLst>
              <a:ext uri="{28A0092B-C50C-407E-A947-70E740481C1C}">
                <a14:useLocalDpi xmlns:a14="http://schemas.microsoft.com/office/drawing/2010/main" val="0"/>
              </a:ext>
            </a:extLst>
          </a:blip>
          <a:srcRect/>
          <a:stretch>
            <a:fillRect/>
          </a:stretch>
        </p:blipFill>
        <p:spPr bwMode="auto">
          <a:xfrm>
            <a:off x="1979613" y="5589588"/>
            <a:ext cx="48736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8028" fill="hold"/>
                                        <p:tgtEl>
                                          <p:spTgt spid="4"/>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mediacall" presetSubtype="0" fill="hold" nodeType="clickEffect">
                                  <p:stCondLst>
                                    <p:cond delay="0"/>
                                  </p:stCondLst>
                                  <p:childTnLst>
                                    <p:cmd type="call" cmd="playFrom(0.0)">
                                      <p:cBhvr>
                                        <p:cTn id="10" dur="8027" fill="hold"/>
                                        <p:tgtEl>
                                          <p:spTgt spid="5"/>
                                        </p:tgtEl>
                                      </p:cBhvr>
                                    </p:cmd>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mediacall" presetSubtype="0" fill="hold" nodeType="clickEffect">
                                  <p:stCondLst>
                                    <p:cond delay="0"/>
                                  </p:stCondLst>
                                  <p:childTnLst>
                                    <p:cmd type="call" cmd="playFrom(0.0)">
                                      <p:cBhvr>
                                        <p:cTn id="14" dur="8028"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6"/>
                    </p:tgtEl>
                  </p:cond>
                </p:stCondLst>
                <p:endSync evt="end" delay="0">
                  <p:rtn val="all"/>
                </p:endSync>
                <p:childTnLst>
                  <p:par>
                    <p:cTn id="16" fill="hold" nodeType="clickPar">
                      <p:stCondLst>
                        <p:cond delay="0"/>
                      </p:stCondLst>
                      <p:childTnLst>
                        <p:par>
                          <p:cTn id="17" fill="hold" nodeType="withGroup">
                            <p:stCondLst>
                              <p:cond delay="0"/>
                            </p:stCondLst>
                            <p:childTnLst>
                              <p:par>
                                <p:cTn id="18" presetID="1" presetClass="mediacall" presetSubtype="0" fill="hold" nodeType="clickEffect">
                                  <p:stCondLst>
                                    <p:cond delay="0"/>
                                  </p:stCondLst>
                                  <p:childTnLst>
                                    <p:cmd type="call" cmd="playFrom(0.0)">
                                      <p:cBhvr>
                                        <p:cTn id="19" dur="8027" fill="hold"/>
                                        <p:tgtEl>
                                          <p:spTgt spid="6"/>
                                        </p:tgtEl>
                                      </p:cBhvr>
                                    </p:cmd>
                                  </p:childTnLst>
                                </p:cTn>
                              </p:par>
                            </p:childTnLst>
                          </p:cTn>
                        </p:par>
                      </p:childTnLst>
                    </p:cTn>
                  </p:par>
                </p:childTnLst>
              </p:cTn>
              <p:nextCondLst>
                <p:cond evt="onClick" delay="0">
                  <p:tgtEl>
                    <p:spTgt spid="6"/>
                  </p:tgtEl>
                </p:cond>
              </p:nextCondLst>
            </p:seq>
            <p:audio>
              <p:cMediaNode vol="80000">
                <p:cTn id="20" fill="hold" display="0">
                  <p:stCondLst>
                    <p:cond delay="indefinite"/>
                  </p:stCondLst>
                  <p:endCondLst>
                    <p:cond evt="onStopAudio" delay="0">
                      <p:tgtEl>
                        <p:sldTgt/>
                      </p:tgtEl>
                    </p:cond>
                  </p:endCondLst>
                </p:cTn>
                <p:tgtEl>
                  <p:spTgt spid="6"/>
                </p:tgtEl>
              </p:cMediaNode>
            </p:audio>
            <p:audio>
              <p:cMediaNode vol="80000">
                <p:cTn id="21" fill="hold" display="0">
                  <p:stCondLst>
                    <p:cond delay="indefinite"/>
                  </p:stCondLst>
                  <p:endCondLst>
                    <p:cond evt="onStopAudio" delay="0">
                      <p:tgtEl>
                        <p:sldTgt/>
                      </p:tgtEl>
                    </p:cond>
                  </p:endCondLst>
                </p:cTn>
                <p:tgtEl>
                  <p:spTgt spid="4"/>
                </p:tgtEl>
              </p:cMediaNode>
            </p:audio>
            <p:audio>
              <p:cMediaNode vol="80000">
                <p:cTn id="22" fill="hold" display="0">
                  <p:stCondLst>
                    <p:cond delay="indefinite"/>
                  </p:stCondLst>
                  <p:endCondLst>
                    <p:cond evt="onStopAudio" delay="0">
                      <p:tgtEl>
                        <p:sldTgt/>
                      </p:tgtEl>
                    </p:cond>
                  </p:endCondLst>
                </p:cTn>
                <p:tgtEl>
                  <p:spTgt spid="5"/>
                </p:tgtEl>
              </p:cMediaNode>
            </p:audio>
            <p:audio>
              <p:cMediaNode vol="80000">
                <p:cTn id="23" fill="hold" display="0">
                  <p:stCondLst>
                    <p:cond delay="indefinite"/>
                  </p:stCondLst>
                  <p:endCondLst>
                    <p:cond evt="onStopAudio" delay="0">
                      <p:tgtEl>
                        <p:sldTgt/>
                      </p:tgtEl>
                    </p:cond>
                  </p:endCondLst>
                </p:cTn>
                <p:tgtEl>
                  <p:spTgt spid="7"/>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BB8552-7BB0-7DA1-1FF2-E4B9E2FD6692}"/>
              </a:ext>
            </a:extLst>
          </p:cNvPr>
          <p:cNvSpPr txBox="1"/>
          <p:nvPr/>
        </p:nvSpPr>
        <p:spPr>
          <a:xfrm>
            <a:off x="1187624" y="2564904"/>
            <a:ext cx="4572000" cy="461665"/>
          </a:xfrm>
          <a:prstGeom prst="rect">
            <a:avLst/>
          </a:prstGeom>
          <a:noFill/>
        </p:spPr>
        <p:txBody>
          <a:bodyPr wrap="square">
            <a:spAutoFit/>
          </a:bodyPr>
          <a:lstStyle/>
          <a:p>
            <a:r>
              <a:rPr lang="en-US" dirty="0"/>
              <a:t>https://</a:t>
            </a:r>
            <a:r>
              <a:rPr lang="en-US" dirty="0" err="1"/>
              <a:t>dood.al</a:t>
            </a:r>
            <a:r>
              <a:rPr lang="en-US" dirty="0"/>
              <a:t>/</a:t>
            </a:r>
            <a:r>
              <a:rPr lang="en-US" dirty="0" err="1"/>
              <a:t>pinktrombone</a:t>
            </a:r>
            <a:r>
              <a:rPr lang="en-US" dirty="0"/>
              <a:t>/</a:t>
            </a:r>
          </a:p>
        </p:txBody>
      </p:sp>
      <p:sp>
        <p:nvSpPr>
          <p:cNvPr id="5" name="TextBox 4">
            <a:extLst>
              <a:ext uri="{FF2B5EF4-FFF2-40B4-BE49-F238E27FC236}">
                <a16:creationId xmlns:a16="http://schemas.microsoft.com/office/drawing/2014/main" id="{DE1872B1-F1CB-530C-CF80-03CF250DFDCF}"/>
              </a:ext>
            </a:extLst>
          </p:cNvPr>
          <p:cNvSpPr txBox="1"/>
          <p:nvPr/>
        </p:nvSpPr>
        <p:spPr>
          <a:xfrm>
            <a:off x="1187624" y="1772816"/>
            <a:ext cx="2089033" cy="461665"/>
          </a:xfrm>
          <a:prstGeom prst="rect">
            <a:avLst/>
          </a:prstGeom>
          <a:noFill/>
        </p:spPr>
        <p:txBody>
          <a:bodyPr wrap="none" rtlCol="0">
            <a:spAutoFit/>
          </a:bodyPr>
          <a:lstStyle/>
          <a:p>
            <a:r>
              <a:rPr lang="en-US" dirty="0"/>
              <a:t>Pink trombone:</a:t>
            </a:r>
          </a:p>
        </p:txBody>
      </p:sp>
    </p:spTree>
    <p:extLst>
      <p:ext uri="{BB962C8B-B14F-4D97-AF65-F5344CB8AC3E}">
        <p14:creationId xmlns:p14="http://schemas.microsoft.com/office/powerpoint/2010/main" val="305564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Speech Synthesis</a:t>
            </a:r>
          </a:p>
        </p:txBody>
      </p:sp>
      <p:sp>
        <p:nvSpPr>
          <p:cNvPr id="3" name="Subtitle 2"/>
          <p:cNvSpPr>
            <a:spLocks noGrp="1"/>
          </p:cNvSpPr>
          <p:nvPr>
            <p:ph type="subTitle" idx="1"/>
          </p:nvPr>
        </p:nvSpPr>
        <p:spPr/>
        <p:txBody>
          <a:bodyPr/>
          <a:lstStyle/>
          <a:p>
            <a:r>
              <a:rPr lang="en-IE" dirty="0"/>
              <a:t>CS425</a:t>
            </a:r>
          </a:p>
        </p:txBody>
      </p:sp>
    </p:spTree>
    <p:extLst>
      <p:ext uri="{BB962C8B-B14F-4D97-AF65-F5344CB8AC3E}">
        <p14:creationId xmlns:p14="http://schemas.microsoft.com/office/powerpoint/2010/main" val="350613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Basic Idea – Front end and back end</a:t>
            </a:r>
          </a:p>
        </p:txBody>
      </p:sp>
      <p:sp>
        <p:nvSpPr>
          <p:cNvPr id="7" name="Rectangle 3"/>
          <p:cNvSpPr txBox="1">
            <a:spLocks noChangeArrowheads="1"/>
          </p:cNvSpPr>
          <p:nvPr/>
        </p:nvSpPr>
        <p:spPr>
          <a:xfrm>
            <a:off x="1485900" y="2057401"/>
            <a:ext cx="617220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en-US" sz="2400" dirty="0">
                <a:latin typeface="Courier" pitchFamily="-112" charset="0"/>
              </a:rPr>
              <a:t>PG&amp;E will file schedules on April 20.</a:t>
            </a:r>
          </a:p>
          <a:p>
            <a:r>
              <a:rPr lang="en-US" altLang="en-US" sz="2400" dirty="0"/>
              <a:t>TEXT ANALYSIS: Text to intermediate representation:</a:t>
            </a:r>
          </a:p>
          <a:p>
            <a:endParaRPr lang="en-US" altLang="en-US" sz="2400" dirty="0"/>
          </a:p>
          <a:p>
            <a:pPr>
              <a:buFontTx/>
              <a:buNone/>
            </a:pPr>
            <a:endParaRPr lang="en-US" altLang="en-US" sz="2400" dirty="0"/>
          </a:p>
          <a:p>
            <a:r>
              <a:rPr lang="en-US" altLang="en-US" sz="2400" dirty="0"/>
              <a:t>WAVEFORM SYNTHESIS: From intermediate representation to waveform</a:t>
            </a:r>
          </a:p>
        </p:txBody>
      </p:sp>
      <p:pic>
        <p:nvPicPr>
          <p:cNvPr id="8" name="Picture 5" descr="pgewavefi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4711" y="4972050"/>
            <a:ext cx="651629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fig8.1prev.jp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43000" y="3695583"/>
            <a:ext cx="6858000"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G&amp;E will file schedules on April 20">
            <a:hlinkClick r:id="" action="ppaction://media"/>
            <a:extLst>
              <a:ext uri="{FF2B5EF4-FFF2-40B4-BE49-F238E27FC236}">
                <a16:creationId xmlns:a16="http://schemas.microsoft.com/office/drawing/2014/main" id="{E5414F4E-7C12-418E-9F21-377F8EB5CBA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056276" y="4892925"/>
            <a:ext cx="365522" cy="365522"/>
          </a:xfrm>
          <a:prstGeom prst="rect">
            <a:avLst/>
          </a:prstGeom>
        </p:spPr>
      </p:pic>
    </p:spTree>
    <p:extLst>
      <p:ext uri="{BB962C8B-B14F-4D97-AF65-F5344CB8AC3E}">
        <p14:creationId xmlns:p14="http://schemas.microsoft.com/office/powerpoint/2010/main" val="1250956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5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Hourglass idea</a:t>
            </a:r>
          </a:p>
        </p:txBody>
      </p:sp>
      <p:pic>
        <p:nvPicPr>
          <p:cNvPr id="4" name="Picture 5" descr="hourglass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6484" y="2057401"/>
            <a:ext cx="3951033"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5375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a:extLst>
              <a:ext uri="{FF2B5EF4-FFF2-40B4-BE49-F238E27FC236}">
                <a16:creationId xmlns:a16="http://schemas.microsoft.com/office/drawing/2014/main" id="{DC1A6E54-CFE6-A4EF-F050-BDDB28746C43}"/>
              </a:ext>
            </a:extLst>
          </p:cNvPr>
          <p:cNvSpPr txBox="1">
            <a:spLocks noChangeArrowheads="1"/>
          </p:cNvSpPr>
          <p:nvPr/>
        </p:nvSpPr>
        <p:spPr bwMode="auto">
          <a:xfrm>
            <a:off x="847725" y="206375"/>
            <a:ext cx="7661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Sound wave generation in the vocal system</a:t>
            </a:r>
          </a:p>
        </p:txBody>
      </p:sp>
      <p:sp>
        <p:nvSpPr>
          <p:cNvPr id="60419" name="Text Box 3">
            <a:extLst>
              <a:ext uri="{FF2B5EF4-FFF2-40B4-BE49-F238E27FC236}">
                <a16:creationId xmlns:a16="http://schemas.microsoft.com/office/drawing/2014/main" id="{C9AE19B0-9C20-400E-C438-68101934424A}"/>
              </a:ext>
            </a:extLst>
          </p:cNvPr>
          <p:cNvSpPr txBox="1">
            <a:spLocks noChangeArrowheads="1"/>
          </p:cNvSpPr>
          <p:nvPr/>
        </p:nvSpPr>
        <p:spPr bwMode="auto">
          <a:xfrm>
            <a:off x="214313" y="1489075"/>
            <a:ext cx="8929687"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defRPr>
            </a:lvl1pPr>
            <a:lvl2pPr marL="914400" indent="-457200">
              <a:spcBef>
                <a:spcPct val="20000"/>
              </a:spcBef>
              <a:buChar char="–"/>
              <a:defRPr sz="2800">
                <a:solidFill>
                  <a:schemeClr val="tx1"/>
                </a:solidFill>
                <a:latin typeface="Times New Roman" panose="02020603050405020304" pitchFamily="18" charset="0"/>
              </a:defRPr>
            </a:lvl2pPr>
            <a:lvl3pPr marL="1371600" indent="-457200">
              <a:spcBef>
                <a:spcPct val="20000"/>
              </a:spcBef>
              <a:buChar char="•"/>
              <a:defRPr sz="2400">
                <a:solidFill>
                  <a:schemeClr val="tx1"/>
                </a:solidFill>
                <a:latin typeface="Times New Roman" panose="02020603050405020304" pitchFamily="18"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3. Air flow builds up pressure behind a point of total closure in the vocal tract. The rapid release of this pressure causes a transient excitation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fined">
            <a:extLst>
              <a:ext uri="{FF2B5EF4-FFF2-40B4-BE49-F238E27FC236}">
                <a16:creationId xmlns:a16="http://schemas.microsoft.com/office/drawing/2014/main" id="{F2E26102-ABBA-E9CE-7832-D6CA2A7CE3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47737"/>
            <a:ext cx="7886700" cy="23660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023C40-AB4C-AB10-7EF2-7EFE7F56D735}"/>
              </a:ext>
            </a:extLst>
          </p:cNvPr>
          <p:cNvSpPr txBox="1"/>
          <p:nvPr/>
        </p:nvSpPr>
        <p:spPr>
          <a:xfrm>
            <a:off x="628650" y="1393429"/>
            <a:ext cx="4572618" cy="369332"/>
          </a:xfrm>
          <a:prstGeom prst="rect">
            <a:avLst/>
          </a:prstGeom>
          <a:noFill/>
        </p:spPr>
        <p:txBody>
          <a:bodyPr wrap="square">
            <a:spAutoFit/>
          </a:bodyPr>
          <a:lstStyle/>
          <a:p>
            <a:r>
              <a:rPr lang="en-US" sz="1800" dirty="0">
                <a:solidFill>
                  <a:srgbClr val="202122"/>
                </a:solidFill>
                <a:highlight>
                  <a:srgbClr val="FFFFFF"/>
                </a:highlight>
                <a:latin typeface="Arial" panose="020B0604020202020204" pitchFamily="34" charset="0"/>
              </a:rPr>
              <a:t>Overview of a typical TTS system</a:t>
            </a:r>
            <a:endParaRPr lang="en-US" sz="1800" dirty="0"/>
          </a:p>
        </p:txBody>
      </p:sp>
    </p:spTree>
    <p:extLst>
      <p:ext uri="{BB962C8B-B14F-4D97-AF65-F5344CB8AC3E}">
        <p14:creationId xmlns:p14="http://schemas.microsoft.com/office/powerpoint/2010/main" val="30150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Basic Idea</a:t>
            </a:r>
          </a:p>
        </p:txBody>
      </p:sp>
      <p:sp>
        <p:nvSpPr>
          <p:cNvPr id="3" name="Content Placeholder 2"/>
          <p:cNvSpPr>
            <a:spLocks noGrp="1"/>
          </p:cNvSpPr>
          <p:nvPr>
            <p:ph idx="1"/>
          </p:nvPr>
        </p:nvSpPr>
        <p:spPr/>
        <p:txBody>
          <a:bodyPr/>
          <a:lstStyle/>
          <a:p>
            <a:r>
              <a:rPr lang="en-US" altLang="en-US" dirty="0"/>
              <a:t>Given:</a:t>
            </a:r>
          </a:p>
          <a:p>
            <a:pPr lvl="1"/>
            <a:r>
              <a:rPr lang="en-US" altLang="en-US" dirty="0"/>
              <a:t>String of phones</a:t>
            </a:r>
          </a:p>
          <a:p>
            <a:pPr lvl="1"/>
            <a:r>
              <a:rPr lang="en-US" altLang="en-US" dirty="0"/>
              <a:t>Prosody</a:t>
            </a:r>
          </a:p>
          <a:p>
            <a:pPr lvl="2"/>
            <a:r>
              <a:rPr lang="en-US" altLang="en-US" dirty="0"/>
              <a:t>Desired F0 for entire utterance</a:t>
            </a:r>
          </a:p>
          <a:p>
            <a:pPr lvl="2"/>
            <a:r>
              <a:rPr lang="en-US" altLang="en-US" dirty="0"/>
              <a:t>Duration for each phone</a:t>
            </a:r>
          </a:p>
          <a:p>
            <a:pPr lvl="2"/>
            <a:r>
              <a:rPr lang="en-US" altLang="en-US" dirty="0"/>
              <a:t>Stress value for each phone, possibly accent value</a:t>
            </a:r>
          </a:p>
          <a:p>
            <a:pPr lvl="2"/>
            <a:r>
              <a:rPr lang="en-US" altLang="en-US" dirty="0"/>
              <a:t>Intensity?</a:t>
            </a:r>
          </a:p>
          <a:p>
            <a:r>
              <a:rPr lang="en-US" altLang="en-US" dirty="0"/>
              <a:t>Generate/find:</a:t>
            </a:r>
          </a:p>
          <a:p>
            <a:pPr lvl="1"/>
            <a:r>
              <a:rPr lang="en-US" altLang="en-US" dirty="0"/>
              <a:t>Waveforms</a:t>
            </a:r>
          </a:p>
          <a:p>
            <a:endParaRPr lang="en-IE" dirty="0"/>
          </a:p>
        </p:txBody>
      </p:sp>
    </p:spTree>
    <p:extLst>
      <p:ext uri="{BB962C8B-B14F-4D97-AF65-F5344CB8AC3E}">
        <p14:creationId xmlns:p14="http://schemas.microsoft.com/office/powerpoint/2010/main" val="3311412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earliest work</a:t>
            </a:r>
          </a:p>
        </p:txBody>
      </p:sp>
      <p:sp>
        <p:nvSpPr>
          <p:cNvPr id="3" name="Content Placeholder 2"/>
          <p:cNvSpPr>
            <a:spLocks noGrp="1"/>
          </p:cNvSpPr>
          <p:nvPr>
            <p:ph idx="1"/>
          </p:nvPr>
        </p:nvSpPr>
        <p:spPr/>
        <p:txBody>
          <a:bodyPr>
            <a:normAutofit fontScale="85000" lnSpcReduction="10000"/>
          </a:bodyPr>
          <a:lstStyle/>
          <a:p>
            <a:pPr>
              <a:spcBef>
                <a:spcPts val="375"/>
              </a:spcBef>
              <a:spcAft>
                <a:spcPts val="375"/>
              </a:spcAft>
            </a:pPr>
            <a:r>
              <a:rPr lang="en-GB" altLang="en-US" dirty="0"/>
              <a:t>The earliest efforts to produce synthetic speech were made over two hundred years ago. </a:t>
            </a:r>
          </a:p>
          <a:p>
            <a:pPr>
              <a:spcBef>
                <a:spcPts val="375"/>
              </a:spcBef>
              <a:spcAft>
                <a:spcPts val="375"/>
              </a:spcAft>
            </a:pPr>
            <a:r>
              <a:rPr lang="en-GB" altLang="en-US" dirty="0"/>
              <a:t>In St. Petersburg 1779 Russian Professor Christian </a:t>
            </a:r>
            <a:r>
              <a:rPr lang="en-GB" altLang="en-US" dirty="0" err="1"/>
              <a:t>Kratzenstein</a:t>
            </a:r>
            <a:r>
              <a:rPr lang="en-GB" altLang="en-US" dirty="0"/>
              <a:t> explained physiological differences between five long vowels (/a/, /e/, /</a:t>
            </a:r>
            <a:r>
              <a:rPr lang="en-GB" altLang="en-US" dirty="0" err="1"/>
              <a:t>i</a:t>
            </a:r>
            <a:r>
              <a:rPr lang="en-GB" altLang="en-US" dirty="0"/>
              <a:t>/, /o/, and /u/) and made an apparatus to produce them artificially. </a:t>
            </a:r>
          </a:p>
          <a:p>
            <a:pPr>
              <a:spcBef>
                <a:spcPts val="375"/>
              </a:spcBef>
              <a:spcAft>
                <a:spcPts val="375"/>
              </a:spcAft>
            </a:pPr>
            <a:r>
              <a:rPr lang="en-GB" altLang="en-US" dirty="0"/>
              <a:t>He constructed acoustic resonators similar to the human vocal tract and activated the resonators with vibrating reeds like in music instruments. </a:t>
            </a:r>
          </a:p>
          <a:p>
            <a:endParaRPr lang="en-IE" dirty="0"/>
          </a:p>
        </p:txBody>
      </p:sp>
    </p:spTree>
    <p:extLst>
      <p:ext uri="{BB962C8B-B14F-4D97-AF65-F5344CB8AC3E}">
        <p14:creationId xmlns:p14="http://schemas.microsoft.com/office/powerpoint/2010/main" val="2865050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err="1"/>
              <a:t>Kratzenstein’s</a:t>
            </a:r>
            <a:r>
              <a:rPr lang="en-GB" altLang="en-US" dirty="0"/>
              <a:t> Vowel Resonators</a:t>
            </a:r>
            <a:endParaRPr lang="en-IE" dirty="0"/>
          </a:p>
        </p:txBody>
      </p:sp>
      <p:pic>
        <p:nvPicPr>
          <p:cNvPr id="4" name="Content Placeholder 3" descr="D:\My Documents\sigproc\Kratzres.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9713" y="2294874"/>
            <a:ext cx="5133766" cy="243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1763689" y="4934199"/>
            <a:ext cx="6818918" cy="369332"/>
          </a:xfrm>
          <a:prstGeom prst="rect">
            <a:avLst/>
          </a:prstGeom>
          <a:noFill/>
        </p:spPr>
        <p:txBody>
          <a:bodyPr wrap="none" rtlCol="0">
            <a:spAutoFit/>
          </a:bodyPr>
          <a:lstStyle/>
          <a:p>
            <a:r>
              <a:rPr lang="en-IE" sz="1800" dirty="0"/>
              <a:t>See here for an example http://www.phon.ucl.ac.uk/home/mark/vowels/</a:t>
            </a:r>
          </a:p>
        </p:txBody>
      </p:sp>
    </p:spTree>
    <p:extLst>
      <p:ext uri="{BB962C8B-B14F-4D97-AF65-F5344CB8AC3E}">
        <p14:creationId xmlns:p14="http://schemas.microsoft.com/office/powerpoint/2010/main" val="2605188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Other Devices</a:t>
            </a:r>
          </a:p>
        </p:txBody>
      </p:sp>
      <p:sp>
        <p:nvSpPr>
          <p:cNvPr id="3" name="Content Placeholder 2"/>
          <p:cNvSpPr>
            <a:spLocks noGrp="1"/>
          </p:cNvSpPr>
          <p:nvPr>
            <p:ph idx="1"/>
          </p:nvPr>
        </p:nvSpPr>
        <p:spPr/>
        <p:txBody>
          <a:bodyPr>
            <a:normAutofit fontScale="55000" lnSpcReduction="20000"/>
          </a:bodyPr>
          <a:lstStyle/>
          <a:p>
            <a:pPr>
              <a:spcBef>
                <a:spcPts val="375"/>
              </a:spcBef>
              <a:spcAft>
                <a:spcPts val="375"/>
              </a:spcAft>
            </a:pPr>
            <a:r>
              <a:rPr lang="en-GB" altLang="en-US" dirty="0"/>
              <a:t>Later in Vienna in 1791, Wolfgang von </a:t>
            </a:r>
            <a:r>
              <a:rPr lang="en-GB" altLang="en-US" dirty="0" err="1"/>
              <a:t>Kempelen</a:t>
            </a:r>
            <a:r>
              <a:rPr lang="en-GB" altLang="en-US" dirty="0"/>
              <a:t> introduced his "Acoustic-Mechanical Speech Machine", which was able to produce single sounds and some sound combinations </a:t>
            </a:r>
          </a:p>
          <a:p>
            <a:pPr>
              <a:spcBef>
                <a:spcPts val="375"/>
              </a:spcBef>
              <a:spcAft>
                <a:spcPts val="375"/>
              </a:spcAft>
            </a:pPr>
            <a:endParaRPr lang="en-GB" altLang="en-US" dirty="0"/>
          </a:p>
          <a:p>
            <a:pPr>
              <a:spcBef>
                <a:spcPts val="375"/>
              </a:spcBef>
              <a:spcAft>
                <a:spcPts val="375"/>
              </a:spcAft>
            </a:pPr>
            <a:r>
              <a:rPr lang="en-GB" altLang="en-US" dirty="0"/>
              <a:t>He studied speech and contributed much to the theory that the vocal tract, a cavity between the vocal cords and the lips, is the main site of acoustic articulation. </a:t>
            </a:r>
          </a:p>
          <a:p>
            <a:pPr>
              <a:spcBef>
                <a:spcPts val="375"/>
              </a:spcBef>
              <a:spcAft>
                <a:spcPts val="375"/>
              </a:spcAft>
            </a:pPr>
            <a:endParaRPr lang="en-GB" altLang="en-US" dirty="0"/>
          </a:p>
          <a:p>
            <a:pPr>
              <a:spcBef>
                <a:spcPts val="375"/>
              </a:spcBef>
              <a:spcAft>
                <a:spcPts val="375"/>
              </a:spcAft>
            </a:pPr>
            <a:r>
              <a:rPr lang="en-GB" altLang="en-US" dirty="0"/>
              <a:t>In about mid 1800's Charles Wheatstone constructed a version of von </a:t>
            </a:r>
            <a:r>
              <a:rPr lang="en-GB" altLang="en-US" dirty="0" err="1"/>
              <a:t>Kempelen's</a:t>
            </a:r>
            <a:r>
              <a:rPr lang="en-GB" altLang="en-US" dirty="0"/>
              <a:t> speaking machine. It was more complicated and was capable of producing vowels and most of the consonant sounds. It was also possible to generate some sound combinations and even full words. </a:t>
            </a:r>
          </a:p>
          <a:p>
            <a:pPr>
              <a:spcBef>
                <a:spcPts val="375"/>
              </a:spcBef>
              <a:spcAft>
                <a:spcPts val="375"/>
              </a:spcAft>
            </a:pPr>
            <a:endParaRPr lang="en-GB" altLang="en-US" dirty="0"/>
          </a:p>
          <a:p>
            <a:r>
              <a:rPr lang="en-IE" dirty="0"/>
              <a:t>See https://www.youtube.com/watch?v=k_YUB_S6Gpo</a:t>
            </a:r>
          </a:p>
        </p:txBody>
      </p:sp>
    </p:spTree>
    <p:extLst>
      <p:ext uri="{BB962C8B-B14F-4D97-AF65-F5344CB8AC3E}">
        <p14:creationId xmlns:p14="http://schemas.microsoft.com/office/powerpoint/2010/main" val="2365747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7E64E-AAEE-460D-9B88-9F11977D6044}"/>
              </a:ext>
            </a:extLst>
          </p:cNvPr>
          <p:cNvSpPr>
            <a:spLocks noGrp="1"/>
          </p:cNvSpPr>
          <p:nvPr>
            <p:ph type="title"/>
          </p:nvPr>
        </p:nvSpPr>
        <p:spPr/>
        <p:txBody>
          <a:bodyPr/>
          <a:lstStyle/>
          <a:p>
            <a:r>
              <a:rPr lang="en-US" dirty="0"/>
              <a:t>Wheatstone’s speaking machine</a:t>
            </a:r>
            <a:endParaRPr lang="en-IE" dirty="0"/>
          </a:p>
        </p:txBody>
      </p:sp>
      <p:pic>
        <p:nvPicPr>
          <p:cNvPr id="5" name="Content Placeholder 4" descr="Shape&#10;&#10;Description automatically generated with medium confidence">
            <a:extLst>
              <a:ext uri="{FF2B5EF4-FFF2-40B4-BE49-F238E27FC236}">
                <a16:creationId xmlns:a16="http://schemas.microsoft.com/office/drawing/2014/main" id="{9272B484-E0A1-4F97-ACDC-177324C61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935" y="2858097"/>
            <a:ext cx="3336131" cy="1793081"/>
          </a:xfrm>
        </p:spPr>
      </p:pic>
    </p:spTree>
    <p:extLst>
      <p:ext uri="{BB962C8B-B14F-4D97-AF65-F5344CB8AC3E}">
        <p14:creationId xmlns:p14="http://schemas.microsoft.com/office/powerpoint/2010/main" val="1153217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Electrical Machines</a:t>
            </a:r>
          </a:p>
        </p:txBody>
      </p:sp>
      <p:sp>
        <p:nvSpPr>
          <p:cNvPr id="3" name="Content Placeholder 2"/>
          <p:cNvSpPr>
            <a:spLocks noGrp="1"/>
          </p:cNvSpPr>
          <p:nvPr>
            <p:ph idx="1"/>
          </p:nvPr>
        </p:nvSpPr>
        <p:spPr/>
        <p:txBody>
          <a:bodyPr>
            <a:normAutofit fontScale="92500" lnSpcReduction="20000"/>
          </a:bodyPr>
          <a:lstStyle/>
          <a:p>
            <a:pPr>
              <a:spcBef>
                <a:spcPts val="375"/>
              </a:spcBef>
              <a:spcAft>
                <a:spcPts val="375"/>
              </a:spcAft>
            </a:pPr>
            <a:r>
              <a:rPr lang="en-GB" altLang="en-US" dirty="0"/>
              <a:t>The first full electrical synthesis device was introduced by Stewart in 1922. The synthesiser had a buzzer as excitation and two resonant circuits to model the acoustic resonances of the vocal tract. The machine was able to generate single static vowel sounds with two lowest formants, but not any consonants or connected utterances. </a:t>
            </a:r>
          </a:p>
          <a:p>
            <a:pPr>
              <a:spcBef>
                <a:spcPts val="375"/>
              </a:spcBef>
              <a:spcAft>
                <a:spcPts val="375"/>
              </a:spcAft>
            </a:pPr>
            <a:endParaRPr lang="en-GB" altLang="en-US" dirty="0"/>
          </a:p>
          <a:p>
            <a:pPr marL="0" indent="0">
              <a:spcBef>
                <a:spcPts val="375"/>
              </a:spcBef>
              <a:spcAft>
                <a:spcPts val="375"/>
              </a:spcAft>
              <a:buNone/>
            </a:pPr>
            <a:r>
              <a:rPr lang="en-GB" altLang="en-US" dirty="0"/>
              <a:t> </a:t>
            </a:r>
          </a:p>
          <a:p>
            <a:endParaRPr lang="en-I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1910" y="4306706"/>
            <a:ext cx="2160240" cy="1485165"/>
          </a:xfrm>
          <a:prstGeom prst="rect">
            <a:avLst/>
          </a:prstGeom>
        </p:spPr>
      </p:pic>
    </p:spTree>
    <p:extLst>
      <p:ext uri="{BB962C8B-B14F-4D97-AF65-F5344CB8AC3E}">
        <p14:creationId xmlns:p14="http://schemas.microsoft.com/office/powerpoint/2010/main" val="3419824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Early Speech Synthesis Examples</a:t>
            </a:r>
          </a:p>
        </p:txBody>
      </p:sp>
      <p:sp>
        <p:nvSpPr>
          <p:cNvPr id="3" name="Content Placeholder 2"/>
          <p:cNvSpPr>
            <a:spLocks noGrp="1"/>
          </p:cNvSpPr>
          <p:nvPr>
            <p:ph idx="1"/>
          </p:nvPr>
        </p:nvSpPr>
        <p:spPr/>
        <p:txBody>
          <a:bodyPr/>
          <a:lstStyle/>
          <a:p>
            <a:r>
              <a:rPr lang="en-IE" dirty="0"/>
              <a:t>See</a:t>
            </a:r>
          </a:p>
          <a:p>
            <a:r>
              <a:rPr lang="en-IE" dirty="0"/>
              <a:t>http://www.festvox.org/history/klatt.html</a:t>
            </a:r>
          </a:p>
        </p:txBody>
      </p:sp>
    </p:spTree>
    <p:extLst>
      <p:ext uri="{BB962C8B-B14F-4D97-AF65-F5344CB8AC3E}">
        <p14:creationId xmlns:p14="http://schemas.microsoft.com/office/powerpoint/2010/main" val="36438139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Homer Dudley</a:t>
            </a:r>
          </a:p>
        </p:txBody>
      </p:sp>
      <p:sp>
        <p:nvSpPr>
          <p:cNvPr id="3" name="Content Placeholder 2"/>
          <p:cNvSpPr>
            <a:spLocks noGrp="1"/>
          </p:cNvSpPr>
          <p:nvPr>
            <p:ph idx="1"/>
          </p:nvPr>
        </p:nvSpPr>
        <p:spPr/>
        <p:txBody>
          <a:bodyPr>
            <a:normAutofit fontScale="62500" lnSpcReduction="20000"/>
          </a:bodyPr>
          <a:lstStyle/>
          <a:p>
            <a:pPr>
              <a:spcBef>
                <a:spcPts val="375"/>
              </a:spcBef>
              <a:spcAft>
                <a:spcPts val="375"/>
              </a:spcAft>
            </a:pPr>
            <a:r>
              <a:rPr lang="en-GB" altLang="en-US" dirty="0"/>
              <a:t>The first device to be considered as a speech synthesizer was VODER (Voice Operating Demonstrator) introduced by Homer Dudley in New York World's Fair 1939 </a:t>
            </a:r>
          </a:p>
          <a:p>
            <a:pPr>
              <a:spcBef>
                <a:spcPts val="375"/>
              </a:spcBef>
              <a:spcAft>
                <a:spcPts val="375"/>
              </a:spcAft>
            </a:pPr>
            <a:endParaRPr lang="en-GB" altLang="en-US" dirty="0"/>
          </a:p>
          <a:p>
            <a:pPr>
              <a:spcBef>
                <a:spcPts val="375"/>
              </a:spcBef>
              <a:spcAft>
                <a:spcPts val="375"/>
              </a:spcAft>
            </a:pPr>
            <a:r>
              <a:rPr lang="en-GB" altLang="en-US" dirty="0"/>
              <a:t>VODER was inspired by VOCODER (Voice Coder) developed at Bell Laboratories in the mid-thirties. The original VOCODER was a device for </a:t>
            </a:r>
            <a:r>
              <a:rPr lang="en-GB" altLang="en-US" dirty="0" err="1"/>
              <a:t>analyzing</a:t>
            </a:r>
            <a:r>
              <a:rPr lang="en-GB" altLang="en-US" dirty="0"/>
              <a:t> speech into slowly varying acoustic parameters that could then drive a synthesizer to reconstruct the approximation of the original speech signal. </a:t>
            </a:r>
          </a:p>
          <a:p>
            <a:pPr>
              <a:spcBef>
                <a:spcPts val="375"/>
              </a:spcBef>
              <a:spcAft>
                <a:spcPts val="375"/>
              </a:spcAft>
            </a:pPr>
            <a:endParaRPr lang="en-GB" altLang="en-US" dirty="0"/>
          </a:p>
          <a:p>
            <a:pPr>
              <a:spcBef>
                <a:spcPts val="375"/>
              </a:spcBef>
              <a:spcAft>
                <a:spcPts val="375"/>
              </a:spcAft>
            </a:pPr>
            <a:r>
              <a:rPr lang="en-GB" altLang="en-US" dirty="0"/>
              <a:t>The VODER consisted of wrist bar for selecting a voicing or noise source and a foot pedal to control the fundamental frequency. The source signal was routed through ten </a:t>
            </a:r>
            <a:r>
              <a:rPr lang="en-GB" altLang="en-US" dirty="0" err="1"/>
              <a:t>bandpass</a:t>
            </a:r>
            <a:r>
              <a:rPr lang="en-GB" altLang="en-US" dirty="0"/>
              <a:t> filters whose output levels were controlled by fingers. </a:t>
            </a:r>
          </a:p>
          <a:p>
            <a:endParaRPr lang="en-GB" altLang="en-US" dirty="0"/>
          </a:p>
          <a:p>
            <a:endParaRPr lang="en-IE" dirty="0"/>
          </a:p>
        </p:txBody>
      </p:sp>
    </p:spTree>
    <p:extLst>
      <p:ext uri="{BB962C8B-B14F-4D97-AF65-F5344CB8AC3E}">
        <p14:creationId xmlns:p14="http://schemas.microsoft.com/office/powerpoint/2010/main" val="17348366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Homer Dudley</a:t>
            </a:r>
          </a:p>
        </p:txBody>
      </p:sp>
      <p:sp>
        <p:nvSpPr>
          <p:cNvPr id="3" name="Content Placeholder 2"/>
          <p:cNvSpPr>
            <a:spLocks noGrp="1"/>
          </p:cNvSpPr>
          <p:nvPr>
            <p:ph idx="1"/>
          </p:nvPr>
        </p:nvSpPr>
        <p:spPr/>
        <p:txBody>
          <a:bodyPr>
            <a:normAutofit fontScale="92500" lnSpcReduction="10000"/>
          </a:bodyPr>
          <a:lstStyle/>
          <a:p>
            <a:r>
              <a:rPr lang="en-GB" altLang="en-US" dirty="0"/>
              <a:t>It took considerable skill to play a sentence on the device. The speech quality and intelligibility were far from good but the potential for producing artificial speech was well demonstrated.</a:t>
            </a:r>
          </a:p>
          <a:p>
            <a:endParaRPr lang="en-IE" dirty="0"/>
          </a:p>
          <a:p>
            <a:r>
              <a:rPr lang="en-GB" altLang="en-US" dirty="0"/>
              <a:t>The basic structure and idea of VODER was very similar to present systems which are based on the source-filter-model of speech.</a:t>
            </a:r>
          </a:p>
          <a:p>
            <a:endParaRPr lang="en-IE" dirty="0"/>
          </a:p>
        </p:txBody>
      </p:sp>
    </p:spTree>
    <p:extLst>
      <p:ext uri="{BB962C8B-B14F-4D97-AF65-F5344CB8AC3E}">
        <p14:creationId xmlns:p14="http://schemas.microsoft.com/office/powerpoint/2010/main" val="392310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4BAC73BD-89DC-24EF-9348-2E79DAF9CD69}"/>
              </a:ext>
            </a:extLst>
          </p:cNvPr>
          <p:cNvSpPr txBox="1">
            <a:spLocks noChangeArrowheads="1"/>
          </p:cNvSpPr>
          <p:nvPr/>
        </p:nvSpPr>
        <p:spPr bwMode="auto">
          <a:xfrm>
            <a:off x="366713" y="879475"/>
            <a:ext cx="8777287" cy="551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Given that the majority of speech sounds can be classed as either voiced or voiceless, in general terms what is required is a source that can produce either a quasi-periodic pulse waveform or a random noise waveform</a:t>
            </a:r>
          </a:p>
          <a:p>
            <a:pPr eaLnBrk="1" hangingPunct="1">
              <a:spcBef>
                <a:spcPct val="0"/>
              </a:spcBef>
              <a:buFontTx/>
              <a:buNone/>
            </a:pPr>
            <a:endParaRPr lang="en-GB" altLang="en-US" dirty="0"/>
          </a:p>
          <a:p>
            <a:pPr eaLnBrk="1" hangingPunct="1">
              <a:spcBef>
                <a:spcPct val="0"/>
              </a:spcBef>
              <a:buFontTx/>
              <a:buNone/>
            </a:pPr>
            <a:r>
              <a:rPr lang="en-GB" altLang="en-US" dirty="0"/>
              <a:t>A convenient way to represent the glottal wave is to use an impulse train generator that produces a sequence of impulses which are spaced by a desired fundamental period</a:t>
            </a:r>
          </a:p>
          <a:p>
            <a:pPr eaLnBrk="1" hangingPunct="1">
              <a:spcBef>
                <a:spcPct val="0"/>
              </a:spcBef>
              <a:buFontTx/>
              <a:buNone/>
            </a:pPr>
            <a:endParaRPr lang="en-GB" altLang="en-US" dirty="0"/>
          </a:p>
        </p:txBody>
      </p:sp>
      <p:sp>
        <p:nvSpPr>
          <p:cNvPr id="61443" name="Text Box 2">
            <a:extLst>
              <a:ext uri="{FF2B5EF4-FFF2-40B4-BE49-F238E27FC236}">
                <a16:creationId xmlns:a16="http://schemas.microsoft.com/office/drawing/2014/main" id="{73C65D67-4796-8FA5-1F3F-1C109B780ADA}"/>
              </a:ext>
            </a:extLst>
          </p:cNvPr>
          <p:cNvSpPr txBox="1">
            <a:spLocks noChangeArrowheads="1"/>
          </p:cNvSpPr>
          <p:nvPr/>
        </p:nvSpPr>
        <p:spPr bwMode="auto">
          <a:xfrm>
            <a:off x="847725" y="206375"/>
            <a:ext cx="7661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Sound wave generation in the vocal system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Homer Dudley</a:t>
            </a:r>
          </a:p>
        </p:txBody>
      </p:sp>
      <p:pic>
        <p:nvPicPr>
          <p:cNvPr id="4" name="Content Placeholder 3" descr="D:\My Documents\sigproc\voder.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3194" y="2383036"/>
            <a:ext cx="37576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24BB1A0-D741-4D1B-8277-1D6CCE4DB1EB}"/>
              </a:ext>
            </a:extLst>
          </p:cNvPr>
          <p:cNvSpPr txBox="1"/>
          <p:nvPr/>
        </p:nvSpPr>
        <p:spPr>
          <a:xfrm>
            <a:off x="2627784" y="5311794"/>
            <a:ext cx="5273303" cy="369332"/>
          </a:xfrm>
          <a:prstGeom prst="rect">
            <a:avLst/>
          </a:prstGeom>
          <a:noFill/>
        </p:spPr>
        <p:txBody>
          <a:bodyPr wrap="none" rtlCol="0">
            <a:spAutoFit/>
          </a:bodyPr>
          <a:lstStyle/>
          <a:p>
            <a:r>
              <a:rPr lang="en-US" sz="1800" dirty="0"/>
              <a:t>See https://www.youtube.com/watch?v=0rAyrmm7vv0</a:t>
            </a:r>
            <a:endParaRPr lang="en-IE" sz="1800" dirty="0"/>
          </a:p>
        </p:txBody>
      </p:sp>
    </p:spTree>
    <p:extLst>
      <p:ext uri="{BB962C8B-B14F-4D97-AF65-F5344CB8AC3E}">
        <p14:creationId xmlns:p14="http://schemas.microsoft.com/office/powerpoint/2010/main" val="4027227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Parallel/Cascade Formant Synthesis</a:t>
            </a:r>
          </a:p>
        </p:txBody>
      </p:sp>
      <p:sp>
        <p:nvSpPr>
          <p:cNvPr id="3" name="Content Placeholder 2"/>
          <p:cNvSpPr>
            <a:spLocks noGrp="1"/>
          </p:cNvSpPr>
          <p:nvPr>
            <p:ph idx="1"/>
          </p:nvPr>
        </p:nvSpPr>
        <p:spPr/>
        <p:txBody>
          <a:bodyPr>
            <a:normAutofit fontScale="70000" lnSpcReduction="20000"/>
          </a:bodyPr>
          <a:lstStyle/>
          <a:p>
            <a:pPr>
              <a:spcBef>
                <a:spcPts val="375"/>
              </a:spcBef>
              <a:spcAft>
                <a:spcPts val="375"/>
              </a:spcAft>
            </a:pPr>
            <a:r>
              <a:rPr lang="en-GB" altLang="en-US" dirty="0"/>
              <a:t>The first formant synthesizer, PAT (Parametric Artificial Talker), was introduced by Walter Lawrence in 1953. It consisted of three electronic formant resonators connected in parallel. The input signal was either a buzz or noise. </a:t>
            </a:r>
          </a:p>
          <a:p>
            <a:pPr>
              <a:spcBef>
                <a:spcPts val="375"/>
              </a:spcBef>
              <a:spcAft>
                <a:spcPts val="375"/>
              </a:spcAft>
            </a:pPr>
            <a:endParaRPr lang="en-GB" altLang="en-US" dirty="0"/>
          </a:p>
          <a:p>
            <a:pPr>
              <a:spcBef>
                <a:spcPts val="375"/>
              </a:spcBef>
              <a:spcAft>
                <a:spcPts val="375"/>
              </a:spcAft>
            </a:pPr>
            <a:r>
              <a:rPr lang="en-GB" altLang="en-US" dirty="0"/>
              <a:t>At about the same time Gunnar </a:t>
            </a:r>
            <a:r>
              <a:rPr lang="en-GB" altLang="en-US" dirty="0" err="1"/>
              <a:t>Fant</a:t>
            </a:r>
            <a:r>
              <a:rPr lang="en-GB" altLang="en-US" dirty="0"/>
              <a:t> introduced the first cascade formant synthesizer OVE I (Orator </a:t>
            </a:r>
            <a:r>
              <a:rPr lang="en-GB" altLang="en-US" dirty="0" err="1"/>
              <a:t>Verbis</a:t>
            </a:r>
            <a:r>
              <a:rPr lang="en-GB" altLang="en-US" dirty="0"/>
              <a:t> Electric) which consisted of formant resonators connected in cascade.</a:t>
            </a:r>
          </a:p>
          <a:p>
            <a:pPr>
              <a:spcBef>
                <a:spcPts val="375"/>
              </a:spcBef>
              <a:spcAft>
                <a:spcPts val="375"/>
              </a:spcAft>
            </a:pPr>
            <a:endParaRPr lang="en-GB" altLang="en-US" dirty="0"/>
          </a:p>
          <a:p>
            <a:pPr>
              <a:spcBef>
                <a:spcPts val="375"/>
              </a:spcBef>
              <a:spcAft>
                <a:spcPts val="375"/>
              </a:spcAft>
            </a:pPr>
            <a:r>
              <a:rPr lang="en-GB" altLang="en-US" dirty="0"/>
              <a:t>PAT and OVE synthesisers engaged a debate about whether the transfer function of the acoustic tube (vocal tract) should be modelled in parallel or in cascade. </a:t>
            </a:r>
          </a:p>
          <a:p>
            <a:endParaRPr lang="en-IE" dirty="0"/>
          </a:p>
        </p:txBody>
      </p:sp>
      <p:pic>
        <p:nvPicPr>
          <p:cNvPr id="4" name="PAT">
            <a:hlinkClick r:id="" action="ppaction://media"/>
            <a:extLst>
              <a:ext uri="{FF2B5EF4-FFF2-40B4-BE49-F238E27FC236}">
                <a16:creationId xmlns:a16="http://schemas.microsoft.com/office/drawing/2014/main" id="{0D2A851A-06BC-4B3A-AE12-FC680B27A77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7164289" y="2402887"/>
            <a:ext cx="365522" cy="365522"/>
          </a:xfrm>
          <a:prstGeom prst="rect">
            <a:avLst/>
          </a:prstGeom>
        </p:spPr>
      </p:pic>
      <p:pic>
        <p:nvPicPr>
          <p:cNvPr id="5" name="Ove">
            <a:hlinkClick r:id="" action="ppaction://media"/>
            <a:extLst>
              <a:ext uri="{FF2B5EF4-FFF2-40B4-BE49-F238E27FC236}">
                <a16:creationId xmlns:a16="http://schemas.microsoft.com/office/drawing/2014/main" id="{D263E9F9-69E3-4310-9C25-A10EC9BA0668}"/>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7056277" y="3724071"/>
            <a:ext cx="365522" cy="365522"/>
          </a:xfrm>
          <a:prstGeom prst="rect">
            <a:avLst/>
          </a:prstGeom>
        </p:spPr>
      </p:pic>
    </p:spTree>
    <p:extLst>
      <p:ext uri="{BB962C8B-B14F-4D97-AF65-F5344CB8AC3E}">
        <p14:creationId xmlns:p14="http://schemas.microsoft.com/office/powerpoint/2010/main" val="103961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480"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152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100000">
                <p:cTn id="11" fill="hold" display="0">
                  <p:stCondLst>
                    <p:cond delay="indefinite"/>
                  </p:stCondLst>
                  <p:endCondLst>
                    <p:cond evt="onStopAudio" delay="0">
                      <p:tgtEl>
                        <p:sldTgt/>
                      </p:tgtEl>
                    </p:cond>
                  </p:endCondLst>
                </p:cTn>
                <p:tgtEl>
                  <p:spTgt spid="4"/>
                </p:tgtEl>
              </p:cMediaNode>
            </p:audio>
            <p:audio>
              <p:cMediaNode vol="80000">
                <p:cTn id="12" fill="hold" display="0">
                  <p:stCondLst>
                    <p:cond delay="indefinite"/>
                  </p:stCondLst>
                  <p:endCondLst>
                    <p:cond evt="onStopAudio" delay="0">
                      <p:tgtEl>
                        <p:sldTgt/>
                      </p:tgtEl>
                    </p:cond>
                  </p:endCondLst>
                </p:cTn>
                <p:tgtEl>
                  <p:spTgt spid="5"/>
                </p:tgtEl>
              </p:cMediaNode>
            </p:audio>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Parametric synthesis</a:t>
            </a:r>
          </a:p>
        </p:txBody>
      </p:sp>
      <p:sp>
        <p:nvSpPr>
          <p:cNvPr id="3" name="Content Placeholder 2"/>
          <p:cNvSpPr>
            <a:spLocks noGrp="1"/>
          </p:cNvSpPr>
          <p:nvPr>
            <p:ph idx="1"/>
          </p:nvPr>
        </p:nvSpPr>
        <p:spPr>
          <a:xfrm>
            <a:off x="1485900" y="2078986"/>
            <a:ext cx="6172200" cy="3394472"/>
          </a:xfrm>
        </p:spPr>
        <p:txBody>
          <a:bodyPr>
            <a:normAutofit fontScale="40000" lnSpcReduction="20000"/>
          </a:bodyPr>
          <a:lstStyle/>
          <a:p>
            <a:pPr>
              <a:spcBef>
                <a:spcPts val="375"/>
              </a:spcBef>
              <a:spcAft>
                <a:spcPts val="375"/>
              </a:spcAft>
            </a:pPr>
            <a:r>
              <a:rPr lang="en-GB" altLang="en-US" dirty="0"/>
              <a:t>In mid 1960s, first experiments with Linear Predictive Coding (LPC) were made. This could be used for speech coding/compression, where speech waveforms would be reduced to a small number of parameter values</a:t>
            </a:r>
          </a:p>
          <a:p>
            <a:pPr>
              <a:spcBef>
                <a:spcPts val="375"/>
              </a:spcBef>
              <a:spcAft>
                <a:spcPts val="375"/>
              </a:spcAft>
            </a:pPr>
            <a:endParaRPr lang="en-GB" altLang="en-US" dirty="0"/>
          </a:p>
          <a:p>
            <a:pPr>
              <a:spcBef>
                <a:spcPts val="375"/>
              </a:spcBef>
              <a:spcAft>
                <a:spcPts val="375"/>
              </a:spcAft>
            </a:pPr>
            <a:r>
              <a:rPr lang="en-GB" altLang="en-US" dirty="0"/>
              <a:t>Linear prediction was also used in low-cost synthesis systems, such as Texas Instruments </a:t>
            </a:r>
            <a:r>
              <a:rPr lang="en-GB" altLang="en-US" dirty="0" err="1"/>
              <a:t>Speak'n'Spell</a:t>
            </a:r>
            <a:r>
              <a:rPr lang="en-GB" altLang="en-US" dirty="0"/>
              <a:t> in 1980. Its quality was quite poor compared to present systems. </a:t>
            </a:r>
          </a:p>
          <a:p>
            <a:pPr>
              <a:spcBef>
                <a:spcPts val="375"/>
              </a:spcBef>
              <a:spcAft>
                <a:spcPts val="375"/>
              </a:spcAft>
            </a:pPr>
            <a:endParaRPr lang="en-GB" altLang="en-US" dirty="0"/>
          </a:p>
          <a:p>
            <a:pPr>
              <a:spcBef>
                <a:spcPts val="375"/>
              </a:spcBef>
              <a:spcAft>
                <a:spcPts val="375"/>
              </a:spcAft>
            </a:pPr>
            <a:r>
              <a:rPr lang="en-GB" altLang="en-US" dirty="0"/>
              <a:t>The first full text-to-speech system for English was developed in the Electro-technical Laboratory, Japan 1968. The speech was quite intelligible but monotonous.</a:t>
            </a:r>
          </a:p>
          <a:p>
            <a:pPr>
              <a:spcBef>
                <a:spcPts val="375"/>
              </a:spcBef>
              <a:spcAft>
                <a:spcPts val="375"/>
              </a:spcAft>
            </a:pPr>
            <a:endParaRPr lang="en-GB" altLang="en-US" dirty="0"/>
          </a:p>
          <a:p>
            <a:pPr>
              <a:spcBef>
                <a:spcPts val="375"/>
              </a:spcBef>
              <a:spcAft>
                <a:spcPts val="375"/>
              </a:spcAft>
            </a:pPr>
            <a:r>
              <a:rPr lang="en-GB" altLang="en-US" dirty="0"/>
              <a:t>In 1979 the </a:t>
            </a:r>
            <a:r>
              <a:rPr lang="en-GB" altLang="en-US" dirty="0" err="1"/>
              <a:t>MITalk</a:t>
            </a:r>
            <a:r>
              <a:rPr lang="en-GB" altLang="en-US" dirty="0"/>
              <a:t> laboratory text-to-speech system was developed at M.I.T.. Two years later Dennis </a:t>
            </a:r>
            <a:r>
              <a:rPr lang="en-GB" altLang="en-US" dirty="0" err="1"/>
              <a:t>Klatt</a:t>
            </a:r>
            <a:r>
              <a:rPr lang="en-GB" altLang="en-US" dirty="0"/>
              <a:t> introduced his famous </a:t>
            </a:r>
            <a:r>
              <a:rPr lang="en-GB" altLang="en-US" dirty="0" err="1"/>
              <a:t>Klattalk</a:t>
            </a:r>
            <a:r>
              <a:rPr lang="en-GB" altLang="en-US" dirty="0"/>
              <a:t> system, which used a new sophisticated voicing source. </a:t>
            </a:r>
          </a:p>
          <a:p>
            <a:endParaRPr lang="en-IE" dirty="0"/>
          </a:p>
        </p:txBody>
      </p:sp>
      <p:pic>
        <p:nvPicPr>
          <p:cNvPr id="4" name="Noriko Umeda Text to Speech">
            <a:hlinkClick r:id="" action="ppaction://media"/>
            <a:extLst>
              <a:ext uri="{FF2B5EF4-FFF2-40B4-BE49-F238E27FC236}">
                <a16:creationId xmlns:a16="http://schemas.microsoft.com/office/drawing/2014/main" id="{00821BE4-5B9F-49CC-AF6A-EB756521F6E6}"/>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7218294" y="3754637"/>
            <a:ext cx="365522" cy="365522"/>
          </a:xfrm>
          <a:prstGeom prst="rect">
            <a:avLst/>
          </a:prstGeom>
        </p:spPr>
      </p:pic>
      <p:pic>
        <p:nvPicPr>
          <p:cNvPr id="5" name="MIT talk system">
            <a:hlinkClick r:id="" action="ppaction://media"/>
            <a:extLst>
              <a:ext uri="{FF2B5EF4-FFF2-40B4-BE49-F238E27FC236}">
                <a16:creationId xmlns:a16="http://schemas.microsoft.com/office/drawing/2014/main" id="{6FCF65D3-C535-4F71-B90B-5292608E1C9C}"/>
              </a:ext>
            </a:extLst>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a:off x="2681790" y="4347103"/>
            <a:ext cx="365522" cy="365522"/>
          </a:xfrm>
          <a:prstGeom prst="rect">
            <a:avLst/>
          </a:prstGeom>
        </p:spPr>
      </p:pic>
      <p:pic>
        <p:nvPicPr>
          <p:cNvPr id="6" name="klattTalk System">
            <a:hlinkClick r:id="" action="ppaction://media"/>
            <a:extLst>
              <a:ext uri="{FF2B5EF4-FFF2-40B4-BE49-F238E27FC236}">
                <a16:creationId xmlns:a16="http://schemas.microsoft.com/office/drawing/2014/main" id="{143BD949-81D8-4139-9CA9-1B01A9E0320C}"/>
              </a:ext>
            </a:extLst>
          </p:cNvPr>
          <p:cNvPicPr>
            <a:picLocks noChangeAspect="1"/>
          </p:cNvPicPr>
          <p:nvPr>
            <a:audioFile r:link="rId6"/>
            <p:extLst>
              <p:ext uri="{DAA4B4D4-6D71-4841-9C94-3DE7FCFB9230}">
                <p14:media xmlns:p14="http://schemas.microsoft.com/office/powerpoint/2010/main" r:embed="rId5"/>
              </p:ext>
            </p:extLst>
          </p:nvPr>
        </p:nvPicPr>
        <p:blipFill>
          <a:blip r:embed="rId8"/>
          <a:stretch>
            <a:fillRect/>
          </a:stretch>
        </p:blipFill>
        <p:spPr>
          <a:xfrm>
            <a:off x="5166066" y="5066460"/>
            <a:ext cx="365522" cy="365522"/>
          </a:xfrm>
          <a:prstGeom prst="rect">
            <a:avLst/>
          </a:prstGeom>
        </p:spPr>
      </p:pic>
    </p:spTree>
    <p:extLst>
      <p:ext uri="{BB962C8B-B14F-4D97-AF65-F5344CB8AC3E}">
        <p14:creationId xmlns:p14="http://schemas.microsoft.com/office/powerpoint/2010/main" val="3684667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9808"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6568"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434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5" fill="hold" display="0">
                  <p:stCondLst>
                    <p:cond delay="indefinite"/>
                  </p:stCondLst>
                  <p:endCondLst>
                    <p:cond evt="onStopAudio" delay="0">
                      <p:tgtEl>
                        <p:sldTgt/>
                      </p:tgtEl>
                    </p:cond>
                  </p:endCondLst>
                </p:cTn>
                <p:tgtEl>
                  <p:spTgt spid="4"/>
                </p:tgtEl>
              </p:cMediaNode>
            </p:audio>
            <p:audio>
              <p:cMediaNode vol="80000">
                <p:cTn id="16" fill="hold" display="0">
                  <p:stCondLst>
                    <p:cond delay="indefinite"/>
                  </p:stCondLst>
                  <p:endCondLst>
                    <p:cond evt="onStopAudio" delay="0">
                      <p:tgtEl>
                        <p:sldTgt/>
                      </p:tgtEl>
                    </p:cond>
                  </p:endCondLst>
                </p:cTn>
                <p:tgtEl>
                  <p:spTgt spid="5"/>
                </p:tgtEl>
              </p:cMediaNode>
            </p:audio>
            <p:audio>
              <p:cMediaNode vol="80000">
                <p:cTn id="17" fill="hold" display="0">
                  <p:stCondLst>
                    <p:cond delay="indefinite"/>
                  </p:stCondLst>
                  <p:endCondLst>
                    <p:cond evt="onStopAudio" delay="0">
                      <p:tgtEl>
                        <p:sldTgt/>
                      </p:tgtEl>
                    </p:cond>
                  </p:endCondLst>
                </p:cTn>
                <p:tgtEl>
                  <p:spTgt spid="6"/>
                </p:tgtEl>
              </p:cMediaNode>
            </p:audio>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Summary of Modern techniques</a:t>
            </a:r>
          </a:p>
        </p:txBody>
      </p:sp>
      <p:sp>
        <p:nvSpPr>
          <p:cNvPr id="3" name="Content Placeholder 2"/>
          <p:cNvSpPr>
            <a:spLocks noGrp="1"/>
          </p:cNvSpPr>
          <p:nvPr>
            <p:ph idx="1"/>
          </p:nvPr>
        </p:nvSpPr>
        <p:spPr/>
        <p:txBody>
          <a:bodyPr>
            <a:normAutofit fontScale="92500" lnSpcReduction="10000"/>
          </a:bodyPr>
          <a:lstStyle/>
          <a:p>
            <a:pPr>
              <a:spcBef>
                <a:spcPts val="375"/>
              </a:spcBef>
              <a:spcAft>
                <a:spcPts val="375"/>
              </a:spcAft>
            </a:pPr>
            <a:r>
              <a:rPr lang="en-GB" altLang="en-US" dirty="0"/>
              <a:t>Synthesised speech can be produced by several different methods. The methods are usually classified into three groups:</a:t>
            </a:r>
          </a:p>
          <a:p>
            <a:pPr>
              <a:spcBef>
                <a:spcPts val="375"/>
              </a:spcBef>
              <a:spcAft>
                <a:spcPts val="375"/>
              </a:spcAft>
            </a:pPr>
            <a:endParaRPr lang="en-GB" altLang="en-US" dirty="0"/>
          </a:p>
          <a:p>
            <a:pPr lvl="3">
              <a:spcAft>
                <a:spcPts val="375"/>
              </a:spcAft>
              <a:buFont typeface="Symbol" pitchFamily="18" charset="2"/>
              <a:buChar char="·"/>
            </a:pPr>
            <a:r>
              <a:rPr lang="en-GB" altLang="en-US" dirty="0"/>
              <a:t>Articulatory synthesis, which attempts to model the physics of the human speech production system directly. </a:t>
            </a:r>
          </a:p>
          <a:p>
            <a:pPr lvl="3">
              <a:spcAft>
                <a:spcPts val="375"/>
              </a:spcAft>
              <a:buFont typeface="Symbol" pitchFamily="18" charset="2"/>
              <a:buChar char="·"/>
            </a:pPr>
            <a:r>
              <a:rPr lang="en-GB" altLang="en-US" dirty="0"/>
              <a:t>Formant synthesis, which models the resonances of vocal tract assuming a Linear speech model. </a:t>
            </a:r>
          </a:p>
          <a:p>
            <a:pPr lvl="3">
              <a:spcAft>
                <a:spcPts val="375"/>
              </a:spcAft>
              <a:buFont typeface="Symbol" pitchFamily="18" charset="2"/>
              <a:buChar char="·"/>
            </a:pPr>
            <a:r>
              <a:rPr lang="en-GB" altLang="en-US" dirty="0"/>
              <a:t>Concatenative synthesis, which uses different length pre-recorded samples derived from natural speech</a:t>
            </a:r>
          </a:p>
          <a:p>
            <a:pPr lvl="3">
              <a:spcAft>
                <a:spcPts val="375"/>
              </a:spcAft>
              <a:buFont typeface="Symbol" pitchFamily="18" charset="2"/>
              <a:buChar char="·"/>
            </a:pPr>
            <a:r>
              <a:rPr lang="en-GB" dirty="0"/>
              <a:t>AI synthesis</a:t>
            </a:r>
            <a:endParaRPr lang="en-IE" dirty="0"/>
          </a:p>
        </p:txBody>
      </p:sp>
    </p:spTree>
    <p:extLst>
      <p:ext uri="{BB962C8B-B14F-4D97-AF65-F5344CB8AC3E}">
        <p14:creationId xmlns:p14="http://schemas.microsoft.com/office/powerpoint/2010/main" val="38012527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Articulatory Synthesis</a:t>
            </a:r>
          </a:p>
        </p:txBody>
      </p:sp>
      <p:sp>
        <p:nvSpPr>
          <p:cNvPr id="3" name="Content Placeholder 2"/>
          <p:cNvSpPr>
            <a:spLocks noGrp="1"/>
          </p:cNvSpPr>
          <p:nvPr>
            <p:ph idx="1"/>
          </p:nvPr>
        </p:nvSpPr>
        <p:spPr/>
        <p:txBody>
          <a:bodyPr>
            <a:normAutofit fontScale="47500" lnSpcReduction="20000"/>
          </a:bodyPr>
          <a:lstStyle/>
          <a:p>
            <a:pPr>
              <a:spcBef>
                <a:spcPts val="375"/>
              </a:spcBef>
              <a:spcAft>
                <a:spcPts val="375"/>
              </a:spcAft>
            </a:pPr>
            <a:r>
              <a:rPr lang="en-GB" altLang="en-US" dirty="0"/>
              <a:t>Articulatory synthesis tries to model the human vocal organs as perfectly as possible using physics, so it is potentially the best way to produce high-quality synthetic speech. </a:t>
            </a:r>
          </a:p>
          <a:p>
            <a:pPr>
              <a:spcBef>
                <a:spcPts val="375"/>
              </a:spcBef>
              <a:spcAft>
                <a:spcPts val="375"/>
              </a:spcAft>
            </a:pPr>
            <a:endParaRPr lang="en-GB" altLang="en-US" dirty="0"/>
          </a:p>
          <a:p>
            <a:pPr>
              <a:spcBef>
                <a:spcPts val="375"/>
              </a:spcBef>
              <a:spcAft>
                <a:spcPts val="375"/>
              </a:spcAft>
            </a:pPr>
            <a:r>
              <a:rPr lang="en-GB" altLang="en-US" dirty="0"/>
              <a:t>The data for articulatory model is usually derived from X-ray analysis of natural speech. The articulatory parameters include lip aperture, lip protrusion, tongue tip height, tongue tip position, tongue height, tongue position and </a:t>
            </a:r>
            <a:r>
              <a:rPr lang="en-GB" altLang="en-US" dirty="0" err="1"/>
              <a:t>velic</a:t>
            </a:r>
            <a:r>
              <a:rPr lang="en-GB" altLang="en-US" dirty="0"/>
              <a:t> aperture. Phonatory or excitation parameters may be glottal aperture, cord tension, and lung pressure. When speaking, the vocal tract muscles cause these articulators to move and change shape of the vocal tract which causes different sounds. </a:t>
            </a:r>
          </a:p>
          <a:p>
            <a:pPr>
              <a:spcBef>
                <a:spcPts val="375"/>
              </a:spcBef>
              <a:spcAft>
                <a:spcPts val="375"/>
              </a:spcAft>
            </a:pPr>
            <a:endParaRPr lang="en-GB" altLang="en-US" dirty="0"/>
          </a:p>
          <a:p>
            <a:pPr>
              <a:spcBef>
                <a:spcPts val="375"/>
              </a:spcBef>
              <a:spcAft>
                <a:spcPts val="375"/>
              </a:spcAft>
            </a:pPr>
            <a:r>
              <a:rPr lang="en-GB" altLang="en-US" dirty="0"/>
              <a:t>It is the most difficult method to implement for reasons such as x-ray data is only 2-D, not 3-D, and the movement of the tongue is very  complicated to model.</a:t>
            </a:r>
          </a:p>
          <a:p>
            <a:pPr>
              <a:spcBef>
                <a:spcPts val="375"/>
              </a:spcBef>
              <a:spcAft>
                <a:spcPts val="375"/>
              </a:spcAft>
            </a:pPr>
            <a:endParaRPr lang="en-GB" altLang="en-US" dirty="0"/>
          </a:p>
          <a:p>
            <a:pPr>
              <a:spcBef>
                <a:spcPts val="375"/>
              </a:spcBef>
              <a:spcAft>
                <a:spcPts val="375"/>
              </a:spcAft>
            </a:pPr>
            <a:r>
              <a:rPr lang="en-GB" altLang="en-US" dirty="0"/>
              <a:t>With so many parameter values for the model the computational load is considerably higher. Thus, to date it is not as mature as other methods.</a:t>
            </a:r>
          </a:p>
          <a:p>
            <a:pPr>
              <a:spcBef>
                <a:spcPts val="375"/>
              </a:spcBef>
              <a:spcAft>
                <a:spcPts val="375"/>
              </a:spcAft>
            </a:pPr>
            <a:endParaRPr lang="en-GB" altLang="en-US" dirty="0"/>
          </a:p>
          <a:p>
            <a:pPr>
              <a:spcBef>
                <a:spcPts val="375"/>
              </a:spcBef>
              <a:spcAft>
                <a:spcPts val="375"/>
              </a:spcAft>
            </a:pPr>
            <a:endParaRPr lang="en-GB" altLang="en-US" dirty="0"/>
          </a:p>
          <a:p>
            <a:endParaRPr lang="en-IE" dirty="0"/>
          </a:p>
        </p:txBody>
      </p:sp>
    </p:spTree>
    <p:extLst>
      <p:ext uri="{BB962C8B-B14F-4D97-AF65-F5344CB8AC3E}">
        <p14:creationId xmlns:p14="http://schemas.microsoft.com/office/powerpoint/2010/main" val="3859163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157E-EF9B-49E6-9FCC-98348068EC07}"/>
              </a:ext>
            </a:extLst>
          </p:cNvPr>
          <p:cNvSpPr>
            <a:spLocks noGrp="1"/>
          </p:cNvSpPr>
          <p:nvPr>
            <p:ph type="title"/>
          </p:nvPr>
        </p:nvSpPr>
        <p:spPr/>
        <p:txBody>
          <a:bodyPr/>
          <a:lstStyle/>
          <a:p>
            <a:r>
              <a:rPr lang="en-US" dirty="0"/>
              <a:t>Articulatory synthesis example</a:t>
            </a:r>
            <a:endParaRPr lang="en-IE" dirty="0"/>
          </a:p>
        </p:txBody>
      </p:sp>
      <p:sp>
        <p:nvSpPr>
          <p:cNvPr id="3" name="Content Placeholder 2">
            <a:extLst>
              <a:ext uri="{FF2B5EF4-FFF2-40B4-BE49-F238E27FC236}">
                <a16:creationId xmlns:a16="http://schemas.microsoft.com/office/drawing/2014/main" id="{051CB94F-9DA0-4A68-BAF5-A047977714C9}"/>
              </a:ext>
            </a:extLst>
          </p:cNvPr>
          <p:cNvSpPr>
            <a:spLocks noGrp="1"/>
          </p:cNvSpPr>
          <p:nvPr>
            <p:ph idx="1"/>
          </p:nvPr>
        </p:nvSpPr>
        <p:spPr/>
        <p:txBody>
          <a:bodyPr/>
          <a:lstStyle/>
          <a:p>
            <a:r>
              <a:rPr lang="en-IE" dirty="0">
                <a:hlinkClick r:id="rId2"/>
              </a:rPr>
              <a:t>https://www.youtube.com/watch?v=1fM204jqRDs</a:t>
            </a:r>
            <a:endParaRPr lang="en-IE" dirty="0"/>
          </a:p>
          <a:p>
            <a:endParaRPr lang="en-IE" dirty="0"/>
          </a:p>
          <a:p>
            <a:r>
              <a:rPr lang="en-IE" dirty="0"/>
              <a:t>https://www.vocaltractlab.de/index.php?page=vocaltractlab-examples</a:t>
            </a:r>
          </a:p>
        </p:txBody>
      </p:sp>
    </p:spTree>
    <p:extLst>
      <p:ext uri="{BB962C8B-B14F-4D97-AF65-F5344CB8AC3E}">
        <p14:creationId xmlns:p14="http://schemas.microsoft.com/office/powerpoint/2010/main" val="3721458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Formant Synthesis</a:t>
            </a:r>
          </a:p>
        </p:txBody>
      </p:sp>
      <p:sp>
        <p:nvSpPr>
          <p:cNvPr id="3" name="Content Placeholder 2"/>
          <p:cNvSpPr>
            <a:spLocks noGrp="1"/>
          </p:cNvSpPr>
          <p:nvPr>
            <p:ph idx="1"/>
          </p:nvPr>
        </p:nvSpPr>
        <p:spPr/>
        <p:txBody>
          <a:bodyPr>
            <a:normAutofit fontScale="55000" lnSpcReduction="20000"/>
          </a:bodyPr>
          <a:lstStyle/>
          <a:p>
            <a:pPr>
              <a:spcBef>
                <a:spcPts val="375"/>
              </a:spcBef>
              <a:spcAft>
                <a:spcPts val="375"/>
              </a:spcAft>
            </a:pPr>
            <a:r>
              <a:rPr lang="en-GB" altLang="en-US" dirty="0"/>
              <a:t>Until recently, this has been the most widely used synthesis method. It is based on the source-filter(Linear) model of speech.</a:t>
            </a:r>
          </a:p>
          <a:p>
            <a:pPr>
              <a:spcBef>
                <a:spcPts val="375"/>
              </a:spcBef>
              <a:spcAft>
                <a:spcPts val="375"/>
              </a:spcAft>
            </a:pPr>
            <a:endParaRPr lang="en-GB" altLang="en-US" dirty="0"/>
          </a:p>
          <a:p>
            <a:pPr>
              <a:spcBef>
                <a:spcPts val="375"/>
              </a:spcBef>
              <a:spcAft>
                <a:spcPts val="375"/>
              </a:spcAft>
            </a:pPr>
            <a:r>
              <a:rPr lang="en-GB" altLang="en-US" dirty="0"/>
              <a:t>There are two basic structures, parallel and cascade, but for better performance some kind of combination of these is usually used. </a:t>
            </a:r>
          </a:p>
          <a:p>
            <a:pPr>
              <a:spcBef>
                <a:spcPts val="375"/>
              </a:spcBef>
              <a:spcAft>
                <a:spcPts val="375"/>
              </a:spcAft>
            </a:pPr>
            <a:endParaRPr lang="en-GB" altLang="en-US" dirty="0"/>
          </a:p>
          <a:p>
            <a:pPr>
              <a:spcBef>
                <a:spcPts val="375"/>
              </a:spcBef>
              <a:spcAft>
                <a:spcPts val="375"/>
              </a:spcAft>
            </a:pPr>
            <a:r>
              <a:rPr lang="en-GB" altLang="en-US" dirty="0"/>
              <a:t>Formant synthesis can generate an infinite number of sounds which makes it more flexible than concatenation-based methods for example.</a:t>
            </a:r>
          </a:p>
          <a:p>
            <a:pPr>
              <a:spcBef>
                <a:spcPts val="375"/>
              </a:spcBef>
              <a:spcAft>
                <a:spcPts val="375"/>
              </a:spcAft>
            </a:pPr>
            <a:endParaRPr lang="en-GB" altLang="en-US" dirty="0"/>
          </a:p>
          <a:p>
            <a:pPr>
              <a:spcBef>
                <a:spcPts val="375"/>
              </a:spcBef>
              <a:spcAft>
                <a:spcPts val="375"/>
              </a:spcAft>
            </a:pPr>
            <a:r>
              <a:rPr lang="en-GB" altLang="en-US" dirty="0"/>
              <a:t>At least three formants are generally required to produce intelligible speech and up to five formants to produce high quality speech. Each formant is usually modelled with an IIR resonator filter which enables both the formant frequency and its bandwidth to be specified. The excitation signal normally is some kind of buzzy sound to represent the voiced source and white noise for the unvoiced source.</a:t>
            </a:r>
          </a:p>
          <a:p>
            <a:endParaRPr lang="en-IE" dirty="0"/>
          </a:p>
        </p:txBody>
      </p:sp>
    </p:spTree>
    <p:extLst>
      <p:ext uri="{BB962C8B-B14F-4D97-AF65-F5344CB8AC3E}">
        <p14:creationId xmlns:p14="http://schemas.microsoft.com/office/powerpoint/2010/main" val="32839699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Resonator Filters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IE" dirty="0"/>
                  <a:t>These are a special type of IIR filter whose equation is</a:t>
                </a:r>
              </a:p>
              <a:p>
                <a:endParaRPr lang="en-IE" dirty="0"/>
              </a:p>
              <a:p>
                <a14:m>
                  <m:oMath xmlns:m="http://schemas.openxmlformats.org/officeDocument/2006/math">
                    <m:r>
                      <a:rPr lang="en-IE" b="0" i="1" smtClean="0">
                        <a:latin typeface="Cambria Math"/>
                      </a:rPr>
                      <m:t>𝐻</m:t>
                    </m:r>
                    <m:d>
                      <m:dPr>
                        <m:ctrlPr>
                          <a:rPr lang="en-IE" b="0" i="1" smtClean="0">
                            <a:latin typeface="Cambria Math" panose="02040503050406030204" pitchFamily="18" charset="0"/>
                          </a:rPr>
                        </m:ctrlPr>
                      </m:dPr>
                      <m:e>
                        <m:r>
                          <a:rPr lang="en-IE" b="0" i="1" smtClean="0">
                            <a:latin typeface="Cambria Math"/>
                          </a:rPr>
                          <m:t>𝑧</m:t>
                        </m:r>
                      </m:e>
                    </m:d>
                  </m:oMath>
                </a14:m>
                <a:r>
                  <a:rPr lang="en-IE" dirty="0"/>
                  <a:t>=</a:t>
                </a:r>
                <a14:m>
                  <m:oMath xmlns:m="http://schemas.openxmlformats.org/officeDocument/2006/math">
                    <m:f>
                      <m:fPr>
                        <m:ctrlPr>
                          <a:rPr lang="en-IE" i="1" dirty="0" smtClean="0">
                            <a:latin typeface="Cambria Math" panose="02040503050406030204" pitchFamily="18" charset="0"/>
                          </a:rPr>
                        </m:ctrlPr>
                      </m:fPr>
                      <m:num>
                        <m:r>
                          <a:rPr lang="en-IE" b="0" i="1" dirty="0" smtClean="0">
                            <a:latin typeface="Cambria Math"/>
                          </a:rPr>
                          <m:t>1</m:t>
                        </m:r>
                      </m:num>
                      <m:den>
                        <m:r>
                          <a:rPr lang="en-IE" b="0" i="1" dirty="0" smtClean="0">
                            <a:latin typeface="Cambria Math"/>
                          </a:rPr>
                          <m:t>1−2</m:t>
                        </m:r>
                        <m:r>
                          <a:rPr lang="en-IE" b="0" i="1" dirty="0" smtClean="0">
                            <a:latin typeface="Cambria Math"/>
                          </a:rPr>
                          <m:t>𝑟</m:t>
                        </m:r>
                        <m:func>
                          <m:funcPr>
                            <m:ctrlPr>
                              <a:rPr lang="en-IE" b="0" i="1" dirty="0" smtClean="0">
                                <a:latin typeface="Cambria Math" panose="02040503050406030204" pitchFamily="18" charset="0"/>
                              </a:rPr>
                            </m:ctrlPr>
                          </m:funcPr>
                          <m:fName>
                            <m:r>
                              <m:rPr>
                                <m:sty m:val="p"/>
                              </m:rPr>
                              <a:rPr lang="en-IE" b="0" i="0" dirty="0" smtClean="0">
                                <a:latin typeface="Cambria Math"/>
                              </a:rPr>
                              <m:t>cos</m:t>
                            </m:r>
                          </m:fName>
                          <m:e>
                            <m:d>
                              <m:dPr>
                                <m:ctrlPr>
                                  <a:rPr lang="en-IE" b="0" i="1" dirty="0" smtClean="0">
                                    <a:latin typeface="Cambria Math" panose="02040503050406030204" pitchFamily="18" charset="0"/>
                                  </a:rPr>
                                </m:ctrlPr>
                              </m:dPr>
                              <m:e>
                                <m:r>
                                  <a:rPr lang="en-IE" b="0" i="1" dirty="0" smtClean="0">
                                    <a:latin typeface="Cambria Math"/>
                                    <a:ea typeface="Cambria Math"/>
                                  </a:rPr>
                                  <m:t>𝜃</m:t>
                                </m:r>
                              </m:e>
                            </m:d>
                          </m:e>
                        </m:func>
                        <m:sSup>
                          <m:sSupPr>
                            <m:ctrlPr>
                              <a:rPr lang="en-IE" b="0" i="1" dirty="0" smtClean="0">
                                <a:latin typeface="Cambria Math" panose="02040503050406030204" pitchFamily="18" charset="0"/>
                              </a:rPr>
                            </m:ctrlPr>
                          </m:sSupPr>
                          <m:e>
                            <m:r>
                              <a:rPr lang="en-IE" b="0" i="1" dirty="0" smtClean="0">
                                <a:latin typeface="Cambria Math"/>
                              </a:rPr>
                              <m:t>𝑧</m:t>
                            </m:r>
                          </m:e>
                          <m:sup>
                            <m:r>
                              <a:rPr lang="en-IE" b="0" i="1" dirty="0" smtClean="0">
                                <a:latin typeface="Cambria Math"/>
                              </a:rPr>
                              <m:t>−1</m:t>
                            </m:r>
                          </m:sup>
                        </m:sSup>
                        <m:r>
                          <a:rPr lang="en-IE" b="0" i="1" dirty="0" smtClean="0">
                            <a:latin typeface="Cambria Math"/>
                          </a:rPr>
                          <m:t>+</m:t>
                        </m:r>
                        <m:sSup>
                          <m:sSupPr>
                            <m:ctrlPr>
                              <a:rPr lang="en-IE" b="0" i="1" dirty="0" smtClean="0">
                                <a:latin typeface="Cambria Math" panose="02040503050406030204" pitchFamily="18" charset="0"/>
                              </a:rPr>
                            </m:ctrlPr>
                          </m:sSupPr>
                          <m:e>
                            <m:r>
                              <a:rPr lang="en-IE" b="0" i="1" dirty="0" smtClean="0">
                                <a:latin typeface="Cambria Math"/>
                              </a:rPr>
                              <m:t>𝑟</m:t>
                            </m:r>
                          </m:e>
                          <m:sup>
                            <m:r>
                              <a:rPr lang="en-IE" b="0" i="1" dirty="0" smtClean="0">
                                <a:latin typeface="Cambria Math"/>
                              </a:rPr>
                              <m:t>2</m:t>
                            </m:r>
                          </m:sup>
                        </m:sSup>
                        <m:sSup>
                          <m:sSupPr>
                            <m:ctrlPr>
                              <a:rPr lang="en-IE" i="1" dirty="0">
                                <a:latin typeface="Cambria Math" panose="02040503050406030204" pitchFamily="18" charset="0"/>
                              </a:rPr>
                            </m:ctrlPr>
                          </m:sSupPr>
                          <m:e>
                            <m:r>
                              <a:rPr lang="en-IE" i="1" dirty="0">
                                <a:latin typeface="Cambria Math"/>
                              </a:rPr>
                              <m:t>𝑧</m:t>
                            </m:r>
                          </m:e>
                          <m:sup>
                            <m:r>
                              <a:rPr lang="en-IE" i="1" dirty="0">
                                <a:latin typeface="Cambria Math"/>
                              </a:rPr>
                              <m:t>−</m:t>
                            </m:r>
                            <m:r>
                              <a:rPr lang="en-IE" b="0" i="1" dirty="0" smtClean="0">
                                <a:latin typeface="Cambria Math"/>
                              </a:rPr>
                              <m:t>2</m:t>
                            </m:r>
                          </m:sup>
                        </m:sSup>
                      </m:den>
                    </m:f>
                  </m:oMath>
                </a14:m>
                <a:endParaRPr lang="en-IE" dirty="0"/>
              </a:p>
              <a:p>
                <a:pPr lvl="1"/>
                <a:endParaRPr lang="en-IE" dirty="0"/>
              </a:p>
              <a:p>
                <a:pPr lvl="1"/>
                <a:r>
                  <a:rPr lang="en-IE" dirty="0"/>
                  <a:t>Where </a:t>
                </a:r>
                <a14:m>
                  <m:oMath xmlns:m="http://schemas.openxmlformats.org/officeDocument/2006/math">
                    <m:r>
                      <a:rPr lang="en-IE" i="1" smtClean="0">
                        <a:latin typeface="Cambria Math"/>
                        <a:ea typeface="Cambria Math"/>
                      </a:rPr>
                      <m:t>𝜃</m:t>
                    </m:r>
                    <m:r>
                      <a:rPr lang="en-IE" b="0" i="1" smtClean="0">
                        <a:latin typeface="Cambria Math"/>
                        <a:ea typeface="Cambria Math"/>
                      </a:rPr>
                      <m:t>=</m:t>
                    </m:r>
                    <m:f>
                      <m:fPr>
                        <m:type m:val="lin"/>
                        <m:ctrlPr>
                          <a:rPr lang="en-IE" b="0" i="1" smtClean="0">
                            <a:latin typeface="Cambria Math" panose="02040503050406030204" pitchFamily="18" charset="0"/>
                            <a:ea typeface="Cambria Math"/>
                          </a:rPr>
                        </m:ctrlPr>
                      </m:fPr>
                      <m:num>
                        <m:r>
                          <a:rPr lang="en-IE" i="1">
                            <a:latin typeface="Cambria Math"/>
                            <a:ea typeface="Cambria Math"/>
                          </a:rPr>
                          <m:t>2</m:t>
                        </m:r>
                        <m:r>
                          <a:rPr lang="en-IE" i="1">
                            <a:latin typeface="Cambria Math"/>
                            <a:ea typeface="Cambria Math"/>
                          </a:rPr>
                          <m:t>𝜋</m:t>
                        </m:r>
                        <m:r>
                          <a:rPr lang="en-IE" i="1">
                            <a:latin typeface="Cambria Math"/>
                            <a:ea typeface="Cambria Math"/>
                          </a:rPr>
                          <m:t>𝑓</m:t>
                        </m:r>
                      </m:num>
                      <m:den>
                        <m:sSub>
                          <m:sSubPr>
                            <m:ctrlPr>
                              <a:rPr lang="en-IE" b="0" i="1" smtClean="0">
                                <a:latin typeface="Cambria Math" panose="02040503050406030204" pitchFamily="18" charset="0"/>
                                <a:ea typeface="Cambria Math"/>
                              </a:rPr>
                            </m:ctrlPr>
                          </m:sSubPr>
                          <m:e>
                            <m:r>
                              <a:rPr lang="en-IE" b="0" i="1" smtClean="0">
                                <a:latin typeface="Cambria Math"/>
                                <a:ea typeface="Cambria Math"/>
                              </a:rPr>
                              <m:t>𝐹</m:t>
                            </m:r>
                          </m:e>
                          <m:sub>
                            <m:r>
                              <a:rPr lang="en-IE" b="0" i="1" smtClean="0">
                                <a:latin typeface="Cambria Math"/>
                                <a:ea typeface="Cambria Math"/>
                              </a:rPr>
                              <m:t>𝑠</m:t>
                            </m:r>
                          </m:sub>
                        </m:sSub>
                      </m:den>
                    </m:f>
                  </m:oMath>
                </a14:m>
                <a:r>
                  <a:rPr lang="en-IE" dirty="0"/>
                  <a:t> and the formant frequency is </a:t>
                </a:r>
                <a:r>
                  <a:rPr lang="en-IE" i="1" dirty="0"/>
                  <a:t>f</a:t>
                </a:r>
                <a:r>
                  <a:rPr lang="en-IE" dirty="0"/>
                  <a:t> and the sampling frequency </a:t>
                </a:r>
                <a:r>
                  <a:rPr lang="en-IE" i="1" dirty="0"/>
                  <a:t>F</a:t>
                </a:r>
                <a:r>
                  <a:rPr lang="en-IE" i="1" baseline="-25000" dirty="0"/>
                  <a:t>s</a:t>
                </a:r>
              </a:p>
              <a:p>
                <a:pPr lvl="1"/>
                <a:r>
                  <a:rPr lang="en-IE" dirty="0"/>
                  <a:t>The formant bandwidth </a:t>
                </a:r>
                <a:r>
                  <a:rPr lang="en-IE" i="1" dirty="0"/>
                  <a:t>BW</a:t>
                </a:r>
                <a:r>
                  <a:rPr lang="en-IE" dirty="0"/>
                  <a:t> is related to </a:t>
                </a:r>
                <a:r>
                  <a:rPr lang="en-IE" i="1" dirty="0"/>
                  <a:t>r </a:t>
                </a:r>
                <a:r>
                  <a:rPr lang="en-IE" dirty="0"/>
                  <a:t>by </a:t>
                </a:r>
                <a:r>
                  <a:rPr lang="en-IE" i="1" dirty="0"/>
                  <a:t>BW</a:t>
                </a:r>
                <a:r>
                  <a:rPr lang="en-IE" dirty="0"/>
                  <a:t>=2(1-</a:t>
                </a:r>
                <a:r>
                  <a:rPr lang="en-IE" i="1" dirty="0"/>
                  <a:t>r</a:t>
                </a:r>
                <a:r>
                  <a:rPr lang="en-IE" dirty="0"/>
                  <a:t>)</a:t>
                </a:r>
                <a:endParaRPr lang="en-IE" i="1" baseline="-25000" dirty="0"/>
              </a:p>
              <a:p>
                <a:pPr marL="0" indent="0">
                  <a:buNone/>
                </a:pPr>
                <a:endParaRPr lang="en-IE" dirty="0"/>
              </a:p>
              <a:p>
                <a:pPr marL="0" indent="0">
                  <a:buNone/>
                </a:pPr>
                <a:endParaRPr lang="en-IE"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631" t="-4000"/>
                </a:stretch>
              </a:blipFill>
            </p:spPr>
            <p:txBody>
              <a:bodyPr/>
              <a:lstStyle/>
              <a:p>
                <a:r>
                  <a:rPr lang="en-US">
                    <a:noFill/>
                  </a:rPr>
                  <a:t> </a:t>
                </a:r>
              </a:p>
            </p:txBody>
          </p:sp>
        </mc:Fallback>
      </mc:AlternateContent>
    </p:spTree>
    <p:extLst>
      <p:ext uri="{BB962C8B-B14F-4D97-AF65-F5344CB8AC3E}">
        <p14:creationId xmlns:p14="http://schemas.microsoft.com/office/powerpoint/2010/main" val="1873470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Spectra – Cascade System</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3718" y="1938672"/>
            <a:ext cx="4968552" cy="3726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ascadeFormant">
            <a:hlinkClick r:id="" action="ppaction://media"/>
            <a:extLst>
              <a:ext uri="{FF2B5EF4-FFF2-40B4-BE49-F238E27FC236}">
                <a16:creationId xmlns:a16="http://schemas.microsoft.com/office/drawing/2014/main" id="{3BAC95B5-67CF-43FF-ACCB-8EBF79EE53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92578" y="4107658"/>
            <a:ext cx="365522" cy="365522"/>
          </a:xfrm>
          <a:prstGeom prst="rect">
            <a:avLst/>
          </a:prstGeom>
        </p:spPr>
      </p:pic>
    </p:spTree>
    <p:extLst>
      <p:ext uri="{BB962C8B-B14F-4D97-AF65-F5344CB8AC3E}">
        <p14:creationId xmlns:p14="http://schemas.microsoft.com/office/powerpoint/2010/main" val="140283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Example Spectra – Parallel System</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724" y="1943912"/>
            <a:ext cx="4806534" cy="360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arallelFormant">
            <a:hlinkClick r:id="" action="ppaction://media"/>
            <a:extLst>
              <a:ext uri="{FF2B5EF4-FFF2-40B4-BE49-F238E27FC236}">
                <a16:creationId xmlns:a16="http://schemas.microsoft.com/office/drawing/2014/main" id="{A569B0F5-06DE-4BBF-9DED-3722B8C878A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044928" y="4333876"/>
            <a:ext cx="365522" cy="365522"/>
          </a:xfrm>
          <a:prstGeom prst="rect">
            <a:avLst/>
          </a:prstGeom>
        </p:spPr>
      </p:pic>
    </p:spTree>
    <p:extLst>
      <p:ext uri="{BB962C8B-B14F-4D97-AF65-F5344CB8AC3E}">
        <p14:creationId xmlns:p14="http://schemas.microsoft.com/office/powerpoint/2010/main" val="117331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a16="http://schemas.microsoft.com/office/drawing/2014/main" id="{3CC9A979-0942-1DDD-ABAC-861B851F9F34}"/>
              </a:ext>
            </a:extLst>
          </p:cNvPr>
          <p:cNvSpPr txBox="1">
            <a:spLocks noChangeArrowheads="1"/>
          </p:cNvSpPr>
          <p:nvPr/>
        </p:nvSpPr>
        <p:spPr bwMode="auto">
          <a:xfrm>
            <a:off x="366713" y="1341438"/>
            <a:ext cx="8777287" cy="255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This system in turn excites a linear system whose impulse response has a desired glottal wave shape</a:t>
            </a:r>
          </a:p>
          <a:p>
            <a:pPr eaLnBrk="1" hangingPunct="1">
              <a:spcBef>
                <a:spcPct val="0"/>
              </a:spcBef>
              <a:buFontTx/>
              <a:buNone/>
            </a:pPr>
            <a:endParaRPr lang="en-GB" altLang="en-US"/>
          </a:p>
          <a:p>
            <a:pPr eaLnBrk="1" hangingPunct="1">
              <a:spcBef>
                <a:spcPct val="0"/>
              </a:spcBef>
              <a:buFontTx/>
              <a:buNone/>
            </a:pPr>
            <a:r>
              <a:rPr lang="en-GB" altLang="en-US"/>
              <a:t>A gain control can set the intensity of the voiced excitation</a:t>
            </a:r>
          </a:p>
        </p:txBody>
      </p:sp>
      <p:sp>
        <p:nvSpPr>
          <p:cNvPr id="62467" name="Text Box 2">
            <a:extLst>
              <a:ext uri="{FF2B5EF4-FFF2-40B4-BE49-F238E27FC236}">
                <a16:creationId xmlns:a16="http://schemas.microsoft.com/office/drawing/2014/main" id="{D8D2DC51-56E9-B438-2F59-770982FDCD02}"/>
              </a:ext>
            </a:extLst>
          </p:cNvPr>
          <p:cNvSpPr txBox="1">
            <a:spLocks noChangeArrowheads="1"/>
          </p:cNvSpPr>
          <p:nvPr/>
        </p:nvSpPr>
        <p:spPr bwMode="auto">
          <a:xfrm>
            <a:off x="847725" y="206375"/>
            <a:ext cx="7661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Sound wave generation in the vocal system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a:t>Average Formant Locations for American English Vowels</a:t>
            </a:r>
          </a:p>
        </p:txBody>
      </p:sp>
      <p:pic>
        <p:nvPicPr>
          <p:cNvPr id="1028" name="Picture 4" descr="https://engineering.purdue.edu/%7Eee649/notes/figures/formant_cha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2558008"/>
            <a:ext cx="5724636" cy="2923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3890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Cascade Formant Synthesizer</a:t>
            </a:r>
          </a:p>
        </p:txBody>
      </p:sp>
      <p:sp>
        <p:nvSpPr>
          <p:cNvPr id="3" name="Content Placeholder 2"/>
          <p:cNvSpPr>
            <a:spLocks noGrp="1"/>
          </p:cNvSpPr>
          <p:nvPr>
            <p:ph idx="1"/>
          </p:nvPr>
        </p:nvSpPr>
        <p:spPr/>
        <p:txBody>
          <a:bodyPr/>
          <a:lstStyle/>
          <a:p>
            <a:r>
              <a:rPr lang="en-GB" altLang="en-US" dirty="0"/>
              <a:t>A cascade formant synthesiser consists of band-pass resonators connected in series and the output of each formant resonator is applied to the input of the following one. </a:t>
            </a:r>
          </a:p>
          <a:p>
            <a:endParaRPr lang="en-IE" dirty="0"/>
          </a:p>
        </p:txBody>
      </p:sp>
      <p:pic>
        <p:nvPicPr>
          <p:cNvPr id="4" name="Picture 3" descr="D:\My Documents\sigproc\formant_casc.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706" y="3967078"/>
            <a:ext cx="5642573" cy="1106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9182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Cascade Formant Synthesizer</a:t>
            </a:r>
          </a:p>
        </p:txBody>
      </p:sp>
      <p:sp>
        <p:nvSpPr>
          <p:cNvPr id="3" name="Content Placeholder 2"/>
          <p:cNvSpPr>
            <a:spLocks noGrp="1"/>
          </p:cNvSpPr>
          <p:nvPr>
            <p:ph idx="1"/>
          </p:nvPr>
        </p:nvSpPr>
        <p:spPr/>
        <p:txBody>
          <a:bodyPr>
            <a:normAutofit fontScale="92500" lnSpcReduction="20000"/>
          </a:bodyPr>
          <a:lstStyle/>
          <a:p>
            <a:r>
              <a:rPr lang="en-GB" altLang="en-US" dirty="0"/>
              <a:t>The main advantage of the cascade structure is that the relative formant amplitudes for vowels do not need individual controls. It is thus simpler to implement.</a:t>
            </a:r>
          </a:p>
          <a:p>
            <a:endParaRPr lang="en-GB" altLang="en-US" dirty="0"/>
          </a:p>
          <a:p>
            <a:r>
              <a:rPr lang="en-GB" altLang="en-US" dirty="0"/>
              <a:t>This structure has been found to be better for generating non-nasal voiced sounds. </a:t>
            </a:r>
          </a:p>
          <a:p>
            <a:endParaRPr lang="en-GB" altLang="en-US" dirty="0"/>
          </a:p>
          <a:p>
            <a:r>
              <a:rPr lang="en-GB" altLang="en-US" dirty="0"/>
              <a:t>However, with cascade model the generation of fricatives and plosive bursts is a problem</a:t>
            </a:r>
          </a:p>
          <a:p>
            <a:endParaRPr lang="en-GB" altLang="en-US" dirty="0"/>
          </a:p>
          <a:p>
            <a:endParaRPr lang="en-GB" dirty="0"/>
          </a:p>
          <a:p>
            <a:endParaRPr lang="en-IE" dirty="0"/>
          </a:p>
        </p:txBody>
      </p:sp>
    </p:spTree>
    <p:extLst>
      <p:ext uri="{BB962C8B-B14F-4D97-AF65-F5344CB8AC3E}">
        <p14:creationId xmlns:p14="http://schemas.microsoft.com/office/powerpoint/2010/main" val="2931174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Parallel Formant Synthesizer</a:t>
            </a:r>
          </a:p>
        </p:txBody>
      </p:sp>
      <p:sp>
        <p:nvSpPr>
          <p:cNvPr id="3" name="Content Placeholder 2"/>
          <p:cNvSpPr>
            <a:spLocks noGrp="1"/>
          </p:cNvSpPr>
          <p:nvPr>
            <p:ph idx="1"/>
          </p:nvPr>
        </p:nvSpPr>
        <p:spPr/>
        <p:txBody>
          <a:bodyPr/>
          <a:lstStyle/>
          <a:p>
            <a:r>
              <a:rPr lang="en-GB" altLang="en-US" dirty="0"/>
              <a:t>A parallel formant synthesiser consists of resonators connected in parallel. Sometimes extra resonators for nasals are used. </a:t>
            </a:r>
          </a:p>
          <a:p>
            <a:endParaRPr lang="en-IE" dirty="0"/>
          </a:p>
        </p:txBody>
      </p:sp>
      <p:pic>
        <p:nvPicPr>
          <p:cNvPr id="4" name="Picture 3" descr="D:\My Documents\sigproc\formant_parallel.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773" y="3479616"/>
            <a:ext cx="3879056"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2805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Parallel Formant Synthesizer</a:t>
            </a:r>
          </a:p>
        </p:txBody>
      </p:sp>
      <p:sp>
        <p:nvSpPr>
          <p:cNvPr id="3" name="Content Placeholder 2"/>
          <p:cNvSpPr>
            <a:spLocks noGrp="1"/>
          </p:cNvSpPr>
          <p:nvPr>
            <p:ph idx="1"/>
          </p:nvPr>
        </p:nvSpPr>
        <p:spPr/>
        <p:txBody>
          <a:bodyPr>
            <a:normAutofit fontScale="62500" lnSpcReduction="20000"/>
          </a:bodyPr>
          <a:lstStyle/>
          <a:p>
            <a:pPr>
              <a:spcBef>
                <a:spcPts val="375"/>
              </a:spcBef>
              <a:spcAft>
                <a:spcPts val="375"/>
              </a:spcAft>
            </a:pPr>
            <a:r>
              <a:rPr lang="en-GB" altLang="en-US" dirty="0"/>
              <a:t>The excitation signal is applied to all formants simultaneously and their outputs are summed. </a:t>
            </a:r>
          </a:p>
          <a:p>
            <a:pPr>
              <a:spcBef>
                <a:spcPts val="375"/>
              </a:spcBef>
              <a:spcAft>
                <a:spcPts val="375"/>
              </a:spcAft>
            </a:pPr>
            <a:endParaRPr lang="en-GB" altLang="en-US" dirty="0"/>
          </a:p>
          <a:p>
            <a:pPr>
              <a:spcBef>
                <a:spcPts val="375"/>
              </a:spcBef>
              <a:spcAft>
                <a:spcPts val="375"/>
              </a:spcAft>
            </a:pPr>
            <a:r>
              <a:rPr lang="en-GB" altLang="en-US" dirty="0"/>
              <a:t>The parallel structure enables controlling of bandwidth and gain for each formant individually and thus needs more control information.</a:t>
            </a:r>
          </a:p>
          <a:p>
            <a:pPr>
              <a:spcBef>
                <a:spcPts val="375"/>
              </a:spcBef>
              <a:spcAft>
                <a:spcPts val="375"/>
              </a:spcAft>
            </a:pPr>
            <a:endParaRPr lang="en-GB" altLang="en-US" dirty="0"/>
          </a:p>
          <a:p>
            <a:r>
              <a:rPr lang="en-GB" altLang="en-US" dirty="0"/>
              <a:t>The parallel structure has been found to be better for nasals, fricatives, and stop-consonants. </a:t>
            </a:r>
          </a:p>
          <a:p>
            <a:endParaRPr lang="en-GB" altLang="en-US" dirty="0"/>
          </a:p>
          <a:p>
            <a:r>
              <a:rPr lang="en-GB" altLang="en-US" dirty="0"/>
              <a:t>However, some vowels sound less convincing when produced with a parallel formant synthesiser in comparison to the cascade one.</a:t>
            </a:r>
          </a:p>
          <a:p>
            <a:endParaRPr lang="en-IE" dirty="0"/>
          </a:p>
        </p:txBody>
      </p:sp>
    </p:spTree>
    <p:extLst>
      <p:ext uri="{BB962C8B-B14F-4D97-AF65-F5344CB8AC3E}">
        <p14:creationId xmlns:p14="http://schemas.microsoft.com/office/powerpoint/2010/main" val="32656023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Klatt</a:t>
            </a:r>
            <a:r>
              <a:rPr lang="en-IE" dirty="0"/>
              <a:t> Synthesizer</a:t>
            </a:r>
          </a:p>
        </p:txBody>
      </p:sp>
      <p:sp>
        <p:nvSpPr>
          <p:cNvPr id="3" name="Content Placeholder 2"/>
          <p:cNvSpPr>
            <a:spLocks noGrp="1"/>
          </p:cNvSpPr>
          <p:nvPr>
            <p:ph idx="1"/>
          </p:nvPr>
        </p:nvSpPr>
        <p:spPr/>
        <p:txBody>
          <a:bodyPr>
            <a:normAutofit fontScale="62500" lnSpcReduction="20000"/>
          </a:bodyPr>
          <a:lstStyle/>
          <a:p>
            <a:r>
              <a:rPr lang="en-GB" altLang="en-US" dirty="0"/>
              <a:t>In 1980 Dennis </a:t>
            </a:r>
            <a:r>
              <a:rPr lang="en-GB" altLang="en-US" dirty="0" err="1"/>
              <a:t>Klatt</a:t>
            </a:r>
            <a:r>
              <a:rPr lang="en-GB" altLang="en-US" dirty="0"/>
              <a:t> proposed a more complex formant synthesiser which incorporated both the cascade and parallel synthesisers with additional resonances and anti-resonances for nasalised sounds, a sixth formant for high frequency noise, a bypass path to give a flat transfer function, and  radiation characteristics. </a:t>
            </a:r>
          </a:p>
          <a:p>
            <a:pPr marL="0" indent="0">
              <a:buNone/>
            </a:pPr>
            <a:endParaRPr lang="en-GB" altLang="en-US" dirty="0"/>
          </a:p>
          <a:p>
            <a:r>
              <a:rPr lang="en-GB" altLang="en-US" dirty="0" err="1"/>
              <a:t>Klatt</a:t>
            </a:r>
            <a:r>
              <a:rPr lang="en-GB" altLang="en-US" dirty="0"/>
              <a:t> introduced a sophisticated voicing source model. It was controlled by 39 parameters updated every 5 </a:t>
            </a:r>
            <a:r>
              <a:rPr lang="en-GB" altLang="en-US" dirty="0" err="1"/>
              <a:t>ms</a:t>
            </a:r>
            <a:r>
              <a:rPr lang="en-GB" altLang="en-US" dirty="0"/>
              <a:t>. A correct and carefully selected set of parameter values for the excitation is important especially when good control of the synthetic speech characteristics is desired.</a:t>
            </a:r>
          </a:p>
          <a:p>
            <a:endParaRPr lang="en-GB" altLang="en-US" dirty="0"/>
          </a:p>
          <a:p>
            <a:r>
              <a:rPr lang="en-GB" altLang="en-US" dirty="0"/>
              <a:t>The quality of </a:t>
            </a:r>
            <a:r>
              <a:rPr lang="en-GB" altLang="en-US" dirty="0" err="1"/>
              <a:t>Klatt</a:t>
            </a:r>
            <a:r>
              <a:rPr lang="en-GB" altLang="en-US" dirty="0"/>
              <a:t> Formant Synthesiser was very good and the model was incorporated into several TTS systems, such as </a:t>
            </a:r>
            <a:r>
              <a:rPr lang="en-GB" altLang="en-US" dirty="0" err="1"/>
              <a:t>MITalk</a:t>
            </a:r>
            <a:r>
              <a:rPr lang="en-GB" altLang="en-US" dirty="0"/>
              <a:t>, and </a:t>
            </a:r>
            <a:r>
              <a:rPr lang="en-GB" altLang="en-US" dirty="0" err="1"/>
              <a:t>DECtalk</a:t>
            </a:r>
            <a:r>
              <a:rPr lang="en-GB" altLang="en-US" dirty="0"/>
              <a:t>.</a:t>
            </a:r>
          </a:p>
          <a:p>
            <a:endParaRPr lang="en-GB" altLang="en-US" dirty="0"/>
          </a:p>
          <a:p>
            <a:endParaRPr lang="en-GB" altLang="en-US" dirty="0"/>
          </a:p>
          <a:p>
            <a:endParaRPr lang="en-IE" dirty="0"/>
          </a:p>
        </p:txBody>
      </p:sp>
    </p:spTree>
    <p:extLst>
      <p:ext uri="{BB962C8B-B14F-4D97-AF65-F5344CB8AC3E}">
        <p14:creationId xmlns:p14="http://schemas.microsoft.com/office/powerpoint/2010/main" val="1837869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9FAD9-35A5-4D8F-95AC-85E82ECFD612}"/>
              </a:ext>
            </a:extLst>
          </p:cNvPr>
          <p:cNvSpPr>
            <a:spLocks noGrp="1"/>
          </p:cNvSpPr>
          <p:nvPr>
            <p:ph type="title"/>
          </p:nvPr>
        </p:nvSpPr>
        <p:spPr/>
        <p:txBody>
          <a:bodyPr/>
          <a:lstStyle/>
          <a:p>
            <a:r>
              <a:rPr lang="en-US" dirty="0"/>
              <a:t>Klatt Synthesizer</a:t>
            </a:r>
            <a:endParaRPr lang="en-IE" dirty="0"/>
          </a:p>
        </p:txBody>
      </p:sp>
      <p:pic>
        <p:nvPicPr>
          <p:cNvPr id="5" name="Content Placeholder 4">
            <a:extLst>
              <a:ext uri="{FF2B5EF4-FFF2-40B4-BE49-F238E27FC236}">
                <a16:creationId xmlns:a16="http://schemas.microsoft.com/office/drawing/2014/main" id="{6D2E3F46-0BD1-4BB2-9EC1-5A1447273B64}"/>
              </a:ext>
            </a:extLst>
          </p:cNvPr>
          <p:cNvPicPr>
            <a:picLocks noGrp="1" noChangeAspect="1"/>
          </p:cNvPicPr>
          <p:nvPr>
            <p:ph idx="1"/>
          </p:nvPr>
        </p:nvPicPr>
        <p:blipFill>
          <a:blip r:embed="rId4"/>
          <a:stretch>
            <a:fillRect/>
          </a:stretch>
        </p:blipFill>
        <p:spPr>
          <a:xfrm>
            <a:off x="2309019" y="2057401"/>
            <a:ext cx="4525963" cy="3394472"/>
          </a:xfrm>
        </p:spPr>
      </p:pic>
      <p:pic>
        <p:nvPicPr>
          <p:cNvPr id="3" name="klattTalk System">
            <a:hlinkClick r:id="" action="ppaction://media"/>
            <a:extLst>
              <a:ext uri="{FF2B5EF4-FFF2-40B4-BE49-F238E27FC236}">
                <a16:creationId xmlns:a16="http://schemas.microsoft.com/office/drawing/2014/main" id="{3DC1FF06-4ACB-4B49-BCA5-30BD3F2CF18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354198" y="2294874"/>
            <a:ext cx="365522" cy="365522"/>
          </a:xfrm>
          <a:prstGeom prst="rect">
            <a:avLst/>
          </a:prstGeom>
        </p:spPr>
      </p:pic>
    </p:spTree>
    <p:extLst>
      <p:ext uri="{BB962C8B-B14F-4D97-AF65-F5344CB8AC3E}">
        <p14:creationId xmlns:p14="http://schemas.microsoft.com/office/powerpoint/2010/main" val="363440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4344"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Speak and Spell</a:t>
            </a:r>
          </a:p>
        </p:txBody>
      </p:sp>
      <p:sp>
        <p:nvSpPr>
          <p:cNvPr id="3" name="Content Placeholder 2"/>
          <p:cNvSpPr>
            <a:spLocks noGrp="1"/>
          </p:cNvSpPr>
          <p:nvPr>
            <p:ph idx="1"/>
          </p:nvPr>
        </p:nvSpPr>
        <p:spPr/>
        <p:txBody>
          <a:bodyPr>
            <a:normAutofit fontScale="77500" lnSpcReduction="20000"/>
          </a:bodyPr>
          <a:lstStyle/>
          <a:p>
            <a:r>
              <a:rPr lang="en-IE" dirty="0"/>
              <a:t>The original Speak and Spell was introduced at the Consumer Electronics Show in 1978. </a:t>
            </a:r>
          </a:p>
          <a:p>
            <a:endParaRPr lang="en-IE" dirty="0"/>
          </a:p>
          <a:p>
            <a:r>
              <a:rPr lang="en-IE" dirty="0"/>
              <a:t>It contained a library of several hundred “frequently misspelled words.” The machine would say one out loud, and the user would type it via the keyboard.</a:t>
            </a:r>
          </a:p>
          <a:p>
            <a:endParaRPr lang="en-IE" dirty="0"/>
          </a:p>
          <a:p>
            <a:r>
              <a:rPr lang="en-IE" dirty="0"/>
              <a:t>It had a variant of formant synthesis. It contained 59 discrete speech sounds (called allophones). Each speech sound was taken from a word and decomposed into an excitation and filter parameters that were reconstructed</a:t>
            </a:r>
          </a:p>
          <a:p>
            <a:endParaRPr lang="en-IE" dirty="0"/>
          </a:p>
          <a:p>
            <a:endParaRPr lang="en-IE" dirty="0"/>
          </a:p>
        </p:txBody>
      </p:sp>
    </p:spTree>
    <p:extLst>
      <p:ext uri="{BB962C8B-B14F-4D97-AF65-F5344CB8AC3E}">
        <p14:creationId xmlns:p14="http://schemas.microsoft.com/office/powerpoint/2010/main" val="19174499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Speak and Spell</a:t>
            </a:r>
          </a:p>
        </p:txBody>
      </p:sp>
      <p:sp>
        <p:nvSpPr>
          <p:cNvPr id="3" name="Content Placeholder 2"/>
          <p:cNvSpPr>
            <a:spLocks noGrp="1"/>
          </p:cNvSpPr>
          <p:nvPr>
            <p:ph idx="1"/>
          </p:nvPr>
        </p:nvSpPr>
        <p:spPr/>
        <p:txBody>
          <a:bodyPr>
            <a:normAutofit fontScale="70000" lnSpcReduction="20000"/>
          </a:bodyPr>
          <a:lstStyle/>
          <a:p>
            <a:r>
              <a:rPr lang="en-IE" dirty="0"/>
              <a:t>Speak &amp; Spell came with several hundred words that were recorded, then processed and edited to play correctly using the vocal emulation-it could not generate new words</a:t>
            </a:r>
          </a:p>
          <a:p>
            <a:endParaRPr lang="en-IE" dirty="0"/>
          </a:p>
          <a:p>
            <a:r>
              <a:rPr lang="en-IE" dirty="0"/>
              <a:t>Its technology was followed by the SP0256-AL2 Integrated Circuit that contained 59 allophones for synthesizing words. </a:t>
            </a:r>
          </a:p>
          <a:p>
            <a:endParaRPr lang="en-IE" dirty="0"/>
          </a:p>
          <a:p>
            <a:r>
              <a:rPr lang="en-IE" dirty="0"/>
              <a:t>This approach was a bridge between Formant Synthesis and Concatenative synthesis</a:t>
            </a:r>
          </a:p>
          <a:p>
            <a:r>
              <a:rPr lang="en-IE" dirty="0">
                <a:hlinkClick r:id="rId2"/>
              </a:rPr>
              <a:t>https://sha.nnoncarey.com/</a:t>
            </a:r>
            <a:endParaRPr lang="en-IE" dirty="0"/>
          </a:p>
          <a:p>
            <a:r>
              <a:rPr lang="en-IE" dirty="0"/>
              <a:t>https://www.youtube.com/watch?v=RpeegJ0J5mE</a:t>
            </a:r>
          </a:p>
        </p:txBody>
      </p:sp>
    </p:spTree>
    <p:extLst>
      <p:ext uri="{BB962C8B-B14F-4D97-AF65-F5344CB8AC3E}">
        <p14:creationId xmlns:p14="http://schemas.microsoft.com/office/powerpoint/2010/main" val="3766272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Concatenative Synthesis</a:t>
            </a:r>
          </a:p>
        </p:txBody>
      </p:sp>
      <p:sp>
        <p:nvSpPr>
          <p:cNvPr id="3" name="Content Placeholder 2"/>
          <p:cNvSpPr>
            <a:spLocks noGrp="1"/>
          </p:cNvSpPr>
          <p:nvPr>
            <p:ph idx="1"/>
          </p:nvPr>
        </p:nvSpPr>
        <p:spPr/>
        <p:txBody>
          <a:bodyPr>
            <a:normAutofit fontScale="77500" lnSpcReduction="20000"/>
          </a:bodyPr>
          <a:lstStyle/>
          <a:p>
            <a:r>
              <a:rPr lang="en-US" altLang="en-US" dirty="0"/>
              <a:t>Festival</a:t>
            </a:r>
            <a:endParaRPr lang="en-US" altLang="en-US" sz="1800" dirty="0"/>
          </a:p>
          <a:p>
            <a:pPr lvl="1"/>
            <a:r>
              <a:rPr lang="en-US" altLang="en-US" dirty="0"/>
              <a:t>https://www.cs.cmu.edu/~awb/festival_demos/userin.htmll</a:t>
            </a:r>
          </a:p>
          <a:p>
            <a:r>
              <a:rPr lang="en-US" altLang="en-US" dirty="0"/>
              <a:t>Cepstral</a:t>
            </a:r>
            <a:endParaRPr lang="en-US" altLang="en-US" sz="1350" dirty="0"/>
          </a:p>
          <a:p>
            <a:pPr lvl="1"/>
            <a:r>
              <a:rPr lang="en-US" altLang="en-US" dirty="0"/>
              <a:t>https://www.cepstral.com/en/demos</a:t>
            </a:r>
          </a:p>
          <a:p>
            <a:r>
              <a:rPr lang="en-US" altLang="en-US" dirty="0"/>
              <a:t>From text to speech</a:t>
            </a:r>
          </a:p>
          <a:p>
            <a:pPr lvl="1"/>
            <a:r>
              <a:rPr lang="en-US" altLang="en-US" dirty="0">
                <a:hlinkClick r:id="rId2"/>
              </a:rPr>
              <a:t>http://www.fromtexttospeech.com/</a:t>
            </a:r>
            <a:endParaRPr lang="en-US" altLang="en-US" dirty="0"/>
          </a:p>
          <a:p>
            <a:pPr lvl="1"/>
            <a:r>
              <a:rPr lang="en-IE" dirty="0"/>
              <a:t>MBROLA</a:t>
            </a:r>
          </a:p>
          <a:p>
            <a:r>
              <a:rPr lang="en-IE" dirty="0">
                <a:hlinkClick r:id="rId3"/>
              </a:rPr>
              <a:t>http://www.muflone.com/en/gespeaker/demo</a:t>
            </a:r>
            <a:endParaRPr lang="en-IE" dirty="0"/>
          </a:p>
          <a:p>
            <a:r>
              <a:rPr lang="en-IE" dirty="0">
                <a:hlinkClick r:id="rId4"/>
              </a:rPr>
              <a:t>https://github.com/numediart/MBROLA</a:t>
            </a:r>
            <a:endParaRPr lang="en-IE" dirty="0"/>
          </a:p>
          <a:p>
            <a:r>
              <a:rPr lang="en-IE" dirty="0"/>
              <a:t>https://web.archive.org/web/20041230164805/http://tcts.fpms.ac.be/synthesis/mbrola.html</a:t>
            </a:r>
          </a:p>
        </p:txBody>
      </p:sp>
    </p:spTree>
    <p:extLst>
      <p:ext uri="{BB962C8B-B14F-4D97-AF65-F5344CB8AC3E}">
        <p14:creationId xmlns:p14="http://schemas.microsoft.com/office/powerpoint/2010/main" val="66726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74986BF1-E3CA-D94D-16E6-B36A21AD605E}"/>
              </a:ext>
            </a:extLst>
          </p:cNvPr>
          <p:cNvSpPr txBox="1">
            <a:spLocks noChangeArrowheads="1"/>
          </p:cNvSpPr>
          <p:nvPr/>
        </p:nvSpPr>
        <p:spPr bwMode="auto">
          <a:xfrm>
            <a:off x="366713" y="1125538"/>
            <a:ext cx="8777287"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a:t>For voiceless sounds the excitation model is much simpler</a:t>
            </a:r>
          </a:p>
          <a:p>
            <a:pPr eaLnBrk="1" hangingPunct="1">
              <a:spcBef>
                <a:spcPct val="0"/>
              </a:spcBef>
              <a:buFontTx/>
              <a:buNone/>
            </a:pPr>
            <a:endParaRPr lang="en-GB" altLang="en-US"/>
          </a:p>
          <a:p>
            <a:pPr eaLnBrk="1" hangingPunct="1">
              <a:spcBef>
                <a:spcPct val="0"/>
              </a:spcBef>
              <a:buFontTx/>
              <a:buNone/>
            </a:pPr>
            <a:r>
              <a:rPr lang="en-GB" altLang="en-US"/>
              <a:t>All that is required is a source of random  noise and a gain parameter to control the intensity of the unvoiced excitation</a:t>
            </a:r>
          </a:p>
          <a:p>
            <a:pPr eaLnBrk="1" hangingPunct="1">
              <a:spcBef>
                <a:spcPct val="0"/>
              </a:spcBef>
              <a:buFontTx/>
              <a:buNone/>
            </a:pPr>
            <a:endParaRPr lang="en-GB" altLang="en-US"/>
          </a:p>
          <a:p>
            <a:pPr eaLnBrk="1" hangingPunct="1">
              <a:spcBef>
                <a:spcPct val="0"/>
              </a:spcBef>
              <a:buFontTx/>
              <a:buNone/>
            </a:pPr>
            <a:r>
              <a:rPr lang="en-GB" altLang="en-US"/>
              <a:t>For discrete-time models, a random number generator provides a source of flat spectrum noise.</a:t>
            </a:r>
          </a:p>
          <a:p>
            <a:pPr eaLnBrk="1" hangingPunct="1">
              <a:spcBef>
                <a:spcPct val="0"/>
              </a:spcBef>
              <a:buFontTx/>
              <a:buNone/>
            </a:pPr>
            <a:endParaRPr lang="en-GB" altLang="en-US"/>
          </a:p>
        </p:txBody>
      </p:sp>
      <p:sp>
        <p:nvSpPr>
          <p:cNvPr id="63491" name="Text Box 2">
            <a:extLst>
              <a:ext uri="{FF2B5EF4-FFF2-40B4-BE49-F238E27FC236}">
                <a16:creationId xmlns:a16="http://schemas.microsoft.com/office/drawing/2014/main" id="{095439B0-4840-434A-611C-8A237375DE53}"/>
              </a:ext>
            </a:extLst>
          </p:cNvPr>
          <p:cNvSpPr txBox="1">
            <a:spLocks noChangeArrowheads="1"/>
          </p:cNvSpPr>
          <p:nvPr/>
        </p:nvSpPr>
        <p:spPr bwMode="auto">
          <a:xfrm>
            <a:off x="847725" y="206375"/>
            <a:ext cx="76612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Sound wave generation in the vocal system</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55C5F-8744-4187-970E-F19437C8E3BD}"/>
              </a:ext>
            </a:extLst>
          </p:cNvPr>
          <p:cNvSpPr>
            <a:spLocks noGrp="1"/>
          </p:cNvSpPr>
          <p:nvPr>
            <p:ph type="title"/>
          </p:nvPr>
        </p:nvSpPr>
        <p:spPr/>
        <p:txBody>
          <a:bodyPr/>
          <a:lstStyle/>
          <a:p>
            <a:r>
              <a:rPr lang="en-US" dirty="0"/>
              <a:t>Concatenative synthesis</a:t>
            </a:r>
            <a:endParaRPr lang="en-IE" dirty="0"/>
          </a:p>
        </p:txBody>
      </p:sp>
      <p:sp>
        <p:nvSpPr>
          <p:cNvPr id="3" name="Content Placeholder 2">
            <a:extLst>
              <a:ext uri="{FF2B5EF4-FFF2-40B4-BE49-F238E27FC236}">
                <a16:creationId xmlns:a16="http://schemas.microsoft.com/office/drawing/2014/main" id="{6FEE9704-3268-4135-AC52-00032E1A5FDC}"/>
              </a:ext>
            </a:extLst>
          </p:cNvPr>
          <p:cNvSpPr>
            <a:spLocks noGrp="1"/>
          </p:cNvSpPr>
          <p:nvPr>
            <p:ph idx="1"/>
          </p:nvPr>
        </p:nvSpPr>
        <p:spPr/>
        <p:txBody>
          <a:bodyPr/>
          <a:lstStyle/>
          <a:p>
            <a:r>
              <a:rPr lang="en-IE" dirty="0"/>
              <a:t>https://wizzardsoftware.com/</a:t>
            </a:r>
          </a:p>
        </p:txBody>
      </p:sp>
    </p:spTree>
    <p:extLst>
      <p:ext uri="{BB962C8B-B14F-4D97-AF65-F5344CB8AC3E}">
        <p14:creationId xmlns:p14="http://schemas.microsoft.com/office/powerpoint/2010/main" val="2378003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dirty="0"/>
              <a:t>Concatenative Synthesis</a:t>
            </a:r>
          </a:p>
        </p:txBody>
      </p:sp>
      <p:sp>
        <p:nvSpPr>
          <p:cNvPr id="3" name="Content Placeholder 2"/>
          <p:cNvSpPr>
            <a:spLocks noGrp="1"/>
          </p:cNvSpPr>
          <p:nvPr>
            <p:ph idx="1"/>
          </p:nvPr>
        </p:nvSpPr>
        <p:spPr/>
        <p:txBody>
          <a:bodyPr/>
          <a:lstStyle/>
          <a:p>
            <a:r>
              <a:rPr lang="en-IE" dirty="0" err="1"/>
              <a:t>FreeTTS</a:t>
            </a:r>
            <a:endParaRPr lang="en-IE" dirty="0"/>
          </a:p>
          <a:p>
            <a:r>
              <a:rPr lang="en-IE" dirty="0"/>
              <a:t>http://freetts.sourceforge.net/demo/freetts/HelloWorld/README.html</a:t>
            </a:r>
          </a:p>
        </p:txBody>
      </p:sp>
    </p:spTree>
    <p:extLst>
      <p:ext uri="{BB962C8B-B14F-4D97-AF65-F5344CB8AC3E}">
        <p14:creationId xmlns:p14="http://schemas.microsoft.com/office/powerpoint/2010/main" val="3590476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err="1"/>
              <a:t>Concatenative</a:t>
            </a:r>
            <a:r>
              <a:rPr lang="en-IE" dirty="0"/>
              <a:t> Synthesis - Concept</a:t>
            </a:r>
          </a:p>
        </p:txBody>
      </p:sp>
      <p:sp>
        <p:nvSpPr>
          <p:cNvPr id="3" name="Content Placeholder 2"/>
          <p:cNvSpPr>
            <a:spLocks noGrp="1"/>
          </p:cNvSpPr>
          <p:nvPr>
            <p:ph idx="1"/>
          </p:nvPr>
        </p:nvSpPr>
        <p:spPr/>
        <p:txBody>
          <a:bodyPr/>
          <a:lstStyle/>
          <a:p>
            <a:r>
              <a:rPr lang="en-IE" dirty="0"/>
              <a:t>Record a basic inventory of speech sounds</a:t>
            </a:r>
          </a:p>
          <a:p>
            <a:r>
              <a:rPr lang="en-IE" dirty="0"/>
              <a:t>Retrieve the appropriate sequence of units at run time </a:t>
            </a:r>
          </a:p>
          <a:p>
            <a:r>
              <a:rPr lang="en-IE" dirty="0"/>
              <a:t>Concatenate and adjust durations and pitch to get the correct feel</a:t>
            </a:r>
          </a:p>
          <a:p>
            <a:r>
              <a:rPr lang="en-IE" dirty="0"/>
              <a:t>Synthesize the final speech waveform</a:t>
            </a:r>
          </a:p>
          <a:p>
            <a:endParaRPr lang="en-IE" dirty="0"/>
          </a:p>
        </p:txBody>
      </p:sp>
    </p:spTree>
    <p:extLst>
      <p:ext uri="{BB962C8B-B14F-4D97-AF65-F5344CB8AC3E}">
        <p14:creationId xmlns:p14="http://schemas.microsoft.com/office/powerpoint/2010/main" val="30513204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Concatenative Synthesis</a:t>
            </a:r>
          </a:p>
        </p:txBody>
      </p:sp>
      <p:sp>
        <p:nvSpPr>
          <p:cNvPr id="3" name="Content Placeholder 2"/>
          <p:cNvSpPr>
            <a:spLocks noGrp="1"/>
          </p:cNvSpPr>
          <p:nvPr>
            <p:ph idx="1"/>
          </p:nvPr>
        </p:nvSpPr>
        <p:spPr/>
        <p:txBody>
          <a:bodyPr>
            <a:normAutofit fontScale="77500" lnSpcReduction="20000"/>
          </a:bodyPr>
          <a:lstStyle/>
          <a:p>
            <a:pPr>
              <a:spcBef>
                <a:spcPts val="375"/>
              </a:spcBef>
              <a:spcAft>
                <a:spcPts val="375"/>
              </a:spcAft>
            </a:pPr>
            <a:r>
              <a:rPr lang="en-GB" altLang="en-US" dirty="0"/>
              <a:t>Connecting pre-recorded natural utterances is probably the easiest way to produce intelligible and natural sounding synthetic speech. </a:t>
            </a:r>
          </a:p>
          <a:p>
            <a:pPr>
              <a:spcBef>
                <a:spcPts val="375"/>
              </a:spcBef>
              <a:spcAft>
                <a:spcPts val="375"/>
              </a:spcAft>
            </a:pPr>
            <a:endParaRPr lang="en-GB" altLang="en-US" dirty="0"/>
          </a:p>
          <a:p>
            <a:pPr>
              <a:spcBef>
                <a:spcPts val="375"/>
              </a:spcBef>
              <a:spcAft>
                <a:spcPts val="375"/>
              </a:spcAft>
            </a:pPr>
            <a:r>
              <a:rPr lang="en-GB" altLang="en-US" dirty="0"/>
              <a:t>The downside of this is that concatenative synthesisers </a:t>
            </a:r>
          </a:p>
          <a:p>
            <a:pPr lvl="1">
              <a:spcAft>
                <a:spcPts val="375"/>
              </a:spcAft>
            </a:pPr>
            <a:r>
              <a:rPr lang="en-GB" altLang="en-US" dirty="0"/>
              <a:t>Require more memory than other technologies to store the sounds</a:t>
            </a:r>
          </a:p>
          <a:p>
            <a:pPr lvl="1">
              <a:spcAft>
                <a:spcPts val="375"/>
              </a:spcAft>
            </a:pPr>
            <a:r>
              <a:rPr lang="en-GB" altLang="en-US" dirty="0"/>
              <a:t>Suffer from audible discontinuities when the sounds don’t join correctly</a:t>
            </a:r>
          </a:p>
          <a:p>
            <a:pPr lvl="1">
              <a:spcAft>
                <a:spcPts val="375"/>
              </a:spcAft>
            </a:pPr>
            <a:r>
              <a:rPr lang="en-GB" altLang="en-US" dirty="0"/>
              <a:t>are limited, in the sense that each speaking voice requires its own set of recorded samples</a:t>
            </a:r>
          </a:p>
          <a:p>
            <a:endParaRPr lang="en-IE" b="1" dirty="0"/>
          </a:p>
        </p:txBody>
      </p:sp>
    </p:spTree>
    <p:extLst>
      <p:ext uri="{BB962C8B-B14F-4D97-AF65-F5344CB8AC3E}">
        <p14:creationId xmlns:p14="http://schemas.microsoft.com/office/powerpoint/2010/main" val="2392932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Picking the Length of the sounds</a:t>
            </a:r>
          </a:p>
        </p:txBody>
      </p:sp>
      <p:sp>
        <p:nvSpPr>
          <p:cNvPr id="3" name="Content Placeholder 2"/>
          <p:cNvSpPr>
            <a:spLocks noGrp="1"/>
          </p:cNvSpPr>
          <p:nvPr>
            <p:ph idx="1"/>
          </p:nvPr>
        </p:nvSpPr>
        <p:spPr/>
        <p:txBody>
          <a:bodyPr>
            <a:normAutofit fontScale="70000" lnSpcReduction="20000"/>
          </a:bodyPr>
          <a:lstStyle/>
          <a:p>
            <a:r>
              <a:rPr lang="en-GB" altLang="en-US" dirty="0"/>
              <a:t>A key problem in concatenative synthesis is thus to find best unit length, that is, the length of the speech units that will be joined together to make the sound</a:t>
            </a:r>
          </a:p>
          <a:p>
            <a:endParaRPr lang="en-GB" altLang="en-US" dirty="0"/>
          </a:p>
          <a:p>
            <a:r>
              <a:rPr lang="en-GB" altLang="en-US" dirty="0"/>
              <a:t>The selection is usually a trade-off: with longer units high naturalness, less concatenation points and good control of </a:t>
            </a:r>
            <a:r>
              <a:rPr lang="en-GB" altLang="en-US" dirty="0" err="1"/>
              <a:t>coarticulation</a:t>
            </a:r>
            <a:r>
              <a:rPr lang="en-GB" altLang="en-US" dirty="0"/>
              <a:t> are achieved, but the amount of required units and memory is increased. </a:t>
            </a:r>
          </a:p>
          <a:p>
            <a:endParaRPr lang="en-GB" altLang="en-US" dirty="0"/>
          </a:p>
          <a:p>
            <a:r>
              <a:rPr lang="en-GB" altLang="en-US" dirty="0"/>
              <a:t>With shorter units, less memory is needed, but the sample collecting and labelling procedures become more difficult and complex. Furthermore, there is a greater likelihood of discontinuity problems when joining the units together.</a:t>
            </a:r>
          </a:p>
          <a:p>
            <a:endParaRPr lang="en-GB" altLang="en-US" dirty="0"/>
          </a:p>
        </p:txBody>
      </p:sp>
    </p:spTree>
    <p:extLst>
      <p:ext uri="{BB962C8B-B14F-4D97-AF65-F5344CB8AC3E}">
        <p14:creationId xmlns:p14="http://schemas.microsoft.com/office/powerpoint/2010/main" val="18084101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err="1"/>
              <a:t>Coarticulation</a:t>
            </a:r>
            <a:r>
              <a:rPr lang="en-IE" dirty="0"/>
              <a:t> – Individual sounds </a:t>
            </a:r>
            <a:r>
              <a:rPr lang="en-IE" dirty="0" err="1"/>
              <a:t>vs</a:t>
            </a:r>
            <a:r>
              <a:rPr lang="en-IE" dirty="0"/>
              <a:t> altogether</a:t>
            </a:r>
          </a:p>
        </p:txBody>
      </p:sp>
      <p:pic>
        <p:nvPicPr>
          <p:cNvPr id="20" name="Picture 4" descr="youare_you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308" y="3992166"/>
            <a:ext cx="6070997" cy="1643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1" name="Picture 5" descr="youare_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741" y="1995488"/>
            <a:ext cx="1737122"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2" name="Picture 6" descr="youare_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404" y="1990725"/>
            <a:ext cx="1227534"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3" name="Picture 7" descr="youare_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9" y="1990725"/>
            <a:ext cx="1094185"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4" name="Picture 8" descr="youare_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580" y="1995488"/>
            <a:ext cx="1678781"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 name="Text Box 9"/>
          <p:cNvSpPr txBox="1">
            <a:spLocks noChangeArrowheads="1"/>
          </p:cNvSpPr>
          <p:nvPr/>
        </p:nvSpPr>
        <p:spPr bwMode="auto">
          <a:xfrm>
            <a:off x="2166938" y="3552826"/>
            <a:ext cx="26642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rPr>
              <a:t>j</a:t>
            </a:r>
          </a:p>
        </p:txBody>
      </p:sp>
      <p:sp>
        <p:nvSpPr>
          <p:cNvPr id="26" name="Text Box 10"/>
          <p:cNvSpPr txBox="1">
            <a:spLocks noChangeArrowheads="1"/>
          </p:cNvSpPr>
          <p:nvPr/>
        </p:nvSpPr>
        <p:spPr bwMode="auto">
          <a:xfrm>
            <a:off x="3367088" y="3587353"/>
            <a:ext cx="35779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b="1">
                <a:latin typeface="Lucida Sans Unicode" pitchFamily="34" charset="0"/>
              </a:rPr>
              <a:t>u</a:t>
            </a:r>
          </a:p>
        </p:txBody>
      </p:sp>
      <p:sp>
        <p:nvSpPr>
          <p:cNvPr id="27" name="Text Box 11"/>
          <p:cNvSpPr txBox="1">
            <a:spLocks noChangeArrowheads="1"/>
          </p:cNvSpPr>
          <p:nvPr/>
        </p:nvSpPr>
        <p:spPr bwMode="auto">
          <a:xfrm>
            <a:off x="4738687" y="3594497"/>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t>ɑ</a:t>
            </a:r>
          </a:p>
        </p:txBody>
      </p:sp>
      <p:sp>
        <p:nvSpPr>
          <p:cNvPr id="28" name="Text Box 12"/>
          <p:cNvSpPr txBox="1">
            <a:spLocks noChangeArrowheads="1"/>
          </p:cNvSpPr>
          <p:nvPr/>
        </p:nvSpPr>
        <p:spPr bwMode="auto">
          <a:xfrm>
            <a:off x="6528197" y="3552826"/>
            <a:ext cx="29527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rPr>
              <a:t>r</a:t>
            </a:r>
          </a:p>
        </p:txBody>
      </p:sp>
      <p:sp>
        <p:nvSpPr>
          <p:cNvPr id="29" name="Text Box 13"/>
          <p:cNvSpPr txBox="1">
            <a:spLocks noChangeArrowheads="1"/>
          </p:cNvSpPr>
          <p:nvPr/>
        </p:nvSpPr>
        <p:spPr bwMode="auto">
          <a:xfrm>
            <a:off x="1502570" y="5625703"/>
            <a:ext cx="6069806"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sz="2100"/>
              <a:t>“you are”: /</a:t>
            </a:r>
            <a:r>
              <a:rPr lang="en-US" sz="2100">
                <a:latin typeface="Lucida Sans Unicode" pitchFamily="34" charset="0"/>
              </a:rPr>
              <a:t>j </a:t>
            </a:r>
            <a:r>
              <a:rPr lang="en-US" sz="2100" b="1">
                <a:latin typeface="Lucida Sans Unicode" pitchFamily="34" charset="0"/>
              </a:rPr>
              <a:t>u</a:t>
            </a:r>
            <a:r>
              <a:rPr lang="en-US" sz="2100">
                <a:latin typeface="Lucida Sans Unicode" pitchFamily="34" charset="0"/>
              </a:rPr>
              <a:t> </a:t>
            </a:r>
            <a:r>
              <a:rPr lang="en-US" sz="1800">
                <a:latin typeface="Lucida Sans Unicode" pitchFamily="34" charset="0"/>
              </a:rPr>
              <a:t>ɑ</a:t>
            </a:r>
            <a:r>
              <a:rPr lang="en-US" sz="2100">
                <a:latin typeface="Lucida Sans Unicode" pitchFamily="34" charset="0"/>
              </a:rPr>
              <a:t> r</a:t>
            </a:r>
            <a:r>
              <a:rPr lang="en-US" sz="2100"/>
              <a:t>/</a:t>
            </a:r>
          </a:p>
        </p:txBody>
      </p:sp>
      <p:sp>
        <p:nvSpPr>
          <p:cNvPr id="30" name="Text Box 16"/>
          <p:cNvSpPr txBox="1">
            <a:spLocks noChangeArrowheads="1"/>
          </p:cNvSpPr>
          <p:nvPr/>
        </p:nvSpPr>
        <p:spPr bwMode="auto">
          <a:xfrm>
            <a:off x="1708549" y="1635919"/>
            <a:ext cx="595035"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time</a:t>
            </a:r>
          </a:p>
        </p:txBody>
      </p:sp>
      <p:sp>
        <p:nvSpPr>
          <p:cNvPr id="31" name="Text Box 17"/>
          <p:cNvSpPr txBox="1">
            <a:spLocks noChangeArrowheads="1"/>
          </p:cNvSpPr>
          <p:nvPr/>
        </p:nvSpPr>
        <p:spPr bwMode="auto">
          <a:xfrm rot="16200000">
            <a:off x="939047" y="4842153"/>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frequency</a:t>
            </a:r>
          </a:p>
        </p:txBody>
      </p:sp>
      <p:sp>
        <p:nvSpPr>
          <p:cNvPr id="32" name="Rectangle 18"/>
          <p:cNvSpPr>
            <a:spLocks noChangeArrowheads="1"/>
          </p:cNvSpPr>
          <p:nvPr/>
        </p:nvSpPr>
        <p:spPr bwMode="auto">
          <a:xfrm>
            <a:off x="1683545" y="4821318"/>
            <a:ext cx="6085285" cy="36933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E" sz="1800"/>
          </a:p>
        </p:txBody>
      </p:sp>
      <p:sp>
        <p:nvSpPr>
          <p:cNvPr id="33" name="Text Box 19"/>
          <p:cNvSpPr txBox="1">
            <a:spLocks noChangeArrowheads="1"/>
          </p:cNvSpPr>
          <p:nvPr/>
        </p:nvSpPr>
        <p:spPr bwMode="auto">
          <a:xfrm rot="16200000">
            <a:off x="923569" y="280737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frequency</a:t>
            </a:r>
          </a:p>
        </p:txBody>
      </p:sp>
      <p:sp>
        <p:nvSpPr>
          <p:cNvPr id="34" name="Line 20"/>
          <p:cNvSpPr>
            <a:spLocks noChangeShapeType="1"/>
          </p:cNvSpPr>
          <p:nvPr/>
        </p:nvSpPr>
        <p:spPr bwMode="auto">
          <a:xfrm>
            <a:off x="2264569" y="1816894"/>
            <a:ext cx="1296591" cy="0"/>
          </a:xfrm>
          <a:prstGeom prst="line">
            <a:avLst/>
          </a:prstGeom>
          <a:noFill/>
          <a:ln w="25400">
            <a:solidFill>
              <a:schemeClr val="accent2"/>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E" sz="1800"/>
          </a:p>
        </p:txBody>
      </p:sp>
      <p:sp>
        <p:nvSpPr>
          <p:cNvPr id="35" name="Rectangle 21"/>
          <p:cNvSpPr>
            <a:spLocks noChangeArrowheads="1"/>
          </p:cNvSpPr>
          <p:nvPr/>
        </p:nvSpPr>
        <p:spPr bwMode="auto">
          <a:xfrm>
            <a:off x="1703786" y="2798445"/>
            <a:ext cx="184731" cy="36933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E" sz="1800"/>
          </a:p>
        </p:txBody>
      </p:sp>
    </p:spTree>
    <p:extLst>
      <p:ext uri="{BB962C8B-B14F-4D97-AF65-F5344CB8AC3E}">
        <p14:creationId xmlns:p14="http://schemas.microsoft.com/office/powerpoint/2010/main" val="1465925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err="1"/>
              <a:t>Coarticulation</a:t>
            </a:r>
            <a:r>
              <a:rPr lang="en-IE" dirty="0"/>
              <a:t> – Formant Movement</a:t>
            </a:r>
          </a:p>
        </p:txBody>
      </p:sp>
      <p:sp>
        <p:nvSpPr>
          <p:cNvPr id="4" name="Slide Number Placeholder 5"/>
          <p:cNvSpPr>
            <a:spLocks noGrp="1"/>
          </p:cNvSpPr>
          <p:nvPr>
            <p:ph type="sldNum" sz="quarter" idx="12"/>
          </p:nvPr>
        </p:nvSpPr>
        <p:spPr>
          <a:xfrm>
            <a:off x="6200775" y="5707856"/>
            <a:ext cx="1600200" cy="205979"/>
          </a:xfrm>
        </p:spPr>
        <p:txBody>
          <a:bodyPr/>
          <a:lstStyle/>
          <a:p>
            <a:fld id="{BABA78F6-8291-4479-BFC0-533DB2A5C9B9}" type="slidenum">
              <a:rPr lang="en-US"/>
              <a:pPr/>
              <a:t>66</a:t>
            </a:fld>
            <a:r>
              <a:rPr lang="en-US"/>
              <a:t> / 49</a:t>
            </a:r>
          </a:p>
        </p:txBody>
      </p:sp>
      <p:pic>
        <p:nvPicPr>
          <p:cNvPr id="5" name="Picture 2" descr="youare_a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741" y="1995488"/>
            <a:ext cx="1737122"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 name="Picture 3" descr="youare_youa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308" y="3992166"/>
            <a:ext cx="6070997" cy="16430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4" descr="youare_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404" y="1990725"/>
            <a:ext cx="1227534"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5" descr="youare_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9" y="1990725"/>
            <a:ext cx="1094185" cy="1604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6" descr="youare_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8580" y="1995488"/>
            <a:ext cx="1678781"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0" name="Text Box 7"/>
          <p:cNvSpPr txBox="1">
            <a:spLocks noChangeArrowheads="1"/>
          </p:cNvSpPr>
          <p:nvPr/>
        </p:nvSpPr>
        <p:spPr bwMode="auto">
          <a:xfrm>
            <a:off x="2166938" y="3552826"/>
            <a:ext cx="26642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rPr>
              <a:t>j</a:t>
            </a:r>
          </a:p>
        </p:txBody>
      </p:sp>
      <p:sp>
        <p:nvSpPr>
          <p:cNvPr id="11" name="Text Box 8"/>
          <p:cNvSpPr txBox="1">
            <a:spLocks noChangeArrowheads="1"/>
          </p:cNvSpPr>
          <p:nvPr/>
        </p:nvSpPr>
        <p:spPr bwMode="auto">
          <a:xfrm>
            <a:off x="3367088" y="3551635"/>
            <a:ext cx="351378"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rPr>
              <a:t>u</a:t>
            </a:r>
          </a:p>
        </p:txBody>
      </p:sp>
      <p:sp>
        <p:nvSpPr>
          <p:cNvPr id="12" name="Text Box 9"/>
          <p:cNvSpPr txBox="1">
            <a:spLocks noChangeArrowheads="1"/>
          </p:cNvSpPr>
          <p:nvPr/>
        </p:nvSpPr>
        <p:spPr bwMode="auto">
          <a:xfrm>
            <a:off x="4738688" y="3575447"/>
            <a:ext cx="34817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cs typeface="Lucida Sans Unicode" pitchFamily="34" charset="0"/>
              </a:rPr>
              <a:t>ɑ</a:t>
            </a:r>
          </a:p>
        </p:txBody>
      </p:sp>
      <p:sp>
        <p:nvSpPr>
          <p:cNvPr id="13" name="Text Box 10"/>
          <p:cNvSpPr txBox="1">
            <a:spLocks noChangeArrowheads="1"/>
          </p:cNvSpPr>
          <p:nvPr/>
        </p:nvSpPr>
        <p:spPr bwMode="auto">
          <a:xfrm>
            <a:off x="6528197" y="3552826"/>
            <a:ext cx="295274"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100">
                <a:latin typeface="Lucida Sans Unicode" pitchFamily="34" charset="0"/>
              </a:rPr>
              <a:t>r</a:t>
            </a:r>
          </a:p>
        </p:txBody>
      </p:sp>
      <p:sp>
        <p:nvSpPr>
          <p:cNvPr id="14" name="Freeform 14"/>
          <p:cNvSpPr>
            <a:spLocks/>
          </p:cNvSpPr>
          <p:nvPr/>
        </p:nvSpPr>
        <p:spPr bwMode="auto">
          <a:xfrm>
            <a:off x="1814513" y="2815830"/>
            <a:ext cx="1000125" cy="29765"/>
          </a:xfrm>
          <a:custGeom>
            <a:avLst/>
            <a:gdLst>
              <a:gd name="T0" fmla="*/ 0 w 840"/>
              <a:gd name="T1" fmla="*/ 7 h 25"/>
              <a:gd name="T2" fmla="*/ 222 w 840"/>
              <a:gd name="T3" fmla="*/ 7 h 25"/>
              <a:gd name="T4" fmla="*/ 474 w 840"/>
              <a:gd name="T5" fmla="*/ 7 h 25"/>
              <a:gd name="T6" fmla="*/ 666 w 840"/>
              <a:gd name="T7" fmla="*/ 1 h 25"/>
              <a:gd name="T8" fmla="*/ 750 w 840"/>
              <a:gd name="T9" fmla="*/ 13 h 25"/>
              <a:gd name="T10" fmla="*/ 840 w 840"/>
              <a:gd name="T11" fmla="*/ 25 h 25"/>
            </a:gdLst>
            <a:ahLst/>
            <a:cxnLst>
              <a:cxn ang="0">
                <a:pos x="T0" y="T1"/>
              </a:cxn>
              <a:cxn ang="0">
                <a:pos x="T2" y="T3"/>
              </a:cxn>
              <a:cxn ang="0">
                <a:pos x="T4" y="T5"/>
              </a:cxn>
              <a:cxn ang="0">
                <a:pos x="T6" y="T7"/>
              </a:cxn>
              <a:cxn ang="0">
                <a:pos x="T8" y="T9"/>
              </a:cxn>
              <a:cxn ang="0">
                <a:pos x="T10" y="T11"/>
              </a:cxn>
            </a:cxnLst>
            <a:rect l="0" t="0" r="r" b="b"/>
            <a:pathLst>
              <a:path w="840" h="25">
                <a:moveTo>
                  <a:pt x="0" y="7"/>
                </a:moveTo>
                <a:cubicBezTo>
                  <a:pt x="71" y="7"/>
                  <a:pt x="143" y="7"/>
                  <a:pt x="222" y="7"/>
                </a:cubicBezTo>
                <a:cubicBezTo>
                  <a:pt x="301" y="7"/>
                  <a:pt x="400" y="8"/>
                  <a:pt x="474" y="7"/>
                </a:cubicBezTo>
                <a:cubicBezTo>
                  <a:pt x="548" y="6"/>
                  <a:pt x="620" y="0"/>
                  <a:pt x="666" y="1"/>
                </a:cubicBezTo>
                <a:cubicBezTo>
                  <a:pt x="712" y="2"/>
                  <a:pt x="721" y="9"/>
                  <a:pt x="750" y="13"/>
                </a:cubicBezTo>
                <a:cubicBezTo>
                  <a:pt x="779" y="17"/>
                  <a:pt x="825" y="23"/>
                  <a:pt x="840" y="25"/>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15" name="Line 15"/>
          <p:cNvSpPr>
            <a:spLocks noChangeShapeType="1"/>
          </p:cNvSpPr>
          <p:nvPr/>
        </p:nvSpPr>
        <p:spPr bwMode="auto">
          <a:xfrm>
            <a:off x="1828800" y="3507581"/>
            <a:ext cx="985838" cy="0"/>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16" name="Line 16"/>
          <p:cNvSpPr>
            <a:spLocks noChangeShapeType="1"/>
          </p:cNvSpPr>
          <p:nvPr/>
        </p:nvSpPr>
        <p:spPr bwMode="auto">
          <a:xfrm>
            <a:off x="1828801" y="2466976"/>
            <a:ext cx="1007269" cy="21431"/>
          </a:xfrm>
          <a:prstGeom prst="line">
            <a:avLst/>
          </a:prstGeom>
          <a:noFill/>
          <a:ln w="57150">
            <a:solidFill>
              <a:srgbClr val="66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17" name="Freeform 17"/>
          <p:cNvSpPr>
            <a:spLocks/>
          </p:cNvSpPr>
          <p:nvPr/>
        </p:nvSpPr>
        <p:spPr bwMode="auto">
          <a:xfrm>
            <a:off x="2971801" y="2855119"/>
            <a:ext cx="950119" cy="33338"/>
          </a:xfrm>
          <a:custGeom>
            <a:avLst/>
            <a:gdLst>
              <a:gd name="T0" fmla="*/ 0 w 798"/>
              <a:gd name="T1" fmla="*/ 28 h 28"/>
              <a:gd name="T2" fmla="*/ 180 w 798"/>
              <a:gd name="T3" fmla="*/ 4 h 28"/>
              <a:gd name="T4" fmla="*/ 408 w 798"/>
              <a:gd name="T5" fmla="*/ 4 h 28"/>
              <a:gd name="T6" fmla="*/ 660 w 798"/>
              <a:gd name="T7" fmla="*/ 10 h 28"/>
              <a:gd name="T8" fmla="*/ 798 w 798"/>
              <a:gd name="T9" fmla="*/ 10 h 28"/>
            </a:gdLst>
            <a:ahLst/>
            <a:cxnLst>
              <a:cxn ang="0">
                <a:pos x="T0" y="T1"/>
              </a:cxn>
              <a:cxn ang="0">
                <a:pos x="T2" y="T3"/>
              </a:cxn>
              <a:cxn ang="0">
                <a:pos x="T4" y="T5"/>
              </a:cxn>
              <a:cxn ang="0">
                <a:pos x="T6" y="T7"/>
              </a:cxn>
              <a:cxn ang="0">
                <a:pos x="T8" y="T9"/>
              </a:cxn>
            </a:cxnLst>
            <a:rect l="0" t="0" r="r" b="b"/>
            <a:pathLst>
              <a:path w="798" h="28">
                <a:moveTo>
                  <a:pt x="0" y="28"/>
                </a:moveTo>
                <a:cubicBezTo>
                  <a:pt x="56" y="18"/>
                  <a:pt x="112" y="8"/>
                  <a:pt x="180" y="4"/>
                </a:cubicBezTo>
                <a:cubicBezTo>
                  <a:pt x="248" y="0"/>
                  <a:pt x="328" y="3"/>
                  <a:pt x="408" y="4"/>
                </a:cubicBezTo>
                <a:cubicBezTo>
                  <a:pt x="488" y="5"/>
                  <a:pt x="595" y="9"/>
                  <a:pt x="660" y="10"/>
                </a:cubicBezTo>
                <a:cubicBezTo>
                  <a:pt x="725" y="11"/>
                  <a:pt x="761" y="10"/>
                  <a:pt x="798" y="10"/>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18" name="Freeform 18"/>
          <p:cNvSpPr>
            <a:spLocks/>
          </p:cNvSpPr>
          <p:nvPr/>
        </p:nvSpPr>
        <p:spPr bwMode="auto">
          <a:xfrm>
            <a:off x="3043239" y="3303986"/>
            <a:ext cx="907256" cy="25003"/>
          </a:xfrm>
          <a:custGeom>
            <a:avLst/>
            <a:gdLst>
              <a:gd name="T0" fmla="*/ 0 w 762"/>
              <a:gd name="T1" fmla="*/ 9 h 21"/>
              <a:gd name="T2" fmla="*/ 234 w 762"/>
              <a:gd name="T3" fmla="*/ 3 h 21"/>
              <a:gd name="T4" fmla="*/ 522 w 762"/>
              <a:gd name="T5" fmla="*/ 3 h 21"/>
              <a:gd name="T6" fmla="*/ 762 w 762"/>
              <a:gd name="T7" fmla="*/ 21 h 21"/>
            </a:gdLst>
            <a:ahLst/>
            <a:cxnLst>
              <a:cxn ang="0">
                <a:pos x="T0" y="T1"/>
              </a:cxn>
              <a:cxn ang="0">
                <a:pos x="T2" y="T3"/>
              </a:cxn>
              <a:cxn ang="0">
                <a:pos x="T4" y="T5"/>
              </a:cxn>
              <a:cxn ang="0">
                <a:pos x="T6" y="T7"/>
              </a:cxn>
            </a:cxnLst>
            <a:rect l="0" t="0" r="r" b="b"/>
            <a:pathLst>
              <a:path w="762" h="21">
                <a:moveTo>
                  <a:pt x="0" y="9"/>
                </a:moveTo>
                <a:cubicBezTo>
                  <a:pt x="73" y="6"/>
                  <a:pt x="147" y="4"/>
                  <a:pt x="234" y="3"/>
                </a:cubicBezTo>
                <a:cubicBezTo>
                  <a:pt x="321" y="2"/>
                  <a:pt x="434" y="0"/>
                  <a:pt x="522" y="3"/>
                </a:cubicBezTo>
                <a:cubicBezTo>
                  <a:pt x="610" y="6"/>
                  <a:pt x="686" y="13"/>
                  <a:pt x="762" y="21"/>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19" name="Freeform 19"/>
          <p:cNvSpPr>
            <a:spLocks/>
          </p:cNvSpPr>
          <p:nvPr/>
        </p:nvSpPr>
        <p:spPr bwMode="auto">
          <a:xfrm>
            <a:off x="3014664" y="3492104"/>
            <a:ext cx="951310" cy="9525"/>
          </a:xfrm>
          <a:custGeom>
            <a:avLst/>
            <a:gdLst>
              <a:gd name="T0" fmla="*/ 0 w 799"/>
              <a:gd name="T1" fmla="*/ 1 h 8"/>
              <a:gd name="T2" fmla="*/ 90 w 799"/>
              <a:gd name="T3" fmla="*/ 1 h 8"/>
              <a:gd name="T4" fmla="*/ 348 w 799"/>
              <a:gd name="T5" fmla="*/ 1 h 8"/>
              <a:gd name="T6" fmla="*/ 726 w 799"/>
              <a:gd name="T7" fmla="*/ 7 h 8"/>
              <a:gd name="T8" fmla="*/ 786 w 799"/>
              <a:gd name="T9" fmla="*/ 7 h 8"/>
            </a:gdLst>
            <a:ahLst/>
            <a:cxnLst>
              <a:cxn ang="0">
                <a:pos x="T0" y="T1"/>
              </a:cxn>
              <a:cxn ang="0">
                <a:pos x="T2" y="T3"/>
              </a:cxn>
              <a:cxn ang="0">
                <a:pos x="T4" y="T5"/>
              </a:cxn>
              <a:cxn ang="0">
                <a:pos x="T6" y="T7"/>
              </a:cxn>
              <a:cxn ang="0">
                <a:pos x="T8" y="T9"/>
              </a:cxn>
            </a:cxnLst>
            <a:rect l="0" t="0" r="r" b="b"/>
            <a:pathLst>
              <a:path w="799" h="8">
                <a:moveTo>
                  <a:pt x="0" y="1"/>
                </a:moveTo>
                <a:cubicBezTo>
                  <a:pt x="16" y="1"/>
                  <a:pt x="32" y="1"/>
                  <a:pt x="90" y="1"/>
                </a:cubicBezTo>
                <a:cubicBezTo>
                  <a:pt x="148" y="1"/>
                  <a:pt x="242" y="0"/>
                  <a:pt x="348" y="1"/>
                </a:cubicBezTo>
                <a:cubicBezTo>
                  <a:pt x="454" y="2"/>
                  <a:pt x="653" y="6"/>
                  <a:pt x="726" y="7"/>
                </a:cubicBezTo>
                <a:cubicBezTo>
                  <a:pt x="799" y="8"/>
                  <a:pt x="792" y="7"/>
                  <a:pt x="786" y="7"/>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0" name="Freeform 20"/>
          <p:cNvSpPr>
            <a:spLocks/>
          </p:cNvSpPr>
          <p:nvPr/>
        </p:nvSpPr>
        <p:spPr bwMode="auto">
          <a:xfrm>
            <a:off x="4179095" y="2767014"/>
            <a:ext cx="1350169" cy="21431"/>
          </a:xfrm>
          <a:custGeom>
            <a:avLst/>
            <a:gdLst>
              <a:gd name="T0" fmla="*/ 0 w 1134"/>
              <a:gd name="T1" fmla="*/ 0 h 18"/>
              <a:gd name="T2" fmla="*/ 132 w 1134"/>
              <a:gd name="T3" fmla="*/ 12 h 18"/>
              <a:gd name="T4" fmla="*/ 288 w 1134"/>
              <a:gd name="T5" fmla="*/ 6 h 18"/>
              <a:gd name="T6" fmla="*/ 762 w 1134"/>
              <a:gd name="T7" fmla="*/ 6 h 18"/>
              <a:gd name="T8" fmla="*/ 930 w 1134"/>
              <a:gd name="T9" fmla="*/ 18 h 18"/>
              <a:gd name="T10" fmla="*/ 1134 w 1134"/>
              <a:gd name="T11" fmla="*/ 6 h 18"/>
            </a:gdLst>
            <a:ahLst/>
            <a:cxnLst>
              <a:cxn ang="0">
                <a:pos x="T0" y="T1"/>
              </a:cxn>
              <a:cxn ang="0">
                <a:pos x="T2" y="T3"/>
              </a:cxn>
              <a:cxn ang="0">
                <a:pos x="T4" y="T5"/>
              </a:cxn>
              <a:cxn ang="0">
                <a:pos x="T6" y="T7"/>
              </a:cxn>
              <a:cxn ang="0">
                <a:pos x="T8" y="T9"/>
              </a:cxn>
              <a:cxn ang="0">
                <a:pos x="T10" y="T11"/>
              </a:cxn>
            </a:cxnLst>
            <a:rect l="0" t="0" r="r" b="b"/>
            <a:pathLst>
              <a:path w="1134" h="18">
                <a:moveTo>
                  <a:pt x="0" y="0"/>
                </a:moveTo>
                <a:cubicBezTo>
                  <a:pt x="42" y="5"/>
                  <a:pt x="84" y="11"/>
                  <a:pt x="132" y="12"/>
                </a:cubicBezTo>
                <a:cubicBezTo>
                  <a:pt x="180" y="13"/>
                  <a:pt x="183" y="7"/>
                  <a:pt x="288" y="6"/>
                </a:cubicBezTo>
                <a:cubicBezTo>
                  <a:pt x="393" y="5"/>
                  <a:pt x="655" y="4"/>
                  <a:pt x="762" y="6"/>
                </a:cubicBezTo>
                <a:cubicBezTo>
                  <a:pt x="869" y="8"/>
                  <a:pt x="868" y="18"/>
                  <a:pt x="930" y="18"/>
                </a:cubicBezTo>
                <a:cubicBezTo>
                  <a:pt x="992" y="18"/>
                  <a:pt x="1063" y="12"/>
                  <a:pt x="1134" y="6"/>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1" name="Freeform 21"/>
          <p:cNvSpPr>
            <a:spLocks/>
          </p:cNvSpPr>
          <p:nvPr/>
        </p:nvSpPr>
        <p:spPr bwMode="auto">
          <a:xfrm>
            <a:off x="4193382" y="3195638"/>
            <a:ext cx="1378744" cy="39291"/>
          </a:xfrm>
          <a:custGeom>
            <a:avLst/>
            <a:gdLst>
              <a:gd name="T0" fmla="*/ 0 w 1158"/>
              <a:gd name="T1" fmla="*/ 0 h 33"/>
              <a:gd name="T2" fmla="*/ 228 w 1158"/>
              <a:gd name="T3" fmla="*/ 30 h 33"/>
              <a:gd name="T4" fmla="*/ 330 w 1158"/>
              <a:gd name="T5" fmla="*/ 18 h 33"/>
              <a:gd name="T6" fmla="*/ 1158 w 1158"/>
              <a:gd name="T7" fmla="*/ 18 h 33"/>
            </a:gdLst>
            <a:ahLst/>
            <a:cxnLst>
              <a:cxn ang="0">
                <a:pos x="T0" y="T1"/>
              </a:cxn>
              <a:cxn ang="0">
                <a:pos x="T2" y="T3"/>
              </a:cxn>
              <a:cxn ang="0">
                <a:pos x="T4" y="T5"/>
              </a:cxn>
              <a:cxn ang="0">
                <a:pos x="T6" y="T7"/>
              </a:cxn>
            </a:cxnLst>
            <a:rect l="0" t="0" r="r" b="b"/>
            <a:pathLst>
              <a:path w="1158" h="33">
                <a:moveTo>
                  <a:pt x="0" y="0"/>
                </a:moveTo>
                <a:cubicBezTo>
                  <a:pt x="86" y="13"/>
                  <a:pt x="173" y="27"/>
                  <a:pt x="228" y="30"/>
                </a:cubicBezTo>
                <a:cubicBezTo>
                  <a:pt x="283" y="33"/>
                  <a:pt x="175" y="20"/>
                  <a:pt x="330" y="18"/>
                </a:cubicBezTo>
                <a:cubicBezTo>
                  <a:pt x="485" y="16"/>
                  <a:pt x="821" y="17"/>
                  <a:pt x="1158" y="18"/>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2" name="Freeform 22"/>
          <p:cNvSpPr>
            <a:spLocks/>
          </p:cNvSpPr>
          <p:nvPr/>
        </p:nvSpPr>
        <p:spPr bwMode="auto">
          <a:xfrm>
            <a:off x="4186239" y="3364706"/>
            <a:ext cx="1393031" cy="1191"/>
          </a:xfrm>
          <a:custGeom>
            <a:avLst/>
            <a:gdLst>
              <a:gd name="T0" fmla="*/ 0 w 1170"/>
              <a:gd name="T1" fmla="*/ 0 h 1"/>
              <a:gd name="T2" fmla="*/ 1170 w 1170"/>
              <a:gd name="T3" fmla="*/ 0 h 1"/>
            </a:gdLst>
            <a:ahLst/>
            <a:cxnLst>
              <a:cxn ang="0">
                <a:pos x="T0" y="T1"/>
              </a:cxn>
              <a:cxn ang="0">
                <a:pos x="T2" y="T3"/>
              </a:cxn>
            </a:cxnLst>
            <a:rect l="0" t="0" r="r" b="b"/>
            <a:pathLst>
              <a:path w="1170" h="1">
                <a:moveTo>
                  <a:pt x="0" y="0"/>
                </a:moveTo>
                <a:cubicBezTo>
                  <a:pt x="0" y="0"/>
                  <a:pt x="585" y="0"/>
                  <a:pt x="1170" y="0"/>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3" name="Freeform 23"/>
          <p:cNvSpPr>
            <a:spLocks/>
          </p:cNvSpPr>
          <p:nvPr/>
        </p:nvSpPr>
        <p:spPr bwMode="auto">
          <a:xfrm>
            <a:off x="5907881" y="3145631"/>
            <a:ext cx="1443038" cy="1191"/>
          </a:xfrm>
          <a:custGeom>
            <a:avLst/>
            <a:gdLst>
              <a:gd name="T0" fmla="*/ 0 w 1212"/>
              <a:gd name="T1" fmla="*/ 0 h 1"/>
              <a:gd name="T2" fmla="*/ 1212 w 1212"/>
              <a:gd name="T3" fmla="*/ 0 h 1"/>
            </a:gdLst>
            <a:ahLst/>
            <a:cxnLst>
              <a:cxn ang="0">
                <a:pos x="T0" y="T1"/>
              </a:cxn>
              <a:cxn ang="0">
                <a:pos x="T2" y="T3"/>
              </a:cxn>
            </a:cxnLst>
            <a:rect l="0" t="0" r="r" b="b"/>
            <a:pathLst>
              <a:path w="1212" h="1">
                <a:moveTo>
                  <a:pt x="0" y="0"/>
                </a:moveTo>
                <a:cubicBezTo>
                  <a:pt x="0" y="0"/>
                  <a:pt x="606" y="0"/>
                  <a:pt x="1212" y="0"/>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4" name="Freeform 24"/>
          <p:cNvSpPr>
            <a:spLocks/>
          </p:cNvSpPr>
          <p:nvPr/>
        </p:nvSpPr>
        <p:spPr bwMode="auto">
          <a:xfrm>
            <a:off x="5915026" y="3202781"/>
            <a:ext cx="1450181" cy="1191"/>
          </a:xfrm>
          <a:custGeom>
            <a:avLst/>
            <a:gdLst>
              <a:gd name="T0" fmla="*/ 0 w 1218"/>
              <a:gd name="T1" fmla="*/ 0 h 1"/>
              <a:gd name="T2" fmla="*/ 1218 w 1218"/>
              <a:gd name="T3" fmla="*/ 0 h 1"/>
            </a:gdLst>
            <a:ahLst/>
            <a:cxnLst>
              <a:cxn ang="0">
                <a:pos x="T0" y="T1"/>
              </a:cxn>
              <a:cxn ang="0">
                <a:pos x="T2" y="T3"/>
              </a:cxn>
            </a:cxnLst>
            <a:rect l="0" t="0" r="r" b="b"/>
            <a:pathLst>
              <a:path w="1218" h="1">
                <a:moveTo>
                  <a:pt x="0" y="0"/>
                </a:moveTo>
                <a:cubicBezTo>
                  <a:pt x="0" y="0"/>
                  <a:pt x="609" y="0"/>
                  <a:pt x="1218" y="0"/>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5" name="Freeform 25"/>
          <p:cNvSpPr>
            <a:spLocks/>
          </p:cNvSpPr>
          <p:nvPr/>
        </p:nvSpPr>
        <p:spPr bwMode="auto">
          <a:xfrm>
            <a:off x="5907882" y="3450432"/>
            <a:ext cx="1464469" cy="7144"/>
          </a:xfrm>
          <a:custGeom>
            <a:avLst/>
            <a:gdLst>
              <a:gd name="T0" fmla="*/ 0 w 1230"/>
              <a:gd name="T1" fmla="*/ 0 h 6"/>
              <a:gd name="T2" fmla="*/ 1230 w 1230"/>
              <a:gd name="T3" fmla="*/ 6 h 6"/>
            </a:gdLst>
            <a:ahLst/>
            <a:cxnLst>
              <a:cxn ang="0">
                <a:pos x="T0" y="T1"/>
              </a:cxn>
              <a:cxn ang="0">
                <a:pos x="T2" y="T3"/>
              </a:cxn>
            </a:cxnLst>
            <a:rect l="0" t="0" r="r" b="b"/>
            <a:pathLst>
              <a:path w="1230" h="6">
                <a:moveTo>
                  <a:pt x="0" y="0"/>
                </a:moveTo>
                <a:cubicBezTo>
                  <a:pt x="0" y="0"/>
                  <a:pt x="615" y="3"/>
                  <a:pt x="1230" y="6"/>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6" name="Freeform 26"/>
          <p:cNvSpPr>
            <a:spLocks/>
          </p:cNvSpPr>
          <p:nvPr/>
        </p:nvSpPr>
        <p:spPr bwMode="auto">
          <a:xfrm>
            <a:off x="2057401" y="5411392"/>
            <a:ext cx="5150644" cy="139303"/>
          </a:xfrm>
          <a:custGeom>
            <a:avLst/>
            <a:gdLst>
              <a:gd name="T0" fmla="*/ 0 w 4326"/>
              <a:gd name="T1" fmla="*/ 117 h 117"/>
              <a:gd name="T2" fmla="*/ 702 w 4326"/>
              <a:gd name="T3" fmla="*/ 99 h 117"/>
              <a:gd name="T4" fmla="*/ 996 w 4326"/>
              <a:gd name="T5" fmla="*/ 87 h 117"/>
              <a:gd name="T6" fmla="*/ 1332 w 4326"/>
              <a:gd name="T7" fmla="*/ 93 h 117"/>
              <a:gd name="T8" fmla="*/ 1566 w 4326"/>
              <a:gd name="T9" fmla="*/ 99 h 117"/>
              <a:gd name="T10" fmla="*/ 1734 w 4326"/>
              <a:gd name="T11" fmla="*/ 87 h 117"/>
              <a:gd name="T12" fmla="*/ 1950 w 4326"/>
              <a:gd name="T13" fmla="*/ 33 h 117"/>
              <a:gd name="T14" fmla="*/ 2238 w 4326"/>
              <a:gd name="T15" fmla="*/ 9 h 117"/>
              <a:gd name="T16" fmla="*/ 2580 w 4326"/>
              <a:gd name="T17" fmla="*/ 3 h 117"/>
              <a:gd name="T18" fmla="*/ 2964 w 4326"/>
              <a:gd name="T19" fmla="*/ 3 h 117"/>
              <a:gd name="T20" fmla="*/ 3324 w 4326"/>
              <a:gd name="T21" fmla="*/ 21 h 117"/>
              <a:gd name="T22" fmla="*/ 3660 w 4326"/>
              <a:gd name="T23" fmla="*/ 39 h 117"/>
              <a:gd name="T24" fmla="*/ 4326 w 4326"/>
              <a:gd name="T25" fmla="*/ 3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26" h="117">
                <a:moveTo>
                  <a:pt x="0" y="117"/>
                </a:moveTo>
                <a:cubicBezTo>
                  <a:pt x="268" y="110"/>
                  <a:pt x="536" y="104"/>
                  <a:pt x="702" y="99"/>
                </a:cubicBezTo>
                <a:cubicBezTo>
                  <a:pt x="868" y="94"/>
                  <a:pt x="891" y="88"/>
                  <a:pt x="996" y="87"/>
                </a:cubicBezTo>
                <a:cubicBezTo>
                  <a:pt x="1101" y="86"/>
                  <a:pt x="1237" y="91"/>
                  <a:pt x="1332" y="93"/>
                </a:cubicBezTo>
                <a:cubicBezTo>
                  <a:pt x="1427" y="95"/>
                  <a:pt x="1499" y="100"/>
                  <a:pt x="1566" y="99"/>
                </a:cubicBezTo>
                <a:cubicBezTo>
                  <a:pt x="1633" y="98"/>
                  <a:pt x="1670" y="98"/>
                  <a:pt x="1734" y="87"/>
                </a:cubicBezTo>
                <a:cubicBezTo>
                  <a:pt x="1798" y="76"/>
                  <a:pt x="1866" y="46"/>
                  <a:pt x="1950" y="33"/>
                </a:cubicBezTo>
                <a:cubicBezTo>
                  <a:pt x="2034" y="20"/>
                  <a:pt x="2133" y="14"/>
                  <a:pt x="2238" y="9"/>
                </a:cubicBezTo>
                <a:cubicBezTo>
                  <a:pt x="2343" y="4"/>
                  <a:pt x="2459" y="4"/>
                  <a:pt x="2580" y="3"/>
                </a:cubicBezTo>
                <a:cubicBezTo>
                  <a:pt x="2701" y="2"/>
                  <a:pt x="2840" y="0"/>
                  <a:pt x="2964" y="3"/>
                </a:cubicBezTo>
                <a:cubicBezTo>
                  <a:pt x="3088" y="6"/>
                  <a:pt x="3208" y="15"/>
                  <a:pt x="3324" y="21"/>
                </a:cubicBezTo>
                <a:cubicBezTo>
                  <a:pt x="3440" y="27"/>
                  <a:pt x="3493" y="37"/>
                  <a:pt x="3660" y="39"/>
                </a:cubicBezTo>
                <a:cubicBezTo>
                  <a:pt x="3827" y="41"/>
                  <a:pt x="4076" y="37"/>
                  <a:pt x="4326" y="33"/>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7" name="Freeform 27"/>
          <p:cNvSpPr>
            <a:spLocks/>
          </p:cNvSpPr>
          <p:nvPr/>
        </p:nvSpPr>
        <p:spPr bwMode="auto">
          <a:xfrm>
            <a:off x="2107407" y="4906566"/>
            <a:ext cx="5064919" cy="447675"/>
          </a:xfrm>
          <a:custGeom>
            <a:avLst/>
            <a:gdLst>
              <a:gd name="T0" fmla="*/ 0 w 4254"/>
              <a:gd name="T1" fmla="*/ 13 h 376"/>
              <a:gd name="T2" fmla="*/ 492 w 4254"/>
              <a:gd name="T3" fmla="*/ 7 h 376"/>
              <a:gd name="T4" fmla="*/ 750 w 4254"/>
              <a:gd name="T5" fmla="*/ 55 h 376"/>
              <a:gd name="T6" fmla="*/ 984 w 4254"/>
              <a:gd name="T7" fmla="*/ 193 h 376"/>
              <a:gd name="T8" fmla="*/ 1242 w 4254"/>
              <a:gd name="T9" fmla="*/ 319 h 376"/>
              <a:gd name="T10" fmla="*/ 1422 w 4254"/>
              <a:gd name="T11" fmla="*/ 367 h 376"/>
              <a:gd name="T12" fmla="*/ 1608 w 4254"/>
              <a:gd name="T13" fmla="*/ 373 h 376"/>
              <a:gd name="T14" fmla="*/ 1818 w 4254"/>
              <a:gd name="T15" fmla="*/ 355 h 376"/>
              <a:gd name="T16" fmla="*/ 2004 w 4254"/>
              <a:gd name="T17" fmla="*/ 331 h 376"/>
              <a:gd name="T18" fmla="*/ 2298 w 4254"/>
              <a:gd name="T19" fmla="*/ 325 h 376"/>
              <a:gd name="T20" fmla="*/ 2706 w 4254"/>
              <a:gd name="T21" fmla="*/ 325 h 376"/>
              <a:gd name="T22" fmla="*/ 3042 w 4254"/>
              <a:gd name="T23" fmla="*/ 301 h 376"/>
              <a:gd name="T24" fmla="*/ 3336 w 4254"/>
              <a:gd name="T25" fmla="*/ 283 h 376"/>
              <a:gd name="T26" fmla="*/ 3768 w 4254"/>
              <a:gd name="T27" fmla="*/ 259 h 376"/>
              <a:gd name="T28" fmla="*/ 4254 w 4254"/>
              <a:gd name="T29" fmla="*/ 25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54" h="376">
                <a:moveTo>
                  <a:pt x="0" y="13"/>
                </a:moveTo>
                <a:cubicBezTo>
                  <a:pt x="183" y="6"/>
                  <a:pt x="367" y="0"/>
                  <a:pt x="492" y="7"/>
                </a:cubicBezTo>
                <a:cubicBezTo>
                  <a:pt x="617" y="14"/>
                  <a:pt x="668" y="24"/>
                  <a:pt x="750" y="55"/>
                </a:cubicBezTo>
                <a:cubicBezTo>
                  <a:pt x="832" y="86"/>
                  <a:pt x="902" y="149"/>
                  <a:pt x="984" y="193"/>
                </a:cubicBezTo>
                <a:cubicBezTo>
                  <a:pt x="1066" y="237"/>
                  <a:pt x="1169" y="290"/>
                  <a:pt x="1242" y="319"/>
                </a:cubicBezTo>
                <a:cubicBezTo>
                  <a:pt x="1315" y="348"/>
                  <a:pt x="1361" y="358"/>
                  <a:pt x="1422" y="367"/>
                </a:cubicBezTo>
                <a:cubicBezTo>
                  <a:pt x="1483" y="376"/>
                  <a:pt x="1542" y="375"/>
                  <a:pt x="1608" y="373"/>
                </a:cubicBezTo>
                <a:cubicBezTo>
                  <a:pt x="1674" y="371"/>
                  <a:pt x="1752" y="362"/>
                  <a:pt x="1818" y="355"/>
                </a:cubicBezTo>
                <a:cubicBezTo>
                  <a:pt x="1884" y="348"/>
                  <a:pt x="1924" y="336"/>
                  <a:pt x="2004" y="331"/>
                </a:cubicBezTo>
                <a:cubicBezTo>
                  <a:pt x="2084" y="326"/>
                  <a:pt x="2181" y="326"/>
                  <a:pt x="2298" y="325"/>
                </a:cubicBezTo>
                <a:cubicBezTo>
                  <a:pt x="2415" y="324"/>
                  <a:pt x="2582" y="329"/>
                  <a:pt x="2706" y="325"/>
                </a:cubicBezTo>
                <a:cubicBezTo>
                  <a:pt x="2830" y="321"/>
                  <a:pt x="2937" y="308"/>
                  <a:pt x="3042" y="301"/>
                </a:cubicBezTo>
                <a:cubicBezTo>
                  <a:pt x="3147" y="294"/>
                  <a:pt x="3215" y="290"/>
                  <a:pt x="3336" y="283"/>
                </a:cubicBezTo>
                <a:cubicBezTo>
                  <a:pt x="3457" y="276"/>
                  <a:pt x="3615" y="264"/>
                  <a:pt x="3768" y="259"/>
                </a:cubicBezTo>
                <a:cubicBezTo>
                  <a:pt x="3921" y="254"/>
                  <a:pt x="4087" y="253"/>
                  <a:pt x="4254" y="253"/>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8" name="Freeform 28"/>
          <p:cNvSpPr>
            <a:spLocks/>
          </p:cNvSpPr>
          <p:nvPr/>
        </p:nvSpPr>
        <p:spPr bwMode="auto">
          <a:xfrm>
            <a:off x="2121694" y="4586289"/>
            <a:ext cx="5057775" cy="535781"/>
          </a:xfrm>
          <a:custGeom>
            <a:avLst/>
            <a:gdLst>
              <a:gd name="T0" fmla="*/ 0 w 4248"/>
              <a:gd name="T1" fmla="*/ 12 h 450"/>
              <a:gd name="T2" fmla="*/ 252 w 4248"/>
              <a:gd name="T3" fmla="*/ 18 h 450"/>
              <a:gd name="T4" fmla="*/ 528 w 4248"/>
              <a:gd name="T5" fmla="*/ 120 h 450"/>
              <a:gd name="T6" fmla="*/ 774 w 4248"/>
              <a:gd name="T7" fmla="*/ 216 h 450"/>
              <a:gd name="T8" fmla="*/ 894 w 4248"/>
              <a:gd name="T9" fmla="*/ 264 h 450"/>
              <a:gd name="T10" fmla="*/ 1038 w 4248"/>
              <a:gd name="T11" fmla="*/ 282 h 450"/>
              <a:gd name="T12" fmla="*/ 1476 w 4248"/>
              <a:gd name="T13" fmla="*/ 258 h 450"/>
              <a:gd name="T14" fmla="*/ 1884 w 4248"/>
              <a:gd name="T15" fmla="*/ 240 h 450"/>
              <a:gd name="T16" fmla="*/ 2190 w 4248"/>
              <a:gd name="T17" fmla="*/ 234 h 450"/>
              <a:gd name="T18" fmla="*/ 2556 w 4248"/>
              <a:gd name="T19" fmla="*/ 252 h 450"/>
              <a:gd name="T20" fmla="*/ 2958 w 4248"/>
              <a:gd name="T21" fmla="*/ 282 h 450"/>
              <a:gd name="T22" fmla="*/ 3402 w 4248"/>
              <a:gd name="T23" fmla="*/ 390 h 450"/>
              <a:gd name="T24" fmla="*/ 3648 w 4248"/>
              <a:gd name="T25" fmla="*/ 426 h 450"/>
              <a:gd name="T26" fmla="*/ 4248 w 4248"/>
              <a:gd name="T27" fmla="*/ 450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8" h="450">
                <a:moveTo>
                  <a:pt x="0" y="12"/>
                </a:moveTo>
                <a:cubicBezTo>
                  <a:pt x="82" y="6"/>
                  <a:pt x="164" y="0"/>
                  <a:pt x="252" y="18"/>
                </a:cubicBezTo>
                <a:cubicBezTo>
                  <a:pt x="340" y="36"/>
                  <a:pt x="441" y="87"/>
                  <a:pt x="528" y="120"/>
                </a:cubicBezTo>
                <a:cubicBezTo>
                  <a:pt x="615" y="153"/>
                  <a:pt x="713" y="192"/>
                  <a:pt x="774" y="216"/>
                </a:cubicBezTo>
                <a:cubicBezTo>
                  <a:pt x="835" y="240"/>
                  <a:pt x="850" y="253"/>
                  <a:pt x="894" y="264"/>
                </a:cubicBezTo>
                <a:cubicBezTo>
                  <a:pt x="938" y="275"/>
                  <a:pt x="941" y="283"/>
                  <a:pt x="1038" y="282"/>
                </a:cubicBezTo>
                <a:cubicBezTo>
                  <a:pt x="1135" y="281"/>
                  <a:pt x="1335" y="265"/>
                  <a:pt x="1476" y="258"/>
                </a:cubicBezTo>
                <a:cubicBezTo>
                  <a:pt x="1617" y="251"/>
                  <a:pt x="1765" y="244"/>
                  <a:pt x="1884" y="240"/>
                </a:cubicBezTo>
                <a:cubicBezTo>
                  <a:pt x="2003" y="236"/>
                  <a:pt x="2078" y="232"/>
                  <a:pt x="2190" y="234"/>
                </a:cubicBezTo>
                <a:cubicBezTo>
                  <a:pt x="2302" y="236"/>
                  <a:pt x="2428" y="244"/>
                  <a:pt x="2556" y="252"/>
                </a:cubicBezTo>
                <a:cubicBezTo>
                  <a:pt x="2684" y="260"/>
                  <a:pt x="2817" y="259"/>
                  <a:pt x="2958" y="282"/>
                </a:cubicBezTo>
                <a:cubicBezTo>
                  <a:pt x="3099" y="305"/>
                  <a:pt x="3287" y="366"/>
                  <a:pt x="3402" y="390"/>
                </a:cubicBezTo>
                <a:cubicBezTo>
                  <a:pt x="3517" y="414"/>
                  <a:pt x="3507" y="416"/>
                  <a:pt x="3648" y="426"/>
                </a:cubicBezTo>
                <a:cubicBezTo>
                  <a:pt x="3789" y="436"/>
                  <a:pt x="4018" y="443"/>
                  <a:pt x="4248" y="450"/>
                </a:cubicBezTo>
              </a:path>
            </a:pathLst>
          </a:custGeom>
          <a:noFill/>
          <a:ln w="57150">
            <a:solidFill>
              <a:srgbClr val="66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sz="1800"/>
          </a:p>
        </p:txBody>
      </p:sp>
      <p:sp>
        <p:nvSpPr>
          <p:cNvPr id="29" name="Text Box 30"/>
          <p:cNvSpPr txBox="1">
            <a:spLocks noChangeArrowheads="1"/>
          </p:cNvSpPr>
          <p:nvPr/>
        </p:nvSpPr>
        <p:spPr bwMode="auto">
          <a:xfrm rot="16200000">
            <a:off x="923569" y="2807376"/>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frequency</a:t>
            </a:r>
          </a:p>
        </p:txBody>
      </p:sp>
      <p:sp>
        <p:nvSpPr>
          <p:cNvPr id="30" name="Line 31"/>
          <p:cNvSpPr>
            <a:spLocks noChangeShapeType="1"/>
          </p:cNvSpPr>
          <p:nvPr/>
        </p:nvSpPr>
        <p:spPr bwMode="auto">
          <a:xfrm>
            <a:off x="2264569" y="1816894"/>
            <a:ext cx="1296591" cy="0"/>
          </a:xfrm>
          <a:prstGeom prst="line">
            <a:avLst/>
          </a:prstGeom>
          <a:noFill/>
          <a:ln w="25400">
            <a:solidFill>
              <a:schemeClr val="accent2"/>
            </a:solidFill>
            <a:round/>
            <a:headEnd/>
            <a:tailEnd type="arrow"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IE" sz="1800"/>
          </a:p>
        </p:txBody>
      </p:sp>
      <p:sp>
        <p:nvSpPr>
          <p:cNvPr id="31" name="Rectangle 32"/>
          <p:cNvSpPr>
            <a:spLocks noChangeArrowheads="1"/>
          </p:cNvSpPr>
          <p:nvPr/>
        </p:nvSpPr>
        <p:spPr bwMode="auto">
          <a:xfrm>
            <a:off x="1683545" y="4821318"/>
            <a:ext cx="6085285" cy="369332"/>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E" sz="1800"/>
          </a:p>
        </p:txBody>
      </p:sp>
      <p:sp>
        <p:nvSpPr>
          <p:cNvPr id="32" name="Text Box 33"/>
          <p:cNvSpPr txBox="1">
            <a:spLocks noChangeArrowheads="1"/>
          </p:cNvSpPr>
          <p:nvPr/>
        </p:nvSpPr>
        <p:spPr bwMode="auto">
          <a:xfrm rot="16200000">
            <a:off x="939047" y="4842153"/>
            <a:ext cx="1107996"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800">
                <a:solidFill>
                  <a:schemeClr val="accent2"/>
                </a:solidFill>
              </a:rPr>
              <a:t>frequency</a:t>
            </a:r>
          </a:p>
        </p:txBody>
      </p:sp>
    </p:spTree>
    <p:extLst>
      <p:ext uri="{BB962C8B-B14F-4D97-AF65-F5344CB8AC3E}">
        <p14:creationId xmlns:p14="http://schemas.microsoft.com/office/powerpoint/2010/main" val="4059632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a16="http://schemas.microsoft.com/office/drawing/2014/main" id="{6DF92678-BBCE-16EA-B901-B55DBB3F9F2E}"/>
              </a:ext>
            </a:extLst>
          </p:cNvPr>
          <p:cNvSpPr txBox="1">
            <a:spLocks noChangeArrowheads="1"/>
          </p:cNvSpPr>
          <p:nvPr/>
        </p:nvSpPr>
        <p:spPr bwMode="auto">
          <a:xfrm>
            <a:off x="1843088" y="285750"/>
            <a:ext cx="574198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b="1"/>
              <a:t>A  model for Speech Production</a:t>
            </a:r>
          </a:p>
        </p:txBody>
      </p:sp>
      <p:sp>
        <p:nvSpPr>
          <p:cNvPr id="64515" name="Text Box 3">
            <a:extLst>
              <a:ext uri="{FF2B5EF4-FFF2-40B4-BE49-F238E27FC236}">
                <a16:creationId xmlns:a16="http://schemas.microsoft.com/office/drawing/2014/main" id="{E6332062-4124-9C09-A935-D8A40F2548B2}"/>
              </a:ext>
            </a:extLst>
          </p:cNvPr>
          <p:cNvSpPr txBox="1">
            <a:spLocks noChangeArrowheads="1"/>
          </p:cNvSpPr>
          <p:nvPr/>
        </p:nvSpPr>
        <p:spPr bwMode="auto">
          <a:xfrm>
            <a:off x="290513" y="1412875"/>
            <a:ext cx="885348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Switching between voiced and unvoiced generators, the mode of excitation can be changed</a:t>
            </a:r>
          </a:p>
          <a:p>
            <a:pPr eaLnBrk="1" hangingPunct="1">
              <a:spcBef>
                <a:spcPct val="0"/>
              </a:spcBef>
              <a:buFontTx/>
              <a:buNone/>
            </a:pPr>
            <a:endParaRPr lang="en-GB" altLang="en-US" dirty="0"/>
          </a:p>
          <a:p>
            <a:pPr eaLnBrk="1" hangingPunct="1">
              <a:spcBef>
                <a:spcPct val="0"/>
              </a:spcBef>
              <a:buFontTx/>
              <a:buNone/>
            </a:pPr>
            <a:r>
              <a:rPr lang="en-GB" altLang="en-US" dirty="0"/>
              <a:t>The vocal tract can be simply modelled using the combination of IIR filters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6">
            <a:extLst>
              <a:ext uri="{FF2B5EF4-FFF2-40B4-BE49-F238E27FC236}">
                <a16:creationId xmlns:a16="http://schemas.microsoft.com/office/drawing/2014/main" id="{DC0A02E7-3508-F6B9-44D7-B3F77D3E8EFD}"/>
              </a:ext>
            </a:extLst>
          </p:cNvPr>
          <p:cNvSpPr txBox="1">
            <a:spLocks noChangeArrowheads="1"/>
          </p:cNvSpPr>
          <p:nvPr/>
        </p:nvSpPr>
        <p:spPr bwMode="auto">
          <a:xfrm>
            <a:off x="755576" y="332656"/>
            <a:ext cx="8250237"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GB" altLang="en-US" dirty="0"/>
              <a:t>This assumes that the vocal tract can be approximated as a concatenation of a series of acoustic tubes, each contributing to the overall system's characteristics. It includes an overall gain term and models the system's resonances through the locations of complex poles, which collectively determine the filtered resonance characteristics of the entire tract.</a:t>
            </a:r>
          </a:p>
        </p:txBody>
      </p:sp>
      <p:pic>
        <p:nvPicPr>
          <p:cNvPr id="65540" name="Picture 8" descr="AcousticTubes">
            <a:extLst>
              <a:ext uri="{FF2B5EF4-FFF2-40B4-BE49-F238E27FC236}">
                <a16:creationId xmlns:a16="http://schemas.microsoft.com/office/drawing/2014/main" id="{938287B0-3D5F-6616-1626-AD5F3F044D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6056" y="4581128"/>
            <a:ext cx="3671887"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1B1EF268-A8E5-68B1-8DB5-7C8A505DDB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9248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7762</TotalTime>
  <Words>3333</Words>
  <Application>Microsoft Macintosh PowerPoint</Application>
  <PresentationFormat>On-screen Show (4:3)</PresentationFormat>
  <Paragraphs>320</Paragraphs>
  <Slides>66</Slides>
  <Notes>0</Notes>
  <HiddenSlides>0</HiddenSlides>
  <MMClips>14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Cambria Math</vt:lpstr>
      <vt:lpstr>Courier</vt:lpstr>
      <vt:lpstr>Lucida Sans Unicode</vt:lpstr>
      <vt:lpstr>Symbol</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Speech Synthesis</vt:lpstr>
      <vt:lpstr>Basic Idea – Front end and back end</vt:lpstr>
      <vt:lpstr>Hourglass idea</vt:lpstr>
      <vt:lpstr>PowerPoint Presentation</vt:lpstr>
      <vt:lpstr>Basic Idea</vt:lpstr>
      <vt:lpstr>The earliest work</vt:lpstr>
      <vt:lpstr>Kratzenstein’s Vowel Resonators</vt:lpstr>
      <vt:lpstr>Other Devices</vt:lpstr>
      <vt:lpstr>Wheatstone’s speaking machine</vt:lpstr>
      <vt:lpstr>Electrical Machines</vt:lpstr>
      <vt:lpstr>Early Speech Synthesis Examples</vt:lpstr>
      <vt:lpstr>Homer Dudley</vt:lpstr>
      <vt:lpstr>Homer Dudley</vt:lpstr>
      <vt:lpstr>Homer Dudley</vt:lpstr>
      <vt:lpstr>Parallel/Cascade Formant Synthesis</vt:lpstr>
      <vt:lpstr>Parametric synthesis</vt:lpstr>
      <vt:lpstr>Summary of Modern techniques</vt:lpstr>
      <vt:lpstr>Articulatory Synthesis</vt:lpstr>
      <vt:lpstr>Articulatory synthesis example</vt:lpstr>
      <vt:lpstr>Formant Synthesis</vt:lpstr>
      <vt:lpstr>Resonator Filters</vt:lpstr>
      <vt:lpstr>Example Spectra – Cascade System</vt:lpstr>
      <vt:lpstr>Example Spectra – Parallel System</vt:lpstr>
      <vt:lpstr>Average Formant Locations for American English Vowels</vt:lpstr>
      <vt:lpstr>Cascade Formant Synthesizer</vt:lpstr>
      <vt:lpstr>Cascade Formant Synthesizer</vt:lpstr>
      <vt:lpstr>Parallel Formant Synthesizer</vt:lpstr>
      <vt:lpstr>Parallel Formant Synthesizer</vt:lpstr>
      <vt:lpstr>Klatt Synthesizer</vt:lpstr>
      <vt:lpstr>Klatt Synthesizer</vt:lpstr>
      <vt:lpstr>Speak and Spell</vt:lpstr>
      <vt:lpstr>Speak and Spell</vt:lpstr>
      <vt:lpstr>Concatenative Synthesis</vt:lpstr>
      <vt:lpstr>Concatenative synthesis</vt:lpstr>
      <vt:lpstr>Concatenative Synthesis</vt:lpstr>
      <vt:lpstr>Concatenative Synthesis - Concept</vt:lpstr>
      <vt:lpstr>Concatenative Synthesis</vt:lpstr>
      <vt:lpstr>Picking the Length of the sounds</vt:lpstr>
      <vt:lpstr>Coarticulation – Individual sounds vs altogether</vt:lpstr>
      <vt:lpstr>Coarticulation – Formant Movement</vt:lpstr>
    </vt:vector>
  </TitlesOfParts>
  <Company>NUI Maynooth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Computer Science Dept.</dc:creator>
  <cp:lastModifiedBy>DHARANIPATHI RATHNA KUMAR BALASUBRAMANIAM</cp:lastModifiedBy>
  <cp:revision>162</cp:revision>
  <cp:lastPrinted>2002-02-07T10:38:52Z</cp:lastPrinted>
  <dcterms:created xsi:type="dcterms:W3CDTF">2001-10-26T10:32:32Z</dcterms:created>
  <dcterms:modified xsi:type="dcterms:W3CDTF">2024-04-19T15:31:18Z</dcterms:modified>
</cp:coreProperties>
</file>