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7"/>
  </p:handoutMasterIdLst>
  <p:sldIdLst>
    <p:sldId id="256" r:id="rId2"/>
    <p:sldId id="259" r:id="rId3"/>
    <p:sldId id="260" r:id="rId4"/>
    <p:sldId id="349" r:id="rId5"/>
    <p:sldId id="268" r:id="rId6"/>
    <p:sldId id="269" r:id="rId7"/>
    <p:sldId id="388" r:id="rId8"/>
    <p:sldId id="270" r:id="rId9"/>
    <p:sldId id="361" r:id="rId10"/>
    <p:sldId id="362" r:id="rId11"/>
    <p:sldId id="271" r:id="rId12"/>
    <p:sldId id="423" r:id="rId13"/>
    <p:sldId id="426" r:id="rId14"/>
    <p:sldId id="427" r:id="rId15"/>
    <p:sldId id="428" r:id="rId16"/>
    <p:sldId id="425" r:id="rId17"/>
    <p:sldId id="433" r:id="rId18"/>
    <p:sldId id="406" r:id="rId19"/>
    <p:sldId id="407" r:id="rId20"/>
    <p:sldId id="408" r:id="rId21"/>
    <p:sldId id="422" r:id="rId22"/>
    <p:sldId id="432" r:id="rId23"/>
    <p:sldId id="431" r:id="rId24"/>
    <p:sldId id="434" r:id="rId25"/>
    <p:sldId id="435" r:id="rId26"/>
    <p:sldId id="405" r:id="rId27"/>
    <p:sldId id="363" r:id="rId28"/>
    <p:sldId id="409" r:id="rId29"/>
    <p:sldId id="421" r:id="rId30"/>
    <p:sldId id="419" r:id="rId31"/>
    <p:sldId id="420" r:id="rId32"/>
    <p:sldId id="272" r:id="rId33"/>
    <p:sldId id="337" r:id="rId34"/>
    <p:sldId id="410" r:id="rId35"/>
    <p:sldId id="424" r:id="rId36"/>
    <p:sldId id="429" r:id="rId37"/>
    <p:sldId id="430" r:id="rId38"/>
    <p:sldId id="338" r:id="rId39"/>
    <p:sldId id="411" r:id="rId40"/>
    <p:sldId id="339" r:id="rId41"/>
    <p:sldId id="364" r:id="rId42"/>
    <p:sldId id="365" r:id="rId43"/>
    <p:sldId id="413" r:id="rId44"/>
    <p:sldId id="340" r:id="rId45"/>
    <p:sldId id="341" r:id="rId46"/>
    <p:sldId id="412" r:id="rId47"/>
    <p:sldId id="342" r:id="rId48"/>
    <p:sldId id="380" r:id="rId49"/>
    <p:sldId id="381" r:id="rId50"/>
    <p:sldId id="273" r:id="rId51"/>
    <p:sldId id="389" r:id="rId52"/>
    <p:sldId id="274" r:id="rId53"/>
    <p:sldId id="275" r:id="rId54"/>
    <p:sldId id="366" r:id="rId55"/>
    <p:sldId id="367" r:id="rId56"/>
  </p:sldIdLst>
  <p:sldSz cx="9144000" cy="6858000" type="screen4x3"/>
  <p:notesSz cx="6743700" cy="98933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6">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26" autoAdjust="0"/>
    <p:restoredTop sz="90874"/>
  </p:normalViewPr>
  <p:slideViewPr>
    <p:cSldViewPr>
      <p:cViewPr varScale="1">
        <p:scale>
          <a:sx n="180" d="100"/>
          <a:sy n="180" d="100"/>
        </p:scale>
        <p:origin x="200" y="1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62"/>
    </p:cViewPr>
  </p:sorterViewPr>
  <p:notesViewPr>
    <p:cSldViewPr>
      <p:cViewPr varScale="1">
        <p:scale>
          <a:sx n="57" d="100"/>
          <a:sy n="57" d="100"/>
        </p:scale>
        <p:origin x="-2538" y="-102"/>
      </p:cViewPr>
      <p:guideLst>
        <p:guide orient="horz" pos="3116"/>
        <p:guide pos="21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FEEC768-80F7-02F5-B0F0-F6EA5C51C520}"/>
              </a:ext>
            </a:extLst>
          </p:cNvPr>
          <p:cNvSpPr>
            <a:spLocks noGrp="1" noChangeArrowheads="1"/>
          </p:cNvSpPr>
          <p:nvPr>
            <p:ph type="hdr" sz="quarter"/>
          </p:nvPr>
        </p:nvSpPr>
        <p:spPr bwMode="auto">
          <a:xfrm>
            <a:off x="0" y="0"/>
            <a:ext cx="2895600" cy="5334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endParaRPr lang="en-GB" altLang="en-US"/>
          </a:p>
        </p:txBody>
      </p:sp>
      <p:sp>
        <p:nvSpPr>
          <p:cNvPr id="109571" name="Rectangle 3">
            <a:extLst>
              <a:ext uri="{FF2B5EF4-FFF2-40B4-BE49-F238E27FC236}">
                <a16:creationId xmlns:a16="http://schemas.microsoft.com/office/drawing/2014/main" id="{0CCBA470-6989-EB5B-D194-3FA5C462F53E}"/>
              </a:ext>
            </a:extLst>
          </p:cNvPr>
          <p:cNvSpPr>
            <a:spLocks noGrp="1" noChangeArrowheads="1"/>
          </p:cNvSpPr>
          <p:nvPr>
            <p:ph type="dt" sz="quarter" idx="1"/>
          </p:nvPr>
        </p:nvSpPr>
        <p:spPr bwMode="auto">
          <a:xfrm>
            <a:off x="3810000" y="0"/>
            <a:ext cx="2895600" cy="5334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cs typeface="+mn-cs"/>
              </a:defRPr>
            </a:lvl1pPr>
          </a:lstStyle>
          <a:p>
            <a:pPr>
              <a:defRPr/>
            </a:pPr>
            <a:endParaRPr lang="en-GB" altLang="en-US"/>
          </a:p>
        </p:txBody>
      </p:sp>
      <p:sp>
        <p:nvSpPr>
          <p:cNvPr id="109572" name="Rectangle 4">
            <a:extLst>
              <a:ext uri="{FF2B5EF4-FFF2-40B4-BE49-F238E27FC236}">
                <a16:creationId xmlns:a16="http://schemas.microsoft.com/office/drawing/2014/main" id="{D9E3CB8C-9361-E3AD-DADD-7E5A368180CC}"/>
              </a:ext>
            </a:extLst>
          </p:cNvPr>
          <p:cNvSpPr>
            <a:spLocks noGrp="1" noChangeArrowheads="1"/>
          </p:cNvSpPr>
          <p:nvPr>
            <p:ph type="ftr" sz="quarter" idx="2"/>
          </p:nvPr>
        </p:nvSpPr>
        <p:spPr bwMode="auto">
          <a:xfrm>
            <a:off x="0" y="9359900"/>
            <a:ext cx="28956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cs typeface="+mn-cs"/>
              </a:defRPr>
            </a:lvl1pPr>
          </a:lstStyle>
          <a:p>
            <a:pPr>
              <a:defRPr/>
            </a:pPr>
            <a:endParaRPr lang="en-GB" altLang="en-US"/>
          </a:p>
        </p:txBody>
      </p:sp>
      <p:sp>
        <p:nvSpPr>
          <p:cNvPr id="109573" name="Rectangle 5">
            <a:extLst>
              <a:ext uri="{FF2B5EF4-FFF2-40B4-BE49-F238E27FC236}">
                <a16:creationId xmlns:a16="http://schemas.microsoft.com/office/drawing/2014/main" id="{A81E0AE0-3FF5-C3FF-1AD5-25B432C5873A}"/>
              </a:ext>
            </a:extLst>
          </p:cNvPr>
          <p:cNvSpPr>
            <a:spLocks noGrp="1" noChangeArrowheads="1"/>
          </p:cNvSpPr>
          <p:nvPr>
            <p:ph type="sldNum" sz="quarter" idx="3"/>
          </p:nvPr>
        </p:nvSpPr>
        <p:spPr bwMode="auto">
          <a:xfrm>
            <a:off x="3810000" y="9359900"/>
            <a:ext cx="28956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F36934B-2632-E848-A765-1A34FFAE8D1E}"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028"/>
            <a:ext cx="7772400" cy="1470422"/>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E"/>
          </a:p>
        </p:txBody>
      </p:sp>
      <p:sp>
        <p:nvSpPr>
          <p:cNvPr id="4" name="Rectangle 4">
            <a:extLst>
              <a:ext uri="{FF2B5EF4-FFF2-40B4-BE49-F238E27FC236}">
                <a16:creationId xmlns:a16="http://schemas.microsoft.com/office/drawing/2014/main" id="{37D07D1B-A48F-AE79-3EC9-8F41C66AF683}"/>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F05F8F1A-25FC-8ECE-4E5E-EF8708C26280}"/>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D0F53249-0195-3A8C-2460-D0DBB307C63D}"/>
              </a:ext>
            </a:extLst>
          </p:cNvPr>
          <p:cNvSpPr>
            <a:spLocks noGrp="1" noChangeArrowheads="1"/>
          </p:cNvSpPr>
          <p:nvPr>
            <p:ph type="sldNum" sz="quarter" idx="12"/>
          </p:nvPr>
        </p:nvSpPr>
        <p:spPr>
          <a:ln/>
        </p:spPr>
        <p:txBody>
          <a:bodyPr/>
          <a:lstStyle>
            <a:lvl1pPr>
              <a:defRPr/>
            </a:lvl1pPr>
          </a:lstStyle>
          <a:p>
            <a:pPr>
              <a:defRPr/>
            </a:pPr>
            <a:fld id="{55253715-4C04-A144-A35B-F72371FF27A1}" type="slidenum">
              <a:rPr lang="en-GB" altLang="en-US"/>
              <a:pPr>
                <a:defRPr/>
              </a:pPr>
              <a:t>‹#›</a:t>
            </a:fld>
            <a:endParaRPr lang="en-GB" altLang="en-US"/>
          </a:p>
        </p:txBody>
      </p:sp>
    </p:spTree>
    <p:extLst>
      <p:ext uri="{BB962C8B-B14F-4D97-AF65-F5344CB8AC3E}">
        <p14:creationId xmlns:p14="http://schemas.microsoft.com/office/powerpoint/2010/main" val="314186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2587D362-DAA9-31A3-2BEF-36DD66DEF5E0}"/>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E15F9245-D42A-EF8A-3565-34A8F95680F5}"/>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848D0282-F340-F06E-9BCA-5B7E2A7369B6}"/>
              </a:ext>
            </a:extLst>
          </p:cNvPr>
          <p:cNvSpPr>
            <a:spLocks noGrp="1" noChangeArrowheads="1"/>
          </p:cNvSpPr>
          <p:nvPr>
            <p:ph type="sldNum" sz="quarter" idx="12"/>
          </p:nvPr>
        </p:nvSpPr>
        <p:spPr>
          <a:ln/>
        </p:spPr>
        <p:txBody>
          <a:bodyPr/>
          <a:lstStyle>
            <a:lvl1pPr>
              <a:defRPr/>
            </a:lvl1pPr>
          </a:lstStyle>
          <a:p>
            <a:pPr>
              <a:defRPr/>
            </a:pPr>
            <a:fld id="{AAA3F291-6743-8E4D-B28E-9EFACA8752EF}" type="slidenum">
              <a:rPr lang="en-GB" altLang="en-US"/>
              <a:pPr>
                <a:defRPr/>
              </a:pPr>
              <a:t>‹#›</a:t>
            </a:fld>
            <a:endParaRPr lang="en-GB" altLang="en-US"/>
          </a:p>
        </p:txBody>
      </p:sp>
    </p:spTree>
    <p:extLst>
      <p:ext uri="{BB962C8B-B14F-4D97-AF65-F5344CB8AC3E}">
        <p14:creationId xmlns:p14="http://schemas.microsoft.com/office/powerpoint/2010/main" val="75044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85801" y="609600"/>
            <a:ext cx="56261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6244C6DC-A97B-5633-91FA-4C67C1A6631A}"/>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4A78EBF2-34EA-9935-F920-B6BCEAAF688C}"/>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412E6420-C3A6-6A9C-868B-7F673E4E0539}"/>
              </a:ext>
            </a:extLst>
          </p:cNvPr>
          <p:cNvSpPr>
            <a:spLocks noGrp="1" noChangeArrowheads="1"/>
          </p:cNvSpPr>
          <p:nvPr>
            <p:ph type="sldNum" sz="quarter" idx="12"/>
          </p:nvPr>
        </p:nvSpPr>
        <p:spPr>
          <a:ln/>
        </p:spPr>
        <p:txBody>
          <a:bodyPr/>
          <a:lstStyle>
            <a:lvl1pPr>
              <a:defRPr/>
            </a:lvl1pPr>
          </a:lstStyle>
          <a:p>
            <a:pPr>
              <a:defRPr/>
            </a:pPr>
            <a:fld id="{D211AA2E-D289-4649-838E-432BEDED9B91}" type="slidenum">
              <a:rPr lang="en-GB" altLang="en-US"/>
              <a:pPr>
                <a:defRPr/>
              </a:pPr>
              <a:t>‹#›</a:t>
            </a:fld>
            <a:endParaRPr lang="en-GB" altLang="en-US"/>
          </a:p>
        </p:txBody>
      </p:sp>
    </p:spTree>
    <p:extLst>
      <p:ext uri="{BB962C8B-B14F-4D97-AF65-F5344CB8AC3E}">
        <p14:creationId xmlns:p14="http://schemas.microsoft.com/office/powerpoint/2010/main" val="264772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CB9A87A7-732F-5B0D-B491-457B49CE4DAE}"/>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F854E326-3F3A-C54E-FD13-FED488DDCC73}"/>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2A95B4D1-90CC-7432-593E-9B635C345E17}"/>
              </a:ext>
            </a:extLst>
          </p:cNvPr>
          <p:cNvSpPr>
            <a:spLocks noGrp="1" noChangeArrowheads="1"/>
          </p:cNvSpPr>
          <p:nvPr>
            <p:ph type="sldNum" sz="quarter" idx="12"/>
          </p:nvPr>
        </p:nvSpPr>
        <p:spPr>
          <a:ln/>
        </p:spPr>
        <p:txBody>
          <a:bodyPr/>
          <a:lstStyle>
            <a:lvl1pPr>
              <a:defRPr/>
            </a:lvl1pPr>
          </a:lstStyle>
          <a:p>
            <a:pPr>
              <a:defRPr/>
            </a:pPr>
            <a:fld id="{C4EB016C-A6C7-5048-AB81-78279C0D378C}" type="slidenum">
              <a:rPr lang="en-GB" altLang="en-US"/>
              <a:pPr>
                <a:defRPr/>
              </a:pPr>
              <a:t>‹#›</a:t>
            </a:fld>
            <a:endParaRPr lang="en-GB" altLang="en-US"/>
          </a:p>
        </p:txBody>
      </p:sp>
    </p:spTree>
    <p:extLst>
      <p:ext uri="{BB962C8B-B14F-4D97-AF65-F5344CB8AC3E}">
        <p14:creationId xmlns:p14="http://schemas.microsoft.com/office/powerpoint/2010/main" val="201164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784" y="4406504"/>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1784" y="2906316"/>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3FCBE94-2CE3-F4F8-31FA-198BB637D579}"/>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976C4EB3-CAFA-2A08-4B6F-660B49715E56}"/>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4D66946F-313D-39CD-2396-109ED5B89FFE}"/>
              </a:ext>
            </a:extLst>
          </p:cNvPr>
          <p:cNvSpPr>
            <a:spLocks noGrp="1" noChangeArrowheads="1"/>
          </p:cNvSpPr>
          <p:nvPr>
            <p:ph type="sldNum" sz="quarter" idx="12"/>
          </p:nvPr>
        </p:nvSpPr>
        <p:spPr>
          <a:ln/>
        </p:spPr>
        <p:txBody>
          <a:bodyPr/>
          <a:lstStyle>
            <a:lvl1pPr>
              <a:defRPr/>
            </a:lvl1pPr>
          </a:lstStyle>
          <a:p>
            <a:pPr>
              <a:defRPr/>
            </a:pPr>
            <a:fld id="{ADDADE0B-FDDF-9B47-A766-933C13AAE82B}" type="slidenum">
              <a:rPr lang="en-GB" altLang="en-US"/>
              <a:pPr>
                <a:defRPr/>
              </a:pPr>
              <a:t>‹#›</a:t>
            </a:fld>
            <a:endParaRPr lang="en-GB" altLang="en-US"/>
          </a:p>
        </p:txBody>
      </p:sp>
    </p:spTree>
    <p:extLst>
      <p:ext uri="{BB962C8B-B14F-4D97-AF65-F5344CB8AC3E}">
        <p14:creationId xmlns:p14="http://schemas.microsoft.com/office/powerpoint/2010/main" val="412041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85800" y="1981200"/>
            <a:ext cx="3784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73600" y="1981200"/>
            <a:ext cx="3784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75FB7D6F-A9F1-0A57-E938-B776003FD35F}"/>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a:extLst>
              <a:ext uri="{FF2B5EF4-FFF2-40B4-BE49-F238E27FC236}">
                <a16:creationId xmlns:a16="http://schemas.microsoft.com/office/drawing/2014/main" id="{1C65FB30-4E62-6A71-8AFC-14142D0E6895}"/>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DF2911FA-1DDA-6C3C-D8F9-F16E6B7B2506}"/>
              </a:ext>
            </a:extLst>
          </p:cNvPr>
          <p:cNvSpPr>
            <a:spLocks noGrp="1" noChangeArrowheads="1"/>
          </p:cNvSpPr>
          <p:nvPr>
            <p:ph type="sldNum" sz="quarter" idx="12"/>
          </p:nvPr>
        </p:nvSpPr>
        <p:spPr>
          <a:ln/>
        </p:spPr>
        <p:txBody>
          <a:bodyPr/>
          <a:lstStyle>
            <a:lvl1pPr>
              <a:defRPr/>
            </a:lvl1pPr>
          </a:lstStyle>
          <a:p>
            <a:pPr>
              <a:defRPr/>
            </a:pPr>
            <a:fld id="{F6042563-818D-1549-B297-A8F004C6151E}" type="slidenum">
              <a:rPr lang="en-GB" altLang="en-US"/>
              <a:pPr>
                <a:defRPr/>
              </a:pPr>
              <a:t>‹#›</a:t>
            </a:fld>
            <a:endParaRPr lang="en-GB" altLang="en-US"/>
          </a:p>
        </p:txBody>
      </p:sp>
    </p:spTree>
    <p:extLst>
      <p:ext uri="{BB962C8B-B14F-4D97-AF65-F5344CB8AC3E}">
        <p14:creationId xmlns:p14="http://schemas.microsoft.com/office/powerpoint/2010/main" val="407944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4716"/>
            <a:ext cx="4040717" cy="640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272"/>
            <a:ext cx="4040717"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6085" y="1534716"/>
            <a:ext cx="4040716" cy="640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6085" y="2175272"/>
            <a:ext cx="4040716"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a:extLst>
              <a:ext uri="{FF2B5EF4-FFF2-40B4-BE49-F238E27FC236}">
                <a16:creationId xmlns:a16="http://schemas.microsoft.com/office/drawing/2014/main" id="{C41309AB-EF5B-4D85-9B87-3BB8BE142414}"/>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a:extLst>
              <a:ext uri="{FF2B5EF4-FFF2-40B4-BE49-F238E27FC236}">
                <a16:creationId xmlns:a16="http://schemas.microsoft.com/office/drawing/2014/main" id="{34E4C4E9-7103-30A3-9F05-2CF00CAEB8BA}"/>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a:extLst>
              <a:ext uri="{FF2B5EF4-FFF2-40B4-BE49-F238E27FC236}">
                <a16:creationId xmlns:a16="http://schemas.microsoft.com/office/drawing/2014/main" id="{EFE4F1C6-4BD3-B8CD-1168-33A391280124}"/>
              </a:ext>
            </a:extLst>
          </p:cNvPr>
          <p:cNvSpPr>
            <a:spLocks noGrp="1" noChangeArrowheads="1"/>
          </p:cNvSpPr>
          <p:nvPr>
            <p:ph type="sldNum" sz="quarter" idx="12"/>
          </p:nvPr>
        </p:nvSpPr>
        <p:spPr>
          <a:ln/>
        </p:spPr>
        <p:txBody>
          <a:bodyPr/>
          <a:lstStyle>
            <a:lvl1pPr>
              <a:defRPr/>
            </a:lvl1pPr>
          </a:lstStyle>
          <a:p>
            <a:pPr>
              <a:defRPr/>
            </a:pPr>
            <a:fld id="{4F63BB52-D696-E148-B6E4-3A5D9710714C}" type="slidenum">
              <a:rPr lang="en-GB" altLang="en-US"/>
              <a:pPr>
                <a:defRPr/>
              </a:pPr>
              <a:t>‹#›</a:t>
            </a:fld>
            <a:endParaRPr lang="en-GB" altLang="en-US"/>
          </a:p>
        </p:txBody>
      </p:sp>
    </p:spTree>
    <p:extLst>
      <p:ext uri="{BB962C8B-B14F-4D97-AF65-F5344CB8AC3E}">
        <p14:creationId xmlns:p14="http://schemas.microsoft.com/office/powerpoint/2010/main" val="226508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a:extLst>
              <a:ext uri="{FF2B5EF4-FFF2-40B4-BE49-F238E27FC236}">
                <a16:creationId xmlns:a16="http://schemas.microsoft.com/office/drawing/2014/main" id="{EBC35AF3-16D8-048F-3A1F-B456BFF0FBE8}"/>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a:extLst>
              <a:ext uri="{FF2B5EF4-FFF2-40B4-BE49-F238E27FC236}">
                <a16:creationId xmlns:a16="http://schemas.microsoft.com/office/drawing/2014/main" id="{687190D0-0AC4-39D0-CE66-2D0307086CA8}"/>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469F1FF0-F4FD-ACA4-F1F4-5F1B26D26718}"/>
              </a:ext>
            </a:extLst>
          </p:cNvPr>
          <p:cNvSpPr>
            <a:spLocks noGrp="1" noChangeArrowheads="1"/>
          </p:cNvSpPr>
          <p:nvPr>
            <p:ph type="sldNum" sz="quarter" idx="12"/>
          </p:nvPr>
        </p:nvSpPr>
        <p:spPr>
          <a:ln/>
        </p:spPr>
        <p:txBody>
          <a:bodyPr/>
          <a:lstStyle>
            <a:lvl1pPr>
              <a:defRPr/>
            </a:lvl1pPr>
          </a:lstStyle>
          <a:p>
            <a:pPr>
              <a:defRPr/>
            </a:pPr>
            <a:fld id="{956957CA-2CDF-4841-B14B-76F8B1E83FEE}" type="slidenum">
              <a:rPr lang="en-GB" altLang="en-US"/>
              <a:pPr>
                <a:defRPr/>
              </a:pPr>
              <a:t>‹#›</a:t>
            </a:fld>
            <a:endParaRPr lang="en-GB" altLang="en-US"/>
          </a:p>
        </p:txBody>
      </p:sp>
    </p:spTree>
    <p:extLst>
      <p:ext uri="{BB962C8B-B14F-4D97-AF65-F5344CB8AC3E}">
        <p14:creationId xmlns:p14="http://schemas.microsoft.com/office/powerpoint/2010/main" val="29807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57C9F52-E9E9-05B8-F410-8B2D288155DA}"/>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a:extLst>
              <a:ext uri="{FF2B5EF4-FFF2-40B4-BE49-F238E27FC236}">
                <a16:creationId xmlns:a16="http://schemas.microsoft.com/office/drawing/2014/main" id="{08607834-B920-F6C8-A927-4C0A428947C2}"/>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a:extLst>
              <a:ext uri="{FF2B5EF4-FFF2-40B4-BE49-F238E27FC236}">
                <a16:creationId xmlns:a16="http://schemas.microsoft.com/office/drawing/2014/main" id="{B0B9980F-9077-3B3A-A5E7-9E5359ADDC95}"/>
              </a:ext>
            </a:extLst>
          </p:cNvPr>
          <p:cNvSpPr>
            <a:spLocks noGrp="1" noChangeArrowheads="1"/>
          </p:cNvSpPr>
          <p:nvPr>
            <p:ph type="sldNum" sz="quarter" idx="12"/>
          </p:nvPr>
        </p:nvSpPr>
        <p:spPr>
          <a:ln/>
        </p:spPr>
        <p:txBody>
          <a:bodyPr/>
          <a:lstStyle>
            <a:lvl1pPr>
              <a:defRPr/>
            </a:lvl1pPr>
          </a:lstStyle>
          <a:p>
            <a:pPr>
              <a:defRPr/>
            </a:pPr>
            <a:fld id="{42B287F3-38AC-0B44-A628-48862F5BA0E6}" type="slidenum">
              <a:rPr lang="en-GB" altLang="en-US"/>
              <a:pPr>
                <a:defRPr/>
              </a:pPr>
              <a:t>‹#›</a:t>
            </a:fld>
            <a:endParaRPr lang="en-GB" altLang="en-US"/>
          </a:p>
        </p:txBody>
      </p:sp>
    </p:spTree>
    <p:extLst>
      <p:ext uri="{BB962C8B-B14F-4D97-AF65-F5344CB8AC3E}">
        <p14:creationId xmlns:p14="http://schemas.microsoft.com/office/powerpoint/2010/main" val="56662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654"/>
            <a:ext cx="3007784"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1" y="272653"/>
            <a:ext cx="51117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4703"/>
            <a:ext cx="30077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B32A475-5EC9-5F66-7025-C059319621D1}"/>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a:extLst>
              <a:ext uri="{FF2B5EF4-FFF2-40B4-BE49-F238E27FC236}">
                <a16:creationId xmlns:a16="http://schemas.microsoft.com/office/drawing/2014/main" id="{903DE36A-574F-B8BD-2496-3CCABDA18394}"/>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BC85898F-27A4-00AD-2775-617EEF1E3E20}"/>
              </a:ext>
            </a:extLst>
          </p:cNvPr>
          <p:cNvSpPr>
            <a:spLocks noGrp="1" noChangeArrowheads="1"/>
          </p:cNvSpPr>
          <p:nvPr>
            <p:ph type="sldNum" sz="quarter" idx="12"/>
          </p:nvPr>
        </p:nvSpPr>
        <p:spPr>
          <a:ln/>
        </p:spPr>
        <p:txBody>
          <a:bodyPr/>
          <a:lstStyle>
            <a:lvl1pPr>
              <a:defRPr/>
            </a:lvl1pPr>
          </a:lstStyle>
          <a:p>
            <a:pPr>
              <a:defRPr/>
            </a:pPr>
            <a:fld id="{300BE795-F265-824B-962B-57FCFB719D90}" type="slidenum">
              <a:rPr lang="en-GB" altLang="en-US"/>
              <a:pPr>
                <a:defRPr/>
              </a:pPr>
              <a:t>‹#›</a:t>
            </a:fld>
            <a:endParaRPr lang="en-GB" altLang="en-US"/>
          </a:p>
        </p:txBody>
      </p:sp>
    </p:spTree>
    <p:extLst>
      <p:ext uri="{BB962C8B-B14F-4D97-AF65-F5344CB8AC3E}">
        <p14:creationId xmlns:p14="http://schemas.microsoft.com/office/powerpoint/2010/main" val="255350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17"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817" y="61317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817" y="536733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7060E79-7277-1413-1CDB-04D1D84A98C8}"/>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a:extLst>
              <a:ext uri="{FF2B5EF4-FFF2-40B4-BE49-F238E27FC236}">
                <a16:creationId xmlns:a16="http://schemas.microsoft.com/office/drawing/2014/main" id="{47B605AB-929A-B97C-82C3-AB4E914D7A67}"/>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E0FE77D6-8A3E-BA8B-9FAA-FFE9668C56E6}"/>
              </a:ext>
            </a:extLst>
          </p:cNvPr>
          <p:cNvSpPr>
            <a:spLocks noGrp="1" noChangeArrowheads="1"/>
          </p:cNvSpPr>
          <p:nvPr>
            <p:ph type="sldNum" sz="quarter" idx="12"/>
          </p:nvPr>
        </p:nvSpPr>
        <p:spPr>
          <a:ln/>
        </p:spPr>
        <p:txBody>
          <a:bodyPr/>
          <a:lstStyle>
            <a:lvl1pPr>
              <a:defRPr/>
            </a:lvl1pPr>
          </a:lstStyle>
          <a:p>
            <a:pPr>
              <a:defRPr/>
            </a:pPr>
            <a:fld id="{C4866135-DCC9-DE4C-9706-F7A69AA5499E}" type="slidenum">
              <a:rPr lang="en-GB" altLang="en-US"/>
              <a:pPr>
                <a:defRPr/>
              </a:pPr>
              <a:t>‹#›</a:t>
            </a:fld>
            <a:endParaRPr lang="en-GB" altLang="en-US"/>
          </a:p>
        </p:txBody>
      </p:sp>
    </p:spTree>
    <p:extLst>
      <p:ext uri="{BB962C8B-B14F-4D97-AF65-F5344CB8AC3E}">
        <p14:creationId xmlns:p14="http://schemas.microsoft.com/office/powerpoint/2010/main" val="296180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0C7BC4F-1505-3B5B-3CA4-B296D6F1E8A0}"/>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D24DE2E5-A3A7-A63A-0924-7083CC1601B3}"/>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1ACD72D0-80EA-1599-2AE9-759C36DEAFE6}"/>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GB" altLang="en-US"/>
          </a:p>
        </p:txBody>
      </p:sp>
      <p:sp>
        <p:nvSpPr>
          <p:cNvPr id="1029" name="Rectangle 5">
            <a:extLst>
              <a:ext uri="{FF2B5EF4-FFF2-40B4-BE49-F238E27FC236}">
                <a16:creationId xmlns:a16="http://schemas.microsoft.com/office/drawing/2014/main" id="{124B29E5-07E5-AF8D-1040-692644BD3315}"/>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cs typeface="+mn-cs"/>
              </a:defRPr>
            </a:lvl1pPr>
          </a:lstStyle>
          <a:p>
            <a:pPr>
              <a:defRPr/>
            </a:pPr>
            <a:endParaRPr lang="en-GB" altLang="en-US"/>
          </a:p>
        </p:txBody>
      </p:sp>
      <p:sp>
        <p:nvSpPr>
          <p:cNvPr id="1030" name="Rectangle 6">
            <a:extLst>
              <a:ext uri="{FF2B5EF4-FFF2-40B4-BE49-F238E27FC236}">
                <a16:creationId xmlns:a16="http://schemas.microsoft.com/office/drawing/2014/main" id="{8390A9E9-9847-9710-6282-FEF344C1BE02}"/>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0EC7B57-78D1-6647-9445-C82DABF1D831}"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95FAACD7-B921-7F4B-0946-D23DEDFF07E4}"/>
              </a:ext>
            </a:extLst>
          </p:cNvPr>
          <p:cNvSpPr txBox="1">
            <a:spLocks noChangeArrowheads="1"/>
          </p:cNvSpPr>
          <p:nvPr/>
        </p:nvSpPr>
        <p:spPr bwMode="auto">
          <a:xfrm>
            <a:off x="1908175" y="2133600"/>
            <a:ext cx="5343525"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3600" b="1" dirty="0"/>
              <a:t>An introduction to Speech</a:t>
            </a:r>
          </a:p>
          <a:p>
            <a:pPr algn="ctr" eaLnBrk="1" hangingPunct="1">
              <a:spcBef>
                <a:spcPct val="0"/>
              </a:spcBef>
              <a:buFontTx/>
              <a:buNone/>
            </a:pPr>
            <a:r>
              <a:rPr lang="en-GB" altLang="en-US" sz="3600" b="1" dirty="0"/>
              <a:t>CS425</a:t>
            </a:r>
          </a:p>
          <a:p>
            <a:pPr algn="ctr" eaLnBrk="1" hangingPunct="1">
              <a:spcBef>
                <a:spcPct val="0"/>
              </a:spcBef>
              <a:buFontTx/>
              <a:buNone/>
            </a:pPr>
            <a:endParaRPr lang="en-GB" altLang="en-US" sz="3600" b="1" dirty="0"/>
          </a:p>
          <a:p>
            <a:pPr algn="ctr" eaLnBrk="1" hangingPunct="1">
              <a:spcBef>
                <a:spcPct val="0"/>
              </a:spcBef>
              <a:buFontTx/>
              <a:buNone/>
            </a:pPr>
            <a:endParaRPr lang="en-GB"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p2">
            <a:extLst>
              <a:ext uri="{FF2B5EF4-FFF2-40B4-BE49-F238E27FC236}">
                <a16:creationId xmlns:a16="http://schemas.microsoft.com/office/drawing/2014/main" id="{2E82E4C2-FD40-170E-1325-E8F3E5BBC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692150"/>
            <a:ext cx="70564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4E0B8AF1-E928-CDD7-2ACF-3FD4ED0035AD}"/>
              </a:ext>
            </a:extLst>
          </p:cNvPr>
          <p:cNvSpPr txBox="1">
            <a:spLocks noChangeArrowheads="1"/>
          </p:cNvSpPr>
          <p:nvPr/>
        </p:nvSpPr>
        <p:spPr bwMode="auto">
          <a:xfrm>
            <a:off x="277813" y="1295400"/>
            <a:ext cx="8866187"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Speech sounds can be classified into two distinct classes according to their mode of excitation</a:t>
            </a:r>
          </a:p>
          <a:p>
            <a:pPr eaLnBrk="1" hangingPunct="1">
              <a:spcBef>
                <a:spcPct val="0"/>
              </a:spcBef>
              <a:buFontTx/>
              <a:buNone/>
            </a:pPr>
            <a:endParaRPr lang="en-GB" altLang="en-US"/>
          </a:p>
          <a:p>
            <a:pPr eaLnBrk="1" hangingPunct="1">
              <a:spcBef>
                <a:spcPct val="0"/>
              </a:spcBef>
              <a:buFontTx/>
              <a:buNone/>
            </a:pPr>
            <a:r>
              <a:rPr lang="en-GB" altLang="en-US"/>
              <a:t>Voiced sounds are produced by forcing air through the glottis with the tension of the vocal cords adjusted so that they vibrate in a relaxation oscillation, thereby producing quasi-periodic pulses of air which excite the vocal tract</a:t>
            </a:r>
          </a:p>
          <a:p>
            <a:pPr eaLnBrk="1" hangingPunct="1">
              <a:spcBef>
                <a:spcPct val="0"/>
              </a:spcBef>
              <a:buFontTx/>
              <a:buNone/>
            </a:pPr>
            <a:endParaRPr lang="en-GB" altLang="en-US"/>
          </a:p>
          <a:p>
            <a:pPr eaLnBrk="1" hangingPunct="1">
              <a:spcBef>
                <a:spcPct val="0"/>
              </a:spcBef>
              <a:buFontTx/>
              <a:buNone/>
            </a:pPr>
            <a:r>
              <a:rPr lang="en-GB" altLang="en-US"/>
              <a:t>Voiced segments are labelled /U/, /d/, /w/, /I/ and /e/</a:t>
            </a:r>
          </a:p>
          <a:p>
            <a:pPr eaLnBrk="1" hangingPunct="1">
              <a:spcBef>
                <a:spcPct val="0"/>
              </a:spcBef>
              <a:buFontTx/>
              <a:buNone/>
            </a:pPr>
            <a:endParaRPr lang="en-GB" altLang="en-US"/>
          </a:p>
        </p:txBody>
      </p:sp>
      <p:sp>
        <p:nvSpPr>
          <p:cNvPr id="13315" name="Text Box 3">
            <a:extLst>
              <a:ext uri="{FF2B5EF4-FFF2-40B4-BE49-F238E27FC236}">
                <a16:creationId xmlns:a16="http://schemas.microsoft.com/office/drawing/2014/main" id="{7F8E6BDC-4D90-953A-1D78-3801EAB6C777}"/>
              </a:ext>
            </a:extLst>
          </p:cNvPr>
          <p:cNvSpPr txBox="1">
            <a:spLocks noChangeArrowheads="1"/>
          </p:cNvSpPr>
          <p:nvPr/>
        </p:nvSpPr>
        <p:spPr bwMode="auto">
          <a:xfrm>
            <a:off x="2339975" y="342900"/>
            <a:ext cx="42989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Speech Sounds - Voiced</a:t>
            </a:r>
            <a:endParaRPr lang="en-GB"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A picture containing text&#10;&#10;Description automatically generated">
            <a:extLst>
              <a:ext uri="{FF2B5EF4-FFF2-40B4-BE49-F238E27FC236}">
                <a16:creationId xmlns:a16="http://schemas.microsoft.com/office/drawing/2014/main" id="{431E31BF-1D44-58CB-2F19-2C7328E3A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476250"/>
            <a:ext cx="3989388"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3">
            <a:extLst>
              <a:ext uri="{FF2B5EF4-FFF2-40B4-BE49-F238E27FC236}">
                <a16:creationId xmlns:a16="http://schemas.microsoft.com/office/drawing/2014/main" id="{9712B18E-9496-8E8B-71DC-70D4D186F074}"/>
              </a:ext>
            </a:extLst>
          </p:cNvPr>
          <p:cNvSpPr txBox="1">
            <a:spLocks noChangeArrowheads="1"/>
          </p:cNvSpPr>
          <p:nvPr/>
        </p:nvSpPr>
        <p:spPr bwMode="auto">
          <a:xfrm>
            <a:off x="5076825" y="692150"/>
            <a:ext cx="3455988"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t>Short vowels are a group of single positioned (monophthong) sounds that are characterised by generally being shorter in length than long vowel sounds and diphthong vowel sounds. Standard English has 6 short vowel phonemes:</a:t>
            </a:r>
          </a:p>
          <a:p>
            <a:pPr>
              <a:spcBef>
                <a:spcPct val="0"/>
              </a:spcBef>
              <a:buFontTx/>
              <a:buNone/>
            </a:pPr>
            <a:r>
              <a:rPr lang="en-US" altLang="en-US" sz="2000"/>
              <a:t>Common spellings for each short vowel sound are underlined below:</a:t>
            </a:r>
          </a:p>
          <a:p>
            <a:pPr>
              <a:spcBef>
                <a:spcPct val="0"/>
              </a:spcBef>
              <a:buFontTx/>
              <a:buNone/>
            </a:pPr>
            <a:endParaRPr lang="en-US" altLang="en-US" sz="2000"/>
          </a:p>
          <a:p>
            <a:pPr>
              <a:spcBef>
                <a:spcPct val="0"/>
              </a:spcBef>
              <a:buFontTx/>
              <a:buNone/>
            </a:pPr>
            <a:r>
              <a:rPr lang="en-US" altLang="en-US" sz="2000"/>
              <a:t>/ɪ/ fit, English, mystery</a:t>
            </a:r>
          </a:p>
          <a:p>
            <a:pPr>
              <a:spcBef>
                <a:spcPct val="0"/>
              </a:spcBef>
              <a:buFontTx/>
              <a:buNone/>
            </a:pPr>
            <a:r>
              <a:rPr lang="en-US" altLang="en-US" sz="2000"/>
              <a:t>/ʊ/ push, hood, could</a:t>
            </a:r>
          </a:p>
          <a:p>
            <a:pPr>
              <a:spcBef>
                <a:spcPct val="0"/>
              </a:spcBef>
              <a:buFontTx/>
              <a:buNone/>
            </a:pPr>
            <a:r>
              <a:rPr lang="en-US" altLang="en-US" sz="2000"/>
              <a:t>/ɛ/ red, breath, many</a:t>
            </a:r>
          </a:p>
          <a:p>
            <a:pPr>
              <a:spcBef>
                <a:spcPct val="0"/>
              </a:spcBef>
              <a:buFontTx/>
              <a:buNone/>
            </a:pPr>
            <a:r>
              <a:rPr lang="en-US" altLang="en-US" sz="2000"/>
              <a:t>/ʌ/ cut, come, enough</a:t>
            </a:r>
          </a:p>
          <a:p>
            <a:pPr>
              <a:spcBef>
                <a:spcPct val="0"/>
              </a:spcBef>
              <a:buFontTx/>
              <a:buNone/>
            </a:pPr>
            <a:r>
              <a:rPr lang="en-US" altLang="en-US" sz="2000"/>
              <a:t>/a/ hat</a:t>
            </a:r>
          </a:p>
          <a:p>
            <a:pPr>
              <a:spcBef>
                <a:spcPct val="0"/>
              </a:spcBef>
              <a:buFontTx/>
              <a:buNone/>
            </a:pPr>
            <a:r>
              <a:rPr lang="en-US" altLang="en-US" sz="2400"/>
              <a:t>/ɒ/ lost, watch, Australia</a:t>
            </a:r>
            <a:endParaRPr lang="en-IE"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Shape&#10;&#10;Description automatically generated with medium confidence">
            <a:extLst>
              <a:ext uri="{FF2B5EF4-FFF2-40B4-BE49-F238E27FC236}">
                <a16:creationId xmlns:a16="http://schemas.microsoft.com/office/drawing/2014/main" id="{07EB4BC6-374F-AA11-9B17-0695AD057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08050"/>
            <a:ext cx="471805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3">
            <a:extLst>
              <a:ext uri="{FF2B5EF4-FFF2-40B4-BE49-F238E27FC236}">
                <a16:creationId xmlns:a16="http://schemas.microsoft.com/office/drawing/2014/main" id="{1DFC44ED-E31A-D3EE-E41D-4F2670B2C0A2}"/>
              </a:ext>
            </a:extLst>
          </p:cNvPr>
          <p:cNvSpPr txBox="1">
            <a:spLocks noChangeArrowheads="1"/>
          </p:cNvSpPr>
          <p:nvPr/>
        </p:nvSpPr>
        <p:spPr bwMode="auto">
          <a:xfrm>
            <a:off x="4932363" y="1125538"/>
            <a:ext cx="38877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t>Weak vowel sounds are found in unstressed syllables in English pronunciation. In standard pronunciation there are 4 weak vowel sounds (in order of frequency) /ə,ɪ,i,u/:</a:t>
            </a:r>
          </a:p>
          <a:p>
            <a:pPr>
              <a:spcBef>
                <a:spcPct val="0"/>
              </a:spcBef>
              <a:buFontTx/>
              <a:buNone/>
            </a:pPr>
            <a:r>
              <a:rPr lang="en-US" altLang="en-US" sz="2000"/>
              <a:t>Common spellings for each weak vowel sound in content words are underlined below:</a:t>
            </a:r>
          </a:p>
          <a:p>
            <a:pPr>
              <a:spcBef>
                <a:spcPct val="0"/>
              </a:spcBef>
              <a:buFontTx/>
              <a:buNone/>
            </a:pPr>
            <a:endParaRPr lang="en-US" altLang="en-US" sz="2000"/>
          </a:p>
          <a:p>
            <a:pPr>
              <a:spcBef>
                <a:spcPct val="0"/>
              </a:spcBef>
              <a:buFontTx/>
              <a:buNone/>
            </a:pPr>
            <a:r>
              <a:rPr lang="en-US" altLang="en-US" sz="2000"/>
              <a:t>    /ə/ annoy, tighter, council, obstruct, submit</a:t>
            </a:r>
          </a:p>
          <a:p>
            <a:pPr>
              <a:spcBef>
                <a:spcPct val="0"/>
              </a:spcBef>
              <a:buFontTx/>
              <a:buNone/>
            </a:pPr>
            <a:r>
              <a:rPr lang="en-US" altLang="en-US" sz="2000"/>
              <a:t>    /ɪ/ insure, repeat, cottage</a:t>
            </a:r>
          </a:p>
          <a:p>
            <a:pPr>
              <a:spcBef>
                <a:spcPct val="0"/>
              </a:spcBef>
              <a:buFontTx/>
              <a:buNone/>
            </a:pPr>
            <a:r>
              <a:rPr lang="en-US" altLang="en-US" sz="2000"/>
              <a:t>    /i/ sunny</a:t>
            </a:r>
            <a:endParaRPr lang="en-IE"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a:extLst>
              <a:ext uri="{FF2B5EF4-FFF2-40B4-BE49-F238E27FC236}">
                <a16:creationId xmlns:a16="http://schemas.microsoft.com/office/drawing/2014/main" id="{5745982D-6382-6909-D5DD-2588EBC0B0DA}"/>
              </a:ext>
            </a:extLst>
          </p:cNvPr>
          <p:cNvSpPr txBox="1">
            <a:spLocks noChangeArrowheads="1"/>
          </p:cNvSpPr>
          <p:nvPr/>
        </p:nvSpPr>
        <p:spPr bwMode="auto">
          <a:xfrm flipH="1">
            <a:off x="6011863" y="549275"/>
            <a:ext cx="305117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Long vowel sounds are shortened if the following sound is a voiceless consonant: /p,t,k,f,θ,s,ʃ,tʃ/.</a:t>
            </a:r>
          </a:p>
          <a:p>
            <a:pPr>
              <a:spcBef>
                <a:spcPct val="0"/>
              </a:spcBef>
              <a:buFontTx/>
              <a:buNone/>
            </a:pPr>
            <a:endParaRPr lang="en-US" altLang="en-US" sz="2400"/>
          </a:p>
          <a:p>
            <a:pPr>
              <a:spcBef>
                <a:spcPct val="0"/>
              </a:spcBef>
              <a:buFontTx/>
              <a:buNone/>
            </a:pPr>
            <a:r>
              <a:rPr lang="en-US" altLang="en-US" sz="2400"/>
              <a:t>These are known as reduced vowels.</a:t>
            </a:r>
            <a:endParaRPr lang="en-IE" altLang="en-US" sz="2400"/>
          </a:p>
        </p:txBody>
      </p:sp>
      <p:pic>
        <p:nvPicPr>
          <p:cNvPr id="16387" name="Picture 3">
            <a:extLst>
              <a:ext uri="{FF2B5EF4-FFF2-40B4-BE49-F238E27FC236}">
                <a16:creationId xmlns:a16="http://schemas.microsoft.com/office/drawing/2014/main" id="{7A0AD94B-34A3-1459-BE2A-3CC13417C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885825"/>
            <a:ext cx="57912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A picture containing text&#10;&#10;Description automatically generated">
            <a:extLst>
              <a:ext uri="{FF2B5EF4-FFF2-40B4-BE49-F238E27FC236}">
                <a16:creationId xmlns:a16="http://schemas.microsoft.com/office/drawing/2014/main" id="{AEC8CF51-4D2E-412C-0BAB-9659B8763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300038"/>
            <a:ext cx="1868487"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3">
            <a:extLst>
              <a:ext uri="{FF2B5EF4-FFF2-40B4-BE49-F238E27FC236}">
                <a16:creationId xmlns:a16="http://schemas.microsoft.com/office/drawing/2014/main" id="{5ECFCBAE-065D-66C3-E806-A804B7E9C362}"/>
              </a:ext>
            </a:extLst>
          </p:cNvPr>
          <p:cNvSpPr txBox="1">
            <a:spLocks noChangeArrowheads="1"/>
          </p:cNvSpPr>
          <p:nvPr/>
        </p:nvSpPr>
        <p:spPr bwMode="auto">
          <a:xfrm flipH="1">
            <a:off x="3924300" y="268288"/>
            <a:ext cx="3508375" cy="655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t>Diphthongs are long vowel sounds that start in one position of the mouth and end in another within the same syllable. Standard English pronunciation has 7 diphthong phonemes</a:t>
            </a:r>
          </a:p>
          <a:p>
            <a:pPr>
              <a:spcBef>
                <a:spcPct val="0"/>
              </a:spcBef>
              <a:buFontTx/>
              <a:buNone/>
            </a:pPr>
            <a:endParaRPr lang="en-US" altLang="en-US" sz="2000"/>
          </a:p>
          <a:p>
            <a:pPr>
              <a:spcBef>
                <a:spcPct val="0"/>
              </a:spcBef>
              <a:buFontTx/>
              <a:buNone/>
            </a:pPr>
            <a:r>
              <a:rPr lang="en-IE" altLang="en-US" sz="2000"/>
              <a:t>Diphthong Vowel Sound Spellings</a:t>
            </a:r>
          </a:p>
          <a:p>
            <a:pPr>
              <a:spcBef>
                <a:spcPct val="0"/>
              </a:spcBef>
              <a:buFontTx/>
              <a:buNone/>
            </a:pPr>
            <a:endParaRPr lang="en-IE" altLang="en-US" sz="2000"/>
          </a:p>
          <a:p>
            <a:pPr>
              <a:spcBef>
                <a:spcPct val="0"/>
              </a:spcBef>
              <a:buFontTx/>
              <a:buNone/>
            </a:pPr>
            <a:r>
              <a:rPr lang="en-IE" altLang="en-US" sz="2000"/>
              <a:t>Common spellings for each diphthong vowel sound are underlined below:</a:t>
            </a:r>
          </a:p>
          <a:p>
            <a:pPr>
              <a:spcBef>
                <a:spcPct val="0"/>
              </a:spcBef>
              <a:buFontTx/>
              <a:buNone/>
            </a:pPr>
            <a:endParaRPr lang="en-IE" altLang="en-US" sz="2000"/>
          </a:p>
          <a:p>
            <a:pPr>
              <a:spcBef>
                <a:spcPct val="0"/>
              </a:spcBef>
              <a:buFontTx/>
              <a:buNone/>
            </a:pPr>
            <a:r>
              <a:rPr lang="en-IE" altLang="en-US" sz="2000"/>
              <a:t>/ɪə/ zero, clear, beer</a:t>
            </a:r>
          </a:p>
          <a:p>
            <a:pPr>
              <a:spcBef>
                <a:spcPct val="0"/>
              </a:spcBef>
              <a:buFontTx/>
              <a:buNone/>
            </a:pPr>
            <a:r>
              <a:rPr lang="en-IE" altLang="en-US" sz="2000"/>
              <a:t>/ʊə/ cure, poor</a:t>
            </a:r>
          </a:p>
          <a:p>
            <a:pPr>
              <a:spcBef>
                <a:spcPct val="0"/>
              </a:spcBef>
              <a:buFontTx/>
              <a:buNone/>
            </a:pPr>
            <a:r>
              <a:rPr lang="en-IE" altLang="en-US" sz="2000"/>
              <a:t>/eɪ/ face, main, day</a:t>
            </a:r>
          </a:p>
          <a:p>
            <a:pPr>
              <a:spcBef>
                <a:spcPct val="0"/>
              </a:spcBef>
              <a:buFontTx/>
              <a:buNone/>
            </a:pPr>
            <a:r>
              <a:rPr lang="en-IE" altLang="en-US" sz="2000"/>
              <a:t>/əʊ/ home, grow, load</a:t>
            </a:r>
          </a:p>
          <a:p>
            <a:pPr>
              <a:spcBef>
                <a:spcPct val="0"/>
              </a:spcBef>
              <a:buFontTx/>
              <a:buNone/>
            </a:pPr>
            <a:r>
              <a:rPr lang="en-IE" altLang="en-US" sz="2000"/>
              <a:t>/ɔɪ/ coin, joy</a:t>
            </a:r>
          </a:p>
          <a:p>
            <a:pPr>
              <a:spcBef>
                <a:spcPct val="0"/>
              </a:spcBef>
              <a:buFontTx/>
              <a:buNone/>
            </a:pPr>
            <a:r>
              <a:rPr lang="en-IE" altLang="en-US" sz="2000"/>
              <a:t>/aʊ/ sound, town</a:t>
            </a:r>
          </a:p>
          <a:p>
            <a:pPr>
              <a:spcBef>
                <a:spcPct val="0"/>
              </a:spcBef>
              <a:buFontTx/>
              <a:buNone/>
            </a:pPr>
            <a:r>
              <a:rPr lang="en-IE" altLang="en-US" sz="2000"/>
              <a:t>/ʌɪ/ find, pie, cry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Text&#10;&#10;Description automatically generated with low confidence">
            <a:extLst>
              <a:ext uri="{FF2B5EF4-FFF2-40B4-BE49-F238E27FC236}">
                <a16:creationId xmlns:a16="http://schemas.microsoft.com/office/drawing/2014/main" id="{EE8772CB-A892-479C-0192-848F52BE2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49275"/>
            <a:ext cx="3971925" cy="613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3">
            <a:extLst>
              <a:ext uri="{FF2B5EF4-FFF2-40B4-BE49-F238E27FC236}">
                <a16:creationId xmlns:a16="http://schemas.microsoft.com/office/drawing/2014/main" id="{3F349629-BEE3-BD80-8059-030E68F8A536}"/>
              </a:ext>
            </a:extLst>
          </p:cNvPr>
          <p:cNvSpPr txBox="1">
            <a:spLocks noChangeArrowheads="1"/>
          </p:cNvSpPr>
          <p:nvPr/>
        </p:nvSpPr>
        <p:spPr bwMode="auto">
          <a:xfrm>
            <a:off x="4859338" y="1700213"/>
            <a:ext cx="388937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Standard English pronunciation has 6 long vowel phonemes:</a:t>
            </a:r>
          </a:p>
          <a:p>
            <a:pPr>
              <a:spcBef>
                <a:spcPct val="0"/>
              </a:spcBef>
              <a:buFontTx/>
              <a:buNone/>
            </a:pPr>
            <a:r>
              <a:rPr lang="en-IE" altLang="en-US" sz="2400"/>
              <a:t>Common spellings for each long vowel sound are underlined below:</a:t>
            </a:r>
          </a:p>
          <a:p>
            <a:pPr>
              <a:spcBef>
                <a:spcPct val="0"/>
              </a:spcBef>
              <a:buFontTx/>
              <a:buNone/>
            </a:pPr>
            <a:endParaRPr lang="en-IE" altLang="en-US" sz="2400"/>
          </a:p>
          <a:p>
            <a:pPr>
              <a:spcBef>
                <a:spcPct val="0"/>
              </a:spcBef>
              <a:buFontTx/>
              <a:buNone/>
            </a:pPr>
            <a:r>
              <a:rPr lang="en-IE" altLang="en-US" sz="2400"/>
              <a:t>    /iː/ sheet, leaf, niece</a:t>
            </a:r>
          </a:p>
          <a:p>
            <a:pPr>
              <a:spcBef>
                <a:spcPct val="0"/>
              </a:spcBef>
              <a:buFontTx/>
              <a:buNone/>
            </a:pPr>
            <a:r>
              <a:rPr lang="en-IE" altLang="en-US" sz="2400"/>
              <a:t>    /uː/ few, mood, two</a:t>
            </a:r>
          </a:p>
          <a:p>
            <a:pPr>
              <a:spcBef>
                <a:spcPct val="0"/>
              </a:spcBef>
              <a:buFontTx/>
              <a:buNone/>
            </a:pPr>
            <a:r>
              <a:rPr lang="en-IE" altLang="en-US" sz="2400"/>
              <a:t>    /əː/ first, burn, worst</a:t>
            </a:r>
          </a:p>
          <a:p>
            <a:pPr>
              <a:spcBef>
                <a:spcPct val="0"/>
              </a:spcBef>
              <a:buFontTx/>
              <a:buNone/>
            </a:pPr>
            <a:r>
              <a:rPr lang="en-IE" altLang="en-US" sz="2400"/>
              <a:t>    /ɔː/ fall, paw, sort</a:t>
            </a:r>
          </a:p>
          <a:p>
            <a:pPr>
              <a:spcBef>
                <a:spcPct val="0"/>
              </a:spcBef>
              <a:buFontTx/>
              <a:buNone/>
            </a:pPr>
            <a:r>
              <a:rPr lang="en-IE" altLang="en-US" sz="2400"/>
              <a:t>    /ɛː/ dare, hair, bear</a:t>
            </a:r>
          </a:p>
          <a:p>
            <a:pPr>
              <a:spcBef>
                <a:spcPct val="0"/>
              </a:spcBef>
              <a:buFontTx/>
              <a:buNone/>
            </a:pPr>
            <a:r>
              <a:rPr lang="en-IE" altLang="en-US" sz="2400"/>
              <a:t>    /ɑː/ far, dance*, palm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A picture containing text&#10;&#10;Description automatically generated">
            <a:extLst>
              <a:ext uri="{FF2B5EF4-FFF2-40B4-BE49-F238E27FC236}">
                <a16:creationId xmlns:a16="http://schemas.microsoft.com/office/drawing/2014/main" id="{620CD01A-BC97-FB86-AE45-664AF9C91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814388"/>
            <a:ext cx="534035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3">
            <a:extLst>
              <a:ext uri="{FF2B5EF4-FFF2-40B4-BE49-F238E27FC236}">
                <a16:creationId xmlns:a16="http://schemas.microsoft.com/office/drawing/2014/main" id="{FE66825C-8A84-D75D-B594-006058D42043}"/>
              </a:ext>
            </a:extLst>
          </p:cNvPr>
          <p:cNvSpPr txBox="1">
            <a:spLocks noChangeArrowheads="1"/>
          </p:cNvSpPr>
          <p:nvPr/>
        </p:nvSpPr>
        <p:spPr bwMode="auto">
          <a:xfrm>
            <a:off x="5651500" y="766763"/>
            <a:ext cx="338455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t>Nasal consonant sounds are made by blocking air in the mouth and releasing sound through the nose. English pronunciation has 3 nasal phonemes:</a:t>
            </a:r>
          </a:p>
          <a:p>
            <a:pPr>
              <a:spcBef>
                <a:spcPct val="0"/>
              </a:spcBef>
              <a:buFontTx/>
              <a:buNone/>
            </a:pPr>
            <a:r>
              <a:rPr lang="en-US" altLang="en-US" sz="2000"/>
              <a:t>All of these nasal consonant sounds are voiced, the vocal cords vibrate throughout.</a:t>
            </a:r>
          </a:p>
          <a:p>
            <a:pPr>
              <a:spcBef>
                <a:spcPct val="0"/>
              </a:spcBef>
              <a:buFontTx/>
              <a:buNone/>
            </a:pPr>
            <a:r>
              <a:rPr lang="en-US" altLang="en-US" sz="2000"/>
              <a:t>Nasal Spellings</a:t>
            </a:r>
          </a:p>
          <a:p>
            <a:pPr>
              <a:spcBef>
                <a:spcPct val="0"/>
              </a:spcBef>
              <a:buFontTx/>
              <a:buNone/>
            </a:pPr>
            <a:endParaRPr lang="en-US" altLang="en-US" sz="2000"/>
          </a:p>
          <a:p>
            <a:pPr>
              <a:spcBef>
                <a:spcPct val="0"/>
              </a:spcBef>
              <a:buFontTx/>
              <a:buNone/>
            </a:pPr>
            <a:r>
              <a:rPr lang="en-US" altLang="en-US" sz="2000"/>
              <a:t>Spellings for each nasal sound are underlined below:</a:t>
            </a:r>
          </a:p>
          <a:p>
            <a:pPr>
              <a:spcBef>
                <a:spcPct val="0"/>
              </a:spcBef>
              <a:buFontTx/>
              <a:buNone/>
            </a:pPr>
            <a:endParaRPr lang="en-US" altLang="en-US" sz="2000"/>
          </a:p>
          <a:p>
            <a:pPr>
              <a:spcBef>
                <a:spcPct val="0"/>
              </a:spcBef>
              <a:buFontTx/>
              <a:buNone/>
            </a:pPr>
            <a:r>
              <a:rPr lang="en-US" altLang="en-US" sz="2000"/>
              <a:t>/m/: same</a:t>
            </a:r>
          </a:p>
          <a:p>
            <a:pPr>
              <a:spcBef>
                <a:spcPct val="0"/>
              </a:spcBef>
              <a:buFontTx/>
              <a:buNone/>
            </a:pPr>
            <a:r>
              <a:rPr lang="en-US" altLang="en-US" sz="2000"/>
              <a:t>/n/: next</a:t>
            </a:r>
          </a:p>
          <a:p>
            <a:pPr>
              <a:spcBef>
                <a:spcPct val="0"/>
              </a:spcBef>
              <a:buFontTx/>
              <a:buNone/>
            </a:pPr>
            <a:r>
              <a:rPr lang="en-US" altLang="en-US" sz="2000"/>
              <a:t>/ŋ/: working, think</a:t>
            </a:r>
            <a:endParaRPr lang="en-IE"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a:extLst>
              <a:ext uri="{FF2B5EF4-FFF2-40B4-BE49-F238E27FC236}">
                <a16:creationId xmlns:a16="http://schemas.microsoft.com/office/drawing/2014/main" id="{C28CA945-3852-5D55-6158-C9410BE9C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31888"/>
            <a:ext cx="5905500" cy="409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Box 2">
            <a:extLst>
              <a:ext uri="{FF2B5EF4-FFF2-40B4-BE49-F238E27FC236}">
                <a16:creationId xmlns:a16="http://schemas.microsoft.com/office/drawing/2014/main" id="{9C791E13-E36E-958A-C605-080487BCED10}"/>
              </a:ext>
            </a:extLst>
          </p:cNvPr>
          <p:cNvSpPr txBox="1">
            <a:spLocks noChangeArrowheads="1"/>
          </p:cNvSpPr>
          <p:nvPr/>
        </p:nvSpPr>
        <p:spPr bwMode="auto">
          <a:xfrm>
            <a:off x="3419475" y="5724525"/>
            <a:ext cx="2317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2400" b="1"/>
              <a:t>Time Waveform</a:t>
            </a:r>
          </a:p>
        </p:txBody>
      </p:sp>
      <p:sp>
        <p:nvSpPr>
          <p:cNvPr id="20484" name="TextBox 1">
            <a:extLst>
              <a:ext uri="{FF2B5EF4-FFF2-40B4-BE49-F238E27FC236}">
                <a16:creationId xmlns:a16="http://schemas.microsoft.com/office/drawing/2014/main" id="{392919F9-2E70-609E-27AE-E173F5FE44E5}"/>
              </a:ext>
            </a:extLst>
          </p:cNvPr>
          <p:cNvSpPr txBox="1">
            <a:spLocks noChangeArrowheads="1"/>
          </p:cNvSpPr>
          <p:nvPr/>
        </p:nvSpPr>
        <p:spPr bwMode="auto">
          <a:xfrm>
            <a:off x="3511550" y="406400"/>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Vowel Example</a:t>
            </a:r>
            <a:endParaRPr lang="en-IE"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E1CB8580-489C-F6EC-B025-E64A5C61AF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484313"/>
            <a:ext cx="58896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Box 2">
            <a:extLst>
              <a:ext uri="{FF2B5EF4-FFF2-40B4-BE49-F238E27FC236}">
                <a16:creationId xmlns:a16="http://schemas.microsoft.com/office/drawing/2014/main" id="{E9A72C04-8847-2C6C-4FFF-0B2E73220783}"/>
              </a:ext>
            </a:extLst>
          </p:cNvPr>
          <p:cNvSpPr txBox="1">
            <a:spLocks noChangeArrowheads="1"/>
          </p:cNvSpPr>
          <p:nvPr/>
        </p:nvSpPr>
        <p:spPr bwMode="auto">
          <a:xfrm>
            <a:off x="3203575" y="5724525"/>
            <a:ext cx="3135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2400" b="1"/>
              <a:t>Formants Emphasised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C7ACE6CE-D969-2814-2155-ED01FA655B95}"/>
              </a:ext>
            </a:extLst>
          </p:cNvPr>
          <p:cNvSpPr txBox="1">
            <a:spLocks noChangeArrowheads="1"/>
          </p:cNvSpPr>
          <p:nvPr/>
        </p:nvSpPr>
        <p:spPr bwMode="auto">
          <a:xfrm>
            <a:off x="1258888" y="342900"/>
            <a:ext cx="60055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Representations of speech signals</a:t>
            </a:r>
            <a:endParaRPr lang="en-GB" altLang="en-US" sz="2400"/>
          </a:p>
        </p:txBody>
      </p:sp>
      <p:sp>
        <p:nvSpPr>
          <p:cNvPr id="4099" name="Text Box 3">
            <a:extLst>
              <a:ext uri="{FF2B5EF4-FFF2-40B4-BE49-F238E27FC236}">
                <a16:creationId xmlns:a16="http://schemas.microsoft.com/office/drawing/2014/main" id="{26EE2201-A1B7-12BD-81FD-0B4FA0205CFF}"/>
              </a:ext>
            </a:extLst>
          </p:cNvPr>
          <p:cNvSpPr txBox="1">
            <a:spLocks noChangeArrowheads="1"/>
          </p:cNvSpPr>
          <p:nvPr/>
        </p:nvSpPr>
        <p:spPr bwMode="auto">
          <a:xfrm>
            <a:off x="361950" y="1125538"/>
            <a:ext cx="8778875"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The representations for speech signals on a computer can be classified into two broad groups:</a:t>
            </a:r>
          </a:p>
          <a:p>
            <a:pPr eaLnBrk="1" hangingPunct="1">
              <a:spcBef>
                <a:spcPct val="0"/>
              </a:spcBef>
              <a:buFontTx/>
              <a:buNone/>
            </a:pPr>
            <a:endParaRPr lang="en-GB" altLang="en-US"/>
          </a:p>
          <a:p>
            <a:pPr eaLnBrk="1" hangingPunct="1">
              <a:spcBef>
                <a:spcPct val="0"/>
              </a:spcBef>
              <a:buFontTx/>
              <a:buNone/>
            </a:pPr>
            <a:r>
              <a:rPr lang="en-GB" altLang="en-US"/>
              <a:t>Waveform representations – these are concerned with preserving the “wave shape” of the analog speech signal through a sampling and quantisation process</a:t>
            </a:r>
          </a:p>
          <a:p>
            <a:pPr eaLnBrk="1" hangingPunct="1">
              <a:spcBef>
                <a:spcPct val="0"/>
              </a:spcBef>
              <a:buFontTx/>
              <a:buNone/>
            </a:pPr>
            <a:endParaRPr lang="en-GB" altLang="en-US"/>
          </a:p>
          <a:p>
            <a:pPr eaLnBrk="1" hangingPunct="1">
              <a:spcBef>
                <a:spcPct val="0"/>
              </a:spcBef>
              <a:buFontTx/>
              <a:buNone/>
            </a:pPr>
            <a:r>
              <a:rPr lang="en-GB" altLang="en-US"/>
              <a:t>Parametric representations – these are concerned with representing the speech signal as the output of a model for speech production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a:extLst>
              <a:ext uri="{FF2B5EF4-FFF2-40B4-BE49-F238E27FC236}">
                <a16:creationId xmlns:a16="http://schemas.microsoft.com/office/drawing/2014/main" id="{B31CC71C-0AC9-6517-863D-A919F365F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893763"/>
            <a:ext cx="59055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Box 2">
            <a:extLst>
              <a:ext uri="{FF2B5EF4-FFF2-40B4-BE49-F238E27FC236}">
                <a16:creationId xmlns:a16="http://schemas.microsoft.com/office/drawing/2014/main" id="{62E77578-AEB2-FF01-86C6-EBB729C1957E}"/>
              </a:ext>
            </a:extLst>
          </p:cNvPr>
          <p:cNvSpPr txBox="1">
            <a:spLocks noChangeArrowheads="1"/>
          </p:cNvSpPr>
          <p:nvPr/>
        </p:nvSpPr>
        <p:spPr bwMode="auto">
          <a:xfrm>
            <a:off x="3419475" y="5724525"/>
            <a:ext cx="3306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2400" b="1"/>
              <a:t>Harmonics Emphasised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54A1F813-BCFF-9666-8E13-0C0C45107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9350"/>
            <a:ext cx="91440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Box 3">
            <a:extLst>
              <a:ext uri="{FF2B5EF4-FFF2-40B4-BE49-F238E27FC236}">
                <a16:creationId xmlns:a16="http://schemas.microsoft.com/office/drawing/2014/main" id="{5F835155-EADD-C41C-B6BA-DD0DC6BA8463}"/>
              </a:ext>
            </a:extLst>
          </p:cNvPr>
          <p:cNvSpPr txBox="1">
            <a:spLocks noChangeArrowheads="1"/>
          </p:cNvSpPr>
          <p:nvPr/>
        </p:nvSpPr>
        <p:spPr bwMode="auto">
          <a:xfrm>
            <a:off x="1403350" y="333375"/>
            <a:ext cx="6769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Vowels with formants indicated in the spectrogram </a:t>
            </a:r>
            <a:endParaRPr lang="en-IE"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a:extLst>
              <a:ext uri="{FF2B5EF4-FFF2-40B4-BE49-F238E27FC236}">
                <a16:creationId xmlns:a16="http://schemas.microsoft.com/office/drawing/2014/main" id="{0E8EB403-ACA5-49A3-EC6C-053783E40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9144000" cy="554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Box 3">
            <a:extLst>
              <a:ext uri="{FF2B5EF4-FFF2-40B4-BE49-F238E27FC236}">
                <a16:creationId xmlns:a16="http://schemas.microsoft.com/office/drawing/2014/main" id="{92C4616F-73E6-1E02-5280-DE2992532DDD}"/>
              </a:ext>
            </a:extLst>
          </p:cNvPr>
          <p:cNvSpPr txBox="1">
            <a:spLocks noChangeArrowheads="1"/>
          </p:cNvSpPr>
          <p:nvPr/>
        </p:nvSpPr>
        <p:spPr bwMode="auto">
          <a:xfrm>
            <a:off x="2268538" y="260350"/>
            <a:ext cx="4965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Formant Tracking Example using Pratt</a:t>
            </a:r>
            <a:endParaRPr lang="en-IE" altLang="en-US" sz="2400"/>
          </a:p>
          <a:p>
            <a:pPr>
              <a:spcBef>
                <a:spcPct val="0"/>
              </a:spcBef>
              <a:buFontTx/>
              <a:buNone/>
            </a:pPr>
            <a:endParaRPr lang="en-IE"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3">
            <a:extLst>
              <a:ext uri="{FF2B5EF4-FFF2-40B4-BE49-F238E27FC236}">
                <a16:creationId xmlns:a16="http://schemas.microsoft.com/office/drawing/2014/main" id="{D0CF3603-2049-3806-4044-93E8F2D674DB}"/>
              </a:ext>
            </a:extLst>
          </p:cNvPr>
          <p:cNvSpPr txBox="1">
            <a:spLocks noChangeArrowheads="1"/>
          </p:cNvSpPr>
          <p:nvPr/>
        </p:nvSpPr>
        <p:spPr bwMode="auto">
          <a:xfrm>
            <a:off x="1763713" y="157163"/>
            <a:ext cx="6051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Another Formant Tracking Example using Pratt</a:t>
            </a:r>
            <a:endParaRPr lang="en-IE" altLang="en-US" sz="2400"/>
          </a:p>
        </p:txBody>
      </p:sp>
      <p:pic>
        <p:nvPicPr>
          <p:cNvPr id="25603" name="Picture 5">
            <a:extLst>
              <a:ext uri="{FF2B5EF4-FFF2-40B4-BE49-F238E27FC236}">
                <a16:creationId xmlns:a16="http://schemas.microsoft.com/office/drawing/2014/main" id="{952AED53-710E-476E-FCC3-652EFFC8F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196975"/>
            <a:ext cx="72834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iagram&#10;&#10;Description automatically generated">
            <a:extLst>
              <a:ext uri="{FF2B5EF4-FFF2-40B4-BE49-F238E27FC236}">
                <a16:creationId xmlns:a16="http://schemas.microsoft.com/office/drawing/2014/main" id="{33B05828-18F6-D29D-2657-E51A1D8AA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42913"/>
            <a:ext cx="7620000" cy="597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A picture containing chart&#10;&#10;Description automatically generated">
            <a:extLst>
              <a:ext uri="{FF2B5EF4-FFF2-40B4-BE49-F238E27FC236}">
                <a16:creationId xmlns:a16="http://schemas.microsoft.com/office/drawing/2014/main" id="{79B2C33A-A5F1-F373-AF01-3C85E3018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196975"/>
            <a:ext cx="5507037"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6C4ED3CA-CDAA-315F-255B-1CDC67548C84}"/>
              </a:ext>
            </a:extLst>
          </p:cNvPr>
          <p:cNvSpPr txBox="1">
            <a:spLocks noChangeArrowheads="1"/>
          </p:cNvSpPr>
          <p:nvPr/>
        </p:nvSpPr>
        <p:spPr bwMode="auto">
          <a:xfrm>
            <a:off x="277813" y="1295400"/>
            <a:ext cx="8866187" cy="649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Fricative or unvoiced sounds  are generated by forming a constriction at some point in the vocal tract (usually toward the mouth end) and forcing air through the constriction at a high enough velocity to produce turbulence</a:t>
            </a:r>
          </a:p>
          <a:p>
            <a:pPr eaLnBrk="1" hangingPunct="1">
              <a:spcBef>
                <a:spcPct val="0"/>
              </a:spcBef>
              <a:buFontTx/>
              <a:buNone/>
            </a:pPr>
            <a:endParaRPr lang="en-GB" altLang="en-US"/>
          </a:p>
          <a:p>
            <a:pPr eaLnBrk="1" hangingPunct="1">
              <a:spcBef>
                <a:spcPct val="0"/>
              </a:spcBef>
              <a:buFontTx/>
              <a:buNone/>
            </a:pPr>
            <a:r>
              <a:rPr lang="en-GB" altLang="en-US"/>
              <a:t>This creates a broad-spectrum noise source to excite the vocal tract. There are nine fricative sounds in English</a:t>
            </a:r>
          </a:p>
          <a:p>
            <a:pPr eaLnBrk="1" hangingPunct="1">
              <a:spcBef>
                <a:spcPct val="0"/>
              </a:spcBef>
              <a:buFontTx/>
              <a:buNone/>
            </a:pPr>
            <a:endParaRPr lang="en-GB" altLang="en-US"/>
          </a:p>
          <a:p>
            <a:pPr eaLnBrk="1" hangingPunct="1">
              <a:spcBef>
                <a:spcPct val="0"/>
              </a:spcBef>
              <a:buFontTx/>
              <a:buNone/>
            </a:pPr>
            <a:r>
              <a:rPr lang="en-GB" altLang="en-US"/>
              <a:t>An example is the /s/ sound in six</a:t>
            </a:r>
          </a:p>
          <a:p>
            <a:pPr eaLnBrk="1" hangingPunct="1">
              <a:spcBef>
                <a:spcPct val="0"/>
              </a:spcBef>
              <a:buFontTx/>
              <a:buNone/>
            </a:pPr>
            <a:endParaRPr lang="en-GB" altLang="en-US"/>
          </a:p>
          <a:p>
            <a:pPr eaLnBrk="1" hangingPunct="1">
              <a:spcBef>
                <a:spcPct val="0"/>
              </a:spcBef>
              <a:buFontTx/>
              <a:buNone/>
            </a:pPr>
            <a:endParaRPr lang="en-GB" altLang="en-US"/>
          </a:p>
        </p:txBody>
      </p:sp>
      <p:sp>
        <p:nvSpPr>
          <p:cNvPr id="28675" name="Text Box 3">
            <a:extLst>
              <a:ext uri="{FF2B5EF4-FFF2-40B4-BE49-F238E27FC236}">
                <a16:creationId xmlns:a16="http://schemas.microsoft.com/office/drawing/2014/main" id="{6C8F6BD6-A0A5-4C93-CC16-FE86DB4904D7}"/>
              </a:ext>
            </a:extLst>
          </p:cNvPr>
          <p:cNvSpPr txBox="1">
            <a:spLocks noChangeArrowheads="1"/>
          </p:cNvSpPr>
          <p:nvPr/>
        </p:nvSpPr>
        <p:spPr bwMode="auto">
          <a:xfrm>
            <a:off x="2051050" y="342900"/>
            <a:ext cx="48688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Speech Sounds - Fricatives</a:t>
            </a:r>
            <a:endParaRPr lang="en-GB"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0C5B2389-0381-8999-DE0C-70DFE5B9F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052513"/>
            <a:ext cx="561657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a:extLst>
              <a:ext uri="{FF2B5EF4-FFF2-40B4-BE49-F238E27FC236}">
                <a16:creationId xmlns:a16="http://schemas.microsoft.com/office/drawing/2014/main" id="{7A781E12-AEAA-E567-E070-F12CEAE76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196975"/>
            <a:ext cx="547370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1746" name="Picture 2" descr="Text&#10;&#10;Description automatically generated">
            <a:extLst>
              <a:ext uri="{FF2B5EF4-FFF2-40B4-BE49-F238E27FC236}">
                <a16:creationId xmlns:a16="http://schemas.microsoft.com/office/drawing/2014/main" id="{00DF59A7-97C9-02AC-8034-ED2916795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147763"/>
            <a:ext cx="60769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04F052A5-6178-3782-2A08-32C3BA7488E8}"/>
              </a:ext>
            </a:extLst>
          </p:cNvPr>
          <p:cNvSpPr txBox="1">
            <a:spLocks noChangeArrowheads="1"/>
          </p:cNvSpPr>
          <p:nvPr/>
        </p:nvSpPr>
        <p:spPr bwMode="auto">
          <a:xfrm>
            <a:off x="1828800" y="571500"/>
            <a:ext cx="48085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Parametric representation</a:t>
            </a:r>
            <a:endParaRPr lang="en-GB" altLang="en-US" sz="2400"/>
          </a:p>
        </p:txBody>
      </p:sp>
      <p:sp>
        <p:nvSpPr>
          <p:cNvPr id="5123" name="Text Box 3">
            <a:extLst>
              <a:ext uri="{FF2B5EF4-FFF2-40B4-BE49-F238E27FC236}">
                <a16:creationId xmlns:a16="http://schemas.microsoft.com/office/drawing/2014/main" id="{291A5445-71F4-704E-8554-31E98661974F}"/>
              </a:ext>
            </a:extLst>
          </p:cNvPr>
          <p:cNvSpPr txBox="1">
            <a:spLocks noChangeArrowheads="1"/>
          </p:cNvSpPr>
          <p:nvPr/>
        </p:nvSpPr>
        <p:spPr bwMode="auto">
          <a:xfrm>
            <a:off x="381000" y="1349375"/>
            <a:ext cx="8475663"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The first step is to obtain a digital waveform representation by sampling using an ADC</a:t>
            </a:r>
          </a:p>
          <a:p>
            <a:pPr eaLnBrk="1" hangingPunct="1">
              <a:spcBef>
                <a:spcPct val="0"/>
              </a:spcBef>
              <a:buFontTx/>
              <a:buNone/>
            </a:pPr>
            <a:endParaRPr lang="en-GB" altLang="en-US" dirty="0"/>
          </a:p>
          <a:p>
            <a:pPr eaLnBrk="1" hangingPunct="1">
              <a:spcBef>
                <a:spcPct val="0"/>
              </a:spcBef>
              <a:buFontTx/>
              <a:buNone/>
            </a:pPr>
            <a:r>
              <a:rPr lang="en-GB" altLang="en-US" dirty="0"/>
              <a:t>Further processing is then used to obtain the parameters of the model for speech production </a:t>
            </a:r>
          </a:p>
          <a:p>
            <a:pPr eaLnBrk="1" hangingPunct="1">
              <a:spcBef>
                <a:spcPct val="0"/>
              </a:spcBef>
              <a:buFontTx/>
              <a:buNone/>
            </a:pPr>
            <a:endParaRPr lang="en-GB" altLang="en-US" dirty="0"/>
          </a:p>
          <a:p>
            <a:pPr eaLnBrk="1" hangingPunct="1">
              <a:spcBef>
                <a:spcPct val="0"/>
              </a:spcBef>
              <a:buFontTx/>
              <a:buNone/>
            </a:pPr>
            <a:r>
              <a:rPr lang="en-GB" altLang="en-US" dirty="0"/>
              <a:t>The parameters of the model can be further classified such as excitation parameters (i.e. related to the source of the speech sounds) or vocal tract response patterns (i.e. related to the individual speech sounds)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A picture containing text, calculator, electronics&#10;&#10;Description automatically generated">
            <a:extLst>
              <a:ext uri="{FF2B5EF4-FFF2-40B4-BE49-F238E27FC236}">
                <a16:creationId xmlns:a16="http://schemas.microsoft.com/office/drawing/2014/main" id="{19CB15EF-B730-D318-459D-086DCC834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309563"/>
            <a:ext cx="4318000"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A picture containing text&#10;&#10;Description automatically generated">
            <a:extLst>
              <a:ext uri="{FF2B5EF4-FFF2-40B4-BE49-F238E27FC236}">
                <a16:creationId xmlns:a16="http://schemas.microsoft.com/office/drawing/2014/main" id="{7114F702-3210-2049-1D36-3F253D60B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4163"/>
            <a:ext cx="4654550"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Box 3">
            <a:extLst>
              <a:ext uri="{FF2B5EF4-FFF2-40B4-BE49-F238E27FC236}">
                <a16:creationId xmlns:a16="http://schemas.microsoft.com/office/drawing/2014/main" id="{DA69F4DE-E3D9-70F3-3FEE-D71374D7BD63}"/>
              </a:ext>
            </a:extLst>
          </p:cNvPr>
          <p:cNvSpPr txBox="1">
            <a:spLocks noChangeArrowheads="1"/>
          </p:cNvSpPr>
          <p:nvPr/>
        </p:nvSpPr>
        <p:spPr bwMode="auto">
          <a:xfrm>
            <a:off x="4572000" y="404813"/>
            <a:ext cx="4392613"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t>The fricative sounds /v,ð,z,ʒ/ are voiced, they are pronounced with vibration in the vocal cords, whilst the sounds /f,θ,s,ʃ,h/ are voiceless; produced only with air.</a:t>
            </a:r>
          </a:p>
          <a:p>
            <a:pPr>
              <a:spcBef>
                <a:spcPct val="0"/>
              </a:spcBef>
              <a:buFontTx/>
              <a:buNone/>
            </a:pPr>
            <a:endParaRPr lang="en-US" altLang="en-US" sz="2000"/>
          </a:p>
          <a:p>
            <a:pPr>
              <a:spcBef>
                <a:spcPct val="0"/>
              </a:spcBef>
              <a:buFontTx/>
              <a:buNone/>
            </a:pPr>
            <a:r>
              <a:rPr lang="en-US" altLang="en-US" sz="2000" b="1"/>
              <a:t>Fricative Sound Spellings</a:t>
            </a:r>
          </a:p>
          <a:p>
            <a:pPr>
              <a:spcBef>
                <a:spcPct val="0"/>
              </a:spcBef>
              <a:buFontTx/>
              <a:buNone/>
            </a:pPr>
            <a:r>
              <a:rPr lang="en-US" altLang="en-US" sz="2000"/>
              <a:t>Common spellings for each fricative sound are underlined below:</a:t>
            </a:r>
          </a:p>
          <a:p>
            <a:pPr>
              <a:spcBef>
                <a:spcPct val="0"/>
              </a:spcBef>
              <a:buFontTx/>
              <a:buNone/>
            </a:pPr>
            <a:r>
              <a:rPr lang="en-US" altLang="en-US" sz="2000"/>
              <a:t>/f/: </a:t>
            </a:r>
            <a:r>
              <a:rPr lang="en-US" altLang="en-US" sz="2000" u="sng"/>
              <a:t>f</a:t>
            </a:r>
            <a:r>
              <a:rPr lang="en-US" altLang="en-US" sz="2000"/>
              <a:t>ar</a:t>
            </a:r>
            <a:br>
              <a:rPr lang="en-US" altLang="en-US" sz="2000"/>
            </a:br>
            <a:r>
              <a:rPr lang="en-US" altLang="en-US" sz="2000"/>
              <a:t>/v/: sa</a:t>
            </a:r>
            <a:r>
              <a:rPr lang="en-US" altLang="en-US" sz="2000" u="sng"/>
              <a:t>v</a:t>
            </a:r>
            <a:r>
              <a:rPr lang="en-US" altLang="en-US" sz="2000"/>
              <a:t>e, o</a:t>
            </a:r>
            <a:r>
              <a:rPr lang="en-US" altLang="en-US" sz="2000" u="sng"/>
              <a:t>f</a:t>
            </a:r>
            <a:br>
              <a:rPr lang="en-US" altLang="en-US" sz="2000" u="sng"/>
            </a:br>
            <a:r>
              <a:rPr lang="en-US" altLang="en-US" sz="2000"/>
              <a:t>/θ/: </a:t>
            </a:r>
            <a:r>
              <a:rPr lang="en-US" altLang="en-US" sz="2000" u="sng"/>
              <a:t>th</a:t>
            </a:r>
            <a:r>
              <a:rPr lang="en-US" altLang="en-US" sz="2000"/>
              <a:t>ink</a:t>
            </a:r>
            <a:br>
              <a:rPr lang="en-US" altLang="en-US" sz="2000"/>
            </a:br>
            <a:r>
              <a:rPr lang="en-US" altLang="en-US" sz="2000"/>
              <a:t>/ð/: </a:t>
            </a:r>
            <a:r>
              <a:rPr lang="en-US" altLang="en-US" sz="2000" u="sng"/>
              <a:t>th</a:t>
            </a:r>
            <a:r>
              <a:rPr lang="en-US" altLang="en-US" sz="2000"/>
              <a:t>ose</a:t>
            </a:r>
            <a:br>
              <a:rPr lang="en-US" altLang="en-US" sz="2000"/>
            </a:br>
            <a:r>
              <a:rPr lang="en-US" altLang="en-US" sz="2000"/>
              <a:t>/s/: </a:t>
            </a:r>
            <a:r>
              <a:rPr lang="en-US" altLang="en-US" sz="2000" u="sng"/>
              <a:t>s</a:t>
            </a:r>
            <a:r>
              <a:rPr lang="en-US" altLang="en-US" sz="2000"/>
              <a:t>ir, ra</a:t>
            </a:r>
            <a:r>
              <a:rPr lang="en-US" altLang="en-US" sz="2000" u="sng"/>
              <a:t>c</a:t>
            </a:r>
            <a:r>
              <a:rPr lang="en-US" altLang="en-US" sz="2000"/>
              <a:t>e</a:t>
            </a:r>
            <a:br>
              <a:rPr lang="en-US" altLang="en-US" sz="2000"/>
            </a:br>
            <a:r>
              <a:rPr lang="en-US" altLang="en-US" sz="2000"/>
              <a:t>/z/: </a:t>
            </a:r>
            <a:r>
              <a:rPr lang="en-US" altLang="en-US" sz="2000" u="sng"/>
              <a:t>z</a:t>
            </a:r>
            <a:r>
              <a:rPr lang="en-US" altLang="en-US" sz="2000"/>
              <a:t>oo, ri</a:t>
            </a:r>
            <a:r>
              <a:rPr lang="en-US" altLang="en-US" sz="2000" u="sng"/>
              <a:t>s</a:t>
            </a:r>
            <a:r>
              <a:rPr lang="en-US" altLang="en-US" sz="2000"/>
              <a:t>e</a:t>
            </a:r>
            <a:br>
              <a:rPr lang="en-US" altLang="en-US" sz="2000"/>
            </a:br>
            <a:r>
              <a:rPr lang="en-US" altLang="en-US" sz="2000"/>
              <a:t>/ʃ/: </a:t>
            </a:r>
            <a:r>
              <a:rPr lang="en-US" altLang="en-US" sz="2000" u="sng"/>
              <a:t>sh</a:t>
            </a:r>
            <a:r>
              <a:rPr lang="en-US" altLang="en-US" sz="2000"/>
              <a:t>arp, </a:t>
            </a:r>
            <a:r>
              <a:rPr lang="en-US" altLang="en-US" sz="2000" u="sng"/>
              <a:t>ch</a:t>
            </a:r>
            <a:r>
              <a:rPr lang="en-US" altLang="en-US" sz="2000"/>
              <a:t>ef, pre</a:t>
            </a:r>
            <a:r>
              <a:rPr lang="en-US" altLang="en-US" sz="2000" u="sng"/>
              <a:t>ss</a:t>
            </a:r>
            <a:r>
              <a:rPr lang="en-US" altLang="en-US" sz="2000"/>
              <a:t>ure, </a:t>
            </a:r>
            <a:r>
              <a:rPr lang="en-US" altLang="en-US" sz="2000" u="sng"/>
              <a:t>s</a:t>
            </a:r>
            <a:r>
              <a:rPr lang="en-US" altLang="en-US" sz="2000"/>
              <a:t>ugar, mo</a:t>
            </a:r>
            <a:r>
              <a:rPr lang="en-US" altLang="en-US" sz="2000" u="sng"/>
              <a:t>ti</a:t>
            </a:r>
            <a:r>
              <a:rPr lang="en-US" altLang="en-US" sz="2000"/>
              <a:t>on</a:t>
            </a:r>
            <a:br>
              <a:rPr lang="en-US" altLang="en-US" sz="2000"/>
            </a:br>
            <a:r>
              <a:rPr lang="en-US" altLang="en-US" sz="2000"/>
              <a:t>/ʒ/: bei</a:t>
            </a:r>
            <a:r>
              <a:rPr lang="en-US" altLang="en-US" sz="2000" u="sng"/>
              <a:t>ge</a:t>
            </a:r>
            <a:r>
              <a:rPr lang="en-US" altLang="en-US" sz="2000"/>
              <a:t>, A</a:t>
            </a:r>
            <a:r>
              <a:rPr lang="en-US" altLang="en-US" sz="2000" u="sng"/>
              <a:t>si</a:t>
            </a:r>
            <a:r>
              <a:rPr lang="en-US" altLang="en-US" sz="2000"/>
              <a:t>a, plea</a:t>
            </a:r>
            <a:r>
              <a:rPr lang="en-US" altLang="en-US" sz="2000" u="sng"/>
              <a:t>su</a:t>
            </a:r>
            <a:r>
              <a:rPr lang="en-US" altLang="en-US" sz="2000"/>
              <a:t>re</a:t>
            </a:r>
            <a:br>
              <a:rPr lang="en-US" altLang="en-US" sz="2000"/>
            </a:br>
            <a:r>
              <a:rPr lang="en-US" altLang="en-US" sz="2000"/>
              <a:t>/h/: a</a:t>
            </a:r>
            <a:r>
              <a:rPr lang="en-US" altLang="en-US" sz="2000" u="sng"/>
              <a:t>h</a:t>
            </a:r>
            <a:r>
              <a:rPr lang="en-US" altLang="en-US" sz="2000"/>
              <a:t>ead</a:t>
            </a:r>
          </a:p>
          <a:p>
            <a:pPr>
              <a:spcBef>
                <a:spcPct val="0"/>
              </a:spcBef>
              <a:buFontTx/>
              <a:buNone/>
            </a:pPr>
            <a:endParaRPr lang="en-IE"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C89EDAFF-BD87-5FDB-B3EA-671A0B83FE7F}"/>
              </a:ext>
            </a:extLst>
          </p:cNvPr>
          <p:cNvSpPr txBox="1">
            <a:spLocks noChangeArrowheads="1"/>
          </p:cNvSpPr>
          <p:nvPr/>
        </p:nvSpPr>
        <p:spPr bwMode="auto">
          <a:xfrm>
            <a:off x="290513" y="727075"/>
            <a:ext cx="8853487" cy="649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Four other types of excitation, which are really just combinations of voiced, unvoiced and silence are usually delineated for modelling and classification purposes</a:t>
            </a:r>
          </a:p>
          <a:p>
            <a:pPr eaLnBrk="1" hangingPunct="1">
              <a:spcBef>
                <a:spcPct val="0"/>
              </a:spcBef>
              <a:buFontTx/>
              <a:buNone/>
            </a:pPr>
            <a:r>
              <a:rPr lang="en-GB" altLang="en-US"/>
              <a:t> </a:t>
            </a:r>
          </a:p>
          <a:p>
            <a:pPr eaLnBrk="1" hangingPunct="1">
              <a:spcBef>
                <a:spcPct val="0"/>
              </a:spcBef>
              <a:buFontTx/>
              <a:buNone/>
            </a:pPr>
            <a:r>
              <a:rPr lang="en-GB" altLang="en-US"/>
              <a:t>These are (1)mixed, (2) plosive, (3)whisper, and (4) silence</a:t>
            </a:r>
          </a:p>
          <a:p>
            <a:pPr eaLnBrk="1" hangingPunct="1">
              <a:spcBef>
                <a:spcPct val="0"/>
              </a:spcBef>
              <a:buFontTx/>
              <a:buNone/>
            </a:pPr>
            <a:endParaRPr lang="en-GB" altLang="en-US"/>
          </a:p>
          <a:p>
            <a:pPr eaLnBrk="1" hangingPunct="1">
              <a:spcBef>
                <a:spcPct val="0"/>
              </a:spcBef>
              <a:buFontTx/>
              <a:buNone/>
            </a:pPr>
            <a:r>
              <a:rPr lang="en-GB" altLang="en-US"/>
              <a:t>A sound may be simultaneously  voiced and unvoiced (mixed)</a:t>
            </a:r>
          </a:p>
          <a:p>
            <a:pPr eaLnBrk="1" hangingPunct="1">
              <a:spcBef>
                <a:spcPct val="0"/>
              </a:spcBef>
              <a:buFontTx/>
              <a:buNone/>
            </a:pPr>
            <a:r>
              <a:rPr lang="en-GB" altLang="en-US"/>
              <a:t>For example, consider the sound corresponding to the letter /z/ in the phrase ‘Three zebras’</a:t>
            </a:r>
          </a:p>
          <a:p>
            <a:pPr eaLnBrk="1" hangingPunct="1">
              <a:spcBef>
                <a:spcPct val="0"/>
              </a:spcBef>
              <a:buFontTx/>
              <a:buNone/>
            </a:pPr>
            <a:endParaRPr lang="en-GB" altLang="en-US"/>
          </a:p>
        </p:txBody>
      </p:sp>
      <p:sp>
        <p:nvSpPr>
          <p:cNvPr id="34819" name="Text Box 3">
            <a:extLst>
              <a:ext uri="{FF2B5EF4-FFF2-40B4-BE49-F238E27FC236}">
                <a16:creationId xmlns:a16="http://schemas.microsoft.com/office/drawing/2014/main" id="{E395891A-2DF6-E16B-A5D8-D692926ED110}"/>
              </a:ext>
            </a:extLst>
          </p:cNvPr>
          <p:cNvSpPr txBox="1">
            <a:spLocks noChangeArrowheads="1"/>
          </p:cNvSpPr>
          <p:nvPr/>
        </p:nvSpPr>
        <p:spPr bwMode="auto">
          <a:xfrm>
            <a:off x="2051050" y="142875"/>
            <a:ext cx="43449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Speech Sounds - Others</a:t>
            </a:r>
            <a:endParaRPr lang="en-GB"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F50F148D-120B-4210-734D-A4DB5DC31F68}"/>
              </a:ext>
            </a:extLst>
          </p:cNvPr>
          <p:cNvSpPr>
            <a:spLocks noChangeArrowheads="1"/>
          </p:cNvSpPr>
          <p:nvPr/>
        </p:nvSpPr>
        <p:spPr bwMode="auto">
          <a:xfrm>
            <a:off x="228600" y="990600"/>
            <a:ext cx="84582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Some speech sounds are composed of a short region of silence, followed by a region of voiced speech, unvoiced speech or both</a:t>
            </a:r>
          </a:p>
          <a:p>
            <a:pPr eaLnBrk="1" hangingPunct="1">
              <a:spcBef>
                <a:spcPct val="0"/>
              </a:spcBef>
              <a:buFontTx/>
              <a:buNone/>
            </a:pPr>
            <a:endParaRPr lang="en-GB" altLang="en-US"/>
          </a:p>
          <a:p>
            <a:pPr eaLnBrk="1" hangingPunct="1">
              <a:spcBef>
                <a:spcPct val="0"/>
              </a:spcBef>
              <a:buFontTx/>
              <a:buNone/>
            </a:pPr>
            <a:r>
              <a:rPr lang="en-GB" altLang="en-US"/>
              <a:t>These Plosive sounds result from making a complete closure (normally towards the front of the vocal tract), building up a pressure behind the closure and abruptly releasing it</a:t>
            </a:r>
          </a:p>
          <a:p>
            <a:pPr eaLnBrk="1" hangingPunct="1">
              <a:spcBef>
                <a:spcPct val="0"/>
              </a:spcBef>
              <a:buFontTx/>
              <a:buNone/>
            </a:pPr>
            <a:endParaRPr lang="en-GB" altLang="en-US"/>
          </a:p>
        </p:txBody>
      </p:sp>
      <p:sp>
        <p:nvSpPr>
          <p:cNvPr id="35843" name="Text Box 3">
            <a:extLst>
              <a:ext uri="{FF2B5EF4-FFF2-40B4-BE49-F238E27FC236}">
                <a16:creationId xmlns:a16="http://schemas.microsoft.com/office/drawing/2014/main" id="{A4AADA98-8141-D48F-B2E0-ADA4D4B349A7}"/>
              </a:ext>
            </a:extLst>
          </p:cNvPr>
          <p:cNvSpPr txBox="1">
            <a:spLocks noChangeArrowheads="1"/>
          </p:cNvSpPr>
          <p:nvPr/>
        </p:nvSpPr>
        <p:spPr bwMode="auto">
          <a:xfrm>
            <a:off x="2051050" y="142875"/>
            <a:ext cx="43672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Speech Sounds - Plosive</a:t>
            </a:r>
            <a:endParaRPr lang="en-GB"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EEC567C-8F25-CD3A-1F04-0763DE5B5925}"/>
              </a:ext>
            </a:extLst>
          </p:cNvPr>
          <p:cNvSpPr>
            <a:spLocks noChangeArrowheads="1"/>
          </p:cNvSpPr>
          <p:nvPr/>
        </p:nvSpPr>
        <p:spPr bwMode="auto">
          <a:xfrm>
            <a:off x="228600" y="990600"/>
            <a:ext cx="84582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An example of Plosive excitation is (silence + unvoiced) is the sound corresponding to /t/ in ‘pat’</a:t>
            </a:r>
          </a:p>
          <a:p>
            <a:pPr eaLnBrk="1" hangingPunct="1">
              <a:spcBef>
                <a:spcPct val="0"/>
              </a:spcBef>
              <a:buFontTx/>
              <a:buNone/>
            </a:pPr>
            <a:endParaRPr lang="en-GB" altLang="en-US"/>
          </a:p>
          <a:p>
            <a:pPr eaLnBrk="1" hangingPunct="1">
              <a:spcBef>
                <a:spcPct val="0"/>
              </a:spcBef>
              <a:buFontTx/>
              <a:buNone/>
            </a:pPr>
            <a:endParaRPr lang="en-GB" altLang="en-US"/>
          </a:p>
          <a:p>
            <a:pPr eaLnBrk="1" hangingPunct="1">
              <a:spcBef>
                <a:spcPct val="0"/>
              </a:spcBef>
              <a:buFontTx/>
              <a:buNone/>
            </a:pPr>
            <a:r>
              <a:rPr lang="en-GB" altLang="en-US"/>
              <a:t>Another (silence + voiced) is the /b/ in ‘boot’ in which the voicing for the “oo” /u/ vowel is turned on immediately after the release of pressure</a:t>
            </a:r>
          </a:p>
        </p:txBody>
      </p:sp>
      <p:sp>
        <p:nvSpPr>
          <p:cNvPr id="36867" name="Text Box 3">
            <a:extLst>
              <a:ext uri="{FF2B5EF4-FFF2-40B4-BE49-F238E27FC236}">
                <a16:creationId xmlns:a16="http://schemas.microsoft.com/office/drawing/2014/main" id="{FB24A68B-B1FA-7393-987E-2F9D6DA90621}"/>
              </a:ext>
            </a:extLst>
          </p:cNvPr>
          <p:cNvSpPr txBox="1">
            <a:spLocks noChangeArrowheads="1"/>
          </p:cNvSpPr>
          <p:nvPr/>
        </p:nvSpPr>
        <p:spPr bwMode="auto">
          <a:xfrm>
            <a:off x="2051050" y="142875"/>
            <a:ext cx="43672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Speech Sounds - Plosive</a:t>
            </a:r>
            <a:endParaRPr lang="en-GB"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A picture containing text&#10;&#10;Description automatically generated">
            <a:extLst>
              <a:ext uri="{FF2B5EF4-FFF2-40B4-BE49-F238E27FC236}">
                <a16:creationId xmlns:a16="http://schemas.microsoft.com/office/drawing/2014/main" id="{B4D16774-4B5F-F96D-469B-CAD5E03346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404813"/>
            <a:ext cx="5561013"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Box 4">
            <a:extLst>
              <a:ext uri="{FF2B5EF4-FFF2-40B4-BE49-F238E27FC236}">
                <a16:creationId xmlns:a16="http://schemas.microsoft.com/office/drawing/2014/main" id="{C4580695-A3B4-851B-D55D-015778428317}"/>
              </a:ext>
            </a:extLst>
          </p:cNvPr>
          <p:cNvSpPr txBox="1">
            <a:spLocks noChangeArrowheads="1"/>
          </p:cNvSpPr>
          <p:nvPr/>
        </p:nvSpPr>
        <p:spPr bwMode="auto">
          <a:xfrm>
            <a:off x="5795963" y="1557338"/>
            <a:ext cx="32400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Plosive consonants are made by completely blocking the flow of air as it leaves the body, normally followed by releasing the air.</a:t>
            </a:r>
            <a:endParaRPr lang="en-IE"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
            <a:extLst>
              <a:ext uri="{FF2B5EF4-FFF2-40B4-BE49-F238E27FC236}">
                <a16:creationId xmlns:a16="http://schemas.microsoft.com/office/drawing/2014/main" id="{59E5D899-63FC-034A-B4C4-81F90BA70C1B}"/>
              </a:ext>
            </a:extLst>
          </p:cNvPr>
          <p:cNvSpPr txBox="1">
            <a:spLocks noChangeArrowheads="1"/>
          </p:cNvSpPr>
          <p:nvPr/>
        </p:nvSpPr>
        <p:spPr bwMode="auto">
          <a:xfrm>
            <a:off x="395288" y="766763"/>
            <a:ext cx="799306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a:t>English pronunciation contains 6 plosive phonemes: /p,b,t,d,k,g/:</a:t>
            </a:r>
          </a:p>
          <a:p>
            <a:pPr>
              <a:spcBef>
                <a:spcPct val="0"/>
              </a:spcBef>
              <a:buFontTx/>
              <a:buNone/>
            </a:pPr>
            <a:r>
              <a:rPr lang="en-US" altLang="en-US" sz="2000"/>
              <a:t>The sounds /b,d,g/ are voiced; they are pronounced with vibration in the vocal cords. /p,t,k/ are voiceless; they are produced with air only. The voiceless plosives are often aspirated (produced with a puff of air) in English pronunciation.</a:t>
            </a:r>
          </a:p>
          <a:p>
            <a:pPr>
              <a:spcBef>
                <a:spcPct val="0"/>
              </a:spcBef>
              <a:buFontTx/>
              <a:buNone/>
            </a:pPr>
            <a:r>
              <a:rPr lang="en-US" altLang="en-US" sz="2000"/>
              <a:t>Plosive Spellings</a:t>
            </a:r>
          </a:p>
          <a:p>
            <a:pPr>
              <a:spcBef>
                <a:spcPct val="0"/>
              </a:spcBef>
              <a:buFontTx/>
              <a:buNone/>
            </a:pPr>
            <a:endParaRPr lang="en-US" altLang="en-US" sz="2000"/>
          </a:p>
          <a:p>
            <a:pPr>
              <a:spcBef>
                <a:spcPct val="0"/>
              </a:spcBef>
              <a:buFontTx/>
              <a:buNone/>
            </a:pPr>
            <a:r>
              <a:rPr lang="en-US" altLang="en-US" sz="2000"/>
              <a:t>Common spellings for each plosive are underlined below:</a:t>
            </a:r>
          </a:p>
          <a:p>
            <a:pPr>
              <a:spcBef>
                <a:spcPct val="0"/>
              </a:spcBef>
              <a:buFontTx/>
              <a:buNone/>
            </a:pPr>
            <a:endParaRPr lang="en-US" altLang="en-US" sz="2000"/>
          </a:p>
          <a:p>
            <a:pPr>
              <a:spcBef>
                <a:spcPct val="0"/>
              </a:spcBef>
              <a:buFontTx/>
              <a:buNone/>
            </a:pPr>
            <a:r>
              <a:rPr lang="en-US" altLang="en-US" sz="2000"/>
              <a:t>    /p/: purse</a:t>
            </a:r>
          </a:p>
          <a:p>
            <a:pPr>
              <a:spcBef>
                <a:spcPct val="0"/>
              </a:spcBef>
              <a:buFontTx/>
              <a:buNone/>
            </a:pPr>
            <a:r>
              <a:rPr lang="en-US" altLang="en-US" sz="2000"/>
              <a:t>    /b/: bell</a:t>
            </a:r>
          </a:p>
          <a:p>
            <a:pPr>
              <a:spcBef>
                <a:spcPct val="0"/>
              </a:spcBef>
              <a:buFontTx/>
              <a:buNone/>
            </a:pPr>
            <a:r>
              <a:rPr lang="en-US" altLang="en-US" sz="2000"/>
              <a:t>    /t/: talk, stopped</a:t>
            </a:r>
          </a:p>
          <a:p>
            <a:pPr>
              <a:spcBef>
                <a:spcPct val="0"/>
              </a:spcBef>
              <a:buFontTx/>
              <a:buNone/>
            </a:pPr>
            <a:r>
              <a:rPr lang="en-US" altLang="en-US" sz="2000"/>
              <a:t>    /d/: done, played</a:t>
            </a:r>
          </a:p>
          <a:p>
            <a:pPr>
              <a:spcBef>
                <a:spcPct val="0"/>
              </a:spcBef>
              <a:buFontTx/>
              <a:buNone/>
            </a:pPr>
            <a:r>
              <a:rPr lang="en-US" altLang="en-US" sz="2000"/>
              <a:t>    /k/: kite, cone, queen, chronic, excited</a:t>
            </a:r>
          </a:p>
          <a:p>
            <a:pPr>
              <a:spcBef>
                <a:spcPct val="0"/>
              </a:spcBef>
              <a:buFontTx/>
              <a:buNone/>
            </a:pPr>
            <a:r>
              <a:rPr lang="en-US" altLang="en-US" sz="2000"/>
              <a:t>    /g/: gone, exhaust</a:t>
            </a:r>
            <a:endParaRPr lang="en-IE" alt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a:extLst>
              <a:ext uri="{FF2B5EF4-FFF2-40B4-BE49-F238E27FC236}">
                <a16:creationId xmlns:a16="http://schemas.microsoft.com/office/drawing/2014/main" id="{4D3FA275-45F2-0FB0-5CC1-A40B49966DF6}"/>
              </a:ext>
            </a:extLst>
          </p:cNvPr>
          <p:cNvSpPr txBox="1">
            <a:spLocks noChangeArrowheads="1"/>
          </p:cNvSpPr>
          <p:nvPr/>
        </p:nvSpPr>
        <p:spPr bwMode="auto">
          <a:xfrm>
            <a:off x="2987675" y="476250"/>
            <a:ext cx="5976938"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The voiceless alveolar plosive sound /t/ is often replaced with a </a:t>
            </a:r>
            <a:r>
              <a:rPr lang="en-US" altLang="en-US" sz="2400" b="1"/>
              <a:t>voiceless glottal plosive</a:t>
            </a:r>
            <a:r>
              <a:rPr lang="en-US" altLang="en-US" sz="2400"/>
              <a:t> in connected speech. This most frequently occurs when /t/ appears at the end of a syllable and the following sound is a consonant:</a:t>
            </a:r>
            <a:endParaRPr lang="en-IE" altLang="en-US" sz="2400"/>
          </a:p>
        </p:txBody>
      </p:sp>
      <p:pic>
        <p:nvPicPr>
          <p:cNvPr id="39939" name="Picture 3" descr="A picture containing text, light&#10;&#10;Description automatically generated">
            <a:extLst>
              <a:ext uri="{FF2B5EF4-FFF2-40B4-BE49-F238E27FC236}">
                <a16:creationId xmlns:a16="http://schemas.microsoft.com/office/drawing/2014/main" id="{204DCE8E-D742-17C0-CD24-687637055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068638"/>
            <a:ext cx="5219700" cy="222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AF396244-DCC9-76F6-8EE4-844D6FD0FB0F}"/>
              </a:ext>
            </a:extLst>
          </p:cNvPr>
          <p:cNvSpPr txBox="1">
            <a:spLocks noChangeArrowheads="1"/>
          </p:cNvSpPr>
          <p:nvPr/>
        </p:nvSpPr>
        <p:spPr bwMode="auto">
          <a:xfrm>
            <a:off x="2916238" y="331788"/>
            <a:ext cx="31813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Voice Production</a:t>
            </a:r>
          </a:p>
        </p:txBody>
      </p:sp>
      <p:sp>
        <p:nvSpPr>
          <p:cNvPr id="40963" name="Text Box 3">
            <a:extLst>
              <a:ext uri="{FF2B5EF4-FFF2-40B4-BE49-F238E27FC236}">
                <a16:creationId xmlns:a16="http://schemas.microsoft.com/office/drawing/2014/main" id="{00779423-D516-A973-9928-E82BB97959D1}"/>
              </a:ext>
            </a:extLst>
          </p:cNvPr>
          <p:cNvSpPr txBox="1">
            <a:spLocks noChangeArrowheads="1"/>
          </p:cNvSpPr>
          <p:nvPr/>
        </p:nvSpPr>
        <p:spPr bwMode="auto">
          <a:xfrm>
            <a:off x="214313" y="1108075"/>
            <a:ext cx="8929687"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Voiced excitation occurs when the abdominal muscles force the diaphragm up, pushing out air from the lungs into the trachea, then up to the glottis, where it is periodically interrupted by the movement of the vocal folds</a:t>
            </a:r>
          </a:p>
          <a:p>
            <a:pPr eaLnBrk="1" hangingPunct="1">
              <a:spcBef>
                <a:spcPct val="0"/>
              </a:spcBef>
              <a:buFontTx/>
              <a:buNone/>
            </a:pPr>
            <a:endParaRPr lang="en-GB" altLang="en-US"/>
          </a:p>
          <a:p>
            <a:pPr eaLnBrk="1" hangingPunct="1">
              <a:spcBef>
                <a:spcPct val="0"/>
              </a:spcBef>
              <a:buFontTx/>
              <a:buNone/>
            </a:pPr>
            <a:r>
              <a:rPr lang="en-GB" altLang="en-US"/>
              <a:t>The repeated opening and closing of the glottis is in response to subglottal air pressure from the trachea</a:t>
            </a:r>
          </a:p>
          <a:p>
            <a:pPr eaLnBrk="1" hangingPunct="1">
              <a:spcBef>
                <a:spcPct val="0"/>
              </a:spcBef>
              <a:buFontTx/>
              <a:buNone/>
            </a:pPr>
            <a:endParaRPr lang="en-GB"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64198875-1896-DABE-9C89-2DDD3BD8F189}"/>
              </a:ext>
            </a:extLst>
          </p:cNvPr>
          <p:cNvSpPr txBox="1">
            <a:spLocks noChangeArrowheads="1"/>
          </p:cNvSpPr>
          <p:nvPr/>
        </p:nvSpPr>
        <p:spPr bwMode="auto">
          <a:xfrm>
            <a:off x="2916238" y="331788"/>
            <a:ext cx="44338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Voice Production - Pitch</a:t>
            </a:r>
          </a:p>
        </p:txBody>
      </p:sp>
      <p:sp>
        <p:nvSpPr>
          <p:cNvPr id="41987" name="Text Box 3">
            <a:extLst>
              <a:ext uri="{FF2B5EF4-FFF2-40B4-BE49-F238E27FC236}">
                <a16:creationId xmlns:a16="http://schemas.microsoft.com/office/drawing/2014/main" id="{73AF6941-CFBA-F5DD-1072-56867A1F1027}"/>
              </a:ext>
            </a:extLst>
          </p:cNvPr>
          <p:cNvSpPr txBox="1">
            <a:spLocks noChangeArrowheads="1"/>
          </p:cNvSpPr>
          <p:nvPr/>
        </p:nvSpPr>
        <p:spPr bwMode="auto">
          <a:xfrm>
            <a:off x="214313" y="1108075"/>
            <a:ext cx="8929687"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The time between successive vocal fold openings is called the fundamental period </a:t>
            </a:r>
            <a:r>
              <a:rPr lang="en-GB" altLang="en-US" i="1"/>
              <a:t>T</a:t>
            </a:r>
            <a:r>
              <a:rPr lang="en-GB" altLang="en-US" baseline="-25000"/>
              <a:t>0</a:t>
            </a:r>
            <a:r>
              <a:rPr lang="en-GB" altLang="en-US"/>
              <a:t>, while the rate of vibration is called the fundamental frequency of the phonation </a:t>
            </a:r>
          </a:p>
        </p:txBody>
      </p:sp>
      <p:graphicFrame>
        <p:nvGraphicFramePr>
          <p:cNvPr id="41988" name="Object 5">
            <a:extLst>
              <a:ext uri="{FF2B5EF4-FFF2-40B4-BE49-F238E27FC236}">
                <a16:creationId xmlns:a16="http://schemas.microsoft.com/office/drawing/2014/main" id="{521A8652-B09A-50E1-AC6C-B8C071DA0C24}"/>
              </a:ext>
            </a:extLst>
          </p:cNvPr>
          <p:cNvGraphicFramePr>
            <a:graphicFrameLocks noChangeAspect="1"/>
          </p:cNvGraphicFramePr>
          <p:nvPr/>
        </p:nvGraphicFramePr>
        <p:xfrm>
          <a:off x="3132138" y="3121025"/>
          <a:ext cx="2238375" cy="1066800"/>
        </p:xfrm>
        <a:graphic>
          <a:graphicData uri="http://schemas.openxmlformats.org/presentationml/2006/ole">
            <mc:AlternateContent xmlns:mc="http://schemas.openxmlformats.org/markup-compatibility/2006">
              <mc:Choice xmlns:v="urn:schemas-microsoft-com:vml" Requires="v">
                <p:oleObj name="Equation" r:id="rId2" imgW="11696700" imgH="9944100" progId="Equation.3">
                  <p:embed/>
                </p:oleObj>
              </mc:Choice>
              <mc:Fallback>
                <p:oleObj name="Equation" r:id="rId2" imgW="11696700" imgH="99441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121025"/>
                        <a:ext cx="22383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026">
            <a:extLst>
              <a:ext uri="{FF2B5EF4-FFF2-40B4-BE49-F238E27FC236}">
                <a16:creationId xmlns:a16="http://schemas.microsoft.com/office/drawing/2014/main" id="{ED49AF5A-2BDC-E6A4-62EC-2C31E1F64E4E}"/>
              </a:ext>
            </a:extLst>
          </p:cNvPr>
          <p:cNvSpPr txBox="1">
            <a:spLocks noChangeArrowheads="1"/>
          </p:cNvSpPr>
          <p:nvPr/>
        </p:nvSpPr>
        <p:spPr bwMode="auto">
          <a:xfrm>
            <a:off x="2420938" y="393700"/>
            <a:ext cx="43640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Some Problems Sources</a:t>
            </a:r>
            <a:endParaRPr lang="en-GB" altLang="en-US" sz="2400"/>
          </a:p>
        </p:txBody>
      </p:sp>
      <p:sp>
        <p:nvSpPr>
          <p:cNvPr id="6147" name="Text Box 1027">
            <a:extLst>
              <a:ext uri="{FF2B5EF4-FFF2-40B4-BE49-F238E27FC236}">
                <a16:creationId xmlns:a16="http://schemas.microsoft.com/office/drawing/2014/main" id="{002E025B-9168-674B-F392-18C50906F2CE}"/>
              </a:ext>
            </a:extLst>
          </p:cNvPr>
          <p:cNvSpPr txBox="1">
            <a:spLocks noChangeArrowheads="1"/>
          </p:cNvSpPr>
          <p:nvPr/>
        </p:nvSpPr>
        <p:spPr bwMode="auto">
          <a:xfrm>
            <a:off x="442913" y="1946275"/>
            <a:ext cx="8320087"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ts val="500"/>
              </a:spcBef>
              <a:spcAft>
                <a:spcPts val="500"/>
              </a:spcAft>
              <a:buFontTx/>
              <a:buNone/>
            </a:pPr>
            <a:r>
              <a:rPr lang="en-GB" altLang="en-US"/>
              <a:t>The assumption that speech is short time stationary </a:t>
            </a:r>
          </a:p>
          <a:p>
            <a:pPr eaLnBrk="1" hangingPunct="1">
              <a:spcBef>
                <a:spcPts val="500"/>
              </a:spcBef>
              <a:spcAft>
                <a:spcPts val="500"/>
              </a:spcAft>
              <a:buFontTx/>
              <a:buNone/>
            </a:pPr>
            <a:endParaRPr lang="en-GB" altLang="en-US"/>
          </a:p>
          <a:p>
            <a:pPr eaLnBrk="1" hangingPunct="1">
              <a:spcBef>
                <a:spcPts val="500"/>
              </a:spcBef>
              <a:spcAft>
                <a:spcPts val="500"/>
              </a:spcAft>
              <a:buFontTx/>
              <a:buNone/>
            </a:pPr>
            <a:r>
              <a:rPr lang="en-GB" altLang="en-US"/>
              <a:t>The formulation or choice of a suitable feature vector representation that will capture accurately the important information in the speech signal for future processing </a:t>
            </a:r>
          </a:p>
          <a:p>
            <a:pPr eaLnBrk="1" hangingPunct="1">
              <a:spcBef>
                <a:spcPct val="0"/>
              </a:spcBef>
              <a:buFontTx/>
              <a:buNone/>
            </a:pPr>
            <a:endParaRPr lang="en-GB"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085F0507-62F6-3DD0-F6FC-75319BA4EDD2}"/>
              </a:ext>
            </a:extLst>
          </p:cNvPr>
          <p:cNvSpPr txBox="1">
            <a:spLocks noChangeArrowheads="1"/>
          </p:cNvSpPr>
          <p:nvPr/>
        </p:nvSpPr>
        <p:spPr bwMode="auto">
          <a:xfrm>
            <a:off x="290513" y="727075"/>
            <a:ext cx="86248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This fundamental period is evident in the speech waveform and it is dependent on the size and tension of the speaker’s vocal folds at any given instant</a:t>
            </a:r>
          </a:p>
          <a:p>
            <a:pPr eaLnBrk="1" hangingPunct="1">
              <a:spcBef>
                <a:spcPct val="0"/>
              </a:spcBef>
              <a:buFontTx/>
              <a:buNone/>
            </a:pPr>
            <a:endParaRPr lang="en-GB" altLang="en-US"/>
          </a:p>
          <a:p>
            <a:pPr eaLnBrk="1" hangingPunct="1">
              <a:spcBef>
                <a:spcPct val="0"/>
              </a:spcBef>
              <a:buFontTx/>
              <a:buNone/>
            </a:pPr>
            <a:r>
              <a:rPr lang="en-GB" altLang="en-US"/>
              <a:t>Since the average size of the vocal folds is greater in men than women, the average fundamental frequency of an adult male speaking an utterance will be lower than a female’s</a:t>
            </a:r>
          </a:p>
          <a:p>
            <a:pPr eaLnBrk="1" hangingPunct="1">
              <a:spcBef>
                <a:spcPct val="0"/>
              </a:spcBef>
              <a:buFontTx/>
              <a:buNone/>
            </a:pPr>
            <a:endParaRPr lang="en-GB" altLang="en-US"/>
          </a:p>
        </p:txBody>
      </p:sp>
      <p:sp>
        <p:nvSpPr>
          <p:cNvPr id="43011" name="Text Box 2">
            <a:extLst>
              <a:ext uri="{FF2B5EF4-FFF2-40B4-BE49-F238E27FC236}">
                <a16:creationId xmlns:a16="http://schemas.microsoft.com/office/drawing/2014/main" id="{DF24D7AC-A9A6-50B5-3C53-5DD85B7B7D34}"/>
              </a:ext>
            </a:extLst>
          </p:cNvPr>
          <p:cNvSpPr txBox="1">
            <a:spLocks noChangeArrowheads="1"/>
          </p:cNvSpPr>
          <p:nvPr/>
        </p:nvSpPr>
        <p:spPr bwMode="auto">
          <a:xfrm>
            <a:off x="2386013" y="187325"/>
            <a:ext cx="443388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Voice Production - Pitch</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0A6BA0E3-9BFA-EAE3-7400-4C2F0DDEF3CD}"/>
              </a:ext>
            </a:extLst>
          </p:cNvPr>
          <p:cNvSpPr txBox="1">
            <a:spLocks noChangeArrowheads="1"/>
          </p:cNvSpPr>
          <p:nvPr/>
        </p:nvSpPr>
        <p:spPr bwMode="auto">
          <a:xfrm>
            <a:off x="2347913" y="4657725"/>
            <a:ext cx="44481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Female Speech Example</a:t>
            </a:r>
            <a:endParaRPr lang="en-GB" altLang="en-US"/>
          </a:p>
        </p:txBody>
      </p:sp>
      <p:pic>
        <p:nvPicPr>
          <p:cNvPr id="44035" name="Picture 4">
            <a:extLst>
              <a:ext uri="{FF2B5EF4-FFF2-40B4-BE49-F238E27FC236}">
                <a16:creationId xmlns:a16="http://schemas.microsoft.com/office/drawing/2014/main" id="{D20081CE-254A-63C9-401E-F59287393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028700"/>
            <a:ext cx="71120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F30CB76-98FD-EF07-665E-FBF76CBE644D}"/>
              </a:ext>
            </a:extLst>
          </p:cNvPr>
          <p:cNvSpPr>
            <a:spLocks noChangeArrowheads="1"/>
          </p:cNvSpPr>
          <p:nvPr/>
        </p:nvSpPr>
        <p:spPr bwMode="auto">
          <a:xfrm>
            <a:off x="2411413" y="4584700"/>
            <a:ext cx="40608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Male Speech Example</a:t>
            </a:r>
          </a:p>
        </p:txBody>
      </p:sp>
      <p:pic>
        <p:nvPicPr>
          <p:cNvPr id="45059" name="Picture 4">
            <a:extLst>
              <a:ext uri="{FF2B5EF4-FFF2-40B4-BE49-F238E27FC236}">
                <a16:creationId xmlns:a16="http://schemas.microsoft.com/office/drawing/2014/main" id="{6DFD2DC6-3131-A815-A3D8-00C75B941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028700"/>
            <a:ext cx="71120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C7688C1B-1258-0638-B2B4-AF6CBD6D9A26}"/>
              </a:ext>
            </a:extLst>
          </p:cNvPr>
          <p:cNvSpPr txBox="1">
            <a:spLocks noChangeArrowheads="1"/>
          </p:cNvSpPr>
          <p:nvPr/>
        </p:nvSpPr>
        <p:spPr bwMode="auto">
          <a:xfrm>
            <a:off x="290513" y="727075"/>
            <a:ext cx="8624887"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The term pitch is often used interchangeably with fundamental frequency. However, there is a subtle difference</a:t>
            </a:r>
          </a:p>
          <a:p>
            <a:pPr eaLnBrk="1" hangingPunct="1">
              <a:spcBef>
                <a:spcPct val="0"/>
              </a:spcBef>
              <a:buFontTx/>
              <a:buNone/>
            </a:pPr>
            <a:endParaRPr lang="en-GB" altLang="en-US"/>
          </a:p>
          <a:p>
            <a:pPr eaLnBrk="1" hangingPunct="1">
              <a:spcBef>
                <a:spcPct val="0"/>
              </a:spcBef>
              <a:buFontTx/>
              <a:buNone/>
            </a:pPr>
            <a:r>
              <a:rPr lang="en-GB" altLang="en-US"/>
              <a:t>Psycho-acousticians use the term pitch to refer to the perceived fundamental frequency of a sound, whether or not that frequency is actually present in the waveform </a:t>
            </a:r>
          </a:p>
        </p:txBody>
      </p:sp>
      <p:sp>
        <p:nvSpPr>
          <p:cNvPr id="46083" name="Text Box 2">
            <a:extLst>
              <a:ext uri="{FF2B5EF4-FFF2-40B4-BE49-F238E27FC236}">
                <a16:creationId xmlns:a16="http://schemas.microsoft.com/office/drawing/2014/main" id="{D1ED085B-84A0-AA76-0C06-02BCAED62144}"/>
              </a:ext>
            </a:extLst>
          </p:cNvPr>
          <p:cNvSpPr txBox="1">
            <a:spLocks noChangeArrowheads="1"/>
          </p:cNvSpPr>
          <p:nvPr/>
        </p:nvSpPr>
        <p:spPr bwMode="auto">
          <a:xfrm>
            <a:off x="234950" y="142875"/>
            <a:ext cx="83327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Voice Production – Pitch &amp; Fundamental Freq</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26320310-5CE3-A5A5-FA2C-7B86ABF743D1}"/>
              </a:ext>
            </a:extLst>
          </p:cNvPr>
          <p:cNvSpPr txBox="1">
            <a:spLocks noChangeArrowheads="1"/>
          </p:cNvSpPr>
          <p:nvPr/>
        </p:nvSpPr>
        <p:spPr bwMode="auto">
          <a:xfrm>
            <a:off x="214313" y="727075"/>
            <a:ext cx="8929687" cy="600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Speech transmitted over landlines is usually bandlimited to about 300-3000Hz.</a:t>
            </a:r>
          </a:p>
          <a:p>
            <a:pPr eaLnBrk="1" hangingPunct="1">
              <a:spcBef>
                <a:spcPct val="0"/>
              </a:spcBef>
              <a:buFontTx/>
              <a:buNone/>
            </a:pPr>
            <a:endParaRPr lang="en-GB" altLang="en-US"/>
          </a:p>
          <a:p>
            <a:pPr eaLnBrk="1" hangingPunct="1">
              <a:spcBef>
                <a:spcPct val="0"/>
              </a:spcBef>
              <a:buFontTx/>
              <a:buNone/>
            </a:pPr>
            <a:r>
              <a:rPr lang="en-GB" altLang="en-US"/>
              <a:t>Nevertheless, a person who is phonating at 100Hz will be perceived as such by the listener, even though the fundamental frequency of the waveform cannot be less than 300Hz. Thus, while the pitch of the received waveform is 100Hz, its actual fundamental frequency is 300Hz</a:t>
            </a:r>
          </a:p>
          <a:p>
            <a:pPr eaLnBrk="1" hangingPunct="1">
              <a:spcBef>
                <a:spcPct val="0"/>
              </a:spcBef>
              <a:buFontTx/>
              <a:buNone/>
            </a:pPr>
            <a:endParaRPr lang="en-GB" altLang="en-US"/>
          </a:p>
          <a:p>
            <a:pPr eaLnBrk="1" hangingPunct="1">
              <a:spcBef>
                <a:spcPct val="0"/>
              </a:spcBef>
              <a:buFontTx/>
              <a:buNone/>
            </a:pPr>
            <a:r>
              <a:rPr lang="en-GB" altLang="en-US"/>
              <a:t>Generally, though in speech processing the word pitch is taken to mean fundamental frequency</a:t>
            </a:r>
          </a:p>
        </p:txBody>
      </p:sp>
      <p:sp>
        <p:nvSpPr>
          <p:cNvPr id="47107" name="Text Box 2">
            <a:extLst>
              <a:ext uri="{FF2B5EF4-FFF2-40B4-BE49-F238E27FC236}">
                <a16:creationId xmlns:a16="http://schemas.microsoft.com/office/drawing/2014/main" id="{5C34216A-11B1-8CFE-938B-EEEDDA8F7D50}"/>
              </a:ext>
            </a:extLst>
          </p:cNvPr>
          <p:cNvSpPr txBox="1">
            <a:spLocks noChangeArrowheads="1"/>
          </p:cNvSpPr>
          <p:nvPr/>
        </p:nvSpPr>
        <p:spPr bwMode="auto">
          <a:xfrm>
            <a:off x="234950" y="142875"/>
            <a:ext cx="83327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Voice Production – Pitch &amp; Fundamental Freq</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690674A0-96AF-1251-9AF2-9EFDEF2C474B}"/>
              </a:ext>
            </a:extLst>
          </p:cNvPr>
          <p:cNvSpPr txBox="1">
            <a:spLocks noChangeArrowheads="1"/>
          </p:cNvSpPr>
          <p:nvPr/>
        </p:nvSpPr>
        <p:spPr bwMode="auto">
          <a:xfrm>
            <a:off x="366713" y="650875"/>
            <a:ext cx="8548687" cy="551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Everyone has a pitch range to which they are constrained by the simple physics of their own larynx </a:t>
            </a:r>
          </a:p>
          <a:p>
            <a:pPr eaLnBrk="1" hangingPunct="1">
              <a:spcBef>
                <a:spcPct val="0"/>
              </a:spcBef>
              <a:buFontTx/>
              <a:buNone/>
            </a:pPr>
            <a:endParaRPr lang="en-GB" altLang="en-US"/>
          </a:p>
          <a:p>
            <a:pPr eaLnBrk="1" hangingPunct="1">
              <a:spcBef>
                <a:spcPct val="0"/>
              </a:spcBef>
              <a:buFontTx/>
              <a:buNone/>
            </a:pPr>
            <a:r>
              <a:rPr lang="en-GB" altLang="en-US"/>
              <a:t>For men, the possible pitch range is between the two bounds 50-250Hz, while for women the range usually falls somewhere in the interval 120-500Hz</a:t>
            </a:r>
          </a:p>
          <a:p>
            <a:pPr eaLnBrk="1" hangingPunct="1">
              <a:spcBef>
                <a:spcPct val="0"/>
              </a:spcBef>
              <a:buFontTx/>
              <a:buNone/>
            </a:pPr>
            <a:endParaRPr lang="en-GB" altLang="en-US"/>
          </a:p>
          <a:p>
            <a:pPr eaLnBrk="1" hangingPunct="1">
              <a:spcBef>
                <a:spcPct val="0"/>
              </a:spcBef>
              <a:buFontTx/>
              <a:buNone/>
            </a:pPr>
            <a:r>
              <a:rPr lang="en-GB" altLang="en-US"/>
              <a:t>Everyone has a habitual pitch level, which is the preferred pitch that will be used naturally on average</a:t>
            </a:r>
          </a:p>
        </p:txBody>
      </p:sp>
      <p:sp>
        <p:nvSpPr>
          <p:cNvPr id="48131" name="Text Box 2">
            <a:extLst>
              <a:ext uri="{FF2B5EF4-FFF2-40B4-BE49-F238E27FC236}">
                <a16:creationId xmlns:a16="http://schemas.microsoft.com/office/drawing/2014/main" id="{D273F858-32A4-F19C-F54A-3E6288AAC398}"/>
              </a:ext>
            </a:extLst>
          </p:cNvPr>
          <p:cNvSpPr txBox="1">
            <a:spLocks noChangeArrowheads="1"/>
          </p:cNvSpPr>
          <p:nvPr/>
        </p:nvSpPr>
        <p:spPr bwMode="auto">
          <a:xfrm>
            <a:off x="2268538" y="73025"/>
            <a:ext cx="443388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Voice Production - Pitch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B875F243-BA92-022F-F81D-20D1BB1223EC}"/>
              </a:ext>
            </a:extLst>
          </p:cNvPr>
          <p:cNvSpPr txBox="1">
            <a:spLocks noChangeArrowheads="1"/>
          </p:cNvSpPr>
          <p:nvPr/>
        </p:nvSpPr>
        <p:spPr bwMode="auto">
          <a:xfrm>
            <a:off x="366713" y="1196975"/>
            <a:ext cx="854868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Pitch is shifted up and down when speaking in response to factors relating to stress, intonation and emotion</a:t>
            </a:r>
          </a:p>
        </p:txBody>
      </p:sp>
      <p:sp>
        <p:nvSpPr>
          <p:cNvPr id="49155" name="Text Box 2">
            <a:extLst>
              <a:ext uri="{FF2B5EF4-FFF2-40B4-BE49-F238E27FC236}">
                <a16:creationId xmlns:a16="http://schemas.microsoft.com/office/drawing/2014/main" id="{6CB14D77-CCA3-9365-2FF7-EC5228E3482E}"/>
              </a:ext>
            </a:extLst>
          </p:cNvPr>
          <p:cNvSpPr txBox="1">
            <a:spLocks noChangeArrowheads="1"/>
          </p:cNvSpPr>
          <p:nvPr/>
        </p:nvSpPr>
        <p:spPr bwMode="auto">
          <a:xfrm>
            <a:off x="1547813" y="90488"/>
            <a:ext cx="64785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Voice Production – Pitch &amp; Prosody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AC99EFD6-7518-B503-0C70-98A82A3529A9}"/>
              </a:ext>
            </a:extLst>
          </p:cNvPr>
          <p:cNvSpPr txBox="1">
            <a:spLocks noChangeArrowheads="1"/>
          </p:cNvSpPr>
          <p:nvPr/>
        </p:nvSpPr>
        <p:spPr bwMode="auto">
          <a:xfrm>
            <a:off x="290513" y="955675"/>
            <a:ext cx="8624887" cy="600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Stress refers to a change in fundamental frequency and loudness to signify a change in a syllable, word or phrase</a:t>
            </a:r>
          </a:p>
          <a:p>
            <a:pPr eaLnBrk="1" hangingPunct="1">
              <a:spcBef>
                <a:spcPct val="0"/>
              </a:spcBef>
              <a:buFontTx/>
              <a:buNone/>
            </a:pPr>
            <a:endParaRPr lang="en-GB" altLang="en-US"/>
          </a:p>
          <a:p>
            <a:pPr eaLnBrk="1" hangingPunct="1">
              <a:spcBef>
                <a:spcPct val="0"/>
              </a:spcBef>
              <a:buFontTx/>
              <a:buNone/>
            </a:pPr>
            <a:r>
              <a:rPr lang="en-GB" altLang="en-US"/>
              <a:t>Intonation is associated with the pitch contour over time and performs several function in a language, the most important being to signal grammatical structure</a:t>
            </a:r>
          </a:p>
          <a:p>
            <a:pPr eaLnBrk="1" hangingPunct="1">
              <a:spcBef>
                <a:spcPct val="0"/>
              </a:spcBef>
              <a:buFontTx/>
              <a:buNone/>
            </a:pPr>
            <a:endParaRPr lang="en-GB" altLang="en-US"/>
          </a:p>
          <a:p>
            <a:pPr eaLnBrk="1" hangingPunct="1">
              <a:spcBef>
                <a:spcPct val="0"/>
              </a:spcBef>
              <a:buFontTx/>
              <a:buNone/>
            </a:pPr>
            <a:r>
              <a:rPr lang="en-GB" altLang="en-US"/>
              <a:t>The markings of sentence, clause, and other boundaries is accomplished through intonation patterns</a:t>
            </a:r>
          </a:p>
        </p:txBody>
      </p:sp>
      <p:sp>
        <p:nvSpPr>
          <p:cNvPr id="50179" name="Text Box 2">
            <a:extLst>
              <a:ext uri="{FF2B5EF4-FFF2-40B4-BE49-F238E27FC236}">
                <a16:creationId xmlns:a16="http://schemas.microsoft.com/office/drawing/2014/main" id="{A977F219-718F-5DFD-B4E0-23967EC2FC9B}"/>
              </a:ext>
            </a:extLst>
          </p:cNvPr>
          <p:cNvSpPr txBox="1">
            <a:spLocks noChangeArrowheads="1"/>
          </p:cNvSpPr>
          <p:nvPr/>
        </p:nvSpPr>
        <p:spPr bwMode="auto">
          <a:xfrm>
            <a:off x="2051050" y="330200"/>
            <a:ext cx="49530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dirty="0"/>
              <a:t>Voice Production - Prosody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sp151">
            <a:extLst>
              <a:ext uri="{FF2B5EF4-FFF2-40B4-BE49-F238E27FC236}">
                <a16:creationId xmlns:a16="http://schemas.microsoft.com/office/drawing/2014/main" id="{1977BBC3-6817-B4A5-23D7-7B7AD97C3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371600"/>
            <a:ext cx="7023100"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allno">
            <a:extLst>
              <a:ext uri="{FF2B5EF4-FFF2-40B4-BE49-F238E27FC236}">
                <a16:creationId xmlns:a16="http://schemas.microsoft.com/office/drawing/2014/main" id="{7A1077D1-35EA-E596-D7FE-4EF365C7B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000250"/>
            <a:ext cx="79565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 Box 3">
            <a:extLst>
              <a:ext uri="{FF2B5EF4-FFF2-40B4-BE49-F238E27FC236}">
                <a16:creationId xmlns:a16="http://schemas.microsoft.com/office/drawing/2014/main" id="{FA9AEF97-0581-EAB1-97B5-033FF5912F17}"/>
              </a:ext>
            </a:extLst>
          </p:cNvPr>
          <p:cNvSpPr txBox="1">
            <a:spLocks noChangeArrowheads="1"/>
          </p:cNvSpPr>
          <p:nvPr/>
        </p:nvSpPr>
        <p:spPr bwMode="auto">
          <a:xfrm>
            <a:off x="893763" y="5060950"/>
            <a:ext cx="82502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sz="2400"/>
              <a:t>Pitch contour for the word no spoken with different intonation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38FEBB5E-A844-78D4-4334-541203B616BF}"/>
              </a:ext>
            </a:extLst>
          </p:cNvPr>
          <p:cNvSpPr txBox="1">
            <a:spLocks noChangeArrowheads="1"/>
          </p:cNvSpPr>
          <p:nvPr/>
        </p:nvSpPr>
        <p:spPr bwMode="auto">
          <a:xfrm>
            <a:off x="1835150" y="138113"/>
            <a:ext cx="48895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Speech Production Process</a:t>
            </a:r>
            <a:endParaRPr lang="en-GB" altLang="en-US" sz="2400"/>
          </a:p>
        </p:txBody>
      </p:sp>
      <p:sp>
        <p:nvSpPr>
          <p:cNvPr id="7171" name="Text Box 3">
            <a:extLst>
              <a:ext uri="{FF2B5EF4-FFF2-40B4-BE49-F238E27FC236}">
                <a16:creationId xmlns:a16="http://schemas.microsoft.com/office/drawing/2014/main" id="{C2C9D140-3F84-119E-C2E9-41D62059C7BC}"/>
              </a:ext>
            </a:extLst>
          </p:cNvPr>
          <p:cNvSpPr txBox="1">
            <a:spLocks noChangeArrowheads="1"/>
          </p:cNvSpPr>
          <p:nvPr/>
        </p:nvSpPr>
        <p:spPr bwMode="auto">
          <a:xfrm>
            <a:off x="304800" y="1196975"/>
            <a:ext cx="8839200"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The sounds and transitions in the speech signal serve as a symbolic representation of the information</a:t>
            </a:r>
          </a:p>
          <a:p>
            <a:pPr eaLnBrk="1" hangingPunct="1">
              <a:spcBef>
                <a:spcPct val="0"/>
              </a:spcBef>
              <a:buFontTx/>
              <a:buNone/>
            </a:pPr>
            <a:endParaRPr lang="en-GB" altLang="en-US"/>
          </a:p>
          <a:p>
            <a:pPr eaLnBrk="1" hangingPunct="1">
              <a:spcBef>
                <a:spcPct val="0"/>
              </a:spcBef>
              <a:buFontTx/>
              <a:buNone/>
            </a:pPr>
            <a:r>
              <a:rPr lang="en-GB" altLang="en-US"/>
              <a:t>The arrangement of the sounds is governed by the rules of language</a:t>
            </a:r>
          </a:p>
          <a:p>
            <a:pPr eaLnBrk="1" hangingPunct="1">
              <a:spcBef>
                <a:spcPct val="0"/>
              </a:spcBef>
              <a:buFontTx/>
              <a:buNone/>
            </a:pPr>
            <a:endParaRPr lang="en-GB" altLang="en-US"/>
          </a:p>
          <a:p>
            <a:pPr eaLnBrk="1" hangingPunct="1">
              <a:spcBef>
                <a:spcPct val="0"/>
              </a:spcBef>
              <a:buFontTx/>
              <a:buNone/>
            </a:pPr>
            <a:r>
              <a:rPr lang="en-GB" altLang="en-US"/>
              <a:t>The study of these rules and their implications in human communications is the science of </a:t>
            </a:r>
            <a:r>
              <a:rPr lang="en-GB" altLang="en-US" u="sng"/>
              <a:t>linguistics</a:t>
            </a:r>
            <a:endParaRPr lang="en-GB" altLang="en-US"/>
          </a:p>
          <a:p>
            <a:pPr eaLnBrk="1" hangingPunct="1">
              <a:spcBef>
                <a:spcPct val="0"/>
              </a:spcBef>
              <a:buFontTx/>
              <a:buNone/>
            </a:pPr>
            <a:endParaRPr lang="en-GB" altLang="en-US"/>
          </a:p>
          <a:p>
            <a:pPr eaLnBrk="1" hangingPunct="1">
              <a:spcBef>
                <a:spcPct val="0"/>
              </a:spcBef>
              <a:buFontTx/>
              <a:buNone/>
            </a:pPr>
            <a:r>
              <a:rPr lang="en-GB" altLang="en-US"/>
              <a:t>The study and classification of the sounds of speech is called </a:t>
            </a:r>
            <a:r>
              <a:rPr lang="en-GB" altLang="en-US" u="sng"/>
              <a:t>phonetics</a:t>
            </a:r>
            <a:endParaRPr lang="en-GB"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CB96C0E5-BAE1-97A1-2202-5BB4FE3D8EED}"/>
              </a:ext>
            </a:extLst>
          </p:cNvPr>
          <p:cNvSpPr txBox="1">
            <a:spLocks noChangeArrowheads="1"/>
          </p:cNvSpPr>
          <p:nvPr/>
        </p:nvSpPr>
        <p:spPr bwMode="auto">
          <a:xfrm>
            <a:off x="3454400" y="514350"/>
            <a:ext cx="18938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Formants</a:t>
            </a:r>
            <a:endParaRPr lang="en-GB" altLang="en-US"/>
          </a:p>
        </p:txBody>
      </p:sp>
      <p:sp>
        <p:nvSpPr>
          <p:cNvPr id="53251" name="Text Box 3">
            <a:extLst>
              <a:ext uri="{FF2B5EF4-FFF2-40B4-BE49-F238E27FC236}">
                <a16:creationId xmlns:a16="http://schemas.microsoft.com/office/drawing/2014/main" id="{E596C8EE-3D9A-5EF9-4106-AC0EEC62A1D1}"/>
              </a:ext>
            </a:extLst>
          </p:cNvPr>
          <p:cNvSpPr txBox="1">
            <a:spLocks noChangeArrowheads="1"/>
          </p:cNvSpPr>
          <p:nvPr/>
        </p:nvSpPr>
        <p:spPr bwMode="auto">
          <a:xfrm>
            <a:off x="442913" y="1260475"/>
            <a:ext cx="87010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As the sound generated propagates down the tubes formed by the vocal and nasal tracts, the frequency spectrum is shaped by the frequency selectivity of the tube (like in an organ)</a:t>
            </a:r>
          </a:p>
          <a:p>
            <a:pPr eaLnBrk="1" hangingPunct="1">
              <a:spcBef>
                <a:spcPct val="0"/>
              </a:spcBef>
              <a:buFontTx/>
              <a:buNone/>
            </a:pPr>
            <a:endParaRPr lang="en-GB" altLang="en-US"/>
          </a:p>
          <a:p>
            <a:pPr eaLnBrk="1" hangingPunct="1">
              <a:spcBef>
                <a:spcPct val="0"/>
              </a:spcBef>
              <a:buFontTx/>
              <a:buNone/>
            </a:pPr>
            <a:r>
              <a:rPr lang="en-GB" altLang="en-US"/>
              <a:t>The resonance frequencies of the vocal tract tube are called formant frequencies or simply formants</a:t>
            </a:r>
          </a:p>
          <a:p>
            <a:pPr eaLnBrk="1" hangingPunct="1">
              <a:spcBef>
                <a:spcPct val="0"/>
              </a:spcBef>
              <a:buFontTx/>
              <a:buNone/>
            </a:pPr>
            <a:endParaRPr lang="en-GB" altLang="en-US"/>
          </a:p>
          <a:p>
            <a:pPr eaLnBrk="1" hangingPunct="1">
              <a:spcBef>
                <a:spcPct val="0"/>
              </a:spcBef>
              <a:buFontTx/>
              <a:buNone/>
            </a:pPr>
            <a:r>
              <a:rPr lang="en-GB" altLang="en-US"/>
              <a:t>The formant frequencies depend upon the shape and dimensions of the vocal tract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8406B6AF-F74C-B116-8C9D-26D766A0C8FE}"/>
              </a:ext>
            </a:extLst>
          </p:cNvPr>
          <p:cNvSpPr txBox="1">
            <a:spLocks noChangeArrowheads="1"/>
          </p:cNvSpPr>
          <p:nvPr/>
        </p:nvSpPr>
        <p:spPr bwMode="auto">
          <a:xfrm>
            <a:off x="3454400" y="514350"/>
            <a:ext cx="18938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Formants</a:t>
            </a:r>
            <a:endParaRPr lang="en-GB" altLang="en-US"/>
          </a:p>
        </p:txBody>
      </p:sp>
      <p:sp>
        <p:nvSpPr>
          <p:cNvPr id="54275" name="Text Box 3">
            <a:extLst>
              <a:ext uri="{FF2B5EF4-FFF2-40B4-BE49-F238E27FC236}">
                <a16:creationId xmlns:a16="http://schemas.microsoft.com/office/drawing/2014/main" id="{A0409AF9-CC65-7D8E-02EB-48D23670206D}"/>
              </a:ext>
            </a:extLst>
          </p:cNvPr>
          <p:cNvSpPr txBox="1">
            <a:spLocks noChangeArrowheads="1"/>
          </p:cNvSpPr>
          <p:nvPr/>
        </p:nvSpPr>
        <p:spPr bwMode="auto">
          <a:xfrm>
            <a:off x="442913" y="1260475"/>
            <a:ext cx="8701087"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Different sounds are formed by varying the shape of the vocal tract</a:t>
            </a:r>
          </a:p>
          <a:p>
            <a:pPr eaLnBrk="1" hangingPunct="1">
              <a:spcBef>
                <a:spcPct val="0"/>
              </a:spcBef>
              <a:buFontTx/>
              <a:buNone/>
            </a:pPr>
            <a:endParaRPr lang="en-GB" altLang="en-US"/>
          </a:p>
          <a:p>
            <a:pPr eaLnBrk="1" hangingPunct="1">
              <a:spcBef>
                <a:spcPct val="0"/>
              </a:spcBef>
              <a:buFontTx/>
              <a:buNone/>
            </a:pPr>
            <a:r>
              <a:rPr lang="en-GB" altLang="en-US"/>
              <a:t>Thus, the spectral properties of the speech vary with time as the vocal tract shape varies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a:extLst>
              <a:ext uri="{FF2B5EF4-FFF2-40B4-BE49-F238E27FC236}">
                <a16:creationId xmlns:a16="http://schemas.microsoft.com/office/drawing/2014/main" id="{179707E5-E47D-1DD1-FDBD-D2A43F6A2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557338"/>
            <a:ext cx="694372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299" name="Text Box 2">
            <a:extLst>
              <a:ext uri="{FF2B5EF4-FFF2-40B4-BE49-F238E27FC236}">
                <a16:creationId xmlns:a16="http://schemas.microsoft.com/office/drawing/2014/main" id="{FA667394-8B74-E29C-6F4D-589F5D56C074}"/>
              </a:ext>
            </a:extLst>
          </p:cNvPr>
          <p:cNvSpPr txBox="1">
            <a:spLocks noChangeArrowheads="1"/>
          </p:cNvSpPr>
          <p:nvPr/>
        </p:nvSpPr>
        <p:spPr bwMode="auto">
          <a:xfrm>
            <a:off x="3454400" y="514350"/>
            <a:ext cx="18938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Formants</a:t>
            </a:r>
            <a:endParaRPr lang="en-GB"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D1BB21CB-6B75-CC94-CF54-8B12B55A883B}"/>
              </a:ext>
            </a:extLst>
          </p:cNvPr>
          <p:cNvSpPr txBox="1">
            <a:spLocks noChangeArrowheads="1"/>
          </p:cNvSpPr>
          <p:nvPr/>
        </p:nvSpPr>
        <p:spPr bwMode="auto">
          <a:xfrm>
            <a:off x="3565525" y="107950"/>
            <a:ext cx="24558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Spectrogram</a:t>
            </a:r>
          </a:p>
        </p:txBody>
      </p:sp>
      <p:sp>
        <p:nvSpPr>
          <p:cNvPr id="56323" name="Text Box 3">
            <a:extLst>
              <a:ext uri="{FF2B5EF4-FFF2-40B4-BE49-F238E27FC236}">
                <a16:creationId xmlns:a16="http://schemas.microsoft.com/office/drawing/2014/main" id="{38FA198E-3741-2D61-9F08-928B0FE9DDBA}"/>
              </a:ext>
            </a:extLst>
          </p:cNvPr>
          <p:cNvSpPr txBox="1">
            <a:spLocks noChangeArrowheads="1"/>
          </p:cNvSpPr>
          <p:nvPr/>
        </p:nvSpPr>
        <p:spPr bwMode="auto">
          <a:xfrm>
            <a:off x="442913" y="1260475"/>
            <a:ext cx="8701087" cy="551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The time-varying spectral characteristics of the speech signal can be graphically displayed using a spectrogram</a:t>
            </a:r>
          </a:p>
          <a:p>
            <a:pPr eaLnBrk="1" hangingPunct="1">
              <a:spcBef>
                <a:spcPct val="0"/>
              </a:spcBef>
              <a:buFontTx/>
              <a:buNone/>
            </a:pPr>
            <a:endParaRPr lang="en-GB" altLang="en-US"/>
          </a:p>
          <a:p>
            <a:pPr eaLnBrk="1" hangingPunct="1">
              <a:spcBef>
                <a:spcPct val="0"/>
              </a:spcBef>
              <a:buFontTx/>
              <a:buNone/>
            </a:pPr>
            <a:r>
              <a:rPr lang="en-GB" altLang="en-US"/>
              <a:t>Using a short window the resonance frequencies of the vocal tract show up as dark bands</a:t>
            </a:r>
          </a:p>
          <a:p>
            <a:pPr eaLnBrk="1" hangingPunct="1">
              <a:spcBef>
                <a:spcPct val="0"/>
              </a:spcBef>
              <a:buFontTx/>
              <a:buNone/>
            </a:pPr>
            <a:endParaRPr lang="en-GB" altLang="en-US"/>
          </a:p>
          <a:p>
            <a:pPr eaLnBrk="1" hangingPunct="1">
              <a:spcBef>
                <a:spcPct val="0"/>
              </a:spcBef>
              <a:buFontTx/>
              <a:buNone/>
            </a:pPr>
            <a:r>
              <a:rPr lang="en-GB" altLang="en-US"/>
              <a:t>Voiced regions are characterised by a striated or narrow appearance due to periodicity in the waveform, while unvoiced intervals are more solidly filled in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3D092D9F-6AD6-AAEE-A078-B62CAD8F0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600200"/>
            <a:ext cx="7823200" cy="330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026">
            <a:extLst>
              <a:ext uri="{FF2B5EF4-FFF2-40B4-BE49-F238E27FC236}">
                <a16:creationId xmlns:a16="http://schemas.microsoft.com/office/drawing/2014/main" id="{0404E01F-8A24-46A4-1C72-B0F543D04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285750"/>
            <a:ext cx="77216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1" name="Picture 1027">
            <a:extLst>
              <a:ext uri="{FF2B5EF4-FFF2-40B4-BE49-F238E27FC236}">
                <a16:creationId xmlns:a16="http://schemas.microsoft.com/office/drawing/2014/main" id="{052A9DFD-99A3-788D-9CCC-A0716040D5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3600450"/>
            <a:ext cx="7112000"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84D1FF1D-7BBD-0F92-7EEE-FF6C8F80B7DB}"/>
              </a:ext>
            </a:extLst>
          </p:cNvPr>
          <p:cNvSpPr txBox="1">
            <a:spLocks noChangeArrowheads="1"/>
          </p:cNvSpPr>
          <p:nvPr/>
        </p:nvSpPr>
        <p:spPr bwMode="auto">
          <a:xfrm>
            <a:off x="1331913" y="342900"/>
            <a:ext cx="60229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Mechanism of Speech production</a:t>
            </a:r>
            <a:endParaRPr lang="en-GB" altLang="en-US" sz="2400"/>
          </a:p>
        </p:txBody>
      </p:sp>
      <p:sp>
        <p:nvSpPr>
          <p:cNvPr id="8195" name="Text Box 3">
            <a:extLst>
              <a:ext uri="{FF2B5EF4-FFF2-40B4-BE49-F238E27FC236}">
                <a16:creationId xmlns:a16="http://schemas.microsoft.com/office/drawing/2014/main" id="{D7988007-F702-CE28-AD82-037052D5CC4B}"/>
              </a:ext>
            </a:extLst>
          </p:cNvPr>
          <p:cNvSpPr txBox="1">
            <a:spLocks noChangeArrowheads="1"/>
          </p:cNvSpPr>
          <p:nvPr/>
        </p:nvSpPr>
        <p:spPr bwMode="auto">
          <a:xfrm>
            <a:off x="211138" y="1524000"/>
            <a:ext cx="8932862"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The vocal tract begins at the opening between the vocal cords, or glottis and ends at the lips</a:t>
            </a:r>
          </a:p>
          <a:p>
            <a:pPr eaLnBrk="1" hangingPunct="1">
              <a:spcBef>
                <a:spcPct val="0"/>
              </a:spcBef>
              <a:buFontTx/>
              <a:buNone/>
            </a:pPr>
            <a:endParaRPr lang="en-GB" altLang="en-US"/>
          </a:p>
          <a:p>
            <a:pPr eaLnBrk="1" hangingPunct="1">
              <a:spcBef>
                <a:spcPct val="0"/>
              </a:spcBef>
              <a:buFontTx/>
              <a:buNone/>
            </a:pPr>
            <a:r>
              <a:rPr lang="en-GB" altLang="en-US"/>
              <a:t>It consists of the pharynx (the connection from the esophagus to the mouth) and the mouth or oral cavity</a:t>
            </a:r>
          </a:p>
          <a:p>
            <a:pPr eaLnBrk="1" hangingPunct="1">
              <a:spcBef>
                <a:spcPct val="0"/>
              </a:spcBef>
              <a:buFontTx/>
              <a:buNone/>
            </a:pPr>
            <a:endParaRPr lang="en-GB" altLang="en-US"/>
          </a:p>
          <a:p>
            <a:pPr eaLnBrk="1" hangingPunct="1">
              <a:spcBef>
                <a:spcPct val="0"/>
              </a:spcBef>
              <a:buFontTx/>
              <a:buNone/>
            </a:pPr>
            <a:r>
              <a:rPr lang="en-GB" altLang="en-US"/>
              <a:t>In the average male, the vocal tract length is about 17cm, for the average female it is about 14cm and for a child it is about 10cm</a:t>
            </a:r>
          </a:p>
          <a:p>
            <a:pPr eaLnBrk="1" hangingPunct="1">
              <a:spcBef>
                <a:spcPct val="0"/>
              </a:spcBef>
              <a:buFontTx/>
              <a:buNone/>
            </a:pP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a:extLst>
              <a:ext uri="{FF2B5EF4-FFF2-40B4-BE49-F238E27FC236}">
                <a16:creationId xmlns:a16="http://schemas.microsoft.com/office/drawing/2014/main" id="{5E13D194-5962-27F5-5DC8-C40002C6448F}"/>
              </a:ext>
            </a:extLst>
          </p:cNvPr>
          <p:cNvSpPr txBox="1">
            <a:spLocks noChangeArrowheads="1"/>
          </p:cNvSpPr>
          <p:nvPr/>
        </p:nvSpPr>
        <p:spPr bwMode="auto">
          <a:xfrm>
            <a:off x="468313" y="1700213"/>
            <a:ext cx="8280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The nasal tract begins at the velum and ends in the nostrils</a:t>
            </a:r>
          </a:p>
          <a:p>
            <a:pPr eaLnBrk="1" hangingPunct="1">
              <a:spcBef>
                <a:spcPct val="0"/>
              </a:spcBef>
              <a:buFontTx/>
              <a:buNone/>
            </a:pPr>
            <a:endParaRPr lang="en-GB" altLang="en-US"/>
          </a:p>
          <a:p>
            <a:pPr eaLnBrk="1" hangingPunct="1">
              <a:spcBef>
                <a:spcPct val="0"/>
              </a:spcBef>
              <a:buFontTx/>
              <a:buNone/>
            </a:pPr>
            <a:r>
              <a:rPr lang="en-GB" altLang="en-US"/>
              <a:t>When the velum is lowered, the nasal tract is acoustically coupled to the vocal tract to produce the nasal sounds of speech</a:t>
            </a:r>
          </a:p>
          <a:p>
            <a:pPr eaLnBrk="1" hangingPunct="1">
              <a:spcBef>
                <a:spcPct val="0"/>
              </a:spcBef>
              <a:buFontTx/>
              <a:buNone/>
            </a:pPr>
            <a:endParaRPr lang="en-IE" altLang="en-US"/>
          </a:p>
        </p:txBody>
      </p:sp>
      <p:sp>
        <p:nvSpPr>
          <p:cNvPr id="9219" name="Text Box 2">
            <a:extLst>
              <a:ext uri="{FF2B5EF4-FFF2-40B4-BE49-F238E27FC236}">
                <a16:creationId xmlns:a16="http://schemas.microsoft.com/office/drawing/2014/main" id="{A5C1E6FB-65BF-E465-58B8-30934B9E052F}"/>
              </a:ext>
            </a:extLst>
          </p:cNvPr>
          <p:cNvSpPr txBox="1">
            <a:spLocks noChangeArrowheads="1"/>
          </p:cNvSpPr>
          <p:nvPr/>
        </p:nvSpPr>
        <p:spPr bwMode="auto">
          <a:xfrm>
            <a:off x="1597025" y="342900"/>
            <a:ext cx="60229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Mechanism of Speech production</a:t>
            </a:r>
            <a:endParaRPr lang="en-GB"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D5DA4C6E-8490-4894-4ED3-75BA60577C97}"/>
              </a:ext>
            </a:extLst>
          </p:cNvPr>
          <p:cNvSpPr txBox="1">
            <a:spLocks noChangeArrowheads="1"/>
          </p:cNvSpPr>
          <p:nvPr/>
        </p:nvSpPr>
        <p:spPr bwMode="auto">
          <a:xfrm>
            <a:off x="304800" y="1219200"/>
            <a:ext cx="88392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The sub-glottal system is composed of the lungs, bronchi and trachea </a:t>
            </a:r>
          </a:p>
          <a:p>
            <a:pPr eaLnBrk="1" hangingPunct="1">
              <a:spcBef>
                <a:spcPct val="0"/>
              </a:spcBef>
              <a:buFontTx/>
              <a:buNone/>
            </a:pPr>
            <a:endParaRPr lang="en-GB" altLang="en-US"/>
          </a:p>
          <a:p>
            <a:pPr eaLnBrk="1" hangingPunct="1">
              <a:spcBef>
                <a:spcPct val="0"/>
              </a:spcBef>
              <a:buFontTx/>
              <a:buNone/>
            </a:pPr>
            <a:r>
              <a:rPr lang="en-GB" altLang="en-US"/>
              <a:t>This sub-glottal system serves as a source of energy for the production of speech </a:t>
            </a:r>
          </a:p>
          <a:p>
            <a:pPr eaLnBrk="1" hangingPunct="1">
              <a:spcBef>
                <a:spcPct val="0"/>
              </a:spcBef>
              <a:buFontTx/>
              <a:buNone/>
            </a:pPr>
            <a:endParaRPr lang="en-GB" altLang="en-US"/>
          </a:p>
          <a:p>
            <a:pPr eaLnBrk="1" hangingPunct="1">
              <a:spcBef>
                <a:spcPct val="0"/>
              </a:spcBef>
              <a:buFontTx/>
              <a:buNone/>
            </a:pPr>
            <a:r>
              <a:rPr lang="en-GB" altLang="en-US"/>
              <a:t>Speech is the acoustic wave that is radiated from this system when air is expelled from the lungs and the resulting flow of air is perturbed by a constriction somewhere in the vocal tract</a:t>
            </a:r>
          </a:p>
        </p:txBody>
      </p:sp>
      <p:sp>
        <p:nvSpPr>
          <p:cNvPr id="10243" name="Rectangle 3">
            <a:extLst>
              <a:ext uri="{FF2B5EF4-FFF2-40B4-BE49-F238E27FC236}">
                <a16:creationId xmlns:a16="http://schemas.microsoft.com/office/drawing/2014/main" id="{691CE674-5D86-7ED7-968A-40DD1951AB77}"/>
              </a:ext>
            </a:extLst>
          </p:cNvPr>
          <p:cNvSpPr>
            <a:spLocks noChangeArrowheads="1"/>
          </p:cNvSpPr>
          <p:nvPr/>
        </p:nvSpPr>
        <p:spPr bwMode="auto">
          <a:xfrm>
            <a:off x="1116013" y="203200"/>
            <a:ext cx="60229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Mechanism of Speech production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026" descr="sp1">
            <a:extLst>
              <a:ext uri="{FF2B5EF4-FFF2-40B4-BE49-F238E27FC236}">
                <a16:creationId xmlns:a16="http://schemas.microsoft.com/office/drawing/2014/main" id="{4B555069-5D1B-810E-3DA2-2B6E97890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981075"/>
            <a:ext cx="6602413"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6045</TotalTime>
  <Words>2175</Words>
  <Application>Microsoft Macintosh PowerPoint</Application>
  <PresentationFormat>On-screen Show (4:3)</PresentationFormat>
  <Paragraphs>199</Paragraphs>
  <Slides>55</Slides>
  <Notes>0</Notes>
  <HiddenSlides>1</HiddenSlides>
  <MMClips>0</MMClips>
  <ScaleCrop>false</ScaleCrop>
  <HeadingPairs>
    <vt:vector size="8" baseType="variant">
      <vt:variant>
        <vt:lpstr>Fonts Used</vt:lpstr>
      </vt:variant>
      <vt:variant>
        <vt:i4>1</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8" baseType="lpstr">
      <vt:lpstr>Times New Roman</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NUI Maynooth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Science Dept.</dc:creator>
  <cp:lastModifiedBy>DHARANIPATHI RATHNA KUMAR BALASUBRAMANIAM</cp:lastModifiedBy>
  <cp:revision>154</cp:revision>
  <cp:lastPrinted>2002-02-07T10:38:52Z</cp:lastPrinted>
  <dcterms:created xsi:type="dcterms:W3CDTF">2001-10-26T10:32:32Z</dcterms:created>
  <dcterms:modified xsi:type="dcterms:W3CDTF">2024-04-13T04:09:46Z</dcterms:modified>
</cp:coreProperties>
</file>