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0.jpg" ContentType="image/jpg"/>
  <Override PartName="/ppt/media/image21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7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7" r:id="rId29"/>
    <p:sldId id="288" r:id="rId30"/>
    <p:sldId id="289" r:id="rId31"/>
    <p:sldId id="291" r:id="rId32"/>
    <p:sldId id="292" r:id="rId33"/>
    <p:sldId id="293" r:id="rId34"/>
    <p:sldId id="294" r:id="rId35"/>
    <p:sldId id="295" r:id="rId36"/>
    <p:sldId id="296" r:id="rId37"/>
    <p:sldId id="298" r:id="rId38"/>
  </p:sldIdLst>
  <p:sldSz cx="9144000" cy="7010400"/>
  <p:notesSz cx="9144000" cy="70104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228" y="5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6180" y="435886"/>
            <a:ext cx="8331639" cy="4648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925824"/>
            <a:ext cx="6400800" cy="175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Prof.ssa</a:t>
            </a:r>
            <a:r>
              <a:rPr spc="-15" dirty="0"/>
              <a:t> </a:t>
            </a:r>
            <a:r>
              <a:rPr spc="-5" dirty="0"/>
              <a:t>M.</a:t>
            </a:r>
            <a:r>
              <a:rPr spc="-15" dirty="0"/>
              <a:t> </a:t>
            </a:r>
            <a:r>
              <a:rPr spc="-5" dirty="0"/>
              <a:t>Di</a:t>
            </a:r>
            <a:r>
              <a:rPr spc="-10" dirty="0"/>
              <a:t> </a:t>
            </a:r>
            <a:r>
              <a:rPr spc="-5" dirty="0"/>
              <a:t>Nicola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Prof.ssa</a:t>
            </a:r>
            <a:r>
              <a:rPr spc="-15" dirty="0"/>
              <a:t> </a:t>
            </a:r>
            <a:r>
              <a:rPr spc="-5" dirty="0"/>
              <a:t>M.</a:t>
            </a:r>
            <a:r>
              <a:rPr spc="-15" dirty="0"/>
              <a:t> </a:t>
            </a:r>
            <a:r>
              <a:rPr spc="-5" dirty="0"/>
              <a:t>Di</a:t>
            </a:r>
            <a:r>
              <a:rPr spc="-10" dirty="0"/>
              <a:t> </a:t>
            </a:r>
            <a:r>
              <a:rPr spc="-5" dirty="0"/>
              <a:t>Nicola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612392"/>
            <a:ext cx="3977640" cy="4626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612392"/>
            <a:ext cx="3977640" cy="4626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Prof.ssa</a:t>
            </a:r>
            <a:r>
              <a:rPr spc="-15" dirty="0"/>
              <a:t> </a:t>
            </a:r>
            <a:r>
              <a:rPr spc="-5" dirty="0"/>
              <a:t>M.</a:t>
            </a:r>
            <a:r>
              <a:rPr spc="-15" dirty="0"/>
              <a:t> </a:t>
            </a:r>
            <a:r>
              <a:rPr spc="-5" dirty="0"/>
              <a:t>Di</a:t>
            </a:r>
            <a:r>
              <a:rPr spc="-10" dirty="0"/>
              <a:t> </a:t>
            </a:r>
            <a:r>
              <a:rPr spc="-5" dirty="0"/>
              <a:t>Nicola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Prof.ssa</a:t>
            </a:r>
            <a:r>
              <a:rPr spc="-15" dirty="0"/>
              <a:t> </a:t>
            </a:r>
            <a:r>
              <a:rPr spc="-5" dirty="0"/>
              <a:t>M.</a:t>
            </a:r>
            <a:r>
              <a:rPr spc="-15" dirty="0"/>
              <a:t> </a:t>
            </a:r>
            <a:r>
              <a:rPr spc="-5" dirty="0"/>
              <a:t>Di</a:t>
            </a:r>
            <a:r>
              <a:rPr spc="-10" dirty="0"/>
              <a:t> </a:t>
            </a:r>
            <a:r>
              <a:rPr spc="-5" dirty="0"/>
              <a:t>Nicola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Prof.ssa</a:t>
            </a:r>
            <a:r>
              <a:rPr spc="-15" dirty="0"/>
              <a:t> </a:t>
            </a:r>
            <a:r>
              <a:rPr spc="-5" dirty="0"/>
              <a:t>M.</a:t>
            </a:r>
            <a:r>
              <a:rPr spc="-15" dirty="0"/>
              <a:t> </a:t>
            </a:r>
            <a:r>
              <a:rPr spc="-5" dirty="0"/>
              <a:t>Di</a:t>
            </a:r>
            <a:r>
              <a:rPr spc="-10" dirty="0"/>
              <a:t> </a:t>
            </a:r>
            <a:r>
              <a:rPr spc="-5" dirty="0"/>
              <a:t>Nicola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7905" y="1765574"/>
            <a:ext cx="7868189" cy="746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5489" y="1774310"/>
            <a:ext cx="8237855" cy="3894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30968" y="6436666"/>
            <a:ext cx="1683385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Prof.ssa</a:t>
            </a:r>
            <a:r>
              <a:rPr spc="-15" dirty="0"/>
              <a:t> </a:t>
            </a:r>
            <a:r>
              <a:rPr spc="-5" dirty="0"/>
              <a:t>M.</a:t>
            </a:r>
            <a:r>
              <a:rPr spc="-15" dirty="0"/>
              <a:t> </a:t>
            </a:r>
            <a:r>
              <a:rPr spc="-5" dirty="0"/>
              <a:t>Di</a:t>
            </a:r>
            <a:r>
              <a:rPr spc="-10" dirty="0"/>
              <a:t> </a:t>
            </a:r>
            <a:r>
              <a:rPr spc="-5" dirty="0"/>
              <a:t>Nicola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519672"/>
            <a:ext cx="2103120" cy="35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519672"/>
            <a:ext cx="2103120" cy="35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DB6E0F9-BE25-4BC6-8626-EEC76F6088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9050362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41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01540" y="3865741"/>
            <a:ext cx="118110" cy="720090"/>
            <a:chOff x="2101540" y="3865741"/>
            <a:chExt cx="118110" cy="720090"/>
          </a:xfrm>
        </p:grpSpPr>
        <p:sp>
          <p:nvSpPr>
            <p:cNvPr id="3" name="object 3"/>
            <p:cNvSpPr/>
            <p:nvPr/>
          </p:nvSpPr>
          <p:spPr>
            <a:xfrm>
              <a:off x="2161030" y="3865741"/>
              <a:ext cx="0" cy="699770"/>
            </a:xfrm>
            <a:custGeom>
              <a:avLst/>
              <a:gdLst/>
              <a:ahLst/>
              <a:cxnLst/>
              <a:rect l="l" t="t" r="r" b="b"/>
              <a:pathLst>
                <a:path h="699770">
                  <a:moveTo>
                    <a:pt x="0" y="0"/>
                  </a:moveTo>
                  <a:lnTo>
                    <a:pt x="0" y="699453"/>
                  </a:lnTo>
                </a:path>
              </a:pathLst>
            </a:custGeom>
            <a:ln w="110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1540" y="4469752"/>
              <a:ext cx="117748" cy="11586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71830" y="3003165"/>
            <a:ext cx="3380104" cy="862965"/>
          </a:xfrm>
          <a:prstGeom prst="rect">
            <a:avLst/>
          </a:prstGeom>
          <a:ln w="25369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54305" marR="141605" indent="50165">
              <a:lnSpc>
                <a:spcPct val="100000"/>
              </a:lnSpc>
              <a:spcBef>
                <a:spcPts val="355"/>
              </a:spcBef>
            </a:pPr>
            <a:r>
              <a:rPr sz="2000" b="1" spc="-5" dirty="0">
                <a:latin typeface="Arial"/>
                <a:cs typeface="Arial"/>
              </a:rPr>
              <a:t>Popolazione campionata </a:t>
            </a:r>
            <a:r>
              <a:rPr sz="2000" b="1" spc="-5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(base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di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campionamento</a:t>
            </a:r>
            <a:r>
              <a:rPr sz="2400" spc="-5" dirty="0"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05947" y="761083"/>
            <a:ext cx="2112010" cy="1319530"/>
            <a:chOff x="1105947" y="761083"/>
            <a:chExt cx="2112010" cy="1319530"/>
          </a:xfrm>
        </p:grpSpPr>
        <p:sp>
          <p:nvSpPr>
            <p:cNvPr id="7" name="object 7"/>
            <p:cNvSpPr/>
            <p:nvPr/>
          </p:nvSpPr>
          <p:spPr>
            <a:xfrm>
              <a:off x="1118647" y="773783"/>
              <a:ext cx="2086610" cy="1294130"/>
            </a:xfrm>
            <a:custGeom>
              <a:avLst/>
              <a:gdLst/>
              <a:ahLst/>
              <a:cxnLst/>
              <a:rect l="l" t="t" r="r" b="b"/>
              <a:pathLst>
                <a:path w="2086610" h="1294130">
                  <a:moveTo>
                    <a:pt x="1043150" y="0"/>
                  </a:moveTo>
                  <a:lnTo>
                    <a:pt x="983955" y="1024"/>
                  </a:lnTo>
                  <a:lnTo>
                    <a:pt x="925627" y="4060"/>
                  </a:lnTo>
                  <a:lnTo>
                    <a:pt x="868254" y="9053"/>
                  </a:lnTo>
                  <a:lnTo>
                    <a:pt x="811922" y="15948"/>
                  </a:lnTo>
                  <a:lnTo>
                    <a:pt x="756721" y="24692"/>
                  </a:lnTo>
                  <a:lnTo>
                    <a:pt x="702739" y="35229"/>
                  </a:lnTo>
                  <a:lnTo>
                    <a:pt x="650063" y="47505"/>
                  </a:lnTo>
                  <a:lnTo>
                    <a:pt x="598782" y="61464"/>
                  </a:lnTo>
                  <a:lnTo>
                    <a:pt x="548983" y="77054"/>
                  </a:lnTo>
                  <a:lnTo>
                    <a:pt x="500756" y="94218"/>
                  </a:lnTo>
                  <a:lnTo>
                    <a:pt x="454187" y="112903"/>
                  </a:lnTo>
                  <a:lnTo>
                    <a:pt x="409365" y="133053"/>
                  </a:lnTo>
                  <a:lnTo>
                    <a:pt x="366378" y="154614"/>
                  </a:lnTo>
                  <a:lnTo>
                    <a:pt x="325314" y="177532"/>
                  </a:lnTo>
                  <a:lnTo>
                    <a:pt x="286262" y="201751"/>
                  </a:lnTo>
                  <a:lnTo>
                    <a:pt x="249308" y="227218"/>
                  </a:lnTo>
                  <a:lnTo>
                    <a:pt x="214541" y="253877"/>
                  </a:lnTo>
                  <a:lnTo>
                    <a:pt x="182050" y="281674"/>
                  </a:lnTo>
                  <a:lnTo>
                    <a:pt x="151922" y="310555"/>
                  </a:lnTo>
                  <a:lnTo>
                    <a:pt x="124246" y="340465"/>
                  </a:lnTo>
                  <a:lnTo>
                    <a:pt x="99109" y="371348"/>
                  </a:lnTo>
                  <a:lnTo>
                    <a:pt x="76599" y="403151"/>
                  </a:lnTo>
                  <a:lnTo>
                    <a:pt x="56805" y="435819"/>
                  </a:lnTo>
                  <a:lnTo>
                    <a:pt x="25716" y="503532"/>
                  </a:lnTo>
                  <a:lnTo>
                    <a:pt x="6546" y="574048"/>
                  </a:lnTo>
                  <a:lnTo>
                    <a:pt x="0" y="646932"/>
                  </a:lnTo>
                  <a:lnTo>
                    <a:pt x="1651" y="683643"/>
                  </a:lnTo>
                  <a:lnTo>
                    <a:pt x="14597" y="755398"/>
                  </a:lnTo>
                  <a:lnTo>
                    <a:pt x="39815" y="824568"/>
                  </a:lnTo>
                  <a:lnTo>
                    <a:pt x="76599" y="890714"/>
                  </a:lnTo>
                  <a:lnTo>
                    <a:pt x="99109" y="922517"/>
                  </a:lnTo>
                  <a:lnTo>
                    <a:pt x="124246" y="953401"/>
                  </a:lnTo>
                  <a:lnTo>
                    <a:pt x="151922" y="983310"/>
                  </a:lnTo>
                  <a:lnTo>
                    <a:pt x="182050" y="1012191"/>
                  </a:lnTo>
                  <a:lnTo>
                    <a:pt x="214541" y="1039988"/>
                  </a:lnTo>
                  <a:lnTo>
                    <a:pt x="249308" y="1066648"/>
                  </a:lnTo>
                  <a:lnTo>
                    <a:pt x="286262" y="1092114"/>
                  </a:lnTo>
                  <a:lnTo>
                    <a:pt x="325314" y="1116334"/>
                  </a:lnTo>
                  <a:lnTo>
                    <a:pt x="366378" y="1139251"/>
                  </a:lnTo>
                  <a:lnTo>
                    <a:pt x="409365" y="1160813"/>
                  </a:lnTo>
                  <a:lnTo>
                    <a:pt x="454187" y="1180963"/>
                  </a:lnTo>
                  <a:lnTo>
                    <a:pt x="500756" y="1199647"/>
                  </a:lnTo>
                  <a:lnTo>
                    <a:pt x="548983" y="1216811"/>
                  </a:lnTo>
                  <a:lnTo>
                    <a:pt x="598782" y="1232401"/>
                  </a:lnTo>
                  <a:lnTo>
                    <a:pt x="650063" y="1246360"/>
                  </a:lnTo>
                  <a:lnTo>
                    <a:pt x="702739" y="1258636"/>
                  </a:lnTo>
                  <a:lnTo>
                    <a:pt x="756721" y="1269173"/>
                  </a:lnTo>
                  <a:lnTo>
                    <a:pt x="811922" y="1277917"/>
                  </a:lnTo>
                  <a:lnTo>
                    <a:pt x="868254" y="1284812"/>
                  </a:lnTo>
                  <a:lnTo>
                    <a:pt x="925627" y="1289805"/>
                  </a:lnTo>
                  <a:lnTo>
                    <a:pt x="983955" y="1292841"/>
                  </a:lnTo>
                  <a:lnTo>
                    <a:pt x="1043150" y="1293865"/>
                  </a:lnTo>
                  <a:lnTo>
                    <a:pt x="1102344" y="1292841"/>
                  </a:lnTo>
                  <a:lnTo>
                    <a:pt x="1160673" y="1289805"/>
                  </a:lnTo>
                  <a:lnTo>
                    <a:pt x="1218046" y="1284812"/>
                  </a:lnTo>
                  <a:lnTo>
                    <a:pt x="1274378" y="1277917"/>
                  </a:lnTo>
                  <a:lnTo>
                    <a:pt x="1329579" y="1269173"/>
                  </a:lnTo>
                  <a:lnTo>
                    <a:pt x="1383561" y="1258636"/>
                  </a:lnTo>
                  <a:lnTo>
                    <a:pt x="1436237" y="1246360"/>
                  </a:lnTo>
                  <a:lnTo>
                    <a:pt x="1487518" y="1232401"/>
                  </a:lnTo>
                  <a:lnTo>
                    <a:pt x="1537316" y="1216811"/>
                  </a:lnTo>
                  <a:lnTo>
                    <a:pt x="1585544" y="1199647"/>
                  </a:lnTo>
                  <a:lnTo>
                    <a:pt x="1632113" y="1180963"/>
                  </a:lnTo>
                  <a:lnTo>
                    <a:pt x="1676935" y="1160813"/>
                  </a:lnTo>
                  <a:lnTo>
                    <a:pt x="1719921" y="1139251"/>
                  </a:lnTo>
                  <a:lnTo>
                    <a:pt x="1760985" y="1116334"/>
                  </a:lnTo>
                  <a:lnTo>
                    <a:pt x="1800038" y="1092114"/>
                  </a:lnTo>
                  <a:lnTo>
                    <a:pt x="1836992" y="1066648"/>
                  </a:lnTo>
                  <a:lnTo>
                    <a:pt x="1871758" y="1039988"/>
                  </a:lnTo>
                  <a:lnTo>
                    <a:pt x="1904249" y="1012191"/>
                  </a:lnTo>
                  <a:lnTo>
                    <a:pt x="1934377" y="983310"/>
                  </a:lnTo>
                  <a:lnTo>
                    <a:pt x="1962054" y="953401"/>
                  </a:lnTo>
                  <a:lnTo>
                    <a:pt x="1987191" y="922517"/>
                  </a:lnTo>
                  <a:lnTo>
                    <a:pt x="2009700" y="890714"/>
                  </a:lnTo>
                  <a:lnTo>
                    <a:pt x="2029494" y="858046"/>
                  </a:lnTo>
                  <a:lnTo>
                    <a:pt x="2060583" y="790334"/>
                  </a:lnTo>
                  <a:lnTo>
                    <a:pt x="2079753" y="719817"/>
                  </a:lnTo>
                  <a:lnTo>
                    <a:pt x="2086300" y="646932"/>
                  </a:lnTo>
                  <a:lnTo>
                    <a:pt x="2084649" y="610222"/>
                  </a:lnTo>
                  <a:lnTo>
                    <a:pt x="2071702" y="538467"/>
                  </a:lnTo>
                  <a:lnTo>
                    <a:pt x="2046485" y="469298"/>
                  </a:lnTo>
                  <a:lnTo>
                    <a:pt x="2009700" y="403151"/>
                  </a:lnTo>
                  <a:lnTo>
                    <a:pt x="1987191" y="371348"/>
                  </a:lnTo>
                  <a:lnTo>
                    <a:pt x="1962054" y="340465"/>
                  </a:lnTo>
                  <a:lnTo>
                    <a:pt x="1934377" y="310555"/>
                  </a:lnTo>
                  <a:lnTo>
                    <a:pt x="1904249" y="281674"/>
                  </a:lnTo>
                  <a:lnTo>
                    <a:pt x="1871758" y="253877"/>
                  </a:lnTo>
                  <a:lnTo>
                    <a:pt x="1836992" y="227218"/>
                  </a:lnTo>
                  <a:lnTo>
                    <a:pt x="1800038" y="201751"/>
                  </a:lnTo>
                  <a:lnTo>
                    <a:pt x="1760985" y="177532"/>
                  </a:lnTo>
                  <a:lnTo>
                    <a:pt x="1719921" y="154614"/>
                  </a:lnTo>
                  <a:lnTo>
                    <a:pt x="1676935" y="133053"/>
                  </a:lnTo>
                  <a:lnTo>
                    <a:pt x="1632113" y="112903"/>
                  </a:lnTo>
                  <a:lnTo>
                    <a:pt x="1585544" y="94218"/>
                  </a:lnTo>
                  <a:lnTo>
                    <a:pt x="1537316" y="77054"/>
                  </a:lnTo>
                  <a:lnTo>
                    <a:pt x="1487518" y="61464"/>
                  </a:lnTo>
                  <a:lnTo>
                    <a:pt x="1436237" y="47505"/>
                  </a:lnTo>
                  <a:lnTo>
                    <a:pt x="1383561" y="35229"/>
                  </a:lnTo>
                  <a:lnTo>
                    <a:pt x="1329579" y="24692"/>
                  </a:lnTo>
                  <a:lnTo>
                    <a:pt x="1274378" y="15948"/>
                  </a:lnTo>
                  <a:lnTo>
                    <a:pt x="1218046" y="9053"/>
                  </a:lnTo>
                  <a:lnTo>
                    <a:pt x="1160673" y="4060"/>
                  </a:lnTo>
                  <a:lnTo>
                    <a:pt x="1102344" y="1024"/>
                  </a:lnTo>
                  <a:lnTo>
                    <a:pt x="104315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18647" y="773783"/>
              <a:ext cx="2086610" cy="1294130"/>
            </a:xfrm>
            <a:custGeom>
              <a:avLst/>
              <a:gdLst/>
              <a:ahLst/>
              <a:cxnLst/>
              <a:rect l="l" t="t" r="r" b="b"/>
              <a:pathLst>
                <a:path w="2086610" h="1294130">
                  <a:moveTo>
                    <a:pt x="0" y="646932"/>
                  </a:moveTo>
                  <a:lnTo>
                    <a:pt x="6546" y="574048"/>
                  </a:lnTo>
                  <a:lnTo>
                    <a:pt x="25716" y="503531"/>
                  </a:lnTo>
                  <a:lnTo>
                    <a:pt x="56805" y="435819"/>
                  </a:lnTo>
                  <a:lnTo>
                    <a:pt x="76599" y="403151"/>
                  </a:lnTo>
                  <a:lnTo>
                    <a:pt x="99109" y="371348"/>
                  </a:lnTo>
                  <a:lnTo>
                    <a:pt x="124246" y="340464"/>
                  </a:lnTo>
                  <a:lnTo>
                    <a:pt x="151922" y="310555"/>
                  </a:lnTo>
                  <a:lnTo>
                    <a:pt x="182050" y="281674"/>
                  </a:lnTo>
                  <a:lnTo>
                    <a:pt x="214541" y="253877"/>
                  </a:lnTo>
                  <a:lnTo>
                    <a:pt x="249308" y="227217"/>
                  </a:lnTo>
                  <a:lnTo>
                    <a:pt x="286262" y="201751"/>
                  </a:lnTo>
                  <a:lnTo>
                    <a:pt x="325315" y="177531"/>
                  </a:lnTo>
                  <a:lnTo>
                    <a:pt x="366378" y="154614"/>
                  </a:lnTo>
                  <a:lnTo>
                    <a:pt x="409365" y="133052"/>
                  </a:lnTo>
                  <a:lnTo>
                    <a:pt x="454187" y="112902"/>
                  </a:lnTo>
                  <a:lnTo>
                    <a:pt x="500756" y="94218"/>
                  </a:lnTo>
                  <a:lnTo>
                    <a:pt x="548984" y="77054"/>
                  </a:lnTo>
                  <a:lnTo>
                    <a:pt x="598782" y="61464"/>
                  </a:lnTo>
                  <a:lnTo>
                    <a:pt x="650063" y="47504"/>
                  </a:lnTo>
                  <a:lnTo>
                    <a:pt x="702739" y="35229"/>
                  </a:lnTo>
                  <a:lnTo>
                    <a:pt x="756721" y="24692"/>
                  </a:lnTo>
                  <a:lnTo>
                    <a:pt x="811922" y="15948"/>
                  </a:lnTo>
                  <a:lnTo>
                    <a:pt x="868254" y="9053"/>
                  </a:lnTo>
                  <a:lnTo>
                    <a:pt x="925627" y="4060"/>
                  </a:lnTo>
                  <a:lnTo>
                    <a:pt x="983956" y="1024"/>
                  </a:lnTo>
                  <a:lnTo>
                    <a:pt x="1043150" y="0"/>
                  </a:lnTo>
                  <a:lnTo>
                    <a:pt x="1102344" y="1024"/>
                  </a:lnTo>
                  <a:lnTo>
                    <a:pt x="1160673" y="4060"/>
                  </a:lnTo>
                  <a:lnTo>
                    <a:pt x="1218046" y="9053"/>
                  </a:lnTo>
                  <a:lnTo>
                    <a:pt x="1274378" y="15948"/>
                  </a:lnTo>
                  <a:lnTo>
                    <a:pt x="1329579" y="24692"/>
                  </a:lnTo>
                  <a:lnTo>
                    <a:pt x="1383561" y="35229"/>
                  </a:lnTo>
                  <a:lnTo>
                    <a:pt x="1436237" y="47504"/>
                  </a:lnTo>
                  <a:lnTo>
                    <a:pt x="1487518" y="61464"/>
                  </a:lnTo>
                  <a:lnTo>
                    <a:pt x="1537316" y="77054"/>
                  </a:lnTo>
                  <a:lnTo>
                    <a:pt x="1585544" y="94218"/>
                  </a:lnTo>
                  <a:lnTo>
                    <a:pt x="1632113" y="112902"/>
                  </a:lnTo>
                  <a:lnTo>
                    <a:pt x="1676935" y="133052"/>
                  </a:lnTo>
                  <a:lnTo>
                    <a:pt x="1719922" y="154614"/>
                  </a:lnTo>
                  <a:lnTo>
                    <a:pt x="1760985" y="177531"/>
                  </a:lnTo>
                  <a:lnTo>
                    <a:pt x="1800038" y="201751"/>
                  </a:lnTo>
                  <a:lnTo>
                    <a:pt x="1836992" y="227217"/>
                  </a:lnTo>
                  <a:lnTo>
                    <a:pt x="1871758" y="253877"/>
                  </a:lnTo>
                  <a:lnTo>
                    <a:pt x="1904250" y="281674"/>
                  </a:lnTo>
                  <a:lnTo>
                    <a:pt x="1934378" y="310555"/>
                  </a:lnTo>
                  <a:lnTo>
                    <a:pt x="1962054" y="340464"/>
                  </a:lnTo>
                  <a:lnTo>
                    <a:pt x="1987191" y="371348"/>
                  </a:lnTo>
                  <a:lnTo>
                    <a:pt x="2009701" y="403151"/>
                  </a:lnTo>
                  <a:lnTo>
                    <a:pt x="2029495" y="435819"/>
                  </a:lnTo>
                  <a:lnTo>
                    <a:pt x="2060584" y="503531"/>
                  </a:lnTo>
                  <a:lnTo>
                    <a:pt x="2079754" y="574048"/>
                  </a:lnTo>
                  <a:lnTo>
                    <a:pt x="2086300" y="646932"/>
                  </a:lnTo>
                  <a:lnTo>
                    <a:pt x="2084649" y="683643"/>
                  </a:lnTo>
                  <a:lnTo>
                    <a:pt x="2071703" y="755398"/>
                  </a:lnTo>
                  <a:lnTo>
                    <a:pt x="2046485" y="824568"/>
                  </a:lnTo>
                  <a:lnTo>
                    <a:pt x="2009701" y="890714"/>
                  </a:lnTo>
                  <a:lnTo>
                    <a:pt x="1987191" y="922517"/>
                  </a:lnTo>
                  <a:lnTo>
                    <a:pt x="1962054" y="953401"/>
                  </a:lnTo>
                  <a:lnTo>
                    <a:pt x="1934378" y="983310"/>
                  </a:lnTo>
                  <a:lnTo>
                    <a:pt x="1904250" y="1012191"/>
                  </a:lnTo>
                  <a:lnTo>
                    <a:pt x="1871758" y="1039988"/>
                  </a:lnTo>
                  <a:lnTo>
                    <a:pt x="1836992" y="1066647"/>
                  </a:lnTo>
                  <a:lnTo>
                    <a:pt x="1800038" y="1092114"/>
                  </a:lnTo>
                  <a:lnTo>
                    <a:pt x="1760985" y="1116334"/>
                  </a:lnTo>
                  <a:lnTo>
                    <a:pt x="1719922" y="1139251"/>
                  </a:lnTo>
                  <a:lnTo>
                    <a:pt x="1676935" y="1160812"/>
                  </a:lnTo>
                  <a:lnTo>
                    <a:pt x="1632113" y="1180963"/>
                  </a:lnTo>
                  <a:lnTo>
                    <a:pt x="1585544" y="1199647"/>
                  </a:lnTo>
                  <a:lnTo>
                    <a:pt x="1537316" y="1216811"/>
                  </a:lnTo>
                  <a:lnTo>
                    <a:pt x="1487518" y="1232401"/>
                  </a:lnTo>
                  <a:lnTo>
                    <a:pt x="1436237" y="1246360"/>
                  </a:lnTo>
                  <a:lnTo>
                    <a:pt x="1383561" y="1258636"/>
                  </a:lnTo>
                  <a:lnTo>
                    <a:pt x="1329579" y="1269173"/>
                  </a:lnTo>
                  <a:lnTo>
                    <a:pt x="1274378" y="1277917"/>
                  </a:lnTo>
                  <a:lnTo>
                    <a:pt x="1218046" y="1284812"/>
                  </a:lnTo>
                  <a:lnTo>
                    <a:pt x="1160673" y="1289805"/>
                  </a:lnTo>
                  <a:lnTo>
                    <a:pt x="1102344" y="1292841"/>
                  </a:lnTo>
                  <a:lnTo>
                    <a:pt x="1043150" y="1293865"/>
                  </a:lnTo>
                  <a:lnTo>
                    <a:pt x="983956" y="1292841"/>
                  </a:lnTo>
                  <a:lnTo>
                    <a:pt x="925627" y="1289805"/>
                  </a:lnTo>
                  <a:lnTo>
                    <a:pt x="868254" y="1284812"/>
                  </a:lnTo>
                  <a:lnTo>
                    <a:pt x="811922" y="1277917"/>
                  </a:lnTo>
                  <a:lnTo>
                    <a:pt x="756721" y="1269173"/>
                  </a:lnTo>
                  <a:lnTo>
                    <a:pt x="702739" y="1258636"/>
                  </a:lnTo>
                  <a:lnTo>
                    <a:pt x="650063" y="1246360"/>
                  </a:lnTo>
                  <a:lnTo>
                    <a:pt x="598782" y="1232401"/>
                  </a:lnTo>
                  <a:lnTo>
                    <a:pt x="548984" y="1216811"/>
                  </a:lnTo>
                  <a:lnTo>
                    <a:pt x="500756" y="1199647"/>
                  </a:lnTo>
                  <a:lnTo>
                    <a:pt x="454187" y="1180963"/>
                  </a:lnTo>
                  <a:lnTo>
                    <a:pt x="409365" y="1160812"/>
                  </a:lnTo>
                  <a:lnTo>
                    <a:pt x="366378" y="1139251"/>
                  </a:lnTo>
                  <a:lnTo>
                    <a:pt x="325315" y="1116334"/>
                  </a:lnTo>
                  <a:lnTo>
                    <a:pt x="286262" y="1092114"/>
                  </a:lnTo>
                  <a:lnTo>
                    <a:pt x="249308" y="1066647"/>
                  </a:lnTo>
                  <a:lnTo>
                    <a:pt x="214541" y="1039988"/>
                  </a:lnTo>
                  <a:lnTo>
                    <a:pt x="182050" y="1012191"/>
                  </a:lnTo>
                  <a:lnTo>
                    <a:pt x="151922" y="983310"/>
                  </a:lnTo>
                  <a:lnTo>
                    <a:pt x="124246" y="953401"/>
                  </a:lnTo>
                  <a:lnTo>
                    <a:pt x="99109" y="922517"/>
                  </a:lnTo>
                  <a:lnTo>
                    <a:pt x="76599" y="890714"/>
                  </a:lnTo>
                  <a:lnTo>
                    <a:pt x="56805" y="858046"/>
                  </a:lnTo>
                  <a:lnTo>
                    <a:pt x="25716" y="790333"/>
                  </a:lnTo>
                  <a:lnTo>
                    <a:pt x="6546" y="719817"/>
                  </a:lnTo>
                  <a:lnTo>
                    <a:pt x="0" y="646932"/>
                  </a:lnTo>
                  <a:close/>
                </a:path>
              </a:pathLst>
            </a:custGeom>
            <a:ln w="253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91812" y="1022393"/>
            <a:ext cx="242887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38020" algn="l"/>
                <a:tab pos="2415540" algn="l"/>
              </a:tabLst>
            </a:pPr>
            <a:r>
              <a:rPr b="1" spc="-5" dirty="0">
                <a:latin typeface="Arial"/>
                <a:cs typeface="Arial"/>
              </a:rPr>
              <a:t>Popolazione	</a:t>
            </a:r>
            <a:r>
              <a:rPr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53987" y="1377572"/>
            <a:ext cx="129413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10" dirty="0">
                <a:latin typeface="Arial"/>
                <a:cs typeface="Arial"/>
              </a:rPr>
              <a:t>obi</a:t>
            </a:r>
            <a:r>
              <a:rPr sz="2400" b="1" spc="-5" dirty="0">
                <a:latin typeface="Arial"/>
                <a:cs typeface="Arial"/>
              </a:rPr>
              <a:t>ett</a:t>
            </a:r>
            <a:r>
              <a:rPr sz="2400" b="1" spc="-10" dirty="0">
                <a:latin typeface="Arial"/>
                <a:cs typeface="Arial"/>
              </a:rPr>
              <a:t>i</a:t>
            </a:r>
            <a:r>
              <a:rPr sz="2400" b="1" spc="-5" dirty="0">
                <a:latin typeface="Arial"/>
                <a:cs typeface="Arial"/>
              </a:rPr>
              <a:t>vo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4253" y="4656966"/>
            <a:ext cx="1653539" cy="647065"/>
          </a:xfrm>
          <a:prstGeom prst="rect">
            <a:avLst/>
          </a:prstGeom>
          <a:ln w="25369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355"/>
              </a:spcBef>
            </a:pPr>
            <a:r>
              <a:rPr sz="2000" b="1" spc="-10" dirty="0">
                <a:latin typeface="Arial"/>
                <a:cs typeface="Arial"/>
              </a:rPr>
              <a:t>campione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70299" y="4691518"/>
            <a:ext cx="303022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885" algn="l"/>
              </a:tabLst>
            </a:pP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52085" y="4656966"/>
            <a:ext cx="2588895" cy="720090"/>
          </a:xfrm>
          <a:prstGeom prst="rect">
            <a:avLst/>
          </a:prstGeom>
          <a:solidFill>
            <a:srgbClr val="FFFB00"/>
          </a:solidFill>
          <a:ln w="25369">
            <a:solidFill>
              <a:srgbClr val="000000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133350" marR="175895" indent="-88900">
              <a:lnSpc>
                <a:spcPts val="2100"/>
              </a:lnSpc>
              <a:spcBef>
                <a:spcPts val="489"/>
              </a:spcBef>
            </a:pPr>
            <a:r>
              <a:rPr sz="1800" b="1" spc="-5" dirty="0">
                <a:latin typeface="Arial"/>
                <a:cs typeface="Arial"/>
              </a:rPr>
              <a:t>Statistiche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descrittive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(media,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varianza,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%)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96351" y="2931812"/>
            <a:ext cx="2300605" cy="934085"/>
          </a:xfrm>
          <a:prstGeom prst="rect">
            <a:avLst/>
          </a:prstGeom>
          <a:solidFill>
            <a:srgbClr val="FFFB00"/>
          </a:solidFill>
          <a:ln w="25369">
            <a:solidFill>
              <a:srgbClr val="000000"/>
            </a:solidFill>
          </a:ln>
        </p:spPr>
        <p:txBody>
          <a:bodyPr vert="horz" wrap="square" lIns="0" tIns="204470" rIns="0" bIns="0" rtlCol="0">
            <a:spAutoFit/>
          </a:bodyPr>
          <a:lstStyle/>
          <a:p>
            <a:pPr marL="204470" marR="191770" indent="440690">
              <a:lnSpc>
                <a:spcPts val="2100"/>
              </a:lnSpc>
              <a:spcBef>
                <a:spcPts val="1610"/>
              </a:spcBef>
            </a:pPr>
            <a:r>
              <a:rPr sz="1800" b="1" spc="-5" dirty="0">
                <a:latin typeface="Arial"/>
                <a:cs typeface="Arial"/>
              </a:rPr>
              <a:t>Stima dei 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parametri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(µ,σ,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π)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066683" y="2134246"/>
            <a:ext cx="118110" cy="725170"/>
            <a:chOff x="2066683" y="2134246"/>
            <a:chExt cx="118110" cy="725170"/>
          </a:xfrm>
        </p:grpSpPr>
        <p:sp>
          <p:nvSpPr>
            <p:cNvPr id="16" name="object 16"/>
            <p:cNvSpPr/>
            <p:nvPr/>
          </p:nvSpPr>
          <p:spPr>
            <a:xfrm>
              <a:off x="2125390" y="2140587"/>
              <a:ext cx="1905" cy="693420"/>
            </a:xfrm>
            <a:custGeom>
              <a:avLst/>
              <a:gdLst/>
              <a:ahLst/>
              <a:cxnLst/>
              <a:rect l="l" t="t" r="r" b="b"/>
              <a:pathLst>
                <a:path w="1905" h="693419">
                  <a:moveTo>
                    <a:pt x="1530" y="0"/>
                  </a:moveTo>
                  <a:lnTo>
                    <a:pt x="0" y="693111"/>
                  </a:lnTo>
                </a:path>
              </a:pathLst>
            </a:custGeom>
            <a:ln w="126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6683" y="2743003"/>
              <a:ext cx="117748" cy="115870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92201" y="4923083"/>
            <a:ext cx="115773" cy="117768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7369623" y="3865453"/>
            <a:ext cx="127635" cy="798195"/>
            <a:chOff x="7369623" y="3865453"/>
            <a:chExt cx="127635" cy="798195"/>
          </a:xfrm>
        </p:grpSpPr>
        <p:sp>
          <p:nvSpPr>
            <p:cNvPr id="20" name="object 20"/>
            <p:cNvSpPr/>
            <p:nvPr/>
          </p:nvSpPr>
          <p:spPr>
            <a:xfrm>
              <a:off x="7374379" y="3890521"/>
              <a:ext cx="71120" cy="768350"/>
            </a:xfrm>
            <a:custGeom>
              <a:avLst/>
              <a:gdLst/>
              <a:ahLst/>
              <a:cxnLst/>
              <a:rect l="l" t="t" r="r" b="b"/>
              <a:pathLst>
                <a:path w="71120" h="768350">
                  <a:moveTo>
                    <a:pt x="0" y="768029"/>
                  </a:moveTo>
                  <a:lnTo>
                    <a:pt x="70716" y="0"/>
                  </a:lnTo>
                </a:path>
              </a:pathLst>
            </a:custGeom>
            <a:ln w="95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79523" y="3865453"/>
              <a:ext cx="117251" cy="119386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3851765" y="3328459"/>
            <a:ext cx="2449830" cy="118110"/>
            <a:chOff x="3851765" y="3328459"/>
            <a:chExt cx="2449830" cy="118110"/>
          </a:xfrm>
        </p:grpSpPr>
        <p:sp>
          <p:nvSpPr>
            <p:cNvPr id="23" name="object 23"/>
            <p:cNvSpPr/>
            <p:nvPr/>
          </p:nvSpPr>
          <p:spPr>
            <a:xfrm>
              <a:off x="3876935" y="3387000"/>
              <a:ext cx="2419985" cy="11430"/>
            </a:xfrm>
            <a:custGeom>
              <a:avLst/>
              <a:gdLst/>
              <a:ahLst/>
              <a:cxnLst/>
              <a:rect l="l" t="t" r="r" b="b"/>
              <a:pathLst>
                <a:path w="2419985" h="11429">
                  <a:moveTo>
                    <a:pt x="2419415" y="10985"/>
                  </a:moveTo>
                  <a:lnTo>
                    <a:pt x="0" y="0"/>
                  </a:lnTo>
                </a:path>
              </a:pathLst>
            </a:custGeom>
            <a:ln w="95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51765" y="3328459"/>
              <a:ext cx="115952" cy="117768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04947" y="1361832"/>
            <a:ext cx="115751" cy="117768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3857454" y="1813618"/>
            <a:ext cx="133223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-10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N</a:t>
            </a:r>
            <a:r>
              <a:rPr sz="1800" b="1" spc="-10" dirty="0">
                <a:latin typeface="Arial"/>
                <a:cs typeface="Arial"/>
              </a:rPr>
              <a:t>F</a:t>
            </a:r>
            <a:r>
              <a:rPr sz="1800" b="1" spc="-5" dirty="0">
                <a:latin typeface="Arial"/>
                <a:cs typeface="Arial"/>
              </a:rPr>
              <a:t>EREN</a:t>
            </a:r>
            <a:r>
              <a:rPr sz="1800" b="1" spc="-10" dirty="0">
                <a:latin typeface="Arial"/>
                <a:cs typeface="Arial"/>
              </a:rPr>
              <a:t>Z</a:t>
            </a:r>
            <a:r>
              <a:rPr sz="1800" b="1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32931" y="2820485"/>
            <a:ext cx="133223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-10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N</a:t>
            </a:r>
            <a:r>
              <a:rPr sz="1800" b="1" spc="-10" dirty="0">
                <a:latin typeface="Arial"/>
                <a:cs typeface="Arial"/>
              </a:rPr>
              <a:t>F</a:t>
            </a:r>
            <a:r>
              <a:rPr sz="1800" b="1" spc="-5" dirty="0">
                <a:latin typeface="Arial"/>
                <a:cs typeface="Arial"/>
              </a:rPr>
              <a:t>EREN</a:t>
            </a:r>
            <a:r>
              <a:rPr sz="1800" b="1" spc="-10" dirty="0">
                <a:latin typeface="Arial"/>
                <a:cs typeface="Arial"/>
              </a:rPr>
              <a:t>Z</a:t>
            </a:r>
            <a:r>
              <a:rPr sz="1800" b="1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48215" y="4043000"/>
            <a:ext cx="2088514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-10" dirty="0">
                <a:latin typeface="Arial"/>
                <a:cs typeface="Arial"/>
              </a:rPr>
              <a:t>CAMPIONAMENTO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86113" y="5111708"/>
            <a:ext cx="158559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-5" dirty="0">
                <a:latin typeface="Arial"/>
                <a:cs typeface="Arial"/>
              </a:rPr>
              <a:t>DESCR</a:t>
            </a:r>
            <a:r>
              <a:rPr sz="1800" b="1" spc="-10" dirty="0">
                <a:latin typeface="Arial"/>
                <a:cs typeface="Arial"/>
              </a:rPr>
              <a:t>IZIO</a:t>
            </a:r>
            <a:r>
              <a:rPr sz="1800" b="1" spc="-5" dirty="0">
                <a:latin typeface="Arial"/>
                <a:cs typeface="Arial"/>
              </a:rPr>
              <a:t>NE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7520" y="1519961"/>
            <a:ext cx="8065770" cy="3897862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4965" marR="532765" indent="-342900">
              <a:lnSpc>
                <a:spcPts val="2500"/>
              </a:lnSpc>
              <a:spcBef>
                <a:spcPts val="495"/>
              </a:spcBef>
            </a:pPr>
            <a:r>
              <a:rPr sz="2400" i="1" spc="-5" dirty="0">
                <a:latin typeface="Arial"/>
                <a:cs typeface="Arial"/>
              </a:rPr>
              <a:t>Le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3300"/>
                </a:solidFill>
                <a:latin typeface="Arial"/>
                <a:cs typeface="Arial"/>
              </a:rPr>
              <a:t>variabili</a:t>
            </a:r>
            <a:r>
              <a:rPr sz="2400" i="1" spc="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sesso,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età,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peso,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pressione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arteriosa,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etc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(di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pazienti inclusi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studio) hanno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Arial MT"/>
                <a:cs typeface="Arial MT"/>
              </a:rPr>
              <a:t>modalità</a:t>
            </a:r>
            <a:r>
              <a:rPr sz="2400" spc="-5" dirty="0">
                <a:latin typeface="Arial MT"/>
                <a:cs typeface="Arial MT"/>
              </a:rPr>
              <a:t>: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0" dirty="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FF3300"/>
                </a:solidFill>
                <a:latin typeface="Arial"/>
                <a:cs typeface="Arial"/>
              </a:rPr>
              <a:t>maschio 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i="1" spc="-5" dirty="0">
                <a:solidFill>
                  <a:srgbClr val="FF3300"/>
                </a:solidFill>
                <a:latin typeface="Arial"/>
                <a:cs typeface="Arial"/>
              </a:rPr>
              <a:t>femmina </a:t>
            </a:r>
            <a:r>
              <a:rPr sz="2400" spc="-5" dirty="0">
                <a:latin typeface="Arial MT"/>
                <a:cs typeface="Arial MT"/>
              </a:rPr>
              <a:t>per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variabile "sesso";</a:t>
            </a:r>
            <a:endParaRPr sz="2400" dirty="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FF3300"/>
                </a:solidFill>
                <a:latin typeface="Arial"/>
                <a:cs typeface="Arial"/>
              </a:rPr>
              <a:t>anni</a:t>
            </a:r>
            <a:r>
              <a:rPr sz="2400" spc="-5" dirty="0">
                <a:latin typeface="Arial MT"/>
                <a:cs typeface="Arial MT"/>
              </a:rPr>
              <a:t>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variabile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"età";</a:t>
            </a:r>
            <a:endParaRPr sz="2400" dirty="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it-IT" sz="2400" i="1" spc="-5" dirty="0">
                <a:solidFill>
                  <a:srgbClr val="FF3300"/>
                </a:solidFill>
                <a:latin typeface="Arial"/>
                <a:cs typeface="Arial"/>
              </a:rPr>
              <a:t>k</a:t>
            </a:r>
            <a:r>
              <a:rPr sz="2400" i="1" spc="-5" dirty="0">
                <a:solidFill>
                  <a:srgbClr val="FF3300"/>
                </a:solidFill>
                <a:latin typeface="Arial"/>
                <a:cs typeface="Arial"/>
              </a:rPr>
              <a:t>g</a:t>
            </a:r>
            <a:r>
              <a:rPr sz="2400" spc="-5" dirty="0">
                <a:latin typeface="Arial MT"/>
                <a:cs typeface="Arial MT"/>
              </a:rPr>
              <a:t>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il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"peso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corporeo",</a:t>
            </a:r>
            <a:endParaRPr sz="2400" dirty="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FF3300"/>
                </a:solidFill>
                <a:latin typeface="Arial"/>
                <a:cs typeface="Arial"/>
              </a:rPr>
              <a:t>mmHg</a:t>
            </a:r>
            <a:r>
              <a:rPr sz="2400" i="1" spc="-5" dirty="0">
                <a:latin typeface="Arial"/>
                <a:cs typeface="Arial"/>
              </a:rPr>
              <a:t>,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per la "pressione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arteriosa"</a:t>
            </a:r>
            <a:endParaRPr sz="2400" dirty="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FF3300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FF3300"/>
                </a:solidFill>
                <a:latin typeface="Arial MT"/>
                <a:cs typeface="Arial MT"/>
              </a:rPr>
              <a:t>, </a:t>
            </a:r>
            <a:r>
              <a:rPr sz="2400" i="1" spc="-5" dirty="0">
                <a:solidFill>
                  <a:srgbClr val="FF3300"/>
                </a:solidFill>
                <a:latin typeface="Arial"/>
                <a:cs typeface="Arial"/>
              </a:rPr>
              <a:t>AB</a:t>
            </a:r>
            <a:r>
              <a:rPr sz="2400" spc="-5" dirty="0">
                <a:solidFill>
                  <a:srgbClr val="FF3300"/>
                </a:solidFill>
                <a:latin typeface="Arial MT"/>
                <a:cs typeface="Arial MT"/>
              </a:rPr>
              <a:t>, </a:t>
            </a:r>
            <a:r>
              <a:rPr sz="2400" i="1" spc="-5" dirty="0">
                <a:solidFill>
                  <a:srgbClr val="FF3300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FF3300"/>
                </a:solidFill>
                <a:latin typeface="Arial MT"/>
                <a:cs typeface="Arial MT"/>
              </a:rPr>
              <a:t>, </a:t>
            </a:r>
            <a:r>
              <a:rPr sz="2400" i="1" spc="-5" dirty="0">
                <a:solidFill>
                  <a:srgbClr val="FF3300"/>
                </a:solidFill>
                <a:latin typeface="Arial"/>
                <a:cs typeface="Arial"/>
              </a:rPr>
              <a:t>0 </a:t>
            </a:r>
            <a:r>
              <a:rPr sz="2400" spc="-5" dirty="0">
                <a:latin typeface="Arial MT"/>
                <a:cs typeface="Arial MT"/>
              </a:rPr>
              <a:t>per il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"gruppo sanguigno",</a:t>
            </a:r>
            <a:endParaRPr sz="2400" dirty="0">
              <a:latin typeface="Arial MT"/>
              <a:cs typeface="Arial MT"/>
            </a:endParaRPr>
          </a:p>
          <a:p>
            <a:pPr marL="354965" indent="-342900">
              <a:lnSpc>
                <a:spcPts val="2750"/>
              </a:lnSpc>
              <a:spcBef>
                <a:spcPts val="21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FF3300"/>
                </a:solidFill>
                <a:latin typeface="Arial"/>
                <a:cs typeface="Arial"/>
              </a:rPr>
              <a:t>elementare</a:t>
            </a:r>
            <a:r>
              <a:rPr sz="2400" spc="-5" dirty="0">
                <a:solidFill>
                  <a:srgbClr val="FF3300"/>
                </a:solidFill>
                <a:latin typeface="Arial MT"/>
                <a:cs typeface="Arial MT"/>
              </a:rPr>
              <a:t>,</a:t>
            </a:r>
            <a:r>
              <a:rPr sz="2400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z="2400" i="1" spc="-5" dirty="0">
                <a:solidFill>
                  <a:srgbClr val="FF3300"/>
                </a:solidFill>
                <a:latin typeface="Arial"/>
                <a:cs typeface="Arial"/>
              </a:rPr>
              <a:t>media</a:t>
            </a:r>
            <a:r>
              <a:rPr sz="2400" i="1" spc="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3300"/>
                </a:solidFill>
                <a:latin typeface="Arial"/>
                <a:cs typeface="Arial"/>
              </a:rPr>
              <a:t>inferiore</a:t>
            </a:r>
            <a:r>
              <a:rPr sz="2400" spc="-5" dirty="0">
                <a:solidFill>
                  <a:srgbClr val="FF3300"/>
                </a:solidFill>
                <a:latin typeface="Arial MT"/>
                <a:cs typeface="Arial MT"/>
              </a:rPr>
              <a:t>,</a:t>
            </a:r>
            <a:r>
              <a:rPr sz="2400" spc="5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z="2400" i="1" spc="-5" dirty="0">
                <a:solidFill>
                  <a:srgbClr val="FF3300"/>
                </a:solidFill>
                <a:latin typeface="Arial"/>
                <a:cs typeface="Arial"/>
              </a:rPr>
              <a:t>media</a:t>
            </a:r>
            <a:r>
              <a:rPr sz="2400" i="1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3300"/>
                </a:solidFill>
                <a:latin typeface="Arial"/>
                <a:cs typeface="Arial"/>
              </a:rPr>
              <a:t>superiore</a:t>
            </a:r>
            <a:r>
              <a:rPr sz="2400" spc="-5" dirty="0">
                <a:solidFill>
                  <a:srgbClr val="FF3300"/>
                </a:solidFill>
                <a:latin typeface="Arial MT"/>
                <a:cs typeface="Arial MT"/>
              </a:rPr>
              <a:t>,</a:t>
            </a:r>
            <a:r>
              <a:rPr sz="2400" spc="5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z="2400" i="1" spc="-5" dirty="0">
                <a:solidFill>
                  <a:srgbClr val="FF3300"/>
                </a:solidFill>
                <a:latin typeface="Arial"/>
                <a:cs typeface="Arial"/>
              </a:rPr>
              <a:t>università</a:t>
            </a:r>
            <a:r>
              <a:rPr sz="2400" i="1" spc="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,</a:t>
            </a:r>
            <a:endParaRPr sz="2400" dirty="0">
              <a:latin typeface="Arial"/>
              <a:cs typeface="Arial"/>
            </a:endParaRPr>
          </a:p>
          <a:p>
            <a:pPr marL="354965">
              <a:lnSpc>
                <a:spcPts val="2750"/>
              </a:lnSpc>
            </a:pPr>
            <a:r>
              <a:rPr sz="2400" spc="-5" dirty="0">
                <a:latin typeface="Arial MT"/>
                <a:cs typeface="Arial MT"/>
              </a:rPr>
              <a:t>per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 variabile "titolo di studio”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180" y="291594"/>
            <a:ext cx="130619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b="1" spc="-40" dirty="0">
                <a:latin typeface="Tahoma"/>
                <a:cs typeface="Tahoma"/>
              </a:rPr>
              <a:t>Esempi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7564" y="989427"/>
            <a:ext cx="8125459" cy="0"/>
          </a:xfrm>
          <a:custGeom>
            <a:avLst/>
            <a:gdLst/>
            <a:ahLst/>
            <a:cxnLst/>
            <a:rect l="l" t="t" r="r" b="b"/>
            <a:pathLst>
              <a:path w="8125459">
                <a:moveTo>
                  <a:pt x="0" y="0"/>
                </a:moveTo>
                <a:lnTo>
                  <a:pt x="8124842" y="1"/>
                </a:lnTo>
              </a:path>
            </a:pathLst>
          </a:custGeom>
          <a:ln w="25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95988" y="4571826"/>
            <a:ext cx="334645" cy="1025525"/>
          </a:xfrm>
          <a:custGeom>
            <a:avLst/>
            <a:gdLst/>
            <a:ahLst/>
            <a:cxnLst/>
            <a:rect l="l" t="t" r="r" b="b"/>
            <a:pathLst>
              <a:path w="334645" h="1025525">
                <a:moveTo>
                  <a:pt x="95594" y="1025105"/>
                </a:moveTo>
                <a:lnTo>
                  <a:pt x="0" y="1025105"/>
                </a:lnTo>
                <a:lnTo>
                  <a:pt x="0" y="251673"/>
                </a:lnTo>
                <a:lnTo>
                  <a:pt x="334579" y="251673"/>
                </a:lnTo>
                <a:lnTo>
                  <a:pt x="334579" y="0"/>
                </a:lnTo>
              </a:path>
            </a:pathLst>
          </a:custGeom>
          <a:ln w="28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75938" y="4571825"/>
            <a:ext cx="495934" cy="925194"/>
          </a:xfrm>
          <a:custGeom>
            <a:avLst/>
            <a:gdLst/>
            <a:ahLst/>
            <a:cxnLst/>
            <a:rect l="l" t="t" r="r" b="b"/>
            <a:pathLst>
              <a:path w="495935" h="925195">
                <a:moveTo>
                  <a:pt x="112572" y="925060"/>
                </a:moveTo>
                <a:lnTo>
                  <a:pt x="0" y="925060"/>
                </a:lnTo>
                <a:lnTo>
                  <a:pt x="0" y="200599"/>
                </a:lnTo>
                <a:lnTo>
                  <a:pt x="495613" y="200599"/>
                </a:lnTo>
                <a:lnTo>
                  <a:pt x="495613" y="0"/>
                </a:lnTo>
              </a:path>
            </a:pathLst>
          </a:custGeom>
          <a:ln w="28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03810" y="4370285"/>
            <a:ext cx="765175" cy="1058545"/>
          </a:xfrm>
          <a:custGeom>
            <a:avLst/>
            <a:gdLst/>
            <a:ahLst/>
            <a:cxnLst/>
            <a:rect l="l" t="t" r="r" b="b"/>
            <a:pathLst>
              <a:path w="765175" h="1058545">
                <a:moveTo>
                  <a:pt x="95509" y="1058454"/>
                </a:moveTo>
                <a:lnTo>
                  <a:pt x="0" y="1058454"/>
                </a:lnTo>
                <a:lnTo>
                  <a:pt x="0" y="302252"/>
                </a:lnTo>
                <a:lnTo>
                  <a:pt x="764668" y="302252"/>
                </a:lnTo>
                <a:lnTo>
                  <a:pt x="764668" y="0"/>
                </a:lnTo>
              </a:path>
            </a:pathLst>
          </a:custGeom>
          <a:ln w="28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093" y="4355785"/>
            <a:ext cx="807720" cy="1021080"/>
          </a:xfrm>
          <a:custGeom>
            <a:avLst/>
            <a:gdLst/>
            <a:ahLst/>
            <a:cxnLst/>
            <a:rect l="l" t="t" r="r" b="b"/>
            <a:pathLst>
              <a:path w="807719" h="1021079">
                <a:moveTo>
                  <a:pt x="114195" y="1020755"/>
                </a:moveTo>
                <a:lnTo>
                  <a:pt x="0" y="1020755"/>
                </a:lnTo>
                <a:lnTo>
                  <a:pt x="0" y="358632"/>
                </a:lnTo>
                <a:lnTo>
                  <a:pt x="807252" y="358632"/>
                </a:lnTo>
                <a:lnTo>
                  <a:pt x="807252" y="0"/>
                </a:lnTo>
              </a:path>
            </a:pathLst>
          </a:custGeom>
          <a:ln w="285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258036" y="1938970"/>
            <a:ext cx="1943735" cy="944244"/>
            <a:chOff x="5258036" y="1938970"/>
            <a:chExt cx="1943735" cy="944244"/>
          </a:xfrm>
        </p:grpSpPr>
        <p:sp>
          <p:nvSpPr>
            <p:cNvPr id="7" name="object 7"/>
            <p:cNvSpPr/>
            <p:nvPr/>
          </p:nvSpPr>
          <p:spPr>
            <a:xfrm>
              <a:off x="6231897" y="1953240"/>
              <a:ext cx="955675" cy="915035"/>
            </a:xfrm>
            <a:custGeom>
              <a:avLst/>
              <a:gdLst/>
              <a:ahLst/>
              <a:cxnLst/>
              <a:rect l="l" t="t" r="r" b="b"/>
              <a:pathLst>
                <a:path w="955675" h="915035">
                  <a:moveTo>
                    <a:pt x="955278" y="914910"/>
                  </a:moveTo>
                  <a:lnTo>
                    <a:pt x="955278" y="814224"/>
                  </a:lnTo>
                  <a:lnTo>
                    <a:pt x="0" y="814224"/>
                  </a:lnTo>
                  <a:lnTo>
                    <a:pt x="0" y="0"/>
                  </a:lnTo>
                </a:path>
              </a:pathLst>
            </a:custGeom>
            <a:ln w="285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72306" y="1953964"/>
              <a:ext cx="956310" cy="915035"/>
            </a:xfrm>
            <a:custGeom>
              <a:avLst/>
              <a:gdLst/>
              <a:ahLst/>
              <a:cxnLst/>
              <a:rect l="l" t="t" r="r" b="b"/>
              <a:pathLst>
                <a:path w="956310" h="915035">
                  <a:moveTo>
                    <a:pt x="0" y="914910"/>
                  </a:moveTo>
                  <a:lnTo>
                    <a:pt x="0" y="814224"/>
                  </a:lnTo>
                  <a:lnTo>
                    <a:pt x="955941" y="814224"/>
                  </a:lnTo>
                  <a:lnTo>
                    <a:pt x="955941" y="0"/>
                  </a:lnTo>
                </a:path>
              </a:pathLst>
            </a:custGeom>
            <a:ln w="285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437921" y="1837475"/>
            <a:ext cx="1943100" cy="1043940"/>
            <a:chOff x="1437921" y="1837475"/>
            <a:chExt cx="1943100" cy="1043940"/>
          </a:xfrm>
        </p:grpSpPr>
        <p:sp>
          <p:nvSpPr>
            <p:cNvPr id="10" name="object 10"/>
            <p:cNvSpPr/>
            <p:nvPr/>
          </p:nvSpPr>
          <p:spPr>
            <a:xfrm>
              <a:off x="2410786" y="1851744"/>
              <a:ext cx="956310" cy="1015365"/>
            </a:xfrm>
            <a:custGeom>
              <a:avLst/>
              <a:gdLst/>
              <a:ahLst/>
              <a:cxnLst/>
              <a:rect l="l" t="t" r="r" b="b"/>
              <a:pathLst>
                <a:path w="956310" h="1015364">
                  <a:moveTo>
                    <a:pt x="955941" y="1014955"/>
                  </a:moveTo>
                  <a:lnTo>
                    <a:pt x="955941" y="914352"/>
                  </a:lnTo>
                  <a:lnTo>
                    <a:pt x="0" y="914352"/>
                  </a:lnTo>
                  <a:lnTo>
                    <a:pt x="0" y="0"/>
                  </a:lnTo>
                </a:path>
              </a:pathLst>
            </a:custGeom>
            <a:ln w="285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52190" y="1851744"/>
              <a:ext cx="956310" cy="1015365"/>
            </a:xfrm>
            <a:custGeom>
              <a:avLst/>
              <a:gdLst/>
              <a:ahLst/>
              <a:cxnLst/>
              <a:rect l="l" t="t" r="r" b="b"/>
              <a:pathLst>
                <a:path w="956310" h="1015364">
                  <a:moveTo>
                    <a:pt x="0" y="1014955"/>
                  </a:moveTo>
                  <a:lnTo>
                    <a:pt x="0" y="914352"/>
                  </a:lnTo>
                  <a:lnTo>
                    <a:pt x="955941" y="914352"/>
                  </a:lnTo>
                  <a:lnTo>
                    <a:pt x="955941" y="0"/>
                  </a:lnTo>
                </a:path>
              </a:pathLst>
            </a:custGeom>
            <a:ln w="285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4320347" y="743267"/>
            <a:ext cx="1911350" cy="861694"/>
          </a:xfrm>
          <a:custGeom>
            <a:avLst/>
            <a:gdLst/>
            <a:ahLst/>
            <a:cxnLst/>
            <a:rect l="l" t="t" r="r" b="b"/>
            <a:pathLst>
              <a:path w="1911350" h="861694">
                <a:moveTo>
                  <a:pt x="1911220" y="861262"/>
                </a:moveTo>
                <a:lnTo>
                  <a:pt x="1911220" y="760547"/>
                </a:lnTo>
                <a:lnTo>
                  <a:pt x="0" y="760547"/>
                </a:lnTo>
                <a:lnTo>
                  <a:pt x="0" y="0"/>
                </a:lnTo>
              </a:path>
            </a:pathLst>
          </a:custGeom>
          <a:ln w="28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2298250" y="336147"/>
            <a:ext cx="3785870" cy="1283970"/>
            <a:chOff x="2298250" y="336147"/>
            <a:chExt cx="3785870" cy="1283970"/>
          </a:xfrm>
        </p:grpSpPr>
        <p:sp>
          <p:nvSpPr>
            <p:cNvPr id="14" name="object 14"/>
            <p:cNvSpPr/>
            <p:nvPr/>
          </p:nvSpPr>
          <p:spPr>
            <a:xfrm>
              <a:off x="2312537" y="743991"/>
              <a:ext cx="1911985" cy="861694"/>
            </a:xfrm>
            <a:custGeom>
              <a:avLst/>
              <a:gdLst/>
              <a:ahLst/>
              <a:cxnLst/>
              <a:rect l="l" t="t" r="r" b="b"/>
              <a:pathLst>
                <a:path w="1911985" h="861694">
                  <a:moveTo>
                    <a:pt x="0" y="861262"/>
                  </a:moveTo>
                  <a:lnTo>
                    <a:pt x="0" y="760547"/>
                  </a:lnTo>
                  <a:lnTo>
                    <a:pt x="1911884" y="760547"/>
                  </a:lnTo>
                  <a:lnTo>
                    <a:pt x="1911884" y="0"/>
                  </a:lnTo>
                </a:path>
              </a:pathLst>
            </a:custGeom>
            <a:ln w="285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27864" y="340909"/>
              <a:ext cx="3451860" cy="704850"/>
            </a:xfrm>
            <a:custGeom>
              <a:avLst/>
              <a:gdLst/>
              <a:ahLst/>
              <a:cxnLst/>
              <a:rect l="l" t="t" r="r" b="b"/>
              <a:pathLst>
                <a:path w="3451860" h="704850">
                  <a:moveTo>
                    <a:pt x="3333921" y="0"/>
                  </a:moveTo>
                  <a:lnTo>
                    <a:pt x="117426" y="0"/>
                  </a:lnTo>
                  <a:lnTo>
                    <a:pt x="71719" y="9229"/>
                  </a:lnTo>
                  <a:lnTo>
                    <a:pt x="34393" y="34399"/>
                  </a:lnTo>
                  <a:lnTo>
                    <a:pt x="9228" y="71730"/>
                  </a:lnTo>
                  <a:lnTo>
                    <a:pt x="0" y="117447"/>
                  </a:lnTo>
                  <a:lnTo>
                    <a:pt x="0" y="587221"/>
                  </a:lnTo>
                  <a:lnTo>
                    <a:pt x="9228" y="632936"/>
                  </a:lnTo>
                  <a:lnTo>
                    <a:pt x="34393" y="670268"/>
                  </a:lnTo>
                  <a:lnTo>
                    <a:pt x="71719" y="695438"/>
                  </a:lnTo>
                  <a:lnTo>
                    <a:pt x="117426" y="704668"/>
                  </a:lnTo>
                  <a:lnTo>
                    <a:pt x="3333921" y="704668"/>
                  </a:lnTo>
                  <a:lnTo>
                    <a:pt x="3379629" y="695438"/>
                  </a:lnTo>
                  <a:lnTo>
                    <a:pt x="3416954" y="670268"/>
                  </a:lnTo>
                  <a:lnTo>
                    <a:pt x="3442120" y="632936"/>
                  </a:lnTo>
                  <a:lnTo>
                    <a:pt x="3451348" y="587221"/>
                  </a:lnTo>
                  <a:lnTo>
                    <a:pt x="3451348" y="117447"/>
                  </a:lnTo>
                  <a:lnTo>
                    <a:pt x="3442120" y="71730"/>
                  </a:lnTo>
                  <a:lnTo>
                    <a:pt x="3416954" y="34399"/>
                  </a:lnTo>
                  <a:lnTo>
                    <a:pt x="3379629" y="9229"/>
                  </a:lnTo>
                  <a:lnTo>
                    <a:pt x="33339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27865" y="340910"/>
              <a:ext cx="3451860" cy="704850"/>
            </a:xfrm>
            <a:custGeom>
              <a:avLst/>
              <a:gdLst/>
              <a:ahLst/>
              <a:cxnLst/>
              <a:rect l="l" t="t" r="r" b="b"/>
              <a:pathLst>
                <a:path w="3451860" h="704850">
                  <a:moveTo>
                    <a:pt x="0" y="117447"/>
                  </a:moveTo>
                  <a:lnTo>
                    <a:pt x="9227" y="71731"/>
                  </a:lnTo>
                  <a:lnTo>
                    <a:pt x="34393" y="34399"/>
                  </a:lnTo>
                  <a:lnTo>
                    <a:pt x="71718" y="9229"/>
                  </a:lnTo>
                  <a:lnTo>
                    <a:pt x="117426" y="0"/>
                  </a:lnTo>
                  <a:lnTo>
                    <a:pt x="3333920" y="0"/>
                  </a:lnTo>
                  <a:lnTo>
                    <a:pt x="3379628" y="9229"/>
                  </a:lnTo>
                  <a:lnTo>
                    <a:pt x="3416954" y="34399"/>
                  </a:lnTo>
                  <a:lnTo>
                    <a:pt x="3442119" y="71731"/>
                  </a:lnTo>
                  <a:lnTo>
                    <a:pt x="3451347" y="117447"/>
                  </a:lnTo>
                  <a:lnTo>
                    <a:pt x="3451347" y="587221"/>
                  </a:lnTo>
                  <a:lnTo>
                    <a:pt x="3442119" y="632937"/>
                  </a:lnTo>
                  <a:lnTo>
                    <a:pt x="3416954" y="670269"/>
                  </a:lnTo>
                  <a:lnTo>
                    <a:pt x="3379628" y="695439"/>
                  </a:lnTo>
                  <a:lnTo>
                    <a:pt x="3333920" y="704669"/>
                  </a:lnTo>
                  <a:lnTo>
                    <a:pt x="117426" y="704669"/>
                  </a:lnTo>
                  <a:lnTo>
                    <a:pt x="71718" y="695439"/>
                  </a:lnTo>
                  <a:lnTo>
                    <a:pt x="34393" y="670269"/>
                  </a:lnTo>
                  <a:lnTo>
                    <a:pt x="9227" y="632937"/>
                  </a:lnTo>
                  <a:lnTo>
                    <a:pt x="0" y="587221"/>
                  </a:lnTo>
                  <a:lnTo>
                    <a:pt x="0" y="117447"/>
                  </a:lnTo>
                  <a:close/>
                </a:path>
              </a:pathLst>
            </a:custGeom>
            <a:ln w="9513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862066" y="528325"/>
            <a:ext cx="2988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20" dirty="0">
                <a:latin typeface="Times New Roman"/>
                <a:cs typeface="Times New Roman"/>
              </a:rPr>
              <a:t>VARIABILI</a:t>
            </a:r>
            <a:r>
              <a:rPr sz="2000" b="1" i="1" spc="-65" dirty="0">
                <a:latin typeface="Times New Roman"/>
                <a:cs typeface="Times New Roman"/>
              </a:rPr>
              <a:t> </a:t>
            </a:r>
            <a:r>
              <a:rPr sz="2000" b="1" i="1" spc="-25" dirty="0">
                <a:latin typeface="Times New Roman"/>
                <a:cs typeface="Times New Roman"/>
              </a:rPr>
              <a:t>STATISTICHE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53705" y="1662839"/>
            <a:ext cx="3390265" cy="559435"/>
            <a:chOff x="753705" y="1662839"/>
            <a:chExt cx="3390265" cy="559435"/>
          </a:xfrm>
        </p:grpSpPr>
        <p:sp>
          <p:nvSpPr>
            <p:cNvPr id="19" name="object 19"/>
            <p:cNvSpPr/>
            <p:nvPr/>
          </p:nvSpPr>
          <p:spPr>
            <a:xfrm>
              <a:off x="758468" y="1667601"/>
              <a:ext cx="3380740" cy="549910"/>
            </a:xfrm>
            <a:custGeom>
              <a:avLst/>
              <a:gdLst/>
              <a:ahLst/>
              <a:cxnLst/>
              <a:rect l="l" t="t" r="r" b="b"/>
              <a:pathLst>
                <a:path w="3380740" h="549910">
                  <a:moveTo>
                    <a:pt x="3288743" y="0"/>
                  </a:moveTo>
                  <a:lnTo>
                    <a:pt x="91572" y="0"/>
                  </a:lnTo>
                  <a:lnTo>
                    <a:pt x="55928" y="7197"/>
                  </a:lnTo>
                  <a:lnTo>
                    <a:pt x="26821" y="26825"/>
                  </a:lnTo>
                  <a:lnTo>
                    <a:pt x="7196" y="55938"/>
                  </a:lnTo>
                  <a:lnTo>
                    <a:pt x="0" y="91589"/>
                  </a:lnTo>
                  <a:lnTo>
                    <a:pt x="0" y="457937"/>
                  </a:lnTo>
                  <a:lnTo>
                    <a:pt x="7196" y="493588"/>
                  </a:lnTo>
                  <a:lnTo>
                    <a:pt x="26821" y="522700"/>
                  </a:lnTo>
                  <a:lnTo>
                    <a:pt x="55928" y="542328"/>
                  </a:lnTo>
                  <a:lnTo>
                    <a:pt x="91572" y="549526"/>
                  </a:lnTo>
                  <a:lnTo>
                    <a:pt x="3288743" y="549526"/>
                  </a:lnTo>
                  <a:lnTo>
                    <a:pt x="3324387" y="542328"/>
                  </a:lnTo>
                  <a:lnTo>
                    <a:pt x="3353495" y="522700"/>
                  </a:lnTo>
                  <a:lnTo>
                    <a:pt x="3373120" y="493588"/>
                  </a:lnTo>
                  <a:lnTo>
                    <a:pt x="3380316" y="457937"/>
                  </a:lnTo>
                  <a:lnTo>
                    <a:pt x="3380316" y="91589"/>
                  </a:lnTo>
                  <a:lnTo>
                    <a:pt x="3373120" y="55938"/>
                  </a:lnTo>
                  <a:lnTo>
                    <a:pt x="3353495" y="26825"/>
                  </a:lnTo>
                  <a:lnTo>
                    <a:pt x="3324387" y="7197"/>
                  </a:lnTo>
                  <a:lnTo>
                    <a:pt x="32887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8468" y="1667601"/>
              <a:ext cx="3380740" cy="549910"/>
            </a:xfrm>
            <a:custGeom>
              <a:avLst/>
              <a:gdLst/>
              <a:ahLst/>
              <a:cxnLst/>
              <a:rect l="l" t="t" r="r" b="b"/>
              <a:pathLst>
                <a:path w="3380740" h="549910">
                  <a:moveTo>
                    <a:pt x="0" y="91589"/>
                  </a:moveTo>
                  <a:lnTo>
                    <a:pt x="7196" y="55938"/>
                  </a:lnTo>
                  <a:lnTo>
                    <a:pt x="26821" y="26825"/>
                  </a:lnTo>
                  <a:lnTo>
                    <a:pt x="55928" y="7197"/>
                  </a:lnTo>
                  <a:lnTo>
                    <a:pt x="91572" y="0"/>
                  </a:lnTo>
                  <a:lnTo>
                    <a:pt x="3288743" y="0"/>
                  </a:lnTo>
                  <a:lnTo>
                    <a:pt x="3324387" y="7197"/>
                  </a:lnTo>
                  <a:lnTo>
                    <a:pt x="3353495" y="26825"/>
                  </a:lnTo>
                  <a:lnTo>
                    <a:pt x="3373120" y="55938"/>
                  </a:lnTo>
                  <a:lnTo>
                    <a:pt x="3380316" y="91589"/>
                  </a:lnTo>
                  <a:lnTo>
                    <a:pt x="3380316" y="457937"/>
                  </a:lnTo>
                  <a:lnTo>
                    <a:pt x="3373120" y="493587"/>
                  </a:lnTo>
                  <a:lnTo>
                    <a:pt x="3353495" y="522700"/>
                  </a:lnTo>
                  <a:lnTo>
                    <a:pt x="3324387" y="542328"/>
                  </a:lnTo>
                  <a:lnTo>
                    <a:pt x="3288743" y="549526"/>
                  </a:lnTo>
                  <a:lnTo>
                    <a:pt x="91572" y="549526"/>
                  </a:lnTo>
                  <a:lnTo>
                    <a:pt x="55928" y="542328"/>
                  </a:lnTo>
                  <a:lnTo>
                    <a:pt x="26821" y="522700"/>
                  </a:lnTo>
                  <a:lnTo>
                    <a:pt x="7196" y="493587"/>
                  </a:lnTo>
                  <a:lnTo>
                    <a:pt x="0" y="457937"/>
                  </a:lnTo>
                  <a:lnTo>
                    <a:pt x="0" y="91589"/>
                  </a:lnTo>
                  <a:close/>
                </a:path>
              </a:pathLst>
            </a:custGeom>
            <a:ln w="9513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80248" y="1792667"/>
            <a:ext cx="274256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i="1" spc="-20" dirty="0">
                <a:latin typeface="Times New Roman"/>
                <a:cs typeface="Times New Roman"/>
              </a:rPr>
              <a:t>VARIABILI</a:t>
            </a:r>
            <a:r>
              <a:rPr sz="1800" b="1" i="1" spc="-25" dirty="0">
                <a:latin typeface="Times New Roman"/>
                <a:cs typeface="Times New Roman"/>
              </a:rPr>
              <a:t> QUALITATIVE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780617" y="1643996"/>
            <a:ext cx="3174365" cy="543560"/>
            <a:chOff x="4780617" y="1643996"/>
            <a:chExt cx="3174365" cy="543560"/>
          </a:xfrm>
        </p:grpSpPr>
        <p:sp>
          <p:nvSpPr>
            <p:cNvPr id="23" name="object 23"/>
            <p:cNvSpPr/>
            <p:nvPr/>
          </p:nvSpPr>
          <p:spPr>
            <a:xfrm>
              <a:off x="4785373" y="1648753"/>
              <a:ext cx="3164840" cy="534035"/>
            </a:xfrm>
            <a:custGeom>
              <a:avLst/>
              <a:gdLst/>
              <a:ahLst/>
              <a:cxnLst/>
              <a:rect l="l" t="t" r="r" b="b"/>
              <a:pathLst>
                <a:path w="3164840" h="534035">
                  <a:moveTo>
                    <a:pt x="3075649" y="0"/>
                  </a:moveTo>
                  <a:lnTo>
                    <a:pt x="88915" y="0"/>
                  </a:lnTo>
                  <a:lnTo>
                    <a:pt x="54305" y="6988"/>
                  </a:lnTo>
                  <a:lnTo>
                    <a:pt x="26042" y="26047"/>
                  </a:lnTo>
                  <a:lnTo>
                    <a:pt x="6987" y="54314"/>
                  </a:lnTo>
                  <a:lnTo>
                    <a:pt x="0" y="88930"/>
                  </a:lnTo>
                  <a:lnTo>
                    <a:pt x="0" y="444644"/>
                  </a:lnTo>
                  <a:lnTo>
                    <a:pt x="6987" y="479260"/>
                  </a:lnTo>
                  <a:lnTo>
                    <a:pt x="26042" y="507528"/>
                  </a:lnTo>
                  <a:lnTo>
                    <a:pt x="54305" y="526586"/>
                  </a:lnTo>
                  <a:lnTo>
                    <a:pt x="88915" y="533575"/>
                  </a:lnTo>
                  <a:lnTo>
                    <a:pt x="3075649" y="533575"/>
                  </a:lnTo>
                  <a:lnTo>
                    <a:pt x="3110258" y="526586"/>
                  </a:lnTo>
                  <a:lnTo>
                    <a:pt x="3138521" y="507528"/>
                  </a:lnTo>
                  <a:lnTo>
                    <a:pt x="3157576" y="479260"/>
                  </a:lnTo>
                  <a:lnTo>
                    <a:pt x="3164564" y="444644"/>
                  </a:lnTo>
                  <a:lnTo>
                    <a:pt x="3164564" y="88930"/>
                  </a:lnTo>
                  <a:lnTo>
                    <a:pt x="3157576" y="54314"/>
                  </a:lnTo>
                  <a:lnTo>
                    <a:pt x="3138521" y="26047"/>
                  </a:lnTo>
                  <a:lnTo>
                    <a:pt x="3110258" y="6988"/>
                  </a:lnTo>
                  <a:lnTo>
                    <a:pt x="30756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85373" y="1648753"/>
              <a:ext cx="3164840" cy="534035"/>
            </a:xfrm>
            <a:custGeom>
              <a:avLst/>
              <a:gdLst/>
              <a:ahLst/>
              <a:cxnLst/>
              <a:rect l="l" t="t" r="r" b="b"/>
              <a:pathLst>
                <a:path w="3164840" h="534035">
                  <a:moveTo>
                    <a:pt x="0" y="88931"/>
                  </a:moveTo>
                  <a:lnTo>
                    <a:pt x="6987" y="54315"/>
                  </a:lnTo>
                  <a:lnTo>
                    <a:pt x="26042" y="26047"/>
                  </a:lnTo>
                  <a:lnTo>
                    <a:pt x="54305" y="6988"/>
                  </a:lnTo>
                  <a:lnTo>
                    <a:pt x="88915" y="0"/>
                  </a:lnTo>
                  <a:lnTo>
                    <a:pt x="3075649" y="0"/>
                  </a:lnTo>
                  <a:lnTo>
                    <a:pt x="3110259" y="6988"/>
                  </a:lnTo>
                  <a:lnTo>
                    <a:pt x="3138522" y="26047"/>
                  </a:lnTo>
                  <a:lnTo>
                    <a:pt x="3157577" y="54315"/>
                  </a:lnTo>
                  <a:lnTo>
                    <a:pt x="3164565" y="88931"/>
                  </a:lnTo>
                  <a:lnTo>
                    <a:pt x="3164565" y="444644"/>
                  </a:lnTo>
                  <a:lnTo>
                    <a:pt x="3157577" y="479260"/>
                  </a:lnTo>
                  <a:lnTo>
                    <a:pt x="3138522" y="507528"/>
                  </a:lnTo>
                  <a:lnTo>
                    <a:pt x="3110259" y="526587"/>
                  </a:lnTo>
                  <a:lnTo>
                    <a:pt x="3075649" y="533576"/>
                  </a:lnTo>
                  <a:lnTo>
                    <a:pt x="88915" y="533576"/>
                  </a:lnTo>
                  <a:lnTo>
                    <a:pt x="54305" y="526587"/>
                  </a:lnTo>
                  <a:lnTo>
                    <a:pt x="26042" y="507528"/>
                  </a:lnTo>
                  <a:lnTo>
                    <a:pt x="6987" y="479260"/>
                  </a:lnTo>
                  <a:lnTo>
                    <a:pt x="0" y="444644"/>
                  </a:lnTo>
                  <a:lnTo>
                    <a:pt x="0" y="88931"/>
                  </a:lnTo>
                  <a:close/>
                </a:path>
              </a:pathLst>
            </a:custGeom>
            <a:ln w="9513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916933" y="1765843"/>
            <a:ext cx="290766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i="1" spc="-20" dirty="0">
                <a:latin typeface="Times New Roman"/>
                <a:cs typeface="Times New Roman"/>
              </a:rPr>
              <a:t>VARIABILI</a:t>
            </a:r>
            <a:r>
              <a:rPr sz="1800" b="1" i="1" spc="-55" dirty="0">
                <a:latin typeface="Times New Roman"/>
                <a:cs typeface="Times New Roman"/>
              </a:rPr>
              <a:t> </a:t>
            </a:r>
            <a:r>
              <a:rPr sz="1800" b="1" i="1" spc="-20" dirty="0">
                <a:latin typeface="Times New Roman"/>
                <a:cs typeface="Times New Roman"/>
              </a:rPr>
              <a:t>QUANTITATIVE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53711" y="2840194"/>
            <a:ext cx="1635125" cy="1520825"/>
            <a:chOff x="753711" y="2840194"/>
            <a:chExt cx="1635125" cy="1520825"/>
          </a:xfrm>
        </p:grpSpPr>
        <p:sp>
          <p:nvSpPr>
            <p:cNvPr id="27" name="object 27"/>
            <p:cNvSpPr/>
            <p:nvPr/>
          </p:nvSpPr>
          <p:spPr>
            <a:xfrm>
              <a:off x="758468" y="2844951"/>
              <a:ext cx="1625600" cy="1511300"/>
            </a:xfrm>
            <a:custGeom>
              <a:avLst/>
              <a:gdLst/>
              <a:ahLst/>
              <a:cxnLst/>
              <a:rect l="l" t="t" r="r" b="b"/>
              <a:pathLst>
                <a:path w="1625600" h="1511300">
                  <a:moveTo>
                    <a:pt x="1373335" y="0"/>
                  </a:moveTo>
                  <a:lnTo>
                    <a:pt x="251765" y="0"/>
                  </a:lnTo>
                  <a:lnTo>
                    <a:pt x="206510" y="4056"/>
                  </a:lnTo>
                  <a:lnTo>
                    <a:pt x="163916" y="15753"/>
                  </a:lnTo>
                  <a:lnTo>
                    <a:pt x="124694" y="34379"/>
                  </a:lnTo>
                  <a:lnTo>
                    <a:pt x="89556" y="59222"/>
                  </a:lnTo>
                  <a:lnTo>
                    <a:pt x="59212" y="89572"/>
                  </a:lnTo>
                  <a:lnTo>
                    <a:pt x="34373" y="124716"/>
                  </a:lnTo>
                  <a:lnTo>
                    <a:pt x="15751" y="163945"/>
                  </a:lnTo>
                  <a:lnTo>
                    <a:pt x="4056" y="206547"/>
                  </a:lnTo>
                  <a:lnTo>
                    <a:pt x="0" y="251810"/>
                  </a:lnTo>
                  <a:lnTo>
                    <a:pt x="0" y="1259023"/>
                  </a:lnTo>
                  <a:lnTo>
                    <a:pt x="4056" y="1304286"/>
                  </a:lnTo>
                  <a:lnTo>
                    <a:pt x="15751" y="1346888"/>
                  </a:lnTo>
                  <a:lnTo>
                    <a:pt x="34373" y="1386117"/>
                  </a:lnTo>
                  <a:lnTo>
                    <a:pt x="59212" y="1421261"/>
                  </a:lnTo>
                  <a:lnTo>
                    <a:pt x="89556" y="1451611"/>
                  </a:lnTo>
                  <a:lnTo>
                    <a:pt x="124694" y="1476454"/>
                  </a:lnTo>
                  <a:lnTo>
                    <a:pt x="163916" y="1495080"/>
                  </a:lnTo>
                  <a:lnTo>
                    <a:pt x="206510" y="1506776"/>
                  </a:lnTo>
                  <a:lnTo>
                    <a:pt x="251765" y="1510833"/>
                  </a:lnTo>
                  <a:lnTo>
                    <a:pt x="1373335" y="1510833"/>
                  </a:lnTo>
                  <a:lnTo>
                    <a:pt x="1418591" y="1506776"/>
                  </a:lnTo>
                  <a:lnTo>
                    <a:pt x="1461184" y="1495080"/>
                  </a:lnTo>
                  <a:lnTo>
                    <a:pt x="1500406" y="1476454"/>
                  </a:lnTo>
                  <a:lnTo>
                    <a:pt x="1535544" y="1451611"/>
                  </a:lnTo>
                  <a:lnTo>
                    <a:pt x="1565888" y="1421261"/>
                  </a:lnTo>
                  <a:lnTo>
                    <a:pt x="1590727" y="1386117"/>
                  </a:lnTo>
                  <a:lnTo>
                    <a:pt x="1609349" y="1346888"/>
                  </a:lnTo>
                  <a:lnTo>
                    <a:pt x="1621044" y="1304286"/>
                  </a:lnTo>
                  <a:lnTo>
                    <a:pt x="1625100" y="1259023"/>
                  </a:lnTo>
                  <a:lnTo>
                    <a:pt x="1625100" y="251810"/>
                  </a:lnTo>
                  <a:lnTo>
                    <a:pt x="1621044" y="206547"/>
                  </a:lnTo>
                  <a:lnTo>
                    <a:pt x="1609349" y="163945"/>
                  </a:lnTo>
                  <a:lnTo>
                    <a:pt x="1590727" y="124716"/>
                  </a:lnTo>
                  <a:lnTo>
                    <a:pt x="1565888" y="89572"/>
                  </a:lnTo>
                  <a:lnTo>
                    <a:pt x="1535544" y="59222"/>
                  </a:lnTo>
                  <a:lnTo>
                    <a:pt x="1500406" y="34379"/>
                  </a:lnTo>
                  <a:lnTo>
                    <a:pt x="1461184" y="15753"/>
                  </a:lnTo>
                  <a:lnTo>
                    <a:pt x="1418591" y="4056"/>
                  </a:lnTo>
                  <a:lnTo>
                    <a:pt x="13733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8468" y="2844951"/>
              <a:ext cx="1625600" cy="1511300"/>
            </a:xfrm>
            <a:custGeom>
              <a:avLst/>
              <a:gdLst/>
              <a:ahLst/>
              <a:cxnLst/>
              <a:rect l="l" t="t" r="r" b="b"/>
              <a:pathLst>
                <a:path w="1625600" h="1511300">
                  <a:moveTo>
                    <a:pt x="0" y="251810"/>
                  </a:moveTo>
                  <a:lnTo>
                    <a:pt x="4056" y="206547"/>
                  </a:lnTo>
                  <a:lnTo>
                    <a:pt x="15751" y="163945"/>
                  </a:lnTo>
                  <a:lnTo>
                    <a:pt x="34373" y="124716"/>
                  </a:lnTo>
                  <a:lnTo>
                    <a:pt x="59212" y="89572"/>
                  </a:lnTo>
                  <a:lnTo>
                    <a:pt x="89556" y="59222"/>
                  </a:lnTo>
                  <a:lnTo>
                    <a:pt x="124694" y="34379"/>
                  </a:lnTo>
                  <a:lnTo>
                    <a:pt x="163916" y="15753"/>
                  </a:lnTo>
                  <a:lnTo>
                    <a:pt x="206510" y="4056"/>
                  </a:lnTo>
                  <a:lnTo>
                    <a:pt x="251765" y="0"/>
                  </a:lnTo>
                  <a:lnTo>
                    <a:pt x="1373335" y="0"/>
                  </a:lnTo>
                  <a:lnTo>
                    <a:pt x="1418590" y="4056"/>
                  </a:lnTo>
                  <a:lnTo>
                    <a:pt x="1461184" y="15753"/>
                  </a:lnTo>
                  <a:lnTo>
                    <a:pt x="1500406" y="34379"/>
                  </a:lnTo>
                  <a:lnTo>
                    <a:pt x="1535544" y="59222"/>
                  </a:lnTo>
                  <a:lnTo>
                    <a:pt x="1565888" y="89572"/>
                  </a:lnTo>
                  <a:lnTo>
                    <a:pt x="1590727" y="124716"/>
                  </a:lnTo>
                  <a:lnTo>
                    <a:pt x="1609349" y="163945"/>
                  </a:lnTo>
                  <a:lnTo>
                    <a:pt x="1621044" y="206547"/>
                  </a:lnTo>
                  <a:lnTo>
                    <a:pt x="1625100" y="251810"/>
                  </a:lnTo>
                  <a:lnTo>
                    <a:pt x="1625100" y="1259024"/>
                  </a:lnTo>
                  <a:lnTo>
                    <a:pt x="1621044" y="1304287"/>
                  </a:lnTo>
                  <a:lnTo>
                    <a:pt x="1609349" y="1346888"/>
                  </a:lnTo>
                  <a:lnTo>
                    <a:pt x="1590727" y="1386117"/>
                  </a:lnTo>
                  <a:lnTo>
                    <a:pt x="1565888" y="1421262"/>
                  </a:lnTo>
                  <a:lnTo>
                    <a:pt x="1535544" y="1451611"/>
                  </a:lnTo>
                  <a:lnTo>
                    <a:pt x="1500406" y="1476455"/>
                  </a:lnTo>
                  <a:lnTo>
                    <a:pt x="1461184" y="1495080"/>
                  </a:lnTo>
                  <a:lnTo>
                    <a:pt x="1418590" y="1506777"/>
                  </a:lnTo>
                  <a:lnTo>
                    <a:pt x="1373335" y="1510834"/>
                  </a:lnTo>
                  <a:lnTo>
                    <a:pt x="251765" y="1510834"/>
                  </a:lnTo>
                  <a:lnTo>
                    <a:pt x="206510" y="1506777"/>
                  </a:lnTo>
                  <a:lnTo>
                    <a:pt x="163916" y="1495080"/>
                  </a:lnTo>
                  <a:lnTo>
                    <a:pt x="124694" y="1476455"/>
                  </a:lnTo>
                  <a:lnTo>
                    <a:pt x="89556" y="1451611"/>
                  </a:lnTo>
                  <a:lnTo>
                    <a:pt x="59212" y="1421262"/>
                  </a:lnTo>
                  <a:lnTo>
                    <a:pt x="34373" y="1386117"/>
                  </a:lnTo>
                  <a:lnTo>
                    <a:pt x="15751" y="1346888"/>
                  </a:lnTo>
                  <a:lnTo>
                    <a:pt x="4056" y="1304287"/>
                  </a:lnTo>
                  <a:lnTo>
                    <a:pt x="0" y="1259024"/>
                  </a:lnTo>
                  <a:lnTo>
                    <a:pt x="0" y="251810"/>
                  </a:lnTo>
                  <a:close/>
                </a:path>
              </a:pathLst>
            </a:custGeom>
            <a:ln w="9512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37379" y="2986401"/>
            <a:ext cx="1473835" cy="1010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6545">
              <a:lnSpc>
                <a:spcPts val="153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NOMINALI</a:t>
            </a:r>
            <a:endParaRPr sz="1300">
              <a:latin typeface="Times New Roman"/>
              <a:cs typeface="Times New Roman"/>
            </a:endParaRPr>
          </a:p>
          <a:p>
            <a:pPr marL="132080" algn="just">
              <a:lnSpc>
                <a:spcPts val="1530"/>
              </a:lnSpc>
            </a:pPr>
            <a:r>
              <a:rPr sz="1300" spc="-5" dirty="0">
                <a:latin typeface="Times New Roman"/>
                <a:cs typeface="Times New Roman"/>
              </a:rPr>
              <a:t>Date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due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qualsiasi</a:t>
            </a:r>
            <a:endParaRPr sz="1300">
              <a:latin typeface="Times New Roman"/>
              <a:cs typeface="Times New Roman"/>
            </a:endParaRPr>
          </a:p>
          <a:p>
            <a:pPr marL="12700" marR="5080" indent="43815" algn="just">
              <a:lnSpc>
                <a:spcPct val="99200"/>
              </a:lnSpc>
              <a:spcBef>
                <a:spcPts val="55"/>
              </a:spcBef>
            </a:pPr>
            <a:r>
              <a:rPr sz="1300" spc="-5" dirty="0">
                <a:latin typeface="Times New Roman"/>
                <a:cs typeface="Times New Roman"/>
              </a:rPr>
              <a:t>modalità, è possibile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solo </a:t>
            </a:r>
            <a:r>
              <a:rPr sz="1300" spc="-10" dirty="0">
                <a:latin typeface="Times New Roman"/>
                <a:cs typeface="Times New Roman"/>
              </a:rPr>
              <a:t>affermare </a:t>
            </a:r>
            <a:r>
              <a:rPr sz="1300" spc="-5" dirty="0">
                <a:latin typeface="Times New Roman"/>
                <a:cs typeface="Times New Roman"/>
              </a:rPr>
              <a:t>se esse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sono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uguali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diverse.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498969" y="2854694"/>
            <a:ext cx="1539240" cy="1520825"/>
            <a:chOff x="2498969" y="2854694"/>
            <a:chExt cx="1539240" cy="1520825"/>
          </a:xfrm>
        </p:grpSpPr>
        <p:sp>
          <p:nvSpPr>
            <p:cNvPr id="31" name="object 31"/>
            <p:cNvSpPr/>
            <p:nvPr/>
          </p:nvSpPr>
          <p:spPr>
            <a:xfrm>
              <a:off x="2503726" y="2859450"/>
              <a:ext cx="1529715" cy="1511300"/>
            </a:xfrm>
            <a:custGeom>
              <a:avLst/>
              <a:gdLst/>
              <a:ahLst/>
              <a:cxnLst/>
              <a:rect l="l" t="t" r="r" b="b"/>
              <a:pathLst>
                <a:path w="1529714" h="1511300">
                  <a:moveTo>
                    <a:pt x="1277741" y="0"/>
                  </a:moveTo>
                  <a:lnTo>
                    <a:pt x="251764" y="0"/>
                  </a:lnTo>
                  <a:lnTo>
                    <a:pt x="206509" y="4056"/>
                  </a:lnTo>
                  <a:lnTo>
                    <a:pt x="163915" y="15753"/>
                  </a:lnTo>
                  <a:lnTo>
                    <a:pt x="124694" y="34379"/>
                  </a:lnTo>
                  <a:lnTo>
                    <a:pt x="89555" y="59222"/>
                  </a:lnTo>
                  <a:lnTo>
                    <a:pt x="59211" y="89572"/>
                  </a:lnTo>
                  <a:lnTo>
                    <a:pt x="34373" y="124716"/>
                  </a:lnTo>
                  <a:lnTo>
                    <a:pt x="15751" y="163945"/>
                  </a:lnTo>
                  <a:lnTo>
                    <a:pt x="4056" y="206547"/>
                  </a:lnTo>
                  <a:lnTo>
                    <a:pt x="0" y="251810"/>
                  </a:lnTo>
                  <a:lnTo>
                    <a:pt x="0" y="1259024"/>
                  </a:lnTo>
                  <a:lnTo>
                    <a:pt x="4056" y="1304287"/>
                  </a:lnTo>
                  <a:lnTo>
                    <a:pt x="15751" y="1346888"/>
                  </a:lnTo>
                  <a:lnTo>
                    <a:pt x="34373" y="1386117"/>
                  </a:lnTo>
                  <a:lnTo>
                    <a:pt x="59211" y="1421262"/>
                  </a:lnTo>
                  <a:lnTo>
                    <a:pt x="89555" y="1451611"/>
                  </a:lnTo>
                  <a:lnTo>
                    <a:pt x="124694" y="1476454"/>
                  </a:lnTo>
                  <a:lnTo>
                    <a:pt x="163915" y="1495080"/>
                  </a:lnTo>
                  <a:lnTo>
                    <a:pt x="206509" y="1506776"/>
                  </a:lnTo>
                  <a:lnTo>
                    <a:pt x="251764" y="1510833"/>
                  </a:lnTo>
                  <a:lnTo>
                    <a:pt x="1277741" y="1510833"/>
                  </a:lnTo>
                  <a:lnTo>
                    <a:pt x="1322996" y="1506776"/>
                  </a:lnTo>
                  <a:lnTo>
                    <a:pt x="1365590" y="1495080"/>
                  </a:lnTo>
                  <a:lnTo>
                    <a:pt x="1404812" y="1476454"/>
                  </a:lnTo>
                  <a:lnTo>
                    <a:pt x="1439950" y="1451611"/>
                  </a:lnTo>
                  <a:lnTo>
                    <a:pt x="1470294" y="1421262"/>
                  </a:lnTo>
                  <a:lnTo>
                    <a:pt x="1495133" y="1386117"/>
                  </a:lnTo>
                  <a:lnTo>
                    <a:pt x="1513755" y="1346888"/>
                  </a:lnTo>
                  <a:lnTo>
                    <a:pt x="1525450" y="1304287"/>
                  </a:lnTo>
                  <a:lnTo>
                    <a:pt x="1529506" y="1259024"/>
                  </a:lnTo>
                  <a:lnTo>
                    <a:pt x="1529506" y="251810"/>
                  </a:lnTo>
                  <a:lnTo>
                    <a:pt x="1525450" y="206547"/>
                  </a:lnTo>
                  <a:lnTo>
                    <a:pt x="1513755" y="163945"/>
                  </a:lnTo>
                  <a:lnTo>
                    <a:pt x="1495133" y="124716"/>
                  </a:lnTo>
                  <a:lnTo>
                    <a:pt x="1470294" y="89572"/>
                  </a:lnTo>
                  <a:lnTo>
                    <a:pt x="1439950" y="59222"/>
                  </a:lnTo>
                  <a:lnTo>
                    <a:pt x="1404812" y="34379"/>
                  </a:lnTo>
                  <a:lnTo>
                    <a:pt x="1365590" y="15753"/>
                  </a:lnTo>
                  <a:lnTo>
                    <a:pt x="1322996" y="4056"/>
                  </a:lnTo>
                  <a:lnTo>
                    <a:pt x="12777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03726" y="2859450"/>
              <a:ext cx="1529715" cy="1511300"/>
            </a:xfrm>
            <a:custGeom>
              <a:avLst/>
              <a:gdLst/>
              <a:ahLst/>
              <a:cxnLst/>
              <a:rect l="l" t="t" r="r" b="b"/>
              <a:pathLst>
                <a:path w="1529714" h="1511300">
                  <a:moveTo>
                    <a:pt x="0" y="251810"/>
                  </a:moveTo>
                  <a:lnTo>
                    <a:pt x="4056" y="206547"/>
                  </a:lnTo>
                  <a:lnTo>
                    <a:pt x="15751" y="163945"/>
                  </a:lnTo>
                  <a:lnTo>
                    <a:pt x="34373" y="124716"/>
                  </a:lnTo>
                  <a:lnTo>
                    <a:pt x="59212" y="89572"/>
                  </a:lnTo>
                  <a:lnTo>
                    <a:pt x="89556" y="59222"/>
                  </a:lnTo>
                  <a:lnTo>
                    <a:pt x="124694" y="34379"/>
                  </a:lnTo>
                  <a:lnTo>
                    <a:pt x="163916" y="15753"/>
                  </a:lnTo>
                  <a:lnTo>
                    <a:pt x="206510" y="4056"/>
                  </a:lnTo>
                  <a:lnTo>
                    <a:pt x="251765" y="0"/>
                  </a:lnTo>
                  <a:lnTo>
                    <a:pt x="1277742" y="0"/>
                  </a:lnTo>
                  <a:lnTo>
                    <a:pt x="1322997" y="4056"/>
                  </a:lnTo>
                  <a:lnTo>
                    <a:pt x="1365591" y="15753"/>
                  </a:lnTo>
                  <a:lnTo>
                    <a:pt x="1404812" y="34379"/>
                  </a:lnTo>
                  <a:lnTo>
                    <a:pt x="1439951" y="59222"/>
                  </a:lnTo>
                  <a:lnTo>
                    <a:pt x="1470295" y="89572"/>
                  </a:lnTo>
                  <a:lnTo>
                    <a:pt x="1495133" y="124716"/>
                  </a:lnTo>
                  <a:lnTo>
                    <a:pt x="1513756" y="163945"/>
                  </a:lnTo>
                  <a:lnTo>
                    <a:pt x="1525450" y="206547"/>
                  </a:lnTo>
                  <a:lnTo>
                    <a:pt x="1529507" y="251810"/>
                  </a:lnTo>
                  <a:lnTo>
                    <a:pt x="1529507" y="1259024"/>
                  </a:lnTo>
                  <a:lnTo>
                    <a:pt x="1525450" y="1304287"/>
                  </a:lnTo>
                  <a:lnTo>
                    <a:pt x="1513756" y="1346888"/>
                  </a:lnTo>
                  <a:lnTo>
                    <a:pt x="1495133" y="1386117"/>
                  </a:lnTo>
                  <a:lnTo>
                    <a:pt x="1470295" y="1421262"/>
                  </a:lnTo>
                  <a:lnTo>
                    <a:pt x="1439951" y="1451611"/>
                  </a:lnTo>
                  <a:lnTo>
                    <a:pt x="1404812" y="1476454"/>
                  </a:lnTo>
                  <a:lnTo>
                    <a:pt x="1365591" y="1495080"/>
                  </a:lnTo>
                  <a:lnTo>
                    <a:pt x="1322997" y="1506777"/>
                  </a:lnTo>
                  <a:lnTo>
                    <a:pt x="1277742" y="1510834"/>
                  </a:lnTo>
                  <a:lnTo>
                    <a:pt x="251765" y="1510834"/>
                  </a:lnTo>
                  <a:lnTo>
                    <a:pt x="206510" y="1506777"/>
                  </a:lnTo>
                  <a:lnTo>
                    <a:pt x="163916" y="1495080"/>
                  </a:lnTo>
                  <a:lnTo>
                    <a:pt x="124694" y="1476454"/>
                  </a:lnTo>
                  <a:lnTo>
                    <a:pt x="89556" y="1451611"/>
                  </a:lnTo>
                  <a:lnTo>
                    <a:pt x="59212" y="1421262"/>
                  </a:lnTo>
                  <a:lnTo>
                    <a:pt x="34373" y="1386117"/>
                  </a:lnTo>
                  <a:lnTo>
                    <a:pt x="15751" y="1346888"/>
                  </a:lnTo>
                  <a:lnTo>
                    <a:pt x="4056" y="1304287"/>
                  </a:lnTo>
                  <a:lnTo>
                    <a:pt x="0" y="1259024"/>
                  </a:lnTo>
                  <a:lnTo>
                    <a:pt x="0" y="251810"/>
                  </a:lnTo>
                  <a:close/>
                </a:path>
              </a:pathLst>
            </a:custGeom>
            <a:ln w="9512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566727" y="3000900"/>
            <a:ext cx="1409065" cy="101028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065" marR="5080" algn="ctr">
              <a:lnSpc>
                <a:spcPts val="1500"/>
              </a:lnSpc>
              <a:spcBef>
                <a:spcPts val="195"/>
              </a:spcBef>
            </a:pPr>
            <a:r>
              <a:rPr sz="1300" b="1" spc="-5" dirty="0">
                <a:latin typeface="Times New Roman"/>
                <a:cs typeface="Times New Roman"/>
              </a:rPr>
              <a:t>ORDINALI</a:t>
            </a:r>
            <a:r>
              <a:rPr sz="1300" b="1" spc="-3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O</a:t>
            </a:r>
            <a:r>
              <a:rPr sz="1300" b="1" spc="-3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PER </a:t>
            </a:r>
            <a:r>
              <a:rPr sz="1300" b="1" spc="-31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RANGHI</a:t>
            </a:r>
            <a:endParaRPr sz="1300">
              <a:latin typeface="Times New Roman"/>
              <a:cs typeface="Times New Roman"/>
            </a:endParaRPr>
          </a:p>
          <a:p>
            <a:pPr marL="40005" marR="33020" algn="ctr">
              <a:lnSpc>
                <a:spcPct val="99200"/>
              </a:lnSpc>
              <a:spcBef>
                <a:spcPts val="10"/>
              </a:spcBef>
            </a:pPr>
            <a:r>
              <a:rPr sz="1300" spc="-5" dirty="0">
                <a:latin typeface="Times New Roman"/>
                <a:cs typeface="Times New Roman"/>
              </a:rPr>
              <a:t>Esiste un criterio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predeterminato per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ordinare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modalità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506447" y="2854694"/>
            <a:ext cx="1729739" cy="1722120"/>
            <a:chOff x="4506447" y="2854694"/>
            <a:chExt cx="1729739" cy="1722120"/>
          </a:xfrm>
        </p:grpSpPr>
        <p:sp>
          <p:nvSpPr>
            <p:cNvPr id="35" name="object 35"/>
            <p:cNvSpPr/>
            <p:nvPr/>
          </p:nvSpPr>
          <p:spPr>
            <a:xfrm>
              <a:off x="4511203" y="2859450"/>
              <a:ext cx="1720214" cy="1712595"/>
            </a:xfrm>
            <a:custGeom>
              <a:avLst/>
              <a:gdLst/>
              <a:ahLst/>
              <a:cxnLst/>
              <a:rect l="l" t="t" r="r" b="b"/>
              <a:pathLst>
                <a:path w="1720214" h="1712595">
                  <a:moveTo>
                    <a:pt x="1434679" y="0"/>
                  </a:moveTo>
                  <a:lnTo>
                    <a:pt x="285349" y="0"/>
                  </a:lnTo>
                  <a:lnTo>
                    <a:pt x="239064" y="3735"/>
                  </a:lnTo>
                  <a:lnTo>
                    <a:pt x="195157" y="14549"/>
                  </a:lnTo>
                  <a:lnTo>
                    <a:pt x="154215" y="31855"/>
                  </a:lnTo>
                  <a:lnTo>
                    <a:pt x="116826" y="55065"/>
                  </a:lnTo>
                  <a:lnTo>
                    <a:pt x="83577" y="83592"/>
                  </a:lnTo>
                  <a:lnTo>
                    <a:pt x="55056" y="116847"/>
                  </a:lnTo>
                  <a:lnTo>
                    <a:pt x="31850" y="154243"/>
                  </a:lnTo>
                  <a:lnTo>
                    <a:pt x="14547" y="195192"/>
                  </a:lnTo>
                  <a:lnTo>
                    <a:pt x="3734" y="239108"/>
                  </a:lnTo>
                  <a:lnTo>
                    <a:pt x="0" y="285402"/>
                  </a:lnTo>
                  <a:lnTo>
                    <a:pt x="0" y="1426973"/>
                  </a:lnTo>
                  <a:lnTo>
                    <a:pt x="3734" y="1473267"/>
                  </a:lnTo>
                  <a:lnTo>
                    <a:pt x="14547" y="1517182"/>
                  </a:lnTo>
                  <a:lnTo>
                    <a:pt x="31850" y="1558132"/>
                  </a:lnTo>
                  <a:lnTo>
                    <a:pt x="55056" y="1595528"/>
                  </a:lnTo>
                  <a:lnTo>
                    <a:pt x="83577" y="1628783"/>
                  </a:lnTo>
                  <a:lnTo>
                    <a:pt x="116826" y="1657309"/>
                  </a:lnTo>
                  <a:lnTo>
                    <a:pt x="154215" y="1680519"/>
                  </a:lnTo>
                  <a:lnTo>
                    <a:pt x="195157" y="1697825"/>
                  </a:lnTo>
                  <a:lnTo>
                    <a:pt x="239064" y="1708639"/>
                  </a:lnTo>
                  <a:lnTo>
                    <a:pt x="285349" y="1712375"/>
                  </a:lnTo>
                  <a:lnTo>
                    <a:pt x="1434679" y="1712375"/>
                  </a:lnTo>
                  <a:lnTo>
                    <a:pt x="1480965" y="1708639"/>
                  </a:lnTo>
                  <a:lnTo>
                    <a:pt x="1524872" y="1697825"/>
                  </a:lnTo>
                  <a:lnTo>
                    <a:pt x="1565815" y="1680519"/>
                  </a:lnTo>
                  <a:lnTo>
                    <a:pt x="1603204" y="1657309"/>
                  </a:lnTo>
                  <a:lnTo>
                    <a:pt x="1636453" y="1628783"/>
                  </a:lnTo>
                  <a:lnTo>
                    <a:pt x="1664974" y="1595528"/>
                  </a:lnTo>
                  <a:lnTo>
                    <a:pt x="1688180" y="1558132"/>
                  </a:lnTo>
                  <a:lnTo>
                    <a:pt x="1705483" y="1517182"/>
                  </a:lnTo>
                  <a:lnTo>
                    <a:pt x="1716296" y="1473267"/>
                  </a:lnTo>
                  <a:lnTo>
                    <a:pt x="1720030" y="1426973"/>
                  </a:lnTo>
                  <a:lnTo>
                    <a:pt x="1720030" y="285402"/>
                  </a:lnTo>
                  <a:lnTo>
                    <a:pt x="1716296" y="239108"/>
                  </a:lnTo>
                  <a:lnTo>
                    <a:pt x="1705483" y="195192"/>
                  </a:lnTo>
                  <a:lnTo>
                    <a:pt x="1688180" y="154243"/>
                  </a:lnTo>
                  <a:lnTo>
                    <a:pt x="1664974" y="116847"/>
                  </a:lnTo>
                  <a:lnTo>
                    <a:pt x="1636453" y="83592"/>
                  </a:lnTo>
                  <a:lnTo>
                    <a:pt x="1603204" y="55065"/>
                  </a:lnTo>
                  <a:lnTo>
                    <a:pt x="1565815" y="31855"/>
                  </a:lnTo>
                  <a:lnTo>
                    <a:pt x="1524872" y="14549"/>
                  </a:lnTo>
                  <a:lnTo>
                    <a:pt x="1480965" y="3735"/>
                  </a:lnTo>
                  <a:lnTo>
                    <a:pt x="14346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11203" y="2859450"/>
              <a:ext cx="1720214" cy="1712595"/>
            </a:xfrm>
            <a:custGeom>
              <a:avLst/>
              <a:gdLst/>
              <a:ahLst/>
              <a:cxnLst/>
              <a:rect l="l" t="t" r="r" b="b"/>
              <a:pathLst>
                <a:path w="1720214" h="1712595">
                  <a:moveTo>
                    <a:pt x="0" y="285401"/>
                  </a:moveTo>
                  <a:lnTo>
                    <a:pt x="3734" y="239107"/>
                  </a:lnTo>
                  <a:lnTo>
                    <a:pt x="14547" y="195192"/>
                  </a:lnTo>
                  <a:lnTo>
                    <a:pt x="31850" y="154243"/>
                  </a:lnTo>
                  <a:lnTo>
                    <a:pt x="55056" y="116847"/>
                  </a:lnTo>
                  <a:lnTo>
                    <a:pt x="83577" y="83592"/>
                  </a:lnTo>
                  <a:lnTo>
                    <a:pt x="116826" y="55065"/>
                  </a:lnTo>
                  <a:lnTo>
                    <a:pt x="154215" y="31856"/>
                  </a:lnTo>
                  <a:lnTo>
                    <a:pt x="195157" y="14549"/>
                  </a:lnTo>
                  <a:lnTo>
                    <a:pt x="239065" y="3735"/>
                  </a:lnTo>
                  <a:lnTo>
                    <a:pt x="285350" y="0"/>
                  </a:lnTo>
                  <a:lnTo>
                    <a:pt x="1434680" y="0"/>
                  </a:lnTo>
                  <a:lnTo>
                    <a:pt x="1480966" y="3735"/>
                  </a:lnTo>
                  <a:lnTo>
                    <a:pt x="1524873" y="14549"/>
                  </a:lnTo>
                  <a:lnTo>
                    <a:pt x="1565815" y="31856"/>
                  </a:lnTo>
                  <a:lnTo>
                    <a:pt x="1603204" y="55065"/>
                  </a:lnTo>
                  <a:lnTo>
                    <a:pt x="1636453" y="83592"/>
                  </a:lnTo>
                  <a:lnTo>
                    <a:pt x="1664974" y="116847"/>
                  </a:lnTo>
                  <a:lnTo>
                    <a:pt x="1688180" y="154243"/>
                  </a:lnTo>
                  <a:lnTo>
                    <a:pt x="1705483" y="195192"/>
                  </a:lnTo>
                  <a:lnTo>
                    <a:pt x="1716296" y="239107"/>
                  </a:lnTo>
                  <a:lnTo>
                    <a:pt x="1720030" y="285401"/>
                  </a:lnTo>
                  <a:lnTo>
                    <a:pt x="1720030" y="1426973"/>
                  </a:lnTo>
                  <a:lnTo>
                    <a:pt x="1716296" y="1473267"/>
                  </a:lnTo>
                  <a:lnTo>
                    <a:pt x="1705483" y="1517182"/>
                  </a:lnTo>
                  <a:lnTo>
                    <a:pt x="1688180" y="1558132"/>
                  </a:lnTo>
                  <a:lnTo>
                    <a:pt x="1664974" y="1595528"/>
                  </a:lnTo>
                  <a:lnTo>
                    <a:pt x="1636453" y="1628783"/>
                  </a:lnTo>
                  <a:lnTo>
                    <a:pt x="1603204" y="1657309"/>
                  </a:lnTo>
                  <a:lnTo>
                    <a:pt x="1565815" y="1680519"/>
                  </a:lnTo>
                  <a:lnTo>
                    <a:pt x="1524873" y="1697825"/>
                  </a:lnTo>
                  <a:lnTo>
                    <a:pt x="1480966" y="1708640"/>
                  </a:lnTo>
                  <a:lnTo>
                    <a:pt x="1434680" y="1712375"/>
                  </a:lnTo>
                  <a:lnTo>
                    <a:pt x="285350" y="1712375"/>
                  </a:lnTo>
                  <a:lnTo>
                    <a:pt x="239065" y="1708640"/>
                  </a:lnTo>
                  <a:lnTo>
                    <a:pt x="195157" y="1697825"/>
                  </a:lnTo>
                  <a:lnTo>
                    <a:pt x="154215" y="1680519"/>
                  </a:lnTo>
                  <a:lnTo>
                    <a:pt x="116826" y="1657309"/>
                  </a:lnTo>
                  <a:lnTo>
                    <a:pt x="83577" y="1628783"/>
                  </a:lnTo>
                  <a:lnTo>
                    <a:pt x="55056" y="1595528"/>
                  </a:lnTo>
                  <a:lnTo>
                    <a:pt x="31850" y="1558132"/>
                  </a:lnTo>
                  <a:lnTo>
                    <a:pt x="14547" y="1517182"/>
                  </a:lnTo>
                  <a:lnTo>
                    <a:pt x="3734" y="1473267"/>
                  </a:lnTo>
                  <a:lnTo>
                    <a:pt x="0" y="1426973"/>
                  </a:lnTo>
                  <a:lnTo>
                    <a:pt x="0" y="285401"/>
                  </a:lnTo>
                  <a:close/>
                </a:path>
              </a:pathLst>
            </a:custGeom>
            <a:ln w="9512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683617" y="2903786"/>
            <a:ext cx="1381125" cy="1403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985">
              <a:lnSpc>
                <a:spcPts val="153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DISCRETO</a:t>
            </a:r>
            <a:endParaRPr sz="1300">
              <a:latin typeface="Times New Roman"/>
              <a:cs typeface="Times New Roman"/>
            </a:endParaRPr>
          </a:p>
          <a:p>
            <a:pPr marL="161290" algn="just">
              <a:lnSpc>
                <a:spcPts val="1530"/>
              </a:lnSpc>
            </a:pPr>
            <a:r>
              <a:rPr sz="1300" spc="-5" dirty="0">
                <a:latin typeface="Times New Roman"/>
                <a:cs typeface="Times New Roman"/>
              </a:rPr>
              <a:t>L</a:t>
            </a:r>
            <a:r>
              <a:rPr sz="1300" spc="-5" dirty="0">
                <a:latin typeface="MS PGothic"/>
                <a:cs typeface="MS PGothic"/>
              </a:rPr>
              <a:t>’</a:t>
            </a:r>
            <a:r>
              <a:rPr sz="1300" spc="-5" dirty="0">
                <a:latin typeface="Times New Roman"/>
                <a:cs typeface="Times New Roman"/>
              </a:rPr>
              <a:t>insieme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delle</a:t>
            </a:r>
            <a:endParaRPr sz="1300">
              <a:latin typeface="Times New Roman"/>
              <a:cs typeface="Times New Roman"/>
            </a:endParaRPr>
          </a:p>
          <a:p>
            <a:pPr marL="12700" marR="5080" indent="29209" algn="just">
              <a:lnSpc>
                <a:spcPct val="99200"/>
              </a:lnSpc>
              <a:spcBef>
                <a:spcPts val="55"/>
              </a:spcBef>
            </a:pPr>
            <a:r>
              <a:rPr sz="1300" spc="-5" dirty="0">
                <a:latin typeface="Times New Roman"/>
                <a:cs typeface="Times New Roman"/>
              </a:rPr>
              <a:t>modalità assumibili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può essere messo in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MS PGothic"/>
                <a:cs typeface="MS PGothic"/>
              </a:rPr>
              <a:t>“</a:t>
            </a:r>
            <a:r>
              <a:rPr sz="1300" spc="-5" dirty="0">
                <a:latin typeface="Times New Roman"/>
                <a:cs typeface="Times New Roman"/>
              </a:rPr>
              <a:t>corrisp.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biunivoca</a:t>
            </a:r>
            <a:r>
              <a:rPr sz="1300" spc="-5" dirty="0">
                <a:latin typeface="MS PGothic"/>
                <a:cs typeface="MS PGothic"/>
              </a:rPr>
              <a:t>” </a:t>
            </a:r>
            <a:r>
              <a:rPr sz="1300" spc="-385" dirty="0">
                <a:latin typeface="MS PGothic"/>
                <a:cs typeface="MS PGothic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con un sottoinsieme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dei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numeri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naturali.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417666" y="2854694"/>
            <a:ext cx="1826260" cy="1722120"/>
            <a:chOff x="6417666" y="2854694"/>
            <a:chExt cx="1826260" cy="1722120"/>
          </a:xfrm>
        </p:grpSpPr>
        <p:sp>
          <p:nvSpPr>
            <p:cNvPr id="39" name="object 39"/>
            <p:cNvSpPr/>
            <p:nvPr/>
          </p:nvSpPr>
          <p:spPr>
            <a:xfrm>
              <a:off x="6422422" y="2859450"/>
              <a:ext cx="1816735" cy="1712595"/>
            </a:xfrm>
            <a:custGeom>
              <a:avLst/>
              <a:gdLst/>
              <a:ahLst/>
              <a:cxnLst/>
              <a:rect l="l" t="t" r="r" b="b"/>
              <a:pathLst>
                <a:path w="1816734" h="1712595">
                  <a:moveTo>
                    <a:pt x="1530939" y="0"/>
                  </a:moveTo>
                  <a:lnTo>
                    <a:pt x="285349" y="0"/>
                  </a:lnTo>
                  <a:lnTo>
                    <a:pt x="239064" y="3735"/>
                  </a:lnTo>
                  <a:lnTo>
                    <a:pt x="195157" y="14549"/>
                  </a:lnTo>
                  <a:lnTo>
                    <a:pt x="154215" y="31855"/>
                  </a:lnTo>
                  <a:lnTo>
                    <a:pt x="116826" y="55065"/>
                  </a:lnTo>
                  <a:lnTo>
                    <a:pt x="83577" y="83592"/>
                  </a:lnTo>
                  <a:lnTo>
                    <a:pt x="55056" y="116847"/>
                  </a:lnTo>
                  <a:lnTo>
                    <a:pt x="31850" y="154243"/>
                  </a:lnTo>
                  <a:lnTo>
                    <a:pt x="14547" y="195192"/>
                  </a:lnTo>
                  <a:lnTo>
                    <a:pt x="3734" y="239108"/>
                  </a:lnTo>
                  <a:lnTo>
                    <a:pt x="0" y="285402"/>
                  </a:lnTo>
                  <a:lnTo>
                    <a:pt x="0" y="1426973"/>
                  </a:lnTo>
                  <a:lnTo>
                    <a:pt x="3734" y="1473267"/>
                  </a:lnTo>
                  <a:lnTo>
                    <a:pt x="14547" y="1517182"/>
                  </a:lnTo>
                  <a:lnTo>
                    <a:pt x="31850" y="1558132"/>
                  </a:lnTo>
                  <a:lnTo>
                    <a:pt x="55056" y="1595528"/>
                  </a:lnTo>
                  <a:lnTo>
                    <a:pt x="83577" y="1628783"/>
                  </a:lnTo>
                  <a:lnTo>
                    <a:pt x="116826" y="1657309"/>
                  </a:lnTo>
                  <a:lnTo>
                    <a:pt x="154215" y="1680519"/>
                  </a:lnTo>
                  <a:lnTo>
                    <a:pt x="195157" y="1697825"/>
                  </a:lnTo>
                  <a:lnTo>
                    <a:pt x="239064" y="1708639"/>
                  </a:lnTo>
                  <a:lnTo>
                    <a:pt x="285349" y="1712375"/>
                  </a:lnTo>
                  <a:lnTo>
                    <a:pt x="1530939" y="1712375"/>
                  </a:lnTo>
                  <a:lnTo>
                    <a:pt x="1577224" y="1708639"/>
                  </a:lnTo>
                  <a:lnTo>
                    <a:pt x="1621131" y="1697825"/>
                  </a:lnTo>
                  <a:lnTo>
                    <a:pt x="1662073" y="1680519"/>
                  </a:lnTo>
                  <a:lnTo>
                    <a:pt x="1699463" y="1657309"/>
                  </a:lnTo>
                  <a:lnTo>
                    <a:pt x="1732712" y="1628783"/>
                  </a:lnTo>
                  <a:lnTo>
                    <a:pt x="1761233" y="1595528"/>
                  </a:lnTo>
                  <a:lnTo>
                    <a:pt x="1784438" y="1558132"/>
                  </a:lnTo>
                  <a:lnTo>
                    <a:pt x="1801741" y="1517182"/>
                  </a:lnTo>
                  <a:lnTo>
                    <a:pt x="1812554" y="1473267"/>
                  </a:lnTo>
                  <a:lnTo>
                    <a:pt x="1816289" y="1426973"/>
                  </a:lnTo>
                  <a:lnTo>
                    <a:pt x="1816289" y="285402"/>
                  </a:lnTo>
                  <a:lnTo>
                    <a:pt x="1812554" y="239108"/>
                  </a:lnTo>
                  <a:lnTo>
                    <a:pt x="1801741" y="195192"/>
                  </a:lnTo>
                  <a:lnTo>
                    <a:pt x="1784438" y="154243"/>
                  </a:lnTo>
                  <a:lnTo>
                    <a:pt x="1761233" y="116847"/>
                  </a:lnTo>
                  <a:lnTo>
                    <a:pt x="1732712" y="83592"/>
                  </a:lnTo>
                  <a:lnTo>
                    <a:pt x="1699463" y="55065"/>
                  </a:lnTo>
                  <a:lnTo>
                    <a:pt x="1662073" y="31855"/>
                  </a:lnTo>
                  <a:lnTo>
                    <a:pt x="1621131" y="14549"/>
                  </a:lnTo>
                  <a:lnTo>
                    <a:pt x="1577224" y="3735"/>
                  </a:lnTo>
                  <a:lnTo>
                    <a:pt x="15309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22422" y="2859450"/>
              <a:ext cx="1816735" cy="1712595"/>
            </a:xfrm>
            <a:custGeom>
              <a:avLst/>
              <a:gdLst/>
              <a:ahLst/>
              <a:cxnLst/>
              <a:rect l="l" t="t" r="r" b="b"/>
              <a:pathLst>
                <a:path w="1816734" h="1712595">
                  <a:moveTo>
                    <a:pt x="0" y="285401"/>
                  </a:moveTo>
                  <a:lnTo>
                    <a:pt x="3734" y="239107"/>
                  </a:lnTo>
                  <a:lnTo>
                    <a:pt x="14547" y="195192"/>
                  </a:lnTo>
                  <a:lnTo>
                    <a:pt x="31850" y="154243"/>
                  </a:lnTo>
                  <a:lnTo>
                    <a:pt x="55055" y="116847"/>
                  </a:lnTo>
                  <a:lnTo>
                    <a:pt x="83577" y="83592"/>
                  </a:lnTo>
                  <a:lnTo>
                    <a:pt x="116826" y="55065"/>
                  </a:lnTo>
                  <a:lnTo>
                    <a:pt x="154215" y="31856"/>
                  </a:lnTo>
                  <a:lnTo>
                    <a:pt x="195157" y="14549"/>
                  </a:lnTo>
                  <a:lnTo>
                    <a:pt x="239065" y="3735"/>
                  </a:lnTo>
                  <a:lnTo>
                    <a:pt x="285350" y="0"/>
                  </a:lnTo>
                  <a:lnTo>
                    <a:pt x="1530939" y="0"/>
                  </a:lnTo>
                  <a:lnTo>
                    <a:pt x="1577224" y="3735"/>
                  </a:lnTo>
                  <a:lnTo>
                    <a:pt x="1621132" y="14549"/>
                  </a:lnTo>
                  <a:lnTo>
                    <a:pt x="1662074" y="31856"/>
                  </a:lnTo>
                  <a:lnTo>
                    <a:pt x="1699463" y="55065"/>
                  </a:lnTo>
                  <a:lnTo>
                    <a:pt x="1732712" y="83592"/>
                  </a:lnTo>
                  <a:lnTo>
                    <a:pt x="1761233" y="116847"/>
                  </a:lnTo>
                  <a:lnTo>
                    <a:pt x="1784439" y="154243"/>
                  </a:lnTo>
                  <a:lnTo>
                    <a:pt x="1801742" y="195192"/>
                  </a:lnTo>
                  <a:lnTo>
                    <a:pt x="1812554" y="239107"/>
                  </a:lnTo>
                  <a:lnTo>
                    <a:pt x="1816289" y="285401"/>
                  </a:lnTo>
                  <a:lnTo>
                    <a:pt x="1816289" y="1426973"/>
                  </a:lnTo>
                  <a:lnTo>
                    <a:pt x="1812554" y="1473267"/>
                  </a:lnTo>
                  <a:lnTo>
                    <a:pt x="1801742" y="1517182"/>
                  </a:lnTo>
                  <a:lnTo>
                    <a:pt x="1784439" y="1558132"/>
                  </a:lnTo>
                  <a:lnTo>
                    <a:pt x="1761233" y="1595528"/>
                  </a:lnTo>
                  <a:lnTo>
                    <a:pt x="1732712" y="1628783"/>
                  </a:lnTo>
                  <a:lnTo>
                    <a:pt x="1699463" y="1657309"/>
                  </a:lnTo>
                  <a:lnTo>
                    <a:pt x="1662074" y="1680519"/>
                  </a:lnTo>
                  <a:lnTo>
                    <a:pt x="1621132" y="1697825"/>
                  </a:lnTo>
                  <a:lnTo>
                    <a:pt x="1577224" y="1708640"/>
                  </a:lnTo>
                  <a:lnTo>
                    <a:pt x="1530939" y="1712375"/>
                  </a:lnTo>
                  <a:lnTo>
                    <a:pt x="285350" y="1712375"/>
                  </a:lnTo>
                  <a:lnTo>
                    <a:pt x="239065" y="1708640"/>
                  </a:lnTo>
                  <a:lnTo>
                    <a:pt x="195157" y="1697825"/>
                  </a:lnTo>
                  <a:lnTo>
                    <a:pt x="154215" y="1680519"/>
                  </a:lnTo>
                  <a:lnTo>
                    <a:pt x="116826" y="1657309"/>
                  </a:lnTo>
                  <a:lnTo>
                    <a:pt x="83577" y="1628783"/>
                  </a:lnTo>
                  <a:lnTo>
                    <a:pt x="55055" y="1595528"/>
                  </a:lnTo>
                  <a:lnTo>
                    <a:pt x="31850" y="1558132"/>
                  </a:lnTo>
                  <a:lnTo>
                    <a:pt x="14547" y="1517182"/>
                  </a:lnTo>
                  <a:lnTo>
                    <a:pt x="3734" y="1473267"/>
                  </a:lnTo>
                  <a:lnTo>
                    <a:pt x="0" y="1426973"/>
                  </a:lnTo>
                  <a:lnTo>
                    <a:pt x="0" y="285401"/>
                  </a:lnTo>
                  <a:close/>
                </a:path>
              </a:pathLst>
            </a:custGeom>
            <a:ln w="9512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496751" y="3002728"/>
            <a:ext cx="1673860" cy="1010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53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CONTINUO</a:t>
            </a: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ts val="1530"/>
              </a:lnSpc>
            </a:pPr>
            <a:r>
              <a:rPr sz="1300" spc="-5" dirty="0">
                <a:latin typeface="Times New Roman"/>
                <a:cs typeface="Times New Roman"/>
              </a:rPr>
              <a:t>(la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variabile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può</a:t>
            </a:r>
            <a:endParaRPr sz="1300">
              <a:latin typeface="Times New Roman"/>
              <a:cs typeface="Times New Roman"/>
            </a:endParaRPr>
          </a:p>
          <a:p>
            <a:pPr marL="12700" marR="5080" algn="ctr">
              <a:lnSpc>
                <a:spcPct val="99200"/>
              </a:lnSpc>
              <a:spcBef>
                <a:spcPts val="55"/>
              </a:spcBef>
            </a:pPr>
            <a:r>
              <a:rPr sz="1300" spc="-5" dirty="0">
                <a:latin typeface="Times New Roman"/>
                <a:cs typeface="Times New Roman"/>
              </a:rPr>
              <a:t>assumere</a:t>
            </a:r>
            <a:r>
              <a:rPr sz="1300" spc="3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qualsiasi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valore all</a:t>
            </a:r>
            <a:r>
              <a:rPr sz="1300" spc="-5" dirty="0">
                <a:latin typeface="MS PGothic"/>
                <a:cs typeface="MS PGothic"/>
              </a:rPr>
              <a:t>’</a:t>
            </a:r>
            <a:r>
              <a:rPr sz="1300" spc="-5" dirty="0">
                <a:latin typeface="Times New Roman"/>
                <a:cs typeface="Times New Roman"/>
              </a:rPr>
              <a:t>interno di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intervalli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numeri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reali.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873867" y="5070197"/>
            <a:ext cx="1443990" cy="614680"/>
            <a:chOff x="873867" y="5070197"/>
            <a:chExt cx="1443990" cy="614680"/>
          </a:xfrm>
        </p:grpSpPr>
        <p:sp>
          <p:nvSpPr>
            <p:cNvPr id="43" name="object 43"/>
            <p:cNvSpPr/>
            <p:nvPr/>
          </p:nvSpPr>
          <p:spPr>
            <a:xfrm>
              <a:off x="878624" y="5074954"/>
              <a:ext cx="1434465" cy="605155"/>
            </a:xfrm>
            <a:custGeom>
              <a:avLst/>
              <a:gdLst/>
              <a:ahLst/>
              <a:cxnLst/>
              <a:rect l="l" t="t" r="r" b="b"/>
              <a:pathLst>
                <a:path w="1434464" h="605154">
                  <a:moveTo>
                    <a:pt x="1333158" y="0"/>
                  </a:moveTo>
                  <a:lnTo>
                    <a:pt x="100754" y="0"/>
                  </a:lnTo>
                  <a:lnTo>
                    <a:pt x="61536" y="7919"/>
                  </a:lnTo>
                  <a:lnTo>
                    <a:pt x="29510" y="29515"/>
                  </a:lnTo>
                  <a:lnTo>
                    <a:pt x="7917" y="61547"/>
                  </a:lnTo>
                  <a:lnTo>
                    <a:pt x="0" y="100773"/>
                  </a:lnTo>
                  <a:lnTo>
                    <a:pt x="0" y="503852"/>
                  </a:lnTo>
                  <a:lnTo>
                    <a:pt x="7917" y="543077"/>
                  </a:lnTo>
                  <a:lnTo>
                    <a:pt x="29510" y="575108"/>
                  </a:lnTo>
                  <a:lnTo>
                    <a:pt x="61536" y="596705"/>
                  </a:lnTo>
                  <a:lnTo>
                    <a:pt x="100754" y="604624"/>
                  </a:lnTo>
                  <a:lnTo>
                    <a:pt x="1333158" y="604624"/>
                  </a:lnTo>
                  <a:lnTo>
                    <a:pt x="1372376" y="596705"/>
                  </a:lnTo>
                  <a:lnTo>
                    <a:pt x="1404402" y="575108"/>
                  </a:lnTo>
                  <a:lnTo>
                    <a:pt x="1425994" y="543077"/>
                  </a:lnTo>
                  <a:lnTo>
                    <a:pt x="1433912" y="503852"/>
                  </a:lnTo>
                  <a:lnTo>
                    <a:pt x="1433912" y="100773"/>
                  </a:lnTo>
                  <a:lnTo>
                    <a:pt x="1425994" y="61547"/>
                  </a:lnTo>
                  <a:lnTo>
                    <a:pt x="1404402" y="29515"/>
                  </a:lnTo>
                  <a:lnTo>
                    <a:pt x="1372376" y="7919"/>
                  </a:lnTo>
                  <a:lnTo>
                    <a:pt x="13331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78624" y="5074954"/>
              <a:ext cx="1434465" cy="605155"/>
            </a:xfrm>
            <a:custGeom>
              <a:avLst/>
              <a:gdLst/>
              <a:ahLst/>
              <a:cxnLst/>
              <a:rect l="l" t="t" r="r" b="b"/>
              <a:pathLst>
                <a:path w="1434464" h="605154">
                  <a:moveTo>
                    <a:pt x="0" y="100772"/>
                  </a:moveTo>
                  <a:lnTo>
                    <a:pt x="7917" y="61547"/>
                  </a:lnTo>
                  <a:lnTo>
                    <a:pt x="29510" y="29515"/>
                  </a:lnTo>
                  <a:lnTo>
                    <a:pt x="61536" y="7919"/>
                  </a:lnTo>
                  <a:lnTo>
                    <a:pt x="100754" y="0"/>
                  </a:lnTo>
                  <a:lnTo>
                    <a:pt x="1333158" y="0"/>
                  </a:lnTo>
                  <a:lnTo>
                    <a:pt x="1372376" y="7919"/>
                  </a:lnTo>
                  <a:lnTo>
                    <a:pt x="1404402" y="29515"/>
                  </a:lnTo>
                  <a:lnTo>
                    <a:pt x="1425994" y="61547"/>
                  </a:lnTo>
                  <a:lnTo>
                    <a:pt x="1433912" y="100772"/>
                  </a:lnTo>
                  <a:lnTo>
                    <a:pt x="1433912" y="503851"/>
                  </a:lnTo>
                  <a:lnTo>
                    <a:pt x="1425994" y="543076"/>
                  </a:lnTo>
                  <a:lnTo>
                    <a:pt x="1404402" y="575108"/>
                  </a:lnTo>
                  <a:lnTo>
                    <a:pt x="1372376" y="596704"/>
                  </a:lnTo>
                  <a:lnTo>
                    <a:pt x="1333158" y="604624"/>
                  </a:lnTo>
                  <a:lnTo>
                    <a:pt x="100754" y="604624"/>
                  </a:lnTo>
                  <a:lnTo>
                    <a:pt x="61536" y="596704"/>
                  </a:lnTo>
                  <a:lnTo>
                    <a:pt x="29510" y="575108"/>
                  </a:lnTo>
                  <a:lnTo>
                    <a:pt x="7917" y="543076"/>
                  </a:lnTo>
                  <a:lnTo>
                    <a:pt x="0" y="503851"/>
                  </a:lnTo>
                  <a:lnTo>
                    <a:pt x="0" y="100772"/>
                  </a:lnTo>
                  <a:close/>
                </a:path>
              </a:pathLst>
            </a:custGeom>
            <a:ln w="9513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024062" y="5090571"/>
            <a:ext cx="1149350" cy="35814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7620">
              <a:lnSpc>
                <a:spcPts val="1300"/>
              </a:lnSpc>
              <a:spcBef>
                <a:spcPts val="155"/>
              </a:spcBef>
            </a:pPr>
            <a:r>
              <a:rPr sz="1100" spc="-5" dirty="0">
                <a:latin typeface="Times New Roman"/>
                <a:cs typeface="Times New Roman"/>
              </a:rPr>
              <a:t>Sesso;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professione;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diagnosi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medica;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…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594563" y="4970152"/>
            <a:ext cx="1443990" cy="916305"/>
            <a:chOff x="2594563" y="4970152"/>
            <a:chExt cx="1443990" cy="916305"/>
          </a:xfrm>
        </p:grpSpPr>
        <p:sp>
          <p:nvSpPr>
            <p:cNvPr id="47" name="object 47"/>
            <p:cNvSpPr/>
            <p:nvPr/>
          </p:nvSpPr>
          <p:spPr>
            <a:xfrm>
              <a:off x="2599320" y="4974908"/>
              <a:ext cx="1434465" cy="906780"/>
            </a:xfrm>
            <a:custGeom>
              <a:avLst/>
              <a:gdLst/>
              <a:ahLst/>
              <a:cxnLst/>
              <a:rect l="l" t="t" r="r" b="b"/>
              <a:pathLst>
                <a:path w="1434464" h="906779">
                  <a:moveTo>
                    <a:pt x="1282901" y="0"/>
                  </a:moveTo>
                  <a:lnTo>
                    <a:pt x="151010" y="0"/>
                  </a:lnTo>
                  <a:lnTo>
                    <a:pt x="103279" y="7699"/>
                  </a:lnTo>
                  <a:lnTo>
                    <a:pt x="61825" y="29141"/>
                  </a:lnTo>
                  <a:lnTo>
                    <a:pt x="29136" y="61836"/>
                  </a:lnTo>
                  <a:lnTo>
                    <a:pt x="7698" y="103297"/>
                  </a:lnTo>
                  <a:lnTo>
                    <a:pt x="0" y="151037"/>
                  </a:lnTo>
                  <a:lnTo>
                    <a:pt x="0" y="755172"/>
                  </a:lnTo>
                  <a:lnTo>
                    <a:pt x="7698" y="802911"/>
                  </a:lnTo>
                  <a:lnTo>
                    <a:pt x="29136" y="844373"/>
                  </a:lnTo>
                  <a:lnTo>
                    <a:pt x="61825" y="877068"/>
                  </a:lnTo>
                  <a:lnTo>
                    <a:pt x="103279" y="898509"/>
                  </a:lnTo>
                  <a:lnTo>
                    <a:pt x="151010" y="906209"/>
                  </a:lnTo>
                  <a:lnTo>
                    <a:pt x="1282901" y="906209"/>
                  </a:lnTo>
                  <a:lnTo>
                    <a:pt x="1330632" y="898509"/>
                  </a:lnTo>
                  <a:lnTo>
                    <a:pt x="1372086" y="877068"/>
                  </a:lnTo>
                  <a:lnTo>
                    <a:pt x="1404776" y="844373"/>
                  </a:lnTo>
                  <a:lnTo>
                    <a:pt x="1426213" y="802911"/>
                  </a:lnTo>
                  <a:lnTo>
                    <a:pt x="1433912" y="755172"/>
                  </a:lnTo>
                  <a:lnTo>
                    <a:pt x="1433912" y="151037"/>
                  </a:lnTo>
                  <a:lnTo>
                    <a:pt x="1426213" y="103297"/>
                  </a:lnTo>
                  <a:lnTo>
                    <a:pt x="1404776" y="61836"/>
                  </a:lnTo>
                  <a:lnTo>
                    <a:pt x="1372086" y="29141"/>
                  </a:lnTo>
                  <a:lnTo>
                    <a:pt x="1330632" y="7699"/>
                  </a:lnTo>
                  <a:lnTo>
                    <a:pt x="12829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99320" y="4974908"/>
              <a:ext cx="1434465" cy="906780"/>
            </a:xfrm>
            <a:custGeom>
              <a:avLst/>
              <a:gdLst/>
              <a:ahLst/>
              <a:cxnLst/>
              <a:rect l="l" t="t" r="r" b="b"/>
              <a:pathLst>
                <a:path w="1434464" h="906779">
                  <a:moveTo>
                    <a:pt x="0" y="151037"/>
                  </a:moveTo>
                  <a:lnTo>
                    <a:pt x="7698" y="103298"/>
                  </a:lnTo>
                  <a:lnTo>
                    <a:pt x="29136" y="61836"/>
                  </a:lnTo>
                  <a:lnTo>
                    <a:pt x="61825" y="29141"/>
                  </a:lnTo>
                  <a:lnTo>
                    <a:pt x="103279" y="7700"/>
                  </a:lnTo>
                  <a:lnTo>
                    <a:pt x="151010" y="0"/>
                  </a:lnTo>
                  <a:lnTo>
                    <a:pt x="1282902" y="0"/>
                  </a:lnTo>
                  <a:lnTo>
                    <a:pt x="1330633" y="7700"/>
                  </a:lnTo>
                  <a:lnTo>
                    <a:pt x="1372087" y="29141"/>
                  </a:lnTo>
                  <a:lnTo>
                    <a:pt x="1404776" y="61836"/>
                  </a:lnTo>
                  <a:lnTo>
                    <a:pt x="1426214" y="103298"/>
                  </a:lnTo>
                  <a:lnTo>
                    <a:pt x="1433912" y="151037"/>
                  </a:lnTo>
                  <a:lnTo>
                    <a:pt x="1433912" y="755172"/>
                  </a:lnTo>
                  <a:lnTo>
                    <a:pt x="1426214" y="802912"/>
                  </a:lnTo>
                  <a:lnTo>
                    <a:pt x="1404776" y="844373"/>
                  </a:lnTo>
                  <a:lnTo>
                    <a:pt x="1372087" y="877068"/>
                  </a:lnTo>
                  <a:lnTo>
                    <a:pt x="1330633" y="898510"/>
                  </a:lnTo>
                  <a:lnTo>
                    <a:pt x="1282902" y="906210"/>
                  </a:lnTo>
                  <a:lnTo>
                    <a:pt x="151010" y="906210"/>
                  </a:lnTo>
                  <a:lnTo>
                    <a:pt x="103279" y="898510"/>
                  </a:lnTo>
                  <a:lnTo>
                    <a:pt x="61825" y="877068"/>
                  </a:lnTo>
                  <a:lnTo>
                    <a:pt x="29136" y="844373"/>
                  </a:lnTo>
                  <a:lnTo>
                    <a:pt x="7698" y="802912"/>
                  </a:lnTo>
                  <a:lnTo>
                    <a:pt x="0" y="755172"/>
                  </a:lnTo>
                  <a:lnTo>
                    <a:pt x="0" y="151037"/>
                  </a:lnTo>
                  <a:close/>
                </a:path>
              </a:pathLst>
            </a:custGeom>
            <a:ln w="9513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639887" y="5080430"/>
            <a:ext cx="1358265" cy="68770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185420">
              <a:lnSpc>
                <a:spcPts val="1300"/>
              </a:lnSpc>
              <a:spcBef>
                <a:spcPts val="155"/>
              </a:spcBef>
            </a:pPr>
            <a:r>
              <a:rPr sz="1100" spc="-5" dirty="0">
                <a:latin typeface="Times New Roman"/>
                <a:cs typeface="Times New Roman"/>
              </a:rPr>
              <a:t>ordine di nascita;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giorni della settimana;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indice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severità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una</a:t>
            </a:r>
            <a:endParaRPr sz="1100">
              <a:latin typeface="Times New Roman"/>
              <a:cs typeface="Times New Roman"/>
            </a:endParaRPr>
          </a:p>
          <a:p>
            <a:pPr marL="365125">
              <a:lnSpc>
                <a:spcPts val="1255"/>
              </a:lnSpc>
            </a:pPr>
            <a:r>
              <a:rPr sz="1100" spc="-5" dirty="0">
                <a:latin typeface="Times New Roman"/>
                <a:cs typeface="Times New Roman"/>
              </a:rPr>
              <a:t>malattia;…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983089" y="4968701"/>
            <a:ext cx="1610360" cy="1055370"/>
            <a:chOff x="4983089" y="4968701"/>
            <a:chExt cx="1610360" cy="1055370"/>
          </a:xfrm>
        </p:grpSpPr>
        <p:sp>
          <p:nvSpPr>
            <p:cNvPr id="51" name="object 51"/>
            <p:cNvSpPr/>
            <p:nvPr/>
          </p:nvSpPr>
          <p:spPr>
            <a:xfrm>
              <a:off x="4987846" y="4973458"/>
              <a:ext cx="1600835" cy="1045844"/>
            </a:xfrm>
            <a:custGeom>
              <a:avLst/>
              <a:gdLst/>
              <a:ahLst/>
              <a:cxnLst/>
              <a:rect l="l" t="t" r="r" b="b"/>
              <a:pathLst>
                <a:path w="1600834" h="1045845">
                  <a:moveTo>
                    <a:pt x="1426331" y="0"/>
                  </a:moveTo>
                  <a:lnTo>
                    <a:pt x="174205" y="0"/>
                  </a:lnTo>
                  <a:lnTo>
                    <a:pt x="127895" y="6223"/>
                  </a:lnTo>
                  <a:lnTo>
                    <a:pt x="86280" y="23788"/>
                  </a:lnTo>
                  <a:lnTo>
                    <a:pt x="51023" y="51033"/>
                  </a:lnTo>
                  <a:lnTo>
                    <a:pt x="23784" y="86296"/>
                  </a:lnTo>
                  <a:lnTo>
                    <a:pt x="6222" y="127918"/>
                  </a:lnTo>
                  <a:lnTo>
                    <a:pt x="0" y="174237"/>
                  </a:lnTo>
                  <a:lnTo>
                    <a:pt x="0" y="871167"/>
                  </a:lnTo>
                  <a:lnTo>
                    <a:pt x="6222" y="917486"/>
                  </a:lnTo>
                  <a:lnTo>
                    <a:pt x="23784" y="959108"/>
                  </a:lnTo>
                  <a:lnTo>
                    <a:pt x="51023" y="994372"/>
                  </a:lnTo>
                  <a:lnTo>
                    <a:pt x="86280" y="1021616"/>
                  </a:lnTo>
                  <a:lnTo>
                    <a:pt x="127895" y="1039181"/>
                  </a:lnTo>
                  <a:lnTo>
                    <a:pt x="174205" y="1045404"/>
                  </a:lnTo>
                  <a:lnTo>
                    <a:pt x="1426331" y="1045404"/>
                  </a:lnTo>
                  <a:lnTo>
                    <a:pt x="1472642" y="1039181"/>
                  </a:lnTo>
                  <a:lnTo>
                    <a:pt x="1514257" y="1021616"/>
                  </a:lnTo>
                  <a:lnTo>
                    <a:pt x="1549514" y="994372"/>
                  </a:lnTo>
                  <a:lnTo>
                    <a:pt x="1576753" y="959108"/>
                  </a:lnTo>
                  <a:lnTo>
                    <a:pt x="1594315" y="917486"/>
                  </a:lnTo>
                  <a:lnTo>
                    <a:pt x="1600537" y="871167"/>
                  </a:lnTo>
                  <a:lnTo>
                    <a:pt x="1600537" y="174237"/>
                  </a:lnTo>
                  <a:lnTo>
                    <a:pt x="1594315" y="127918"/>
                  </a:lnTo>
                  <a:lnTo>
                    <a:pt x="1576753" y="86296"/>
                  </a:lnTo>
                  <a:lnTo>
                    <a:pt x="1549514" y="51033"/>
                  </a:lnTo>
                  <a:lnTo>
                    <a:pt x="1514257" y="23788"/>
                  </a:lnTo>
                  <a:lnTo>
                    <a:pt x="1472642" y="6223"/>
                  </a:lnTo>
                  <a:lnTo>
                    <a:pt x="14263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987846" y="4973458"/>
              <a:ext cx="1600835" cy="1045844"/>
            </a:xfrm>
            <a:custGeom>
              <a:avLst/>
              <a:gdLst/>
              <a:ahLst/>
              <a:cxnLst/>
              <a:rect l="l" t="t" r="r" b="b"/>
              <a:pathLst>
                <a:path w="1600834" h="1045845">
                  <a:moveTo>
                    <a:pt x="0" y="174237"/>
                  </a:moveTo>
                  <a:lnTo>
                    <a:pt x="6222" y="127918"/>
                  </a:lnTo>
                  <a:lnTo>
                    <a:pt x="23784" y="86296"/>
                  </a:lnTo>
                  <a:lnTo>
                    <a:pt x="51023" y="51032"/>
                  </a:lnTo>
                  <a:lnTo>
                    <a:pt x="86280" y="23788"/>
                  </a:lnTo>
                  <a:lnTo>
                    <a:pt x="127895" y="6223"/>
                  </a:lnTo>
                  <a:lnTo>
                    <a:pt x="174206" y="0"/>
                  </a:lnTo>
                  <a:lnTo>
                    <a:pt x="1426332" y="0"/>
                  </a:lnTo>
                  <a:lnTo>
                    <a:pt x="1472642" y="6223"/>
                  </a:lnTo>
                  <a:lnTo>
                    <a:pt x="1514256" y="23788"/>
                  </a:lnTo>
                  <a:lnTo>
                    <a:pt x="1549514" y="51032"/>
                  </a:lnTo>
                  <a:lnTo>
                    <a:pt x="1576753" y="86296"/>
                  </a:lnTo>
                  <a:lnTo>
                    <a:pt x="1594315" y="127918"/>
                  </a:lnTo>
                  <a:lnTo>
                    <a:pt x="1600538" y="174237"/>
                  </a:lnTo>
                  <a:lnTo>
                    <a:pt x="1600538" y="871166"/>
                  </a:lnTo>
                  <a:lnTo>
                    <a:pt x="1594315" y="917486"/>
                  </a:lnTo>
                  <a:lnTo>
                    <a:pt x="1576753" y="959107"/>
                  </a:lnTo>
                  <a:lnTo>
                    <a:pt x="1549514" y="994371"/>
                  </a:lnTo>
                  <a:lnTo>
                    <a:pt x="1514256" y="1021615"/>
                  </a:lnTo>
                  <a:lnTo>
                    <a:pt x="1472642" y="1039180"/>
                  </a:lnTo>
                  <a:lnTo>
                    <a:pt x="1426332" y="1045404"/>
                  </a:lnTo>
                  <a:lnTo>
                    <a:pt x="174206" y="1045404"/>
                  </a:lnTo>
                  <a:lnTo>
                    <a:pt x="127895" y="1039180"/>
                  </a:lnTo>
                  <a:lnTo>
                    <a:pt x="86280" y="1021615"/>
                  </a:lnTo>
                  <a:lnTo>
                    <a:pt x="51023" y="994371"/>
                  </a:lnTo>
                  <a:lnTo>
                    <a:pt x="23784" y="959107"/>
                  </a:lnTo>
                  <a:lnTo>
                    <a:pt x="6222" y="917486"/>
                  </a:lnTo>
                  <a:lnTo>
                    <a:pt x="0" y="871166"/>
                  </a:lnTo>
                  <a:lnTo>
                    <a:pt x="0" y="174237"/>
                  </a:lnTo>
                  <a:close/>
                </a:path>
              </a:pathLst>
            </a:custGeom>
            <a:ln w="9513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050107" y="4953229"/>
            <a:ext cx="1482090" cy="103060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36854" marR="229235" algn="ctr">
              <a:lnSpc>
                <a:spcPts val="1300"/>
              </a:lnSpc>
              <a:spcBef>
                <a:spcPts val="155"/>
              </a:spcBef>
            </a:pPr>
            <a:r>
              <a:rPr sz="1100" spc="-5" dirty="0">
                <a:latin typeface="Times New Roman"/>
                <a:cs typeface="Times New Roman"/>
              </a:rPr>
              <a:t>Num.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componenti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famiglia;</a:t>
            </a: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ts val="1255"/>
              </a:lnSpc>
            </a:pPr>
            <a:r>
              <a:rPr sz="1100" spc="-5" dirty="0">
                <a:latin typeface="Times New Roman"/>
                <a:cs typeface="Times New Roman"/>
              </a:rPr>
              <a:t>num.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figli;</a:t>
            </a: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ts val="1310"/>
              </a:lnSpc>
              <a:spcBef>
                <a:spcPts val="80"/>
              </a:spcBef>
            </a:pPr>
            <a:r>
              <a:rPr sz="1100" spc="-5" dirty="0">
                <a:latin typeface="Times New Roman"/>
                <a:cs typeface="Times New Roman"/>
              </a:rPr>
              <a:t>num.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denti;</a:t>
            </a:r>
            <a:endParaRPr sz="1100">
              <a:latin typeface="Times New Roman"/>
              <a:cs typeface="Times New Roman"/>
            </a:endParaRPr>
          </a:p>
          <a:p>
            <a:pPr marL="12700" marR="5080" algn="ctr">
              <a:lnSpc>
                <a:spcPts val="1300"/>
              </a:lnSpc>
              <a:spcBef>
                <a:spcPts val="50"/>
              </a:spcBef>
            </a:pPr>
            <a:r>
              <a:rPr sz="1100" spc="-5" dirty="0">
                <a:latin typeface="Times New Roman"/>
                <a:cs typeface="Times New Roman"/>
              </a:rPr>
              <a:t>num. colonie batteriche in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una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piastra;…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7086820" y="5070191"/>
            <a:ext cx="1443990" cy="1054100"/>
            <a:chOff x="7086820" y="5070191"/>
            <a:chExt cx="1443990" cy="1054100"/>
          </a:xfrm>
        </p:grpSpPr>
        <p:sp>
          <p:nvSpPr>
            <p:cNvPr id="55" name="object 55"/>
            <p:cNvSpPr/>
            <p:nvPr/>
          </p:nvSpPr>
          <p:spPr>
            <a:xfrm>
              <a:off x="7091582" y="5074954"/>
              <a:ext cx="1434465" cy="1044575"/>
            </a:xfrm>
            <a:custGeom>
              <a:avLst/>
              <a:gdLst/>
              <a:ahLst/>
              <a:cxnLst/>
              <a:rect l="l" t="t" r="r" b="b"/>
              <a:pathLst>
                <a:path w="1434465" h="1044575">
                  <a:moveTo>
                    <a:pt x="1259949" y="0"/>
                  </a:moveTo>
                  <a:lnTo>
                    <a:pt x="173964" y="0"/>
                  </a:lnTo>
                  <a:lnTo>
                    <a:pt x="127717" y="6215"/>
                  </a:lnTo>
                  <a:lnTo>
                    <a:pt x="86161" y="23755"/>
                  </a:lnTo>
                  <a:lnTo>
                    <a:pt x="50953" y="50962"/>
                  </a:lnTo>
                  <a:lnTo>
                    <a:pt x="23751" y="86176"/>
                  </a:lnTo>
                  <a:lnTo>
                    <a:pt x="6214" y="127741"/>
                  </a:lnTo>
                  <a:lnTo>
                    <a:pt x="0" y="173996"/>
                  </a:lnTo>
                  <a:lnTo>
                    <a:pt x="0" y="869958"/>
                  </a:lnTo>
                  <a:lnTo>
                    <a:pt x="6214" y="916213"/>
                  </a:lnTo>
                  <a:lnTo>
                    <a:pt x="23751" y="957777"/>
                  </a:lnTo>
                  <a:lnTo>
                    <a:pt x="50953" y="992992"/>
                  </a:lnTo>
                  <a:lnTo>
                    <a:pt x="86161" y="1020198"/>
                  </a:lnTo>
                  <a:lnTo>
                    <a:pt x="127717" y="1037739"/>
                  </a:lnTo>
                  <a:lnTo>
                    <a:pt x="173964" y="1043954"/>
                  </a:lnTo>
                  <a:lnTo>
                    <a:pt x="1259949" y="1043954"/>
                  </a:lnTo>
                  <a:lnTo>
                    <a:pt x="1306195" y="1037739"/>
                  </a:lnTo>
                  <a:lnTo>
                    <a:pt x="1347752" y="1020198"/>
                  </a:lnTo>
                  <a:lnTo>
                    <a:pt x="1382960" y="992992"/>
                  </a:lnTo>
                  <a:lnTo>
                    <a:pt x="1410161" y="957777"/>
                  </a:lnTo>
                  <a:lnTo>
                    <a:pt x="1427698" y="916213"/>
                  </a:lnTo>
                  <a:lnTo>
                    <a:pt x="1433912" y="869958"/>
                  </a:lnTo>
                  <a:lnTo>
                    <a:pt x="1433912" y="173996"/>
                  </a:lnTo>
                  <a:lnTo>
                    <a:pt x="1427698" y="127741"/>
                  </a:lnTo>
                  <a:lnTo>
                    <a:pt x="1410161" y="86176"/>
                  </a:lnTo>
                  <a:lnTo>
                    <a:pt x="1382960" y="50962"/>
                  </a:lnTo>
                  <a:lnTo>
                    <a:pt x="1347752" y="23755"/>
                  </a:lnTo>
                  <a:lnTo>
                    <a:pt x="1306195" y="6215"/>
                  </a:lnTo>
                  <a:lnTo>
                    <a:pt x="12599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091582" y="5074954"/>
              <a:ext cx="1434465" cy="1044575"/>
            </a:xfrm>
            <a:custGeom>
              <a:avLst/>
              <a:gdLst/>
              <a:ahLst/>
              <a:cxnLst/>
              <a:rect l="l" t="t" r="r" b="b"/>
              <a:pathLst>
                <a:path w="1434465" h="1044575">
                  <a:moveTo>
                    <a:pt x="0" y="173995"/>
                  </a:moveTo>
                  <a:lnTo>
                    <a:pt x="6214" y="127740"/>
                  </a:lnTo>
                  <a:lnTo>
                    <a:pt x="23751" y="86176"/>
                  </a:lnTo>
                  <a:lnTo>
                    <a:pt x="50953" y="50962"/>
                  </a:lnTo>
                  <a:lnTo>
                    <a:pt x="86161" y="23755"/>
                  </a:lnTo>
                  <a:lnTo>
                    <a:pt x="127717" y="6215"/>
                  </a:lnTo>
                  <a:lnTo>
                    <a:pt x="173964" y="0"/>
                  </a:lnTo>
                  <a:lnTo>
                    <a:pt x="1259949" y="0"/>
                  </a:lnTo>
                  <a:lnTo>
                    <a:pt x="1306195" y="6215"/>
                  </a:lnTo>
                  <a:lnTo>
                    <a:pt x="1347751" y="23755"/>
                  </a:lnTo>
                  <a:lnTo>
                    <a:pt x="1382959" y="50962"/>
                  </a:lnTo>
                  <a:lnTo>
                    <a:pt x="1410161" y="86176"/>
                  </a:lnTo>
                  <a:lnTo>
                    <a:pt x="1427698" y="127740"/>
                  </a:lnTo>
                  <a:lnTo>
                    <a:pt x="1433912" y="173995"/>
                  </a:lnTo>
                  <a:lnTo>
                    <a:pt x="1433912" y="869958"/>
                  </a:lnTo>
                  <a:lnTo>
                    <a:pt x="1427698" y="916213"/>
                  </a:lnTo>
                  <a:lnTo>
                    <a:pt x="1410161" y="957777"/>
                  </a:lnTo>
                  <a:lnTo>
                    <a:pt x="1382959" y="992991"/>
                  </a:lnTo>
                  <a:lnTo>
                    <a:pt x="1347751" y="1020198"/>
                  </a:lnTo>
                  <a:lnTo>
                    <a:pt x="1306195" y="1037738"/>
                  </a:lnTo>
                  <a:lnTo>
                    <a:pt x="1259949" y="1043954"/>
                  </a:lnTo>
                  <a:lnTo>
                    <a:pt x="173964" y="1043954"/>
                  </a:lnTo>
                  <a:lnTo>
                    <a:pt x="127717" y="1037738"/>
                  </a:lnTo>
                  <a:lnTo>
                    <a:pt x="86161" y="1020198"/>
                  </a:lnTo>
                  <a:lnTo>
                    <a:pt x="50953" y="992991"/>
                  </a:lnTo>
                  <a:lnTo>
                    <a:pt x="23751" y="957777"/>
                  </a:lnTo>
                  <a:lnTo>
                    <a:pt x="6214" y="916213"/>
                  </a:lnTo>
                  <a:lnTo>
                    <a:pt x="0" y="869958"/>
                  </a:lnTo>
                  <a:lnTo>
                    <a:pt x="0" y="173995"/>
                  </a:lnTo>
                  <a:close/>
                </a:path>
              </a:pathLst>
            </a:custGeom>
            <a:ln w="9513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7539309" y="5249348"/>
            <a:ext cx="544830" cy="68770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ctr">
              <a:lnSpc>
                <a:spcPts val="1300"/>
              </a:lnSpc>
              <a:spcBef>
                <a:spcPts val="155"/>
              </a:spcBef>
            </a:pPr>
            <a:r>
              <a:rPr sz="1100" spc="-5" dirty="0">
                <a:latin typeface="Times New Roman"/>
                <a:cs typeface="Times New Roman"/>
              </a:rPr>
              <a:t>statura;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peso;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ce</a:t>
            </a:r>
            <a:r>
              <a:rPr sz="1100" spc="-5" dirty="0">
                <a:latin typeface="Times New Roman"/>
                <a:cs typeface="Times New Roman"/>
              </a:rPr>
              <a:t>mi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5" dirty="0">
                <a:latin typeface="Times New Roman"/>
                <a:cs typeface="Times New Roman"/>
              </a:rPr>
              <a:t>;  </a:t>
            </a:r>
            <a:r>
              <a:rPr sz="1100" spc="-25" dirty="0">
                <a:latin typeface="Times New Roman"/>
                <a:cs typeface="Times New Roman"/>
              </a:rPr>
              <a:t>PAS;…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825359" y="6090367"/>
            <a:ext cx="6696709" cy="452120"/>
            <a:chOff x="825359" y="6090367"/>
            <a:chExt cx="6696709" cy="452120"/>
          </a:xfrm>
        </p:grpSpPr>
        <p:sp>
          <p:nvSpPr>
            <p:cNvPr id="59" name="object 59"/>
            <p:cNvSpPr/>
            <p:nvPr/>
          </p:nvSpPr>
          <p:spPr>
            <a:xfrm>
              <a:off x="830116" y="6095124"/>
              <a:ext cx="6687184" cy="442595"/>
            </a:xfrm>
            <a:custGeom>
              <a:avLst/>
              <a:gdLst/>
              <a:ahLst/>
              <a:cxnLst/>
              <a:rect l="l" t="t" r="r" b="b"/>
              <a:pathLst>
                <a:path w="6687184" h="442595">
                  <a:moveTo>
                    <a:pt x="1671737" y="0"/>
                  </a:moveTo>
                  <a:lnTo>
                    <a:pt x="0" y="221194"/>
                  </a:lnTo>
                  <a:lnTo>
                    <a:pt x="1671737" y="442388"/>
                  </a:lnTo>
                  <a:lnTo>
                    <a:pt x="1671737" y="331791"/>
                  </a:lnTo>
                  <a:lnTo>
                    <a:pt x="6686942" y="331791"/>
                  </a:lnTo>
                  <a:lnTo>
                    <a:pt x="6686942" y="110596"/>
                  </a:lnTo>
                  <a:lnTo>
                    <a:pt x="1671737" y="110596"/>
                  </a:lnTo>
                  <a:lnTo>
                    <a:pt x="167173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30116" y="6095124"/>
              <a:ext cx="6687184" cy="442595"/>
            </a:xfrm>
            <a:custGeom>
              <a:avLst/>
              <a:gdLst/>
              <a:ahLst/>
              <a:cxnLst/>
              <a:rect l="l" t="t" r="r" b="b"/>
              <a:pathLst>
                <a:path w="6687184" h="442595">
                  <a:moveTo>
                    <a:pt x="0" y="221194"/>
                  </a:moveTo>
                  <a:lnTo>
                    <a:pt x="1671738" y="0"/>
                  </a:lnTo>
                  <a:lnTo>
                    <a:pt x="1671738" y="110596"/>
                  </a:lnTo>
                  <a:lnTo>
                    <a:pt x="6686942" y="110596"/>
                  </a:lnTo>
                  <a:lnTo>
                    <a:pt x="6686942" y="331791"/>
                  </a:lnTo>
                  <a:lnTo>
                    <a:pt x="1671738" y="331791"/>
                  </a:lnTo>
                  <a:lnTo>
                    <a:pt x="1671738" y="442388"/>
                  </a:lnTo>
                  <a:lnTo>
                    <a:pt x="0" y="221194"/>
                  </a:lnTo>
                  <a:close/>
                </a:path>
              </a:pathLst>
            </a:custGeom>
            <a:ln w="95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8385" y="2514600"/>
            <a:ext cx="7047230" cy="9425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308610" rIns="0" bIns="0" rtlCol="0">
            <a:spAutoFit/>
          </a:bodyPr>
          <a:lstStyle/>
          <a:p>
            <a:pPr marL="796290">
              <a:lnSpc>
                <a:spcPct val="100000"/>
              </a:lnSpc>
              <a:spcBef>
                <a:spcPts val="2430"/>
              </a:spcBef>
            </a:pPr>
            <a:r>
              <a:rPr sz="4100" b="1" spc="-70" dirty="0">
                <a:latin typeface="Tahoma"/>
                <a:cs typeface="Tahoma"/>
              </a:rPr>
              <a:t>LA</a:t>
            </a:r>
            <a:r>
              <a:rPr sz="4100" b="1" spc="-55" dirty="0">
                <a:latin typeface="Tahoma"/>
                <a:cs typeface="Tahoma"/>
              </a:rPr>
              <a:t> </a:t>
            </a:r>
            <a:r>
              <a:rPr sz="4100" b="1" spc="-65" dirty="0">
                <a:latin typeface="Tahoma"/>
                <a:cs typeface="Tahoma"/>
              </a:rPr>
              <a:t>SINTESI</a:t>
            </a:r>
            <a:r>
              <a:rPr sz="4100" b="1" spc="-55" dirty="0">
                <a:latin typeface="Tahoma"/>
                <a:cs typeface="Tahoma"/>
              </a:rPr>
              <a:t> </a:t>
            </a:r>
            <a:r>
              <a:rPr sz="4100" b="1" spc="-70" dirty="0">
                <a:latin typeface="Tahoma"/>
                <a:cs typeface="Tahoma"/>
              </a:rPr>
              <a:t>DEI</a:t>
            </a:r>
            <a:r>
              <a:rPr sz="4100" b="1" spc="-55" dirty="0">
                <a:latin typeface="Tahoma"/>
                <a:cs typeface="Tahoma"/>
              </a:rPr>
              <a:t> </a:t>
            </a:r>
            <a:r>
              <a:rPr sz="4100" b="1" spc="-70" dirty="0">
                <a:latin typeface="Tahoma"/>
                <a:cs typeface="Tahoma"/>
              </a:rPr>
              <a:t>DATI</a:t>
            </a:r>
            <a:endParaRPr sz="41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520" y="422554"/>
            <a:ext cx="8197850" cy="11137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98800"/>
              </a:lnSpc>
              <a:spcBef>
                <a:spcPts val="130"/>
              </a:spcBef>
            </a:pPr>
            <a:r>
              <a:rPr b="1" u="heavy" spc="-5" dirty="0">
                <a:solidFill>
                  <a:srgbClr val="FF3300"/>
                </a:solidFill>
                <a:uFill>
                  <a:solidFill>
                    <a:srgbClr val="FF4C00"/>
                  </a:solidFill>
                </a:uFill>
                <a:latin typeface="Arial"/>
                <a:cs typeface="Arial"/>
              </a:rPr>
              <a:t>Esempio 1.</a:t>
            </a:r>
            <a:r>
              <a:rPr b="1" spc="-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pc="-5" dirty="0"/>
              <a:t>Su un</a:t>
            </a:r>
            <a:r>
              <a:rPr dirty="0"/>
              <a:t> </a:t>
            </a:r>
            <a:r>
              <a:rPr spc="-5" dirty="0"/>
              <a:t>campione di pazienti</a:t>
            </a:r>
            <a:r>
              <a:rPr dirty="0"/>
              <a:t> </a:t>
            </a:r>
            <a:r>
              <a:rPr spc="-5" dirty="0"/>
              <a:t>si rilevino le </a:t>
            </a:r>
            <a:r>
              <a:rPr dirty="0"/>
              <a:t> </a:t>
            </a:r>
            <a:r>
              <a:rPr spc="-5" dirty="0"/>
              <a:t>caratteristiche:</a:t>
            </a:r>
            <a:r>
              <a:rPr spc="5" dirty="0"/>
              <a:t> </a:t>
            </a:r>
            <a:r>
              <a:rPr spc="-5" dirty="0"/>
              <a:t>sesso,</a:t>
            </a:r>
            <a:r>
              <a:rPr spc="5" dirty="0"/>
              <a:t> </a:t>
            </a:r>
            <a:r>
              <a:rPr spc="-5" dirty="0"/>
              <a:t>età,</a:t>
            </a:r>
            <a:r>
              <a:rPr spc="10" dirty="0"/>
              <a:t> </a:t>
            </a:r>
            <a:r>
              <a:rPr spc="-5" dirty="0"/>
              <a:t>altezza,</a:t>
            </a:r>
            <a:r>
              <a:rPr spc="5" dirty="0"/>
              <a:t> </a:t>
            </a:r>
            <a:r>
              <a:rPr spc="-5" dirty="0"/>
              <a:t>peso,</a:t>
            </a:r>
            <a:r>
              <a:rPr spc="5" dirty="0"/>
              <a:t> </a:t>
            </a:r>
            <a:r>
              <a:rPr spc="-5" dirty="0"/>
              <a:t>pressione</a:t>
            </a:r>
            <a:r>
              <a:rPr spc="10" dirty="0"/>
              <a:t> </a:t>
            </a:r>
            <a:r>
              <a:rPr spc="-5" dirty="0"/>
              <a:t>arteriosa </a:t>
            </a:r>
            <a:r>
              <a:rPr spc="-655" dirty="0"/>
              <a:t> </a:t>
            </a:r>
            <a:r>
              <a:rPr spc="-5" dirty="0"/>
              <a:t>sistolica</a:t>
            </a:r>
            <a:r>
              <a:rPr spc="-10" dirty="0"/>
              <a:t> </a:t>
            </a:r>
            <a:r>
              <a:rPr spc="-5" dirty="0"/>
              <a:t>(PAS), tasso glicemico.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92563" y="1989955"/>
          <a:ext cx="8269605" cy="3776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1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5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nome:</a:t>
                      </a:r>
                      <a:r>
                        <a:rPr sz="2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Rossi</a:t>
                      </a:r>
                      <a:r>
                        <a:rPr sz="2800" spc="-1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Amerigo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nome:</a:t>
                      </a:r>
                      <a:r>
                        <a:rPr sz="2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Bianchi</a:t>
                      </a:r>
                      <a:r>
                        <a:rPr sz="2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Paolo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01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sesso:</a:t>
                      </a:r>
                      <a:r>
                        <a:rPr sz="2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maschio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sesso:</a:t>
                      </a:r>
                      <a:r>
                        <a:rPr sz="2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maschio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5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10" dirty="0">
                          <a:latin typeface="Arial MT"/>
                          <a:cs typeface="Arial MT"/>
                        </a:rPr>
                        <a:t>età:</a:t>
                      </a:r>
                      <a:r>
                        <a:rPr sz="2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32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10" dirty="0">
                          <a:latin typeface="Arial MT"/>
                          <a:cs typeface="Arial MT"/>
                        </a:rPr>
                        <a:t>età:</a:t>
                      </a:r>
                      <a:r>
                        <a:rPr sz="2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47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5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altezza:</a:t>
                      </a:r>
                      <a:r>
                        <a:rPr sz="2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172</a:t>
                      </a:r>
                      <a:r>
                        <a:rPr sz="2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cm.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altezza:</a:t>
                      </a:r>
                      <a:r>
                        <a:rPr sz="2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170</a:t>
                      </a:r>
                      <a:r>
                        <a:rPr sz="2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cm.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5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peso:</a:t>
                      </a:r>
                      <a:r>
                        <a:rPr sz="2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64</a:t>
                      </a:r>
                      <a:r>
                        <a:rPr sz="2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Kg.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peso:</a:t>
                      </a:r>
                      <a:r>
                        <a:rPr sz="2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80</a:t>
                      </a:r>
                      <a:r>
                        <a:rPr sz="2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Kg.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01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5" dirty="0">
                          <a:latin typeface="Arial MT"/>
                          <a:cs typeface="Arial MT"/>
                        </a:rPr>
                        <a:t>PAS:</a:t>
                      </a:r>
                      <a:r>
                        <a:rPr sz="2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140</a:t>
                      </a:r>
                      <a:r>
                        <a:rPr sz="2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mm</a:t>
                      </a:r>
                      <a:r>
                        <a:rPr sz="2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Hg.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5" dirty="0">
                          <a:latin typeface="Arial MT"/>
                          <a:cs typeface="Arial MT"/>
                        </a:rPr>
                        <a:t>PAS:</a:t>
                      </a:r>
                      <a:r>
                        <a:rPr sz="2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148</a:t>
                      </a:r>
                      <a:r>
                        <a:rPr sz="2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mm</a:t>
                      </a:r>
                      <a:r>
                        <a:rPr sz="2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Hg.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253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glicemia:</a:t>
                      </a:r>
                      <a:r>
                        <a:rPr sz="2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190</a:t>
                      </a:r>
                      <a:r>
                        <a:rPr sz="2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mg/dl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glicemia:</a:t>
                      </a:r>
                      <a:r>
                        <a:rPr sz="2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180</a:t>
                      </a:r>
                      <a:r>
                        <a:rPr sz="2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mg/dl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8297" y="1054438"/>
          <a:ext cx="8629650" cy="40512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5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5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nome: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210" dirty="0">
                          <a:latin typeface="Arial MT"/>
                          <a:cs typeface="Arial MT"/>
                        </a:rPr>
                        <a:t>V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alenzi</a:t>
                      </a:r>
                      <a:r>
                        <a:rPr sz="2800" spc="-1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Alberica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  <a:tabLst>
                          <a:tab pos="1256030" algn="l"/>
                        </a:tabLst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nome:	Alinori</a:t>
                      </a:r>
                      <a:r>
                        <a:rPr sz="2800" spc="-1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Alfonso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29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sesso:</a:t>
                      </a:r>
                      <a:r>
                        <a:rPr sz="2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femmina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sesso:</a:t>
                      </a:r>
                      <a:r>
                        <a:rPr sz="2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maschio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55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10" dirty="0">
                          <a:latin typeface="Arial MT"/>
                          <a:cs typeface="Arial MT"/>
                        </a:rPr>
                        <a:t>età:</a:t>
                      </a:r>
                      <a:r>
                        <a:rPr sz="2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45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10" dirty="0">
                          <a:latin typeface="Arial MT"/>
                          <a:cs typeface="Arial MT"/>
                        </a:rPr>
                        <a:t>età:</a:t>
                      </a:r>
                      <a:r>
                        <a:rPr sz="2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27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8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altezza:</a:t>
                      </a:r>
                      <a:r>
                        <a:rPr sz="2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168</a:t>
                      </a:r>
                      <a:r>
                        <a:rPr sz="2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cm.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altezza:</a:t>
                      </a:r>
                      <a:r>
                        <a:rPr sz="2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183</a:t>
                      </a:r>
                      <a:r>
                        <a:rPr sz="2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cm.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26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peso:</a:t>
                      </a:r>
                      <a:r>
                        <a:rPr sz="2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51</a:t>
                      </a:r>
                      <a:r>
                        <a:rPr sz="2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Kg.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peso:</a:t>
                      </a:r>
                      <a:r>
                        <a:rPr sz="2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85</a:t>
                      </a:r>
                      <a:r>
                        <a:rPr sz="2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Kg.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98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5" dirty="0">
                          <a:latin typeface="Arial MT"/>
                          <a:cs typeface="Arial MT"/>
                        </a:rPr>
                        <a:t>PAS:</a:t>
                      </a:r>
                      <a:r>
                        <a:rPr sz="2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125</a:t>
                      </a:r>
                      <a:r>
                        <a:rPr sz="2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mm</a:t>
                      </a:r>
                      <a:r>
                        <a:rPr sz="2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Hg.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5" dirty="0">
                          <a:latin typeface="Arial MT"/>
                          <a:cs typeface="Arial MT"/>
                        </a:rPr>
                        <a:t>PAS:</a:t>
                      </a:r>
                      <a:r>
                        <a:rPr sz="2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138</a:t>
                      </a:r>
                      <a:r>
                        <a:rPr sz="2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mm</a:t>
                      </a:r>
                      <a:r>
                        <a:rPr sz="2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Hg.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8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glicemia:</a:t>
                      </a:r>
                      <a:r>
                        <a:rPr sz="2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150</a:t>
                      </a:r>
                      <a:r>
                        <a:rPr sz="2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mg/dl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glicemia:</a:t>
                      </a:r>
                      <a:r>
                        <a:rPr sz="2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170</a:t>
                      </a:r>
                      <a:r>
                        <a:rPr sz="2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mg/dl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7012" y="1053154"/>
            <a:ext cx="7609205" cy="47498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97485" marR="142875" indent="-235585" algn="ctr">
              <a:lnSpc>
                <a:spcPct val="89300"/>
              </a:lnSpc>
              <a:spcBef>
                <a:spcPts val="505"/>
              </a:spcBef>
            </a:pPr>
            <a:r>
              <a:rPr sz="3200" spc="-5" dirty="0">
                <a:latin typeface="Arial MT"/>
                <a:cs typeface="Arial MT"/>
              </a:rPr>
              <a:t>Le informazioni raccolte per essere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"trattate" da un computer devono essere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organizzate in strutture chiamate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comunemente</a:t>
            </a:r>
            <a:endParaRPr sz="3200">
              <a:latin typeface="Arial MT"/>
              <a:cs typeface="Arial MT"/>
            </a:endParaRPr>
          </a:p>
          <a:p>
            <a:pPr marR="287655" algn="ctr">
              <a:lnSpc>
                <a:spcPct val="100000"/>
              </a:lnSpc>
              <a:spcBef>
                <a:spcPts val="425"/>
              </a:spcBef>
            </a:pPr>
            <a:r>
              <a:rPr sz="3200" spc="-5" dirty="0">
                <a:solidFill>
                  <a:srgbClr val="FF3300"/>
                </a:solidFill>
                <a:latin typeface="Arial MT"/>
                <a:cs typeface="Arial MT"/>
              </a:rPr>
              <a:t>Data</a:t>
            </a:r>
            <a:r>
              <a:rPr sz="3200" spc="-20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3300"/>
                </a:solidFill>
                <a:latin typeface="Arial MT"/>
                <a:cs typeface="Arial MT"/>
              </a:rPr>
              <a:t>Base</a:t>
            </a:r>
            <a:r>
              <a:rPr sz="3200" spc="-15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3300"/>
                </a:solidFill>
                <a:latin typeface="Arial MT"/>
                <a:cs typeface="Arial MT"/>
              </a:rPr>
              <a:t>o</a:t>
            </a:r>
            <a:r>
              <a:rPr sz="3200" spc="-20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3300"/>
                </a:solidFill>
                <a:latin typeface="Arial MT"/>
                <a:cs typeface="Arial MT"/>
              </a:rPr>
              <a:t>File</a:t>
            </a:r>
            <a:r>
              <a:rPr sz="3200" spc="-15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3300"/>
                </a:solidFill>
                <a:latin typeface="Arial MT"/>
                <a:cs typeface="Arial MT"/>
              </a:rPr>
              <a:t>Dati.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4350">
              <a:latin typeface="Arial MT"/>
              <a:cs typeface="Arial MT"/>
            </a:endParaRPr>
          </a:p>
          <a:p>
            <a:pPr marL="387350" marR="255270" indent="-375285">
              <a:lnSpc>
                <a:spcPts val="3429"/>
              </a:lnSpc>
              <a:spcBef>
                <a:spcPts val="5"/>
              </a:spcBef>
            </a:pPr>
            <a:r>
              <a:rPr sz="3200" spc="-5" dirty="0">
                <a:latin typeface="Arial MT"/>
                <a:cs typeface="Arial MT"/>
              </a:rPr>
              <a:t>Le informazioni vengono, comunemente,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organizzate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per riga, cioè su ogni riga,</a:t>
            </a:r>
            <a:endParaRPr sz="3200">
              <a:latin typeface="Arial MT"/>
              <a:cs typeface="Arial MT"/>
            </a:endParaRPr>
          </a:p>
          <a:p>
            <a:pPr marL="1785620" marR="5080" indent="-1725930">
              <a:lnSpc>
                <a:spcPts val="3500"/>
              </a:lnSpc>
              <a:spcBef>
                <a:spcPts val="5"/>
              </a:spcBef>
            </a:pPr>
            <a:r>
              <a:rPr sz="3200" spc="-5" dirty="0">
                <a:latin typeface="Arial MT"/>
                <a:cs typeface="Arial MT"/>
              </a:rPr>
              <a:t>consecutivamente, vengono elencati i dati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relativi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ad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un soggetto.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299" y="918076"/>
            <a:ext cx="8760560" cy="463317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009" y="1432276"/>
            <a:ext cx="7962265" cy="29533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74955" marR="267335" algn="ctr">
              <a:lnSpc>
                <a:spcPct val="100600"/>
              </a:lnSpc>
              <a:spcBef>
                <a:spcPts val="80"/>
              </a:spcBef>
            </a:pPr>
            <a:r>
              <a:rPr sz="2400" spc="-5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(cioè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informazioni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raccolte)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spesso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sono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non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immediata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lettura.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Arial MT"/>
              <a:cs typeface="Arial MT"/>
            </a:endParaRPr>
          </a:p>
          <a:p>
            <a:pPr marL="12700" marR="5080" algn="ctr">
              <a:lnSpc>
                <a:spcPct val="100600"/>
              </a:lnSpc>
            </a:pPr>
            <a:r>
              <a:rPr sz="2400" spc="-5" dirty="0">
                <a:latin typeface="Arial MT"/>
                <a:cs typeface="Arial MT"/>
              </a:rPr>
              <a:t>Per questo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procede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 una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sistematizzazione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sintesi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delle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informazioni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raccolte,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cioè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alla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loro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Arial MT"/>
                <a:cs typeface="Arial MT"/>
              </a:rPr>
              <a:t>tabulazione</a:t>
            </a:r>
            <a:r>
              <a:rPr sz="2400" spc="-5" dirty="0">
                <a:latin typeface="Arial MT"/>
                <a:cs typeface="Arial MT"/>
              </a:rPr>
              <a:t>.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ogni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variabile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calcolano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Arial MT"/>
                <a:cs typeface="Arial MT"/>
              </a:rPr>
              <a:t>frequenze</a:t>
            </a:r>
            <a:r>
              <a:rPr sz="2400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Arial MT"/>
                <a:cs typeface="Arial MT"/>
              </a:rPr>
              <a:t>assolute</a:t>
            </a:r>
            <a:r>
              <a:rPr sz="2400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Arial MT"/>
                <a:cs typeface="Arial MT"/>
              </a:rPr>
              <a:t>(f.a.)</a:t>
            </a:r>
            <a:r>
              <a:rPr sz="2400" spc="5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che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rappresentano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il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numero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u.s.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presentano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stessa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modalità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 carattere.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254" y="435886"/>
            <a:ext cx="763587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b="1" spc="-40" dirty="0">
                <a:latin typeface="Tahoma"/>
                <a:cs typeface="Tahoma"/>
              </a:rPr>
              <a:t>DISTRIBUZIONI</a:t>
            </a:r>
            <a:r>
              <a:rPr sz="2850" b="1" spc="-30" dirty="0">
                <a:latin typeface="Tahoma"/>
                <a:cs typeface="Tahoma"/>
              </a:rPr>
              <a:t> </a:t>
            </a:r>
            <a:r>
              <a:rPr sz="2850" b="1" spc="-35" dirty="0">
                <a:latin typeface="Tahoma"/>
                <a:cs typeface="Tahoma"/>
              </a:rPr>
              <a:t>SEMPLICI</a:t>
            </a:r>
            <a:r>
              <a:rPr sz="2850" b="1" spc="-30" dirty="0">
                <a:latin typeface="Tahoma"/>
                <a:cs typeface="Tahoma"/>
              </a:rPr>
              <a:t> </a:t>
            </a:r>
            <a:r>
              <a:rPr sz="2850" b="1" spc="-40" dirty="0">
                <a:latin typeface="Tahoma"/>
                <a:cs typeface="Tahoma"/>
              </a:rPr>
              <a:t>DI</a:t>
            </a:r>
            <a:r>
              <a:rPr sz="2850" b="1" spc="-25" dirty="0">
                <a:latin typeface="Tahoma"/>
                <a:cs typeface="Tahoma"/>
              </a:rPr>
              <a:t> </a:t>
            </a:r>
            <a:r>
              <a:rPr sz="2850" b="1" spc="-40" dirty="0">
                <a:latin typeface="Tahoma"/>
                <a:cs typeface="Tahoma"/>
              </a:rPr>
              <a:t>FREQUENZE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7564" y="989427"/>
            <a:ext cx="8125459" cy="0"/>
          </a:xfrm>
          <a:custGeom>
            <a:avLst/>
            <a:gdLst/>
            <a:ahLst/>
            <a:cxnLst/>
            <a:rect l="l" t="t" r="r" b="b"/>
            <a:pathLst>
              <a:path w="8125459">
                <a:moveTo>
                  <a:pt x="0" y="0"/>
                </a:moveTo>
                <a:lnTo>
                  <a:pt x="8124842" y="1"/>
                </a:lnTo>
              </a:path>
            </a:pathLst>
          </a:custGeom>
          <a:ln w="25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254" y="460291"/>
            <a:ext cx="611441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Arial"/>
                <a:cs typeface="Arial"/>
              </a:rPr>
              <a:t>Alcune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distribuzioni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semplici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di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frequenze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5489" y="1430229"/>
          <a:ext cx="2320925" cy="2445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6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1798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Sesso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f.a.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M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120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F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90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93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95" dirty="0">
                          <a:latin typeface="Arial MT"/>
                          <a:cs typeface="Arial MT"/>
                        </a:rPr>
                        <a:t>Tot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210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53845" y="1430229"/>
          <a:ext cx="1972310" cy="34808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9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1798">
                <a:tc>
                  <a:txBody>
                    <a:bodyPr/>
                    <a:lstStyle/>
                    <a:p>
                      <a:pPr marL="4445" algn="ctr">
                        <a:lnSpc>
                          <a:spcPts val="2840"/>
                        </a:lnSpc>
                        <a:spcBef>
                          <a:spcPts val="35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4445" algn="ctr">
                        <a:lnSpc>
                          <a:spcPts val="2840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figli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f.a.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60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40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931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2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60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2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&gt;2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50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2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95" dirty="0">
                          <a:latin typeface="Arial MT"/>
                          <a:cs typeface="Arial MT"/>
                        </a:rPr>
                        <a:t>Tot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99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210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99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55381" y="1430229"/>
          <a:ext cx="2628900" cy="45158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8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1798">
                <a:tc>
                  <a:txBody>
                    <a:bodyPr/>
                    <a:lstStyle/>
                    <a:p>
                      <a:pPr marL="317500" marR="304800" indent="177165">
                        <a:lnSpc>
                          <a:spcPts val="2800"/>
                        </a:lnSpc>
                        <a:spcBef>
                          <a:spcPts val="51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Età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 (a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nni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f.a.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2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&lt;40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40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2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41-45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10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93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46-50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20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2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51-55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60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2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56-60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50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2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&gt;60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30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2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95" dirty="0">
                          <a:latin typeface="Arial MT"/>
                          <a:cs typeface="Arial MT"/>
                        </a:rPr>
                        <a:t>Tot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210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27564" y="989427"/>
            <a:ext cx="8125459" cy="0"/>
          </a:xfrm>
          <a:custGeom>
            <a:avLst/>
            <a:gdLst/>
            <a:ahLst/>
            <a:cxnLst/>
            <a:rect l="l" t="t" r="r" b="b"/>
            <a:pathLst>
              <a:path w="8125459">
                <a:moveTo>
                  <a:pt x="0" y="0"/>
                </a:moveTo>
                <a:lnTo>
                  <a:pt x="8124842" y="1"/>
                </a:lnTo>
              </a:path>
            </a:pathLst>
          </a:custGeom>
          <a:ln w="25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254" y="435886"/>
            <a:ext cx="758761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b="1" spc="-30" dirty="0">
                <a:solidFill>
                  <a:srgbClr val="0D0D0D"/>
                </a:solidFill>
                <a:latin typeface="Tahoma"/>
                <a:cs typeface="Tahoma"/>
              </a:rPr>
              <a:t>Informazioni,</a:t>
            </a:r>
            <a:r>
              <a:rPr sz="2850" b="1" spc="-4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850" b="1" spc="-35" dirty="0">
                <a:solidFill>
                  <a:srgbClr val="0D0D0D"/>
                </a:solidFill>
                <a:latin typeface="Tahoma"/>
                <a:cs typeface="Tahoma"/>
              </a:rPr>
              <a:t>nuove</a:t>
            </a:r>
            <a:r>
              <a:rPr sz="2850" b="1" spc="-4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850" b="1" spc="-35" dirty="0">
                <a:solidFill>
                  <a:srgbClr val="0D0D0D"/>
                </a:solidFill>
                <a:latin typeface="Tahoma"/>
                <a:cs typeface="Tahoma"/>
              </a:rPr>
              <a:t>conoscenze,</a:t>
            </a:r>
            <a:r>
              <a:rPr sz="2850" b="1" spc="-4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850" b="1" spc="-30" dirty="0">
                <a:solidFill>
                  <a:srgbClr val="0D0D0D"/>
                </a:solidFill>
                <a:latin typeface="Tahoma"/>
                <a:cs typeface="Tahoma"/>
              </a:rPr>
              <a:t>decisioni</a:t>
            </a:r>
            <a:endParaRPr sz="285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5248" y="1558218"/>
            <a:ext cx="6208706" cy="450015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27564" y="989427"/>
            <a:ext cx="8125459" cy="0"/>
          </a:xfrm>
          <a:custGeom>
            <a:avLst/>
            <a:gdLst/>
            <a:ahLst/>
            <a:cxnLst/>
            <a:rect l="l" t="t" r="r" b="b"/>
            <a:pathLst>
              <a:path w="8125459">
                <a:moveTo>
                  <a:pt x="0" y="0"/>
                </a:moveTo>
                <a:lnTo>
                  <a:pt x="8124842" y="1"/>
                </a:lnTo>
              </a:path>
            </a:pathLst>
          </a:custGeom>
          <a:ln w="25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180" y="446813"/>
            <a:ext cx="552323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5" dirty="0">
                <a:latin typeface="Arial"/>
                <a:cs typeface="Arial"/>
              </a:rPr>
              <a:t>Variabile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qualitativa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nominale: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SESSO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65489" y="1485727"/>
          <a:ext cx="7045959" cy="1617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4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3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7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568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SESSO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Frequenza</a:t>
                      </a:r>
                      <a:r>
                        <a:rPr sz="2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assoluta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Frequenza</a:t>
                      </a:r>
                      <a:r>
                        <a:rPr sz="2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relativa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742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Maschio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12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57.1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78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Femmina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9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42.9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74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45" dirty="0">
                          <a:latin typeface="Arial MT"/>
                          <a:cs typeface="Arial MT"/>
                        </a:rPr>
                        <a:t>Totale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21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100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2286000" y="3657600"/>
            <a:ext cx="3818890" cy="2451735"/>
            <a:chOff x="571764" y="3894327"/>
            <a:chExt cx="3818890" cy="2451735"/>
          </a:xfrm>
        </p:grpSpPr>
        <p:sp>
          <p:nvSpPr>
            <p:cNvPr id="6" name="object 6"/>
            <p:cNvSpPr/>
            <p:nvPr/>
          </p:nvSpPr>
          <p:spPr>
            <a:xfrm>
              <a:off x="575256" y="3897820"/>
              <a:ext cx="3811904" cy="2444750"/>
            </a:xfrm>
            <a:custGeom>
              <a:avLst/>
              <a:gdLst/>
              <a:ahLst/>
              <a:cxnLst/>
              <a:rect l="l" t="t" r="r" b="b"/>
              <a:pathLst>
                <a:path w="3811904" h="2444750">
                  <a:moveTo>
                    <a:pt x="0" y="2444296"/>
                  </a:moveTo>
                  <a:lnTo>
                    <a:pt x="3811895" y="2444296"/>
                  </a:lnTo>
                  <a:lnTo>
                    <a:pt x="3811895" y="0"/>
                  </a:lnTo>
                  <a:lnTo>
                    <a:pt x="0" y="0"/>
                  </a:lnTo>
                  <a:lnTo>
                    <a:pt x="0" y="2444296"/>
                  </a:lnTo>
                  <a:close/>
                </a:path>
              </a:pathLst>
            </a:custGeom>
            <a:ln w="64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42245" y="4213076"/>
              <a:ext cx="630555" cy="1736725"/>
            </a:xfrm>
            <a:custGeom>
              <a:avLst/>
              <a:gdLst/>
              <a:ahLst/>
              <a:cxnLst/>
              <a:rect l="l" t="t" r="r" b="b"/>
              <a:pathLst>
                <a:path w="630555" h="1736725">
                  <a:moveTo>
                    <a:pt x="629968" y="0"/>
                  </a:moveTo>
                  <a:lnTo>
                    <a:pt x="0" y="0"/>
                  </a:lnTo>
                  <a:lnTo>
                    <a:pt x="0" y="1736626"/>
                  </a:lnTo>
                  <a:lnTo>
                    <a:pt x="629968" y="1736626"/>
                  </a:lnTo>
                  <a:lnTo>
                    <a:pt x="62996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42245" y="4213076"/>
              <a:ext cx="630555" cy="1736725"/>
            </a:xfrm>
            <a:custGeom>
              <a:avLst/>
              <a:gdLst/>
              <a:ahLst/>
              <a:cxnLst/>
              <a:rect l="l" t="t" r="r" b="b"/>
              <a:pathLst>
                <a:path w="630555" h="1736725">
                  <a:moveTo>
                    <a:pt x="0" y="1736626"/>
                  </a:moveTo>
                  <a:lnTo>
                    <a:pt x="629968" y="1736626"/>
                  </a:lnTo>
                  <a:lnTo>
                    <a:pt x="629968" y="0"/>
                  </a:lnTo>
                  <a:lnTo>
                    <a:pt x="0" y="0"/>
                  </a:lnTo>
                  <a:lnTo>
                    <a:pt x="0" y="1736626"/>
                  </a:lnTo>
                  <a:close/>
                </a:path>
              </a:pathLst>
            </a:custGeom>
            <a:ln w="6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23647" y="4747015"/>
              <a:ext cx="630555" cy="1202690"/>
            </a:xfrm>
            <a:custGeom>
              <a:avLst/>
              <a:gdLst/>
              <a:ahLst/>
              <a:cxnLst/>
              <a:rect l="l" t="t" r="r" b="b"/>
              <a:pathLst>
                <a:path w="630554" h="1202689">
                  <a:moveTo>
                    <a:pt x="629968" y="0"/>
                  </a:moveTo>
                  <a:lnTo>
                    <a:pt x="0" y="0"/>
                  </a:lnTo>
                  <a:lnTo>
                    <a:pt x="0" y="1202687"/>
                  </a:lnTo>
                  <a:lnTo>
                    <a:pt x="629968" y="1202687"/>
                  </a:lnTo>
                  <a:lnTo>
                    <a:pt x="62996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23647" y="4747015"/>
              <a:ext cx="630555" cy="1202690"/>
            </a:xfrm>
            <a:custGeom>
              <a:avLst/>
              <a:gdLst/>
              <a:ahLst/>
              <a:cxnLst/>
              <a:rect l="l" t="t" r="r" b="b"/>
              <a:pathLst>
                <a:path w="630554" h="1202689">
                  <a:moveTo>
                    <a:pt x="0" y="1202687"/>
                  </a:moveTo>
                  <a:lnTo>
                    <a:pt x="629968" y="1202687"/>
                  </a:lnTo>
                  <a:lnTo>
                    <a:pt x="629968" y="0"/>
                  </a:lnTo>
                  <a:lnTo>
                    <a:pt x="0" y="0"/>
                  </a:lnTo>
                  <a:lnTo>
                    <a:pt x="0" y="1202687"/>
                  </a:lnTo>
                  <a:close/>
                </a:path>
              </a:pathLst>
            </a:custGeom>
            <a:ln w="64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21585" y="4078137"/>
              <a:ext cx="3208020" cy="1917064"/>
            </a:xfrm>
            <a:custGeom>
              <a:avLst/>
              <a:gdLst/>
              <a:ahLst/>
              <a:cxnLst/>
              <a:rect l="l" t="t" r="r" b="b"/>
              <a:pathLst>
                <a:path w="3208020" h="1917064">
                  <a:moveTo>
                    <a:pt x="45135" y="0"/>
                  </a:moveTo>
                  <a:lnTo>
                    <a:pt x="45135" y="1871565"/>
                  </a:lnTo>
                </a:path>
                <a:path w="3208020" h="1917064">
                  <a:moveTo>
                    <a:pt x="0" y="1871565"/>
                  </a:moveTo>
                  <a:lnTo>
                    <a:pt x="45135" y="1871565"/>
                  </a:lnTo>
                </a:path>
                <a:path w="3208020" h="1917064">
                  <a:moveTo>
                    <a:pt x="0" y="1601473"/>
                  </a:moveTo>
                  <a:lnTo>
                    <a:pt x="45135" y="1601473"/>
                  </a:lnTo>
                </a:path>
                <a:path w="3208020" h="1917064">
                  <a:moveTo>
                    <a:pt x="0" y="1337840"/>
                  </a:moveTo>
                  <a:lnTo>
                    <a:pt x="45135" y="1337840"/>
                  </a:lnTo>
                </a:path>
                <a:path w="3208020" h="1917064">
                  <a:moveTo>
                    <a:pt x="0" y="1067449"/>
                  </a:moveTo>
                  <a:lnTo>
                    <a:pt x="45135" y="1067449"/>
                  </a:lnTo>
                </a:path>
                <a:path w="3208020" h="1917064">
                  <a:moveTo>
                    <a:pt x="0" y="803816"/>
                  </a:moveTo>
                  <a:lnTo>
                    <a:pt x="45135" y="803816"/>
                  </a:lnTo>
                </a:path>
                <a:path w="3208020" h="1917064">
                  <a:moveTo>
                    <a:pt x="0" y="533767"/>
                  </a:moveTo>
                  <a:lnTo>
                    <a:pt x="45135" y="533767"/>
                  </a:lnTo>
                </a:path>
                <a:path w="3208020" h="1917064">
                  <a:moveTo>
                    <a:pt x="0" y="270048"/>
                  </a:moveTo>
                  <a:lnTo>
                    <a:pt x="45135" y="270048"/>
                  </a:lnTo>
                </a:path>
                <a:path w="3208020" h="1917064">
                  <a:moveTo>
                    <a:pt x="0" y="0"/>
                  </a:moveTo>
                  <a:lnTo>
                    <a:pt x="45135" y="0"/>
                  </a:lnTo>
                </a:path>
                <a:path w="3208020" h="1917064">
                  <a:moveTo>
                    <a:pt x="45135" y="1871565"/>
                  </a:moveTo>
                  <a:lnTo>
                    <a:pt x="3207639" y="1871565"/>
                  </a:lnTo>
                </a:path>
                <a:path w="3208020" h="1917064">
                  <a:moveTo>
                    <a:pt x="45135" y="1916473"/>
                  </a:moveTo>
                  <a:lnTo>
                    <a:pt x="45135" y="1871565"/>
                  </a:lnTo>
                </a:path>
                <a:path w="3208020" h="1917064">
                  <a:moveTo>
                    <a:pt x="1626408" y="1916473"/>
                  </a:moveTo>
                  <a:lnTo>
                    <a:pt x="1626408" y="1871565"/>
                  </a:lnTo>
                </a:path>
                <a:path w="3208020" h="1917064">
                  <a:moveTo>
                    <a:pt x="3207639" y="1916473"/>
                  </a:moveTo>
                  <a:lnTo>
                    <a:pt x="3207639" y="1871565"/>
                  </a:lnTo>
                </a:path>
              </a:pathLst>
            </a:custGeom>
            <a:ln w="64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617418" y="3744881"/>
            <a:ext cx="167005" cy="205993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5"/>
              </a:spcBef>
            </a:pPr>
            <a:r>
              <a:rPr sz="1050" spc="15" dirty="0">
                <a:latin typeface="Arial MT"/>
                <a:cs typeface="Arial MT"/>
              </a:rPr>
              <a:t>14</a:t>
            </a:r>
            <a:endParaRPr sz="105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865"/>
              </a:spcBef>
            </a:pPr>
            <a:r>
              <a:rPr sz="1050" spc="15" dirty="0">
                <a:latin typeface="Arial MT"/>
                <a:cs typeface="Arial MT"/>
              </a:rPr>
              <a:t>12</a:t>
            </a:r>
            <a:endParaRPr sz="105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815"/>
              </a:spcBef>
            </a:pPr>
            <a:r>
              <a:rPr sz="1050" spc="15" dirty="0">
                <a:latin typeface="Arial MT"/>
                <a:cs typeface="Arial MT"/>
              </a:rPr>
              <a:t>10</a:t>
            </a:r>
            <a:endParaRPr sz="1050">
              <a:latin typeface="Arial MT"/>
              <a:cs typeface="Arial MT"/>
            </a:endParaRPr>
          </a:p>
          <a:p>
            <a:pPr marR="6985" algn="r">
              <a:lnSpc>
                <a:spcPct val="100000"/>
              </a:lnSpc>
              <a:spcBef>
                <a:spcPts val="869"/>
              </a:spcBef>
            </a:pPr>
            <a:r>
              <a:rPr sz="1050" spc="5" dirty="0">
                <a:latin typeface="Arial MT"/>
                <a:cs typeface="Arial MT"/>
              </a:rPr>
              <a:t>8</a:t>
            </a:r>
            <a:endParaRPr sz="1050">
              <a:latin typeface="Arial MT"/>
              <a:cs typeface="Arial MT"/>
            </a:endParaRPr>
          </a:p>
          <a:p>
            <a:pPr marR="6985" algn="r">
              <a:lnSpc>
                <a:spcPct val="100000"/>
              </a:lnSpc>
              <a:spcBef>
                <a:spcPts val="815"/>
              </a:spcBef>
            </a:pPr>
            <a:r>
              <a:rPr sz="1050" spc="5" dirty="0">
                <a:latin typeface="Arial MT"/>
                <a:cs typeface="Arial MT"/>
              </a:rPr>
              <a:t>6</a:t>
            </a:r>
            <a:endParaRPr sz="1050">
              <a:latin typeface="Arial MT"/>
              <a:cs typeface="Arial MT"/>
            </a:endParaRPr>
          </a:p>
          <a:p>
            <a:pPr marR="6985" algn="r">
              <a:lnSpc>
                <a:spcPct val="100000"/>
              </a:lnSpc>
              <a:spcBef>
                <a:spcPts val="865"/>
              </a:spcBef>
            </a:pPr>
            <a:r>
              <a:rPr sz="1050" spc="5" dirty="0">
                <a:latin typeface="Arial MT"/>
                <a:cs typeface="Arial MT"/>
              </a:rPr>
              <a:t>4</a:t>
            </a:r>
            <a:endParaRPr sz="1050">
              <a:latin typeface="Arial MT"/>
              <a:cs typeface="Arial MT"/>
            </a:endParaRPr>
          </a:p>
          <a:p>
            <a:pPr marR="6985" algn="r">
              <a:lnSpc>
                <a:spcPct val="100000"/>
              </a:lnSpc>
              <a:spcBef>
                <a:spcPts val="820"/>
              </a:spcBef>
            </a:pPr>
            <a:r>
              <a:rPr sz="1050" spc="5" dirty="0">
                <a:latin typeface="Arial MT"/>
                <a:cs typeface="Arial MT"/>
              </a:rPr>
              <a:t>2</a:t>
            </a:r>
            <a:endParaRPr sz="1050">
              <a:latin typeface="Arial MT"/>
              <a:cs typeface="Arial MT"/>
            </a:endParaRPr>
          </a:p>
          <a:p>
            <a:pPr marR="6985" algn="r">
              <a:lnSpc>
                <a:spcPct val="100000"/>
              </a:lnSpc>
              <a:spcBef>
                <a:spcPts val="865"/>
              </a:spcBef>
            </a:pPr>
            <a:r>
              <a:rPr sz="1050" spc="5" dirty="0">
                <a:latin typeface="Arial MT"/>
                <a:cs typeface="Arial MT"/>
              </a:rPr>
              <a:t>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20911" y="5822383"/>
            <a:ext cx="2118995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1561465" algn="l"/>
              </a:tabLst>
            </a:pPr>
            <a:r>
              <a:rPr sz="1050" spc="-20" dirty="0">
                <a:latin typeface="Arial MT"/>
                <a:cs typeface="Arial MT"/>
              </a:rPr>
              <a:t>M</a:t>
            </a:r>
            <a:r>
              <a:rPr sz="1050" spc="15" dirty="0">
                <a:latin typeface="Arial MT"/>
                <a:cs typeface="Arial MT"/>
              </a:rPr>
              <a:t>a</a:t>
            </a:r>
            <a:r>
              <a:rPr sz="1050" spc="25" dirty="0">
                <a:latin typeface="Arial MT"/>
                <a:cs typeface="Arial MT"/>
              </a:rPr>
              <a:t>sc</a:t>
            </a:r>
            <a:r>
              <a:rPr sz="1050" spc="-30" dirty="0">
                <a:latin typeface="Arial MT"/>
                <a:cs typeface="Arial MT"/>
              </a:rPr>
              <a:t>h</a:t>
            </a:r>
            <a:r>
              <a:rPr sz="1050" spc="10" dirty="0">
                <a:latin typeface="Arial MT"/>
                <a:cs typeface="Arial MT"/>
              </a:rPr>
              <a:t>i</a:t>
            </a:r>
            <a:r>
              <a:rPr sz="1050" spc="5" dirty="0">
                <a:latin typeface="Arial MT"/>
                <a:cs typeface="Arial MT"/>
              </a:rPr>
              <a:t>o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10" dirty="0">
                <a:latin typeface="Arial MT"/>
                <a:cs typeface="Arial MT"/>
              </a:rPr>
              <a:t>F</a:t>
            </a:r>
            <a:r>
              <a:rPr sz="1050" spc="20" dirty="0">
                <a:latin typeface="Arial MT"/>
                <a:cs typeface="Arial MT"/>
              </a:rPr>
              <a:t>e</a:t>
            </a:r>
            <a:r>
              <a:rPr sz="1050" spc="-70" dirty="0">
                <a:latin typeface="Arial MT"/>
                <a:cs typeface="Arial MT"/>
              </a:rPr>
              <a:t>mm</a:t>
            </a:r>
            <a:r>
              <a:rPr sz="1050" spc="10" dirty="0">
                <a:latin typeface="Arial MT"/>
                <a:cs typeface="Arial MT"/>
              </a:rPr>
              <a:t>i</a:t>
            </a:r>
            <a:r>
              <a:rPr sz="1050" spc="-30" dirty="0">
                <a:latin typeface="Arial MT"/>
                <a:cs typeface="Arial MT"/>
              </a:rPr>
              <a:t>n</a:t>
            </a:r>
            <a:r>
              <a:rPr sz="1050" spc="5" dirty="0">
                <a:latin typeface="Arial MT"/>
                <a:cs typeface="Arial MT"/>
              </a:rPr>
              <a:t>a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79441" y="4121960"/>
            <a:ext cx="176530" cy="1308100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50" b="1" spc="10" dirty="0">
                <a:latin typeface="Arial"/>
                <a:cs typeface="Arial"/>
              </a:rPr>
              <a:t>Frequenze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spc="10" dirty="0">
                <a:latin typeface="Arial"/>
                <a:cs typeface="Arial"/>
              </a:rPr>
              <a:t>assolute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7564" y="989427"/>
            <a:ext cx="8125459" cy="0"/>
          </a:xfrm>
          <a:custGeom>
            <a:avLst/>
            <a:gdLst/>
            <a:ahLst/>
            <a:cxnLst/>
            <a:rect l="l" t="t" r="r" b="b"/>
            <a:pathLst>
              <a:path w="8125459">
                <a:moveTo>
                  <a:pt x="0" y="0"/>
                </a:moveTo>
                <a:lnTo>
                  <a:pt x="8124842" y="1"/>
                </a:lnTo>
              </a:path>
            </a:pathLst>
          </a:custGeom>
          <a:ln w="25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520" y="302521"/>
            <a:ext cx="775525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0" dirty="0">
                <a:latin typeface="Arial"/>
                <a:cs typeface="Arial"/>
              </a:rPr>
              <a:t>Variabile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qualitativa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nominale: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COLORE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DEI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CAPELLI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5489" y="1414373"/>
          <a:ext cx="5105399" cy="22848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3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306">
                <a:tc>
                  <a:txBody>
                    <a:bodyPr/>
                    <a:lstStyle/>
                    <a:p>
                      <a:pPr marL="199390" marR="173355" indent="-139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RE 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CAPELLI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6870" marR="209550" indent="-1339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requenza 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assoluta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0075" marR="389890" indent="-1974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requenza 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relativa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2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Bruni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14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63.6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45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Biondi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7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31.8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82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Rossi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4.6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45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45" dirty="0">
                          <a:latin typeface="Arial MT"/>
                          <a:cs typeface="Arial MT"/>
                        </a:rPr>
                        <a:t>Totale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22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100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609600" y="3962400"/>
            <a:ext cx="3742690" cy="2586990"/>
            <a:chOff x="4886052" y="3967803"/>
            <a:chExt cx="3742690" cy="2586990"/>
          </a:xfrm>
        </p:grpSpPr>
        <p:sp>
          <p:nvSpPr>
            <p:cNvPr id="5" name="object 5"/>
            <p:cNvSpPr/>
            <p:nvPr/>
          </p:nvSpPr>
          <p:spPr>
            <a:xfrm>
              <a:off x="4889545" y="3971295"/>
              <a:ext cx="3735704" cy="2580005"/>
            </a:xfrm>
            <a:custGeom>
              <a:avLst/>
              <a:gdLst/>
              <a:ahLst/>
              <a:cxnLst/>
              <a:rect l="l" t="t" r="r" b="b"/>
              <a:pathLst>
                <a:path w="3735704" h="2580004">
                  <a:moveTo>
                    <a:pt x="0" y="2579782"/>
                  </a:moveTo>
                  <a:lnTo>
                    <a:pt x="3735110" y="2579782"/>
                  </a:lnTo>
                  <a:lnTo>
                    <a:pt x="3735110" y="0"/>
                  </a:lnTo>
                  <a:lnTo>
                    <a:pt x="0" y="0"/>
                  </a:lnTo>
                  <a:lnTo>
                    <a:pt x="0" y="2579782"/>
                  </a:lnTo>
                  <a:close/>
                </a:path>
              </a:pathLst>
            </a:custGeom>
            <a:ln w="64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48288" y="4488685"/>
              <a:ext cx="412115" cy="1532255"/>
            </a:xfrm>
            <a:custGeom>
              <a:avLst/>
              <a:gdLst/>
              <a:ahLst/>
              <a:cxnLst/>
              <a:rect l="l" t="t" r="r" b="b"/>
              <a:pathLst>
                <a:path w="412114" h="1532254">
                  <a:moveTo>
                    <a:pt x="412052" y="0"/>
                  </a:moveTo>
                  <a:lnTo>
                    <a:pt x="0" y="0"/>
                  </a:lnTo>
                  <a:lnTo>
                    <a:pt x="0" y="1532042"/>
                  </a:lnTo>
                  <a:lnTo>
                    <a:pt x="412052" y="1532042"/>
                  </a:lnTo>
                  <a:lnTo>
                    <a:pt x="41205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48288" y="4488685"/>
              <a:ext cx="412115" cy="1532255"/>
            </a:xfrm>
            <a:custGeom>
              <a:avLst/>
              <a:gdLst/>
              <a:ahLst/>
              <a:cxnLst/>
              <a:rect l="l" t="t" r="r" b="b"/>
              <a:pathLst>
                <a:path w="412114" h="1532254">
                  <a:moveTo>
                    <a:pt x="0" y="1532042"/>
                  </a:moveTo>
                  <a:lnTo>
                    <a:pt x="412052" y="1532042"/>
                  </a:lnTo>
                  <a:lnTo>
                    <a:pt x="412052" y="0"/>
                  </a:lnTo>
                  <a:lnTo>
                    <a:pt x="0" y="0"/>
                  </a:lnTo>
                  <a:lnTo>
                    <a:pt x="0" y="1532042"/>
                  </a:lnTo>
                  <a:close/>
                </a:path>
              </a:pathLst>
            </a:custGeom>
            <a:ln w="64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81836" y="5254593"/>
              <a:ext cx="412115" cy="766445"/>
            </a:xfrm>
            <a:custGeom>
              <a:avLst/>
              <a:gdLst/>
              <a:ahLst/>
              <a:cxnLst/>
              <a:rect l="l" t="t" r="r" b="b"/>
              <a:pathLst>
                <a:path w="412115" h="766445">
                  <a:moveTo>
                    <a:pt x="412052" y="0"/>
                  </a:moveTo>
                  <a:lnTo>
                    <a:pt x="0" y="0"/>
                  </a:lnTo>
                  <a:lnTo>
                    <a:pt x="0" y="766134"/>
                  </a:lnTo>
                  <a:lnTo>
                    <a:pt x="412052" y="766134"/>
                  </a:lnTo>
                  <a:lnTo>
                    <a:pt x="4120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81836" y="5254593"/>
              <a:ext cx="412115" cy="766445"/>
            </a:xfrm>
            <a:custGeom>
              <a:avLst/>
              <a:gdLst/>
              <a:ahLst/>
              <a:cxnLst/>
              <a:rect l="l" t="t" r="r" b="b"/>
              <a:pathLst>
                <a:path w="412115" h="766445">
                  <a:moveTo>
                    <a:pt x="0" y="766134"/>
                  </a:moveTo>
                  <a:lnTo>
                    <a:pt x="412052" y="766134"/>
                  </a:lnTo>
                  <a:lnTo>
                    <a:pt x="412052" y="0"/>
                  </a:lnTo>
                  <a:lnTo>
                    <a:pt x="0" y="0"/>
                  </a:lnTo>
                  <a:lnTo>
                    <a:pt x="0" y="766134"/>
                  </a:lnTo>
                  <a:close/>
                </a:path>
              </a:pathLst>
            </a:custGeom>
            <a:ln w="64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15236" y="5909424"/>
              <a:ext cx="412115" cy="111760"/>
            </a:xfrm>
            <a:custGeom>
              <a:avLst/>
              <a:gdLst/>
              <a:ahLst/>
              <a:cxnLst/>
              <a:rect l="l" t="t" r="r" b="b"/>
              <a:pathLst>
                <a:path w="412115" h="111760">
                  <a:moveTo>
                    <a:pt x="412052" y="0"/>
                  </a:moveTo>
                  <a:lnTo>
                    <a:pt x="0" y="0"/>
                  </a:lnTo>
                  <a:lnTo>
                    <a:pt x="0" y="111303"/>
                  </a:lnTo>
                  <a:lnTo>
                    <a:pt x="412052" y="111303"/>
                  </a:lnTo>
                  <a:lnTo>
                    <a:pt x="4120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15236" y="5909424"/>
              <a:ext cx="412115" cy="111760"/>
            </a:xfrm>
            <a:custGeom>
              <a:avLst/>
              <a:gdLst/>
              <a:ahLst/>
              <a:cxnLst/>
              <a:rect l="l" t="t" r="r" b="b"/>
              <a:pathLst>
                <a:path w="412115" h="111760">
                  <a:moveTo>
                    <a:pt x="0" y="111303"/>
                  </a:moveTo>
                  <a:lnTo>
                    <a:pt x="412052" y="111303"/>
                  </a:lnTo>
                  <a:lnTo>
                    <a:pt x="412052" y="0"/>
                  </a:lnTo>
                  <a:lnTo>
                    <a:pt x="0" y="0"/>
                  </a:lnTo>
                  <a:lnTo>
                    <a:pt x="0" y="111303"/>
                  </a:lnTo>
                  <a:close/>
                </a:path>
              </a:pathLst>
            </a:custGeom>
            <a:ln w="64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01593" y="4331572"/>
              <a:ext cx="3140075" cy="1729105"/>
            </a:xfrm>
            <a:custGeom>
              <a:avLst/>
              <a:gdLst/>
              <a:ahLst/>
              <a:cxnLst/>
              <a:rect l="l" t="t" r="r" b="b"/>
              <a:pathLst>
                <a:path w="3140075" h="1729104">
                  <a:moveTo>
                    <a:pt x="39386" y="0"/>
                  </a:moveTo>
                  <a:lnTo>
                    <a:pt x="39386" y="1689155"/>
                  </a:lnTo>
                </a:path>
                <a:path w="3140075" h="1729104">
                  <a:moveTo>
                    <a:pt x="0" y="1689155"/>
                  </a:moveTo>
                  <a:lnTo>
                    <a:pt x="39386" y="1689155"/>
                  </a:lnTo>
                </a:path>
                <a:path w="3140075" h="1729104">
                  <a:moveTo>
                    <a:pt x="0" y="1446891"/>
                  </a:moveTo>
                  <a:lnTo>
                    <a:pt x="39386" y="1446891"/>
                  </a:lnTo>
                </a:path>
                <a:path w="3140075" h="1729104">
                  <a:moveTo>
                    <a:pt x="0" y="1204618"/>
                  </a:moveTo>
                  <a:lnTo>
                    <a:pt x="39386" y="1204618"/>
                  </a:lnTo>
                </a:path>
                <a:path w="3140075" h="1729104">
                  <a:moveTo>
                    <a:pt x="0" y="962336"/>
                  </a:moveTo>
                  <a:lnTo>
                    <a:pt x="39386" y="962336"/>
                  </a:lnTo>
                </a:path>
                <a:path w="3140075" h="1729104">
                  <a:moveTo>
                    <a:pt x="0" y="726584"/>
                  </a:moveTo>
                  <a:lnTo>
                    <a:pt x="39386" y="726584"/>
                  </a:lnTo>
                </a:path>
                <a:path w="3140075" h="1729104">
                  <a:moveTo>
                    <a:pt x="0" y="484563"/>
                  </a:moveTo>
                  <a:lnTo>
                    <a:pt x="39386" y="484563"/>
                  </a:lnTo>
                </a:path>
                <a:path w="3140075" h="1729104">
                  <a:moveTo>
                    <a:pt x="0" y="242281"/>
                  </a:moveTo>
                  <a:lnTo>
                    <a:pt x="39386" y="242281"/>
                  </a:lnTo>
                </a:path>
                <a:path w="3140075" h="1729104">
                  <a:moveTo>
                    <a:pt x="0" y="0"/>
                  </a:moveTo>
                  <a:lnTo>
                    <a:pt x="39386" y="0"/>
                  </a:lnTo>
                </a:path>
                <a:path w="3140075" h="1729104">
                  <a:moveTo>
                    <a:pt x="39386" y="1689155"/>
                  </a:moveTo>
                  <a:lnTo>
                    <a:pt x="3139741" y="1689155"/>
                  </a:lnTo>
                </a:path>
                <a:path w="3140075" h="1729104">
                  <a:moveTo>
                    <a:pt x="39386" y="1728488"/>
                  </a:moveTo>
                  <a:lnTo>
                    <a:pt x="39386" y="1689155"/>
                  </a:lnTo>
                </a:path>
                <a:path w="3140075" h="1729104">
                  <a:moveTo>
                    <a:pt x="1072768" y="1728488"/>
                  </a:moveTo>
                  <a:lnTo>
                    <a:pt x="1072768" y="1689155"/>
                  </a:lnTo>
                </a:path>
                <a:path w="3140075" h="1729104">
                  <a:moveTo>
                    <a:pt x="2106342" y="1728488"/>
                  </a:moveTo>
                  <a:lnTo>
                    <a:pt x="2106342" y="1689155"/>
                  </a:lnTo>
                </a:path>
                <a:path w="3140075" h="1729104">
                  <a:moveTo>
                    <a:pt x="3139741" y="1728488"/>
                  </a:moveTo>
                  <a:lnTo>
                    <a:pt x="3139741" y="1689155"/>
                  </a:lnTo>
                </a:path>
              </a:pathLst>
            </a:custGeom>
            <a:ln w="6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450392" y="4267424"/>
            <a:ext cx="25844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Arial MT"/>
                <a:cs typeface="Arial MT"/>
              </a:rPr>
              <a:t>63</a:t>
            </a:r>
            <a:r>
              <a:rPr sz="950" spc="-15" dirty="0">
                <a:latin typeface="Arial MT"/>
                <a:cs typeface="Arial MT"/>
              </a:rPr>
              <a:t>.</a:t>
            </a:r>
            <a:r>
              <a:rPr sz="950" spc="15" dirty="0">
                <a:latin typeface="Arial MT"/>
                <a:cs typeface="Arial MT"/>
              </a:rPr>
              <a:t>6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83757" y="5033532"/>
            <a:ext cx="25844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Arial MT"/>
                <a:cs typeface="Arial MT"/>
              </a:rPr>
              <a:t>31</a:t>
            </a:r>
            <a:r>
              <a:rPr sz="950" spc="-15" dirty="0">
                <a:latin typeface="Arial MT"/>
                <a:cs typeface="Arial MT"/>
              </a:rPr>
              <a:t>.</a:t>
            </a:r>
            <a:r>
              <a:rPr sz="950" spc="15" dirty="0">
                <a:latin typeface="Arial MT"/>
                <a:cs typeface="Arial MT"/>
              </a:rPr>
              <a:t>8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56560" y="5688172"/>
            <a:ext cx="18669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Arial MT"/>
                <a:cs typeface="Arial MT"/>
              </a:rPr>
              <a:t>4</a:t>
            </a:r>
            <a:r>
              <a:rPr sz="950" spc="-15" dirty="0">
                <a:latin typeface="Arial MT"/>
                <a:cs typeface="Arial MT"/>
              </a:rPr>
              <a:t>.</a:t>
            </a:r>
            <a:r>
              <a:rPr sz="950" spc="15" dirty="0">
                <a:latin typeface="Arial MT"/>
                <a:cs typeface="Arial MT"/>
              </a:rPr>
              <a:t>6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2367" y="4868548"/>
            <a:ext cx="156210" cy="122428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10"/>
              </a:spcBef>
            </a:pPr>
            <a:r>
              <a:rPr sz="950" spc="30" dirty="0">
                <a:latin typeface="Arial MT"/>
                <a:cs typeface="Arial MT"/>
              </a:rPr>
              <a:t>40</a:t>
            </a:r>
            <a:endParaRPr sz="95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715"/>
              </a:spcBef>
            </a:pPr>
            <a:r>
              <a:rPr sz="950" spc="30" dirty="0">
                <a:latin typeface="Arial MT"/>
                <a:cs typeface="Arial MT"/>
              </a:rPr>
              <a:t>30</a:t>
            </a:r>
            <a:endParaRPr sz="95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770"/>
              </a:spcBef>
            </a:pPr>
            <a:r>
              <a:rPr sz="950" spc="30" dirty="0">
                <a:latin typeface="Arial MT"/>
                <a:cs typeface="Arial MT"/>
              </a:rPr>
              <a:t>20</a:t>
            </a:r>
            <a:endParaRPr sz="95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765"/>
              </a:spcBef>
            </a:pPr>
            <a:r>
              <a:rPr sz="950" spc="30" dirty="0">
                <a:latin typeface="Arial MT"/>
                <a:cs typeface="Arial MT"/>
              </a:rPr>
              <a:t>10</a:t>
            </a:r>
            <a:endParaRPr sz="950">
              <a:latin typeface="Arial MT"/>
              <a:cs typeface="Arial MT"/>
            </a:endParaRPr>
          </a:p>
          <a:p>
            <a:pPr marR="6985" algn="r">
              <a:lnSpc>
                <a:spcPct val="100000"/>
              </a:lnSpc>
              <a:spcBef>
                <a:spcPts val="770"/>
              </a:spcBef>
            </a:pPr>
            <a:r>
              <a:rPr sz="950" spc="15" dirty="0">
                <a:latin typeface="Arial MT"/>
                <a:cs typeface="Arial MT"/>
              </a:rPr>
              <a:t>0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2367" y="4228074"/>
            <a:ext cx="156210" cy="6597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Arial MT"/>
                <a:cs typeface="Arial MT"/>
              </a:rPr>
              <a:t>70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r>
              <a:rPr sz="950" spc="30" dirty="0">
                <a:latin typeface="Arial MT"/>
                <a:cs typeface="Arial MT"/>
              </a:rPr>
              <a:t>60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r>
              <a:rPr sz="950" spc="30" dirty="0">
                <a:latin typeface="Arial MT"/>
                <a:cs typeface="Arial MT"/>
              </a:rPr>
              <a:t>50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43906" y="6100739"/>
            <a:ext cx="238125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1000125" algn="l"/>
                <a:tab pos="2046605" algn="l"/>
              </a:tabLst>
            </a:pPr>
            <a:r>
              <a:rPr sz="950" spc="30" dirty="0">
                <a:latin typeface="Arial MT"/>
                <a:cs typeface="Arial MT"/>
              </a:rPr>
              <a:t>B</a:t>
            </a:r>
            <a:r>
              <a:rPr sz="950" spc="-10" dirty="0">
                <a:latin typeface="Arial MT"/>
                <a:cs typeface="Arial MT"/>
              </a:rPr>
              <a:t>r</a:t>
            </a:r>
            <a:r>
              <a:rPr sz="950" spc="-20" dirty="0">
                <a:latin typeface="Arial MT"/>
                <a:cs typeface="Arial MT"/>
              </a:rPr>
              <a:t>un</a:t>
            </a:r>
            <a:r>
              <a:rPr sz="950" spc="5" dirty="0">
                <a:latin typeface="Arial MT"/>
                <a:cs typeface="Arial MT"/>
              </a:rPr>
              <a:t>i</a:t>
            </a:r>
            <a:r>
              <a:rPr sz="950" dirty="0">
                <a:latin typeface="Arial MT"/>
                <a:cs typeface="Arial MT"/>
              </a:rPr>
              <a:t>	</a:t>
            </a:r>
            <a:r>
              <a:rPr sz="950" spc="30" dirty="0">
                <a:latin typeface="Arial MT"/>
                <a:cs typeface="Arial MT"/>
              </a:rPr>
              <a:t>B</a:t>
            </a:r>
            <a:r>
              <a:rPr sz="950" spc="-10" dirty="0">
                <a:latin typeface="Arial MT"/>
                <a:cs typeface="Arial MT"/>
              </a:rPr>
              <a:t>i</a:t>
            </a:r>
            <a:r>
              <a:rPr sz="950" spc="30" dirty="0">
                <a:latin typeface="Arial MT"/>
                <a:cs typeface="Arial MT"/>
              </a:rPr>
              <a:t>o</a:t>
            </a:r>
            <a:r>
              <a:rPr sz="950" spc="-20" dirty="0">
                <a:latin typeface="Arial MT"/>
                <a:cs typeface="Arial MT"/>
              </a:rPr>
              <a:t>n</a:t>
            </a:r>
            <a:r>
              <a:rPr sz="950" spc="30" dirty="0">
                <a:latin typeface="Arial MT"/>
                <a:cs typeface="Arial MT"/>
              </a:rPr>
              <a:t>d</a:t>
            </a:r>
            <a:r>
              <a:rPr sz="950" spc="5" dirty="0">
                <a:latin typeface="Arial MT"/>
                <a:cs typeface="Arial MT"/>
              </a:rPr>
              <a:t>i</a:t>
            </a:r>
            <a:r>
              <a:rPr sz="950" dirty="0">
                <a:latin typeface="Arial MT"/>
                <a:cs typeface="Arial MT"/>
              </a:rPr>
              <a:t>	</a:t>
            </a:r>
            <a:r>
              <a:rPr sz="950" spc="30" dirty="0">
                <a:latin typeface="Arial MT"/>
                <a:cs typeface="Arial MT"/>
              </a:rPr>
              <a:t>Ro</a:t>
            </a:r>
            <a:r>
              <a:rPr sz="950" spc="35" dirty="0">
                <a:latin typeface="Arial MT"/>
                <a:cs typeface="Arial MT"/>
              </a:rPr>
              <a:t>ss</a:t>
            </a:r>
            <a:r>
              <a:rPr sz="950" spc="5" dirty="0">
                <a:latin typeface="Arial MT"/>
                <a:cs typeface="Arial MT"/>
              </a:rPr>
              <a:t>i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4968" y="4622619"/>
            <a:ext cx="165100" cy="1071880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25" dirty="0">
                <a:latin typeface="Arial MT"/>
                <a:cs typeface="Arial MT"/>
              </a:rPr>
              <a:t>Frequenze</a:t>
            </a:r>
            <a:r>
              <a:rPr sz="950" spc="-2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relative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66232" y="4224376"/>
            <a:ext cx="79375" cy="433070"/>
            <a:chOff x="7842684" y="4229779"/>
            <a:chExt cx="79375" cy="433070"/>
          </a:xfrm>
        </p:grpSpPr>
        <p:sp>
          <p:nvSpPr>
            <p:cNvPr id="21" name="object 21"/>
            <p:cNvSpPr/>
            <p:nvPr/>
          </p:nvSpPr>
          <p:spPr>
            <a:xfrm>
              <a:off x="7846176" y="42332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71848" y="0"/>
                  </a:moveTo>
                  <a:lnTo>
                    <a:pt x="0" y="0"/>
                  </a:lnTo>
                  <a:lnTo>
                    <a:pt x="0" y="72183"/>
                  </a:lnTo>
                  <a:lnTo>
                    <a:pt x="71848" y="72183"/>
                  </a:lnTo>
                  <a:lnTo>
                    <a:pt x="7184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46176" y="42332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2183"/>
                  </a:moveTo>
                  <a:lnTo>
                    <a:pt x="71848" y="72183"/>
                  </a:lnTo>
                  <a:lnTo>
                    <a:pt x="71848" y="0"/>
                  </a:lnTo>
                  <a:lnTo>
                    <a:pt x="0" y="0"/>
                  </a:lnTo>
                  <a:lnTo>
                    <a:pt x="0" y="72183"/>
                  </a:lnTo>
                  <a:close/>
                </a:path>
              </a:pathLst>
            </a:custGeom>
            <a:ln w="6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846176" y="441004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71848" y="0"/>
                  </a:moveTo>
                  <a:lnTo>
                    <a:pt x="0" y="0"/>
                  </a:lnTo>
                  <a:lnTo>
                    <a:pt x="0" y="71967"/>
                  </a:lnTo>
                  <a:lnTo>
                    <a:pt x="71848" y="71967"/>
                  </a:lnTo>
                  <a:lnTo>
                    <a:pt x="7184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846176" y="441004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967"/>
                  </a:moveTo>
                  <a:lnTo>
                    <a:pt x="71848" y="71967"/>
                  </a:lnTo>
                  <a:lnTo>
                    <a:pt x="71848" y="0"/>
                  </a:lnTo>
                  <a:lnTo>
                    <a:pt x="0" y="0"/>
                  </a:lnTo>
                  <a:lnTo>
                    <a:pt x="0" y="71967"/>
                  </a:lnTo>
                  <a:close/>
                </a:path>
              </a:pathLst>
            </a:custGeom>
            <a:ln w="6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846176" y="458676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71848" y="0"/>
                  </a:moveTo>
                  <a:lnTo>
                    <a:pt x="0" y="0"/>
                  </a:lnTo>
                  <a:lnTo>
                    <a:pt x="0" y="71967"/>
                  </a:lnTo>
                  <a:lnTo>
                    <a:pt x="71848" y="71967"/>
                  </a:lnTo>
                  <a:lnTo>
                    <a:pt x="7184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46176" y="458676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967"/>
                  </a:moveTo>
                  <a:lnTo>
                    <a:pt x="71848" y="71967"/>
                  </a:lnTo>
                  <a:lnTo>
                    <a:pt x="71848" y="0"/>
                  </a:lnTo>
                  <a:lnTo>
                    <a:pt x="0" y="0"/>
                  </a:lnTo>
                  <a:lnTo>
                    <a:pt x="0" y="71967"/>
                  </a:lnTo>
                  <a:close/>
                </a:path>
              </a:pathLst>
            </a:custGeom>
            <a:ln w="6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530320" y="4162335"/>
            <a:ext cx="530225" cy="530860"/>
          </a:xfrm>
          <a:prstGeom prst="rect">
            <a:avLst/>
          </a:prstGeom>
          <a:ln w="6487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35"/>
              </a:spcBef>
            </a:pPr>
            <a:r>
              <a:rPr sz="950" spc="-5" dirty="0">
                <a:latin typeface="Arial MT"/>
                <a:cs typeface="Arial MT"/>
              </a:rPr>
              <a:t>Bruni</a:t>
            </a:r>
            <a:endParaRPr sz="950">
              <a:latin typeface="Arial MT"/>
              <a:cs typeface="Arial MT"/>
            </a:endParaRPr>
          </a:p>
          <a:p>
            <a:pPr marL="150495" marR="24130">
              <a:lnSpc>
                <a:spcPts val="1390"/>
              </a:lnSpc>
              <a:spcBef>
                <a:spcPts val="85"/>
              </a:spcBef>
            </a:pPr>
            <a:r>
              <a:rPr sz="950" spc="30" dirty="0">
                <a:latin typeface="Arial MT"/>
                <a:cs typeface="Arial MT"/>
              </a:rPr>
              <a:t>B</a:t>
            </a:r>
            <a:r>
              <a:rPr sz="950" spc="-10" dirty="0">
                <a:latin typeface="Arial MT"/>
                <a:cs typeface="Arial MT"/>
              </a:rPr>
              <a:t>i</a:t>
            </a:r>
            <a:r>
              <a:rPr sz="950" spc="30" dirty="0">
                <a:latin typeface="Arial MT"/>
                <a:cs typeface="Arial MT"/>
              </a:rPr>
              <a:t>o</a:t>
            </a:r>
            <a:r>
              <a:rPr sz="950" spc="-20" dirty="0">
                <a:latin typeface="Arial MT"/>
                <a:cs typeface="Arial MT"/>
              </a:rPr>
              <a:t>n</a:t>
            </a:r>
            <a:r>
              <a:rPr sz="950" spc="30" dirty="0">
                <a:latin typeface="Arial MT"/>
                <a:cs typeface="Arial MT"/>
              </a:rPr>
              <a:t>d</a:t>
            </a:r>
            <a:r>
              <a:rPr sz="950" spc="5" dirty="0">
                <a:latin typeface="Arial MT"/>
                <a:cs typeface="Arial MT"/>
              </a:rPr>
              <a:t>i  </a:t>
            </a:r>
            <a:r>
              <a:rPr sz="950" spc="25" dirty="0">
                <a:latin typeface="Arial MT"/>
                <a:cs typeface="Arial MT"/>
              </a:rPr>
              <a:t>Rossi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27564" y="989427"/>
            <a:ext cx="8125459" cy="0"/>
          </a:xfrm>
          <a:custGeom>
            <a:avLst/>
            <a:gdLst/>
            <a:ahLst/>
            <a:cxnLst/>
            <a:rect l="l" t="t" r="r" b="b"/>
            <a:pathLst>
              <a:path w="8125459">
                <a:moveTo>
                  <a:pt x="0" y="0"/>
                </a:moveTo>
                <a:lnTo>
                  <a:pt x="8124842" y="1"/>
                </a:lnTo>
              </a:path>
            </a:pathLst>
          </a:custGeom>
          <a:ln w="25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254" y="446813"/>
            <a:ext cx="7972546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0" dirty="0">
                <a:latin typeface="Arial"/>
                <a:cs typeface="Arial"/>
              </a:rPr>
              <a:t>Variabile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quantitativa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ordinale: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NUMERO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DI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lang="it-IT" b="1" spc="-5" dirty="0">
                <a:latin typeface="Arial"/>
                <a:cs typeface="Arial"/>
              </a:rPr>
              <a:t>OROLOGI</a:t>
            </a:r>
            <a:endParaRPr b="1" spc="-5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23071"/>
              </p:ext>
            </p:extLst>
          </p:nvPr>
        </p:nvGraphicFramePr>
        <p:xfrm>
          <a:off x="228600" y="1506095"/>
          <a:ext cx="8382000" cy="465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7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2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6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0451">
                <a:tc>
                  <a:txBody>
                    <a:bodyPr/>
                    <a:lstStyle/>
                    <a:p>
                      <a:pPr marL="622300" marR="271145" indent="-338455" algn="l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NUMERO</a:t>
                      </a:r>
                      <a:r>
                        <a:rPr sz="20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DI</a:t>
                      </a:r>
                      <a:endParaRPr lang="it-IT" sz="2000" spc="-5" dirty="0">
                        <a:latin typeface="Arial MT"/>
                        <a:cs typeface="Arial MT"/>
                      </a:endParaRPr>
                    </a:p>
                    <a:p>
                      <a:pPr marL="622300" marR="271145" indent="-338455" algn="l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it-IT" sz="2000" spc="-5" dirty="0">
                          <a:latin typeface="Arial MT"/>
                          <a:cs typeface="Arial MT"/>
                        </a:rPr>
                        <a:t>OROLOGI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5940" marR="389255" indent="-1339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requenza 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assoluta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0710" marR="390525" indent="-1974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requenza 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relativa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0" marR="390525" indent="-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requenza 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cumulata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54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21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42.0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868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21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35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15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30.0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36</a:t>
                      </a:r>
                      <a:r>
                        <a:rPr sz="2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(21+15)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954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6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12.0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6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42</a:t>
                      </a:r>
                      <a:r>
                        <a:rPr sz="2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(36+6)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954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6.0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85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45</a:t>
                      </a:r>
                      <a:r>
                        <a:rPr sz="20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(…)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54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4.0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868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47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954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2.0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868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48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954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8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2.0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868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49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954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12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2.0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868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50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2161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45" dirty="0">
                          <a:latin typeface="Arial MT"/>
                          <a:cs typeface="Arial MT"/>
                        </a:rPr>
                        <a:t>Totale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50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100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27564" y="989427"/>
            <a:ext cx="8125459" cy="0"/>
          </a:xfrm>
          <a:custGeom>
            <a:avLst/>
            <a:gdLst/>
            <a:ahLst/>
            <a:cxnLst/>
            <a:rect l="l" t="t" r="r" b="b"/>
            <a:pathLst>
              <a:path w="8125459">
                <a:moveTo>
                  <a:pt x="0" y="0"/>
                </a:moveTo>
                <a:lnTo>
                  <a:pt x="8124842" y="1"/>
                </a:lnTo>
              </a:path>
            </a:pathLst>
          </a:custGeom>
          <a:ln w="25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9766" y="1685218"/>
            <a:ext cx="7670800" cy="4017010"/>
            <a:chOff x="669766" y="1685218"/>
            <a:chExt cx="7670800" cy="4017010"/>
          </a:xfrm>
        </p:grpSpPr>
        <p:sp>
          <p:nvSpPr>
            <p:cNvPr id="3" name="object 3"/>
            <p:cNvSpPr/>
            <p:nvPr/>
          </p:nvSpPr>
          <p:spPr>
            <a:xfrm>
              <a:off x="675481" y="1690933"/>
              <a:ext cx="7659370" cy="4005579"/>
            </a:xfrm>
            <a:custGeom>
              <a:avLst/>
              <a:gdLst/>
              <a:ahLst/>
              <a:cxnLst/>
              <a:rect l="l" t="t" r="r" b="b"/>
              <a:pathLst>
                <a:path w="7659370" h="4005579">
                  <a:moveTo>
                    <a:pt x="0" y="4005540"/>
                  </a:moveTo>
                  <a:lnTo>
                    <a:pt x="7659055" y="4005540"/>
                  </a:lnTo>
                  <a:lnTo>
                    <a:pt x="7659055" y="0"/>
                  </a:lnTo>
                  <a:lnTo>
                    <a:pt x="0" y="0"/>
                  </a:lnTo>
                  <a:lnTo>
                    <a:pt x="0" y="4005540"/>
                  </a:lnTo>
                  <a:close/>
                </a:path>
              </a:pathLst>
            </a:custGeom>
            <a:ln w="109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74164" y="2303952"/>
              <a:ext cx="219075" cy="2714625"/>
            </a:xfrm>
            <a:custGeom>
              <a:avLst/>
              <a:gdLst/>
              <a:ahLst/>
              <a:cxnLst/>
              <a:rect l="l" t="t" r="r" b="b"/>
              <a:pathLst>
                <a:path w="219075" h="2714625">
                  <a:moveTo>
                    <a:pt x="218882" y="0"/>
                  </a:moveTo>
                  <a:lnTo>
                    <a:pt x="0" y="0"/>
                  </a:lnTo>
                  <a:lnTo>
                    <a:pt x="0" y="2714017"/>
                  </a:lnTo>
                  <a:lnTo>
                    <a:pt x="218882" y="2714017"/>
                  </a:lnTo>
                  <a:lnTo>
                    <a:pt x="21888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74164" y="2303952"/>
              <a:ext cx="219075" cy="2714625"/>
            </a:xfrm>
            <a:custGeom>
              <a:avLst/>
              <a:gdLst/>
              <a:ahLst/>
              <a:cxnLst/>
              <a:rect l="l" t="t" r="r" b="b"/>
              <a:pathLst>
                <a:path w="219075" h="2714625">
                  <a:moveTo>
                    <a:pt x="0" y="2714017"/>
                  </a:moveTo>
                  <a:lnTo>
                    <a:pt x="218882" y="2714017"/>
                  </a:lnTo>
                  <a:lnTo>
                    <a:pt x="218882" y="0"/>
                  </a:lnTo>
                  <a:lnTo>
                    <a:pt x="0" y="0"/>
                  </a:lnTo>
                  <a:lnTo>
                    <a:pt x="0" y="2714017"/>
                  </a:lnTo>
                  <a:close/>
                </a:path>
              </a:pathLst>
            </a:custGeom>
            <a:ln w="10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0262" y="3081048"/>
              <a:ext cx="208279" cy="1937385"/>
            </a:xfrm>
            <a:custGeom>
              <a:avLst/>
              <a:gdLst/>
              <a:ahLst/>
              <a:cxnLst/>
              <a:rect l="l" t="t" r="r" b="b"/>
              <a:pathLst>
                <a:path w="208280" h="1937385">
                  <a:moveTo>
                    <a:pt x="207956" y="0"/>
                  </a:moveTo>
                  <a:lnTo>
                    <a:pt x="0" y="0"/>
                  </a:lnTo>
                  <a:lnTo>
                    <a:pt x="0" y="1936920"/>
                  </a:lnTo>
                  <a:lnTo>
                    <a:pt x="207956" y="1936920"/>
                  </a:lnTo>
                  <a:lnTo>
                    <a:pt x="2079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10262" y="3081048"/>
              <a:ext cx="208279" cy="1937385"/>
            </a:xfrm>
            <a:custGeom>
              <a:avLst/>
              <a:gdLst/>
              <a:ahLst/>
              <a:cxnLst/>
              <a:rect l="l" t="t" r="r" b="b"/>
              <a:pathLst>
                <a:path w="208280" h="1937385">
                  <a:moveTo>
                    <a:pt x="0" y="1936920"/>
                  </a:moveTo>
                  <a:lnTo>
                    <a:pt x="207956" y="1936920"/>
                  </a:lnTo>
                  <a:lnTo>
                    <a:pt x="207956" y="0"/>
                  </a:lnTo>
                  <a:lnTo>
                    <a:pt x="0" y="0"/>
                  </a:lnTo>
                  <a:lnTo>
                    <a:pt x="0" y="1936920"/>
                  </a:lnTo>
                  <a:close/>
                </a:path>
              </a:pathLst>
            </a:custGeom>
            <a:ln w="10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35506" y="4240872"/>
              <a:ext cx="219075" cy="777240"/>
            </a:xfrm>
            <a:custGeom>
              <a:avLst/>
              <a:gdLst/>
              <a:ahLst/>
              <a:cxnLst/>
              <a:rect l="l" t="t" r="r" b="b"/>
              <a:pathLst>
                <a:path w="219075" h="777239">
                  <a:moveTo>
                    <a:pt x="218882" y="0"/>
                  </a:moveTo>
                  <a:lnTo>
                    <a:pt x="0" y="0"/>
                  </a:lnTo>
                  <a:lnTo>
                    <a:pt x="0" y="777096"/>
                  </a:lnTo>
                  <a:lnTo>
                    <a:pt x="218882" y="777096"/>
                  </a:lnTo>
                  <a:lnTo>
                    <a:pt x="21888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35506" y="4240872"/>
              <a:ext cx="219075" cy="777240"/>
            </a:xfrm>
            <a:custGeom>
              <a:avLst/>
              <a:gdLst/>
              <a:ahLst/>
              <a:cxnLst/>
              <a:rect l="l" t="t" r="r" b="b"/>
              <a:pathLst>
                <a:path w="219075" h="777239">
                  <a:moveTo>
                    <a:pt x="0" y="777096"/>
                  </a:moveTo>
                  <a:lnTo>
                    <a:pt x="218882" y="777096"/>
                  </a:lnTo>
                  <a:lnTo>
                    <a:pt x="218882" y="0"/>
                  </a:lnTo>
                  <a:lnTo>
                    <a:pt x="0" y="0"/>
                  </a:lnTo>
                  <a:lnTo>
                    <a:pt x="0" y="777096"/>
                  </a:lnTo>
                  <a:close/>
                </a:path>
              </a:pathLst>
            </a:custGeom>
            <a:ln w="10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604" y="4634878"/>
              <a:ext cx="208279" cy="383540"/>
            </a:xfrm>
            <a:custGeom>
              <a:avLst/>
              <a:gdLst/>
              <a:ahLst/>
              <a:cxnLst/>
              <a:rect l="l" t="t" r="r" b="b"/>
              <a:pathLst>
                <a:path w="208279" h="383539">
                  <a:moveTo>
                    <a:pt x="207956" y="0"/>
                  </a:moveTo>
                  <a:lnTo>
                    <a:pt x="0" y="0"/>
                  </a:lnTo>
                  <a:lnTo>
                    <a:pt x="0" y="383091"/>
                  </a:lnTo>
                  <a:lnTo>
                    <a:pt x="207956" y="383091"/>
                  </a:lnTo>
                  <a:lnTo>
                    <a:pt x="2079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604" y="4634878"/>
              <a:ext cx="208279" cy="383540"/>
            </a:xfrm>
            <a:custGeom>
              <a:avLst/>
              <a:gdLst/>
              <a:ahLst/>
              <a:cxnLst/>
              <a:rect l="l" t="t" r="r" b="b"/>
              <a:pathLst>
                <a:path w="208279" h="383539">
                  <a:moveTo>
                    <a:pt x="0" y="383091"/>
                  </a:moveTo>
                  <a:lnTo>
                    <a:pt x="207956" y="383091"/>
                  </a:lnTo>
                  <a:lnTo>
                    <a:pt x="207956" y="0"/>
                  </a:lnTo>
                  <a:lnTo>
                    <a:pt x="0" y="0"/>
                  </a:lnTo>
                  <a:lnTo>
                    <a:pt x="0" y="383091"/>
                  </a:lnTo>
                  <a:close/>
                </a:path>
              </a:pathLst>
            </a:custGeom>
            <a:ln w="109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6775" y="4755299"/>
              <a:ext cx="219075" cy="262890"/>
            </a:xfrm>
            <a:custGeom>
              <a:avLst/>
              <a:gdLst/>
              <a:ahLst/>
              <a:cxnLst/>
              <a:rect l="l" t="t" r="r" b="b"/>
              <a:pathLst>
                <a:path w="219075" h="262889">
                  <a:moveTo>
                    <a:pt x="218882" y="0"/>
                  </a:moveTo>
                  <a:lnTo>
                    <a:pt x="0" y="0"/>
                  </a:lnTo>
                  <a:lnTo>
                    <a:pt x="0" y="262670"/>
                  </a:lnTo>
                  <a:lnTo>
                    <a:pt x="218882" y="262670"/>
                  </a:lnTo>
                  <a:lnTo>
                    <a:pt x="21888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6775" y="4755299"/>
              <a:ext cx="219075" cy="262890"/>
            </a:xfrm>
            <a:custGeom>
              <a:avLst/>
              <a:gdLst/>
              <a:ahLst/>
              <a:cxnLst/>
              <a:rect l="l" t="t" r="r" b="b"/>
              <a:pathLst>
                <a:path w="219075" h="262889">
                  <a:moveTo>
                    <a:pt x="0" y="262670"/>
                  </a:moveTo>
                  <a:lnTo>
                    <a:pt x="218882" y="262670"/>
                  </a:lnTo>
                  <a:lnTo>
                    <a:pt x="218882" y="0"/>
                  </a:lnTo>
                  <a:lnTo>
                    <a:pt x="0" y="0"/>
                  </a:lnTo>
                  <a:lnTo>
                    <a:pt x="0" y="262670"/>
                  </a:lnTo>
                  <a:close/>
                </a:path>
              </a:pathLst>
            </a:custGeom>
            <a:ln w="109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33164" y="4886634"/>
              <a:ext cx="219075" cy="131445"/>
            </a:xfrm>
            <a:custGeom>
              <a:avLst/>
              <a:gdLst/>
              <a:ahLst/>
              <a:cxnLst/>
              <a:rect l="l" t="t" r="r" b="b"/>
              <a:pathLst>
                <a:path w="219075" h="131445">
                  <a:moveTo>
                    <a:pt x="218517" y="0"/>
                  </a:moveTo>
                  <a:lnTo>
                    <a:pt x="0" y="0"/>
                  </a:lnTo>
                  <a:lnTo>
                    <a:pt x="0" y="131335"/>
                  </a:lnTo>
                  <a:lnTo>
                    <a:pt x="218517" y="131335"/>
                  </a:lnTo>
                  <a:lnTo>
                    <a:pt x="21851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33164" y="4886634"/>
              <a:ext cx="219075" cy="131445"/>
            </a:xfrm>
            <a:custGeom>
              <a:avLst/>
              <a:gdLst/>
              <a:ahLst/>
              <a:cxnLst/>
              <a:rect l="l" t="t" r="r" b="b"/>
              <a:pathLst>
                <a:path w="219075" h="131445">
                  <a:moveTo>
                    <a:pt x="0" y="131335"/>
                  </a:moveTo>
                  <a:lnTo>
                    <a:pt x="218517" y="131335"/>
                  </a:lnTo>
                  <a:lnTo>
                    <a:pt x="218517" y="0"/>
                  </a:lnTo>
                  <a:lnTo>
                    <a:pt x="0" y="0"/>
                  </a:lnTo>
                  <a:lnTo>
                    <a:pt x="0" y="131335"/>
                  </a:lnTo>
                  <a:close/>
                </a:path>
              </a:pathLst>
            </a:custGeom>
            <a:ln w="10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30531" y="4886634"/>
              <a:ext cx="219075" cy="131445"/>
            </a:xfrm>
            <a:custGeom>
              <a:avLst/>
              <a:gdLst/>
              <a:ahLst/>
              <a:cxnLst/>
              <a:rect l="l" t="t" r="r" b="b"/>
              <a:pathLst>
                <a:path w="219075" h="131445">
                  <a:moveTo>
                    <a:pt x="218882" y="0"/>
                  </a:moveTo>
                  <a:lnTo>
                    <a:pt x="0" y="0"/>
                  </a:lnTo>
                  <a:lnTo>
                    <a:pt x="0" y="131335"/>
                  </a:lnTo>
                  <a:lnTo>
                    <a:pt x="218882" y="131335"/>
                  </a:lnTo>
                  <a:lnTo>
                    <a:pt x="21888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30531" y="4886634"/>
              <a:ext cx="219075" cy="131445"/>
            </a:xfrm>
            <a:custGeom>
              <a:avLst/>
              <a:gdLst/>
              <a:ahLst/>
              <a:cxnLst/>
              <a:rect l="l" t="t" r="r" b="b"/>
              <a:pathLst>
                <a:path w="219075" h="131445">
                  <a:moveTo>
                    <a:pt x="0" y="131335"/>
                  </a:moveTo>
                  <a:lnTo>
                    <a:pt x="218882" y="131335"/>
                  </a:lnTo>
                  <a:lnTo>
                    <a:pt x="218882" y="0"/>
                  </a:lnTo>
                  <a:lnTo>
                    <a:pt x="0" y="0"/>
                  </a:lnTo>
                  <a:lnTo>
                    <a:pt x="0" y="131335"/>
                  </a:lnTo>
                  <a:close/>
                </a:path>
              </a:pathLst>
            </a:custGeom>
            <a:ln w="10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53069" y="4886634"/>
              <a:ext cx="219075" cy="131445"/>
            </a:xfrm>
            <a:custGeom>
              <a:avLst/>
              <a:gdLst/>
              <a:ahLst/>
              <a:cxnLst/>
              <a:rect l="l" t="t" r="r" b="b"/>
              <a:pathLst>
                <a:path w="219075" h="131445">
                  <a:moveTo>
                    <a:pt x="218882" y="0"/>
                  </a:moveTo>
                  <a:lnTo>
                    <a:pt x="0" y="0"/>
                  </a:lnTo>
                  <a:lnTo>
                    <a:pt x="0" y="131335"/>
                  </a:lnTo>
                  <a:lnTo>
                    <a:pt x="218882" y="131335"/>
                  </a:lnTo>
                  <a:lnTo>
                    <a:pt x="21888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53069" y="4886634"/>
              <a:ext cx="219075" cy="131445"/>
            </a:xfrm>
            <a:custGeom>
              <a:avLst/>
              <a:gdLst/>
              <a:ahLst/>
              <a:cxnLst/>
              <a:rect l="l" t="t" r="r" b="b"/>
              <a:pathLst>
                <a:path w="219075" h="131445">
                  <a:moveTo>
                    <a:pt x="0" y="131335"/>
                  </a:moveTo>
                  <a:lnTo>
                    <a:pt x="218882" y="131335"/>
                  </a:lnTo>
                  <a:lnTo>
                    <a:pt x="218882" y="0"/>
                  </a:lnTo>
                  <a:lnTo>
                    <a:pt x="0" y="0"/>
                  </a:lnTo>
                  <a:lnTo>
                    <a:pt x="0" y="131335"/>
                  </a:lnTo>
                  <a:close/>
                </a:path>
              </a:pathLst>
            </a:custGeom>
            <a:ln w="10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77498" y="1920860"/>
              <a:ext cx="6958965" cy="3141345"/>
            </a:xfrm>
            <a:custGeom>
              <a:avLst/>
              <a:gdLst/>
              <a:ahLst/>
              <a:cxnLst/>
              <a:rect l="l" t="t" r="r" b="b"/>
              <a:pathLst>
                <a:path w="6958965" h="3141345">
                  <a:moveTo>
                    <a:pt x="43703" y="0"/>
                  </a:moveTo>
                  <a:lnTo>
                    <a:pt x="43703" y="3097108"/>
                  </a:lnTo>
                </a:path>
                <a:path w="6958965" h="3141345">
                  <a:moveTo>
                    <a:pt x="0" y="3097108"/>
                  </a:moveTo>
                  <a:lnTo>
                    <a:pt x="43703" y="3097108"/>
                  </a:lnTo>
                </a:path>
                <a:path w="6958965" h="3141345">
                  <a:moveTo>
                    <a:pt x="0" y="2834438"/>
                  </a:moveTo>
                  <a:lnTo>
                    <a:pt x="43703" y="2834438"/>
                  </a:lnTo>
                </a:path>
                <a:path w="6958965" h="3141345">
                  <a:moveTo>
                    <a:pt x="0" y="2582682"/>
                  </a:moveTo>
                  <a:lnTo>
                    <a:pt x="43703" y="2582682"/>
                  </a:lnTo>
                </a:path>
                <a:path w="6958965" h="3141345">
                  <a:moveTo>
                    <a:pt x="0" y="2320084"/>
                  </a:moveTo>
                  <a:lnTo>
                    <a:pt x="43703" y="2320084"/>
                  </a:lnTo>
                </a:path>
                <a:path w="6958965" h="3141345">
                  <a:moveTo>
                    <a:pt x="0" y="2068328"/>
                  </a:moveTo>
                  <a:lnTo>
                    <a:pt x="43703" y="2068328"/>
                  </a:lnTo>
                </a:path>
                <a:path w="6958965" h="3141345">
                  <a:moveTo>
                    <a:pt x="0" y="1805512"/>
                  </a:moveTo>
                  <a:lnTo>
                    <a:pt x="43703" y="1805512"/>
                  </a:lnTo>
                </a:path>
                <a:path w="6958965" h="3141345">
                  <a:moveTo>
                    <a:pt x="0" y="1553902"/>
                  </a:moveTo>
                  <a:lnTo>
                    <a:pt x="43703" y="1553902"/>
                  </a:lnTo>
                </a:path>
                <a:path w="6958965" h="3141345">
                  <a:moveTo>
                    <a:pt x="0" y="1291086"/>
                  </a:moveTo>
                  <a:lnTo>
                    <a:pt x="43703" y="1291086"/>
                  </a:lnTo>
                </a:path>
                <a:path w="6958965" h="3141345">
                  <a:moveTo>
                    <a:pt x="0" y="1028852"/>
                  </a:moveTo>
                  <a:lnTo>
                    <a:pt x="43703" y="1028852"/>
                  </a:lnTo>
                </a:path>
                <a:path w="6958965" h="3141345">
                  <a:moveTo>
                    <a:pt x="0" y="777096"/>
                  </a:moveTo>
                  <a:lnTo>
                    <a:pt x="43703" y="777096"/>
                  </a:lnTo>
                </a:path>
                <a:path w="6958965" h="3141345">
                  <a:moveTo>
                    <a:pt x="0" y="514426"/>
                  </a:moveTo>
                  <a:lnTo>
                    <a:pt x="43703" y="514426"/>
                  </a:lnTo>
                </a:path>
                <a:path w="6958965" h="3141345">
                  <a:moveTo>
                    <a:pt x="0" y="262670"/>
                  </a:moveTo>
                  <a:lnTo>
                    <a:pt x="43703" y="262670"/>
                  </a:lnTo>
                </a:path>
                <a:path w="6958965" h="3141345">
                  <a:moveTo>
                    <a:pt x="0" y="0"/>
                  </a:moveTo>
                  <a:lnTo>
                    <a:pt x="43703" y="0"/>
                  </a:lnTo>
                </a:path>
                <a:path w="6958965" h="3141345">
                  <a:moveTo>
                    <a:pt x="43703" y="3097108"/>
                  </a:moveTo>
                  <a:lnTo>
                    <a:pt x="6958413" y="3097108"/>
                  </a:lnTo>
                </a:path>
                <a:path w="6958965" h="3141345">
                  <a:moveTo>
                    <a:pt x="43703" y="3140765"/>
                  </a:moveTo>
                  <a:lnTo>
                    <a:pt x="43703" y="3097108"/>
                  </a:lnTo>
                </a:path>
                <a:path w="6958965" h="3141345">
                  <a:moveTo>
                    <a:pt x="579801" y="3140765"/>
                  </a:moveTo>
                  <a:lnTo>
                    <a:pt x="579801" y="3097108"/>
                  </a:lnTo>
                </a:path>
                <a:path w="6958965" h="3141345">
                  <a:moveTo>
                    <a:pt x="1105045" y="3140765"/>
                  </a:moveTo>
                  <a:lnTo>
                    <a:pt x="1105045" y="3097108"/>
                  </a:lnTo>
                </a:path>
                <a:path w="6958965" h="3141345">
                  <a:moveTo>
                    <a:pt x="1641142" y="3140765"/>
                  </a:moveTo>
                  <a:lnTo>
                    <a:pt x="1641142" y="3097108"/>
                  </a:lnTo>
                </a:path>
                <a:path w="6958965" h="3141345">
                  <a:moveTo>
                    <a:pt x="2166314" y="3140765"/>
                  </a:moveTo>
                  <a:lnTo>
                    <a:pt x="2166314" y="3097108"/>
                  </a:lnTo>
                </a:path>
                <a:path w="6958965" h="3141345">
                  <a:moveTo>
                    <a:pt x="2702411" y="3140765"/>
                  </a:moveTo>
                  <a:lnTo>
                    <a:pt x="2702411" y="3097108"/>
                  </a:lnTo>
                </a:path>
                <a:path w="6958965" h="3141345">
                  <a:moveTo>
                    <a:pt x="3238509" y="3140765"/>
                  </a:moveTo>
                  <a:lnTo>
                    <a:pt x="3238509" y="3097108"/>
                  </a:lnTo>
                </a:path>
                <a:path w="6958965" h="3141345">
                  <a:moveTo>
                    <a:pt x="3763680" y="3140765"/>
                  </a:moveTo>
                  <a:lnTo>
                    <a:pt x="3763680" y="3097108"/>
                  </a:lnTo>
                </a:path>
                <a:path w="6958965" h="3141345">
                  <a:moveTo>
                    <a:pt x="4299778" y="3140765"/>
                  </a:moveTo>
                  <a:lnTo>
                    <a:pt x="4299778" y="3097108"/>
                  </a:lnTo>
                </a:path>
                <a:path w="6958965" h="3141345">
                  <a:moveTo>
                    <a:pt x="4835730" y="3140765"/>
                  </a:moveTo>
                  <a:lnTo>
                    <a:pt x="4835730" y="3097108"/>
                  </a:lnTo>
                </a:path>
                <a:path w="6958965" h="3141345">
                  <a:moveTo>
                    <a:pt x="5361047" y="3140765"/>
                  </a:moveTo>
                  <a:lnTo>
                    <a:pt x="5361047" y="3097108"/>
                  </a:lnTo>
                </a:path>
                <a:path w="6958965" h="3141345">
                  <a:moveTo>
                    <a:pt x="5897144" y="3140765"/>
                  </a:moveTo>
                  <a:lnTo>
                    <a:pt x="5897144" y="3097108"/>
                  </a:lnTo>
                </a:path>
                <a:path w="6958965" h="3141345">
                  <a:moveTo>
                    <a:pt x="6422316" y="3140765"/>
                  </a:moveTo>
                  <a:lnTo>
                    <a:pt x="6422316" y="3097108"/>
                  </a:lnTo>
                </a:path>
                <a:path w="6958965" h="3141345">
                  <a:moveTo>
                    <a:pt x="6958413" y="3140765"/>
                  </a:moveTo>
                  <a:lnTo>
                    <a:pt x="6958413" y="3097108"/>
                  </a:lnTo>
                </a:path>
              </a:pathLst>
            </a:custGeom>
            <a:ln w="109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58616" y="1809568"/>
            <a:ext cx="165735" cy="3280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5"/>
              </a:spcBef>
            </a:pPr>
            <a:r>
              <a:rPr sz="1000" spc="40" dirty="0">
                <a:latin typeface="Arial MT"/>
                <a:cs typeface="Arial MT"/>
              </a:rPr>
              <a:t>24</a:t>
            </a:r>
            <a:endParaRPr sz="10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865"/>
              </a:spcBef>
            </a:pPr>
            <a:r>
              <a:rPr sz="1000" spc="40" dirty="0">
                <a:latin typeface="Arial MT"/>
                <a:cs typeface="Arial MT"/>
              </a:rPr>
              <a:t>22</a:t>
            </a:r>
            <a:endParaRPr sz="10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785"/>
              </a:spcBef>
            </a:pPr>
            <a:r>
              <a:rPr sz="1000" spc="40" dirty="0">
                <a:latin typeface="Arial MT"/>
                <a:cs typeface="Arial MT"/>
              </a:rPr>
              <a:t>20</a:t>
            </a:r>
            <a:endParaRPr sz="10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865"/>
              </a:spcBef>
            </a:pPr>
            <a:r>
              <a:rPr sz="1000" spc="40" dirty="0">
                <a:latin typeface="Arial MT"/>
                <a:cs typeface="Arial MT"/>
              </a:rPr>
              <a:t>18</a:t>
            </a:r>
            <a:endParaRPr sz="10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785"/>
              </a:spcBef>
            </a:pPr>
            <a:r>
              <a:rPr sz="1000" spc="40" dirty="0">
                <a:latin typeface="Arial MT"/>
                <a:cs typeface="Arial MT"/>
              </a:rPr>
              <a:t>16</a:t>
            </a:r>
            <a:endParaRPr sz="10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865"/>
              </a:spcBef>
            </a:pPr>
            <a:r>
              <a:rPr sz="1000" spc="40" dirty="0">
                <a:latin typeface="Arial MT"/>
                <a:cs typeface="Arial MT"/>
              </a:rPr>
              <a:t>14</a:t>
            </a:r>
            <a:endParaRPr sz="10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869"/>
              </a:spcBef>
            </a:pPr>
            <a:r>
              <a:rPr sz="1000" spc="40" dirty="0">
                <a:latin typeface="Arial MT"/>
                <a:cs typeface="Arial MT"/>
              </a:rPr>
              <a:t>12</a:t>
            </a:r>
            <a:endParaRPr sz="10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780"/>
              </a:spcBef>
            </a:pPr>
            <a:r>
              <a:rPr sz="1000" spc="40" dirty="0">
                <a:latin typeface="Arial MT"/>
                <a:cs typeface="Arial MT"/>
              </a:rPr>
              <a:t>10</a:t>
            </a:r>
            <a:endParaRPr sz="1000">
              <a:latin typeface="Arial MT"/>
              <a:cs typeface="Arial MT"/>
            </a:endParaRPr>
          </a:p>
          <a:p>
            <a:pPr marR="8890" algn="r">
              <a:lnSpc>
                <a:spcPct val="100000"/>
              </a:lnSpc>
              <a:spcBef>
                <a:spcPts val="870"/>
              </a:spcBef>
            </a:pPr>
            <a:r>
              <a:rPr sz="1000" spc="15" dirty="0">
                <a:latin typeface="Arial MT"/>
                <a:cs typeface="Arial MT"/>
              </a:rPr>
              <a:t>8</a:t>
            </a:r>
            <a:endParaRPr sz="1000">
              <a:latin typeface="Arial MT"/>
              <a:cs typeface="Arial MT"/>
            </a:endParaRPr>
          </a:p>
          <a:p>
            <a:pPr marR="8890" algn="r">
              <a:lnSpc>
                <a:spcPct val="100000"/>
              </a:lnSpc>
              <a:spcBef>
                <a:spcPts val="780"/>
              </a:spcBef>
            </a:pPr>
            <a:r>
              <a:rPr sz="1000" spc="15" dirty="0">
                <a:latin typeface="Arial MT"/>
                <a:cs typeface="Arial MT"/>
              </a:rPr>
              <a:t>6</a:t>
            </a:r>
            <a:endParaRPr sz="1000">
              <a:latin typeface="Arial MT"/>
              <a:cs typeface="Arial MT"/>
            </a:endParaRPr>
          </a:p>
          <a:p>
            <a:pPr marR="8890" algn="r">
              <a:lnSpc>
                <a:spcPct val="100000"/>
              </a:lnSpc>
              <a:spcBef>
                <a:spcPts val="869"/>
              </a:spcBef>
            </a:pPr>
            <a:r>
              <a:rPr sz="1000" spc="15" dirty="0">
                <a:latin typeface="Arial MT"/>
                <a:cs typeface="Arial MT"/>
              </a:rPr>
              <a:t>4</a:t>
            </a:r>
            <a:endParaRPr sz="1000">
              <a:latin typeface="Arial MT"/>
              <a:cs typeface="Arial MT"/>
            </a:endParaRPr>
          </a:p>
          <a:p>
            <a:pPr marR="8890" algn="r">
              <a:lnSpc>
                <a:spcPct val="100000"/>
              </a:lnSpc>
              <a:spcBef>
                <a:spcPts val="780"/>
              </a:spcBef>
            </a:pPr>
            <a:r>
              <a:rPr sz="1000" spc="15" dirty="0">
                <a:latin typeface="Arial MT"/>
                <a:cs typeface="Arial MT"/>
              </a:rPr>
              <a:t>2</a:t>
            </a:r>
            <a:endParaRPr sz="1000">
              <a:latin typeface="Arial MT"/>
              <a:cs typeface="Arial MT"/>
            </a:endParaRPr>
          </a:p>
          <a:p>
            <a:pPr marR="8890" algn="r">
              <a:lnSpc>
                <a:spcPct val="100000"/>
              </a:lnSpc>
              <a:spcBef>
                <a:spcPts val="869"/>
              </a:spcBef>
            </a:pPr>
            <a:r>
              <a:rPr sz="1000" spc="15" dirty="0"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51010" y="5114412"/>
            <a:ext cx="86360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000" spc="15" dirty="0"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87107" y="5114412"/>
            <a:ext cx="86360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000" spc="15" dirty="0"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23205" y="5114412"/>
            <a:ext cx="86360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000" spc="15" dirty="0">
                <a:latin typeface="Arial MT"/>
                <a:cs typeface="Arial MT"/>
              </a:rPr>
              <a:t>2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48376" y="5114412"/>
            <a:ext cx="86360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000" spc="15" dirty="0">
                <a:latin typeface="Arial MT"/>
                <a:cs typeface="Arial MT"/>
              </a:rPr>
              <a:t>3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84474" y="5114412"/>
            <a:ext cx="86360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000" spc="15" dirty="0">
                <a:latin typeface="Arial MT"/>
                <a:cs typeface="Arial MT"/>
              </a:rPr>
              <a:t>4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09645" y="5114412"/>
            <a:ext cx="86360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000" spc="15" dirty="0">
                <a:latin typeface="Arial MT"/>
                <a:cs typeface="Arial MT"/>
              </a:rPr>
              <a:t>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81840" y="5114412"/>
            <a:ext cx="86360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000" spc="15" dirty="0">
                <a:latin typeface="Arial MT"/>
                <a:cs typeface="Arial MT"/>
              </a:rPr>
              <a:t>7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07012" y="5114412"/>
            <a:ext cx="86360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000" spc="15" dirty="0">
                <a:latin typeface="Arial MT"/>
                <a:cs typeface="Arial MT"/>
              </a:rPr>
              <a:t>8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43109" y="5114412"/>
            <a:ext cx="86360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000" spc="15" dirty="0">
                <a:latin typeface="Arial MT"/>
                <a:cs typeface="Arial MT"/>
              </a:rPr>
              <a:t>9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24577" y="5114412"/>
            <a:ext cx="165735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000" spc="40" dirty="0">
                <a:latin typeface="Arial MT"/>
                <a:cs typeface="Arial MT"/>
              </a:rPr>
              <a:t>10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360674" y="5114412"/>
            <a:ext cx="165735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000" spc="40" dirty="0">
                <a:latin typeface="Arial MT"/>
                <a:cs typeface="Arial MT"/>
              </a:rPr>
              <a:t>11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96772" y="5114412"/>
            <a:ext cx="165735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000" spc="40" dirty="0">
                <a:latin typeface="Arial MT"/>
                <a:cs typeface="Arial MT"/>
              </a:rPr>
              <a:t>12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07979" y="5023628"/>
            <a:ext cx="875368" cy="644406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4"/>
              </a:spcBef>
            </a:pPr>
            <a:r>
              <a:rPr sz="1000" spc="15" dirty="0">
                <a:latin typeface="Arial MT"/>
                <a:cs typeface="Arial MT"/>
              </a:rPr>
              <a:t>6</a:t>
            </a:r>
            <a:endParaRPr sz="1000" dirty="0">
              <a:latin typeface="Arial MT"/>
              <a:cs typeface="Arial MT"/>
            </a:endParaRPr>
          </a:p>
          <a:p>
            <a:pPr marR="5080" algn="ctr">
              <a:lnSpc>
                <a:spcPct val="100000"/>
              </a:lnSpc>
              <a:spcBef>
                <a:spcPts val="665"/>
              </a:spcBef>
            </a:pPr>
            <a:r>
              <a:rPr sz="950" b="1" spc="-90" dirty="0">
                <a:latin typeface="Arial"/>
                <a:cs typeface="Arial"/>
              </a:rPr>
              <a:t>N</a:t>
            </a:r>
            <a:r>
              <a:rPr sz="950" b="1" spc="15" dirty="0">
                <a:latin typeface="Arial"/>
                <a:cs typeface="Arial"/>
              </a:rPr>
              <a:t>u</a:t>
            </a:r>
            <a:r>
              <a:rPr sz="950" b="1" spc="-5" dirty="0">
                <a:latin typeface="Arial"/>
                <a:cs typeface="Arial"/>
              </a:rPr>
              <a:t>m</a:t>
            </a:r>
            <a:r>
              <a:rPr sz="950" b="1" spc="-165" dirty="0">
                <a:latin typeface="Arial"/>
                <a:cs typeface="Arial"/>
              </a:rPr>
              <a:t> </a:t>
            </a:r>
            <a:r>
              <a:rPr sz="950" b="1" spc="65" dirty="0">
                <a:latin typeface="Arial"/>
                <a:cs typeface="Arial"/>
              </a:rPr>
              <a:t>e</a:t>
            </a:r>
            <a:r>
              <a:rPr sz="950" b="1" spc="50" dirty="0">
                <a:latin typeface="Arial"/>
                <a:cs typeface="Arial"/>
              </a:rPr>
              <a:t>r</a:t>
            </a:r>
            <a:r>
              <a:rPr sz="950" b="1" spc="-5" dirty="0">
                <a:latin typeface="Arial"/>
                <a:cs typeface="Arial"/>
              </a:rPr>
              <a:t>o</a:t>
            </a:r>
            <a:r>
              <a:rPr sz="950" b="1" spc="15" dirty="0">
                <a:latin typeface="Arial"/>
                <a:cs typeface="Arial"/>
              </a:rPr>
              <a:t> d</a:t>
            </a:r>
            <a:r>
              <a:rPr sz="950" b="1" spc="-5" dirty="0">
                <a:latin typeface="Arial"/>
                <a:cs typeface="Arial"/>
              </a:rPr>
              <a:t>i</a:t>
            </a:r>
            <a:r>
              <a:rPr sz="950" b="1" spc="-15" dirty="0">
                <a:latin typeface="Arial"/>
                <a:cs typeface="Arial"/>
              </a:rPr>
              <a:t> </a:t>
            </a:r>
            <a:r>
              <a:rPr lang="it-IT" sz="950" b="1" spc="-20" dirty="0">
                <a:latin typeface="Arial"/>
                <a:cs typeface="Arial"/>
              </a:rPr>
              <a:t>orologi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17272" y="2845528"/>
            <a:ext cx="172720" cy="1243965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00" b="1" spc="10" dirty="0">
                <a:latin typeface="Arial"/>
                <a:cs typeface="Arial"/>
              </a:rPr>
              <a:t>Frequenze</a:t>
            </a:r>
            <a:r>
              <a:rPr sz="1000" b="1" spc="-45" dirty="0">
                <a:latin typeface="Arial"/>
                <a:cs typeface="Arial"/>
              </a:rPr>
              <a:t> </a:t>
            </a:r>
            <a:r>
              <a:rPr sz="1000" b="1" spc="15" dirty="0">
                <a:latin typeface="Arial"/>
                <a:cs typeface="Arial"/>
              </a:rPr>
              <a:t>assolute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75481" y="1690933"/>
            <a:ext cx="7659370" cy="4005579"/>
          </a:xfrm>
          <a:custGeom>
            <a:avLst/>
            <a:gdLst/>
            <a:ahLst/>
            <a:cxnLst/>
            <a:rect l="l" t="t" r="r" b="b"/>
            <a:pathLst>
              <a:path w="7659370" h="4005579">
                <a:moveTo>
                  <a:pt x="0" y="4005540"/>
                </a:moveTo>
                <a:lnTo>
                  <a:pt x="7659055" y="4005540"/>
                </a:lnTo>
                <a:lnTo>
                  <a:pt x="7659055" y="0"/>
                </a:lnTo>
                <a:lnTo>
                  <a:pt x="0" y="0"/>
                </a:lnTo>
                <a:lnTo>
                  <a:pt x="0" y="4005540"/>
                </a:lnTo>
                <a:close/>
              </a:path>
            </a:pathLst>
          </a:custGeom>
          <a:ln w="109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406180" y="364533"/>
            <a:ext cx="299212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it-IT" sz="2850" b="1" spc="-25" dirty="0">
                <a:latin typeface="Tahoma"/>
                <a:cs typeface="Tahoma"/>
              </a:rPr>
              <a:t>BAR CHART</a:t>
            </a:r>
            <a:endParaRPr sz="2850" dirty="0"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27564" y="989427"/>
            <a:ext cx="8125459" cy="0"/>
          </a:xfrm>
          <a:custGeom>
            <a:avLst/>
            <a:gdLst/>
            <a:ahLst/>
            <a:cxnLst/>
            <a:rect l="l" t="t" r="r" b="b"/>
            <a:pathLst>
              <a:path w="8125459">
                <a:moveTo>
                  <a:pt x="0" y="0"/>
                </a:moveTo>
                <a:lnTo>
                  <a:pt x="8124842" y="1"/>
                </a:lnTo>
              </a:path>
            </a:pathLst>
          </a:custGeom>
          <a:ln w="25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2738" y="302521"/>
            <a:ext cx="596265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0" dirty="0">
                <a:latin typeface="Arial"/>
                <a:cs typeface="Arial"/>
              </a:rPr>
              <a:t>Variabile </a:t>
            </a:r>
            <a:r>
              <a:rPr b="1" spc="-5" dirty="0">
                <a:latin typeface="Arial"/>
                <a:cs typeface="Arial"/>
              </a:rPr>
              <a:t>quantitativa: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PESO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CORPOREO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1223" y="210888"/>
          <a:ext cx="1151255" cy="66088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6172">
                <a:tc>
                  <a:txBody>
                    <a:bodyPr/>
                    <a:lstStyle/>
                    <a:p>
                      <a:pPr marL="133985" marR="121285" indent="232410">
                        <a:lnSpc>
                          <a:spcPts val="1400"/>
                        </a:lnSpc>
                        <a:spcBef>
                          <a:spcPts val="434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PESO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CORP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REO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6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54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06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50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6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57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06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68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65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63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06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51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06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47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06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64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06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62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06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35" dirty="0">
                          <a:latin typeface="Arial MT"/>
                          <a:cs typeface="Arial MT"/>
                        </a:rPr>
                        <a:t>110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06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60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906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68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906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76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906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70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65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74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906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75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906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47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906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74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906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53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906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70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7906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65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7906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65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25681" y="2321349"/>
          <a:ext cx="5537200" cy="35708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7311">
                <a:tc>
                  <a:txBody>
                    <a:bodyPr/>
                    <a:lstStyle/>
                    <a:p>
                      <a:pPr marL="193675" marR="180975" indent="211454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Peso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 corporeo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 marR="208915" indent="17589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Freq.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 assolu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a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115" marR="272415" indent="11239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Freq.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 rela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iva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 marR="167005" indent="218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Freq.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 cumula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a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333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40-50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0.14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0.14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333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51-60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0.23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0.37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333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61-70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9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0.41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0.78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333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71-80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0.18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0.96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333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81-90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0.96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333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&gt;90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0.04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504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45" dirty="0">
                          <a:latin typeface="Arial MT"/>
                          <a:cs typeface="Arial MT"/>
                        </a:rPr>
                        <a:t>Totale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22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760707" y="3723037"/>
            <a:ext cx="1087755" cy="747395"/>
            <a:chOff x="1760707" y="3723037"/>
            <a:chExt cx="1087755" cy="747395"/>
          </a:xfrm>
        </p:grpSpPr>
        <p:sp>
          <p:nvSpPr>
            <p:cNvPr id="6" name="object 6"/>
            <p:cNvSpPr/>
            <p:nvPr/>
          </p:nvSpPr>
          <p:spPr>
            <a:xfrm>
              <a:off x="1765463" y="3727794"/>
              <a:ext cx="1078230" cy="737870"/>
            </a:xfrm>
            <a:custGeom>
              <a:avLst/>
              <a:gdLst/>
              <a:ahLst/>
              <a:cxnLst/>
              <a:rect l="l" t="t" r="r" b="b"/>
              <a:pathLst>
                <a:path w="1078230" h="737870">
                  <a:moveTo>
                    <a:pt x="808522" y="0"/>
                  </a:moveTo>
                  <a:lnTo>
                    <a:pt x="808522" y="184327"/>
                  </a:lnTo>
                  <a:lnTo>
                    <a:pt x="0" y="184327"/>
                  </a:lnTo>
                  <a:lnTo>
                    <a:pt x="0" y="552983"/>
                  </a:lnTo>
                  <a:lnTo>
                    <a:pt x="808522" y="552983"/>
                  </a:lnTo>
                  <a:lnTo>
                    <a:pt x="808522" y="737312"/>
                  </a:lnTo>
                  <a:lnTo>
                    <a:pt x="1078028" y="368656"/>
                  </a:lnTo>
                  <a:lnTo>
                    <a:pt x="80852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65463" y="3727794"/>
              <a:ext cx="1078230" cy="737870"/>
            </a:xfrm>
            <a:custGeom>
              <a:avLst/>
              <a:gdLst/>
              <a:ahLst/>
              <a:cxnLst/>
              <a:rect l="l" t="t" r="r" b="b"/>
              <a:pathLst>
                <a:path w="1078230" h="737870">
                  <a:moveTo>
                    <a:pt x="0" y="184328"/>
                  </a:moveTo>
                  <a:lnTo>
                    <a:pt x="808521" y="184328"/>
                  </a:lnTo>
                  <a:lnTo>
                    <a:pt x="808521" y="0"/>
                  </a:lnTo>
                  <a:lnTo>
                    <a:pt x="1078027" y="368656"/>
                  </a:lnTo>
                  <a:lnTo>
                    <a:pt x="808521" y="737312"/>
                  </a:lnTo>
                  <a:lnTo>
                    <a:pt x="808521" y="552984"/>
                  </a:lnTo>
                  <a:lnTo>
                    <a:pt x="0" y="552984"/>
                  </a:lnTo>
                  <a:lnTo>
                    <a:pt x="0" y="184328"/>
                  </a:lnTo>
                  <a:close/>
                </a:path>
              </a:pathLst>
            </a:custGeom>
            <a:ln w="95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765463" y="989427"/>
            <a:ext cx="6687184" cy="0"/>
          </a:xfrm>
          <a:custGeom>
            <a:avLst/>
            <a:gdLst/>
            <a:ahLst/>
            <a:cxnLst/>
            <a:rect l="l" t="t" r="r" b="b"/>
            <a:pathLst>
              <a:path w="6687184">
                <a:moveTo>
                  <a:pt x="0" y="0"/>
                </a:moveTo>
                <a:lnTo>
                  <a:pt x="6686942" y="1"/>
                </a:lnTo>
              </a:path>
            </a:pathLst>
          </a:custGeom>
          <a:ln w="25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180" y="291594"/>
            <a:ext cx="285686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b="1" spc="-40" dirty="0">
                <a:latin typeface="Tahoma"/>
                <a:cs typeface="Tahoma"/>
              </a:rPr>
              <a:t>L’ISTOGRAMMA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8775" y="5592483"/>
            <a:ext cx="7766684" cy="650240"/>
          </a:xfrm>
          <a:custGeom>
            <a:avLst/>
            <a:gdLst/>
            <a:ahLst/>
            <a:cxnLst/>
            <a:rect l="l" t="t" r="r" b="b"/>
            <a:pathLst>
              <a:path w="7766684" h="650239">
                <a:moveTo>
                  <a:pt x="0" y="0"/>
                </a:moveTo>
                <a:lnTo>
                  <a:pt x="7766556" y="0"/>
                </a:lnTo>
                <a:lnTo>
                  <a:pt x="7766556" y="650104"/>
                </a:lnTo>
                <a:lnTo>
                  <a:pt x="0" y="650104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7391" y="5625448"/>
            <a:ext cx="7348855" cy="56578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5"/>
              </a:spcBef>
            </a:pP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presenza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carattere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molte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modalità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è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possibile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conveniente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formare delle classi di </a:t>
            </a:r>
            <a:r>
              <a:rPr sz="1800" spc="-5" dirty="0" err="1">
                <a:latin typeface="Arial MT"/>
                <a:cs typeface="Arial MT"/>
              </a:rPr>
              <a:t>valori</a:t>
            </a:r>
            <a:r>
              <a:rPr lang="it-IT" sz="1800" spc="-5" dirty="0">
                <a:latin typeface="Arial MT"/>
                <a:cs typeface="Arial MT"/>
              </a:rPr>
              <a:t> (BINS)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517" y="5329268"/>
            <a:ext cx="4075845" cy="63307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0116" y="1276426"/>
            <a:ext cx="7264005" cy="394343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27564" y="989427"/>
            <a:ext cx="8125459" cy="0"/>
          </a:xfrm>
          <a:custGeom>
            <a:avLst/>
            <a:gdLst/>
            <a:ahLst/>
            <a:cxnLst/>
            <a:rect l="l" t="t" r="r" b="b"/>
            <a:pathLst>
              <a:path w="8125459">
                <a:moveTo>
                  <a:pt x="0" y="0"/>
                </a:moveTo>
                <a:lnTo>
                  <a:pt x="8124842" y="1"/>
                </a:lnTo>
              </a:path>
            </a:pathLst>
          </a:custGeom>
          <a:ln w="25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444" y="1439893"/>
            <a:ext cx="6516687" cy="45782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180" y="291594"/>
            <a:ext cx="285686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b="1" spc="-40" dirty="0">
                <a:latin typeface="Tahoma"/>
                <a:cs typeface="Tahoma"/>
              </a:rPr>
              <a:t>L’ISTOGRAMMA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7564" y="989427"/>
            <a:ext cx="8125459" cy="0"/>
          </a:xfrm>
          <a:custGeom>
            <a:avLst/>
            <a:gdLst/>
            <a:ahLst/>
            <a:cxnLst/>
            <a:rect l="l" t="t" r="r" b="b"/>
            <a:pathLst>
              <a:path w="8125459">
                <a:moveTo>
                  <a:pt x="0" y="0"/>
                </a:moveTo>
                <a:lnTo>
                  <a:pt x="8124842" y="1"/>
                </a:lnTo>
              </a:path>
            </a:pathLst>
          </a:custGeom>
          <a:ln w="25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254" y="465524"/>
            <a:ext cx="6718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Distribuzione doppia di</a:t>
            </a:r>
            <a:r>
              <a:rPr sz="2800" dirty="0"/>
              <a:t> </a:t>
            </a:r>
            <a:r>
              <a:rPr sz="2800" spc="-5" dirty="0"/>
              <a:t>frequenze assolute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6828" y="1774310"/>
          <a:ext cx="7694930" cy="25766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1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3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5727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BCO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Fumatori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Non</a:t>
                      </a:r>
                      <a:r>
                        <a:rPr sz="2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fumatori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60" dirty="0">
                          <a:latin typeface="Arial MT"/>
                          <a:cs typeface="Arial MT"/>
                        </a:rPr>
                        <a:t>Totale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85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SI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160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100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10" dirty="0">
                          <a:latin typeface="Arial MT"/>
                          <a:cs typeface="Arial MT"/>
                        </a:rPr>
                        <a:t>260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37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NO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120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70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10" dirty="0">
                          <a:latin typeface="Arial MT"/>
                          <a:cs typeface="Arial MT"/>
                        </a:rPr>
                        <a:t>190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6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60" dirty="0">
                          <a:latin typeface="Arial MT"/>
                          <a:cs typeface="Arial MT"/>
                        </a:rPr>
                        <a:t>Totale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280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170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10" dirty="0">
                          <a:latin typeface="Arial MT"/>
                          <a:cs typeface="Arial MT"/>
                        </a:rPr>
                        <a:t>450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8400" y="4648200"/>
            <a:ext cx="2206761" cy="142547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8569" y="2971800"/>
            <a:ext cx="7778115" cy="323278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34315" marR="5080" indent="-6350" algn="ctr">
              <a:lnSpc>
                <a:spcPct val="89000"/>
              </a:lnSpc>
              <a:spcBef>
                <a:spcPts val="409"/>
              </a:spcBef>
            </a:pPr>
            <a:r>
              <a:rPr sz="2400" spc="-5" dirty="0">
                <a:latin typeface="Arial MT"/>
                <a:cs typeface="Arial MT"/>
              </a:rPr>
              <a:t>Se vogliamo confrontare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 frequenze le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dobbiamo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MS PGothic"/>
                <a:cs typeface="MS PGothic"/>
              </a:rPr>
              <a:t>“</a:t>
            </a:r>
            <a:r>
              <a:rPr sz="2400" spc="-5" dirty="0">
                <a:latin typeface="Arial MT"/>
                <a:cs typeface="Arial MT"/>
              </a:rPr>
              <a:t>depurare</a:t>
            </a:r>
            <a:r>
              <a:rPr sz="2400" spc="-5" dirty="0">
                <a:latin typeface="MS PGothic"/>
                <a:cs typeface="MS PGothic"/>
              </a:rPr>
              <a:t>” </a:t>
            </a:r>
            <a:r>
              <a:rPr sz="2400" spc="-5" dirty="0">
                <a:latin typeface="Arial MT"/>
                <a:cs typeface="Arial MT"/>
              </a:rPr>
              <a:t>dalla numerosità del collettivo; ciò lo si fa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dividendo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f.a.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numerosità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(N)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della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popolazione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moltiplicando per 100</a:t>
            </a:r>
            <a:endParaRPr sz="2400" dirty="0">
              <a:latin typeface="Arial MT"/>
              <a:cs typeface="Arial MT"/>
            </a:endParaRPr>
          </a:p>
          <a:p>
            <a:pPr marR="112395" algn="ctr">
              <a:lnSpc>
                <a:spcPts val="2750"/>
              </a:lnSpc>
              <a:spcBef>
                <a:spcPts val="295"/>
              </a:spcBef>
            </a:pPr>
            <a:r>
              <a:rPr sz="2400" spc="-5" dirty="0">
                <a:latin typeface="Arial MT"/>
                <a:cs typeface="Arial MT"/>
              </a:rPr>
              <a:t>(cioè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facendo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riferimento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ipotetica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popolazione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</a:t>
            </a:r>
            <a:endParaRPr sz="2400" dirty="0">
              <a:latin typeface="Arial MT"/>
              <a:cs typeface="Arial MT"/>
            </a:endParaRPr>
          </a:p>
          <a:p>
            <a:pPr marL="221615" algn="ctr">
              <a:lnSpc>
                <a:spcPts val="2750"/>
              </a:lnSpc>
            </a:pPr>
            <a:r>
              <a:rPr sz="2400" spc="-5" dirty="0">
                <a:latin typeface="Arial MT"/>
                <a:cs typeface="Arial MT"/>
              </a:rPr>
              <a:t>100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unità).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 dirty="0">
              <a:latin typeface="Arial MT"/>
              <a:cs typeface="Arial MT"/>
            </a:endParaRPr>
          </a:p>
          <a:p>
            <a:pPr marR="31115" algn="ctr">
              <a:lnSpc>
                <a:spcPts val="2750"/>
              </a:lnSpc>
            </a:pPr>
            <a:r>
              <a:rPr sz="2400" spc="-5" dirty="0">
                <a:latin typeface="Arial MT"/>
                <a:cs typeface="Arial MT"/>
              </a:rPr>
              <a:t>Le frequenze così calcolate sono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 </a:t>
            </a:r>
            <a:r>
              <a:rPr sz="2400" b="1" spc="-5" dirty="0">
                <a:solidFill>
                  <a:srgbClr val="FF3300"/>
                </a:solidFill>
                <a:latin typeface="Arial"/>
                <a:cs typeface="Arial"/>
              </a:rPr>
              <a:t>frequenze</a:t>
            </a:r>
            <a:endParaRPr sz="2400" dirty="0">
              <a:latin typeface="Arial"/>
              <a:cs typeface="Arial"/>
            </a:endParaRPr>
          </a:p>
          <a:p>
            <a:pPr marL="220979" algn="ctr">
              <a:lnSpc>
                <a:spcPts val="2750"/>
              </a:lnSpc>
            </a:pPr>
            <a:r>
              <a:rPr sz="2400" b="1" spc="-5" dirty="0">
                <a:solidFill>
                  <a:srgbClr val="FF3300"/>
                </a:solidFill>
                <a:latin typeface="Arial"/>
                <a:cs typeface="Arial"/>
              </a:rPr>
              <a:t>percentuali</a:t>
            </a:r>
            <a:r>
              <a:rPr sz="2400" b="1" spc="-4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3300"/>
                </a:solidFill>
                <a:latin typeface="Arial"/>
                <a:cs typeface="Arial"/>
              </a:rPr>
              <a:t>(f.%)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70A67974-9C1F-42FE-BD3E-220A204CBFFB}"/>
              </a:ext>
            </a:extLst>
          </p:cNvPr>
          <p:cNvSpPr txBox="1">
            <a:spLocks/>
          </p:cNvSpPr>
          <p:nvPr/>
        </p:nvSpPr>
        <p:spPr>
          <a:xfrm>
            <a:off x="719854" y="533400"/>
            <a:ext cx="7656830" cy="119276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065" marR="5080" algn="ctr">
              <a:lnSpc>
                <a:spcPct val="88400"/>
              </a:lnSpc>
              <a:spcBef>
                <a:spcPts val="430"/>
              </a:spcBef>
            </a:pPr>
            <a:r>
              <a:rPr lang="it-IT" sz="2800" kern="0" spc="-5" dirty="0">
                <a:solidFill>
                  <a:sysClr val="windowText" lastClr="000000"/>
                </a:solidFill>
              </a:rPr>
              <a:t>Ci accorgiamo</a:t>
            </a:r>
            <a:r>
              <a:rPr lang="it-IT" sz="2800" kern="0" dirty="0">
                <a:solidFill>
                  <a:sysClr val="windowText" lastClr="000000"/>
                </a:solidFill>
              </a:rPr>
              <a:t> </a:t>
            </a:r>
            <a:r>
              <a:rPr lang="it-IT" sz="2800" kern="0" spc="-5" dirty="0">
                <a:solidFill>
                  <a:sysClr val="windowText" lastClr="000000"/>
                </a:solidFill>
              </a:rPr>
              <a:t>che</a:t>
            </a:r>
            <a:r>
              <a:rPr lang="it-IT" sz="2800" kern="0" dirty="0">
                <a:solidFill>
                  <a:sysClr val="windowText" lastClr="000000"/>
                </a:solidFill>
              </a:rPr>
              <a:t> </a:t>
            </a:r>
            <a:r>
              <a:rPr lang="it-IT" sz="2800" kern="0" spc="-5" dirty="0">
                <a:solidFill>
                  <a:sysClr val="windowText" lastClr="000000"/>
                </a:solidFill>
              </a:rPr>
              <a:t>il</a:t>
            </a:r>
            <a:r>
              <a:rPr lang="it-IT" sz="2800" kern="0" dirty="0">
                <a:solidFill>
                  <a:sysClr val="windowText" lastClr="000000"/>
                </a:solidFill>
              </a:rPr>
              <a:t> </a:t>
            </a:r>
            <a:r>
              <a:rPr lang="it-IT" sz="2800" kern="0" spc="-5" dirty="0">
                <a:solidFill>
                  <a:sysClr val="windowText" lastClr="000000"/>
                </a:solidFill>
              </a:rPr>
              <a:t>confronto </a:t>
            </a:r>
            <a:r>
              <a:rPr lang="it-IT" sz="2800" kern="0" spc="-5" dirty="0">
                <a:solidFill>
                  <a:srgbClr val="FF3300"/>
                </a:solidFill>
              </a:rPr>
              <a:t>non</a:t>
            </a:r>
            <a:r>
              <a:rPr lang="it-IT" sz="2800" kern="0" dirty="0">
                <a:solidFill>
                  <a:srgbClr val="FF3300"/>
                </a:solidFill>
              </a:rPr>
              <a:t> </a:t>
            </a:r>
            <a:r>
              <a:rPr lang="it-IT" sz="2800" kern="0" spc="-5" dirty="0">
                <a:solidFill>
                  <a:sysClr val="windowText" lastClr="000000"/>
                </a:solidFill>
              </a:rPr>
              <a:t>può</a:t>
            </a:r>
            <a:r>
              <a:rPr lang="it-IT" sz="2800" kern="0" dirty="0">
                <a:solidFill>
                  <a:sysClr val="windowText" lastClr="000000"/>
                </a:solidFill>
              </a:rPr>
              <a:t> </a:t>
            </a:r>
            <a:r>
              <a:rPr lang="it-IT" sz="2800" kern="0" spc="-5" dirty="0">
                <a:solidFill>
                  <a:sysClr val="windowText" lastClr="000000"/>
                </a:solidFill>
              </a:rPr>
              <a:t>essere effettuato </a:t>
            </a:r>
            <a:r>
              <a:rPr lang="it-IT" sz="2800" kern="0" spc="-650" dirty="0">
                <a:solidFill>
                  <a:sysClr val="windowText" lastClr="000000"/>
                </a:solidFill>
              </a:rPr>
              <a:t> </a:t>
            </a:r>
            <a:r>
              <a:rPr lang="it-IT" sz="2800" kern="0" spc="-5" dirty="0">
                <a:solidFill>
                  <a:sysClr val="windowText" lastClr="000000"/>
                </a:solidFill>
              </a:rPr>
              <a:t>solo con</a:t>
            </a:r>
            <a:r>
              <a:rPr lang="it-IT" sz="2800" kern="0" dirty="0">
                <a:solidFill>
                  <a:sysClr val="windowText" lastClr="000000"/>
                </a:solidFill>
              </a:rPr>
              <a:t> </a:t>
            </a:r>
            <a:r>
              <a:rPr lang="it-IT" sz="2800" kern="0" spc="-5" dirty="0">
                <a:solidFill>
                  <a:sysClr val="windowText" lastClr="000000"/>
                </a:solidFill>
              </a:rPr>
              <a:t>le</a:t>
            </a:r>
            <a:r>
              <a:rPr lang="it-IT" sz="2800" kern="0" dirty="0">
                <a:solidFill>
                  <a:sysClr val="windowText" lastClr="000000"/>
                </a:solidFill>
              </a:rPr>
              <a:t> </a:t>
            </a:r>
            <a:r>
              <a:rPr lang="it-IT" sz="2800" kern="0" spc="-5" dirty="0" err="1">
                <a:solidFill>
                  <a:sysClr val="windowText" lastClr="000000"/>
                </a:solidFill>
              </a:rPr>
              <a:t>f.a</a:t>
            </a:r>
            <a:r>
              <a:rPr lang="it-IT" sz="2800" kern="0" spc="-5" dirty="0">
                <a:solidFill>
                  <a:sysClr val="windowText" lastClr="000000"/>
                </a:solidFill>
              </a:rPr>
              <a:t>.</a:t>
            </a:r>
            <a:r>
              <a:rPr lang="it-IT" sz="2800" kern="0" dirty="0">
                <a:solidFill>
                  <a:sysClr val="windowText" lastClr="000000"/>
                </a:solidFill>
              </a:rPr>
              <a:t> </a:t>
            </a:r>
            <a:r>
              <a:rPr lang="it-IT" sz="2800" kern="0" spc="-5" dirty="0">
                <a:solidFill>
                  <a:sysClr val="windowText" lastClr="000000"/>
                </a:solidFill>
              </a:rPr>
              <a:t>in</a:t>
            </a:r>
            <a:r>
              <a:rPr lang="it-IT" sz="2800" kern="0" dirty="0">
                <a:solidFill>
                  <a:sysClr val="windowText" lastClr="000000"/>
                </a:solidFill>
              </a:rPr>
              <a:t> </a:t>
            </a:r>
            <a:r>
              <a:rPr lang="it-IT" sz="2800" kern="0" spc="-5" dirty="0">
                <a:solidFill>
                  <a:sysClr val="windowText" lastClr="000000"/>
                </a:solidFill>
              </a:rPr>
              <a:t>quanto</a:t>
            </a:r>
            <a:r>
              <a:rPr lang="it-IT" sz="2800" kern="0" dirty="0">
                <a:solidFill>
                  <a:sysClr val="windowText" lastClr="000000"/>
                </a:solidFill>
              </a:rPr>
              <a:t> </a:t>
            </a:r>
            <a:r>
              <a:rPr lang="it-IT" sz="2800" kern="0" spc="-5" dirty="0">
                <a:solidFill>
                  <a:sysClr val="windowText" lastClr="000000"/>
                </a:solidFill>
              </a:rPr>
              <a:t>esse</a:t>
            </a:r>
            <a:r>
              <a:rPr lang="it-IT" sz="2800" kern="0" dirty="0">
                <a:solidFill>
                  <a:sysClr val="windowText" lastClr="000000"/>
                </a:solidFill>
              </a:rPr>
              <a:t> </a:t>
            </a:r>
            <a:r>
              <a:rPr lang="it-IT" sz="2800" kern="0" spc="-5" dirty="0">
                <a:solidFill>
                  <a:sysClr val="windowText" lastClr="000000"/>
                </a:solidFill>
              </a:rPr>
              <a:t>si</a:t>
            </a:r>
            <a:r>
              <a:rPr lang="it-IT" sz="2800" kern="0" dirty="0">
                <a:solidFill>
                  <a:sysClr val="windowText" lastClr="000000"/>
                </a:solidFill>
              </a:rPr>
              <a:t> </a:t>
            </a:r>
            <a:r>
              <a:rPr lang="it-IT" sz="2800" kern="0" spc="-5" dirty="0">
                <a:solidFill>
                  <a:sysClr val="windowText" lastClr="000000"/>
                </a:solidFill>
              </a:rPr>
              <a:t>riferiscono</a:t>
            </a:r>
            <a:r>
              <a:rPr lang="it-IT" sz="2800" kern="0" dirty="0">
                <a:solidFill>
                  <a:sysClr val="windowText" lastClr="000000"/>
                </a:solidFill>
              </a:rPr>
              <a:t> </a:t>
            </a:r>
            <a:r>
              <a:rPr lang="it-IT" sz="2800" kern="0" spc="-5" dirty="0">
                <a:solidFill>
                  <a:sysClr val="windowText" lastClr="000000"/>
                </a:solidFill>
              </a:rPr>
              <a:t>a</a:t>
            </a:r>
            <a:r>
              <a:rPr lang="it-IT" sz="2800" kern="0" dirty="0">
                <a:solidFill>
                  <a:sysClr val="windowText" lastClr="000000"/>
                </a:solidFill>
              </a:rPr>
              <a:t> </a:t>
            </a:r>
            <a:r>
              <a:rPr lang="it-IT" sz="2800" kern="0" spc="-5" dirty="0">
                <a:solidFill>
                  <a:sysClr val="windowText" lastClr="000000"/>
                </a:solidFill>
              </a:rPr>
              <a:t>collettivi di </a:t>
            </a:r>
            <a:r>
              <a:rPr lang="it-IT" sz="2800" kern="0" spc="-650" dirty="0">
                <a:solidFill>
                  <a:sysClr val="windowText" lastClr="000000"/>
                </a:solidFill>
              </a:rPr>
              <a:t> </a:t>
            </a:r>
            <a:r>
              <a:rPr lang="it-IT" sz="2800" kern="0" spc="-5" dirty="0">
                <a:solidFill>
                  <a:sysClr val="windowText" lastClr="000000"/>
                </a:solidFill>
              </a:rPr>
              <a:t>numerosità</a:t>
            </a:r>
            <a:r>
              <a:rPr lang="it-IT" sz="2800" kern="0" spc="-10" dirty="0">
                <a:solidFill>
                  <a:sysClr val="windowText" lastClr="000000"/>
                </a:solidFill>
              </a:rPr>
              <a:t> </a:t>
            </a:r>
            <a:r>
              <a:rPr lang="it-IT" sz="2800" kern="0" spc="-5" dirty="0">
                <a:solidFill>
                  <a:sysClr val="windowText" lastClr="000000"/>
                </a:solidFill>
              </a:rPr>
              <a:t>diversa.</a:t>
            </a:r>
          </a:p>
        </p:txBody>
      </p:sp>
      <p:sp>
        <p:nvSpPr>
          <p:cNvPr id="5" name="Freccia in giù 4">
            <a:extLst>
              <a:ext uri="{FF2B5EF4-FFF2-40B4-BE49-F238E27FC236}">
                <a16:creationId xmlns:a16="http://schemas.microsoft.com/office/drawing/2014/main" id="{73C4A789-AF59-4F64-A88B-02032CB93B14}"/>
              </a:ext>
            </a:extLst>
          </p:cNvPr>
          <p:cNvSpPr/>
          <p:nvPr/>
        </p:nvSpPr>
        <p:spPr>
          <a:xfrm>
            <a:off x="4191000" y="1905000"/>
            <a:ext cx="685800" cy="8382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254" y="277468"/>
            <a:ext cx="7132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Distribuzione doppia</a:t>
            </a:r>
            <a:r>
              <a:rPr sz="2800" dirty="0"/>
              <a:t> </a:t>
            </a:r>
            <a:r>
              <a:rPr sz="2800" spc="-5" dirty="0"/>
              <a:t>di</a:t>
            </a:r>
            <a:r>
              <a:rPr sz="2800" dirty="0"/>
              <a:t> </a:t>
            </a:r>
            <a:r>
              <a:rPr sz="2800" spc="-5" dirty="0"/>
              <a:t>frequenze</a:t>
            </a:r>
            <a:r>
              <a:rPr sz="2800" dirty="0"/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</a:rPr>
              <a:t>percentuali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6828" y="1658559"/>
          <a:ext cx="7990204" cy="3908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8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291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480059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BCO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8168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Fumatori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13271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944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Non</a:t>
                      </a:r>
                      <a:r>
                        <a:rPr sz="2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fumatori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13271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18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2284" algn="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800" spc="-10" dirty="0">
                          <a:latin typeface="Arial MT"/>
                          <a:cs typeface="Arial MT"/>
                        </a:rPr>
                        <a:t>f.a.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139700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800" spc="-10" dirty="0">
                          <a:latin typeface="Arial MT"/>
                          <a:cs typeface="Arial MT"/>
                        </a:rPr>
                        <a:t>f.a.%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139700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800" spc="-10" dirty="0">
                          <a:latin typeface="Arial MT"/>
                          <a:cs typeface="Arial MT"/>
                        </a:rPr>
                        <a:t>f.a.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139700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800" spc="-10" dirty="0">
                          <a:latin typeface="Arial MT"/>
                          <a:cs typeface="Arial MT"/>
                        </a:rPr>
                        <a:t>f.a.%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139700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4036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SI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2755" algn="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160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800" spc="-10" dirty="0">
                          <a:latin typeface="Arial MT"/>
                          <a:cs typeface="Arial MT"/>
                        </a:rPr>
                        <a:t>57.1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100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800" spc="-10" dirty="0">
                          <a:latin typeface="Arial MT"/>
                          <a:cs typeface="Arial MT"/>
                        </a:rPr>
                        <a:t>58.8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793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NO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205740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2755" algn="r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120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205740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2800" spc="-10" dirty="0">
                          <a:latin typeface="Arial MT"/>
                          <a:cs typeface="Arial MT"/>
                        </a:rPr>
                        <a:t>42.8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205740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70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205740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2800" spc="-10" dirty="0">
                          <a:latin typeface="Arial MT"/>
                          <a:cs typeface="Arial MT"/>
                        </a:rPr>
                        <a:t>41.2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205740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562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800" spc="-60" dirty="0">
                          <a:latin typeface="Arial MT"/>
                          <a:cs typeface="Arial MT"/>
                        </a:rPr>
                        <a:t>Totale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20383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2755" algn="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280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20383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100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20383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170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20383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100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20383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063" y="1235239"/>
            <a:ext cx="8078470" cy="381571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4965" marR="10160" indent="-342900" algn="just">
              <a:lnSpc>
                <a:spcPct val="89500"/>
              </a:lnSpc>
              <a:spcBef>
                <a:spcPts val="400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La Statistica ha come scopo la </a:t>
            </a:r>
            <a:r>
              <a:rPr sz="2400" i="1" spc="-5" dirty="0">
                <a:latin typeface="Arial"/>
                <a:cs typeface="Arial"/>
              </a:rPr>
              <a:t>conoscenza quantitativa 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i="1" spc="25" dirty="0">
                <a:latin typeface="Arial"/>
                <a:cs typeface="Arial"/>
              </a:rPr>
              <a:t>dei</a:t>
            </a:r>
            <a:r>
              <a:rPr sz="2400" i="1" spc="30" dirty="0">
                <a:latin typeface="Arial"/>
                <a:cs typeface="Arial"/>
              </a:rPr>
              <a:t> fenomeni</a:t>
            </a:r>
            <a:r>
              <a:rPr sz="2400" i="1" spc="35" dirty="0">
                <a:latin typeface="Arial"/>
                <a:cs typeface="Arial"/>
              </a:rPr>
              <a:t> collettivi.</a:t>
            </a:r>
            <a:r>
              <a:rPr sz="2400" i="1" spc="40" dirty="0">
                <a:latin typeface="Arial"/>
                <a:cs typeface="Arial"/>
              </a:rPr>
              <a:t> </a:t>
            </a:r>
            <a:r>
              <a:rPr sz="2400" spc="30" dirty="0">
                <a:latin typeface="Arial MT"/>
                <a:cs typeface="Arial MT"/>
              </a:rPr>
              <a:t>L’analisi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30" dirty="0">
                <a:latin typeface="Arial MT"/>
                <a:cs typeface="Arial MT"/>
              </a:rPr>
              <a:t>statistica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25" dirty="0">
                <a:latin typeface="Arial MT"/>
                <a:cs typeface="Arial MT"/>
              </a:rPr>
              <a:t>mira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35" dirty="0">
                <a:latin typeface="Arial MT"/>
                <a:cs typeface="Arial MT"/>
              </a:rPr>
              <a:t>ad 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30" dirty="0">
                <a:latin typeface="Arial MT"/>
                <a:cs typeface="Arial MT"/>
              </a:rPr>
              <a:t>individuare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b="1" i="1" spc="30" dirty="0">
                <a:latin typeface="Arial"/>
                <a:cs typeface="Arial"/>
              </a:rPr>
              <a:t>modelli</a:t>
            </a:r>
            <a:r>
              <a:rPr sz="2400" b="1" i="1" spc="35" dirty="0">
                <a:latin typeface="Arial"/>
                <a:cs typeface="Arial"/>
              </a:rPr>
              <a:t> </a:t>
            </a:r>
            <a:r>
              <a:rPr sz="2400" spc="15" dirty="0">
                <a:latin typeface="Arial MT"/>
                <a:cs typeface="Arial MT"/>
              </a:rPr>
              <a:t>di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35" dirty="0">
                <a:latin typeface="Arial MT"/>
                <a:cs typeface="Arial MT"/>
              </a:rPr>
              <a:t>interpretazione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30" dirty="0">
                <a:latin typeface="Arial MT"/>
                <a:cs typeface="Arial MT"/>
              </a:rPr>
              <a:t>della</a:t>
            </a:r>
            <a:r>
              <a:rPr sz="2400" spc="35" dirty="0">
                <a:latin typeface="Arial MT"/>
                <a:cs typeface="Arial MT"/>
              </a:rPr>
              <a:t> realtà, 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25" dirty="0">
                <a:latin typeface="Arial MT"/>
                <a:cs typeface="Arial MT"/>
              </a:rPr>
              <a:t>attraverso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25" dirty="0">
                <a:latin typeface="Arial MT"/>
                <a:cs typeface="Arial MT"/>
              </a:rPr>
              <a:t>canoni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25" dirty="0">
                <a:latin typeface="Arial MT"/>
                <a:cs typeface="Arial MT"/>
              </a:rPr>
              <a:t>tecniche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20" dirty="0">
                <a:latin typeface="Arial MT"/>
                <a:cs typeface="Arial MT"/>
              </a:rPr>
              <a:t>che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20" dirty="0">
                <a:latin typeface="Arial MT"/>
                <a:cs typeface="Arial MT"/>
              </a:rPr>
              <a:t>sono</a:t>
            </a:r>
            <a:r>
              <a:rPr sz="2400" spc="25" dirty="0">
                <a:latin typeface="Arial MT"/>
                <a:cs typeface="Arial MT"/>
              </a:rPr>
              <a:t> astrazioni, 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45" dirty="0">
                <a:latin typeface="Arial MT"/>
                <a:cs typeface="Arial MT"/>
              </a:rPr>
              <a:t>semplificazioni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25" dirty="0">
                <a:latin typeface="Arial MT"/>
                <a:cs typeface="Arial MT"/>
              </a:rPr>
              <a:t>di</a:t>
            </a:r>
            <a:r>
              <a:rPr sz="2400" spc="30" dirty="0">
                <a:latin typeface="Arial MT"/>
                <a:cs typeface="Arial MT"/>
              </a:rPr>
              <a:t> una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45" dirty="0">
                <a:latin typeface="Arial MT"/>
                <a:cs typeface="Arial MT"/>
              </a:rPr>
              <a:t>moltitudine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25" dirty="0">
                <a:latin typeface="Arial MT"/>
                <a:cs typeface="Arial MT"/>
              </a:rPr>
              <a:t>di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45" dirty="0">
                <a:latin typeface="Arial MT"/>
                <a:cs typeface="Arial MT"/>
              </a:rPr>
              <a:t>aspetti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50" dirty="0">
                <a:latin typeface="Arial MT"/>
                <a:cs typeface="Arial MT"/>
              </a:rPr>
              <a:t>di 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manifestazioni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 reale.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300" dirty="0">
              <a:latin typeface="Arial MT"/>
              <a:cs typeface="Arial MT"/>
            </a:endParaRPr>
          </a:p>
          <a:p>
            <a:pPr marL="354965" marR="5080" indent="-342900" algn="just">
              <a:lnSpc>
                <a:spcPct val="89300"/>
              </a:lnSpc>
              <a:buChar char="•"/>
              <a:tabLst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E’ costituita da un insieme dei metodi che consentono di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90" dirty="0">
                <a:latin typeface="Arial MT"/>
                <a:cs typeface="Arial MT"/>
              </a:rPr>
              <a:t>raccogliere,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spc="90" dirty="0">
                <a:latin typeface="Arial MT"/>
                <a:cs typeface="Arial MT"/>
              </a:rPr>
              <a:t>ordinare,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spc="90" dirty="0">
                <a:latin typeface="Arial MT"/>
                <a:cs typeface="Arial MT"/>
              </a:rPr>
              <a:t>riassumere,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spc="90" dirty="0">
                <a:latin typeface="Arial MT"/>
                <a:cs typeface="Arial MT"/>
              </a:rPr>
              <a:t>presentare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spc="100" dirty="0">
                <a:latin typeface="Arial MT"/>
                <a:cs typeface="Arial MT"/>
              </a:rPr>
              <a:t>ed 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analizzare dati e informazioni, trarne valide conclusioni 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prendere decisioni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sulla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base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tali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analisi 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risultati.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254" y="364533"/>
            <a:ext cx="274447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b="1" spc="-35" dirty="0">
                <a:latin typeface="Tahoma"/>
                <a:cs typeface="Tahoma"/>
              </a:rPr>
              <a:t>LA</a:t>
            </a:r>
            <a:r>
              <a:rPr sz="2850" b="1" spc="-90" dirty="0">
                <a:latin typeface="Tahoma"/>
                <a:cs typeface="Tahoma"/>
              </a:rPr>
              <a:t> </a:t>
            </a:r>
            <a:r>
              <a:rPr sz="2850" b="1" spc="-35" dirty="0">
                <a:latin typeface="Tahoma"/>
                <a:cs typeface="Tahoma"/>
              </a:rPr>
              <a:t>STATISTICA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7564" y="989427"/>
            <a:ext cx="8125459" cy="0"/>
          </a:xfrm>
          <a:custGeom>
            <a:avLst/>
            <a:gdLst/>
            <a:ahLst/>
            <a:cxnLst/>
            <a:rect l="l" t="t" r="r" b="b"/>
            <a:pathLst>
              <a:path w="8125459">
                <a:moveTo>
                  <a:pt x="0" y="0"/>
                </a:moveTo>
                <a:lnTo>
                  <a:pt x="8124842" y="1"/>
                </a:lnTo>
              </a:path>
            </a:pathLst>
          </a:custGeom>
          <a:ln w="25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03524FDE-AA95-40F9-BEE9-59379C981C43}"/>
              </a:ext>
            </a:extLst>
          </p:cNvPr>
          <p:cNvSpPr txBox="1">
            <a:spLocks/>
          </p:cNvSpPr>
          <p:nvPr/>
        </p:nvSpPr>
        <p:spPr>
          <a:xfrm>
            <a:off x="327564" y="5257800"/>
            <a:ext cx="732472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it-IT" sz="2850" b="1" kern="0" spc="-35" dirty="0">
                <a:solidFill>
                  <a:srgbClr val="0D0D0D"/>
                </a:solidFill>
                <a:latin typeface="Tahoma"/>
                <a:cs typeface="Tahoma"/>
              </a:rPr>
              <a:t>Perché</a:t>
            </a:r>
            <a:r>
              <a:rPr lang="it-IT" sz="2850" b="1" kern="0" spc="-3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lang="it-IT" sz="2850" b="1" kern="0" spc="-25" dirty="0">
                <a:solidFill>
                  <a:srgbClr val="0D0D0D"/>
                </a:solidFill>
                <a:latin typeface="Tahoma"/>
                <a:cs typeface="Tahoma"/>
              </a:rPr>
              <a:t>la </a:t>
            </a:r>
            <a:r>
              <a:rPr lang="it-IT" sz="2850" b="1" kern="0" spc="-30" dirty="0">
                <a:solidFill>
                  <a:srgbClr val="0D0D0D"/>
                </a:solidFill>
                <a:latin typeface="Tahoma"/>
                <a:cs typeface="Tahoma"/>
              </a:rPr>
              <a:t>Statistica </a:t>
            </a:r>
            <a:r>
              <a:rPr lang="it-IT" sz="2850" b="1" kern="0" spc="-35" dirty="0">
                <a:solidFill>
                  <a:srgbClr val="0D0D0D"/>
                </a:solidFill>
                <a:latin typeface="Tahoma"/>
                <a:cs typeface="Tahoma"/>
              </a:rPr>
              <a:t>è</a:t>
            </a:r>
            <a:r>
              <a:rPr lang="it-IT" sz="2850" b="1" kern="0" spc="-3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lang="it-IT" sz="2850" b="1" kern="0" spc="-35" dirty="0">
                <a:solidFill>
                  <a:srgbClr val="0D0D0D"/>
                </a:solidFill>
                <a:latin typeface="Tahoma"/>
                <a:cs typeface="Tahoma"/>
              </a:rPr>
              <a:t>necessaria?</a:t>
            </a:r>
            <a:endParaRPr lang="it-IT" sz="2850" kern="0" dirty="0">
              <a:latin typeface="Tahoma"/>
              <a:cs typeface="Tahoma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77C86D5-D50E-4BA8-AF8D-B0EDFD9C0266}"/>
              </a:ext>
            </a:extLst>
          </p:cNvPr>
          <p:cNvSpPr txBox="1"/>
          <p:nvPr/>
        </p:nvSpPr>
        <p:spPr>
          <a:xfrm>
            <a:off x="456199" y="5895021"/>
            <a:ext cx="7868188" cy="750846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330200">
              <a:lnSpc>
                <a:spcPts val="2800"/>
              </a:lnSpc>
              <a:spcBef>
                <a:spcPts val="254"/>
              </a:spcBef>
              <a:buChar char="-"/>
              <a:tabLst>
                <a:tab pos="177800" algn="l"/>
              </a:tabLst>
            </a:pPr>
            <a:r>
              <a:rPr lang="it-IT" sz="2400" spc="-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leggere,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comprendere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analizzare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criticamente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relazioni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 </a:t>
            </a:r>
            <a:r>
              <a:rPr lang="it-IT" sz="2400" spc="-5" dirty="0">
                <a:latin typeface="Arial MT"/>
                <a:cs typeface="Arial MT"/>
              </a:rPr>
              <a:t>risultati di analisi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254" y="516898"/>
            <a:ext cx="778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Distrib. di</a:t>
            </a:r>
            <a:r>
              <a:rPr sz="2800" dirty="0"/>
              <a:t> </a:t>
            </a:r>
            <a:r>
              <a:rPr sz="2800" spc="-5" dirty="0"/>
              <a:t>frequenze</a:t>
            </a:r>
            <a:r>
              <a:rPr sz="2800" dirty="0"/>
              <a:t> </a:t>
            </a:r>
            <a:r>
              <a:rPr sz="2800" spc="-5" dirty="0"/>
              <a:t>assolute, relative</a:t>
            </a:r>
            <a:r>
              <a:rPr sz="2800" dirty="0"/>
              <a:t> </a:t>
            </a:r>
            <a:r>
              <a:rPr sz="2800" spc="-5" dirty="0"/>
              <a:t>e</a:t>
            </a:r>
            <a:r>
              <a:rPr sz="2800" dirty="0"/>
              <a:t> </a:t>
            </a:r>
            <a:r>
              <a:rPr sz="2800" spc="-5" dirty="0"/>
              <a:t>cumulate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5489" y="1774310"/>
          <a:ext cx="8216262" cy="3881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3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3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877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Età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10" dirty="0">
                          <a:latin typeface="Arial MT"/>
                          <a:cs typeface="Arial MT"/>
                        </a:rPr>
                        <a:t>f.a.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10" dirty="0">
                          <a:latin typeface="Arial MT"/>
                          <a:cs typeface="Arial MT"/>
                        </a:rPr>
                        <a:t>f%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f.a.cum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f%</a:t>
                      </a:r>
                      <a:r>
                        <a:rPr sz="28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cum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347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17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30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13.6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30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13.6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364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18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60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27.3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90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40.9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204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19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120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54.6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210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95.5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508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20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10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4.5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220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100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340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60" dirty="0">
                          <a:latin typeface="Arial MT"/>
                          <a:cs typeface="Arial MT"/>
                        </a:rPr>
                        <a:t>Totale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220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100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80" y="1669326"/>
            <a:ext cx="7999730" cy="334391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54965" marR="608330">
              <a:lnSpc>
                <a:spcPts val="3300"/>
              </a:lnSpc>
              <a:spcBef>
                <a:spcPts val="254"/>
              </a:spcBef>
            </a:pPr>
            <a:r>
              <a:rPr sz="2800" spc="-5" dirty="0">
                <a:latin typeface="Arial MT"/>
                <a:cs typeface="Arial MT"/>
              </a:rPr>
              <a:t>Scopo dei grafici è quello di rendere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</a:t>
            </a:r>
            <a:r>
              <a:rPr sz="2800" spc="-5" dirty="0">
                <a:latin typeface="MS PGothic"/>
                <a:cs typeface="MS PGothic"/>
              </a:rPr>
              <a:t>’</a:t>
            </a:r>
            <a:r>
              <a:rPr sz="2800" spc="-5" dirty="0">
                <a:latin typeface="Arial MT"/>
                <a:cs typeface="Arial MT"/>
              </a:rPr>
              <a:t>informazione contenuta in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una serie di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dati:</a:t>
            </a:r>
            <a:endParaRPr sz="28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605"/>
              </a:spcBef>
              <a:buFont typeface="Wingdings"/>
              <a:buChar char=""/>
              <a:tabLst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di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più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facile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comprensione;</a:t>
            </a:r>
            <a:endParaRPr sz="28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635"/>
              </a:spcBef>
              <a:buFont typeface="Wingdings"/>
              <a:buChar char=""/>
              <a:tabLst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di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più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diretta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lettura.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200">
              <a:latin typeface="Arial MT"/>
              <a:cs typeface="Arial MT"/>
            </a:endParaRPr>
          </a:p>
          <a:p>
            <a:pPr marL="761365" marR="5080" indent="-122555">
              <a:lnSpc>
                <a:spcPts val="3320"/>
              </a:lnSpc>
            </a:pPr>
            <a:r>
              <a:rPr sz="2800" spc="-5" dirty="0">
                <a:solidFill>
                  <a:srgbClr val="FF3300"/>
                </a:solidFill>
                <a:latin typeface="Arial MT"/>
                <a:cs typeface="Arial MT"/>
              </a:rPr>
              <a:t>Pertanto un grafico deve fornire al lettore una </a:t>
            </a:r>
            <a:r>
              <a:rPr sz="2800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3300"/>
                </a:solidFill>
                <a:latin typeface="Arial MT"/>
                <a:cs typeface="Arial MT"/>
              </a:rPr>
              <a:t>informazione sintetica</a:t>
            </a:r>
            <a:r>
              <a:rPr sz="2800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3300"/>
                </a:solidFill>
                <a:latin typeface="Arial MT"/>
                <a:cs typeface="Arial MT"/>
              </a:rPr>
              <a:t>e</a:t>
            </a:r>
            <a:r>
              <a:rPr sz="2800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3300"/>
                </a:solidFill>
                <a:latin typeface="Arial MT"/>
                <a:cs typeface="Arial MT"/>
              </a:rPr>
              <a:t>facile da</a:t>
            </a:r>
            <a:r>
              <a:rPr sz="2800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3300"/>
                </a:solidFill>
                <a:latin typeface="Arial MT"/>
                <a:cs typeface="Arial MT"/>
              </a:rPr>
              <a:t>interpretarsi.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254" y="364533"/>
            <a:ext cx="426339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91795" algn="l"/>
                <a:tab pos="2152650" algn="l"/>
              </a:tabLst>
            </a:pPr>
            <a:r>
              <a:rPr sz="2850" b="1" spc="-30" dirty="0">
                <a:latin typeface="Tahoma"/>
                <a:cs typeface="Tahoma"/>
              </a:rPr>
              <a:t>I	</a:t>
            </a:r>
            <a:r>
              <a:rPr sz="2850" b="1" spc="-35" dirty="0">
                <a:latin typeface="Tahoma"/>
                <a:cs typeface="Tahoma"/>
              </a:rPr>
              <a:t>GRAFICI	STATISTICI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7564" y="1060781"/>
            <a:ext cx="8125459" cy="0"/>
          </a:xfrm>
          <a:custGeom>
            <a:avLst/>
            <a:gdLst/>
            <a:ahLst/>
            <a:cxnLst/>
            <a:rect l="l" t="t" r="r" b="b"/>
            <a:pathLst>
              <a:path w="8125459">
                <a:moveTo>
                  <a:pt x="0" y="0"/>
                </a:moveTo>
                <a:lnTo>
                  <a:pt x="8124842" y="1"/>
                </a:lnTo>
              </a:path>
            </a:pathLst>
          </a:custGeom>
          <a:ln w="25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80" y="1382328"/>
            <a:ext cx="7802880" cy="87058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50"/>
              </a:spcBef>
            </a:pPr>
            <a:r>
              <a:rPr sz="2800" spc="-5" dirty="0">
                <a:latin typeface="Arial MT"/>
                <a:cs typeface="Arial MT"/>
              </a:rPr>
              <a:t>Usati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per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variabili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qualitative,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</a:t>
            </a:r>
            <a:r>
              <a:rPr sz="2800" spc="-5" dirty="0">
                <a:latin typeface="MS PGothic"/>
                <a:cs typeface="MS PGothic"/>
              </a:rPr>
              <a:t>’</a:t>
            </a:r>
            <a:r>
              <a:rPr sz="2800" spc="-5" dirty="0">
                <a:latin typeface="Arial MT"/>
                <a:cs typeface="Arial MT"/>
              </a:rPr>
              <a:t>altezza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delle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barre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rappresenta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freq. assoluta o percentuale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180" y="364533"/>
            <a:ext cx="261937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it-IT" sz="2850" b="1" spc="-45" dirty="0">
                <a:latin typeface="Tahoma"/>
                <a:cs typeface="Tahoma"/>
              </a:rPr>
              <a:t>BAR CHART</a:t>
            </a:r>
            <a:endParaRPr sz="285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722" y="2487839"/>
            <a:ext cx="6720233" cy="404015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27564" y="989427"/>
            <a:ext cx="8125459" cy="0"/>
          </a:xfrm>
          <a:custGeom>
            <a:avLst/>
            <a:gdLst/>
            <a:ahLst/>
            <a:cxnLst/>
            <a:rect l="l" t="t" r="r" b="b"/>
            <a:pathLst>
              <a:path w="8125459">
                <a:moveTo>
                  <a:pt x="0" y="0"/>
                </a:moveTo>
                <a:lnTo>
                  <a:pt x="8124842" y="1"/>
                </a:lnTo>
              </a:path>
            </a:pathLst>
          </a:custGeom>
          <a:ln w="25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80" y="1309391"/>
            <a:ext cx="8101330" cy="224028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697230" algn="just">
              <a:lnSpc>
                <a:spcPts val="3300"/>
              </a:lnSpc>
              <a:spcBef>
                <a:spcPts val="254"/>
              </a:spcBef>
            </a:pPr>
            <a:r>
              <a:rPr sz="2800" spc="-5" dirty="0">
                <a:latin typeface="Arial MT"/>
                <a:cs typeface="Arial MT"/>
              </a:rPr>
              <a:t>Indicati per rappresentare distribuzioni in classi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(variabili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quantitative continue).</a:t>
            </a:r>
            <a:endParaRPr sz="280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  <a:spcBef>
                <a:spcPts val="605"/>
              </a:spcBef>
            </a:pPr>
            <a:r>
              <a:rPr sz="2800" spc="-5" dirty="0">
                <a:latin typeface="Arial MT"/>
                <a:cs typeface="Arial MT"/>
              </a:rPr>
              <a:t>Costituiti da una serie di barre rettangolari contigue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ognuna in rappresentanza di una classe e con area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proporzionata alla rispettiva frequenza.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180" y="291594"/>
            <a:ext cx="248475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b="1" spc="-35" dirty="0">
                <a:latin typeface="Tahoma"/>
                <a:cs typeface="Tahoma"/>
              </a:rPr>
              <a:t>IST</a:t>
            </a:r>
            <a:r>
              <a:rPr sz="2850" b="1" spc="-50" dirty="0">
                <a:latin typeface="Tahoma"/>
                <a:cs typeface="Tahoma"/>
              </a:rPr>
              <a:t>O</a:t>
            </a:r>
            <a:r>
              <a:rPr sz="2850" b="1" spc="-40" dirty="0">
                <a:latin typeface="Tahoma"/>
                <a:cs typeface="Tahoma"/>
              </a:rPr>
              <a:t>GRAMMI</a:t>
            </a:r>
            <a:endParaRPr sz="28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4861" y="3599358"/>
            <a:ext cx="6268415" cy="291436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27564" y="989427"/>
            <a:ext cx="8125459" cy="0"/>
          </a:xfrm>
          <a:custGeom>
            <a:avLst/>
            <a:gdLst/>
            <a:ahLst/>
            <a:cxnLst/>
            <a:rect l="l" t="t" r="r" b="b"/>
            <a:pathLst>
              <a:path w="8125459">
                <a:moveTo>
                  <a:pt x="0" y="0"/>
                </a:moveTo>
                <a:lnTo>
                  <a:pt x="8124842" y="1"/>
                </a:lnTo>
              </a:path>
            </a:pathLst>
          </a:custGeom>
          <a:ln w="25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80" y="1382328"/>
            <a:ext cx="7744459" cy="1301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sz="2800" spc="-5" dirty="0">
                <a:latin typeface="Arial MT"/>
                <a:cs typeface="Arial MT"/>
              </a:rPr>
              <a:t>Costituito dai punti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corrispondenti alle diverse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coppie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valori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rilevati.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Indicati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per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evidenziare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le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associazioni tra variabili quantitative.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180" y="435886"/>
            <a:ext cx="6604220" cy="4552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b="1" spc="-35" dirty="0">
                <a:latin typeface="Tahoma"/>
                <a:cs typeface="Tahoma"/>
              </a:rPr>
              <a:t>GRAFICI</a:t>
            </a:r>
            <a:r>
              <a:rPr sz="2850" b="1" spc="-55" dirty="0">
                <a:latin typeface="Tahoma"/>
                <a:cs typeface="Tahoma"/>
              </a:rPr>
              <a:t> </a:t>
            </a:r>
            <a:r>
              <a:rPr sz="2850" b="1" spc="-40" dirty="0">
                <a:latin typeface="Tahoma"/>
                <a:cs typeface="Tahoma"/>
              </a:rPr>
              <a:t>PER</a:t>
            </a:r>
            <a:r>
              <a:rPr sz="2850" b="1" spc="-50" dirty="0">
                <a:latin typeface="Tahoma"/>
                <a:cs typeface="Tahoma"/>
              </a:rPr>
              <a:t> </a:t>
            </a:r>
            <a:r>
              <a:rPr sz="2850" b="1" spc="-40" dirty="0">
                <a:latin typeface="Tahoma"/>
                <a:cs typeface="Tahoma"/>
              </a:rPr>
              <a:t>PUNTI</a:t>
            </a:r>
            <a:r>
              <a:rPr lang="it-IT" sz="2850" b="1" spc="-40" dirty="0">
                <a:latin typeface="Tahoma"/>
                <a:cs typeface="Tahoma"/>
              </a:rPr>
              <a:t> (</a:t>
            </a:r>
            <a:r>
              <a:rPr lang="it-IT" sz="2850" b="1" spc="-40" dirty="0" err="1">
                <a:latin typeface="Tahoma"/>
                <a:cs typeface="Tahoma"/>
              </a:rPr>
              <a:t>Scatter</a:t>
            </a:r>
            <a:r>
              <a:rPr lang="it-IT" sz="2850" b="1" spc="-40" dirty="0">
                <a:latin typeface="Tahoma"/>
                <a:cs typeface="Tahoma"/>
              </a:rPr>
              <a:t> Plot)</a:t>
            </a:r>
            <a:endParaRPr sz="285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722" y="2833504"/>
            <a:ext cx="6904132" cy="36944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27564" y="989427"/>
            <a:ext cx="8125459" cy="0"/>
          </a:xfrm>
          <a:custGeom>
            <a:avLst/>
            <a:gdLst/>
            <a:ahLst/>
            <a:cxnLst/>
            <a:rect l="l" t="t" r="r" b="b"/>
            <a:pathLst>
              <a:path w="8125459">
                <a:moveTo>
                  <a:pt x="0" y="0"/>
                </a:moveTo>
                <a:lnTo>
                  <a:pt x="8124842" y="1"/>
                </a:lnTo>
              </a:path>
            </a:pathLst>
          </a:custGeom>
          <a:ln w="25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7520" y="1378588"/>
            <a:ext cx="8139430" cy="18961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9700"/>
              </a:lnSpc>
              <a:spcBef>
                <a:spcPts val="80"/>
              </a:spcBef>
            </a:pPr>
            <a:r>
              <a:rPr sz="2800" spc="-5" dirty="0">
                <a:latin typeface="Arial MT"/>
                <a:cs typeface="Arial MT"/>
              </a:rPr>
              <a:t>Si ottengono dai grafici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per punti congiungendo i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vari punti.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Indicati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per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evidenziare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una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continuità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tra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valori come ad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es. nella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rappresentazione delle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serie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temporali.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180" y="364533"/>
            <a:ext cx="429387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b="1" spc="-35" dirty="0">
                <a:latin typeface="Tahoma"/>
                <a:cs typeface="Tahoma"/>
              </a:rPr>
              <a:t>GRAFICI</a:t>
            </a:r>
            <a:r>
              <a:rPr sz="2850" b="1" spc="-45" dirty="0">
                <a:latin typeface="Tahoma"/>
                <a:cs typeface="Tahoma"/>
              </a:rPr>
              <a:t> </a:t>
            </a:r>
            <a:r>
              <a:rPr sz="2850" b="1" spc="-40" dirty="0">
                <a:latin typeface="Tahoma"/>
                <a:cs typeface="Tahoma"/>
              </a:rPr>
              <a:t>PER</a:t>
            </a:r>
            <a:r>
              <a:rPr sz="2850" b="1" spc="-45" dirty="0">
                <a:latin typeface="Tahoma"/>
                <a:cs typeface="Tahoma"/>
              </a:rPr>
              <a:t> </a:t>
            </a:r>
            <a:r>
              <a:rPr sz="2850" b="1" spc="-40" dirty="0">
                <a:latin typeface="Tahoma"/>
                <a:cs typeface="Tahoma"/>
              </a:rPr>
              <a:t>SPEZZATE</a:t>
            </a:r>
            <a:endParaRPr sz="28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114" y="3307604"/>
            <a:ext cx="6766209" cy="316014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27564" y="989427"/>
            <a:ext cx="8125459" cy="0"/>
          </a:xfrm>
          <a:custGeom>
            <a:avLst/>
            <a:gdLst/>
            <a:ahLst/>
            <a:cxnLst/>
            <a:rect l="l" t="t" r="r" b="b"/>
            <a:pathLst>
              <a:path w="8125459">
                <a:moveTo>
                  <a:pt x="0" y="0"/>
                </a:moveTo>
                <a:lnTo>
                  <a:pt x="8124842" y="1"/>
                </a:lnTo>
              </a:path>
            </a:pathLst>
          </a:custGeom>
          <a:ln w="25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7520" y="1597973"/>
            <a:ext cx="3954145" cy="34328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63500">
              <a:lnSpc>
                <a:spcPct val="99600"/>
              </a:lnSpc>
              <a:spcBef>
                <a:spcPts val="110"/>
              </a:spcBef>
            </a:pPr>
            <a:r>
              <a:rPr sz="2800" spc="-5" dirty="0">
                <a:latin typeface="Arial MT"/>
                <a:cs typeface="Arial MT"/>
              </a:rPr>
              <a:t>Indicati per variabili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qualitative allo scopo di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evidenziare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frequenze</a:t>
            </a:r>
            <a:endParaRPr sz="2800" dirty="0">
              <a:latin typeface="Arial MT"/>
              <a:cs typeface="Arial MT"/>
            </a:endParaRPr>
          </a:p>
          <a:p>
            <a:pPr marL="12700" marR="5080">
              <a:lnSpc>
                <a:spcPts val="3400"/>
              </a:lnSpc>
              <a:spcBef>
                <a:spcPts val="15"/>
              </a:spcBef>
            </a:pPr>
            <a:r>
              <a:rPr sz="2800" spc="-5" dirty="0">
                <a:latin typeface="Arial MT"/>
                <a:cs typeface="Arial MT"/>
              </a:rPr>
              <a:t>%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delle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singole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modalità.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L’area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cerchio</a:t>
            </a:r>
            <a:endParaRPr sz="2800" dirty="0">
              <a:latin typeface="Arial MT"/>
              <a:cs typeface="Arial MT"/>
            </a:endParaRPr>
          </a:p>
          <a:p>
            <a:pPr marL="12700" marR="64135">
              <a:lnSpc>
                <a:spcPts val="3300"/>
              </a:lnSpc>
              <a:spcBef>
                <a:spcPts val="70"/>
              </a:spcBef>
            </a:pPr>
            <a:r>
              <a:rPr sz="2800" spc="-5" dirty="0">
                <a:latin typeface="Arial MT"/>
                <a:cs typeface="Arial MT"/>
              </a:rPr>
              <a:t>viene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suddivisa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settori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proporzionali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alle</a:t>
            </a:r>
            <a:endParaRPr sz="2800" dirty="0">
              <a:latin typeface="Arial MT"/>
              <a:cs typeface="Arial MT"/>
            </a:endParaRPr>
          </a:p>
          <a:p>
            <a:pPr marL="12700">
              <a:lnSpc>
                <a:spcPts val="3290"/>
              </a:lnSpc>
            </a:pPr>
            <a:r>
              <a:rPr sz="2800" spc="-5" dirty="0">
                <a:latin typeface="Arial MT"/>
                <a:cs typeface="Arial MT"/>
              </a:rPr>
              <a:t>frequenze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%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254" y="364533"/>
            <a:ext cx="647065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b="1" spc="-40" dirty="0">
                <a:latin typeface="Tahoma"/>
                <a:cs typeface="Tahoma"/>
              </a:rPr>
              <a:t>DIAGRAMMI</a:t>
            </a:r>
            <a:r>
              <a:rPr sz="2850" b="1" spc="-25" dirty="0">
                <a:latin typeface="Tahoma"/>
                <a:cs typeface="Tahoma"/>
              </a:rPr>
              <a:t> </a:t>
            </a:r>
            <a:r>
              <a:rPr sz="2850" b="1" spc="-40" dirty="0">
                <a:latin typeface="Tahoma"/>
                <a:cs typeface="Tahoma"/>
              </a:rPr>
              <a:t>A</a:t>
            </a:r>
            <a:r>
              <a:rPr sz="2850" b="1" spc="-25" dirty="0">
                <a:latin typeface="Tahoma"/>
                <a:cs typeface="Tahoma"/>
              </a:rPr>
              <a:t> </a:t>
            </a:r>
            <a:r>
              <a:rPr sz="2850" b="1" spc="-40" dirty="0">
                <a:latin typeface="Tahoma"/>
                <a:cs typeface="Tahoma"/>
              </a:rPr>
              <a:t>SETTORI</a:t>
            </a:r>
            <a:r>
              <a:rPr sz="2850" b="1" spc="-20" dirty="0">
                <a:latin typeface="Tahoma"/>
                <a:cs typeface="Tahoma"/>
              </a:rPr>
              <a:t> </a:t>
            </a:r>
            <a:r>
              <a:rPr sz="2850" b="1" spc="-40" dirty="0">
                <a:latin typeface="Tahoma"/>
                <a:cs typeface="Tahoma"/>
              </a:rPr>
              <a:t>CIRCOLARI</a:t>
            </a:r>
            <a:endParaRPr sz="28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4187" y="1852005"/>
            <a:ext cx="4033092" cy="242441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27564" y="989427"/>
            <a:ext cx="8125459" cy="0"/>
          </a:xfrm>
          <a:custGeom>
            <a:avLst/>
            <a:gdLst/>
            <a:ahLst/>
            <a:cxnLst/>
            <a:rect l="l" t="t" r="r" b="b"/>
            <a:pathLst>
              <a:path w="8125459">
                <a:moveTo>
                  <a:pt x="0" y="0"/>
                </a:moveTo>
                <a:lnTo>
                  <a:pt x="8124842" y="1"/>
                </a:lnTo>
              </a:path>
            </a:pathLst>
          </a:custGeom>
          <a:ln w="25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32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78120" y="1360454"/>
            <a:ext cx="1049655" cy="1204595"/>
            <a:chOff x="2978120" y="1360454"/>
            <a:chExt cx="1049655" cy="12045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50771" y="1429789"/>
              <a:ext cx="976745" cy="11346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82875" y="1365210"/>
              <a:ext cx="955675" cy="1111885"/>
            </a:xfrm>
            <a:custGeom>
              <a:avLst/>
              <a:gdLst/>
              <a:ahLst/>
              <a:cxnLst/>
              <a:rect l="l" t="t" r="r" b="b"/>
              <a:pathLst>
                <a:path w="955675" h="1111885">
                  <a:moveTo>
                    <a:pt x="741166" y="0"/>
                  </a:moveTo>
                  <a:lnTo>
                    <a:pt x="107238" y="767306"/>
                  </a:lnTo>
                  <a:lnTo>
                    <a:pt x="0" y="678676"/>
                  </a:lnTo>
                  <a:lnTo>
                    <a:pt x="3169" y="1111703"/>
                  </a:lnTo>
                  <a:lnTo>
                    <a:pt x="428955" y="1033194"/>
                  </a:lnTo>
                  <a:lnTo>
                    <a:pt x="321716" y="944565"/>
                  </a:lnTo>
                  <a:lnTo>
                    <a:pt x="955644" y="177258"/>
                  </a:lnTo>
                  <a:lnTo>
                    <a:pt x="741166" y="0"/>
                  </a:lnTo>
                  <a:close/>
                </a:path>
              </a:pathLst>
            </a:custGeom>
            <a:solidFill>
              <a:srgbClr val="4349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2876" y="1365210"/>
              <a:ext cx="955675" cy="1111885"/>
            </a:xfrm>
            <a:custGeom>
              <a:avLst/>
              <a:gdLst/>
              <a:ahLst/>
              <a:cxnLst/>
              <a:rect l="l" t="t" r="r" b="b"/>
              <a:pathLst>
                <a:path w="955675" h="1111885">
                  <a:moveTo>
                    <a:pt x="0" y="678677"/>
                  </a:moveTo>
                  <a:lnTo>
                    <a:pt x="107238" y="767306"/>
                  </a:lnTo>
                  <a:lnTo>
                    <a:pt x="741166" y="0"/>
                  </a:lnTo>
                  <a:lnTo>
                    <a:pt x="955644" y="177259"/>
                  </a:lnTo>
                  <a:lnTo>
                    <a:pt x="321715" y="944565"/>
                  </a:lnTo>
                  <a:lnTo>
                    <a:pt x="428954" y="1033195"/>
                  </a:lnTo>
                  <a:lnTo>
                    <a:pt x="3169" y="1111704"/>
                  </a:lnTo>
                  <a:lnTo>
                    <a:pt x="0" y="678677"/>
                  </a:lnTo>
                  <a:close/>
                </a:path>
              </a:pathLst>
            </a:custGeom>
            <a:ln w="95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815218" y="1297108"/>
            <a:ext cx="1091565" cy="1167765"/>
            <a:chOff x="4815218" y="1297108"/>
            <a:chExt cx="1091565" cy="116776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3726" y="1367444"/>
              <a:ext cx="1022465" cy="109727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819975" y="1301865"/>
              <a:ext cx="1000125" cy="1076325"/>
            </a:xfrm>
            <a:custGeom>
              <a:avLst/>
              <a:gdLst/>
              <a:ahLst/>
              <a:cxnLst/>
              <a:rect l="l" t="t" r="r" b="b"/>
              <a:pathLst>
                <a:path w="1000125" h="1076325">
                  <a:moveTo>
                    <a:pt x="212561" y="0"/>
                  </a:moveTo>
                  <a:lnTo>
                    <a:pt x="0" y="193969"/>
                  </a:lnTo>
                  <a:lnTo>
                    <a:pt x="669955" y="928404"/>
                  </a:lnTo>
                  <a:lnTo>
                    <a:pt x="563674" y="1025390"/>
                  </a:lnTo>
                  <a:lnTo>
                    <a:pt x="999556" y="1076233"/>
                  </a:lnTo>
                  <a:lnTo>
                    <a:pt x="988797" y="637451"/>
                  </a:lnTo>
                  <a:lnTo>
                    <a:pt x="882517" y="734434"/>
                  </a:lnTo>
                  <a:lnTo>
                    <a:pt x="212561" y="0"/>
                  </a:lnTo>
                  <a:close/>
                </a:path>
              </a:pathLst>
            </a:custGeom>
            <a:solidFill>
              <a:srgbClr val="4349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19974" y="1301865"/>
              <a:ext cx="1000125" cy="1076325"/>
            </a:xfrm>
            <a:custGeom>
              <a:avLst/>
              <a:gdLst/>
              <a:ahLst/>
              <a:cxnLst/>
              <a:rect l="l" t="t" r="r" b="b"/>
              <a:pathLst>
                <a:path w="1000125" h="1076325">
                  <a:moveTo>
                    <a:pt x="563674" y="1025390"/>
                  </a:moveTo>
                  <a:lnTo>
                    <a:pt x="669956" y="928405"/>
                  </a:lnTo>
                  <a:lnTo>
                    <a:pt x="0" y="193969"/>
                  </a:lnTo>
                  <a:lnTo>
                    <a:pt x="212561" y="0"/>
                  </a:lnTo>
                  <a:lnTo>
                    <a:pt x="882517" y="734435"/>
                  </a:lnTo>
                  <a:lnTo>
                    <a:pt x="988798" y="637451"/>
                  </a:lnTo>
                  <a:lnTo>
                    <a:pt x="999557" y="1076234"/>
                  </a:lnTo>
                  <a:lnTo>
                    <a:pt x="563674" y="1025390"/>
                  </a:lnTo>
                  <a:close/>
                </a:path>
              </a:pathLst>
            </a:custGeom>
            <a:ln w="95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47898" y="2859578"/>
            <a:ext cx="3038475" cy="1247140"/>
            <a:chOff x="847898" y="2859578"/>
            <a:chExt cx="3038475" cy="124714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898" y="2859578"/>
              <a:ext cx="3038302" cy="124690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8185" y="2905298"/>
              <a:ext cx="2672542" cy="115131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30116" y="2844603"/>
            <a:ext cx="3020060" cy="12274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86360" rIns="0" bIns="0" rtlCol="0">
            <a:spAutoFit/>
          </a:bodyPr>
          <a:lstStyle/>
          <a:p>
            <a:pPr marL="270510" marR="259715" indent="205104">
              <a:lnSpc>
                <a:spcPts val="4290"/>
              </a:lnSpc>
              <a:spcBef>
                <a:spcPts val="680"/>
              </a:spcBef>
            </a:pPr>
            <a:r>
              <a:rPr sz="3700" b="1" spc="-60" dirty="0">
                <a:latin typeface="Tahoma"/>
                <a:cs typeface="Tahoma"/>
              </a:rPr>
              <a:t>Funzione </a:t>
            </a:r>
            <a:r>
              <a:rPr sz="3700" b="1" spc="-55" dirty="0">
                <a:latin typeface="Tahoma"/>
                <a:cs typeface="Tahoma"/>
              </a:rPr>
              <a:t> </a:t>
            </a:r>
            <a:r>
              <a:rPr sz="3700" b="1" spc="-60" dirty="0">
                <a:latin typeface="Tahoma"/>
                <a:cs typeface="Tahoma"/>
              </a:rPr>
              <a:t>Descrittiv</a:t>
            </a:r>
            <a:r>
              <a:rPr sz="3700" b="1" spc="-65" dirty="0">
                <a:latin typeface="Tahoma"/>
                <a:cs typeface="Tahoma"/>
              </a:rPr>
              <a:t>a</a:t>
            </a:r>
            <a:endParaRPr sz="3700" dirty="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232860" y="2859578"/>
            <a:ext cx="3183890" cy="1247140"/>
            <a:chOff x="5232860" y="2859578"/>
            <a:chExt cx="3183890" cy="124714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32860" y="2859578"/>
              <a:ext cx="3183774" cy="124690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334" y="2905298"/>
              <a:ext cx="2975956" cy="115131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216738" y="2844603"/>
            <a:ext cx="3164840" cy="12274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86360" rIns="0" bIns="0" rtlCol="0">
            <a:spAutoFit/>
          </a:bodyPr>
          <a:lstStyle/>
          <a:p>
            <a:pPr marL="194310" marR="182880" indent="353060">
              <a:lnSpc>
                <a:spcPts val="4290"/>
              </a:lnSpc>
              <a:spcBef>
                <a:spcPts val="680"/>
              </a:spcBef>
            </a:pPr>
            <a:r>
              <a:rPr sz="3700" b="1" spc="-60" dirty="0">
                <a:solidFill>
                  <a:schemeClr val="dk1"/>
                </a:solidFill>
                <a:latin typeface="Tahoma"/>
                <a:cs typeface="Tahoma"/>
              </a:rPr>
              <a:t>Funzione</a:t>
            </a:r>
            <a:r>
              <a:rPr sz="3700" b="1" spc="-60" dirty="0">
                <a:latin typeface="Tahoma"/>
                <a:cs typeface="Tahoma"/>
              </a:rPr>
              <a:t> </a:t>
            </a:r>
            <a:r>
              <a:rPr sz="3700" b="1" spc="-55" dirty="0">
                <a:latin typeface="Tahoma"/>
                <a:cs typeface="Tahoma"/>
              </a:rPr>
              <a:t> Inf</a:t>
            </a:r>
            <a:r>
              <a:rPr sz="3700" b="1" spc="-65" dirty="0">
                <a:latin typeface="Tahoma"/>
                <a:cs typeface="Tahoma"/>
              </a:rPr>
              <a:t>ere</a:t>
            </a:r>
            <a:r>
              <a:rPr sz="3700" b="1" spc="-70" dirty="0">
                <a:latin typeface="Tahoma"/>
                <a:cs typeface="Tahoma"/>
              </a:rPr>
              <a:t>n</a:t>
            </a:r>
            <a:r>
              <a:rPr sz="3700" b="1" spc="-55" dirty="0">
                <a:latin typeface="Tahoma"/>
                <a:cs typeface="Tahoma"/>
              </a:rPr>
              <a:t>zial</a:t>
            </a:r>
            <a:r>
              <a:rPr sz="3700" b="1" spc="-65" dirty="0">
                <a:latin typeface="Tahoma"/>
                <a:cs typeface="Tahoma"/>
              </a:rPr>
              <a:t>e</a:t>
            </a:r>
            <a:endParaRPr sz="3700" dirty="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7564" y="4404852"/>
            <a:ext cx="4098290" cy="1679575"/>
          </a:xfrm>
          <a:prstGeom prst="rect">
            <a:avLst/>
          </a:prstGeom>
          <a:ln w="38053">
            <a:solidFill>
              <a:srgbClr val="0329D6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34620" marR="120014" indent="-2540" algn="ctr">
              <a:lnSpc>
                <a:spcPct val="99400"/>
              </a:lnSpc>
              <a:spcBef>
                <a:spcPts val="370"/>
              </a:spcBef>
            </a:pPr>
            <a:r>
              <a:rPr sz="1800" spc="-10" dirty="0">
                <a:latin typeface="Tahoma"/>
                <a:cs typeface="Tahoma"/>
              </a:rPr>
              <a:t>Offre </a:t>
            </a:r>
            <a:r>
              <a:rPr sz="1800" spc="-5" dirty="0">
                <a:latin typeface="Tahoma"/>
                <a:cs typeface="Tahoma"/>
              </a:rPr>
              <a:t>il metodo per riassumere le 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informazioni in modo da renderle 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utilizzabili più facilmente. Riduce i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dati </a:t>
            </a:r>
            <a:r>
              <a:rPr sz="1800" spc="-54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in </a:t>
            </a:r>
            <a:r>
              <a:rPr sz="1800" spc="-10" dirty="0">
                <a:latin typeface="Tahoma"/>
                <a:cs typeface="Tahoma"/>
              </a:rPr>
              <a:t>forma </a:t>
            </a:r>
            <a:r>
              <a:rPr sz="1800" spc="-5" dirty="0">
                <a:latin typeface="Tahoma"/>
                <a:cs typeface="Tahoma"/>
              </a:rPr>
              <a:t>maneggevole, sostituendo a 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molti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numeri poche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misure.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41262" y="4388996"/>
            <a:ext cx="4098290" cy="1695450"/>
          </a:xfrm>
          <a:prstGeom prst="rect">
            <a:avLst/>
          </a:prstGeom>
          <a:ln w="38053">
            <a:solidFill>
              <a:srgbClr val="0329D6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28905" marR="115570" indent="-635" algn="ctr">
              <a:lnSpc>
                <a:spcPct val="99400"/>
              </a:lnSpc>
              <a:spcBef>
                <a:spcPts val="370"/>
              </a:spcBef>
            </a:pPr>
            <a:r>
              <a:rPr sz="1800" spc="-5" dirty="0">
                <a:latin typeface="Arial MT"/>
                <a:cs typeface="Arial MT"/>
              </a:rPr>
              <a:t>Permette di generalizzare le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informazioni, ricavando proprietà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leggi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generali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sulla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dati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rilevati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solamente su una parte (campione)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della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popolazione.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382008" y="156292"/>
            <a:ext cx="2256792" cy="590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00" b="1" spc="-55" dirty="0" err="1">
                <a:latin typeface="Tahoma"/>
                <a:cs typeface="Tahoma"/>
              </a:rPr>
              <a:t>Statistica</a:t>
            </a:r>
            <a:endParaRPr sz="3700" dirty="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7564" y="989427"/>
            <a:ext cx="8125459" cy="0"/>
          </a:xfrm>
          <a:custGeom>
            <a:avLst/>
            <a:gdLst/>
            <a:ahLst/>
            <a:cxnLst/>
            <a:rect l="l" t="t" r="r" b="b"/>
            <a:pathLst>
              <a:path w="8125459">
                <a:moveTo>
                  <a:pt x="0" y="0"/>
                </a:moveTo>
                <a:lnTo>
                  <a:pt x="8124842" y="1"/>
                </a:lnTo>
              </a:path>
            </a:pathLst>
          </a:custGeom>
          <a:ln w="25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59" y="1641764"/>
            <a:ext cx="8150628" cy="4904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06180" y="1669326"/>
            <a:ext cx="8067040" cy="11137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98800"/>
              </a:lnSpc>
              <a:spcBef>
                <a:spcPts val="130"/>
              </a:spcBef>
            </a:pP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DEFINIZIONE: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Ogni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elemento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caso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appartenente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alla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popolazione</a:t>
            </a:r>
            <a:r>
              <a:rPr sz="2400" spc="6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oggetto</a:t>
            </a:r>
            <a:r>
              <a:rPr sz="2400" spc="6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diretto</a:t>
            </a:r>
            <a:r>
              <a:rPr sz="2400" spc="6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della</a:t>
            </a:r>
            <a:r>
              <a:rPr sz="2400" spc="6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osservazione</a:t>
            </a:r>
            <a:r>
              <a:rPr sz="2400" spc="6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</a:t>
            </a:r>
            <a:r>
              <a:rPr sz="2400" spc="6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cui</a:t>
            </a:r>
            <a:r>
              <a:rPr sz="2400" spc="6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raccolgono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 dati.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8362" y="3982112"/>
            <a:ext cx="5593080" cy="1846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65250" marR="5080" indent="-1353185">
              <a:lnSpc>
                <a:spcPct val="100000"/>
              </a:lnSpc>
              <a:spcBef>
                <a:spcPts val="95"/>
              </a:spcBef>
              <a:tabLst>
                <a:tab pos="1365250" algn="l"/>
              </a:tabLst>
            </a:pP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Esempi</a:t>
            </a:r>
            <a:r>
              <a:rPr sz="2400" b="1" spc="-5" dirty="0">
                <a:solidFill>
                  <a:srgbClr val="FF2600"/>
                </a:solidFill>
                <a:latin typeface="Arial"/>
                <a:cs typeface="Arial"/>
              </a:rPr>
              <a:t>:	</a:t>
            </a:r>
            <a:r>
              <a:rPr sz="2400" spc="-5" dirty="0">
                <a:latin typeface="Arial MT"/>
                <a:cs typeface="Arial MT"/>
              </a:rPr>
              <a:t>un singolo paziente o soggetto;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</a:t>
            </a:r>
            <a:r>
              <a:rPr lang="it-IT" sz="2400" spc="-5" dirty="0">
                <a:latin typeface="Arial MT"/>
                <a:cs typeface="Arial MT"/>
              </a:rPr>
              <a:t>o studente</a:t>
            </a:r>
            <a:r>
              <a:rPr sz="2400" spc="-5" dirty="0">
                <a:latin typeface="Arial MT"/>
                <a:cs typeface="Arial MT"/>
              </a:rPr>
              <a:t>;</a:t>
            </a:r>
            <a:endParaRPr sz="2400" dirty="0">
              <a:latin typeface="Arial MT"/>
              <a:cs typeface="Arial MT"/>
            </a:endParaRPr>
          </a:p>
          <a:p>
            <a:pPr marL="1344295">
              <a:lnSpc>
                <a:spcPts val="2790"/>
              </a:lnSpc>
            </a:pPr>
            <a:r>
              <a:rPr sz="2400" spc="-5" dirty="0">
                <a:latin typeface="Arial MT"/>
                <a:cs typeface="Arial MT"/>
              </a:rPr>
              <a:t>un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occhio;</a:t>
            </a:r>
            <a:endParaRPr sz="2400" dirty="0">
              <a:latin typeface="Arial MT"/>
              <a:cs typeface="Arial MT"/>
            </a:endParaRPr>
          </a:p>
          <a:p>
            <a:pPr marL="1344295" marR="1007744">
              <a:lnSpc>
                <a:spcPct val="100600"/>
              </a:lnSpc>
            </a:pPr>
            <a:r>
              <a:rPr sz="2400" spc="-5" dirty="0">
                <a:latin typeface="Arial MT"/>
                <a:cs typeface="Arial MT"/>
              </a:rPr>
              <a:t>un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campione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sangue;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etc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3254" y="364533"/>
            <a:ext cx="3564254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b="1" spc="-35" dirty="0">
                <a:latin typeface="Tahoma"/>
                <a:cs typeface="Tahoma"/>
              </a:rPr>
              <a:t>UNITA’</a:t>
            </a:r>
            <a:r>
              <a:rPr sz="2850" b="1" spc="-75" dirty="0">
                <a:latin typeface="Tahoma"/>
                <a:cs typeface="Tahoma"/>
              </a:rPr>
              <a:t> </a:t>
            </a:r>
            <a:r>
              <a:rPr sz="2850" b="1" spc="-35" dirty="0">
                <a:latin typeface="Tahoma"/>
                <a:cs typeface="Tahoma"/>
              </a:rPr>
              <a:t>STATISTICA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7564" y="989427"/>
            <a:ext cx="8125459" cy="0"/>
          </a:xfrm>
          <a:custGeom>
            <a:avLst/>
            <a:gdLst/>
            <a:ahLst/>
            <a:cxnLst/>
            <a:rect l="l" t="t" r="r" b="b"/>
            <a:pathLst>
              <a:path w="8125459">
                <a:moveTo>
                  <a:pt x="0" y="0"/>
                </a:moveTo>
                <a:lnTo>
                  <a:pt x="8124842" y="1"/>
                </a:lnTo>
              </a:path>
            </a:pathLst>
          </a:custGeom>
          <a:ln w="25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445" y="1452097"/>
            <a:ext cx="8054340" cy="142113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 algn="just">
              <a:lnSpc>
                <a:spcPct val="89500"/>
              </a:lnSpc>
              <a:spcBef>
                <a:spcPts val="350"/>
              </a:spcBef>
            </a:pPr>
            <a:r>
              <a:rPr sz="2000" spc="-5" dirty="0">
                <a:latin typeface="Arial MT"/>
                <a:cs typeface="Arial MT"/>
              </a:rPr>
              <a:t>Un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b="1" spc="-10" dirty="0">
                <a:latin typeface="Arial"/>
                <a:cs typeface="Arial"/>
              </a:rPr>
              <a:t>campione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rappresentativo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è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Arial"/>
                <a:cs typeface="Arial"/>
              </a:rPr>
              <a:t>insieme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di</a:t>
            </a:r>
            <a:r>
              <a:rPr sz="2000" spc="545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Arial"/>
                <a:cs typeface="Arial"/>
              </a:rPr>
              <a:t>unità</a:t>
            </a:r>
            <a:r>
              <a:rPr sz="2000" b="1" spc="5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statistiche 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tratte da un </a:t>
            </a:r>
            <a:r>
              <a:rPr sz="2000" b="1" spc="-5" dirty="0">
                <a:latin typeface="Arial"/>
                <a:cs typeface="Arial"/>
              </a:rPr>
              <a:t>universo </a:t>
            </a:r>
            <a:r>
              <a:rPr sz="2000" spc="-5" dirty="0">
                <a:latin typeface="Arial MT"/>
                <a:cs typeface="Arial MT"/>
              </a:rPr>
              <a:t>(o </a:t>
            </a:r>
            <a:r>
              <a:rPr sz="2000" b="1" spc="-5" dirty="0">
                <a:latin typeface="Arial"/>
                <a:cs typeface="Arial"/>
              </a:rPr>
              <a:t>popolazione</a:t>
            </a:r>
            <a:r>
              <a:rPr sz="2000" spc="-5" dirty="0">
                <a:latin typeface="Arial MT"/>
                <a:cs typeface="Arial MT"/>
              </a:rPr>
              <a:t>). Un </a:t>
            </a:r>
            <a:r>
              <a:rPr sz="2000" b="1" spc="-5" dirty="0">
                <a:latin typeface="Arial"/>
                <a:cs typeface="Arial"/>
              </a:rPr>
              <a:t>universo </a:t>
            </a:r>
            <a:r>
              <a:rPr sz="2000" spc="-5" dirty="0">
                <a:latin typeface="Arial MT"/>
                <a:cs typeface="Arial MT"/>
              </a:rPr>
              <a:t>consiste della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b="1" spc="60" dirty="0">
                <a:latin typeface="Arial"/>
                <a:cs typeface="Arial"/>
              </a:rPr>
              <a:t>totalità</a:t>
            </a:r>
            <a:r>
              <a:rPr sz="2000" b="1" spc="65" dirty="0">
                <a:latin typeface="Arial"/>
                <a:cs typeface="Arial"/>
              </a:rPr>
              <a:t> </a:t>
            </a:r>
            <a:r>
              <a:rPr sz="2000" spc="50" dirty="0">
                <a:latin typeface="Arial MT"/>
                <a:cs typeface="Arial MT"/>
              </a:rPr>
              <a:t>delle</a:t>
            </a:r>
            <a:r>
              <a:rPr sz="2000" spc="55" dirty="0">
                <a:latin typeface="Arial MT"/>
                <a:cs typeface="Arial MT"/>
              </a:rPr>
              <a:t> </a:t>
            </a:r>
            <a:r>
              <a:rPr sz="2000" b="1" spc="50" dirty="0">
                <a:latin typeface="Arial"/>
                <a:cs typeface="Arial"/>
              </a:rPr>
              <a:t>unità</a:t>
            </a:r>
            <a:r>
              <a:rPr sz="2000" b="1" spc="55" dirty="0">
                <a:latin typeface="Arial"/>
                <a:cs typeface="Arial"/>
              </a:rPr>
              <a:t> </a:t>
            </a:r>
            <a:r>
              <a:rPr sz="2000" b="1" spc="60" dirty="0">
                <a:latin typeface="Arial"/>
                <a:cs typeface="Arial"/>
              </a:rPr>
              <a:t>statistiche</a:t>
            </a:r>
            <a:r>
              <a:rPr sz="2000" b="1" spc="65" dirty="0">
                <a:latin typeface="Arial"/>
                <a:cs typeface="Arial"/>
              </a:rPr>
              <a:t> </a:t>
            </a:r>
            <a:r>
              <a:rPr sz="2000" spc="45" dirty="0">
                <a:latin typeface="Arial MT"/>
                <a:cs typeface="Arial MT"/>
              </a:rPr>
              <a:t>che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spc="60" dirty="0">
                <a:latin typeface="Arial MT"/>
                <a:cs typeface="Arial MT"/>
              </a:rPr>
              <a:t>posseggono</a:t>
            </a:r>
            <a:r>
              <a:rPr sz="2000" spc="65" dirty="0">
                <a:latin typeface="Arial MT"/>
                <a:cs typeface="Arial MT"/>
              </a:rPr>
              <a:t> determinate </a:t>
            </a:r>
            <a:r>
              <a:rPr sz="2000" spc="7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caratteristiche. (Non necessariamente una popolazione deve essere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composta da un numero elevato di elementi).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0445" y="3149343"/>
            <a:ext cx="1481455" cy="939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60"/>
              </a:lnSpc>
              <a:spcBef>
                <a:spcPts val="95"/>
              </a:spcBef>
            </a:pP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Esempi</a:t>
            </a:r>
            <a:r>
              <a:rPr sz="2000" b="1" spc="-5" dirty="0">
                <a:solidFill>
                  <a:srgbClr val="FF2600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71450" indent="-159385">
              <a:lnSpc>
                <a:spcPts val="2360"/>
              </a:lnSpc>
              <a:buFont typeface="Arial MT"/>
              <a:buChar char="•"/>
              <a:tabLst>
                <a:tab pos="172085" algn="l"/>
              </a:tabLst>
            </a:pPr>
            <a:r>
              <a:rPr sz="2000" b="1" spc="-5" dirty="0">
                <a:latin typeface="Arial"/>
                <a:cs typeface="Arial"/>
              </a:rPr>
              <a:t>Universo</a:t>
            </a:r>
            <a:r>
              <a:rPr sz="2000" spc="-5" dirty="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  <a:p>
            <a:pPr marL="171450" indent="-159385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172085" algn="l"/>
              </a:tabLst>
            </a:pPr>
            <a:r>
              <a:rPr sz="2000" b="1" spc="-10" dirty="0">
                <a:latin typeface="Arial"/>
                <a:cs typeface="Arial"/>
              </a:rPr>
              <a:t>Campion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spc="-5" dirty="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917" y="3428413"/>
            <a:ext cx="5038725" cy="8782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800" spc="-5" dirty="0">
                <a:latin typeface="Arial MT"/>
                <a:cs typeface="Arial MT"/>
              </a:rPr>
              <a:t>tutti i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pazienti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adulti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determinata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malattia.</a:t>
            </a:r>
            <a:endParaRPr sz="1800">
              <a:latin typeface="Arial MT"/>
              <a:cs typeface="Arial MT"/>
            </a:endParaRPr>
          </a:p>
          <a:p>
            <a:pPr marL="12700" marR="334010">
              <a:lnSpc>
                <a:spcPts val="1760"/>
              </a:lnSpc>
              <a:spcBef>
                <a:spcPts val="710"/>
              </a:spcBef>
            </a:pPr>
            <a:r>
              <a:rPr sz="1800" spc="-5" dirty="0">
                <a:latin typeface="Arial MT"/>
                <a:cs typeface="Arial MT"/>
              </a:rPr>
              <a:t>120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pazienti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quella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malattia,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inclusi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3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una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sperimentazione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clinica.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445" y="4557375"/>
            <a:ext cx="148145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0" indent="-159385">
              <a:lnSpc>
                <a:spcPts val="2400"/>
              </a:lnSpc>
              <a:spcBef>
                <a:spcPts val="95"/>
              </a:spcBef>
              <a:buFont typeface="Arial MT"/>
              <a:buChar char="•"/>
              <a:tabLst>
                <a:tab pos="172085" algn="l"/>
              </a:tabLst>
            </a:pPr>
            <a:r>
              <a:rPr sz="2000" b="1" spc="-5" dirty="0">
                <a:latin typeface="Arial"/>
                <a:cs typeface="Arial"/>
              </a:rPr>
              <a:t>Universo</a:t>
            </a:r>
            <a:r>
              <a:rPr sz="2000" spc="-5" dirty="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  <a:p>
            <a:pPr marL="171450" indent="-159385">
              <a:lnSpc>
                <a:spcPts val="2400"/>
              </a:lnSpc>
              <a:buFont typeface="Arial MT"/>
              <a:buChar char="•"/>
              <a:tabLst>
                <a:tab pos="172085" algn="l"/>
              </a:tabLst>
            </a:pPr>
            <a:r>
              <a:rPr sz="2000" b="1" spc="-10" dirty="0">
                <a:latin typeface="Arial"/>
                <a:cs typeface="Arial"/>
              </a:rPr>
              <a:t>Campion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spc="-5" dirty="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9917" y="4552300"/>
            <a:ext cx="5558790" cy="63436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800" spc="-5" dirty="0">
                <a:latin typeface="Arial MT"/>
                <a:cs typeface="Arial MT"/>
              </a:rPr>
              <a:t>un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lotto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5000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impianti.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Arial MT"/>
                <a:cs typeface="Arial MT"/>
              </a:rPr>
              <a:t>10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impianti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lotto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sottoposti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controllo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qualità.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4510" y="5716160"/>
            <a:ext cx="7694295" cy="494665"/>
          </a:xfrm>
          <a:prstGeom prst="rect">
            <a:avLst/>
          </a:prstGeom>
          <a:ln w="12684">
            <a:solidFill>
              <a:srgbClr val="FF4C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73990" algn="ctr">
              <a:lnSpc>
                <a:spcPct val="100000"/>
              </a:lnSpc>
              <a:spcBef>
                <a:spcPts val="355"/>
              </a:spcBef>
            </a:pPr>
            <a:r>
              <a:rPr sz="2400" spc="-5" dirty="0">
                <a:solidFill>
                  <a:srgbClr val="FF3300"/>
                </a:solidFill>
                <a:latin typeface="Arial MT"/>
                <a:cs typeface="Arial MT"/>
              </a:rPr>
              <a:t>Il</a:t>
            </a:r>
            <a:r>
              <a:rPr sz="2400" spc="-10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Arial MT"/>
                <a:cs typeface="Arial MT"/>
              </a:rPr>
              <a:t>campione è soltanto una</a:t>
            </a:r>
            <a:r>
              <a:rPr sz="2400" spc="-10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Arial MT"/>
                <a:cs typeface="Arial MT"/>
              </a:rPr>
              <a:t>parte del tutto.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6180" y="364533"/>
            <a:ext cx="434213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b="1" spc="-40" dirty="0">
                <a:latin typeface="Tahoma"/>
                <a:cs typeface="Tahoma"/>
              </a:rPr>
              <a:t>CAMPIONE</a:t>
            </a:r>
            <a:r>
              <a:rPr sz="2850" b="1" spc="-55" dirty="0">
                <a:latin typeface="Tahoma"/>
                <a:cs typeface="Tahoma"/>
              </a:rPr>
              <a:t> </a:t>
            </a:r>
            <a:r>
              <a:rPr sz="2850" b="1" spc="-35" dirty="0">
                <a:latin typeface="Tahoma"/>
                <a:cs typeface="Tahoma"/>
              </a:rPr>
              <a:t>E</a:t>
            </a:r>
            <a:r>
              <a:rPr sz="2850" b="1" spc="-50" dirty="0">
                <a:latin typeface="Tahoma"/>
                <a:cs typeface="Tahoma"/>
              </a:rPr>
              <a:t> </a:t>
            </a:r>
            <a:r>
              <a:rPr sz="2850" b="1" spc="-40" dirty="0">
                <a:latin typeface="Tahoma"/>
                <a:cs typeface="Tahoma"/>
              </a:rPr>
              <a:t>UNIVERSO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7564" y="989427"/>
            <a:ext cx="8125459" cy="0"/>
          </a:xfrm>
          <a:custGeom>
            <a:avLst/>
            <a:gdLst/>
            <a:ahLst/>
            <a:cxnLst/>
            <a:rect l="l" t="t" r="r" b="b"/>
            <a:pathLst>
              <a:path w="8125459">
                <a:moveTo>
                  <a:pt x="0" y="0"/>
                </a:moveTo>
                <a:lnTo>
                  <a:pt x="8124842" y="1"/>
                </a:lnTo>
              </a:path>
            </a:pathLst>
          </a:custGeom>
          <a:ln w="25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59" y="1571106"/>
            <a:ext cx="8163097" cy="45304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06180" y="1567529"/>
            <a:ext cx="8077834" cy="177355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just">
              <a:lnSpc>
                <a:spcPct val="88400"/>
              </a:lnSpc>
              <a:spcBef>
                <a:spcPts val="430"/>
              </a:spcBef>
            </a:pP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DEFINIZIONE: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Ciascuna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informazione,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caratteristica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che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verrà</a:t>
            </a:r>
            <a:r>
              <a:rPr sz="2400" spc="65" dirty="0">
                <a:latin typeface="Arial MT"/>
                <a:cs typeface="Arial MT"/>
              </a:rPr>
              <a:t> rilevata</a:t>
            </a:r>
            <a:r>
              <a:rPr sz="2400" spc="70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sulle</a:t>
            </a:r>
            <a:r>
              <a:rPr sz="2400" spc="65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unità</a:t>
            </a:r>
            <a:r>
              <a:rPr sz="2400" spc="65" dirty="0">
                <a:latin typeface="Arial MT"/>
                <a:cs typeface="Arial MT"/>
              </a:rPr>
              <a:t> </a:t>
            </a:r>
            <a:r>
              <a:rPr sz="2400" spc="70" dirty="0">
                <a:latin typeface="Arial MT"/>
                <a:cs typeface="Arial MT"/>
              </a:rPr>
              <a:t>statistiche</a:t>
            </a:r>
            <a:r>
              <a:rPr sz="2400" spc="75" dirty="0">
                <a:latin typeface="Arial MT"/>
                <a:cs typeface="Arial MT"/>
              </a:rPr>
              <a:t> </a:t>
            </a:r>
            <a:r>
              <a:rPr sz="2400" spc="55" dirty="0">
                <a:latin typeface="Arial MT"/>
                <a:cs typeface="Arial MT"/>
              </a:rPr>
              <a:t>sarà</a:t>
            </a:r>
            <a:r>
              <a:rPr sz="2400" spc="60" dirty="0">
                <a:latin typeface="Arial MT"/>
                <a:cs typeface="Arial MT"/>
              </a:rPr>
              <a:t> </a:t>
            </a:r>
            <a:r>
              <a:rPr sz="2400" spc="75" dirty="0">
                <a:latin typeface="Arial MT"/>
                <a:cs typeface="Arial MT"/>
              </a:rPr>
              <a:t>chiamata </a:t>
            </a:r>
            <a:r>
              <a:rPr sz="2400" spc="8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VARIABILE.</a:t>
            </a:r>
            <a:endParaRPr sz="2400">
              <a:latin typeface="Arial MT"/>
              <a:cs typeface="Arial MT"/>
            </a:endParaRPr>
          </a:p>
          <a:p>
            <a:pPr marL="12700" marR="15240" algn="just">
              <a:lnSpc>
                <a:spcPts val="2620"/>
              </a:lnSpc>
              <a:spcBef>
                <a:spcPts val="595"/>
              </a:spcBef>
            </a:pPr>
            <a:r>
              <a:rPr sz="2400" spc="-5" dirty="0">
                <a:latin typeface="Arial MT"/>
                <a:cs typeface="Arial MT"/>
              </a:rPr>
              <a:t>Le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MS PGothic"/>
                <a:cs typeface="MS PGothic"/>
              </a:rPr>
              <a:t>“</a:t>
            </a:r>
            <a:r>
              <a:rPr sz="2400" spc="-5" dirty="0">
                <a:latin typeface="Arial MT"/>
                <a:cs typeface="Arial MT"/>
              </a:rPr>
              <a:t>categorie</a:t>
            </a:r>
            <a:r>
              <a:rPr sz="2400" spc="-5" dirty="0">
                <a:latin typeface="MS PGothic"/>
                <a:cs typeface="MS PGothic"/>
              </a:rPr>
              <a:t>”</a:t>
            </a:r>
            <a:r>
              <a:rPr sz="2400" dirty="0">
                <a:latin typeface="MS PGothic"/>
                <a:cs typeface="MS PGothic"/>
              </a:rPr>
              <a:t> </a:t>
            </a:r>
            <a:r>
              <a:rPr sz="2400" spc="-5" dirty="0">
                <a:latin typeface="Arial MT"/>
                <a:cs typeface="Arial MT"/>
              </a:rPr>
              <a:t>della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variabile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statistica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osservazione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costituiscono le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MODALITA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MS PGothic"/>
                <a:cs typeface="MS PGothic"/>
              </a:rPr>
              <a:t>’</a:t>
            </a:r>
            <a:r>
              <a:rPr sz="2400" spc="-70" dirty="0">
                <a:latin typeface="MS PGothic"/>
                <a:cs typeface="MS PGothic"/>
              </a:rPr>
              <a:t> </a:t>
            </a:r>
            <a:r>
              <a:rPr sz="2400" spc="-5" dirty="0">
                <a:latin typeface="Arial MT"/>
                <a:cs typeface="Arial MT"/>
              </a:rPr>
              <a:t>della variabile.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564" y="4369969"/>
            <a:ext cx="8340725" cy="1492250"/>
          </a:xfrm>
          <a:prstGeom prst="rect">
            <a:avLst/>
          </a:prstGeom>
          <a:ln w="38054">
            <a:solidFill>
              <a:srgbClr val="FF26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90805" marR="77470" algn="just">
              <a:lnSpc>
                <a:spcPct val="89000"/>
              </a:lnSpc>
              <a:spcBef>
                <a:spcPts val="430"/>
              </a:spcBef>
            </a:pPr>
            <a:r>
              <a:rPr sz="2400" spc="-5" dirty="0">
                <a:latin typeface="Arial MT"/>
                <a:cs typeface="Arial MT"/>
              </a:rPr>
              <a:t>I</a:t>
            </a:r>
            <a:r>
              <a:rPr sz="2400" spc="6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dati</a:t>
            </a:r>
            <a:r>
              <a:rPr sz="2400" spc="6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sperimentali</a:t>
            </a:r>
            <a:r>
              <a:rPr sz="2400" spc="6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(variabili)</a:t>
            </a:r>
            <a:r>
              <a:rPr sz="2400" spc="6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</a:t>
            </a:r>
            <a:r>
              <a:rPr sz="2400" spc="6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presentano</a:t>
            </a:r>
            <a:r>
              <a:rPr sz="2400" spc="6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sotto</a:t>
            </a:r>
            <a:r>
              <a:rPr sz="2400" spc="6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differenti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forme, essi possono essere sia di tipo quantitativo sia di tipo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qualitativo, ed essere espressi o con scale continue o con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scale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discrete.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3254" y="364533"/>
            <a:ext cx="429069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b="1" spc="-35" dirty="0">
                <a:latin typeface="Tahoma"/>
                <a:cs typeface="Tahoma"/>
              </a:rPr>
              <a:t>VARIABILE</a:t>
            </a:r>
            <a:r>
              <a:rPr sz="2850" b="1" spc="-85" dirty="0">
                <a:latin typeface="Tahoma"/>
                <a:cs typeface="Tahoma"/>
              </a:rPr>
              <a:t> </a:t>
            </a:r>
            <a:r>
              <a:rPr sz="2850" b="1" spc="-35" dirty="0">
                <a:latin typeface="Tahoma"/>
                <a:cs typeface="Tahoma"/>
              </a:rPr>
              <a:t>STATISTICA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7564" y="989427"/>
            <a:ext cx="8125459" cy="0"/>
          </a:xfrm>
          <a:custGeom>
            <a:avLst/>
            <a:gdLst/>
            <a:ahLst/>
            <a:cxnLst/>
            <a:rect l="l" t="t" r="r" b="b"/>
            <a:pathLst>
              <a:path w="8125459">
                <a:moveTo>
                  <a:pt x="0" y="0"/>
                </a:moveTo>
                <a:lnTo>
                  <a:pt x="8124842" y="1"/>
                </a:lnTo>
              </a:path>
            </a:pathLst>
          </a:custGeom>
          <a:ln w="25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254" y="423677"/>
            <a:ext cx="216281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b="1" spc="-40" dirty="0">
                <a:latin typeface="Tahoma"/>
                <a:cs typeface="Tahoma"/>
              </a:rPr>
              <a:t>GLOSSARIO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9348" y="1669326"/>
            <a:ext cx="7609205" cy="39681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4965" marR="157480" indent="-342900">
              <a:lnSpc>
                <a:spcPct val="98800"/>
              </a:lnSpc>
              <a:spcBef>
                <a:spcPts val="1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u="heavy" spc="-5" dirty="0">
                <a:solidFill>
                  <a:srgbClr val="FF3300"/>
                </a:solidFill>
                <a:uFill>
                  <a:solidFill>
                    <a:srgbClr val="FF4C00"/>
                  </a:solidFill>
                </a:uFill>
                <a:latin typeface="Arial"/>
                <a:cs typeface="Arial"/>
              </a:rPr>
              <a:t>POPOLAZIONE</a:t>
            </a:r>
            <a:r>
              <a:rPr sz="2400" b="1" spc="-5" dirty="0">
                <a:solidFill>
                  <a:srgbClr val="FF3300"/>
                </a:solidFill>
                <a:latin typeface="Arial"/>
                <a:cs typeface="Arial"/>
              </a:rPr>
              <a:t>: </a:t>
            </a:r>
            <a:r>
              <a:rPr sz="2400" spc="-5" dirty="0">
                <a:latin typeface="Arial MT"/>
                <a:cs typeface="Arial MT"/>
              </a:rPr>
              <a:t>l’insieme di tutte le unità statistiche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oggetto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dell’osservazione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(es.: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medici,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paramedici,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studenti,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diabetici,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obesi,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addetti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all’agricoltura…).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3300"/>
              </a:buClr>
              <a:buFont typeface="Arial MT"/>
              <a:buChar char="•"/>
            </a:pPr>
            <a:endParaRPr sz="3400">
              <a:latin typeface="Arial MT"/>
              <a:cs typeface="Arial MT"/>
            </a:endParaRPr>
          </a:p>
          <a:p>
            <a:pPr marL="354965" marR="5080" indent="-342900">
              <a:lnSpc>
                <a:spcPct val="1014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u="heavy" spc="-5" dirty="0">
                <a:solidFill>
                  <a:srgbClr val="FF3300"/>
                </a:solidFill>
                <a:uFill>
                  <a:solidFill>
                    <a:srgbClr val="FF4C00"/>
                  </a:solidFill>
                </a:uFill>
                <a:latin typeface="Arial"/>
                <a:cs typeface="Arial"/>
              </a:rPr>
              <a:t>CAMPIONE</a:t>
            </a:r>
            <a:r>
              <a:rPr sz="2400" b="1" spc="-5" dirty="0">
                <a:solidFill>
                  <a:srgbClr val="FF3300"/>
                </a:solidFill>
                <a:latin typeface="Arial"/>
                <a:cs typeface="Arial"/>
              </a:rPr>
              <a:t>: </a:t>
            </a:r>
            <a:r>
              <a:rPr sz="2400" spc="-5" dirty="0">
                <a:latin typeface="Arial MT"/>
                <a:cs typeface="Arial MT"/>
              </a:rPr>
              <a:t>la parte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delle unità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statistiche sottoposte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all’osservazione, all’esperimento, etc.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3300"/>
              </a:buClr>
              <a:buFont typeface="Arial MT"/>
              <a:buChar char="•"/>
            </a:pPr>
            <a:endParaRPr sz="3400">
              <a:latin typeface="Arial MT"/>
              <a:cs typeface="Arial MT"/>
            </a:endParaRPr>
          </a:p>
          <a:p>
            <a:pPr marL="354965" marR="408305" indent="-342900">
              <a:lnSpc>
                <a:spcPct val="101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u="heavy" spc="-5" dirty="0">
                <a:solidFill>
                  <a:srgbClr val="FF3300"/>
                </a:solidFill>
                <a:uFill>
                  <a:solidFill>
                    <a:srgbClr val="FF4C00"/>
                  </a:solidFill>
                </a:uFill>
                <a:latin typeface="Arial"/>
                <a:cs typeface="Arial"/>
              </a:rPr>
              <a:t>UNITA’ STATISTICA</a:t>
            </a:r>
            <a:r>
              <a:rPr sz="2400" b="1" spc="-5" dirty="0">
                <a:solidFill>
                  <a:srgbClr val="FF3300"/>
                </a:solidFill>
                <a:latin typeface="Arial"/>
                <a:cs typeface="Arial"/>
              </a:rPr>
              <a:t>: </a:t>
            </a:r>
            <a:r>
              <a:rPr sz="2400" spc="-5" dirty="0">
                <a:latin typeface="Arial MT"/>
                <a:cs typeface="Arial MT"/>
              </a:rPr>
              <a:t>per ogni elemento o caso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appartenente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alla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popolazione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oggetto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diretto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della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osservazione da cui si raccolgono i dati.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7564" y="1060781"/>
            <a:ext cx="8125459" cy="0"/>
          </a:xfrm>
          <a:custGeom>
            <a:avLst/>
            <a:gdLst/>
            <a:ahLst/>
            <a:cxnLst/>
            <a:rect l="l" t="t" r="r" b="b"/>
            <a:pathLst>
              <a:path w="8125459">
                <a:moveTo>
                  <a:pt x="0" y="0"/>
                </a:moveTo>
                <a:lnTo>
                  <a:pt x="8124842" y="1"/>
                </a:lnTo>
              </a:path>
            </a:pathLst>
          </a:custGeom>
          <a:ln w="25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7520" y="1525034"/>
            <a:ext cx="8013065" cy="323278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54965" marR="5080" indent="-342900">
              <a:lnSpc>
                <a:spcPts val="2800"/>
              </a:lnSpc>
              <a:spcBef>
                <a:spcPts val="25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u="heavy" spc="-5" dirty="0">
                <a:solidFill>
                  <a:srgbClr val="FF3300"/>
                </a:solidFill>
                <a:uFill>
                  <a:solidFill>
                    <a:srgbClr val="FF4C00"/>
                  </a:solidFill>
                </a:uFill>
                <a:latin typeface="Arial"/>
                <a:cs typeface="Arial"/>
              </a:rPr>
              <a:t>CARATTERE (O VARIABILE):</a:t>
            </a:r>
            <a:r>
              <a:rPr sz="2400" b="1" spc="-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la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caratteristica (attributo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 misura) osservata sulla unità statistica.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3300"/>
              </a:buClr>
              <a:buFont typeface="Arial MT"/>
              <a:buChar char="•"/>
            </a:pPr>
            <a:endParaRPr sz="3600">
              <a:latin typeface="Arial MT"/>
              <a:cs typeface="Arial MT"/>
            </a:endParaRPr>
          </a:p>
          <a:p>
            <a:pPr marL="354965" marR="104139" indent="-342900">
              <a:lnSpc>
                <a:spcPts val="282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u="heavy" spc="-5" dirty="0">
                <a:solidFill>
                  <a:srgbClr val="FF3300"/>
                </a:solidFill>
                <a:uFill>
                  <a:solidFill>
                    <a:srgbClr val="FF4C00"/>
                  </a:solidFill>
                </a:uFill>
                <a:latin typeface="Arial"/>
                <a:cs typeface="Arial"/>
              </a:rPr>
              <a:t>MODALITA’:</a:t>
            </a:r>
            <a:r>
              <a:rPr sz="2400" b="1" spc="-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ogni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diversa presentazione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carattere o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variabile osservata su ciascuna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unità statistica.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3300"/>
              </a:buClr>
              <a:buFont typeface="Arial MT"/>
              <a:buChar char="•"/>
            </a:pPr>
            <a:endParaRPr sz="3600">
              <a:latin typeface="Arial MT"/>
              <a:cs typeface="Arial MT"/>
            </a:endParaRPr>
          </a:p>
          <a:p>
            <a:pPr marL="354965" marR="69850" indent="-342900">
              <a:lnSpc>
                <a:spcPts val="282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u="heavy" spc="-5" dirty="0">
                <a:solidFill>
                  <a:srgbClr val="FF3300"/>
                </a:solidFill>
                <a:uFill>
                  <a:solidFill>
                    <a:srgbClr val="FF4C00"/>
                  </a:solidFill>
                </a:uFill>
                <a:latin typeface="Arial"/>
                <a:cs typeface="Arial"/>
              </a:rPr>
              <a:t>FREQUENZA</a:t>
            </a:r>
            <a:r>
              <a:rPr sz="2400" b="1" spc="-5" dirty="0">
                <a:solidFill>
                  <a:srgbClr val="FF3300"/>
                </a:solidFill>
                <a:latin typeface="Arial"/>
                <a:cs typeface="Arial"/>
              </a:rPr>
              <a:t>: </a:t>
            </a:r>
            <a:r>
              <a:rPr sz="2400" spc="-5" dirty="0">
                <a:latin typeface="Arial MT"/>
                <a:cs typeface="Arial MT"/>
              </a:rPr>
              <a:t>numero di volte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che si presenta una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modalità.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254" y="423677"/>
            <a:ext cx="216281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b="1" spc="-40" dirty="0">
                <a:latin typeface="Tahoma"/>
                <a:cs typeface="Tahoma"/>
              </a:rPr>
              <a:t>GLOSSARIO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7564" y="989427"/>
            <a:ext cx="8125459" cy="0"/>
          </a:xfrm>
          <a:custGeom>
            <a:avLst/>
            <a:gdLst/>
            <a:ahLst/>
            <a:cxnLst/>
            <a:rect l="l" t="t" r="r" b="b"/>
            <a:pathLst>
              <a:path w="8125459">
                <a:moveTo>
                  <a:pt x="0" y="0"/>
                </a:moveTo>
                <a:lnTo>
                  <a:pt x="8124842" y="1"/>
                </a:lnTo>
              </a:path>
            </a:pathLst>
          </a:custGeom>
          <a:ln w="25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1726</Words>
  <Application>Microsoft Office PowerPoint</Application>
  <PresentationFormat>Personalizzato</PresentationFormat>
  <Paragraphs>444</Paragraphs>
  <Slides>37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5" baseType="lpstr">
      <vt:lpstr>MS PGothic</vt:lpstr>
      <vt:lpstr>Arial</vt:lpstr>
      <vt:lpstr>Arial MT</vt:lpstr>
      <vt:lpstr>Calibri</vt:lpstr>
      <vt:lpstr>Tahoma</vt:lpstr>
      <vt:lpstr>Times New Roman</vt:lpstr>
      <vt:lpstr>Wingdings</vt:lpstr>
      <vt:lpstr>Office Theme</vt:lpstr>
      <vt:lpstr>Presentazione standard di PowerPoint</vt:lpstr>
      <vt:lpstr>Informazioni, nuove conoscenze, decisioni</vt:lpstr>
      <vt:lpstr>LA STATISTICA</vt:lpstr>
      <vt:lpstr>Statistica</vt:lpstr>
      <vt:lpstr>UNITA’ STATISTICA</vt:lpstr>
      <vt:lpstr>CAMPIONE E UNIVERSO</vt:lpstr>
      <vt:lpstr>VARIABILE STATISTICA</vt:lpstr>
      <vt:lpstr>GLOSSARIO</vt:lpstr>
      <vt:lpstr>GLOSSARIO</vt:lpstr>
      <vt:lpstr>Popolazione   </vt:lpstr>
      <vt:lpstr>Esempi</vt:lpstr>
      <vt:lpstr>VARIABILI STATISTICHE</vt:lpstr>
      <vt:lpstr>LA SINTESI DEI DATI</vt:lpstr>
      <vt:lpstr>Esempio 1. Su un campione di pazienti si rilevino le  caratteristiche: sesso, età, altezza, peso, pressione arteriosa  sistolica (PAS), tasso glicemico.</vt:lpstr>
      <vt:lpstr>Presentazione standard di PowerPoint</vt:lpstr>
      <vt:lpstr>Presentazione standard di PowerPoint</vt:lpstr>
      <vt:lpstr>Presentazione standard di PowerPoint</vt:lpstr>
      <vt:lpstr>DISTRIBUZIONI SEMPLICI DI FREQUENZE</vt:lpstr>
      <vt:lpstr>Alcune distribuzioni semplici di frequenze</vt:lpstr>
      <vt:lpstr>Variabile qualitativa nominale: SESSO</vt:lpstr>
      <vt:lpstr>Variabile qualitativa nominale: COLORE DEI CAPELLI</vt:lpstr>
      <vt:lpstr>Variabile quantitativa ordinale: NUMERO DI OROLOGI</vt:lpstr>
      <vt:lpstr>BAR CHART</vt:lpstr>
      <vt:lpstr>Variabile quantitativa: PESO CORPOREO</vt:lpstr>
      <vt:lpstr>L’ISTOGRAMMA</vt:lpstr>
      <vt:lpstr>L’ISTOGRAMMA</vt:lpstr>
      <vt:lpstr>Distribuzione doppia di frequenze assolute</vt:lpstr>
      <vt:lpstr>Presentazione standard di PowerPoint</vt:lpstr>
      <vt:lpstr>Distribuzione doppia di frequenze percentuali</vt:lpstr>
      <vt:lpstr>Distrib. di frequenze assolute, relative e cumulate</vt:lpstr>
      <vt:lpstr>I GRAFICI STATISTICI</vt:lpstr>
      <vt:lpstr>Presentazione standard di PowerPoint</vt:lpstr>
      <vt:lpstr>ISTOGRAMMI</vt:lpstr>
      <vt:lpstr>Presentazione standard di PowerPoint</vt:lpstr>
      <vt:lpstr>GRAFICI PER SPEZZATE</vt:lpstr>
      <vt:lpstr>DIAGRAMMI A SETTORI CIRCOLARI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Informazioni, nuove conoscenze, decisioni</dc:title>
  <cp:lastModifiedBy>Frenz Frenz</cp:lastModifiedBy>
  <cp:revision>3</cp:revision>
  <dcterms:created xsi:type="dcterms:W3CDTF">2022-04-23T11:34:42Z</dcterms:created>
  <dcterms:modified xsi:type="dcterms:W3CDTF">2022-04-23T12:27:58Z</dcterms:modified>
</cp:coreProperties>
</file>