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7010400"/>
  <p:notesSz cx="9144000" cy="701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0753" y="446942"/>
            <a:ext cx="7982492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925824"/>
            <a:ext cx="64008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F33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683" y="91045"/>
            <a:ext cx="8876334" cy="68396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584" y="1609691"/>
            <a:ext cx="80225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155" y="1212133"/>
            <a:ext cx="8317230" cy="354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FF33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519672"/>
            <a:ext cx="292608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hyperlink" Target="http://www.biostatistica.unich.it/" TargetMode="External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522" y="336152"/>
            <a:ext cx="6794274" cy="6596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27911" y="1845662"/>
            <a:ext cx="6099810" cy="706755"/>
            <a:chOff x="1327911" y="1845662"/>
            <a:chExt cx="6099810" cy="7067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817" y="1866209"/>
              <a:ext cx="6076603" cy="685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7911" y="1845662"/>
              <a:ext cx="6071791" cy="67547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406046" y="3643756"/>
            <a:ext cx="4140835" cy="408940"/>
            <a:chOff x="2406046" y="3643756"/>
            <a:chExt cx="4140835" cy="4089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7316" y="3665913"/>
              <a:ext cx="4118956" cy="3865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6046" y="3643756"/>
              <a:ext cx="4112252" cy="38054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830461" y="2781179"/>
            <a:ext cx="5302250" cy="702310"/>
            <a:chOff x="1830461" y="2781179"/>
            <a:chExt cx="5302250" cy="70231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3737" y="2801389"/>
              <a:ext cx="5278582" cy="6816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0461" y="2781179"/>
              <a:ext cx="5270838" cy="67388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45101" y="5070764"/>
            <a:ext cx="5936615" cy="565785"/>
            <a:chOff x="1545101" y="5070764"/>
            <a:chExt cx="5936615" cy="565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6948" y="5104015"/>
              <a:ext cx="5914505" cy="5320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49858" y="5088256"/>
              <a:ext cx="5895975" cy="515620"/>
            </a:xfrm>
            <a:custGeom>
              <a:avLst/>
              <a:gdLst/>
              <a:ahLst/>
              <a:cxnLst/>
              <a:rect l="l" t="t" r="r" b="b"/>
              <a:pathLst>
                <a:path w="5895975" h="515620">
                  <a:moveTo>
                    <a:pt x="0" y="0"/>
                  </a:moveTo>
                  <a:lnTo>
                    <a:pt x="5895860" y="0"/>
                  </a:lnTo>
                  <a:lnTo>
                    <a:pt x="5895860" y="515325"/>
                  </a:lnTo>
                  <a:lnTo>
                    <a:pt x="0" y="515325"/>
                  </a:lnTo>
                  <a:lnTo>
                    <a:pt x="0" y="0"/>
                  </a:lnTo>
                  <a:close/>
                </a:path>
              </a:pathLst>
            </a:custGeom>
            <a:ln w="9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49086" y="5070764"/>
              <a:ext cx="5004261" cy="50291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085050" y="5050185"/>
            <a:ext cx="4841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latin typeface="Arial"/>
                <a:cs typeface="Arial"/>
                <a:hlinkClick r:id="rId11"/>
              </a:rPr>
              <a:t>http://www.biostatistica.unich.it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62467" y="4363628"/>
            <a:ext cx="4284345" cy="474980"/>
            <a:chOff x="2262467" y="4363628"/>
            <a:chExt cx="4284345" cy="47498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1843" y="4384964"/>
              <a:ext cx="4264428" cy="4530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2467" y="4363628"/>
              <a:ext cx="4255833" cy="443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5803" y="4877310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0" y="0"/>
                </a:moveTo>
                <a:lnTo>
                  <a:pt x="313212" y="0"/>
                </a:lnTo>
              </a:path>
            </a:pathLst>
          </a:custGeom>
          <a:ln w="295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42696" y="5144529"/>
            <a:ext cx="383540" cy="862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0" spc="65">
                <a:latin typeface="Times New Roman"/>
                <a:cs typeface="Times New Roman"/>
              </a:rPr>
              <a:t>n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3426" y="3255431"/>
            <a:ext cx="1394460" cy="1523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>
              <a:lnSpc>
                <a:spcPts val="2890"/>
              </a:lnSpc>
              <a:spcBef>
                <a:spcPts val="100"/>
              </a:spcBef>
            </a:pPr>
            <a:r>
              <a:rPr dirty="0" sz="3200" spc="4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8890"/>
              </a:lnSpc>
            </a:pPr>
            <a:r>
              <a:rPr dirty="0" sz="8200" spc="170">
                <a:latin typeface="Symbol"/>
                <a:cs typeface="Symbol"/>
              </a:rPr>
              <a:t></a:t>
            </a:r>
            <a:r>
              <a:rPr dirty="0" sz="8200" spc="-1040">
                <a:latin typeface="Times New Roman"/>
                <a:cs typeface="Times New Roman"/>
              </a:rPr>
              <a:t> </a:t>
            </a:r>
            <a:r>
              <a:rPr dirty="0" baseline="13636" sz="8250" spc="-15" i="1">
                <a:latin typeface="Times New Roman"/>
                <a:cs typeface="Times New Roman"/>
              </a:rPr>
              <a:t>x</a:t>
            </a:r>
            <a:r>
              <a:rPr dirty="0" sz="3200" spc="20" i="1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167" y="4338554"/>
            <a:ext cx="2655570" cy="862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616835" algn="l"/>
              </a:tabLst>
            </a:pPr>
            <a:r>
              <a:rPr dirty="0" baseline="-20707" sz="8250" spc="89" i="1">
                <a:latin typeface="Times New Roman"/>
                <a:cs typeface="Times New Roman"/>
              </a:rPr>
              <a:t>x</a:t>
            </a:r>
            <a:r>
              <a:rPr dirty="0" baseline="-20707" sz="8250" spc="367" i="1">
                <a:latin typeface="Times New Roman"/>
                <a:cs typeface="Times New Roman"/>
              </a:rPr>
              <a:t> </a:t>
            </a:r>
            <a:r>
              <a:rPr dirty="0" baseline="-20707" sz="8250" spc="112">
                <a:latin typeface="Symbol"/>
                <a:cs typeface="Symbol"/>
              </a:rPr>
              <a:t></a:t>
            </a:r>
            <a:r>
              <a:rPr dirty="0" u="heavy" sz="5500" spc="12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3200" spc="4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heavy" sz="32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0302" y="3209394"/>
            <a:ext cx="2823845" cy="2752725"/>
          </a:xfrm>
          <a:custGeom>
            <a:avLst/>
            <a:gdLst/>
            <a:ahLst/>
            <a:cxnLst/>
            <a:rect l="l" t="t" r="r" b="b"/>
            <a:pathLst>
              <a:path w="2823845" h="2752725">
                <a:moveTo>
                  <a:pt x="0" y="0"/>
                </a:moveTo>
                <a:lnTo>
                  <a:pt x="2823481" y="0"/>
                </a:lnTo>
                <a:lnTo>
                  <a:pt x="2823481" y="2752239"/>
                </a:lnTo>
                <a:lnTo>
                  <a:pt x="0" y="2752239"/>
                </a:lnTo>
                <a:lnTo>
                  <a:pt x="0" y="0"/>
                </a:lnTo>
                <a:close/>
              </a:path>
            </a:pathLst>
          </a:custGeom>
          <a:ln w="19025">
            <a:solidFill>
              <a:srgbClr val="FF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1785" y="1287875"/>
            <a:ext cx="7902575" cy="14770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12700" marR="5080">
              <a:lnSpc>
                <a:spcPts val="3800"/>
              </a:lnSpc>
              <a:spcBef>
                <a:spcPts val="225"/>
              </a:spcBef>
            </a:pPr>
            <a:r>
              <a:rPr dirty="0" sz="3200" spc="-5">
                <a:latin typeface="Arial MT"/>
                <a:cs typeface="Arial MT"/>
              </a:rPr>
              <a:t>Formalmente possiamo esprimere la media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aritmetica semplice attraverso la seguente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formula: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858" y="387446"/>
            <a:ext cx="393382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>
                <a:latin typeface="Arial MT"/>
                <a:cs typeface="Arial MT"/>
              </a:rPr>
              <a:t>Nell’Esempio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esame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000" y="3191101"/>
            <a:ext cx="3741420" cy="209550"/>
          </a:xfrm>
          <a:custGeom>
            <a:avLst/>
            <a:gdLst/>
            <a:ahLst/>
            <a:cxnLst/>
            <a:rect l="l" t="t" r="r" b="b"/>
            <a:pathLst>
              <a:path w="3741420" h="209550">
                <a:moveTo>
                  <a:pt x="0" y="0"/>
                </a:moveTo>
                <a:lnTo>
                  <a:pt x="262874" y="0"/>
                </a:lnTo>
              </a:path>
              <a:path w="3741420" h="209550">
                <a:moveTo>
                  <a:pt x="2793664" y="208941"/>
                </a:moveTo>
                <a:lnTo>
                  <a:pt x="3741006" y="208941"/>
                </a:lnTo>
              </a:path>
            </a:pathLst>
          </a:custGeom>
          <a:ln w="23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7652" y="3404363"/>
            <a:ext cx="320675" cy="701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4400" spc="220"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810" y="1879410"/>
            <a:ext cx="192405" cy="4197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550" spc="135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5592" y="2609530"/>
            <a:ext cx="4694555" cy="10566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ts val="4040"/>
              </a:lnSpc>
              <a:spcBef>
                <a:spcPts val="135"/>
              </a:spcBef>
            </a:pPr>
            <a:r>
              <a:rPr dirty="0" sz="4400" spc="210">
                <a:latin typeface="Times New Roman"/>
                <a:cs typeface="Times New Roman"/>
              </a:rPr>
              <a:t>950</a:t>
            </a:r>
            <a:endParaRPr sz="4400">
              <a:latin typeface="Times New Roman"/>
              <a:cs typeface="Times New Roman"/>
            </a:endParaRPr>
          </a:p>
          <a:p>
            <a:pPr marL="151765">
              <a:lnSpc>
                <a:spcPts val="4040"/>
              </a:lnSpc>
              <a:tabLst>
                <a:tab pos="1111250" algn="l"/>
              </a:tabLst>
            </a:pPr>
            <a:r>
              <a:rPr dirty="0" baseline="-43560" sz="6600" spc="217">
                <a:latin typeface="Times New Roman"/>
                <a:cs typeface="Times New Roman"/>
              </a:rPr>
              <a:t>10	</a:t>
            </a:r>
            <a:r>
              <a:rPr dirty="0" sz="4400" spc="240">
                <a:latin typeface="Symbol"/>
                <a:cs typeface="Symbol"/>
              </a:rPr>
              <a:t></a:t>
            </a:r>
            <a:r>
              <a:rPr dirty="0" sz="4400" spc="-240">
                <a:latin typeface="Times New Roman"/>
                <a:cs typeface="Times New Roman"/>
              </a:rPr>
              <a:t> </a:t>
            </a:r>
            <a:r>
              <a:rPr dirty="0" sz="4400" spc="195">
                <a:latin typeface="Times New Roman"/>
                <a:cs typeface="Times New Roman"/>
              </a:rPr>
              <a:t>95</a:t>
            </a:r>
            <a:r>
              <a:rPr dirty="0" sz="4400" spc="195" i="1">
                <a:latin typeface="Times New Roman"/>
                <a:cs typeface="Times New Roman"/>
              </a:rPr>
              <a:t>mg</a:t>
            </a:r>
            <a:r>
              <a:rPr dirty="0" sz="4400" spc="-150" i="1">
                <a:latin typeface="Times New Roman"/>
                <a:cs typeface="Times New Roman"/>
              </a:rPr>
              <a:t> </a:t>
            </a:r>
            <a:r>
              <a:rPr dirty="0" sz="4400" spc="165">
                <a:latin typeface="Times New Roman"/>
                <a:cs typeface="Times New Roman"/>
              </a:rPr>
              <a:t>/100</a:t>
            </a:r>
            <a:r>
              <a:rPr dirty="0" sz="4400" spc="165" i="1">
                <a:latin typeface="Times New Roman"/>
                <a:cs typeface="Times New Roman"/>
              </a:rPr>
              <a:t>cc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9490" y="2075832"/>
            <a:ext cx="1177925" cy="10382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6650" spc="430">
                <a:latin typeface="Symbol"/>
                <a:cs typeface="Symbol"/>
              </a:rPr>
              <a:t></a:t>
            </a:r>
            <a:r>
              <a:rPr dirty="0" sz="6650" spc="-910">
                <a:latin typeface="Times New Roman"/>
                <a:cs typeface="Times New Roman"/>
              </a:rPr>
              <a:t> </a:t>
            </a:r>
            <a:r>
              <a:rPr dirty="0" baseline="13888" sz="6600" spc="157" i="1">
                <a:latin typeface="Times New Roman"/>
                <a:cs typeface="Times New Roman"/>
              </a:rPr>
              <a:t>x</a:t>
            </a:r>
            <a:r>
              <a:rPr dirty="0" sz="2550" spc="75" i="1">
                <a:latin typeface="Times New Roman"/>
                <a:cs typeface="Times New Roman"/>
              </a:rPr>
              <a:t>i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522" y="2753749"/>
            <a:ext cx="2736215" cy="701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198370" algn="l"/>
                <a:tab pos="2359660" algn="l"/>
              </a:tabLst>
            </a:pPr>
            <a:r>
              <a:rPr dirty="0" baseline="-20833" sz="6600" spc="292" i="1">
                <a:latin typeface="Times New Roman"/>
                <a:cs typeface="Times New Roman"/>
              </a:rPr>
              <a:t>x</a:t>
            </a:r>
            <a:r>
              <a:rPr dirty="0" baseline="-20833" sz="6600" spc="367" i="1">
                <a:latin typeface="Times New Roman"/>
                <a:cs typeface="Times New Roman"/>
              </a:rPr>
              <a:t> </a:t>
            </a:r>
            <a:r>
              <a:rPr dirty="0" baseline="-20833" sz="6600" spc="359">
                <a:latin typeface="Symbol"/>
                <a:cs typeface="Symbol"/>
              </a:rPr>
              <a:t></a:t>
            </a:r>
            <a:r>
              <a:rPr dirty="0" u="heavy" sz="4400" spc="10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550" spc="11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heavy" sz="255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2550" spc="114">
                <a:latin typeface="Times New Roman"/>
                <a:cs typeface="Times New Roman"/>
              </a:rPr>
              <a:t>	</a:t>
            </a:r>
            <a:r>
              <a:rPr dirty="0" baseline="-20833" sz="6600" spc="359">
                <a:latin typeface="Symbol"/>
                <a:cs typeface="Symbol"/>
              </a:rPr>
              <a:t></a:t>
            </a:r>
            <a:endParaRPr baseline="-20833" sz="66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614" y="1838105"/>
            <a:ext cx="7724140" cy="2235200"/>
          </a:xfrm>
          <a:custGeom>
            <a:avLst/>
            <a:gdLst/>
            <a:ahLst/>
            <a:cxnLst/>
            <a:rect l="l" t="t" r="r" b="b"/>
            <a:pathLst>
              <a:path w="7724140" h="2235200">
                <a:moveTo>
                  <a:pt x="0" y="0"/>
                </a:moveTo>
                <a:lnTo>
                  <a:pt x="7723751" y="0"/>
                </a:lnTo>
                <a:lnTo>
                  <a:pt x="7723751" y="2234931"/>
                </a:lnTo>
                <a:lnTo>
                  <a:pt x="0" y="2234931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FF4C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21" y="399493"/>
            <a:ext cx="7113905" cy="733425"/>
          </a:xfrm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35"/>
              </a:spcBef>
            </a:pPr>
            <a:r>
              <a:rPr dirty="0" u="heavy" sz="2400" spc="-5" b="1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</a:t>
            </a:r>
            <a:r>
              <a:rPr dirty="0" sz="2400" spc="-5" b="1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2400" spc="-5"/>
              <a:t>Riportiamo</a:t>
            </a:r>
            <a:r>
              <a:rPr dirty="0" sz="2400"/>
              <a:t> </a:t>
            </a:r>
            <a:r>
              <a:rPr dirty="0" sz="2400" spc="-5"/>
              <a:t>i</a:t>
            </a:r>
            <a:r>
              <a:rPr dirty="0" sz="2400"/>
              <a:t> </a:t>
            </a:r>
            <a:r>
              <a:rPr dirty="0" sz="2400" spc="-5"/>
              <a:t>tempi</a:t>
            </a:r>
            <a:r>
              <a:rPr dirty="0" sz="2400"/>
              <a:t> </a:t>
            </a:r>
            <a:r>
              <a:rPr dirty="0" sz="2400" spc="-5"/>
              <a:t>di</a:t>
            </a:r>
            <a:r>
              <a:rPr dirty="0" sz="2400"/>
              <a:t> </a:t>
            </a:r>
            <a:r>
              <a:rPr dirty="0" sz="2400" spc="-5"/>
              <a:t>sopravvivenza</a:t>
            </a:r>
            <a:r>
              <a:rPr dirty="0" sz="2400"/>
              <a:t> </a:t>
            </a:r>
            <a:r>
              <a:rPr dirty="0" sz="2400" spc="-5"/>
              <a:t>(mesi) </a:t>
            </a:r>
            <a:r>
              <a:rPr dirty="0" sz="2400" spc="-650"/>
              <a:t> </a:t>
            </a:r>
            <a:r>
              <a:rPr dirty="0" sz="2400" spc="-5"/>
              <a:t>di 19 pazienti con cancro dell’addome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4391" y="1630071"/>
          <a:ext cx="4052570" cy="453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/>
                <a:gridCol w="1721485"/>
              </a:tblGrid>
              <a:tr h="1028749">
                <a:tc>
                  <a:txBody>
                    <a:bodyPr/>
                    <a:lstStyle/>
                    <a:p>
                      <a:pPr marL="518159" marR="163195" indent="2374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Mesi di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sopravvivenza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algn="ctr" marL="347345">
                        <a:lnSpc>
                          <a:spcPts val="239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(x</a:t>
                      </a:r>
                      <a:r>
                        <a:rPr dirty="0" baseline="-25641" sz="195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400"/>
                        </a:lnSpc>
                        <a:spcBef>
                          <a:spcPts val="165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Frequenza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895985">
                        <a:lnSpc>
                          <a:spcPts val="24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(f</a:t>
                      </a:r>
                      <a:r>
                        <a:rPr dirty="0" baseline="-25641" sz="195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638097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8,5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1527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9,2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1527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7,3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3151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6,8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1527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10,1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6828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000" spc="-30" b="1">
                          <a:latin typeface="Arial"/>
                          <a:cs typeface="Arial"/>
                        </a:rPr>
                        <a:t>Totale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98928" y="1659293"/>
          <a:ext cx="2248535" cy="452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0"/>
              </a:tblGrid>
              <a:tr h="1030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641" sz="195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baseline="-25641" sz="1950">
                          <a:latin typeface="Arial MT"/>
                          <a:cs typeface="Arial MT"/>
                        </a:rPr>
                        <a:t>i</a:t>
                      </a:r>
                      <a:endParaRPr baseline="-25641" sz="195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89304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17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89304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36,8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8930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58,4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3069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13,6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1445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30,3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6982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156,1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54" y="1406702"/>
            <a:ext cx="7533640" cy="995044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0365" marR="5080" indent="-368300">
              <a:lnSpc>
                <a:spcPts val="3800"/>
              </a:lnSpc>
              <a:spcBef>
                <a:spcPts val="229"/>
              </a:spcBef>
              <a:tabLst>
                <a:tab pos="621030" algn="l"/>
                <a:tab pos="1612900" algn="l"/>
                <a:tab pos="3033395" algn="l"/>
                <a:tab pos="5198110" algn="l"/>
                <a:tab pos="6731634" algn="l"/>
                <a:tab pos="7294880" algn="l"/>
              </a:tabLst>
            </a:pPr>
            <a:r>
              <a:rPr dirty="0" spc="-5"/>
              <a:t>Si</a:t>
            </a:r>
            <a:r>
              <a:rPr dirty="0" spc="-5"/>
              <a:t>		</a:t>
            </a:r>
            <a:r>
              <a:rPr dirty="0" spc="-5"/>
              <a:t>dice</a:t>
            </a:r>
            <a:r>
              <a:rPr dirty="0" spc="-5"/>
              <a:t>	</a:t>
            </a:r>
            <a:r>
              <a:rPr dirty="0" u="heavy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me</a:t>
            </a:r>
            <a:r>
              <a:rPr dirty="0" u="heavy" spc="-10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di</a:t>
            </a:r>
            <a:r>
              <a:rPr dirty="0" u="heavy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a</a:t>
            </a:r>
            <a:r>
              <a:rPr dirty="0" u="heavy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ar</a:t>
            </a:r>
            <a:r>
              <a:rPr dirty="0" u="heavy" spc="-10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tmet</a:t>
            </a:r>
            <a:r>
              <a:rPr dirty="0" u="heavy" spc="-10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i</a:t>
            </a:r>
            <a:r>
              <a:rPr dirty="0" u="heavy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ca</a:t>
            </a:r>
            <a:r>
              <a:rPr dirty="0" u="heavy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pc="-10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esata</a:t>
            </a:r>
            <a:r>
              <a:rPr dirty="0" b="1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dirty="0" spc="-10"/>
              <a:t>d</a:t>
            </a:r>
            <a:r>
              <a:rPr dirty="0" spc="-5"/>
              <a:t>i</a:t>
            </a:r>
            <a:r>
              <a:rPr dirty="0"/>
              <a:t>	</a:t>
            </a:r>
            <a:r>
              <a:rPr dirty="0" spc="-5"/>
              <a:t>n  </a:t>
            </a:r>
            <a:r>
              <a:rPr dirty="0" spc="-5"/>
              <a:t>numeri: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727" y="5086690"/>
            <a:ext cx="7875270" cy="995044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 marR="30480">
              <a:lnSpc>
                <a:spcPts val="3800"/>
              </a:lnSpc>
              <a:spcBef>
                <a:spcPts val="229"/>
              </a:spcBef>
            </a:pPr>
            <a:r>
              <a:rPr dirty="0" sz="3200" spc="-5">
                <a:latin typeface="Arial MT"/>
                <a:cs typeface="Arial MT"/>
              </a:rPr>
              <a:t>Dove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 pesi </a:t>
            </a:r>
            <a:r>
              <a:rPr dirty="0" sz="3200" i="1">
                <a:latin typeface="Arial"/>
                <a:cs typeface="Arial"/>
              </a:rPr>
              <a:t>p</a:t>
            </a:r>
            <a:r>
              <a:rPr dirty="0" baseline="-21164" sz="3150" i="1">
                <a:latin typeface="Arial"/>
                <a:cs typeface="Arial"/>
              </a:rPr>
              <a:t>j</a:t>
            </a:r>
            <a:r>
              <a:rPr dirty="0" baseline="-21164" sz="3150" spc="457" i="1">
                <a:latin typeface="Arial"/>
                <a:cs typeface="Arial"/>
              </a:rPr>
              <a:t> </a:t>
            </a:r>
            <a:r>
              <a:rPr dirty="0" sz="3200" spc="-5">
                <a:latin typeface="Arial MT"/>
                <a:cs typeface="Arial MT"/>
              </a:rPr>
              <a:t>sono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le frequenze assolute di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ogni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modalità.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0307" y="3737759"/>
            <a:ext cx="6101715" cy="0"/>
          </a:xfrm>
          <a:custGeom>
            <a:avLst/>
            <a:gdLst/>
            <a:ahLst/>
            <a:cxnLst/>
            <a:rect l="l" t="t" r="r" b="b"/>
            <a:pathLst>
              <a:path w="6101715" h="0">
                <a:moveTo>
                  <a:pt x="0" y="0"/>
                </a:moveTo>
                <a:lnTo>
                  <a:pt x="6101419" y="0"/>
                </a:lnTo>
              </a:path>
            </a:pathLst>
          </a:custGeom>
          <a:ln w="22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5102" y="3133325"/>
            <a:ext cx="6267450" cy="1261745"/>
          </a:xfrm>
          <a:prstGeom prst="rect">
            <a:avLst/>
          </a:prstGeom>
          <a:ln w="9513">
            <a:solidFill>
              <a:srgbClr val="FF4C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0">
              <a:lnSpc>
                <a:spcPts val="4140"/>
              </a:lnSpc>
              <a:tabLst>
                <a:tab pos="2355850" algn="l"/>
                <a:tab pos="5108575" algn="l"/>
              </a:tabLst>
            </a:pPr>
            <a:r>
              <a:rPr dirty="0" sz="3550" spc="405" i="1">
                <a:latin typeface="Times New Roman"/>
                <a:cs typeface="Times New Roman"/>
              </a:rPr>
              <a:t>x</a:t>
            </a:r>
            <a:r>
              <a:rPr dirty="0" baseline="-24390" sz="3075" spc="607" i="1">
                <a:latin typeface="Times New Roman"/>
                <a:cs typeface="Times New Roman"/>
              </a:rPr>
              <a:t>1</a:t>
            </a:r>
            <a:r>
              <a:rPr dirty="0" baseline="-24390" sz="3075" spc="652" i="1">
                <a:latin typeface="Times New Roman"/>
                <a:cs typeface="Times New Roman"/>
              </a:rPr>
              <a:t> </a:t>
            </a:r>
            <a:r>
              <a:rPr dirty="0" sz="3550" spc="305">
                <a:latin typeface="Symbol"/>
                <a:cs typeface="Symbol"/>
              </a:rPr>
              <a:t></a:t>
            </a:r>
            <a:r>
              <a:rPr dirty="0" sz="3550" spc="335">
                <a:latin typeface="Times New Roman"/>
                <a:cs typeface="Times New Roman"/>
              </a:rPr>
              <a:t> </a:t>
            </a:r>
            <a:r>
              <a:rPr dirty="0" sz="3550" spc="535" i="1">
                <a:latin typeface="Times New Roman"/>
                <a:cs typeface="Times New Roman"/>
              </a:rPr>
              <a:t>p</a:t>
            </a:r>
            <a:r>
              <a:rPr dirty="0" baseline="-24390" sz="3075" spc="802" i="1">
                <a:latin typeface="Times New Roman"/>
                <a:cs typeface="Times New Roman"/>
              </a:rPr>
              <a:t>1</a:t>
            </a:r>
            <a:r>
              <a:rPr dirty="0" sz="3550" spc="535" i="1">
                <a:latin typeface="Times New Roman"/>
                <a:cs typeface="Times New Roman"/>
              </a:rPr>
              <a:t>+x</a:t>
            </a:r>
            <a:r>
              <a:rPr dirty="0" baseline="-24390" sz="3075" spc="802" i="1">
                <a:latin typeface="Times New Roman"/>
                <a:cs typeface="Times New Roman"/>
              </a:rPr>
              <a:t>2	</a:t>
            </a:r>
            <a:r>
              <a:rPr dirty="0" sz="3550" spc="305">
                <a:latin typeface="Symbol"/>
                <a:cs typeface="Symbol"/>
              </a:rPr>
              <a:t></a:t>
            </a:r>
            <a:r>
              <a:rPr dirty="0" sz="3550" spc="315">
                <a:latin typeface="Times New Roman"/>
                <a:cs typeface="Times New Roman"/>
              </a:rPr>
              <a:t> </a:t>
            </a:r>
            <a:r>
              <a:rPr dirty="0" sz="3550" spc="535" i="1">
                <a:latin typeface="Times New Roman"/>
                <a:cs typeface="Times New Roman"/>
              </a:rPr>
              <a:t>p</a:t>
            </a:r>
            <a:r>
              <a:rPr dirty="0" baseline="-24390" sz="3075" spc="802" i="1">
                <a:latin typeface="Times New Roman"/>
                <a:cs typeface="Times New Roman"/>
              </a:rPr>
              <a:t>2</a:t>
            </a:r>
            <a:r>
              <a:rPr dirty="0" sz="3550" spc="535" i="1">
                <a:latin typeface="Times New Roman"/>
                <a:cs typeface="Times New Roman"/>
              </a:rPr>
              <a:t>+...+x</a:t>
            </a:r>
            <a:r>
              <a:rPr dirty="0" baseline="-24390" sz="3075" spc="802" i="1">
                <a:latin typeface="Times New Roman"/>
                <a:cs typeface="Times New Roman"/>
              </a:rPr>
              <a:t>m	</a:t>
            </a:r>
            <a:r>
              <a:rPr dirty="0" sz="3550" spc="305">
                <a:latin typeface="Symbol"/>
                <a:cs typeface="Symbol"/>
              </a:rPr>
              <a:t></a:t>
            </a:r>
            <a:r>
              <a:rPr dirty="0" sz="3550" spc="235">
                <a:latin typeface="Times New Roman"/>
                <a:cs typeface="Times New Roman"/>
              </a:rPr>
              <a:t> </a:t>
            </a:r>
            <a:r>
              <a:rPr dirty="0" sz="3550" spc="570" i="1">
                <a:latin typeface="Times New Roman"/>
                <a:cs typeface="Times New Roman"/>
              </a:rPr>
              <a:t>p</a:t>
            </a:r>
            <a:r>
              <a:rPr dirty="0" baseline="-24390" sz="3075" spc="855" i="1">
                <a:latin typeface="Times New Roman"/>
                <a:cs typeface="Times New Roman"/>
              </a:rPr>
              <a:t>m</a:t>
            </a:r>
            <a:endParaRPr baseline="-24390" sz="3075">
              <a:latin typeface="Times New Roman"/>
              <a:cs typeface="Times New Roman"/>
            </a:endParaRPr>
          </a:p>
          <a:p>
            <a:pPr algn="ctr" marL="66675">
              <a:lnSpc>
                <a:spcPct val="100000"/>
              </a:lnSpc>
              <a:spcBef>
                <a:spcPts val="700"/>
              </a:spcBef>
            </a:pPr>
            <a:r>
              <a:rPr dirty="0" sz="3550" spc="545" i="1">
                <a:latin typeface="Times New Roman"/>
                <a:cs typeface="Times New Roman"/>
              </a:rPr>
              <a:t>p</a:t>
            </a:r>
            <a:r>
              <a:rPr dirty="0" baseline="-24390" sz="3075" spc="817" i="1">
                <a:latin typeface="Times New Roman"/>
                <a:cs typeface="Times New Roman"/>
              </a:rPr>
              <a:t>1</a:t>
            </a:r>
            <a:r>
              <a:rPr dirty="0" sz="3550" spc="545" i="1">
                <a:latin typeface="Times New Roman"/>
                <a:cs typeface="Times New Roman"/>
              </a:rPr>
              <a:t>+p</a:t>
            </a:r>
            <a:r>
              <a:rPr dirty="0" baseline="-24390" sz="3075" spc="817" i="1">
                <a:latin typeface="Times New Roman"/>
                <a:cs typeface="Times New Roman"/>
              </a:rPr>
              <a:t>2</a:t>
            </a:r>
            <a:r>
              <a:rPr dirty="0" sz="3550" spc="545" i="1">
                <a:latin typeface="Times New Roman"/>
                <a:cs typeface="Times New Roman"/>
              </a:rPr>
              <a:t>+...+p</a:t>
            </a:r>
            <a:r>
              <a:rPr dirty="0" baseline="-24390" sz="3075" spc="817" i="1">
                <a:latin typeface="Times New Roman"/>
                <a:cs typeface="Times New Roman"/>
              </a:rPr>
              <a:t>m</a:t>
            </a:r>
            <a:endParaRPr baseline="-24390" sz="30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948" y="507883"/>
            <a:ext cx="512826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40" b="1">
                <a:latin typeface="Tahoma"/>
                <a:cs typeface="Tahoma"/>
              </a:rPr>
              <a:t>MEDIA</a:t>
            </a:r>
            <a:r>
              <a:rPr dirty="0" sz="2850" spc="-3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ARITMETICA</a:t>
            </a:r>
            <a:r>
              <a:rPr dirty="0" sz="2850" spc="-3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PESATA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445" y="1393113"/>
            <a:ext cx="8067675" cy="995044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29"/>
              </a:spcBef>
            </a:pPr>
            <a:r>
              <a:rPr dirty="0" spc="-5"/>
              <a:t>Nell’esempio</a:t>
            </a:r>
            <a:r>
              <a:rPr dirty="0" spc="100"/>
              <a:t> </a:t>
            </a:r>
            <a:r>
              <a:rPr dirty="0" spc="-5"/>
              <a:t>precedente</a:t>
            </a:r>
            <a:r>
              <a:rPr dirty="0" spc="105"/>
              <a:t> </a:t>
            </a:r>
            <a:r>
              <a:rPr dirty="0" spc="-5"/>
              <a:t>la</a:t>
            </a:r>
            <a:r>
              <a:rPr dirty="0" spc="105"/>
              <a:t> </a:t>
            </a:r>
            <a:r>
              <a:rPr dirty="0" spc="-5"/>
              <a:t>media</a:t>
            </a:r>
            <a:r>
              <a:rPr dirty="0" spc="105"/>
              <a:t> </a:t>
            </a:r>
            <a:r>
              <a:rPr dirty="0" spc="-5"/>
              <a:t>aritmetica </a:t>
            </a:r>
            <a:r>
              <a:rPr dirty="0" spc="-869"/>
              <a:t> </a:t>
            </a:r>
            <a:r>
              <a:rPr dirty="0" spc="-5"/>
              <a:t>(ponderata)</a:t>
            </a:r>
            <a:r>
              <a:rPr dirty="0" spc="-10"/>
              <a:t> </a:t>
            </a:r>
            <a:r>
              <a:rPr dirty="0" spc="-5"/>
              <a:t>è data da:</a:t>
            </a:r>
          </a:p>
        </p:txBody>
      </p:sp>
      <p:sp>
        <p:nvSpPr>
          <p:cNvPr id="3" name="object 3"/>
          <p:cNvSpPr/>
          <p:nvPr/>
        </p:nvSpPr>
        <p:spPr>
          <a:xfrm>
            <a:off x="1579181" y="3860621"/>
            <a:ext cx="3253740" cy="123189"/>
          </a:xfrm>
          <a:custGeom>
            <a:avLst/>
            <a:gdLst/>
            <a:ahLst/>
            <a:cxnLst/>
            <a:rect l="l" t="t" r="r" b="b"/>
            <a:pathLst>
              <a:path w="3253740" h="123189">
                <a:moveTo>
                  <a:pt x="0" y="0"/>
                </a:moveTo>
                <a:lnTo>
                  <a:pt x="191096" y="0"/>
                </a:lnTo>
              </a:path>
              <a:path w="3253740" h="123189">
                <a:moveTo>
                  <a:pt x="2353289" y="122606"/>
                </a:moveTo>
                <a:lnTo>
                  <a:pt x="3253154" y="122606"/>
                </a:lnTo>
              </a:path>
            </a:pathLst>
          </a:custGeom>
          <a:ln w="156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44600" y="3980514"/>
            <a:ext cx="23558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 spc="450" i="1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707" y="3083021"/>
            <a:ext cx="12827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500" spc="240" i="1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108" y="3514110"/>
            <a:ext cx="2772410" cy="63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380"/>
              </a:lnSpc>
              <a:spcBef>
                <a:spcPts val="100"/>
              </a:spcBef>
            </a:pPr>
            <a:r>
              <a:rPr dirty="0" sz="2600" spc="305">
                <a:latin typeface="Times New Roman"/>
                <a:cs typeface="Times New Roman"/>
              </a:rPr>
              <a:t>156,1</a:t>
            </a:r>
            <a:endParaRPr sz="2600">
              <a:latin typeface="Times New Roman"/>
              <a:cs typeface="Times New Roman"/>
            </a:endParaRPr>
          </a:p>
          <a:p>
            <a:pPr marL="257175">
              <a:lnSpc>
                <a:spcPts val="2380"/>
              </a:lnSpc>
              <a:tabLst>
                <a:tab pos="1059180" algn="l"/>
              </a:tabLst>
            </a:pPr>
            <a:r>
              <a:rPr dirty="0" baseline="-43803" sz="3900" spc="600">
                <a:latin typeface="Times New Roman"/>
                <a:cs typeface="Times New Roman"/>
              </a:rPr>
              <a:t>19	</a:t>
            </a:r>
            <a:r>
              <a:rPr dirty="0" sz="2600" spc="495">
                <a:latin typeface="Symbol"/>
                <a:cs typeface="Symbol"/>
              </a:rPr>
              <a:t>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370">
                <a:latin typeface="Times New Roman"/>
                <a:cs typeface="Times New Roman"/>
              </a:rPr>
              <a:t>8,2</a:t>
            </a:r>
            <a:r>
              <a:rPr dirty="0" sz="2600" spc="370" i="1">
                <a:latin typeface="Times New Roman"/>
                <a:cs typeface="Times New Roman"/>
              </a:rPr>
              <a:t>mesi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6542" y="3198281"/>
            <a:ext cx="119634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3900" spc="960">
                <a:latin typeface="Symbol"/>
                <a:cs typeface="Symbol"/>
              </a:rPr>
              <a:t></a:t>
            </a:r>
            <a:r>
              <a:rPr dirty="0" sz="3900" spc="-409">
                <a:latin typeface="Times New Roman"/>
                <a:cs typeface="Times New Roman"/>
              </a:rPr>
              <a:t> </a:t>
            </a:r>
            <a:r>
              <a:rPr dirty="0" baseline="13888" sz="3900" spc="487" i="1">
                <a:latin typeface="Times New Roman"/>
                <a:cs typeface="Times New Roman"/>
              </a:rPr>
              <a:t>x</a:t>
            </a:r>
            <a:r>
              <a:rPr dirty="0" sz="1500" spc="150" i="1">
                <a:latin typeface="Times New Roman"/>
                <a:cs typeface="Times New Roman"/>
              </a:rPr>
              <a:t>i</a:t>
            </a:r>
            <a:r>
              <a:rPr dirty="0" sz="1500" i="1">
                <a:latin typeface="Times New Roman"/>
                <a:cs typeface="Times New Roman"/>
              </a:rPr>
              <a:t> </a:t>
            </a:r>
            <a:r>
              <a:rPr dirty="0" sz="1500" spc="130" i="1">
                <a:latin typeface="Times New Roman"/>
                <a:cs typeface="Times New Roman"/>
              </a:rPr>
              <a:t> </a:t>
            </a:r>
            <a:r>
              <a:rPr dirty="0" baseline="13888" sz="3900" spc="577" i="1">
                <a:latin typeface="Times New Roman"/>
                <a:cs typeface="Times New Roman"/>
              </a:rPr>
              <a:t>f</a:t>
            </a:r>
            <a:r>
              <a:rPr dirty="0" sz="1500" spc="150" i="1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9426" y="3596053"/>
            <a:ext cx="23266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927860" algn="l"/>
              </a:tabLst>
            </a:pPr>
            <a:r>
              <a:rPr dirty="0" baseline="-21367" sz="3900" spc="600" i="1">
                <a:latin typeface="Times New Roman"/>
                <a:cs typeface="Times New Roman"/>
              </a:rPr>
              <a:t>x</a:t>
            </a:r>
            <a:r>
              <a:rPr dirty="0" baseline="-21367" sz="3900" spc="494" i="1">
                <a:latin typeface="Times New Roman"/>
                <a:cs typeface="Times New Roman"/>
              </a:rPr>
              <a:t> </a:t>
            </a:r>
            <a:r>
              <a:rPr dirty="0" baseline="-21367" sz="3900" spc="742">
                <a:latin typeface="Symbol"/>
                <a:cs typeface="Symbol"/>
              </a:rPr>
              <a:t></a:t>
            </a:r>
            <a:r>
              <a:rPr dirty="0" u="heavy" sz="2600" spc="91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00" spc="2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500" spc="24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heavy" sz="1500" spc="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21367" sz="3900" spc="742">
                <a:latin typeface="Symbol"/>
                <a:cs typeface="Symbol"/>
              </a:rPr>
              <a:t></a:t>
            </a:r>
            <a:endParaRPr baseline="-21367" sz="39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531" y="3060792"/>
            <a:ext cx="5206365" cy="1323340"/>
          </a:xfrm>
          <a:custGeom>
            <a:avLst/>
            <a:gdLst/>
            <a:ahLst/>
            <a:cxnLst/>
            <a:rect l="l" t="t" r="r" b="b"/>
            <a:pathLst>
              <a:path w="5206365" h="1323339">
                <a:moveTo>
                  <a:pt x="0" y="0"/>
                </a:moveTo>
                <a:lnTo>
                  <a:pt x="5205844" y="0"/>
                </a:lnTo>
                <a:lnTo>
                  <a:pt x="5205844" y="1323199"/>
                </a:lnTo>
                <a:lnTo>
                  <a:pt x="0" y="1323199"/>
                </a:lnTo>
                <a:lnTo>
                  <a:pt x="0" y="0"/>
                </a:lnTo>
                <a:close/>
              </a:path>
            </a:pathLst>
          </a:custGeom>
          <a:ln w="28540">
            <a:solidFill>
              <a:srgbClr val="FF4C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7634" y="4662259"/>
            <a:ext cx="5003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245" algn="l"/>
              </a:tabLst>
            </a:pPr>
            <a:r>
              <a:rPr dirty="0" sz="2000" spc="-5">
                <a:latin typeface="Arial MT"/>
                <a:cs typeface="Arial MT"/>
              </a:rPr>
              <a:t>è	pari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media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aritmetica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Symbol"/>
                <a:cs typeface="Symbol"/>
              </a:rPr>
              <a:t>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(dove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è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854" y="4662259"/>
            <a:ext cx="3405504" cy="5988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646430" marR="43180" indent="-608965">
              <a:lnSpc>
                <a:spcPts val="2120"/>
              </a:lnSpc>
              <a:spcBef>
                <a:spcPts val="400"/>
              </a:spcBef>
              <a:buFont typeface="Wingdings"/>
              <a:buChar char=""/>
              <a:tabLst>
                <a:tab pos="646430" algn="l"/>
                <a:tab pos="647065" algn="l"/>
                <a:tab pos="2931795" algn="l"/>
              </a:tabLst>
            </a:pP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media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dei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valori:	k</a:t>
            </a:r>
            <a:r>
              <a:rPr dirty="0" sz="2000" spc="-5">
                <a:latin typeface="Symbol"/>
                <a:cs typeface="Symbol"/>
              </a:rPr>
              <a:t></a:t>
            </a:r>
            <a:r>
              <a:rPr dirty="0" sz="2000" spc="-5">
                <a:latin typeface="Arial MT"/>
                <a:cs typeface="Arial MT"/>
              </a:rPr>
              <a:t>x</a:t>
            </a:r>
            <a:r>
              <a:rPr dirty="0" baseline="-21367" sz="1950" spc="-7">
                <a:latin typeface="Arial MT"/>
                <a:cs typeface="Arial MT"/>
              </a:rPr>
              <a:t>i </a:t>
            </a:r>
            <a:r>
              <a:rPr dirty="0" baseline="-21367" sz="19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numero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reale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qualsiasi);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854" y="5600947"/>
            <a:ext cx="8470900" cy="6115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646430" marR="43180" indent="-608965">
              <a:lnSpc>
                <a:spcPts val="2220"/>
              </a:lnSpc>
              <a:spcBef>
                <a:spcPts val="320"/>
              </a:spcBef>
              <a:buFont typeface="Wingdings"/>
              <a:buChar char=""/>
              <a:tabLst>
                <a:tab pos="646430" algn="l"/>
                <a:tab pos="647065" algn="l"/>
                <a:tab pos="2987040" algn="l"/>
                <a:tab pos="3783329" algn="l"/>
                <a:tab pos="4107815" algn="l"/>
                <a:tab pos="7333615" algn="l"/>
              </a:tabLst>
            </a:pP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media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dei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valori:	</a:t>
            </a:r>
            <a:r>
              <a:rPr dirty="0" sz="2000">
                <a:latin typeface="Arial MT"/>
                <a:cs typeface="Arial MT"/>
              </a:rPr>
              <a:t>x</a:t>
            </a:r>
            <a:r>
              <a:rPr dirty="0" baseline="-21367" sz="1950">
                <a:latin typeface="Arial MT"/>
                <a:cs typeface="Arial MT"/>
              </a:rPr>
              <a:t>i</a:t>
            </a:r>
            <a:r>
              <a:rPr dirty="0" baseline="-21367" sz="1950" spc="457">
                <a:latin typeface="Arial MT"/>
                <a:cs typeface="Arial MT"/>
              </a:rPr>
              <a:t> </a:t>
            </a:r>
            <a:r>
              <a:rPr dirty="0" sz="2000" spc="-5">
                <a:latin typeface="Symbol"/>
                <a:cs typeface="Symbol"/>
              </a:rPr>
              <a:t>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 MT"/>
                <a:cs typeface="Arial MT"/>
              </a:rPr>
              <a:t>h	è	pari</a:t>
            </a:r>
            <a:r>
              <a:rPr dirty="0" sz="2000" spc="1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a:</a:t>
            </a:r>
            <a:r>
              <a:rPr dirty="0" sz="2000" spc="11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media</a:t>
            </a:r>
            <a:r>
              <a:rPr dirty="0" sz="2000" spc="1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aritmetica</a:t>
            </a:r>
            <a:r>
              <a:rPr dirty="0" sz="2000" spc="114">
                <a:latin typeface="Arial MT"/>
                <a:cs typeface="Arial MT"/>
              </a:rPr>
              <a:t> </a:t>
            </a:r>
            <a:r>
              <a:rPr dirty="0" sz="2000" spc="-5">
                <a:latin typeface="Symbol"/>
                <a:cs typeface="Symbol"/>
              </a:rPr>
              <a:t></a:t>
            </a:r>
            <a:r>
              <a:rPr dirty="0" sz="2000" spc="-5">
                <a:latin typeface="Arial MT"/>
                <a:cs typeface="Arial MT"/>
              </a:rPr>
              <a:t>h	(dove</a:t>
            </a:r>
            <a:r>
              <a:rPr dirty="0" sz="2000" spc="7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7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è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numero reale qualsiasi).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1075" y="2625093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 h="0">
                <a:moveTo>
                  <a:pt x="0" y="0"/>
                </a:moveTo>
                <a:lnTo>
                  <a:pt x="115234" y="0"/>
                </a:lnTo>
              </a:path>
            </a:pathLst>
          </a:custGeom>
          <a:ln w="11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2454" y="462963"/>
            <a:ext cx="8522335" cy="31870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6075">
              <a:lnSpc>
                <a:spcPct val="100000"/>
              </a:lnSpc>
              <a:spcBef>
                <a:spcPts val="130"/>
              </a:spcBef>
            </a:pPr>
            <a:r>
              <a:rPr dirty="0" sz="2850" spc="-35" b="1">
                <a:latin typeface="Tahoma"/>
                <a:cs typeface="Tahoma"/>
              </a:rPr>
              <a:t>PROPRIETA’</a:t>
            </a:r>
            <a:r>
              <a:rPr dirty="0" sz="2850" spc="-3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DELLA</a:t>
            </a:r>
            <a:r>
              <a:rPr dirty="0" sz="2850" spc="-2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MEDIA</a:t>
            </a:r>
            <a:r>
              <a:rPr dirty="0" sz="2850" spc="-3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ARITMETICA</a:t>
            </a:r>
            <a:endParaRPr sz="2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ahoma"/>
              <a:cs typeface="Tahoma"/>
            </a:endParaRPr>
          </a:p>
          <a:p>
            <a:pPr marL="671830" indent="-608965">
              <a:lnSpc>
                <a:spcPct val="100000"/>
              </a:lnSpc>
              <a:buFont typeface="Wingdings"/>
              <a:buChar char=""/>
              <a:tabLst>
                <a:tab pos="671830" algn="l"/>
                <a:tab pos="672465" algn="l"/>
              </a:tabLst>
            </a:pPr>
            <a:r>
              <a:rPr dirty="0" sz="2000" spc="-5">
                <a:latin typeface="Arial MT"/>
                <a:cs typeface="Arial MT"/>
              </a:rPr>
              <a:t>compresa tra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minimo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dati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massimo dei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dati;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500">
              <a:latin typeface="Arial MT"/>
              <a:cs typeface="Arial MT"/>
            </a:endParaRPr>
          </a:p>
          <a:p>
            <a:pPr marL="671830" indent="-608965">
              <a:lnSpc>
                <a:spcPct val="100000"/>
              </a:lnSpc>
              <a:buFont typeface="Wingdings"/>
              <a:buChar char=""/>
              <a:tabLst>
                <a:tab pos="671830" algn="l"/>
                <a:tab pos="672465" algn="l"/>
              </a:tabLst>
            </a:pP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somma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degli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scarti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dalla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media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aritmetica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è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sempre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uguale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zero;</a:t>
            </a:r>
            <a:endParaRPr sz="2000">
              <a:latin typeface="Arial MT"/>
              <a:cs typeface="Arial MT"/>
            </a:endParaRPr>
          </a:p>
          <a:p>
            <a:pPr algn="ctr" marR="404495">
              <a:lnSpc>
                <a:spcPct val="100000"/>
              </a:lnSpc>
              <a:spcBef>
                <a:spcPts val="160"/>
              </a:spcBef>
            </a:pPr>
            <a:r>
              <a:rPr dirty="0" baseline="-8680" sz="4800" spc="254">
                <a:latin typeface="Symbol"/>
                <a:cs typeface="Symbol"/>
              </a:rPr>
              <a:t></a:t>
            </a:r>
            <a:r>
              <a:rPr dirty="0" sz="2100" spc="135">
                <a:latin typeface="Times New Roman"/>
                <a:cs typeface="Times New Roman"/>
              </a:rPr>
              <a:t>(</a:t>
            </a:r>
            <a:r>
              <a:rPr dirty="0" sz="2100" spc="-40" i="1">
                <a:latin typeface="Times New Roman"/>
                <a:cs typeface="Times New Roman"/>
              </a:rPr>
              <a:t>x</a:t>
            </a:r>
            <a:r>
              <a:rPr dirty="0" baseline="-24444" sz="1875" spc="-7" i="1">
                <a:latin typeface="Times New Roman"/>
                <a:cs typeface="Times New Roman"/>
              </a:rPr>
              <a:t>i</a:t>
            </a:r>
            <a:r>
              <a:rPr dirty="0" baseline="-24444" sz="1875" i="1">
                <a:latin typeface="Times New Roman"/>
                <a:cs typeface="Times New Roman"/>
              </a:rPr>
              <a:t> </a:t>
            </a:r>
            <a:r>
              <a:rPr dirty="0" baseline="-24444" sz="1875" spc="-60" i="1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Symbol"/>
                <a:cs typeface="Symbol"/>
              </a:rPr>
              <a:t>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135" i="1">
                <a:latin typeface="Times New Roman"/>
                <a:cs typeface="Times New Roman"/>
              </a:rPr>
              <a:t>x</a:t>
            </a:r>
            <a:r>
              <a:rPr dirty="0" sz="2100" spc="10">
                <a:latin typeface="Times New Roman"/>
                <a:cs typeface="Times New Roman"/>
              </a:rPr>
              <a:t>)</a:t>
            </a:r>
            <a:r>
              <a:rPr dirty="0" sz="2100" spc="-75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Symbol"/>
                <a:cs typeface="Symbol"/>
              </a:rPr>
              <a:t>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671830" marR="68580" indent="-608965">
              <a:lnSpc>
                <a:spcPts val="2120"/>
              </a:lnSpc>
              <a:spcBef>
                <a:spcPts val="1795"/>
              </a:spcBef>
              <a:buFont typeface="Wingdings"/>
              <a:buChar char=""/>
              <a:tabLst>
                <a:tab pos="671830" algn="l"/>
                <a:tab pos="672465" algn="l"/>
                <a:tab pos="1001394" algn="l"/>
                <a:tab pos="1965325" algn="l"/>
                <a:tab pos="2633345" algn="l"/>
                <a:tab pos="3371215" algn="l"/>
                <a:tab pos="3700779" algn="l"/>
                <a:tab pos="4834255" algn="l"/>
                <a:tab pos="5502275" algn="l"/>
                <a:tab pos="6325235" algn="l"/>
                <a:tab pos="7557134" algn="l"/>
              </a:tabLst>
            </a:pP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 spc="-5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somma</a:t>
            </a:r>
            <a:r>
              <a:rPr dirty="0" sz="2000" spc="-5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degli</a:t>
            </a:r>
            <a:r>
              <a:rPr dirty="0" sz="2000" spc="-5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scar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al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quadra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dalla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media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ari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me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ica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assume  </a:t>
            </a:r>
            <a:r>
              <a:rPr dirty="0" sz="2000" spc="-5">
                <a:latin typeface="Arial MT"/>
                <a:cs typeface="Arial MT"/>
              </a:rPr>
              <a:t>valore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minimo;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9886" y="384770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3813" y="0"/>
                </a:lnTo>
              </a:path>
            </a:pathLst>
          </a:custGeom>
          <a:ln w="106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62650" y="3724006"/>
            <a:ext cx="152209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29385" algn="l"/>
              </a:tabLst>
            </a:pP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3378" y="3732489"/>
            <a:ext cx="220345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9165" algn="l"/>
                <a:tab pos="1449705" algn="l"/>
              </a:tabLst>
            </a:pPr>
            <a:r>
              <a:rPr dirty="0" sz="2100" spc="130">
                <a:latin typeface="Times New Roman"/>
                <a:cs typeface="Times New Roman"/>
              </a:rPr>
              <a:t>(</a:t>
            </a:r>
            <a:r>
              <a:rPr dirty="0" sz="2100" spc="20" i="1">
                <a:latin typeface="Times New Roman"/>
                <a:cs typeface="Times New Roman"/>
              </a:rPr>
              <a:t>x</a:t>
            </a:r>
            <a:r>
              <a:rPr dirty="0" sz="2100" i="1">
                <a:latin typeface="Times New Roman"/>
                <a:cs typeface="Times New Roman"/>
              </a:rPr>
              <a:t> </a:t>
            </a:r>
            <a:r>
              <a:rPr dirty="0" sz="2100" spc="-200" i="1">
                <a:latin typeface="Times New Roman"/>
                <a:cs typeface="Times New Roman"/>
              </a:rPr>
              <a:t> </a:t>
            </a:r>
            <a:r>
              <a:rPr dirty="0" sz="2100" spc="25">
                <a:latin typeface="Symbol"/>
                <a:cs typeface="Symbol"/>
              </a:rPr>
              <a:t></a:t>
            </a:r>
            <a:r>
              <a:rPr dirty="0" sz="2100" spc="-140">
                <a:latin typeface="Times New Roman"/>
                <a:cs typeface="Times New Roman"/>
              </a:rPr>
              <a:t> </a:t>
            </a:r>
            <a:r>
              <a:rPr dirty="0" sz="2100" spc="130" i="1">
                <a:latin typeface="Times New Roman"/>
                <a:cs typeface="Times New Roman"/>
              </a:rPr>
              <a:t>x</a:t>
            </a:r>
            <a:r>
              <a:rPr dirty="0" sz="2100" spc="15">
                <a:latin typeface="Times New Roman"/>
                <a:cs typeface="Times New Roman"/>
              </a:rPr>
              <a:t>)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25">
                <a:latin typeface="Symbol"/>
                <a:cs typeface="Symbol"/>
              </a:rPr>
              <a:t>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130">
                <a:latin typeface="Times New Roman"/>
                <a:cs typeface="Times New Roman"/>
              </a:rPr>
              <a:t>(</a:t>
            </a:r>
            <a:r>
              <a:rPr dirty="0" sz="2100" spc="20" i="1">
                <a:latin typeface="Times New Roman"/>
                <a:cs typeface="Times New Roman"/>
              </a:rPr>
              <a:t>x</a:t>
            </a:r>
            <a:r>
              <a:rPr dirty="0" sz="2100" i="1">
                <a:latin typeface="Times New Roman"/>
                <a:cs typeface="Times New Roman"/>
              </a:rPr>
              <a:t> </a:t>
            </a:r>
            <a:r>
              <a:rPr dirty="0" sz="2100" spc="-200" i="1">
                <a:latin typeface="Times New Roman"/>
                <a:cs typeface="Times New Roman"/>
              </a:rPr>
              <a:t> </a:t>
            </a:r>
            <a:r>
              <a:rPr dirty="0" sz="2100" spc="25">
                <a:latin typeface="Symbol"/>
                <a:cs typeface="Symbol"/>
              </a:rPr>
              <a:t></a:t>
            </a:r>
            <a:r>
              <a:rPr dirty="0" sz="2100" spc="-140">
                <a:latin typeface="Times New Roman"/>
                <a:cs typeface="Times New Roman"/>
              </a:rPr>
              <a:t> </a:t>
            </a:r>
            <a:r>
              <a:rPr dirty="0" sz="2100" spc="80" i="1">
                <a:latin typeface="Times New Roman"/>
                <a:cs typeface="Times New Roman"/>
              </a:rPr>
              <a:t>z</a:t>
            </a:r>
            <a:r>
              <a:rPr dirty="0" sz="2100" spc="1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4157" y="3664506"/>
            <a:ext cx="203517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9750" algn="l"/>
                <a:tab pos="1449705" algn="l"/>
                <a:tab pos="1977389" algn="l"/>
              </a:tabLst>
            </a:pPr>
            <a:r>
              <a:rPr dirty="0" sz="3200" spc="20">
                <a:latin typeface="Symbol"/>
                <a:cs typeface="Symbol"/>
              </a:rPr>
              <a:t></a:t>
            </a:r>
            <a:r>
              <a:rPr dirty="0" sz="3200" spc="20">
                <a:latin typeface="Times New Roman"/>
                <a:cs typeface="Times New Roman"/>
              </a:rPr>
              <a:t>	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3200" spc="20">
                <a:latin typeface="Symbol"/>
                <a:cs typeface="Symbol"/>
              </a:rPr>
              <a:t></a:t>
            </a:r>
            <a:r>
              <a:rPr dirty="0" sz="3200" spc="20">
                <a:latin typeface="Times New Roman"/>
                <a:cs typeface="Times New Roman"/>
              </a:rPr>
              <a:t>	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1547" y="1619147"/>
          <a:ext cx="8084184" cy="178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/>
                <a:gridCol w="767715"/>
                <a:gridCol w="723900"/>
                <a:gridCol w="722630"/>
                <a:gridCol w="764539"/>
                <a:gridCol w="767714"/>
                <a:gridCol w="768985"/>
                <a:gridCol w="765175"/>
                <a:gridCol w="765810"/>
                <a:gridCol w="766445"/>
                <a:gridCol w="636904"/>
              </a:tblGrid>
              <a:tr h="280957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55.9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50.5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50.0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89"/>
                        </a:lnSpc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55.6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47.9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56.0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55.6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57.6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55.3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56.3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55.5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57.4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50.8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49.4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49.5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50.4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56.4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</a:tr>
              <a:tr h="3068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48.5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49.5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55.2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</a:tr>
              <a:tr h="280957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59.3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56.4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51.5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58.9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52.3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54.6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8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53.8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49677" y="3783363"/>
            <a:ext cx="7608570" cy="222758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800" spc="-5">
                <a:latin typeface="Arial MT"/>
                <a:cs typeface="Arial MT"/>
              </a:rPr>
              <a:t>la </a:t>
            </a:r>
            <a:r>
              <a:rPr dirty="0" u="heavy" sz="2800" spc="-5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media</a:t>
            </a:r>
            <a:r>
              <a:rPr dirty="0" u="heavy" sz="2800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 spc="-5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aritmetica</a:t>
            </a:r>
            <a:r>
              <a:rPr dirty="0" sz="2800" spc="-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dei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66 valori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 lunghezza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è: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800" spc="-5">
                <a:latin typeface="Arial MT"/>
                <a:cs typeface="Arial MT"/>
              </a:rPr>
              <a:t>=(55.9+51.3+53.0+50.5+54.9+53.4+…+53.8)/66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800" spc="-5">
                <a:latin typeface="Arial MT"/>
                <a:cs typeface="Arial MT"/>
              </a:rPr>
              <a:t>=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3517.500/66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800" spc="-5">
                <a:latin typeface="Arial MT"/>
                <a:cs typeface="Arial MT"/>
              </a:rPr>
              <a:t>=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53.295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948" y="476444"/>
            <a:ext cx="7566659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400" spc="-5" b="1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</a:t>
            </a:r>
            <a:r>
              <a:rPr dirty="0" sz="2400" spc="220" b="1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2400" spc="-5"/>
              <a:t>Lunghezza</a:t>
            </a:r>
            <a:r>
              <a:rPr dirty="0" sz="2400"/>
              <a:t> </a:t>
            </a:r>
            <a:r>
              <a:rPr dirty="0" sz="2400" spc="-5"/>
              <a:t>(cm)</a:t>
            </a:r>
            <a:r>
              <a:rPr dirty="0" sz="2400"/>
              <a:t> </a:t>
            </a:r>
            <a:r>
              <a:rPr dirty="0" sz="2400" spc="-5"/>
              <a:t>in un</a:t>
            </a:r>
            <a:r>
              <a:rPr dirty="0" sz="2400"/>
              <a:t> </a:t>
            </a:r>
            <a:r>
              <a:rPr dirty="0" sz="2400" spc="-5"/>
              <a:t>campione di</a:t>
            </a:r>
            <a:r>
              <a:rPr dirty="0" sz="2400"/>
              <a:t> </a:t>
            </a:r>
            <a:r>
              <a:rPr dirty="0" sz="2400" spc="-5"/>
              <a:t>66</a:t>
            </a:r>
            <a:r>
              <a:rPr dirty="0" sz="2400"/>
              <a:t> </a:t>
            </a:r>
            <a:r>
              <a:rPr dirty="0" sz="2400" spc="-5"/>
              <a:t>neonati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342" y="486013"/>
            <a:ext cx="615061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Media aritmetica</a:t>
            </a:r>
            <a:r>
              <a:rPr dirty="0" sz="2400"/>
              <a:t> </a:t>
            </a:r>
            <a:r>
              <a:rPr dirty="0" sz="2400" spc="-5"/>
              <a:t>per</a:t>
            </a:r>
            <a:r>
              <a:rPr dirty="0" sz="2400"/>
              <a:t> </a:t>
            </a:r>
            <a:r>
              <a:rPr dirty="0" sz="2400" spc="-5"/>
              <a:t>dati</a:t>
            </a:r>
            <a:r>
              <a:rPr dirty="0" sz="2400"/>
              <a:t> </a:t>
            </a:r>
            <a:r>
              <a:rPr dirty="0" sz="2400" spc="-5"/>
              <a:t>raggruppati in</a:t>
            </a:r>
            <a:r>
              <a:rPr dirty="0" sz="2400"/>
              <a:t> </a:t>
            </a:r>
            <a:r>
              <a:rPr dirty="0" sz="2400" spc="-5"/>
              <a:t>classi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811" y="1270652"/>
          <a:ext cx="7066280" cy="4077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9439"/>
                <a:gridCol w="1654175"/>
                <a:gridCol w="1523364"/>
                <a:gridCol w="1998979"/>
              </a:tblGrid>
              <a:tr h="934995">
                <a:tc>
                  <a:txBody>
                    <a:bodyPr/>
                    <a:lstStyle/>
                    <a:p>
                      <a:pPr marL="136525" marR="80010" indent="-4254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2000" spc="-30">
                          <a:latin typeface="Arial MT"/>
                          <a:cs typeface="Arial MT"/>
                        </a:rPr>
                        <a:t>Valore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centrale </a:t>
                      </a:r>
                      <a:r>
                        <a:rPr dirty="0" sz="2000" spc="-5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della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classe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17094" sz="1950">
                          <a:latin typeface="Arial MT"/>
                          <a:cs typeface="Arial MT"/>
                        </a:rPr>
                        <a:t>i</a:t>
                      </a:r>
                      <a:endParaRPr baseline="-17094" sz="1950">
                        <a:latin typeface="Arial MT"/>
                        <a:cs typeface="Arial MT"/>
                      </a:endParaRPr>
                    </a:p>
                  </a:txBody>
                  <a:tcPr marL="0" marR="0" marB="0" marT="162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baseline="-17094" sz="1950">
                          <a:latin typeface="Arial MT"/>
                          <a:cs typeface="Arial MT"/>
                        </a:rPr>
                        <a:t>i</a:t>
                      </a:r>
                      <a:endParaRPr baseline="-17094" sz="1950">
                        <a:latin typeface="Arial MT"/>
                        <a:cs typeface="Arial MT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17094" sz="195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baseline="-17094" sz="1950" spc="-4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baseline="-17094" sz="1950">
                          <a:latin typeface="Arial MT"/>
                          <a:cs typeface="Arial MT"/>
                        </a:rPr>
                        <a:t>i</a:t>
                      </a:r>
                      <a:endParaRPr baseline="-17094" sz="1950">
                        <a:latin typeface="Arial MT"/>
                        <a:cs typeface="Arial MT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48.0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3.03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96.00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49.5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4.55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148.50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51.0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18.18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612.00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52.5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22.73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787.50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54.0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21.21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756.00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4325">
                <a:tc>
                  <a:txBody>
                    <a:bodyPr/>
                    <a:lstStyle/>
                    <a:p>
                      <a:pPr marL="690880">
                        <a:lnSpc>
                          <a:spcPts val="217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55.5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7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17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15.15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7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555.00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57.0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7.58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285.00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58.5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6.06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234.00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 marL="690880">
                        <a:lnSpc>
                          <a:spcPts val="2125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60.0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1.52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ts val="212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60.00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125"/>
                        </a:lnSpc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2125"/>
                        </a:lnSpc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125"/>
                        </a:lnSpc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3534.00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38000" y="5946226"/>
            <a:ext cx="6050280" cy="146050"/>
          </a:xfrm>
          <a:custGeom>
            <a:avLst/>
            <a:gdLst/>
            <a:ahLst/>
            <a:cxnLst/>
            <a:rect l="l" t="t" r="r" b="b"/>
            <a:pathLst>
              <a:path w="6050280" h="146050">
                <a:moveTo>
                  <a:pt x="0" y="0"/>
                </a:moveTo>
                <a:lnTo>
                  <a:pt x="152990" y="0"/>
                </a:lnTo>
              </a:path>
              <a:path w="6050280" h="146050">
                <a:moveTo>
                  <a:pt x="5099907" y="145499"/>
                </a:moveTo>
                <a:lnTo>
                  <a:pt x="6050064" y="145499"/>
                </a:lnTo>
              </a:path>
            </a:pathLst>
          </a:custGeom>
          <a:ln w="15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9900" y="5573498"/>
            <a:ext cx="7418705" cy="92456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  <a:tabLst>
                <a:tab pos="3375660" algn="l"/>
              </a:tabLst>
            </a:pPr>
            <a:r>
              <a:rPr dirty="0" baseline="-35555" sz="3750" spc="-37">
                <a:latin typeface="Tahoma"/>
                <a:cs typeface="Tahoma"/>
              </a:rPr>
              <a:t>x</a:t>
            </a:r>
            <a:r>
              <a:rPr dirty="0" baseline="-35555" sz="3750" spc="-22">
                <a:latin typeface="Tahoma"/>
                <a:cs typeface="Tahoma"/>
              </a:rPr>
              <a:t> </a:t>
            </a:r>
            <a:r>
              <a:rPr dirty="0" baseline="-35555" sz="3750" spc="-37">
                <a:latin typeface="Symbol"/>
                <a:cs typeface="Symbol"/>
              </a:rPr>
              <a:t></a:t>
            </a:r>
            <a:r>
              <a:rPr dirty="0" baseline="-35555" sz="3750" spc="352">
                <a:latin typeface="Times New Roman"/>
                <a:cs typeface="Times New Roman"/>
              </a:rPr>
              <a:t> </a:t>
            </a:r>
            <a:r>
              <a:rPr dirty="0" u="heavy" sz="25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48</a:t>
            </a:r>
            <a:r>
              <a:rPr dirty="0" u="heavy" sz="25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</a:t>
            </a:r>
            <a:r>
              <a:rPr dirty="0" u="heavy" sz="2500" spc="-3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heavy" sz="2500" spc="-2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dirty="0" u="heavy" sz="2500" spc="-29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49</a:t>
            </a:r>
            <a:r>
              <a:rPr dirty="0" u="heavy" sz="25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5</a:t>
            </a:r>
            <a:r>
              <a:rPr dirty="0" u="heavy" sz="2500" spc="-3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heavy" sz="250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3</a:t>
            </a:r>
            <a:r>
              <a:rPr dirty="0" u="heavy" sz="2500" spc="-28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5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..</a:t>
            </a:r>
            <a:r>
              <a:rPr dirty="0" u="heavy" sz="25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dirty="0" u="heavy" sz="25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5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60</a:t>
            </a:r>
            <a:r>
              <a:rPr dirty="0" u="heavy" sz="25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</a:t>
            </a:r>
            <a:r>
              <a:rPr dirty="0" u="heavy" sz="2500" spc="-3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500" spc="20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heavy" sz="25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sz="2500">
                <a:latin typeface="Tahoma"/>
                <a:cs typeface="Tahoma"/>
              </a:rPr>
              <a:t> </a:t>
            </a:r>
            <a:r>
              <a:rPr dirty="0" baseline="-35555" sz="3750" spc="-37">
                <a:latin typeface="Symbol"/>
                <a:cs typeface="Symbol"/>
              </a:rPr>
              <a:t></a:t>
            </a:r>
            <a:r>
              <a:rPr dirty="0" baseline="-35555" sz="3750" spc="240">
                <a:latin typeface="Times New Roman"/>
                <a:cs typeface="Times New Roman"/>
              </a:rPr>
              <a:t> </a:t>
            </a:r>
            <a:r>
              <a:rPr dirty="0" sz="2500" spc="-45">
                <a:latin typeface="Tahoma"/>
                <a:cs typeface="Tahoma"/>
              </a:rPr>
              <a:t>3534</a:t>
            </a:r>
            <a:r>
              <a:rPr dirty="0" sz="2500" spc="-40">
                <a:latin typeface="Tahoma"/>
                <a:cs typeface="Tahoma"/>
              </a:rPr>
              <a:t>.</a:t>
            </a:r>
            <a:r>
              <a:rPr dirty="0" sz="2500" spc="-25">
                <a:latin typeface="Tahoma"/>
                <a:cs typeface="Tahoma"/>
              </a:rPr>
              <a:t>0</a:t>
            </a:r>
            <a:r>
              <a:rPr dirty="0" sz="2500" spc="70">
                <a:latin typeface="Tahoma"/>
                <a:cs typeface="Tahoma"/>
              </a:rPr>
              <a:t> </a:t>
            </a:r>
            <a:r>
              <a:rPr dirty="0" baseline="-35555" sz="3750" spc="-37">
                <a:latin typeface="Symbol"/>
                <a:cs typeface="Symbol"/>
              </a:rPr>
              <a:t></a:t>
            </a:r>
            <a:r>
              <a:rPr dirty="0" baseline="-35555" sz="3750" spc="-52">
                <a:latin typeface="Times New Roman"/>
                <a:cs typeface="Times New Roman"/>
              </a:rPr>
              <a:t> </a:t>
            </a:r>
            <a:r>
              <a:rPr dirty="0" baseline="-35555" sz="3750" spc="-67">
                <a:latin typeface="Tahoma"/>
                <a:cs typeface="Tahoma"/>
              </a:rPr>
              <a:t>53</a:t>
            </a:r>
            <a:r>
              <a:rPr dirty="0" baseline="-35555" sz="3750" spc="-60">
                <a:latin typeface="Tahoma"/>
                <a:cs typeface="Tahoma"/>
              </a:rPr>
              <a:t>.</a:t>
            </a:r>
            <a:r>
              <a:rPr dirty="0" baseline="-35555" sz="3750" spc="-67">
                <a:latin typeface="Tahoma"/>
                <a:cs typeface="Tahoma"/>
              </a:rPr>
              <a:t>54</a:t>
            </a:r>
            <a:r>
              <a:rPr dirty="0" baseline="-35555" sz="3750" spc="-37">
                <a:latin typeface="Tahoma"/>
                <a:cs typeface="Tahoma"/>
              </a:rPr>
              <a:t>5</a:t>
            </a:r>
            <a:endParaRPr baseline="-35555" sz="3750">
              <a:latin typeface="Tahoma"/>
              <a:cs typeface="Tahoma"/>
            </a:endParaRPr>
          </a:p>
          <a:p>
            <a:pPr algn="ctr" marL="240029">
              <a:lnSpc>
                <a:spcPct val="100000"/>
              </a:lnSpc>
              <a:spcBef>
                <a:spcPts val="540"/>
              </a:spcBef>
              <a:tabLst>
                <a:tab pos="1289685" algn="l"/>
                <a:tab pos="3811270" algn="l"/>
              </a:tabLst>
            </a:pPr>
            <a:r>
              <a:rPr dirty="0" sz="2500" spc="-25">
                <a:latin typeface="Tahoma"/>
                <a:cs typeface="Tahoma"/>
              </a:rPr>
              <a:t>2</a:t>
            </a:r>
            <a:r>
              <a:rPr dirty="0" sz="2500" spc="-295">
                <a:latin typeface="Tahoma"/>
                <a:cs typeface="Tahoma"/>
              </a:rPr>
              <a:t> </a:t>
            </a:r>
            <a:r>
              <a:rPr dirty="0" sz="2500" spc="-25">
                <a:latin typeface="Symbol"/>
                <a:cs typeface="Symbol"/>
              </a:rPr>
              <a:t>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ahoma"/>
                <a:cs typeface="Tahoma"/>
              </a:rPr>
              <a:t>3</a:t>
            </a:r>
            <a:r>
              <a:rPr dirty="0" sz="2500" spc="-290">
                <a:latin typeface="Tahoma"/>
                <a:cs typeface="Tahoma"/>
              </a:rPr>
              <a:t> </a:t>
            </a:r>
            <a:r>
              <a:rPr dirty="0" sz="2500" spc="-25">
                <a:latin typeface="Symbol"/>
                <a:cs typeface="Symbol"/>
              </a:rPr>
              <a:t></a:t>
            </a:r>
            <a:r>
              <a:rPr dirty="0" sz="2500" spc="-25">
                <a:latin typeface="Times New Roman"/>
                <a:cs typeface="Times New Roman"/>
              </a:rPr>
              <a:t>	</a:t>
            </a:r>
            <a:r>
              <a:rPr dirty="0" sz="2500" spc="-30">
                <a:latin typeface="Tahoma"/>
                <a:cs typeface="Tahoma"/>
              </a:rPr>
              <a:t>...</a:t>
            </a:r>
            <a:r>
              <a:rPr dirty="0" sz="2500" spc="-5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1	</a:t>
            </a:r>
            <a:r>
              <a:rPr dirty="0" sz="2500" spc="-35">
                <a:latin typeface="Tahoma"/>
                <a:cs typeface="Tahoma"/>
              </a:rPr>
              <a:t>66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524" y="5650010"/>
            <a:ext cx="7435850" cy="838835"/>
          </a:xfrm>
          <a:custGeom>
            <a:avLst/>
            <a:gdLst/>
            <a:ahLst/>
            <a:cxnLst/>
            <a:rect l="l" t="t" r="r" b="b"/>
            <a:pathLst>
              <a:path w="7435850" h="838835">
                <a:moveTo>
                  <a:pt x="0" y="0"/>
                </a:moveTo>
                <a:lnTo>
                  <a:pt x="7435221" y="0"/>
                </a:lnTo>
                <a:lnTo>
                  <a:pt x="7435221" y="838792"/>
                </a:lnTo>
                <a:lnTo>
                  <a:pt x="0" y="838792"/>
                </a:lnTo>
                <a:lnTo>
                  <a:pt x="0" y="0"/>
                </a:lnTo>
                <a:close/>
              </a:path>
            </a:pathLst>
          </a:custGeom>
          <a:ln w="28541">
            <a:solidFill>
              <a:srgbClr val="FF4C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1161293"/>
            <a:ext cx="7955280" cy="997585"/>
          </a:xfrm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algn="just" marL="12700" marR="5080">
              <a:lnSpc>
                <a:spcPct val="88700"/>
              </a:lnSpc>
              <a:spcBef>
                <a:spcPts val="409"/>
              </a:spcBef>
            </a:pPr>
            <a:r>
              <a:rPr dirty="0" sz="2300" spc="-5"/>
              <a:t>La </a:t>
            </a:r>
            <a:r>
              <a:rPr dirty="0" sz="2300" spc="-5" b="1">
                <a:solidFill>
                  <a:srgbClr val="FF3300"/>
                </a:solidFill>
                <a:latin typeface="Arial"/>
                <a:cs typeface="Arial"/>
              </a:rPr>
              <a:t>media aritmetica </a:t>
            </a:r>
            <a:r>
              <a:rPr dirty="0" sz="2300" spc="-5"/>
              <a:t>è la misura di posizione più usata ma. A </a:t>
            </a:r>
            <a:r>
              <a:rPr dirty="0" sz="2300" spc="-630"/>
              <a:t> </a:t>
            </a:r>
            <a:r>
              <a:rPr dirty="0" sz="2300" spc="-5"/>
              <a:t>volte, altre misure come la </a:t>
            </a:r>
            <a:r>
              <a:rPr dirty="0" sz="2300" spc="-5" b="1">
                <a:solidFill>
                  <a:srgbClr val="FF3300"/>
                </a:solidFill>
                <a:latin typeface="Arial"/>
                <a:cs typeface="Arial"/>
              </a:rPr>
              <a:t>mediana </a:t>
            </a:r>
            <a:r>
              <a:rPr dirty="0" sz="2300" spc="-5"/>
              <a:t>e la </a:t>
            </a:r>
            <a:r>
              <a:rPr dirty="0" sz="2300" spc="-5" b="1">
                <a:solidFill>
                  <a:srgbClr val="FF3300"/>
                </a:solidFill>
                <a:latin typeface="Arial"/>
                <a:cs typeface="Arial"/>
              </a:rPr>
              <a:t>moda </a:t>
            </a:r>
            <a:r>
              <a:rPr dirty="0" sz="2300" spc="-5"/>
              <a:t>si dimostrano </a:t>
            </a:r>
            <a:r>
              <a:rPr dirty="0" sz="2300" spc="-625"/>
              <a:t> </a:t>
            </a:r>
            <a:r>
              <a:rPr dirty="0" sz="2300" spc="-10"/>
              <a:t>utili.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254" y="2275033"/>
            <a:ext cx="1765935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350" algn="l"/>
              </a:tabLst>
            </a:pPr>
            <a:r>
              <a:rPr dirty="0" sz="2300" spc="25">
                <a:latin typeface="Arial MT"/>
                <a:cs typeface="Arial MT"/>
              </a:rPr>
              <a:t>Si	</a:t>
            </a:r>
            <a:r>
              <a:rPr dirty="0" sz="2300" spc="55">
                <a:latin typeface="Arial MT"/>
                <a:cs typeface="Arial MT"/>
              </a:rPr>
              <a:t>consideri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0528" y="2275033"/>
            <a:ext cx="6518909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9120" algn="l"/>
                <a:tab pos="2134235" algn="l"/>
                <a:tab pos="2603500" algn="l"/>
                <a:tab pos="3575050" algn="l"/>
                <a:tab pos="4044950" algn="l"/>
                <a:tab pos="4878705" algn="l"/>
                <a:tab pos="6263005" algn="l"/>
              </a:tabLst>
            </a:pPr>
            <a:r>
              <a:rPr dirty="0" sz="2300" spc="55">
                <a:latin typeface="Arial MT"/>
                <a:cs typeface="Arial MT"/>
              </a:rPr>
              <a:t>u</a:t>
            </a:r>
            <a:r>
              <a:rPr dirty="0" sz="2300" spc="-5">
                <a:latin typeface="Arial MT"/>
                <a:cs typeface="Arial MT"/>
              </a:rPr>
              <a:t>n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55">
                <a:latin typeface="Arial MT"/>
                <a:cs typeface="Arial MT"/>
              </a:rPr>
              <a:t>campion</a:t>
            </a:r>
            <a:r>
              <a:rPr dirty="0" sz="2300" spc="-5">
                <a:latin typeface="Arial MT"/>
                <a:cs typeface="Arial MT"/>
              </a:rPr>
              <a:t>e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55">
                <a:latin typeface="Arial MT"/>
                <a:cs typeface="Arial MT"/>
              </a:rPr>
              <a:t>d</a:t>
            </a:r>
            <a:r>
              <a:rPr dirty="0" sz="2300" spc="-5">
                <a:latin typeface="Arial MT"/>
                <a:cs typeface="Arial MT"/>
              </a:rPr>
              <a:t>i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55">
                <a:latin typeface="Arial MT"/>
                <a:cs typeface="Arial MT"/>
              </a:rPr>
              <a:t>valor</a:t>
            </a:r>
            <a:r>
              <a:rPr dirty="0" sz="2300" spc="-5">
                <a:latin typeface="Arial MT"/>
                <a:cs typeface="Arial MT"/>
              </a:rPr>
              <a:t>i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55">
                <a:latin typeface="Arial MT"/>
                <a:cs typeface="Arial MT"/>
              </a:rPr>
              <a:t>d</a:t>
            </a:r>
            <a:r>
              <a:rPr dirty="0" sz="2300" spc="-5">
                <a:latin typeface="Arial MT"/>
                <a:cs typeface="Arial MT"/>
              </a:rPr>
              <a:t>i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55">
                <a:latin typeface="Arial MT"/>
                <a:cs typeface="Arial MT"/>
              </a:rPr>
              <a:t>VE</a:t>
            </a:r>
            <a:r>
              <a:rPr dirty="0" sz="2300" spc="-5">
                <a:latin typeface="Arial MT"/>
                <a:cs typeface="Arial MT"/>
              </a:rPr>
              <a:t>S</a:t>
            </a:r>
            <a:r>
              <a:rPr dirty="0" sz="2300">
                <a:latin typeface="Arial MT"/>
                <a:cs typeface="Arial MT"/>
              </a:rPr>
              <a:t>	</a:t>
            </a:r>
            <a:r>
              <a:rPr dirty="0" sz="2300" spc="60">
                <a:latin typeface="Arial MT"/>
                <a:cs typeface="Arial MT"/>
              </a:rPr>
              <a:t>(</a:t>
            </a:r>
            <a:r>
              <a:rPr dirty="0" sz="2300" spc="55" i="1">
                <a:latin typeface="Arial"/>
                <a:cs typeface="Arial"/>
              </a:rPr>
              <a:t>velocit</a:t>
            </a:r>
            <a:r>
              <a:rPr dirty="0" sz="2300" spc="-5" i="1">
                <a:latin typeface="Arial"/>
                <a:cs typeface="Arial"/>
              </a:rPr>
              <a:t>à</a:t>
            </a:r>
            <a:r>
              <a:rPr dirty="0" sz="2300" i="1">
                <a:latin typeface="Arial"/>
                <a:cs typeface="Arial"/>
              </a:rPr>
              <a:t>	</a:t>
            </a:r>
            <a:r>
              <a:rPr dirty="0" sz="2300" spc="55" i="1">
                <a:latin typeface="Arial"/>
                <a:cs typeface="Arial"/>
              </a:rPr>
              <a:t>di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54" y="2452622"/>
            <a:ext cx="6721475" cy="101028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300" spc="-5" i="1">
                <a:latin typeface="Arial"/>
                <a:cs typeface="Arial"/>
              </a:rPr>
              <a:t>eritrosedimentazione</a:t>
            </a:r>
            <a:r>
              <a:rPr dirty="0" sz="2300" spc="-5">
                <a:latin typeface="Arial MT"/>
                <a:cs typeface="Arial MT"/>
              </a:rPr>
              <a:t>,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mm/ora)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misurati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in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7</a:t>
            </a:r>
            <a:r>
              <a:rPr dirty="0" sz="2300" spc="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pazienti</a:t>
            </a:r>
            <a:endParaRPr sz="2300">
              <a:latin typeface="Arial MT"/>
              <a:cs typeface="Arial MT"/>
            </a:endParaRPr>
          </a:p>
          <a:p>
            <a:pPr marL="2747010">
              <a:lnSpc>
                <a:spcPct val="100000"/>
              </a:lnSpc>
              <a:spcBef>
                <a:spcPts val="1115"/>
              </a:spcBef>
              <a:tabLst>
                <a:tab pos="3265804" algn="l"/>
                <a:tab pos="3671570" algn="l"/>
                <a:tab pos="4076700" algn="l"/>
                <a:tab pos="4482465" algn="l"/>
                <a:tab pos="5050155" algn="l"/>
                <a:tab pos="5455920" algn="l"/>
              </a:tabLst>
            </a:pPr>
            <a:r>
              <a:rPr dirty="0" sz="2300" spc="-5" b="1">
                <a:solidFill>
                  <a:srgbClr val="FFCC00"/>
                </a:solidFill>
                <a:latin typeface="Arial"/>
                <a:cs typeface="Arial"/>
              </a:rPr>
              <a:t>{8,	5,	7,	6,	35,	5,	</a:t>
            </a:r>
            <a:r>
              <a:rPr dirty="0" sz="2300" spc="-10" b="1">
                <a:solidFill>
                  <a:srgbClr val="FFCC00"/>
                </a:solidFill>
                <a:latin typeface="Arial"/>
                <a:cs typeface="Arial"/>
              </a:rPr>
              <a:t>4}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254" y="3568899"/>
            <a:ext cx="8479155" cy="101282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just" marL="12700" marR="5080">
              <a:lnSpc>
                <a:spcPct val="90800"/>
              </a:lnSpc>
              <a:spcBef>
                <a:spcPts val="350"/>
              </a:spcBef>
            </a:pPr>
            <a:r>
              <a:rPr dirty="0" sz="2300" spc="-5">
                <a:latin typeface="Arial MT"/>
                <a:cs typeface="Arial MT"/>
              </a:rPr>
              <a:t>In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questo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caso,</a:t>
            </a:r>
            <a:r>
              <a:rPr dirty="0" sz="2300" spc="41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la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media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che</a:t>
            </a:r>
            <a:r>
              <a:rPr dirty="0" sz="2300" spc="41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è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=</a:t>
            </a:r>
            <a:r>
              <a:rPr dirty="0" sz="2300" spc="41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10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mm/ora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non</a:t>
            </a:r>
            <a:r>
              <a:rPr dirty="0" sz="2300" spc="41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è</a:t>
            </a:r>
            <a:r>
              <a:rPr dirty="0" sz="2300" spc="409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un</a:t>
            </a:r>
            <a:r>
              <a:rPr dirty="0" sz="2300" spc="41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valore </a:t>
            </a:r>
            <a:r>
              <a:rPr dirty="0" sz="2300" spc="-63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tipico della distribuzione: soltanto un valore su 7 è superiore alla 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media!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8906" y="5126777"/>
            <a:ext cx="8155305" cy="1257935"/>
            <a:chOff x="398906" y="5126777"/>
            <a:chExt cx="8155305" cy="12579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792" y="5149735"/>
              <a:ext cx="8134003" cy="1234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654" y="5207923"/>
              <a:ext cx="6803966" cy="11637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8906" y="5126777"/>
              <a:ext cx="8125459" cy="1227455"/>
            </a:xfrm>
            <a:custGeom>
              <a:avLst/>
              <a:gdLst/>
              <a:ahLst/>
              <a:cxnLst/>
              <a:rect l="l" t="t" r="r" b="b"/>
              <a:pathLst>
                <a:path w="8125459" h="1227454">
                  <a:moveTo>
                    <a:pt x="8124842" y="0"/>
                  </a:moveTo>
                  <a:lnTo>
                    <a:pt x="0" y="0"/>
                  </a:lnTo>
                  <a:lnTo>
                    <a:pt x="0" y="1227309"/>
                  </a:lnTo>
                  <a:lnTo>
                    <a:pt x="8124842" y="1227309"/>
                  </a:lnTo>
                  <a:lnTo>
                    <a:pt x="8124842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98906" y="5126777"/>
            <a:ext cx="8125459" cy="122745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ts val="2840"/>
              </a:lnSpc>
              <a:spcBef>
                <a:spcPts val="670"/>
              </a:spcBef>
            </a:pPr>
            <a:r>
              <a:rPr dirty="0" sz="2400" spc="-5">
                <a:solidFill>
                  <a:srgbClr val="FF3300"/>
                </a:solidFill>
                <a:latin typeface="Arial MT"/>
                <a:cs typeface="Arial MT"/>
              </a:rPr>
              <a:t>Limite</a:t>
            </a:r>
            <a:r>
              <a:rPr dirty="0" sz="2400" spc="-1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Arial MT"/>
                <a:cs typeface="Arial MT"/>
              </a:rPr>
              <a:t>della</a:t>
            </a:r>
            <a:r>
              <a:rPr dirty="0" sz="2400" spc="-1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Arial MT"/>
                <a:cs typeface="Arial MT"/>
              </a:rPr>
              <a:t>media</a:t>
            </a:r>
            <a:r>
              <a:rPr dirty="0" sz="2400" spc="-1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Arial MT"/>
                <a:cs typeface="Arial MT"/>
              </a:rPr>
              <a:t>aritmetica:</a:t>
            </a:r>
            <a:endParaRPr sz="2400">
              <a:latin typeface="Arial MT"/>
              <a:cs typeface="Arial MT"/>
            </a:endParaRPr>
          </a:p>
          <a:p>
            <a:pPr algn="ctr" marL="686435" marR="678180">
              <a:lnSpc>
                <a:spcPts val="2900"/>
              </a:lnSpc>
              <a:spcBef>
                <a:spcPts val="40"/>
              </a:spcBef>
            </a:pPr>
            <a:r>
              <a:rPr dirty="0" sz="2400" spc="-5">
                <a:latin typeface="Arial MT"/>
                <a:cs typeface="Arial MT"/>
              </a:rPr>
              <a:t>è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notevolmente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influenzata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dai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valori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estremi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della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distribuzione.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2370" y="4459664"/>
            <a:ext cx="556260" cy="628015"/>
            <a:chOff x="4132370" y="4459664"/>
            <a:chExt cx="556260" cy="6280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737" y="4480561"/>
              <a:ext cx="548639" cy="6068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37126" y="4464420"/>
              <a:ext cx="504190" cy="589915"/>
            </a:xfrm>
            <a:custGeom>
              <a:avLst/>
              <a:gdLst/>
              <a:ahLst/>
              <a:cxnLst/>
              <a:rect l="l" t="t" r="r" b="b"/>
              <a:pathLst>
                <a:path w="504189" h="589914">
                  <a:moveTo>
                    <a:pt x="378101" y="0"/>
                  </a:moveTo>
                  <a:lnTo>
                    <a:pt x="126033" y="0"/>
                  </a:lnTo>
                  <a:lnTo>
                    <a:pt x="126033" y="445406"/>
                  </a:lnTo>
                  <a:lnTo>
                    <a:pt x="0" y="445406"/>
                  </a:lnTo>
                  <a:lnTo>
                    <a:pt x="252068" y="589304"/>
                  </a:lnTo>
                  <a:lnTo>
                    <a:pt x="504136" y="445406"/>
                  </a:lnTo>
                  <a:lnTo>
                    <a:pt x="378101" y="445406"/>
                  </a:lnTo>
                  <a:lnTo>
                    <a:pt x="37810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37126" y="4464420"/>
              <a:ext cx="504190" cy="589915"/>
            </a:xfrm>
            <a:custGeom>
              <a:avLst/>
              <a:gdLst/>
              <a:ahLst/>
              <a:cxnLst/>
              <a:rect l="l" t="t" r="r" b="b"/>
              <a:pathLst>
                <a:path w="504189" h="589914">
                  <a:moveTo>
                    <a:pt x="0" y="445407"/>
                  </a:moveTo>
                  <a:lnTo>
                    <a:pt x="126033" y="445407"/>
                  </a:lnTo>
                  <a:lnTo>
                    <a:pt x="126033" y="0"/>
                  </a:lnTo>
                  <a:lnTo>
                    <a:pt x="378102" y="0"/>
                  </a:lnTo>
                  <a:lnTo>
                    <a:pt x="378102" y="445407"/>
                  </a:lnTo>
                  <a:lnTo>
                    <a:pt x="504136" y="445407"/>
                  </a:lnTo>
                  <a:lnTo>
                    <a:pt x="252068" y="589304"/>
                  </a:lnTo>
                  <a:lnTo>
                    <a:pt x="0" y="445407"/>
                  </a:lnTo>
                  <a:close/>
                </a:path>
              </a:pathLst>
            </a:custGeom>
            <a:ln w="9512">
              <a:solidFill>
                <a:srgbClr val="FFA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948" y="526746"/>
            <a:ext cx="5908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9735" algn="l"/>
              </a:tabLst>
            </a:pPr>
            <a:r>
              <a:rPr dirty="0" u="heavy" sz="2800" spc="-5" b="1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</a:t>
            </a:r>
            <a:r>
              <a:rPr dirty="0" sz="2800" spc="-5" b="1">
                <a:solidFill>
                  <a:srgbClr val="FFCC00"/>
                </a:solidFill>
                <a:latin typeface="Arial"/>
                <a:cs typeface="Arial"/>
              </a:rPr>
              <a:t>	</a:t>
            </a:r>
            <a:r>
              <a:rPr dirty="0" sz="2800" spc="-5">
                <a:latin typeface="Arial MT"/>
                <a:cs typeface="Arial MT"/>
              </a:rPr>
              <a:t>Età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alla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morte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5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soggetti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2887345" algn="l"/>
                <a:tab pos="5711190" algn="l"/>
              </a:tabLst>
            </a:pPr>
            <a:r>
              <a:rPr dirty="0" spc="5"/>
              <a:t>x</a:t>
            </a:r>
            <a:r>
              <a:rPr dirty="0" baseline="-25132" sz="3150" spc="7"/>
              <a:t>1</a:t>
            </a:r>
            <a:r>
              <a:rPr dirty="0" baseline="-25132" sz="3150" spc="457"/>
              <a:t> </a:t>
            </a:r>
            <a:r>
              <a:rPr dirty="0" sz="3200" spc="-5"/>
              <a:t>=</a:t>
            </a:r>
            <a:r>
              <a:rPr dirty="0" sz="3200"/>
              <a:t> </a:t>
            </a:r>
            <a:r>
              <a:rPr dirty="0" sz="3200" spc="-5"/>
              <a:t>34</a:t>
            </a:r>
            <a:r>
              <a:rPr dirty="0" sz="3200"/>
              <a:t> </a:t>
            </a:r>
            <a:r>
              <a:rPr dirty="0" sz="3200" spc="-5"/>
              <a:t>anni;	</a:t>
            </a:r>
            <a:r>
              <a:rPr dirty="0" sz="3200" spc="5"/>
              <a:t>x</a:t>
            </a:r>
            <a:r>
              <a:rPr dirty="0" baseline="-25132" sz="3150" spc="7"/>
              <a:t>2</a:t>
            </a:r>
            <a:r>
              <a:rPr dirty="0" baseline="-25132" sz="3150" spc="465"/>
              <a:t> </a:t>
            </a:r>
            <a:r>
              <a:rPr dirty="0" sz="3200" spc="-5"/>
              <a:t>=</a:t>
            </a:r>
            <a:r>
              <a:rPr dirty="0" sz="3200"/>
              <a:t> </a:t>
            </a:r>
            <a:r>
              <a:rPr dirty="0" sz="3200" spc="-5"/>
              <a:t>70</a:t>
            </a:r>
            <a:r>
              <a:rPr dirty="0" sz="3200"/>
              <a:t> </a:t>
            </a:r>
            <a:r>
              <a:rPr dirty="0" sz="3200" spc="-5"/>
              <a:t>anni;	</a:t>
            </a:r>
            <a:r>
              <a:rPr dirty="0" sz="3200" spc="5"/>
              <a:t>x</a:t>
            </a:r>
            <a:r>
              <a:rPr dirty="0" baseline="-25132" sz="3150" spc="7"/>
              <a:t>3</a:t>
            </a:r>
            <a:r>
              <a:rPr dirty="0" baseline="-25132" sz="3150" spc="427"/>
              <a:t> </a:t>
            </a:r>
            <a:r>
              <a:rPr dirty="0" sz="3200" spc="-5"/>
              <a:t>=</a:t>
            </a:r>
            <a:r>
              <a:rPr dirty="0" sz="3200" spc="-30"/>
              <a:t> </a:t>
            </a:r>
            <a:r>
              <a:rPr dirty="0" sz="3200" spc="-5"/>
              <a:t>74</a:t>
            </a:r>
            <a:r>
              <a:rPr dirty="0" sz="3200" spc="-25"/>
              <a:t> </a:t>
            </a:r>
            <a:r>
              <a:rPr dirty="0" sz="3200" spc="-5"/>
              <a:t>anni;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65068" y="2091720"/>
            <a:ext cx="6716395" cy="142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5280">
              <a:lnSpc>
                <a:spcPct val="100000"/>
              </a:lnSpc>
              <a:spcBef>
                <a:spcPts val="95"/>
              </a:spcBef>
              <a:tabLst>
                <a:tab pos="4391660" algn="l"/>
              </a:tabLst>
            </a:pPr>
            <a:r>
              <a:rPr dirty="0" sz="3200" spc="5">
                <a:latin typeface="Arial MT"/>
                <a:cs typeface="Arial MT"/>
              </a:rPr>
              <a:t>x</a:t>
            </a:r>
            <a:r>
              <a:rPr dirty="0" baseline="-25132" sz="3150" spc="7">
                <a:latin typeface="Arial MT"/>
                <a:cs typeface="Arial MT"/>
              </a:rPr>
              <a:t>4 </a:t>
            </a:r>
            <a:r>
              <a:rPr dirty="0" sz="3200" spc="-5">
                <a:latin typeface="Arial MT"/>
                <a:cs typeface="Arial MT"/>
              </a:rPr>
              <a:t>=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64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anni;	</a:t>
            </a:r>
            <a:r>
              <a:rPr dirty="0" sz="3200">
                <a:latin typeface="Arial MT"/>
                <a:cs typeface="Arial MT"/>
              </a:rPr>
              <a:t>x</a:t>
            </a:r>
            <a:r>
              <a:rPr dirty="0" baseline="-25132" sz="3150">
                <a:latin typeface="Arial MT"/>
                <a:cs typeface="Arial MT"/>
              </a:rPr>
              <a:t>5</a:t>
            </a:r>
            <a:r>
              <a:rPr dirty="0" baseline="-25132" sz="3150" spc="427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=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68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anni.</a:t>
            </a:r>
            <a:endParaRPr sz="32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3850"/>
              </a:spcBef>
            </a:pPr>
            <a:r>
              <a:rPr dirty="0" sz="2800" spc="-5">
                <a:latin typeface="Arial MT"/>
                <a:cs typeface="Arial MT"/>
              </a:rPr>
              <a:t>La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media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aritmetica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è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pari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504" y="401881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152" y="0"/>
                </a:lnTo>
              </a:path>
            </a:pathLst>
          </a:custGeom>
          <a:ln w="20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3948" y="3847185"/>
            <a:ext cx="8308975" cy="701040"/>
          </a:xfrm>
          <a:prstGeom prst="rect">
            <a:avLst/>
          </a:prstGeom>
          <a:ln w="38054">
            <a:solidFill>
              <a:srgbClr val="FF4C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4670"/>
              </a:lnSpc>
            </a:pPr>
            <a:r>
              <a:rPr dirty="0" sz="4050" spc="60" i="1">
                <a:latin typeface="Times New Roman"/>
                <a:cs typeface="Times New Roman"/>
              </a:rPr>
              <a:t>x</a:t>
            </a:r>
            <a:r>
              <a:rPr dirty="0" sz="4050" spc="150" i="1">
                <a:latin typeface="Times New Roman"/>
                <a:cs typeface="Times New Roman"/>
              </a:rPr>
              <a:t> </a:t>
            </a:r>
            <a:r>
              <a:rPr dirty="0" sz="4050" spc="75">
                <a:latin typeface="Symbol"/>
                <a:cs typeface="Symbol"/>
              </a:rPr>
              <a:t></a:t>
            </a:r>
            <a:r>
              <a:rPr dirty="0" sz="4050" spc="-180">
                <a:latin typeface="Times New Roman"/>
                <a:cs typeface="Times New Roman"/>
              </a:rPr>
              <a:t> </a:t>
            </a:r>
            <a:r>
              <a:rPr dirty="0" sz="4050" spc="-5">
                <a:latin typeface="Times New Roman"/>
                <a:cs typeface="Times New Roman"/>
              </a:rPr>
              <a:t>(</a:t>
            </a:r>
            <a:r>
              <a:rPr dirty="0" sz="4050" spc="-55">
                <a:latin typeface="Times New Roman"/>
                <a:cs typeface="Times New Roman"/>
              </a:rPr>
              <a:t>3</a:t>
            </a:r>
            <a:r>
              <a:rPr dirty="0" sz="4050" spc="70">
                <a:latin typeface="Times New Roman"/>
                <a:cs typeface="Times New Roman"/>
              </a:rPr>
              <a:t>4</a:t>
            </a:r>
            <a:r>
              <a:rPr dirty="0" sz="4050" spc="-345">
                <a:latin typeface="Times New Roman"/>
                <a:cs typeface="Times New Roman"/>
              </a:rPr>
              <a:t> </a:t>
            </a:r>
            <a:r>
              <a:rPr dirty="0" sz="4050" spc="75">
                <a:latin typeface="Symbol"/>
                <a:cs typeface="Symbol"/>
              </a:rPr>
              <a:t></a:t>
            </a:r>
            <a:r>
              <a:rPr dirty="0" sz="4050" spc="-370">
                <a:latin typeface="Times New Roman"/>
                <a:cs typeface="Times New Roman"/>
              </a:rPr>
              <a:t> </a:t>
            </a:r>
            <a:r>
              <a:rPr dirty="0" sz="4050" spc="-55">
                <a:latin typeface="Times New Roman"/>
                <a:cs typeface="Times New Roman"/>
              </a:rPr>
              <a:t>7</a:t>
            </a:r>
            <a:r>
              <a:rPr dirty="0" sz="4050" spc="70">
                <a:latin typeface="Times New Roman"/>
                <a:cs typeface="Times New Roman"/>
              </a:rPr>
              <a:t>0</a:t>
            </a:r>
            <a:r>
              <a:rPr dirty="0" sz="4050" spc="-340">
                <a:latin typeface="Times New Roman"/>
                <a:cs typeface="Times New Roman"/>
              </a:rPr>
              <a:t> </a:t>
            </a:r>
            <a:r>
              <a:rPr dirty="0" sz="4050" spc="75">
                <a:latin typeface="Symbol"/>
                <a:cs typeface="Symbol"/>
              </a:rPr>
              <a:t></a:t>
            </a:r>
            <a:r>
              <a:rPr dirty="0" sz="4050" spc="-370">
                <a:latin typeface="Times New Roman"/>
                <a:cs typeface="Times New Roman"/>
              </a:rPr>
              <a:t> </a:t>
            </a:r>
            <a:r>
              <a:rPr dirty="0" sz="4050" spc="-55">
                <a:latin typeface="Times New Roman"/>
                <a:cs typeface="Times New Roman"/>
              </a:rPr>
              <a:t>7</a:t>
            </a:r>
            <a:r>
              <a:rPr dirty="0" sz="4050" spc="70">
                <a:latin typeface="Times New Roman"/>
                <a:cs typeface="Times New Roman"/>
              </a:rPr>
              <a:t>4</a:t>
            </a:r>
            <a:r>
              <a:rPr dirty="0" sz="4050" spc="-340">
                <a:latin typeface="Times New Roman"/>
                <a:cs typeface="Times New Roman"/>
              </a:rPr>
              <a:t> </a:t>
            </a:r>
            <a:r>
              <a:rPr dirty="0" sz="4050" spc="75">
                <a:latin typeface="Symbol"/>
                <a:cs typeface="Symbol"/>
              </a:rPr>
              <a:t></a:t>
            </a:r>
            <a:r>
              <a:rPr dirty="0" sz="4050" spc="-370">
                <a:latin typeface="Times New Roman"/>
                <a:cs typeface="Times New Roman"/>
              </a:rPr>
              <a:t> </a:t>
            </a:r>
            <a:r>
              <a:rPr dirty="0" sz="4050" spc="-55">
                <a:latin typeface="Times New Roman"/>
                <a:cs typeface="Times New Roman"/>
              </a:rPr>
              <a:t>6</a:t>
            </a:r>
            <a:r>
              <a:rPr dirty="0" sz="4050" spc="70">
                <a:latin typeface="Times New Roman"/>
                <a:cs typeface="Times New Roman"/>
              </a:rPr>
              <a:t>4</a:t>
            </a:r>
            <a:r>
              <a:rPr dirty="0" sz="4050" spc="-345">
                <a:latin typeface="Times New Roman"/>
                <a:cs typeface="Times New Roman"/>
              </a:rPr>
              <a:t> </a:t>
            </a:r>
            <a:r>
              <a:rPr dirty="0" sz="4050" spc="75">
                <a:latin typeface="Symbol"/>
                <a:cs typeface="Symbol"/>
              </a:rPr>
              <a:t></a:t>
            </a:r>
            <a:r>
              <a:rPr dirty="0" sz="4050" spc="-370">
                <a:latin typeface="Times New Roman"/>
                <a:cs typeface="Times New Roman"/>
              </a:rPr>
              <a:t> </a:t>
            </a:r>
            <a:r>
              <a:rPr dirty="0" sz="4050" spc="-55">
                <a:latin typeface="Times New Roman"/>
                <a:cs typeface="Times New Roman"/>
              </a:rPr>
              <a:t>6</a:t>
            </a:r>
            <a:r>
              <a:rPr dirty="0" sz="4050" spc="30">
                <a:latin typeface="Times New Roman"/>
                <a:cs typeface="Times New Roman"/>
              </a:rPr>
              <a:t>8</a:t>
            </a:r>
            <a:r>
              <a:rPr dirty="0" sz="4050" spc="45">
                <a:latin typeface="Times New Roman"/>
                <a:cs typeface="Times New Roman"/>
              </a:rPr>
              <a:t>)</a:t>
            </a:r>
            <a:r>
              <a:rPr dirty="0" sz="4050" spc="-420">
                <a:latin typeface="Times New Roman"/>
                <a:cs typeface="Times New Roman"/>
              </a:rPr>
              <a:t> </a:t>
            </a:r>
            <a:r>
              <a:rPr dirty="0" sz="4050" spc="40">
                <a:latin typeface="Times New Roman"/>
                <a:cs typeface="Times New Roman"/>
              </a:rPr>
              <a:t>/</a:t>
            </a:r>
            <a:r>
              <a:rPr dirty="0" sz="4050" spc="-455">
                <a:latin typeface="Times New Roman"/>
                <a:cs typeface="Times New Roman"/>
              </a:rPr>
              <a:t> </a:t>
            </a:r>
            <a:r>
              <a:rPr dirty="0" sz="4050" spc="70">
                <a:latin typeface="Times New Roman"/>
                <a:cs typeface="Times New Roman"/>
              </a:rPr>
              <a:t>5</a:t>
            </a:r>
            <a:r>
              <a:rPr dirty="0" sz="4050" spc="-220">
                <a:latin typeface="Times New Roman"/>
                <a:cs typeface="Times New Roman"/>
              </a:rPr>
              <a:t> </a:t>
            </a:r>
            <a:r>
              <a:rPr dirty="0" sz="4050" spc="75">
                <a:latin typeface="Symbol"/>
                <a:cs typeface="Symbol"/>
              </a:rPr>
              <a:t></a:t>
            </a:r>
            <a:r>
              <a:rPr dirty="0" sz="4050" spc="-185">
                <a:latin typeface="Times New Roman"/>
                <a:cs typeface="Times New Roman"/>
              </a:rPr>
              <a:t> </a:t>
            </a:r>
            <a:r>
              <a:rPr dirty="0" sz="4050" spc="-55">
                <a:latin typeface="Times New Roman"/>
                <a:cs typeface="Times New Roman"/>
              </a:rPr>
              <a:t>6</a:t>
            </a:r>
            <a:r>
              <a:rPr dirty="0" sz="4050" spc="165">
                <a:latin typeface="Times New Roman"/>
                <a:cs typeface="Times New Roman"/>
              </a:rPr>
              <a:t>2</a:t>
            </a:r>
            <a:r>
              <a:rPr dirty="0" sz="4050" spc="-55" i="1">
                <a:latin typeface="Times New Roman"/>
                <a:cs typeface="Times New Roman"/>
              </a:rPr>
              <a:t>a</a:t>
            </a:r>
            <a:r>
              <a:rPr dirty="0" sz="4050" spc="175" i="1">
                <a:latin typeface="Times New Roman"/>
                <a:cs typeface="Times New Roman"/>
              </a:rPr>
              <a:t>n</a:t>
            </a:r>
            <a:r>
              <a:rPr dirty="0" sz="4050" spc="-70" i="1">
                <a:latin typeface="Times New Roman"/>
                <a:cs typeface="Times New Roman"/>
              </a:rPr>
              <a:t>ni</a:t>
            </a:r>
            <a:endParaRPr sz="4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092" y="2654374"/>
            <a:ext cx="6257290" cy="161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39520">
              <a:lnSpc>
                <a:spcPct val="118300"/>
              </a:lnSpc>
              <a:spcBef>
                <a:spcPts val="100"/>
              </a:spcBef>
            </a:pPr>
            <a:r>
              <a:rPr dirty="0" sz="4400" spc="-10" b="1" i="1">
                <a:solidFill>
                  <a:srgbClr val="FF0000"/>
                </a:solidFill>
                <a:latin typeface="Arial"/>
                <a:cs typeface="Arial"/>
              </a:rPr>
              <a:t>LE </a:t>
            </a:r>
            <a:r>
              <a:rPr dirty="0" sz="4400" spc="-5" b="1" i="1">
                <a:solidFill>
                  <a:srgbClr val="FF0000"/>
                </a:solidFill>
                <a:latin typeface="Arial"/>
                <a:cs typeface="Arial"/>
              </a:rPr>
              <a:t>MISURE DI </a:t>
            </a:r>
            <a:r>
              <a:rPr dirty="0" sz="440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10" b="1" i="1">
                <a:solidFill>
                  <a:srgbClr val="FF0000"/>
                </a:solidFill>
                <a:latin typeface="Arial"/>
                <a:cs typeface="Arial"/>
              </a:rPr>
              <a:t>TENDENZA</a:t>
            </a:r>
            <a:r>
              <a:rPr dirty="0" sz="4400" spc="-3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400" spc="-10" b="1" i="1">
                <a:solidFill>
                  <a:srgbClr val="FF0000"/>
                </a:solidFill>
                <a:latin typeface="Arial"/>
                <a:cs typeface="Arial"/>
              </a:rPr>
              <a:t>CENTRALE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701" y="419793"/>
            <a:ext cx="7315200" cy="8229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0753" y="446942"/>
            <a:ext cx="705040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 b="1" i="1">
                <a:latin typeface="Times New Roman"/>
                <a:cs typeface="Times New Roman"/>
              </a:rPr>
              <a:t>STATISTICA</a:t>
            </a:r>
            <a:r>
              <a:rPr dirty="0" sz="4400" spc="-90" b="1" i="1">
                <a:latin typeface="Times New Roman"/>
                <a:cs typeface="Times New Roman"/>
              </a:rPr>
              <a:t> </a:t>
            </a:r>
            <a:r>
              <a:rPr dirty="0" sz="4400" spc="-5" b="1" i="1">
                <a:latin typeface="Times New Roman"/>
                <a:cs typeface="Times New Roman"/>
              </a:rPr>
              <a:t>DESCRITTIVA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54" y="540887"/>
            <a:ext cx="2312035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35" b="1">
                <a:latin typeface="Tahoma"/>
                <a:cs typeface="Tahoma"/>
              </a:rPr>
              <a:t>LA</a:t>
            </a:r>
            <a:r>
              <a:rPr dirty="0" sz="2850" spc="-10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MEDIANA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858" y="1490210"/>
            <a:ext cx="7929245" cy="39370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229235" indent="295910">
              <a:lnSpc>
                <a:spcPts val="3000"/>
              </a:lnSpc>
              <a:spcBef>
                <a:spcPts val="495"/>
              </a:spcBef>
            </a:pPr>
            <a:r>
              <a:rPr dirty="0" sz="2800" spc="-5" b="1" i="1">
                <a:solidFill>
                  <a:srgbClr val="FFCC00"/>
                </a:solidFill>
                <a:latin typeface="Arial"/>
                <a:cs typeface="Arial"/>
              </a:rPr>
              <a:t>DEFINIZIONE: </a:t>
            </a:r>
            <a:r>
              <a:rPr dirty="0" sz="2800" spc="-5">
                <a:latin typeface="Arial MT"/>
                <a:cs typeface="Arial MT"/>
              </a:rPr>
              <a:t>La </a:t>
            </a:r>
            <a:r>
              <a:rPr dirty="0" u="heavy" sz="2800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mediana (Me)</a:t>
            </a:r>
            <a:r>
              <a:rPr dirty="0" sz="2800" spc="-5" b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2800" spc="-5">
                <a:latin typeface="Arial MT"/>
                <a:cs typeface="Arial MT"/>
              </a:rPr>
              <a:t>è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quell’osservazione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bipartisce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distribuzione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 modo tale da lasciare al “di sotto” lo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stesso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numero di termini che lascia al “di sopra”.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Arial MT"/>
              <a:cs typeface="Arial MT"/>
            </a:endParaRPr>
          </a:p>
          <a:p>
            <a:pPr algn="ctr" marL="149225" marR="5080">
              <a:lnSpc>
                <a:spcPct val="110000"/>
              </a:lnSpc>
            </a:pPr>
            <a:r>
              <a:rPr dirty="0" sz="2800" spc="-5">
                <a:latin typeface="Arial MT"/>
                <a:cs typeface="Arial MT"/>
              </a:rPr>
              <a:t>L'idea che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 alla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base della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0" b="1">
                <a:latin typeface="Arial"/>
                <a:cs typeface="Arial"/>
              </a:rPr>
              <a:t>mediana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>
                <a:latin typeface="Arial MT"/>
                <a:cs typeface="Arial MT"/>
              </a:rPr>
              <a:t>e di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cercare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 numero che sia più grande di un 50% delle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osservazioni e più piccolo del restante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50%.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6" y="1387001"/>
            <a:ext cx="7784465" cy="13017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-635">
              <a:lnSpc>
                <a:spcPct val="99600"/>
              </a:lnSpc>
              <a:spcBef>
                <a:spcPts val="110"/>
              </a:spcBef>
            </a:pPr>
            <a:r>
              <a:rPr dirty="0" sz="2800" spc="-5"/>
              <a:t>Ritornando all’Esempio della Glicemia,</a:t>
            </a:r>
            <a:r>
              <a:rPr dirty="0" sz="2800"/>
              <a:t> </a:t>
            </a:r>
            <a:r>
              <a:rPr dirty="0" sz="2800" spc="-5"/>
              <a:t>per il </a:t>
            </a:r>
            <a:r>
              <a:rPr dirty="0" sz="2800"/>
              <a:t> </a:t>
            </a:r>
            <a:r>
              <a:rPr dirty="0" sz="2800" spc="-5"/>
              <a:t>calcolo della</a:t>
            </a:r>
            <a:r>
              <a:rPr dirty="0" sz="2800"/>
              <a:t> </a:t>
            </a:r>
            <a:r>
              <a:rPr dirty="0" sz="2800" spc="-5"/>
              <a:t>mediana</a:t>
            </a:r>
            <a:r>
              <a:rPr dirty="0" sz="2800"/>
              <a:t> </a:t>
            </a:r>
            <a:r>
              <a:rPr dirty="0" sz="2800" spc="-5"/>
              <a:t>è</a:t>
            </a:r>
            <a:r>
              <a:rPr dirty="0" sz="2800"/>
              <a:t> </a:t>
            </a:r>
            <a:r>
              <a:rPr dirty="0" sz="2800" spc="-5"/>
              <a:t>necessario</a:t>
            </a:r>
            <a:r>
              <a:rPr dirty="0" sz="2800"/>
              <a:t> </a:t>
            </a:r>
            <a:r>
              <a:rPr dirty="0" sz="2800" spc="-5"/>
              <a:t>disporre</a:t>
            </a:r>
            <a:r>
              <a:rPr dirty="0" sz="2800"/>
              <a:t> </a:t>
            </a:r>
            <a:r>
              <a:rPr dirty="0" sz="2800" spc="-5"/>
              <a:t>i</a:t>
            </a:r>
            <a:r>
              <a:rPr dirty="0" sz="2800"/>
              <a:t> </a:t>
            </a:r>
            <a:r>
              <a:rPr dirty="0" sz="2800" spc="-5"/>
              <a:t>dati </a:t>
            </a:r>
            <a:r>
              <a:rPr dirty="0" sz="2800" spc="-760"/>
              <a:t> </a:t>
            </a:r>
            <a:r>
              <a:rPr dirty="0" sz="2800" spc="-5"/>
              <a:t>in</a:t>
            </a:r>
            <a:r>
              <a:rPr dirty="0" sz="2800" spc="-10"/>
              <a:t> </a:t>
            </a:r>
            <a:r>
              <a:rPr dirty="0" u="heavy" sz="2800" spc="-5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</a:rPr>
              <a:t>ordine crescente</a:t>
            </a:r>
            <a:r>
              <a:rPr dirty="0" sz="2800" spc="-5"/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60354" y="3244101"/>
            <a:ext cx="72466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latin typeface="Arial MT"/>
                <a:cs typeface="Arial MT"/>
              </a:rPr>
              <a:t>71,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81,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90,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92,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94,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96,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97,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103,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107,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119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709" y="4585440"/>
            <a:ext cx="6113145" cy="599440"/>
          </a:xfrm>
          <a:prstGeom prst="rect">
            <a:avLst/>
          </a:prstGeom>
          <a:ln w="28541">
            <a:solidFill>
              <a:srgbClr val="FF4C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34"/>
              </a:spcBef>
            </a:pPr>
            <a:r>
              <a:rPr dirty="0" sz="3200" spc="-5">
                <a:solidFill>
                  <a:srgbClr val="040300"/>
                </a:solidFill>
                <a:latin typeface="Arial MT"/>
                <a:cs typeface="Arial MT"/>
              </a:rPr>
              <a:t>Me</a:t>
            </a:r>
            <a:r>
              <a:rPr dirty="0" sz="3200" spc="-15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dirty="0" sz="3200" spc="-1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40300"/>
                </a:solidFill>
                <a:latin typeface="Arial MT"/>
                <a:cs typeface="Arial MT"/>
              </a:rPr>
              <a:t>(94+96)/2</a:t>
            </a:r>
            <a:r>
              <a:rPr dirty="0" sz="3200" spc="-15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40300"/>
                </a:solidFill>
                <a:latin typeface="Arial MT"/>
                <a:cs typeface="Arial MT"/>
              </a:rPr>
              <a:t>=</a:t>
            </a:r>
            <a:r>
              <a:rPr dirty="0" sz="3200" spc="-1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40300"/>
                </a:solidFill>
                <a:latin typeface="Arial MT"/>
                <a:cs typeface="Arial MT"/>
              </a:rPr>
              <a:t>95</a:t>
            </a:r>
            <a:r>
              <a:rPr dirty="0" sz="3200" spc="-10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40300"/>
                </a:solidFill>
                <a:latin typeface="Arial MT"/>
                <a:cs typeface="Arial MT"/>
              </a:rPr>
              <a:t>mg/100</a:t>
            </a:r>
            <a:r>
              <a:rPr dirty="0" sz="3200" spc="-15">
                <a:solidFill>
                  <a:srgbClr val="04030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040300"/>
                </a:solidFill>
                <a:latin typeface="Arial MT"/>
                <a:cs typeface="Arial MT"/>
              </a:rPr>
              <a:t>cc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690" y="1582730"/>
            <a:ext cx="7425690" cy="403288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065" marR="5080">
              <a:lnSpc>
                <a:spcPts val="3800"/>
              </a:lnSpc>
              <a:spcBef>
                <a:spcPts val="254"/>
              </a:spcBef>
            </a:pPr>
            <a:r>
              <a:rPr dirty="0" sz="3200" spc="-5">
                <a:latin typeface="Arial MT"/>
                <a:cs typeface="Arial MT"/>
              </a:rPr>
              <a:t>Il fatto che mediana e media aritmetica in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questo caso coincidano non è casuale in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quanto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la distribuzione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è </a:t>
            </a:r>
            <a:r>
              <a:rPr dirty="0" sz="3200" spc="-5">
                <a:solidFill>
                  <a:srgbClr val="FFCC00"/>
                </a:solidFill>
                <a:latin typeface="Arial MT"/>
                <a:cs typeface="Arial MT"/>
              </a:rPr>
              <a:t>simmetrica</a:t>
            </a:r>
            <a:r>
              <a:rPr dirty="0" sz="3200" spc="-5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algn="ctr">
              <a:lnSpc>
                <a:spcPts val="3765"/>
              </a:lnSpc>
            </a:pPr>
            <a:r>
              <a:rPr dirty="0" sz="3200" spc="-5">
                <a:latin typeface="Arial MT"/>
                <a:cs typeface="Arial MT"/>
              </a:rPr>
              <a:t>Ma,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generale, ciò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non avviene.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Arial MT"/>
              <a:cs typeface="Arial MT"/>
            </a:endParaRPr>
          </a:p>
          <a:p>
            <a:pPr algn="ctr" marL="34290" marR="26670" indent="-635">
              <a:lnSpc>
                <a:spcPts val="3800"/>
              </a:lnSpc>
              <a:spcBef>
                <a:spcPts val="5"/>
              </a:spcBef>
            </a:pPr>
            <a:r>
              <a:rPr dirty="0" sz="3200" spc="-5">
                <a:solidFill>
                  <a:srgbClr val="FFCC00"/>
                </a:solidFill>
                <a:latin typeface="Arial MT"/>
                <a:cs typeface="Arial MT"/>
              </a:rPr>
              <a:t>Vantaggio </a:t>
            </a:r>
            <a:r>
              <a:rPr dirty="0" sz="3200" spc="-5">
                <a:latin typeface="Arial MT"/>
                <a:cs typeface="Arial MT"/>
              </a:rPr>
              <a:t>nell’uso della mediana: non è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influenzata dalle osservazioni aberranti o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estreme.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96" y="358626"/>
            <a:ext cx="6796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CC00"/>
                </a:solidFill>
                <a:latin typeface="Arial"/>
                <a:cs typeface="Arial"/>
              </a:rPr>
              <a:t>Fasi</a:t>
            </a:r>
            <a:r>
              <a:rPr dirty="0" sz="2800" spc="-10" b="1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CC00"/>
                </a:solidFill>
                <a:latin typeface="Arial"/>
                <a:cs typeface="Arial"/>
              </a:rPr>
              <a:t>operative </a:t>
            </a:r>
            <a:r>
              <a:rPr dirty="0" sz="2800" spc="-5"/>
              <a:t>per il calcolo della mediana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858" y="1525728"/>
            <a:ext cx="7724775" cy="3891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6720" indent="-41465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427355" algn="l"/>
              </a:tabLst>
            </a:pPr>
            <a:r>
              <a:rPr dirty="0" sz="2800" spc="-5">
                <a:latin typeface="Arial MT"/>
                <a:cs typeface="Arial MT"/>
              </a:rPr>
              <a:t>ordinamento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crescente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dei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dati;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arenR"/>
            </a:pPr>
            <a:endParaRPr sz="3000">
              <a:latin typeface="Arial MT"/>
              <a:cs typeface="Arial MT"/>
            </a:endParaRPr>
          </a:p>
          <a:p>
            <a:pPr marL="12700" marR="113664">
              <a:lnSpc>
                <a:spcPct val="99600"/>
              </a:lnSpc>
              <a:buAutoNum type="arabicParenR"/>
              <a:tabLst>
                <a:tab pos="427355" algn="l"/>
              </a:tabLst>
            </a:pPr>
            <a:r>
              <a:rPr dirty="0" sz="2800" spc="-5">
                <a:latin typeface="Arial MT"/>
                <a:cs typeface="Arial MT"/>
              </a:rPr>
              <a:t>se il numero di dati</a:t>
            </a:r>
            <a:r>
              <a:rPr dirty="0" sz="2800" spc="-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u="heavy" sz="2800" spc="-5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n è dispari</a:t>
            </a:r>
            <a:r>
              <a:rPr dirty="0" sz="2800" spc="-5">
                <a:latin typeface="Arial MT"/>
                <a:cs typeface="Arial MT"/>
              </a:rPr>
              <a:t>, la mediana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corrisponde al dato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che occupa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 </a:t>
            </a:r>
            <a:r>
              <a:rPr dirty="0" sz="2800" spc="-5">
                <a:solidFill>
                  <a:srgbClr val="FF3300"/>
                </a:solidFill>
                <a:latin typeface="Arial MT"/>
                <a:cs typeface="Arial MT"/>
              </a:rPr>
              <a:t>(n+1)/2</a:t>
            </a:r>
            <a:r>
              <a:rPr dirty="0" sz="280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esima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posizione;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arenR"/>
            </a:pPr>
            <a:endParaRPr sz="3050">
              <a:latin typeface="Arial MT"/>
              <a:cs typeface="Arial MT"/>
            </a:endParaRPr>
          </a:p>
          <a:p>
            <a:pPr marL="12700" marR="5080">
              <a:lnSpc>
                <a:spcPct val="99600"/>
              </a:lnSpc>
              <a:buAutoNum type="arabicParenR"/>
              <a:tabLst>
                <a:tab pos="427355" algn="l"/>
              </a:tabLst>
            </a:pPr>
            <a:r>
              <a:rPr dirty="0" sz="2800" spc="-5">
                <a:latin typeface="Arial MT"/>
                <a:cs typeface="Arial MT"/>
              </a:rPr>
              <a:t>se il numero di dati</a:t>
            </a:r>
            <a:r>
              <a:rPr dirty="0" sz="2800" spc="-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u="heavy" sz="2800" spc="-5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 MT"/>
                <a:cs typeface="Arial MT"/>
              </a:rPr>
              <a:t>n è pari</a:t>
            </a:r>
            <a:r>
              <a:rPr dirty="0" sz="2800" spc="-5">
                <a:latin typeface="Arial MT"/>
                <a:cs typeface="Arial MT"/>
              </a:rPr>
              <a:t>, la mediana è data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dalla</a:t>
            </a:r>
            <a:r>
              <a:rPr dirty="0" sz="2800" spc="1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media</a:t>
            </a:r>
            <a:r>
              <a:rPr dirty="0" sz="2800" spc="1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aritmetica</a:t>
            </a:r>
            <a:r>
              <a:rPr dirty="0" sz="2800" spc="1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dei</a:t>
            </a:r>
            <a:r>
              <a:rPr dirty="0" sz="2800" spc="1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due</a:t>
            </a:r>
            <a:r>
              <a:rPr dirty="0" sz="2800" spc="1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dati</a:t>
            </a:r>
            <a:r>
              <a:rPr dirty="0" sz="2800" spc="1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occupano la posizione </a:t>
            </a:r>
            <a:r>
              <a:rPr dirty="0" sz="2800" spc="-5">
                <a:solidFill>
                  <a:srgbClr val="FF3300"/>
                </a:solidFill>
                <a:latin typeface="Arial MT"/>
                <a:cs typeface="Arial MT"/>
              </a:rPr>
              <a:t>n/2 </a:t>
            </a:r>
            <a:r>
              <a:rPr dirty="0" sz="2800" spc="-5">
                <a:latin typeface="Arial MT"/>
                <a:cs typeface="Arial MT"/>
              </a:rPr>
              <a:t>e </a:t>
            </a:r>
            <a:r>
              <a:rPr dirty="0" sz="2800" spc="-10">
                <a:latin typeface="Arial MT"/>
                <a:cs typeface="Arial MT"/>
              </a:rPr>
              <a:t>quella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dirty="0" sz="2800" spc="-5">
                <a:solidFill>
                  <a:srgbClr val="FF3300"/>
                </a:solidFill>
                <a:latin typeface="Arial MT"/>
                <a:cs typeface="Arial MT"/>
              </a:rPr>
              <a:t>n/2)+1</a:t>
            </a:r>
            <a:r>
              <a:rPr dirty="0" sz="2800" spc="-5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68" y="466209"/>
            <a:ext cx="1678939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35" b="1">
                <a:latin typeface="Tahoma"/>
                <a:cs typeface="Tahoma"/>
              </a:rPr>
              <a:t>LA</a:t>
            </a:r>
            <a:r>
              <a:rPr dirty="0" sz="2850" spc="-100" b="1">
                <a:latin typeface="Tahoma"/>
                <a:cs typeface="Tahoma"/>
              </a:rPr>
              <a:t> </a:t>
            </a:r>
            <a:r>
              <a:rPr dirty="0" sz="2850" spc="-45" b="1">
                <a:latin typeface="Tahoma"/>
                <a:cs typeface="Tahoma"/>
              </a:rPr>
              <a:t>MODA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039" y="1597651"/>
            <a:ext cx="7744459" cy="2652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820"/>
              </a:lnSpc>
              <a:spcBef>
                <a:spcPts val="95"/>
              </a:spcBef>
            </a:pPr>
            <a:r>
              <a:rPr dirty="0" sz="3200" spc="-5" b="1" i="1">
                <a:solidFill>
                  <a:srgbClr val="FFCC00"/>
                </a:solidFill>
                <a:latin typeface="Arial"/>
                <a:cs typeface="Arial"/>
              </a:rPr>
              <a:t>DEFINIZIONE:</a:t>
            </a:r>
            <a:r>
              <a:rPr dirty="0" sz="3200" spc="-20" b="1" i="1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3200" spc="-5">
                <a:latin typeface="Arial MT"/>
                <a:cs typeface="Arial MT"/>
              </a:rPr>
              <a:t>La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u="heavy" sz="3200" spc="-10" b="1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Moda</a:t>
            </a:r>
            <a:r>
              <a:rPr dirty="0" u="heavy" sz="3200" spc="-20" b="1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 b="1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(Mo)</a:t>
            </a:r>
            <a:r>
              <a:rPr dirty="0" sz="32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latin typeface="Arial MT"/>
                <a:cs typeface="Arial MT"/>
              </a:rPr>
              <a:t>è</a:t>
            </a:r>
            <a:endParaRPr sz="3200">
              <a:latin typeface="Arial MT"/>
              <a:cs typeface="Arial MT"/>
            </a:endParaRPr>
          </a:p>
          <a:p>
            <a:pPr marL="16510" marR="5080">
              <a:lnSpc>
                <a:spcPts val="3800"/>
              </a:lnSpc>
              <a:spcBef>
                <a:spcPts val="135"/>
              </a:spcBef>
            </a:pPr>
            <a:r>
              <a:rPr dirty="0" sz="3200" spc="-5">
                <a:latin typeface="Arial MT"/>
                <a:cs typeface="Arial MT"/>
              </a:rPr>
              <a:t>l’osservazione che si verifica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maggiore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frequenza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 una data distribuzione.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</a:pPr>
            <a:r>
              <a:rPr dirty="0" sz="3200" spc="-5">
                <a:latin typeface="Arial MT"/>
                <a:cs typeface="Arial MT"/>
              </a:rPr>
              <a:t>Si possono avere anche più valori modali.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6829" y="1623578"/>
          <a:ext cx="5483860" cy="409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914"/>
                <a:gridCol w="1208405"/>
                <a:gridCol w="1265555"/>
                <a:gridCol w="1130935"/>
              </a:tblGrid>
              <a:tr h="592272">
                <a:tc>
                  <a:txBody>
                    <a:bodyPr/>
                    <a:lstStyle/>
                    <a:p>
                      <a:pPr marL="122555" marR="108585" indent="595630">
                        <a:lnSpc>
                          <a:spcPts val="1900"/>
                        </a:lnSpc>
                        <a:spcBef>
                          <a:spcPts val="49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Mesi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sopravvivenza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(x</a:t>
                      </a:r>
                      <a:r>
                        <a:rPr dirty="0" baseline="-26455" sz="1575" spc="-7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Frequenze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 marR="136525" indent="-51435">
                        <a:lnSpc>
                          <a:spcPts val="1900"/>
                        </a:lnSpc>
                        <a:spcBef>
                          <a:spcPts val="49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requenze 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Cumulate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Cum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638056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6,8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10.5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14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7,3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52.6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14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8,5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12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63.1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3114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9,2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84.2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714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10,1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19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100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68244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Totale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30701" y="3687297"/>
            <a:ext cx="2760345" cy="845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Media aritmetica= 8,2 mesi </a:t>
            </a:r>
            <a:r>
              <a:rPr dirty="0" sz="1800" spc="-49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Mediana= 7,3 mesi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Moda=7,3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mesi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8" y="206406"/>
            <a:ext cx="6337935" cy="74612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4"/>
              </a:spcBef>
            </a:pPr>
            <a:r>
              <a:rPr dirty="0" sz="2400" spc="-5"/>
              <a:t>In presenza</a:t>
            </a:r>
            <a:r>
              <a:rPr dirty="0" sz="2400"/>
              <a:t> </a:t>
            </a:r>
            <a:r>
              <a:rPr dirty="0" sz="2400" spc="-5"/>
              <a:t>di</a:t>
            </a:r>
            <a:r>
              <a:rPr dirty="0" sz="2400"/>
              <a:t> </a:t>
            </a:r>
            <a:r>
              <a:rPr dirty="0" sz="2400" spc="-5"/>
              <a:t>una distribuzione</a:t>
            </a:r>
            <a:r>
              <a:rPr dirty="0" sz="2400"/>
              <a:t> </a:t>
            </a:r>
            <a:r>
              <a:rPr dirty="0" sz="2400" spc="-5"/>
              <a:t>di</a:t>
            </a:r>
            <a:r>
              <a:rPr dirty="0" sz="2400"/>
              <a:t> </a:t>
            </a:r>
            <a:r>
              <a:rPr dirty="0" sz="2400" spc="-5"/>
              <a:t>frequenze è </a:t>
            </a:r>
            <a:r>
              <a:rPr dirty="0" sz="2400" spc="-650"/>
              <a:t> </a:t>
            </a:r>
            <a:r>
              <a:rPr dirty="0" sz="2400" spc="-5"/>
              <a:t>necessario</a:t>
            </a:r>
            <a:r>
              <a:rPr dirty="0" sz="2400"/>
              <a:t> </a:t>
            </a:r>
            <a:r>
              <a:rPr dirty="0" sz="2400" spc="-5"/>
              <a:t>considerare</a:t>
            </a:r>
            <a:r>
              <a:rPr dirty="0" sz="2400"/>
              <a:t> </a:t>
            </a:r>
            <a:r>
              <a:rPr dirty="0" sz="2400" spc="-5"/>
              <a:t>le</a:t>
            </a:r>
            <a:r>
              <a:rPr dirty="0" sz="2400"/>
              <a:t> </a:t>
            </a:r>
            <a:r>
              <a:rPr dirty="0" sz="2400" spc="-5"/>
              <a:t>frequenze</a:t>
            </a:r>
            <a:r>
              <a:rPr dirty="0" sz="2400"/>
              <a:t> </a:t>
            </a:r>
            <a:r>
              <a:rPr dirty="0" sz="2400" spc="-5"/>
              <a:t>cumulate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1224" y="1659292"/>
          <a:ext cx="8648065" cy="471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/>
                <a:gridCol w="2239010"/>
                <a:gridCol w="1997709"/>
                <a:gridCol w="2077084"/>
              </a:tblGrid>
              <a:tr h="892312">
                <a:tc>
                  <a:txBody>
                    <a:bodyPr/>
                    <a:lstStyle/>
                    <a:p>
                      <a:pPr marL="332105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dirty="0" sz="2500" spc="-40">
                          <a:latin typeface="Arial MT"/>
                          <a:cs typeface="Arial MT"/>
                        </a:rPr>
                        <a:t>Voti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ordinati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algn="ctr" marL="347345">
                        <a:lnSpc>
                          <a:spcPts val="3000"/>
                        </a:lnSpc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(x</a:t>
                      </a:r>
                      <a:r>
                        <a:rPr dirty="0" baseline="-25252" sz="2475" spc="-7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Frequenze</a:t>
                      </a:r>
                      <a:r>
                        <a:rPr dirty="0" sz="25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(f</a:t>
                      </a:r>
                      <a:r>
                        <a:rPr dirty="0" baseline="-25252" sz="2475" spc="-7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Freq.</a:t>
                      </a:r>
                      <a:r>
                        <a:rPr dirty="0" sz="25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Cum.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946150">
                        <a:lnSpc>
                          <a:spcPts val="3000"/>
                        </a:lnSpc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(F</a:t>
                      </a:r>
                      <a:r>
                        <a:rPr dirty="0" baseline="-25252" sz="2475" spc="-7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Freq.Cum.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845185">
                        <a:lnSpc>
                          <a:spcPts val="3000"/>
                        </a:lnSpc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(F</a:t>
                      </a:r>
                      <a:r>
                        <a:rPr dirty="0" baseline="-25252" sz="2475" spc="-7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%)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094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18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>
                          <a:latin typeface="Arial MT"/>
                          <a:cs typeface="Arial MT"/>
                        </a:rPr>
                        <a:t>2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10.5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39425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4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(21.0)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2+4</a:t>
                      </a:r>
                      <a:r>
                        <a:rPr dirty="0" sz="25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31.5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094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22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(42.1)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6+8</a:t>
                      </a:r>
                      <a:r>
                        <a:rPr dirty="0" sz="25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14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73.6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094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14+2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16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84.1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094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27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16+2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18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94.6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68215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30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(5.4)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18+1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5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19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100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094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35" b="1">
                          <a:latin typeface="Arial"/>
                          <a:cs typeface="Arial"/>
                        </a:rPr>
                        <a:t>Totale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500" spc="-5" b="1">
                          <a:latin typeface="Arial"/>
                          <a:cs typeface="Arial"/>
                        </a:rPr>
                        <a:t>19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992" y="5140210"/>
            <a:ext cx="910590" cy="878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60"/>
              </a:lnSpc>
            </a:pPr>
            <a:r>
              <a:rPr dirty="0" sz="2500" spc="-5">
                <a:latin typeface="Arial MT"/>
                <a:cs typeface="Arial MT"/>
              </a:rPr>
              <a:t>30</a:t>
            </a:r>
            <a:endParaRPr sz="2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2500" spc="-195" b="1">
                <a:latin typeface="Arial"/>
                <a:cs typeface="Arial"/>
              </a:rPr>
              <a:t>T</a:t>
            </a:r>
            <a:r>
              <a:rPr dirty="0" sz="2500" spc="-10" b="1">
                <a:latin typeface="Arial"/>
                <a:cs typeface="Arial"/>
              </a:rPr>
              <a:t>o</a:t>
            </a:r>
            <a:r>
              <a:rPr dirty="0" sz="2500" spc="-5" b="1">
                <a:latin typeface="Arial"/>
                <a:cs typeface="Arial"/>
              </a:rPr>
              <a:t>ta</a:t>
            </a:r>
            <a:r>
              <a:rPr dirty="0" sz="2500" spc="-10" b="1">
                <a:latin typeface="Arial"/>
                <a:cs typeface="Arial"/>
              </a:rPr>
              <a:t>l</a:t>
            </a:r>
            <a:r>
              <a:rPr dirty="0" sz="2500" spc="-5" b="1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4396" y="4005301"/>
            <a:ext cx="2239010" cy="2311400"/>
            <a:chOff x="394396" y="4005301"/>
            <a:chExt cx="2239010" cy="2311400"/>
          </a:xfrm>
        </p:grpSpPr>
        <p:sp>
          <p:nvSpPr>
            <p:cNvPr id="4" name="object 4"/>
            <p:cNvSpPr/>
            <p:nvPr/>
          </p:nvSpPr>
          <p:spPr>
            <a:xfrm>
              <a:off x="399153" y="4010057"/>
              <a:ext cx="2229485" cy="2301875"/>
            </a:xfrm>
            <a:custGeom>
              <a:avLst/>
              <a:gdLst/>
              <a:ahLst/>
              <a:cxnLst/>
              <a:rect l="l" t="t" r="r" b="b"/>
              <a:pathLst>
                <a:path w="2229485" h="2301875">
                  <a:moveTo>
                    <a:pt x="1114601" y="0"/>
                  </a:moveTo>
                  <a:lnTo>
                    <a:pt x="133663" y="371608"/>
                  </a:lnTo>
                  <a:lnTo>
                    <a:pt x="624132" y="371608"/>
                  </a:lnTo>
                  <a:lnTo>
                    <a:pt x="624132" y="767168"/>
                  </a:lnTo>
                  <a:lnTo>
                    <a:pt x="0" y="767168"/>
                  </a:lnTo>
                  <a:lnTo>
                    <a:pt x="0" y="2301527"/>
                  </a:lnTo>
                  <a:lnTo>
                    <a:pt x="2229203" y="2301527"/>
                  </a:lnTo>
                  <a:lnTo>
                    <a:pt x="2229203" y="767168"/>
                  </a:lnTo>
                  <a:lnTo>
                    <a:pt x="1605070" y="767168"/>
                  </a:lnTo>
                  <a:lnTo>
                    <a:pt x="1605070" y="371608"/>
                  </a:lnTo>
                  <a:lnTo>
                    <a:pt x="2095539" y="371608"/>
                  </a:lnTo>
                  <a:lnTo>
                    <a:pt x="1114601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9153" y="4010058"/>
              <a:ext cx="2229485" cy="2301875"/>
            </a:xfrm>
            <a:custGeom>
              <a:avLst/>
              <a:gdLst/>
              <a:ahLst/>
              <a:cxnLst/>
              <a:rect l="l" t="t" r="r" b="b"/>
              <a:pathLst>
                <a:path w="2229485" h="2301875">
                  <a:moveTo>
                    <a:pt x="0" y="767168"/>
                  </a:moveTo>
                  <a:lnTo>
                    <a:pt x="624132" y="767168"/>
                  </a:lnTo>
                  <a:lnTo>
                    <a:pt x="624132" y="371608"/>
                  </a:lnTo>
                  <a:lnTo>
                    <a:pt x="133663" y="371608"/>
                  </a:lnTo>
                  <a:lnTo>
                    <a:pt x="1114601" y="0"/>
                  </a:lnTo>
                  <a:lnTo>
                    <a:pt x="2095540" y="371608"/>
                  </a:lnTo>
                  <a:lnTo>
                    <a:pt x="1605071" y="371608"/>
                  </a:lnTo>
                  <a:lnTo>
                    <a:pt x="1605071" y="767168"/>
                  </a:lnTo>
                  <a:lnTo>
                    <a:pt x="2229203" y="767168"/>
                  </a:lnTo>
                  <a:lnTo>
                    <a:pt x="2229203" y="2301526"/>
                  </a:lnTo>
                  <a:lnTo>
                    <a:pt x="0" y="2301526"/>
                  </a:lnTo>
                  <a:lnTo>
                    <a:pt x="0" y="767168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1558" y="5116172"/>
              <a:ext cx="1824355" cy="1075690"/>
            </a:xfrm>
            <a:custGeom>
              <a:avLst/>
              <a:gdLst/>
              <a:ahLst/>
              <a:cxnLst/>
              <a:rect l="l" t="t" r="r" b="b"/>
              <a:pathLst>
                <a:path w="1824355" h="1075689">
                  <a:moveTo>
                    <a:pt x="1823792" y="0"/>
                  </a:moveTo>
                  <a:lnTo>
                    <a:pt x="0" y="0"/>
                  </a:lnTo>
                  <a:lnTo>
                    <a:pt x="0" y="1075669"/>
                  </a:lnTo>
                  <a:lnTo>
                    <a:pt x="1823792" y="1075669"/>
                  </a:lnTo>
                  <a:lnTo>
                    <a:pt x="1823792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2038" y="1558343"/>
          <a:ext cx="8229600" cy="453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"/>
                <a:gridCol w="1834514"/>
                <a:gridCol w="2228850"/>
                <a:gridCol w="2155825"/>
                <a:gridCol w="1797685"/>
              </a:tblGrid>
              <a:tr h="854592">
                <a:tc gridSpan="2"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dirty="0" sz="2500" spc="-40">
                          <a:latin typeface="Arial MT"/>
                          <a:cs typeface="Arial MT"/>
                        </a:rPr>
                        <a:t>Voti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ordinati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2362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6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Frequenze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Freq.Cum.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algn="ctr" marL="4445">
                        <a:lnSpc>
                          <a:spcPts val="3000"/>
                        </a:lnSpc>
                      </a:pPr>
                      <a:r>
                        <a:rPr dirty="0" sz="2500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baseline="-25252" sz="2475">
                          <a:latin typeface="Arial MT"/>
                          <a:cs typeface="Arial MT"/>
                        </a:rPr>
                        <a:t>i</a:t>
                      </a:r>
                      <a:endParaRPr baseline="-25252" sz="2475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3000"/>
                        </a:lnSpc>
                        <a:spcBef>
                          <a:spcPts val="36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Freq.Cum.</a:t>
                      </a:r>
                      <a:endParaRPr sz="2500">
                        <a:latin typeface="Arial MT"/>
                        <a:cs typeface="Arial MT"/>
                      </a:endParaRPr>
                    </a:p>
                    <a:p>
                      <a:pPr marL="810895">
                        <a:lnSpc>
                          <a:spcPts val="3000"/>
                        </a:lnSpc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baseline="-25252" sz="2475" spc="-7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%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24291"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18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>
                          <a:latin typeface="Arial MT"/>
                          <a:cs typeface="Arial MT"/>
                        </a:rPr>
                        <a:t>2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10.5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22667"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3810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4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(21.0)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500">
                          <a:latin typeface="Arial MT"/>
                          <a:cs typeface="Arial MT"/>
                        </a:rPr>
                        <a:t>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381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31.5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24291"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solidFill>
                            <a:srgbClr val="040300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38100">
                      <a:solidFill>
                        <a:srgbClr val="FF3300"/>
                      </a:solidFill>
                      <a:prstDash val="solid"/>
                    </a:lnL>
                    <a:lnR w="38100">
                      <a:solidFill>
                        <a:srgbClr val="FF3300"/>
                      </a:solidFill>
                      <a:prstDash val="solid"/>
                    </a:lnR>
                    <a:lnT w="38100">
                      <a:solidFill>
                        <a:srgbClr val="FF3300"/>
                      </a:solidFill>
                      <a:prstDash val="solid"/>
                    </a:lnT>
                    <a:lnB w="3810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(42.1)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38100">
                      <a:solidFill>
                        <a:srgbClr val="FF3300"/>
                      </a:solidFill>
                      <a:prstDash val="solid"/>
                    </a:lnL>
                    <a:lnR w="381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solidFill>
                            <a:srgbClr val="040300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38100">
                      <a:solidFill>
                        <a:srgbClr val="FF3300"/>
                      </a:solidFill>
                      <a:prstDash val="solid"/>
                    </a:lnL>
                    <a:lnR w="38100">
                      <a:solidFill>
                        <a:srgbClr val="FF3300"/>
                      </a:solidFill>
                      <a:prstDash val="solid"/>
                    </a:lnR>
                    <a:lnT w="38100">
                      <a:solidFill>
                        <a:srgbClr val="FF3300"/>
                      </a:solidFill>
                      <a:prstDash val="solid"/>
                    </a:lnT>
                    <a:lnB w="3810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73.6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381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24291"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24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381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38100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84.1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24291"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27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(10.5)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18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94.6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22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7955" marR="144780" indent="580390">
                        <a:lnSpc>
                          <a:spcPts val="3800"/>
                        </a:lnSpc>
                        <a:spcBef>
                          <a:spcPts val="919"/>
                        </a:spcBef>
                      </a:pPr>
                      <a:r>
                        <a:rPr dirty="0" sz="32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dirty="0" sz="3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dirty="0" sz="3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32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3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5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(5.4)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19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500" spc="-10">
                          <a:latin typeface="Arial MT"/>
                          <a:cs typeface="Arial MT"/>
                        </a:rPr>
                        <a:t>100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24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839"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71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500" spc="-5">
                          <a:latin typeface="Arial MT"/>
                          <a:cs typeface="Arial MT"/>
                        </a:rPr>
                        <a:t>19</a:t>
                      </a:r>
                      <a:r>
                        <a:rPr dirty="0" sz="25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500" spc="-5">
                          <a:latin typeface="Arial MT"/>
                          <a:cs typeface="Arial MT"/>
                        </a:rPr>
                        <a:t>(100.0)</a:t>
                      </a:r>
                      <a:endParaRPr sz="25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254" y="475950"/>
            <a:ext cx="8296909" cy="48812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30" b="1">
                <a:latin typeface="Tahoma"/>
                <a:cs typeface="Tahoma"/>
              </a:rPr>
              <a:t>I</a:t>
            </a:r>
            <a:r>
              <a:rPr dirty="0" sz="2850" spc="-5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QUANTILI</a:t>
            </a:r>
            <a:endParaRPr sz="2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ahoma"/>
              <a:cs typeface="Tahoma"/>
            </a:endParaRPr>
          </a:p>
          <a:p>
            <a:pPr marL="64325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643890" algn="l"/>
              </a:tabLst>
            </a:pPr>
            <a:r>
              <a:rPr dirty="0" sz="3200" spc="-5">
                <a:latin typeface="Arial MT"/>
                <a:cs typeface="Arial MT"/>
              </a:rPr>
              <a:t>Generalizzano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la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mediana;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4600">
              <a:latin typeface="Arial MT"/>
              <a:cs typeface="Arial MT"/>
            </a:endParaRPr>
          </a:p>
          <a:p>
            <a:pPr marL="643255" indent="-342900">
              <a:lnSpc>
                <a:spcPct val="100000"/>
              </a:lnSpc>
              <a:buFont typeface="Wingdings"/>
              <a:buChar char=""/>
              <a:tabLst>
                <a:tab pos="643890" algn="l"/>
              </a:tabLst>
            </a:pPr>
            <a:r>
              <a:rPr dirty="0" sz="3200" spc="-5">
                <a:latin typeface="Arial MT"/>
                <a:cs typeface="Arial MT"/>
              </a:rPr>
              <a:t>L'idea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alla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base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un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 b="1">
                <a:solidFill>
                  <a:srgbClr val="FFCC00"/>
                </a:solidFill>
                <a:latin typeface="Arial"/>
                <a:cs typeface="Arial"/>
              </a:rPr>
              <a:t>quantile-p</a:t>
            </a:r>
            <a:r>
              <a:rPr dirty="0" sz="3200" spc="-10" b="1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3200" spc="-5">
                <a:latin typeface="Arial MT"/>
                <a:cs typeface="Arial MT"/>
              </a:rPr>
              <a:t>dove</a:t>
            </a:r>
            <a:endParaRPr sz="3200">
              <a:latin typeface="Arial MT"/>
              <a:cs typeface="Arial MT"/>
            </a:endParaRPr>
          </a:p>
          <a:p>
            <a:pPr marL="300990" marR="5080">
              <a:lnSpc>
                <a:spcPts val="4590"/>
              </a:lnSpc>
              <a:spcBef>
                <a:spcPts val="114"/>
              </a:spcBef>
              <a:tabLst>
                <a:tab pos="1041400" algn="l"/>
              </a:tabLst>
            </a:pPr>
            <a:r>
              <a:rPr dirty="0" sz="3200" spc="-40" i="1">
                <a:latin typeface="Arial"/>
                <a:cs typeface="Arial"/>
              </a:rPr>
              <a:t>p</a:t>
            </a:r>
            <a:r>
              <a:rPr dirty="0" sz="3300" spc="-40">
                <a:latin typeface="Symbol"/>
                <a:cs typeface="Symbol"/>
              </a:rPr>
              <a:t></a:t>
            </a:r>
            <a:r>
              <a:rPr dirty="0" sz="3300" spc="-40"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Arial MT"/>
                <a:cs typeface="Arial MT"/>
              </a:rPr>
              <a:t>[0; 1] e di cercare un numero che sia più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grande </a:t>
            </a:r>
            <a:r>
              <a:rPr dirty="0" sz="3200" spc="-5" i="1">
                <a:latin typeface="Arial"/>
                <a:cs typeface="Arial"/>
              </a:rPr>
              <a:t>p</a:t>
            </a:r>
            <a:r>
              <a:rPr dirty="0" sz="3200" spc="-5">
                <a:latin typeface="Arial MT"/>
                <a:cs typeface="Arial MT"/>
              </a:rPr>
              <a:t>% dei dati osservati e più piccolo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del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restante (1-p%) dei dati.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127" y="1484601"/>
            <a:ext cx="8060055" cy="4103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62230">
              <a:lnSpc>
                <a:spcPct val="118500"/>
              </a:lnSpc>
              <a:spcBef>
                <a:spcPts val="85"/>
              </a:spcBef>
            </a:pPr>
            <a:r>
              <a:rPr dirty="0" sz="2800" spc="-5">
                <a:latin typeface="Arial MT"/>
                <a:cs typeface="Arial MT"/>
              </a:rPr>
              <a:t>I quantili con </a:t>
            </a:r>
            <a:r>
              <a:rPr dirty="0" sz="2800" spc="-5" i="1">
                <a:latin typeface="Arial"/>
                <a:cs typeface="Arial"/>
              </a:rPr>
              <a:t>p </a:t>
            </a:r>
            <a:r>
              <a:rPr dirty="0" sz="2800" spc="-5">
                <a:latin typeface="Arial MT"/>
                <a:cs typeface="Arial MT"/>
              </a:rPr>
              <a:t>uguale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0,25; 0,50 e 0,75 vengono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chiamati rispettivamente il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primo, il secondo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 il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terzo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 b="1">
                <a:solidFill>
                  <a:srgbClr val="FFCC00"/>
                </a:solidFill>
                <a:latin typeface="Arial"/>
                <a:cs typeface="Arial"/>
              </a:rPr>
              <a:t>quartile</a:t>
            </a:r>
            <a:r>
              <a:rPr dirty="0" sz="2800" spc="-5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800" spc="-5">
                <a:latin typeface="Arial MT"/>
                <a:cs typeface="Arial MT"/>
              </a:rPr>
              <a:t>Dividono la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popolazione 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quattro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parti uguali.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800" spc="-5">
                <a:latin typeface="Arial MT"/>
                <a:cs typeface="Arial MT"/>
              </a:rPr>
              <a:t>Si osservi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2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quartile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coincide con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mediana.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 MT"/>
                <a:cs typeface="Arial MT"/>
              </a:rPr>
              <a:t>I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quantili con </a:t>
            </a:r>
            <a:r>
              <a:rPr dirty="0" sz="2800" spc="-5" i="1">
                <a:latin typeface="Arial"/>
                <a:cs typeface="Arial"/>
              </a:rPr>
              <a:t>p </a:t>
            </a:r>
            <a:r>
              <a:rPr dirty="0" sz="2800" spc="-5">
                <a:latin typeface="Arial MT"/>
                <a:cs typeface="Arial MT"/>
              </a:rPr>
              <a:t>= 0,01; … ; 0,99 si chiamano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800" spc="-5" b="1">
                <a:solidFill>
                  <a:srgbClr val="FFCC00"/>
                </a:solidFill>
                <a:latin typeface="Arial"/>
                <a:cs typeface="Arial"/>
              </a:rPr>
              <a:t>percentili</a:t>
            </a:r>
            <a:r>
              <a:rPr dirty="0" sz="2800" spc="-5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062" y="2033849"/>
            <a:ext cx="8218805" cy="2136775"/>
          </a:xfrm>
          <a:prstGeom prst="rect">
            <a:avLst/>
          </a:prstGeom>
          <a:ln w="38054">
            <a:solidFill>
              <a:srgbClr val="0329D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574675" marR="218440" indent="730250">
              <a:lnSpc>
                <a:spcPct val="100000"/>
              </a:lnSpc>
              <a:spcBef>
                <a:spcPts val="355"/>
              </a:spcBef>
            </a:pPr>
            <a:r>
              <a:rPr dirty="0" sz="4000" spc="-5">
                <a:latin typeface="Arial MT"/>
                <a:cs typeface="Arial MT"/>
              </a:rPr>
              <a:t>Individuare un indice che </a:t>
            </a:r>
            <a:r>
              <a:rPr dirty="0" sz="400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rappresenti</a:t>
            </a:r>
            <a:r>
              <a:rPr dirty="0" sz="4000" spc="-3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significativamente</a:t>
            </a:r>
            <a:r>
              <a:rPr dirty="0" sz="4000" spc="-2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un</a:t>
            </a:r>
            <a:endParaRPr sz="4000">
              <a:latin typeface="Arial MT"/>
              <a:cs typeface="Arial MT"/>
            </a:endParaRPr>
          </a:p>
          <a:p>
            <a:pPr marL="1617980">
              <a:lnSpc>
                <a:spcPts val="4790"/>
              </a:lnSpc>
            </a:pPr>
            <a:r>
              <a:rPr dirty="0" sz="4000" spc="-5">
                <a:latin typeface="Arial MT"/>
                <a:cs typeface="Arial MT"/>
              </a:rPr>
              <a:t>insieme</a:t>
            </a:r>
            <a:r>
              <a:rPr dirty="0" sz="4000" spc="-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di</a:t>
            </a:r>
            <a:r>
              <a:rPr dirty="0" sz="4000" spc="-15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dati</a:t>
            </a:r>
            <a:r>
              <a:rPr dirty="0" sz="4000" spc="-20">
                <a:latin typeface="Arial MT"/>
                <a:cs typeface="Arial MT"/>
              </a:rPr>
              <a:t> </a:t>
            </a:r>
            <a:r>
              <a:rPr dirty="0" sz="4000" spc="-5">
                <a:latin typeface="Arial MT"/>
                <a:cs typeface="Arial MT"/>
              </a:rPr>
              <a:t>statistici.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677" y="579805"/>
            <a:ext cx="2052955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40" b="1">
                <a:latin typeface="Tahoma"/>
                <a:cs typeface="Tahoma"/>
              </a:rPr>
              <a:t>OBIETTIVO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89664" y="3433546"/>
          <a:ext cx="3522979" cy="3035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1761489"/>
              </a:tblGrid>
              <a:tr h="630181">
                <a:tc>
                  <a:txBody>
                    <a:bodyPr/>
                    <a:lstStyle/>
                    <a:p>
                      <a:pPr marL="443230" marR="343535" indent="-92075">
                        <a:lnSpc>
                          <a:spcPts val="2100"/>
                        </a:lnSpc>
                        <a:spcBef>
                          <a:spcPts val="42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ipendio 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mensile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N°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di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lavoratori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4986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1.300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1.700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4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2.200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19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42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2.600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442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6.500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45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9.400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7992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5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23.000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50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8775" y="4389743"/>
            <a:ext cx="3728720" cy="1322070"/>
          </a:xfrm>
          <a:custGeom>
            <a:avLst/>
            <a:gdLst/>
            <a:ahLst/>
            <a:cxnLst/>
            <a:rect l="l" t="t" r="r" b="b"/>
            <a:pathLst>
              <a:path w="3728720" h="1322070">
                <a:moveTo>
                  <a:pt x="0" y="0"/>
                </a:moveTo>
                <a:lnTo>
                  <a:pt x="3728707" y="0"/>
                </a:lnTo>
                <a:lnTo>
                  <a:pt x="3728707" y="1321871"/>
                </a:lnTo>
                <a:lnTo>
                  <a:pt x="0" y="1321871"/>
                </a:lnTo>
                <a:lnTo>
                  <a:pt x="0" y="0"/>
                </a:lnTo>
                <a:close/>
              </a:path>
            </a:pathLst>
          </a:custGeom>
          <a:ln w="38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680"/>
              </a:spcBef>
            </a:pPr>
            <a:r>
              <a:rPr dirty="0" spc="-40"/>
              <a:t>A</a:t>
            </a:r>
            <a:r>
              <a:rPr dirty="0" spc="-20"/>
              <a:t> </a:t>
            </a:r>
            <a:r>
              <a:rPr dirty="0" spc="-35"/>
              <a:t>quale</a:t>
            </a:r>
            <a:r>
              <a:rPr dirty="0" spc="-20"/>
              <a:t> </a:t>
            </a:r>
            <a:r>
              <a:rPr dirty="0" spc="-35"/>
              <a:t>misura</a:t>
            </a:r>
            <a:r>
              <a:rPr dirty="0" spc="-20"/>
              <a:t> </a:t>
            </a:r>
            <a:r>
              <a:rPr dirty="0" spc="-25"/>
              <a:t>di</a:t>
            </a:r>
            <a:r>
              <a:rPr dirty="0" spc="-20"/>
              <a:t> </a:t>
            </a:r>
            <a:r>
              <a:rPr dirty="0" spc="-35"/>
              <a:t>tendenza</a:t>
            </a:r>
            <a:r>
              <a:rPr dirty="0" spc="-15"/>
              <a:t> </a:t>
            </a:r>
            <a:r>
              <a:rPr dirty="0" spc="-35"/>
              <a:t>centrale</a:t>
            </a:r>
            <a:r>
              <a:rPr dirty="0" spc="-20"/>
              <a:t> </a:t>
            </a:r>
            <a:r>
              <a:rPr dirty="0" spc="-25"/>
              <a:t>ci</a:t>
            </a:r>
            <a:r>
              <a:rPr dirty="0" spc="-20"/>
              <a:t> </a:t>
            </a:r>
            <a:r>
              <a:rPr dirty="0" spc="-30"/>
              <a:t>riferiamo?</a:t>
            </a:r>
          </a:p>
          <a:p>
            <a:pPr marL="291465" marR="428625" indent="-279400">
              <a:lnSpc>
                <a:spcPct val="100000"/>
              </a:lnSpc>
              <a:spcBef>
                <a:spcPts val="555"/>
              </a:spcBef>
              <a:buChar char="•"/>
              <a:tabLst>
                <a:tab pos="302260" algn="l"/>
                <a:tab pos="302895" algn="l"/>
                <a:tab pos="1828800" algn="l"/>
              </a:tabLst>
            </a:pP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Il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proprietario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una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ditta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afferma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"Lo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stipendio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mensile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nella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nostra </a:t>
            </a:r>
            <a:r>
              <a:rPr dirty="0" sz="2000" spc="-5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ditta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è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latin typeface="Arial MT"/>
                <a:cs typeface="Arial MT"/>
              </a:rPr>
              <a:t>2.700	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euro"</a:t>
            </a:r>
            <a:endParaRPr sz="2000">
              <a:latin typeface="Arial MT"/>
              <a:cs typeface="Arial MT"/>
            </a:endParaRPr>
          </a:p>
          <a:p>
            <a:pPr marL="302260" indent="-290195">
              <a:lnSpc>
                <a:spcPct val="100000"/>
              </a:lnSpc>
              <a:spcBef>
                <a:spcPts val="475"/>
              </a:spcBef>
              <a:buChar char="•"/>
              <a:tabLst>
                <a:tab pos="302260" algn="l"/>
                <a:tab pos="302895" algn="l"/>
              </a:tabLst>
            </a:pP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Il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sindacato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dei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lavoratori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dice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che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“lo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stipendio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medio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è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 </a:t>
            </a:r>
            <a:r>
              <a:rPr dirty="0" sz="2000" spc="-5" b="0">
                <a:latin typeface="Arial MT"/>
                <a:cs typeface="Arial MT"/>
              </a:rPr>
              <a:t>1.700</a:t>
            </a:r>
            <a:r>
              <a:rPr dirty="0" sz="2000" spc="5" b="0"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euro”.</a:t>
            </a:r>
            <a:endParaRPr sz="2000">
              <a:latin typeface="Arial MT"/>
              <a:cs typeface="Arial MT"/>
            </a:endParaRPr>
          </a:p>
          <a:p>
            <a:pPr marL="291465" marR="5080" indent="-279400">
              <a:lnSpc>
                <a:spcPct val="110700"/>
              </a:lnSpc>
              <a:spcBef>
                <a:spcPts val="140"/>
              </a:spcBef>
              <a:buChar char="•"/>
              <a:tabLst>
                <a:tab pos="302260" algn="l"/>
                <a:tab pos="302895" algn="l"/>
              </a:tabLst>
            </a:pP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L'agente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delle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tasse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dice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che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“lo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stipendio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medio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è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stato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</a:t>
            </a:r>
            <a:r>
              <a:rPr dirty="0" sz="20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latin typeface="Arial MT"/>
                <a:cs typeface="Arial MT"/>
              </a:rPr>
              <a:t>2.200</a:t>
            </a:r>
            <a:r>
              <a:rPr dirty="0" sz="2000" spc="5" b="0"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euro”. </a:t>
            </a:r>
            <a:r>
              <a:rPr dirty="0" sz="2000" spc="-5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Queste</a:t>
            </a:r>
            <a:r>
              <a:rPr dirty="0" sz="2000" spc="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risposte</a:t>
            </a:r>
            <a:r>
              <a:rPr dirty="0" sz="2000" spc="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diverse</a:t>
            </a:r>
            <a:r>
              <a:rPr dirty="0" sz="2000" spc="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sono</a:t>
            </a:r>
            <a:r>
              <a:rPr dirty="0" sz="2000" spc="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state</a:t>
            </a:r>
            <a:r>
              <a:rPr dirty="0" sz="2000" spc="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ottenute</a:t>
            </a:r>
            <a:r>
              <a:rPr dirty="0" sz="2000" spc="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tutte</a:t>
            </a:r>
            <a:r>
              <a:rPr dirty="0" sz="2000" spc="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dai</a:t>
            </a:r>
            <a:r>
              <a:rPr dirty="0" sz="2000" spc="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dati</a:t>
            </a:r>
            <a:r>
              <a:rPr dirty="0" sz="2000" spc="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della </a:t>
            </a:r>
            <a:r>
              <a:rPr dirty="0" sz="20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seguente</a:t>
            </a:r>
            <a:r>
              <a:rPr dirty="0" sz="20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Arial MT"/>
                <a:cs typeface="Arial MT"/>
              </a:rPr>
              <a:t>tabella.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462915">
              <a:lnSpc>
                <a:spcPct val="100000"/>
              </a:lnSpc>
            </a:pPr>
            <a:r>
              <a:rPr dirty="0" sz="2000" spc="-5" b="0">
                <a:solidFill>
                  <a:srgbClr val="000000"/>
                </a:solidFill>
                <a:latin typeface="Tahoma"/>
                <a:cs typeface="Tahoma"/>
              </a:rPr>
              <a:t>Media</a:t>
            </a:r>
            <a:r>
              <a:rPr dirty="0" sz="200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Tahoma"/>
                <a:cs typeface="Tahoma"/>
              </a:rPr>
              <a:t>aritmetica</a:t>
            </a:r>
            <a:r>
              <a:rPr dirty="0" sz="200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dirty="0" sz="200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000" spc="-5" b="0">
                <a:solidFill>
                  <a:srgbClr val="000000"/>
                </a:solidFill>
                <a:latin typeface="Tahoma"/>
                <a:cs typeface="Tahoma"/>
              </a:rPr>
              <a:t>euro</a:t>
            </a:r>
            <a:r>
              <a:rPr dirty="0" sz="2000" spc="-15" b="0">
                <a:solidFill>
                  <a:srgbClr val="000000"/>
                </a:solidFill>
                <a:latin typeface="Tahoma"/>
                <a:cs typeface="Tahoma"/>
              </a:rPr>
              <a:t> 2.700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091" y="4727149"/>
            <a:ext cx="948055" cy="93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49800"/>
              </a:lnSpc>
              <a:spcBef>
                <a:spcPts val="100"/>
              </a:spcBef>
            </a:pPr>
            <a:r>
              <a:rPr dirty="0" sz="2000" spc="-5">
                <a:latin typeface="Tahoma"/>
                <a:cs typeface="Tahoma"/>
              </a:rPr>
              <a:t>Mediana  </a:t>
            </a:r>
            <a:r>
              <a:rPr dirty="0" sz="2000" spc="-5">
                <a:latin typeface="Tahoma"/>
                <a:cs typeface="Tahoma"/>
              </a:rPr>
              <a:t>Moda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397" y="4727149"/>
            <a:ext cx="1489710" cy="9391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95"/>
              </a:spcBef>
            </a:pPr>
            <a:r>
              <a:rPr dirty="0" sz="2000" spc="-5">
                <a:latin typeface="Tahoma"/>
                <a:cs typeface="Tahoma"/>
              </a:rPr>
              <a:t>=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euro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2.200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r>
              <a:rPr dirty="0" sz="2000" spc="-5">
                <a:latin typeface="Tahoma"/>
                <a:cs typeface="Tahoma"/>
              </a:rPr>
              <a:t>=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euro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1.700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77" y="422839"/>
            <a:ext cx="7213600" cy="5276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8750" algn="l"/>
                <a:tab pos="3063875" algn="l"/>
                <a:tab pos="3679190" algn="l"/>
                <a:tab pos="5842000" algn="l"/>
              </a:tabLst>
            </a:pPr>
            <a:r>
              <a:rPr dirty="0" sz="3300" spc="-65" b="1">
                <a:latin typeface="Tahoma"/>
                <a:cs typeface="Tahoma"/>
              </a:rPr>
              <a:t>Quale	misura	</a:t>
            </a:r>
            <a:r>
              <a:rPr dirty="0" sz="3300" spc="-50" b="1">
                <a:latin typeface="Tahoma"/>
                <a:cs typeface="Tahoma"/>
              </a:rPr>
              <a:t>di	</a:t>
            </a:r>
            <a:r>
              <a:rPr dirty="0" sz="3300" spc="-60" b="1">
                <a:latin typeface="Tahoma"/>
                <a:cs typeface="Tahoma"/>
              </a:rPr>
              <a:t>posizione	</a:t>
            </a:r>
            <a:r>
              <a:rPr dirty="0" sz="3300" spc="-65" b="1">
                <a:latin typeface="Tahoma"/>
                <a:cs typeface="Tahoma"/>
              </a:rPr>
              <a:t>usare?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16" y="378811"/>
            <a:ext cx="7347584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35" b="1">
                <a:latin typeface="Tahoma"/>
                <a:cs typeface="Tahoma"/>
              </a:rPr>
              <a:t>Interpretazione</a:t>
            </a:r>
            <a:r>
              <a:rPr dirty="0" sz="2850" spc="-20" b="1">
                <a:latin typeface="Tahoma"/>
                <a:cs typeface="Tahoma"/>
              </a:rPr>
              <a:t> </a:t>
            </a:r>
            <a:r>
              <a:rPr dirty="0" sz="2850" spc="-30" b="1">
                <a:latin typeface="Tahoma"/>
                <a:cs typeface="Tahoma"/>
              </a:rPr>
              <a:t>delle</a:t>
            </a:r>
            <a:r>
              <a:rPr dirty="0" sz="2850" spc="-20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misure</a:t>
            </a:r>
            <a:r>
              <a:rPr dirty="0" sz="2850" spc="-15" b="1">
                <a:latin typeface="Tahoma"/>
                <a:cs typeface="Tahoma"/>
              </a:rPr>
              <a:t> </a:t>
            </a:r>
            <a:r>
              <a:rPr dirty="0" sz="2850" spc="-30" b="1">
                <a:latin typeface="Tahoma"/>
                <a:cs typeface="Tahoma"/>
              </a:rPr>
              <a:t>di</a:t>
            </a:r>
            <a:r>
              <a:rPr dirty="0" sz="2850" spc="-20" b="1">
                <a:latin typeface="Tahoma"/>
                <a:cs typeface="Tahoma"/>
              </a:rPr>
              <a:t> </a:t>
            </a:r>
            <a:r>
              <a:rPr dirty="0" sz="2850" spc="-30" b="1">
                <a:latin typeface="Tahoma"/>
                <a:cs typeface="Tahoma"/>
              </a:rPr>
              <a:t>posizione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858" y="1356513"/>
            <a:ext cx="8143875" cy="483362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just" marL="354965" marR="5080" indent="-342900">
              <a:lnSpc>
                <a:spcPct val="89500"/>
              </a:lnSpc>
              <a:spcBef>
                <a:spcPts val="350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 spc="515">
                <a:latin typeface="Arial MT"/>
                <a:cs typeface="Arial MT"/>
              </a:rPr>
              <a:t> </a:t>
            </a:r>
            <a:r>
              <a:rPr dirty="0" sz="2000" spc="-5" b="1">
                <a:solidFill>
                  <a:srgbClr val="FF3300"/>
                </a:solidFill>
                <a:latin typeface="Arial"/>
                <a:cs typeface="Arial"/>
              </a:rPr>
              <a:t>media</a:t>
            </a:r>
            <a:r>
              <a:rPr dirty="0" sz="2000" spc="515" b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3300"/>
                </a:solidFill>
                <a:latin typeface="Arial"/>
                <a:cs typeface="Arial"/>
              </a:rPr>
              <a:t>aritmetica</a:t>
            </a:r>
            <a:r>
              <a:rPr dirty="0" sz="2000" spc="520" b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indica</a:t>
            </a:r>
            <a:r>
              <a:rPr dirty="0" sz="2000" spc="5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che,</a:t>
            </a:r>
            <a:r>
              <a:rPr dirty="0" sz="2000" spc="5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</a:t>
            </a:r>
            <a:r>
              <a:rPr dirty="0" sz="2000" spc="5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il</a:t>
            </a:r>
            <a:r>
              <a:rPr dirty="0" sz="2000" spc="5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denaro</a:t>
            </a:r>
            <a:r>
              <a:rPr dirty="0" sz="2000" spc="5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fosse</a:t>
            </a:r>
            <a:r>
              <a:rPr dirty="0" sz="2000" spc="5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distribuito</a:t>
            </a:r>
            <a:r>
              <a:rPr dirty="0" sz="2000" spc="5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modo che ciascuno ricevesse la stessa somma, ciascun dipendente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avrebbe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avuto 2.700 euro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b="1">
                <a:solidFill>
                  <a:srgbClr val="FF3300"/>
                </a:solidFill>
                <a:latin typeface="Arial"/>
                <a:cs typeface="Arial"/>
              </a:rPr>
              <a:t>moda</a:t>
            </a:r>
            <a:r>
              <a:rPr dirty="0" sz="2000" b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ci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dice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che la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paga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mensile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più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comune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è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1.700.euro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902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La moda si considera spesso come il valore tipico dell'insieme di dati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poiché è quello che si presenta più spesso.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b="1">
                <a:solidFill>
                  <a:srgbClr val="FFCC00"/>
                </a:solidFill>
                <a:latin typeface="Arial"/>
                <a:cs typeface="Arial"/>
              </a:rPr>
              <a:t>Non tiene però conto </a:t>
            </a:r>
            <a:r>
              <a:rPr dirty="0" sz="2000" b="1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CC00"/>
                </a:solidFill>
                <a:latin typeface="Arial"/>
                <a:cs typeface="Arial"/>
              </a:rPr>
              <a:t>degli altri valor</a:t>
            </a:r>
            <a:r>
              <a:rPr dirty="0" sz="2000" spc="-5">
                <a:solidFill>
                  <a:srgbClr val="FFD300"/>
                </a:solidFill>
                <a:latin typeface="Arial MT"/>
                <a:cs typeface="Arial MT"/>
              </a:rPr>
              <a:t>i </a:t>
            </a:r>
            <a:r>
              <a:rPr dirty="0" sz="2000" spc="-5">
                <a:latin typeface="Arial MT"/>
                <a:cs typeface="Arial MT"/>
              </a:rPr>
              <a:t>e spesso in un insieme di dati vi è </a:t>
            </a:r>
            <a:r>
              <a:rPr dirty="0" sz="2000" spc="-5" b="1">
                <a:solidFill>
                  <a:srgbClr val="FFCC00"/>
                </a:solidFill>
                <a:latin typeface="Arial"/>
                <a:cs typeface="Arial"/>
              </a:rPr>
              <a:t>più di un </a:t>
            </a:r>
            <a:r>
              <a:rPr dirty="0" sz="2000" spc="-10" b="1">
                <a:solidFill>
                  <a:srgbClr val="FFCC00"/>
                </a:solidFill>
                <a:latin typeface="Arial"/>
                <a:cs typeface="Arial"/>
              </a:rPr>
              <a:t>valore </a:t>
            </a:r>
            <a:r>
              <a:rPr dirty="0" sz="2000" spc="-5" b="1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che corrisponde alla definizione di moda.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algn="just" marL="354965" marR="5080" indent="-342900">
              <a:lnSpc>
                <a:spcPts val="22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La</a:t>
            </a:r>
            <a:r>
              <a:rPr dirty="0" sz="2000" spc="190">
                <a:latin typeface="Arial MT"/>
                <a:cs typeface="Arial MT"/>
              </a:rPr>
              <a:t> </a:t>
            </a:r>
            <a:r>
              <a:rPr dirty="0" sz="2000" spc="-5" b="1">
                <a:solidFill>
                  <a:srgbClr val="FF3300"/>
                </a:solidFill>
                <a:latin typeface="Arial"/>
                <a:cs typeface="Arial"/>
              </a:rPr>
              <a:t>mediana</a:t>
            </a:r>
            <a:r>
              <a:rPr dirty="0" sz="2000" spc="195" b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indica</a:t>
            </a:r>
            <a:r>
              <a:rPr dirty="0" sz="2000" spc="1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che</a:t>
            </a:r>
            <a:r>
              <a:rPr dirty="0" sz="2000" spc="1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circa</a:t>
            </a:r>
            <a:r>
              <a:rPr dirty="0" sz="2000" spc="19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metà</a:t>
            </a:r>
            <a:r>
              <a:rPr dirty="0" sz="2000" spc="1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degli</a:t>
            </a:r>
            <a:r>
              <a:rPr dirty="0" sz="2000" spc="1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addetti</a:t>
            </a:r>
            <a:r>
              <a:rPr dirty="0" sz="2000" spc="1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percepiscono</a:t>
            </a:r>
            <a:r>
              <a:rPr dirty="0" sz="2000" spc="19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meno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2.200.euro, e metà di più.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895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La mediana </a:t>
            </a:r>
            <a:r>
              <a:rPr dirty="0" sz="2000" spc="-5" b="1">
                <a:solidFill>
                  <a:srgbClr val="FFCC00"/>
                </a:solidFill>
                <a:latin typeface="Arial"/>
                <a:cs typeface="Arial"/>
              </a:rPr>
              <a:t>non è influenzata dai valori estremi </a:t>
            </a:r>
            <a:r>
              <a:rPr dirty="0" sz="2000" spc="-5">
                <a:latin typeface="Arial MT"/>
                <a:cs typeface="Arial MT"/>
              </a:rPr>
              <a:t>eventualmente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presenti ma solo dal fatto che essi siano sotto o sopra il centro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dell'insieme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dei dati.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61" y="512937"/>
            <a:ext cx="6740525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35" b="1">
                <a:latin typeface="Tahoma"/>
                <a:cs typeface="Tahoma"/>
              </a:rPr>
              <a:t>Relazione</a:t>
            </a:r>
            <a:r>
              <a:rPr dirty="0" sz="2850" spc="-20" b="1">
                <a:latin typeface="Tahoma"/>
                <a:cs typeface="Tahoma"/>
              </a:rPr>
              <a:t> </a:t>
            </a:r>
            <a:r>
              <a:rPr dirty="0" sz="2850" spc="-30" b="1">
                <a:latin typeface="Tahoma"/>
                <a:cs typeface="Tahoma"/>
              </a:rPr>
              <a:t>tra</a:t>
            </a:r>
            <a:r>
              <a:rPr dirty="0" sz="2850" spc="-20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media,</a:t>
            </a:r>
            <a:r>
              <a:rPr dirty="0" sz="2850" spc="-2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mediana</a:t>
            </a:r>
            <a:r>
              <a:rPr dirty="0" sz="2850" spc="-20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e</a:t>
            </a:r>
            <a:r>
              <a:rPr dirty="0" sz="2850" spc="-1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moda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13" y="1551014"/>
            <a:ext cx="6914515" cy="3851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 indent="-635">
              <a:lnSpc>
                <a:spcPct val="99600"/>
              </a:lnSpc>
              <a:spcBef>
                <a:spcPts val="110"/>
              </a:spcBef>
            </a:pPr>
            <a:r>
              <a:rPr dirty="0" sz="2800" spc="-5">
                <a:latin typeface="Arial MT"/>
                <a:cs typeface="Arial MT"/>
              </a:rPr>
              <a:t>In una distribuzione perfettamente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simmetrica</a:t>
            </a:r>
            <a:r>
              <a:rPr dirty="0" sz="2800" spc="-5">
                <a:latin typeface="Arial MT"/>
                <a:cs typeface="Arial MT"/>
              </a:rPr>
              <a:t>, la media, la mediana e la moda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hanno lo stesso valore. 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una distribuzione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asimmetrica</a:t>
            </a:r>
            <a:r>
              <a:rPr dirty="0" sz="2800" spc="-5">
                <a:latin typeface="Arial MT"/>
                <a:cs typeface="Arial MT"/>
              </a:rPr>
              <a:t>, la media si posiziona nella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direzione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dell’asimmetria.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Nelle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distribuzioni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dati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biologici,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l’asimmetria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è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quasi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sempre verso destra (asimmetria positiva,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verso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valori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più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elevati),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quindi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media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è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maggiore della mediana o della moda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00" y="1196465"/>
            <a:ext cx="8702040" cy="1794510"/>
          </a:xfrm>
          <a:custGeom>
            <a:avLst/>
            <a:gdLst/>
            <a:ahLst/>
            <a:cxnLst/>
            <a:rect l="l" t="t" r="r" b="b"/>
            <a:pathLst>
              <a:path w="8702040" h="1794510">
                <a:moveTo>
                  <a:pt x="0" y="0"/>
                </a:moveTo>
                <a:lnTo>
                  <a:pt x="8701903" y="0"/>
                </a:lnTo>
                <a:lnTo>
                  <a:pt x="8701903" y="1793883"/>
                </a:lnTo>
                <a:lnTo>
                  <a:pt x="0" y="1793883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1056" y="1258722"/>
            <a:ext cx="8331834" cy="1664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281940" marR="273685">
              <a:lnSpc>
                <a:spcPct val="98800"/>
              </a:lnSpc>
              <a:spcBef>
                <a:spcPts val="130"/>
              </a:spcBef>
            </a:pPr>
            <a:r>
              <a:rPr dirty="0" sz="2400" spc="-5">
                <a:latin typeface="Arial MT"/>
                <a:cs typeface="Arial MT"/>
              </a:rPr>
              <a:t>Le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osservazioni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equidistanti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dalla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mediana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(coincidente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questo caso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col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massimo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centrale)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presentano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stessa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frequenza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relativa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dirty="0" sz="2400" spc="-5">
                <a:latin typeface="Arial MT"/>
                <a:cs typeface="Arial MT"/>
              </a:rPr>
              <a:t>Un esempio importante è fornito dalla </a:t>
            </a:r>
            <a:r>
              <a:rPr dirty="0" sz="2400" spc="-5" b="1" i="1">
                <a:latin typeface="Arial"/>
                <a:cs typeface="Arial"/>
              </a:rPr>
              <a:t>distribuzione normale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78840" y="3138082"/>
            <a:ext cx="4378960" cy="3188970"/>
            <a:chOff x="3778840" y="3138082"/>
            <a:chExt cx="4378960" cy="3188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8840" y="3138082"/>
              <a:ext cx="4378694" cy="3188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80027" y="4081980"/>
              <a:ext cx="0" cy="2013585"/>
            </a:xfrm>
            <a:custGeom>
              <a:avLst/>
              <a:gdLst/>
              <a:ahLst/>
              <a:cxnLst/>
              <a:rect l="l" t="t" r="r" b="b"/>
              <a:pathLst>
                <a:path w="0" h="2013585">
                  <a:moveTo>
                    <a:pt x="0" y="0"/>
                  </a:moveTo>
                  <a:lnTo>
                    <a:pt x="1" y="2013046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7564" y="4087785"/>
            <a:ext cx="3020060" cy="377190"/>
          </a:xfrm>
          <a:prstGeom prst="rect">
            <a:avLst/>
          </a:prstGeom>
          <a:ln w="9513">
            <a:solidFill>
              <a:srgbClr val="FF26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800" spc="-5" b="1">
                <a:latin typeface="Arial"/>
                <a:cs typeface="Arial"/>
              </a:rPr>
              <a:t>Media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=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Mediana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=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5858" y="364037"/>
            <a:ext cx="548259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40" b="1">
                <a:latin typeface="Tahoma"/>
                <a:cs typeface="Tahoma"/>
              </a:rPr>
              <a:t>DISTRIBUZIONE SIMMETRICA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831" y="1224063"/>
            <a:ext cx="8125459" cy="849630"/>
          </a:xfrm>
          <a:custGeom>
            <a:avLst/>
            <a:gdLst/>
            <a:ahLst/>
            <a:cxnLst/>
            <a:rect l="l" t="t" r="r" b="b"/>
            <a:pathLst>
              <a:path w="8125459" h="849630">
                <a:moveTo>
                  <a:pt x="0" y="0"/>
                </a:moveTo>
                <a:lnTo>
                  <a:pt x="8124841" y="0"/>
                </a:lnTo>
                <a:lnTo>
                  <a:pt x="8124841" y="849052"/>
                </a:lnTo>
                <a:lnTo>
                  <a:pt x="0" y="849052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2723" y="1270562"/>
            <a:ext cx="7708900" cy="7461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661285" marR="5080" indent="-2649220">
              <a:lnSpc>
                <a:spcPts val="2800"/>
              </a:lnSpc>
              <a:spcBef>
                <a:spcPts val="254"/>
              </a:spcBef>
            </a:pPr>
            <a:r>
              <a:rPr dirty="0" sz="2400" spc="-5">
                <a:latin typeface="Arial MT"/>
                <a:cs typeface="Arial MT"/>
              </a:rPr>
              <a:t>La curva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frequenza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 una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coda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più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lunga 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destra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del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massimo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centrale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9730" y="2571508"/>
            <a:ext cx="5279390" cy="3854450"/>
            <a:chOff x="1909730" y="2571508"/>
            <a:chExt cx="5279390" cy="3854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9730" y="2571508"/>
              <a:ext cx="5279163" cy="38540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7498" y="3074769"/>
              <a:ext cx="0" cy="3020060"/>
            </a:xfrm>
            <a:custGeom>
              <a:avLst/>
              <a:gdLst/>
              <a:ahLst/>
              <a:cxnLst/>
              <a:rect l="l" t="t" r="r" b="b"/>
              <a:pathLst>
                <a:path w="0" h="3020060">
                  <a:moveTo>
                    <a:pt x="0" y="0"/>
                  </a:moveTo>
                  <a:lnTo>
                    <a:pt x="1" y="3019570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38710" y="3938431"/>
              <a:ext cx="0" cy="2156460"/>
            </a:xfrm>
            <a:custGeom>
              <a:avLst/>
              <a:gdLst/>
              <a:ahLst/>
              <a:cxnLst/>
              <a:rect l="l" t="t" r="r" b="b"/>
              <a:pathLst>
                <a:path w="0" h="2156460">
                  <a:moveTo>
                    <a:pt x="0" y="0"/>
                  </a:moveTo>
                  <a:lnTo>
                    <a:pt x="1" y="2155908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916417" y="2068244"/>
            <a:ext cx="3020060" cy="377190"/>
          </a:xfrm>
          <a:prstGeom prst="rect">
            <a:avLst/>
          </a:prstGeom>
          <a:ln w="9513">
            <a:solidFill>
              <a:srgbClr val="FF26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800" spc="-5" b="1">
                <a:latin typeface="Arial"/>
                <a:cs typeface="Arial"/>
              </a:rPr>
              <a:t>Media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&gt;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Mediana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&gt;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5858" y="148269"/>
            <a:ext cx="4524375" cy="883919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340"/>
              </a:spcBef>
            </a:pPr>
            <a:r>
              <a:rPr dirty="0" sz="2850" spc="-40" b="1">
                <a:latin typeface="Tahoma"/>
                <a:cs typeface="Tahoma"/>
              </a:rPr>
              <a:t>DISTRIBUZIONE </a:t>
            </a:r>
            <a:r>
              <a:rPr dirty="0" sz="2850" spc="-3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ASIMMETRICA</a:t>
            </a:r>
            <a:r>
              <a:rPr dirty="0" sz="2850" spc="-80" b="1">
                <a:latin typeface="Tahoma"/>
                <a:cs typeface="Tahoma"/>
              </a:rPr>
              <a:t> </a:t>
            </a:r>
            <a:r>
              <a:rPr dirty="0" sz="2850" spc="-35" b="1">
                <a:latin typeface="Tahoma"/>
                <a:cs typeface="Tahoma"/>
              </a:rPr>
              <a:t>POSITIVA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831" y="1183478"/>
            <a:ext cx="8340725" cy="850900"/>
          </a:xfrm>
          <a:custGeom>
            <a:avLst/>
            <a:gdLst/>
            <a:ahLst/>
            <a:cxnLst/>
            <a:rect l="l" t="t" r="r" b="b"/>
            <a:pathLst>
              <a:path w="8340725" h="850900">
                <a:moveTo>
                  <a:pt x="0" y="0"/>
                </a:moveTo>
                <a:lnTo>
                  <a:pt x="8340446" y="0"/>
                </a:lnTo>
                <a:lnTo>
                  <a:pt x="8340446" y="850675"/>
                </a:lnTo>
                <a:lnTo>
                  <a:pt x="0" y="850675"/>
                </a:lnTo>
                <a:lnTo>
                  <a:pt x="0" y="0"/>
                </a:lnTo>
                <a:close/>
              </a:path>
            </a:pathLst>
          </a:custGeom>
          <a:ln w="2536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1447" y="1230788"/>
            <a:ext cx="7827009" cy="7461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720340" marR="5080" indent="-2708275">
              <a:lnSpc>
                <a:spcPts val="2800"/>
              </a:lnSpc>
              <a:spcBef>
                <a:spcPts val="254"/>
              </a:spcBef>
            </a:pPr>
            <a:r>
              <a:rPr dirty="0" sz="2400" spc="-5">
                <a:latin typeface="Arial MT"/>
                <a:cs typeface="Arial MT"/>
              </a:rPr>
              <a:t>La curva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frequenza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una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coda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più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lunga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sinistra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del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massimo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centrale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7756" y="2068244"/>
            <a:ext cx="3020060" cy="377190"/>
          </a:xfrm>
          <a:prstGeom prst="rect">
            <a:avLst/>
          </a:prstGeom>
          <a:ln w="9513">
            <a:solidFill>
              <a:srgbClr val="FF26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800" spc="-5" b="1">
                <a:latin typeface="Arial"/>
                <a:cs typeface="Arial"/>
              </a:rPr>
              <a:t>Media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&lt;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Mediana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&lt;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Moda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96675" y="2548779"/>
            <a:ext cx="4471035" cy="3881754"/>
            <a:chOff x="2196675" y="2548779"/>
            <a:chExt cx="4471035" cy="388175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675" y="2548779"/>
              <a:ext cx="4470643" cy="3881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74057" y="4081292"/>
              <a:ext cx="0" cy="2086610"/>
            </a:xfrm>
            <a:custGeom>
              <a:avLst/>
              <a:gdLst/>
              <a:ahLst/>
              <a:cxnLst/>
              <a:rect l="l" t="t" r="r" b="b"/>
              <a:pathLst>
                <a:path w="0" h="2086610">
                  <a:moveTo>
                    <a:pt x="0" y="0"/>
                  </a:moveTo>
                  <a:lnTo>
                    <a:pt x="1" y="2086102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05268" y="3219254"/>
              <a:ext cx="0" cy="2948305"/>
            </a:xfrm>
            <a:custGeom>
              <a:avLst/>
              <a:gdLst/>
              <a:ahLst/>
              <a:cxnLst/>
              <a:rect l="l" t="t" r="r" b="b"/>
              <a:pathLst>
                <a:path w="0" h="2948304">
                  <a:moveTo>
                    <a:pt x="0" y="0"/>
                  </a:moveTo>
                  <a:lnTo>
                    <a:pt x="1" y="2948140"/>
                  </a:lnTo>
                </a:path>
              </a:pathLst>
            </a:custGeom>
            <a:ln w="1902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5858" y="220192"/>
            <a:ext cx="4620895" cy="883919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340"/>
              </a:spcBef>
            </a:pPr>
            <a:r>
              <a:rPr dirty="0" sz="2850" spc="-40" b="1">
                <a:latin typeface="Tahoma"/>
                <a:cs typeface="Tahoma"/>
              </a:rPr>
              <a:t>DISTRIBUZIONE </a:t>
            </a:r>
            <a:r>
              <a:rPr dirty="0" sz="2850" spc="-3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ASIMMETRICA</a:t>
            </a:r>
            <a:r>
              <a:rPr dirty="0" sz="2850" spc="-5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NEGATIVA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48" y="231119"/>
            <a:ext cx="7549515" cy="718185"/>
          </a:xfrm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35"/>
              </a:spcBef>
              <a:tabLst>
                <a:tab pos="1487170" algn="l"/>
              </a:tabLst>
            </a:pPr>
            <a:r>
              <a:rPr dirty="0" u="sng" sz="2300" spc="-5" b="1">
                <a:solidFill>
                  <a:srgbClr val="FFCC00"/>
                </a:solidFill>
                <a:uFill>
                  <a:solidFill>
                    <a:srgbClr val="FFD300"/>
                  </a:solidFill>
                </a:uFill>
                <a:latin typeface="Arial"/>
                <a:cs typeface="Arial"/>
              </a:rPr>
              <a:t>Esempio:</a:t>
            </a:r>
            <a:r>
              <a:rPr dirty="0" sz="2300" spc="-5" b="1">
                <a:solidFill>
                  <a:srgbClr val="FFCC00"/>
                </a:solidFill>
                <a:latin typeface="Arial"/>
                <a:cs typeface="Arial"/>
              </a:rPr>
              <a:t>	</a:t>
            </a:r>
            <a:r>
              <a:rPr dirty="0" sz="2300" spc="-5"/>
              <a:t>Nella</a:t>
            </a:r>
            <a:r>
              <a:rPr dirty="0" sz="2300"/>
              <a:t> </a:t>
            </a:r>
            <a:r>
              <a:rPr dirty="0" sz="2300" spc="-5"/>
              <a:t>tabella</a:t>
            </a:r>
            <a:r>
              <a:rPr dirty="0" sz="2300"/>
              <a:t> </a:t>
            </a:r>
            <a:r>
              <a:rPr dirty="0" sz="2300" spc="-5"/>
              <a:t>seguente</a:t>
            </a:r>
            <a:r>
              <a:rPr dirty="0" sz="2300"/>
              <a:t> </a:t>
            </a:r>
            <a:r>
              <a:rPr dirty="0" sz="2300" spc="-5"/>
              <a:t>sono</a:t>
            </a:r>
            <a:r>
              <a:rPr dirty="0" sz="2300"/>
              <a:t> </a:t>
            </a:r>
            <a:r>
              <a:rPr dirty="0" sz="2300" spc="-5"/>
              <a:t>riportati</a:t>
            </a:r>
            <a:r>
              <a:rPr dirty="0" sz="2300"/>
              <a:t> </a:t>
            </a:r>
            <a:r>
              <a:rPr dirty="0" sz="2300" spc="-5"/>
              <a:t>i</a:t>
            </a:r>
            <a:r>
              <a:rPr dirty="0" sz="2300"/>
              <a:t> </a:t>
            </a:r>
            <a:r>
              <a:rPr dirty="0" sz="2300" spc="-5"/>
              <a:t>valori</a:t>
            </a:r>
            <a:r>
              <a:rPr dirty="0" sz="2300"/>
              <a:t> </a:t>
            </a:r>
            <a:r>
              <a:rPr dirty="0" sz="2300" spc="-5"/>
              <a:t>del </a:t>
            </a:r>
            <a:r>
              <a:rPr dirty="0" sz="2300" spc="-625"/>
              <a:t> </a:t>
            </a:r>
            <a:r>
              <a:rPr dirty="0" sz="2300" spc="-5"/>
              <a:t>tasso glicemico rilevati su 10 pazienti: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62466" y="1630266"/>
          <a:ext cx="4620895" cy="431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525"/>
                <a:gridCol w="3068320"/>
              </a:tblGrid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 spc="-5">
                          <a:latin typeface="Arial MT"/>
                          <a:cs typeface="Arial MT"/>
                        </a:rPr>
                        <a:t>Paziente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 spc="-5">
                          <a:latin typeface="Arial MT"/>
                          <a:cs typeface="Arial MT"/>
                        </a:rPr>
                        <a:t>Glicemia</a:t>
                      </a:r>
                      <a:r>
                        <a:rPr dirty="0" sz="17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00" spc="-5">
                          <a:latin typeface="Arial MT"/>
                          <a:cs typeface="Arial MT"/>
                        </a:rPr>
                        <a:t>(mg/100cc)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1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=103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1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=97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3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=90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 spc="-2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 spc="-30">
                          <a:latin typeface="Arial MT"/>
                          <a:cs typeface="Arial MT"/>
                        </a:rPr>
                        <a:t>4</a:t>
                      </a:r>
                      <a:r>
                        <a:rPr dirty="0" sz="1700" spc="-20">
                          <a:latin typeface="Arial MT"/>
                          <a:cs typeface="Arial MT"/>
                        </a:rPr>
                        <a:t>=119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5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5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=107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6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6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=71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7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7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=94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8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=81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9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9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=92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 spc="-5">
                          <a:latin typeface="Arial MT"/>
                          <a:cs typeface="Arial MT"/>
                        </a:rPr>
                        <a:t>10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5252" sz="1650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=96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35845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700" spc="-25" b="1">
                          <a:latin typeface="Arial"/>
                          <a:cs typeface="Arial"/>
                        </a:rPr>
                        <a:t>Totale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700" spc="-5" b="1">
                          <a:latin typeface="Arial"/>
                          <a:cs typeface="Arial"/>
                        </a:rPr>
                        <a:t>950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503" y="173937"/>
            <a:ext cx="6692900" cy="74612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2068195" marR="5080" indent="-2056130">
              <a:lnSpc>
                <a:spcPts val="2800"/>
              </a:lnSpc>
              <a:spcBef>
                <a:spcPts val="254"/>
              </a:spcBef>
            </a:pPr>
            <a:r>
              <a:rPr dirty="0" sz="2400" spc="-5"/>
              <a:t>Calcolo</a:t>
            </a:r>
            <a:r>
              <a:rPr dirty="0" sz="2400"/>
              <a:t> </a:t>
            </a:r>
            <a:r>
              <a:rPr dirty="0" sz="2400" spc="-5"/>
              <a:t>delle</a:t>
            </a:r>
            <a:r>
              <a:rPr dirty="0" sz="2400"/>
              <a:t> </a:t>
            </a:r>
            <a:r>
              <a:rPr dirty="0" sz="2400" spc="-5"/>
              <a:t>frequenze</a:t>
            </a:r>
            <a:r>
              <a:rPr dirty="0" sz="2400"/>
              <a:t> </a:t>
            </a:r>
            <a:r>
              <a:rPr dirty="0" sz="2400" spc="-5"/>
              <a:t>di</a:t>
            </a:r>
            <a:r>
              <a:rPr dirty="0" sz="2400"/>
              <a:t> </a:t>
            </a:r>
            <a:r>
              <a:rPr dirty="0" sz="2400" spc="-5"/>
              <a:t>ogni</a:t>
            </a:r>
            <a:r>
              <a:rPr dirty="0" sz="2400"/>
              <a:t> </a:t>
            </a:r>
            <a:r>
              <a:rPr dirty="0" sz="2400" spc="-5"/>
              <a:t>classe:</a:t>
            </a:r>
            <a:r>
              <a:rPr dirty="0" sz="2400"/>
              <a:t> </a:t>
            </a:r>
            <a:r>
              <a:rPr dirty="0" sz="2400" spc="-5"/>
              <a:t>assolute</a:t>
            </a:r>
            <a:r>
              <a:rPr dirty="0" sz="2400"/>
              <a:t> </a:t>
            </a:r>
            <a:r>
              <a:rPr dirty="0" sz="2400" spc="-5"/>
              <a:t>e </a:t>
            </a:r>
            <a:r>
              <a:rPr dirty="0" sz="2400" spc="-650"/>
              <a:t> </a:t>
            </a:r>
            <a:r>
              <a:rPr dirty="0" sz="2400" spc="-5"/>
              <a:t>relative</a:t>
            </a:r>
            <a:r>
              <a:rPr dirty="0" sz="2400" spc="-10"/>
              <a:t> </a:t>
            </a:r>
            <a:r>
              <a:rPr dirty="0" sz="2400" spc="-5"/>
              <a:t>percentuali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958" y="1880078"/>
          <a:ext cx="2763520" cy="377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835"/>
              </a:tblGrid>
              <a:tr h="874240">
                <a:tc>
                  <a:txBody>
                    <a:bodyPr/>
                    <a:lstStyle/>
                    <a:p>
                      <a:pPr marL="493395">
                        <a:lnSpc>
                          <a:spcPts val="24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Classi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di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valori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di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080135">
                        <a:lnSpc>
                          <a:spcPts val="2400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glicemia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80639"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7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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80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80639"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0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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80639">
                <a:tc>
                  <a:txBody>
                    <a:bodyPr/>
                    <a:lstStyle/>
                    <a:p>
                      <a:pPr algn="r" marR="6997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90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65">
                          <a:latin typeface="Symbol"/>
                          <a:cs typeface="Symbol"/>
                        </a:rPr>
                        <a:t></a:t>
                      </a:r>
                      <a:r>
                        <a:rPr dirty="0" sz="2000" spc="-265">
                          <a:latin typeface="Arial MT"/>
                          <a:cs typeface="Arial MT"/>
                        </a:rPr>
                        <a:t>100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80639">
                <a:tc>
                  <a:txBody>
                    <a:bodyPr/>
                    <a:lstStyle/>
                    <a:p>
                      <a:pPr algn="r" marR="7092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100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90">
                          <a:latin typeface="Symbol"/>
                          <a:cs typeface="Symbol"/>
                        </a:rPr>
                        <a:t></a:t>
                      </a:r>
                      <a:r>
                        <a:rPr dirty="0" sz="2000" spc="-290">
                          <a:latin typeface="Arial MT"/>
                          <a:cs typeface="Arial MT"/>
                        </a:rPr>
                        <a:t>110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80639">
                <a:tc>
                  <a:txBody>
                    <a:bodyPr/>
                    <a:lstStyle/>
                    <a:p>
                      <a:pPr algn="r" marR="7092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5">
                          <a:latin typeface="Arial MT"/>
                          <a:cs typeface="Arial MT"/>
                        </a:rPr>
                        <a:t>110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65">
                          <a:latin typeface="Symbol"/>
                          <a:cs typeface="Symbol"/>
                        </a:rPr>
                        <a:t></a:t>
                      </a:r>
                      <a:r>
                        <a:rPr dirty="0" sz="2000" spc="-265">
                          <a:latin typeface="Arial MT"/>
                          <a:cs typeface="Arial MT"/>
                        </a:rPr>
                        <a:t>120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80639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2000" spc="-30" b="1">
                          <a:latin typeface="Arial"/>
                          <a:cs typeface="Arial"/>
                        </a:rPr>
                        <a:t>Totale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25681" y="1880078"/>
          <a:ext cx="2750820" cy="3768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770"/>
              </a:tblGrid>
              <a:tr h="92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Frequenza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assoluta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7128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7128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7128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72975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45745" y="1880078"/>
          <a:ext cx="2686050" cy="428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365"/>
              </a:tblGrid>
              <a:tr h="9793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8511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Frequenza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relativa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100%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9595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100%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20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4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100%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40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9595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100%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20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Symbol"/>
                          <a:cs typeface="Symbol"/>
                        </a:rPr>
                        <a:t>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100%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549595">
                <a:tc>
                  <a:txBody>
                    <a:bodyPr/>
                    <a:lstStyle/>
                    <a:p>
                      <a:pPr algn="ctr"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100</a:t>
                      </a:r>
                      <a:r>
                        <a:rPr dirty="0" sz="20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b="1">
                          <a:latin typeface="Arial"/>
                          <a:cs typeface="Arial"/>
                        </a:rPr>
                        <a:t>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9900"/>
                      </a:solidFill>
                      <a:prstDash val="solid"/>
                    </a:lnL>
                    <a:lnR w="12700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FF9900"/>
                      </a:solidFill>
                      <a:prstDash val="solid"/>
                    </a:lnT>
                    <a:lnB w="12700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300" y="95784"/>
            <a:ext cx="8773243" cy="6724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2411" y="325729"/>
            <a:ext cx="6158230" cy="74612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2401570" marR="5080" indent="-2389505">
              <a:lnSpc>
                <a:spcPts val="2800"/>
              </a:lnSpc>
              <a:spcBef>
                <a:spcPts val="254"/>
              </a:spcBef>
            </a:pPr>
            <a:r>
              <a:rPr dirty="0" sz="2400" spc="-5"/>
              <a:t>Costruzione</a:t>
            </a:r>
            <a:r>
              <a:rPr dirty="0" sz="2400"/>
              <a:t> </a:t>
            </a:r>
            <a:r>
              <a:rPr dirty="0" sz="2400" spc="-5"/>
              <a:t>dell'istogramma</a:t>
            </a:r>
            <a:r>
              <a:rPr dirty="0" sz="2400"/>
              <a:t> </a:t>
            </a:r>
            <a:r>
              <a:rPr dirty="0" sz="2400" spc="-5"/>
              <a:t>e</a:t>
            </a:r>
            <a:r>
              <a:rPr dirty="0" sz="2400"/>
              <a:t> </a:t>
            </a:r>
            <a:r>
              <a:rPr dirty="0" sz="2400" spc="-5"/>
              <a:t>del</a:t>
            </a:r>
            <a:r>
              <a:rPr dirty="0" sz="2400"/>
              <a:t> </a:t>
            </a:r>
            <a:r>
              <a:rPr dirty="0" sz="2400" spc="-5"/>
              <a:t>poligono</a:t>
            </a:r>
            <a:r>
              <a:rPr dirty="0" sz="2400"/>
              <a:t> </a:t>
            </a:r>
            <a:r>
              <a:rPr dirty="0" sz="2400" spc="-5"/>
              <a:t>di </a:t>
            </a:r>
            <a:r>
              <a:rPr dirty="0" sz="2400" spc="-650"/>
              <a:t> </a:t>
            </a:r>
            <a:r>
              <a:rPr dirty="0" sz="2400" spc="-5"/>
              <a:t>frequenza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7558" y="1813369"/>
            <a:ext cx="3872229" cy="3672204"/>
          </a:xfrm>
          <a:custGeom>
            <a:avLst/>
            <a:gdLst/>
            <a:ahLst/>
            <a:cxnLst/>
            <a:rect l="l" t="t" r="r" b="b"/>
            <a:pathLst>
              <a:path w="3872229" h="3672204">
                <a:moveTo>
                  <a:pt x="3871988" y="0"/>
                </a:moveTo>
                <a:lnTo>
                  <a:pt x="0" y="0"/>
                </a:lnTo>
                <a:lnTo>
                  <a:pt x="0" y="3671671"/>
                </a:lnTo>
                <a:lnTo>
                  <a:pt x="3871988" y="3671671"/>
                </a:lnTo>
                <a:lnTo>
                  <a:pt x="3871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9601" y="5212498"/>
            <a:ext cx="5886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0">
                <a:latin typeface="Arial MT"/>
                <a:cs typeface="Arial MT"/>
              </a:rPr>
              <a:t>GLICEMIA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1351" y="4909088"/>
            <a:ext cx="4445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latin typeface="Arial MT"/>
                <a:cs typeface="Arial MT"/>
              </a:rPr>
              <a:t>11</a:t>
            </a:r>
            <a:r>
              <a:rPr dirty="0" sz="850" spc="-75">
                <a:latin typeface="Arial MT"/>
                <a:cs typeface="Arial MT"/>
              </a:rPr>
              <a:t>0</a:t>
            </a:r>
            <a:r>
              <a:rPr dirty="0" sz="850" spc="80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-</a:t>
            </a:r>
            <a:r>
              <a:rPr dirty="0" sz="850" spc="-45"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120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9955" y="4909088"/>
            <a:ext cx="105664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dirty="0" sz="850" spc="-50">
                <a:latin typeface="Arial MT"/>
                <a:cs typeface="Arial MT"/>
              </a:rPr>
              <a:t>9</a:t>
            </a:r>
            <a:r>
              <a:rPr dirty="0" sz="850" spc="-75">
                <a:latin typeface="Arial MT"/>
                <a:cs typeface="Arial MT"/>
              </a:rPr>
              <a:t>0</a:t>
            </a:r>
            <a:r>
              <a:rPr dirty="0" sz="850" spc="80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-</a:t>
            </a:r>
            <a:r>
              <a:rPr dirty="0" sz="850" spc="-45"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10</a:t>
            </a:r>
            <a:r>
              <a:rPr dirty="0" sz="850" spc="-75">
                <a:latin typeface="Arial MT"/>
                <a:cs typeface="Arial MT"/>
              </a:rPr>
              <a:t>0</a:t>
            </a:r>
            <a:r>
              <a:rPr dirty="0" sz="850">
                <a:latin typeface="Arial MT"/>
                <a:cs typeface="Arial MT"/>
              </a:rPr>
              <a:t>	</a:t>
            </a:r>
            <a:r>
              <a:rPr dirty="0" sz="850" spc="-50">
                <a:latin typeface="Arial MT"/>
                <a:cs typeface="Arial MT"/>
              </a:rPr>
              <a:t>10</a:t>
            </a:r>
            <a:r>
              <a:rPr dirty="0" sz="850" spc="-75">
                <a:latin typeface="Arial MT"/>
                <a:cs typeface="Arial MT"/>
              </a:rPr>
              <a:t>0</a:t>
            </a:r>
            <a:r>
              <a:rPr dirty="0" sz="850" spc="80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-</a:t>
            </a:r>
            <a:r>
              <a:rPr dirty="0" sz="850" spc="-45"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110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8054" y="4909088"/>
            <a:ext cx="33147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25">
                <a:latin typeface="Arial MT"/>
                <a:cs typeface="Arial MT"/>
              </a:rPr>
              <a:t>8</a:t>
            </a:r>
            <a:r>
              <a:rPr dirty="0" sz="850" spc="-75">
                <a:latin typeface="Arial MT"/>
                <a:cs typeface="Arial MT"/>
              </a:rPr>
              <a:t>0</a:t>
            </a:r>
            <a:r>
              <a:rPr dirty="0" sz="850" spc="5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-</a:t>
            </a:r>
            <a:r>
              <a:rPr dirty="0" sz="850" spc="-45"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9</a:t>
            </a:r>
            <a:r>
              <a:rPr dirty="0" sz="850" spc="-75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917" y="4909088"/>
            <a:ext cx="33147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25">
                <a:latin typeface="Arial MT"/>
                <a:cs typeface="Arial MT"/>
              </a:rPr>
              <a:t>7</a:t>
            </a:r>
            <a:r>
              <a:rPr dirty="0" sz="850" spc="-75">
                <a:latin typeface="Arial MT"/>
                <a:cs typeface="Arial MT"/>
              </a:rPr>
              <a:t>0</a:t>
            </a:r>
            <a:r>
              <a:rPr dirty="0" sz="850" spc="5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-</a:t>
            </a:r>
            <a:r>
              <a:rPr dirty="0" sz="850" spc="-45"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8</a:t>
            </a:r>
            <a:r>
              <a:rPr dirty="0" sz="850" spc="-75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024" y="1908885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5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024" y="2494037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024" y="3067758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024" y="3641772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024" y="4215933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024" y="4746790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8851" y="1813368"/>
            <a:ext cx="7820659" cy="3672204"/>
            <a:chOff x="838851" y="1813368"/>
            <a:chExt cx="7820659" cy="3672204"/>
          </a:xfrm>
        </p:grpSpPr>
        <p:sp>
          <p:nvSpPr>
            <p:cNvPr id="17" name="object 17"/>
            <p:cNvSpPr/>
            <p:nvPr/>
          </p:nvSpPr>
          <p:spPr>
            <a:xfrm>
              <a:off x="838847" y="1986584"/>
              <a:ext cx="2904490" cy="2913380"/>
            </a:xfrm>
            <a:custGeom>
              <a:avLst/>
              <a:gdLst/>
              <a:ahLst/>
              <a:cxnLst/>
              <a:rect l="l" t="t" r="r" b="b"/>
              <a:pathLst>
                <a:path w="2904490" h="2913379">
                  <a:moveTo>
                    <a:pt x="27470" y="2881147"/>
                  </a:moveTo>
                  <a:lnTo>
                    <a:pt x="0" y="2881147"/>
                  </a:lnTo>
                  <a:lnTo>
                    <a:pt x="0" y="2913380"/>
                  </a:lnTo>
                  <a:lnTo>
                    <a:pt x="27470" y="2913380"/>
                  </a:lnTo>
                  <a:lnTo>
                    <a:pt x="27470" y="2881147"/>
                  </a:lnTo>
                  <a:close/>
                </a:path>
                <a:path w="2904490" h="2913379">
                  <a:moveTo>
                    <a:pt x="27470" y="2296058"/>
                  </a:moveTo>
                  <a:lnTo>
                    <a:pt x="0" y="2296058"/>
                  </a:lnTo>
                  <a:lnTo>
                    <a:pt x="0" y="2328672"/>
                  </a:lnTo>
                  <a:lnTo>
                    <a:pt x="27470" y="2328672"/>
                  </a:lnTo>
                  <a:lnTo>
                    <a:pt x="27470" y="2296058"/>
                  </a:lnTo>
                  <a:close/>
                </a:path>
                <a:path w="2904490" h="2913379">
                  <a:moveTo>
                    <a:pt x="27470" y="1721904"/>
                  </a:moveTo>
                  <a:lnTo>
                    <a:pt x="0" y="1721904"/>
                  </a:lnTo>
                  <a:lnTo>
                    <a:pt x="0" y="1754581"/>
                  </a:lnTo>
                  <a:lnTo>
                    <a:pt x="27470" y="1754581"/>
                  </a:lnTo>
                  <a:lnTo>
                    <a:pt x="27470" y="1721904"/>
                  </a:lnTo>
                  <a:close/>
                </a:path>
                <a:path w="2904490" h="2913379">
                  <a:moveTo>
                    <a:pt x="27470" y="1148181"/>
                  </a:moveTo>
                  <a:lnTo>
                    <a:pt x="0" y="1148181"/>
                  </a:lnTo>
                  <a:lnTo>
                    <a:pt x="0" y="1180414"/>
                  </a:lnTo>
                  <a:lnTo>
                    <a:pt x="27470" y="1180414"/>
                  </a:lnTo>
                  <a:lnTo>
                    <a:pt x="27470" y="1148181"/>
                  </a:lnTo>
                  <a:close/>
                </a:path>
                <a:path w="2904490" h="2913379">
                  <a:moveTo>
                    <a:pt x="27470" y="574167"/>
                  </a:moveTo>
                  <a:lnTo>
                    <a:pt x="0" y="574167"/>
                  </a:lnTo>
                  <a:lnTo>
                    <a:pt x="0" y="606399"/>
                  </a:lnTo>
                  <a:lnTo>
                    <a:pt x="27470" y="606399"/>
                  </a:lnTo>
                  <a:lnTo>
                    <a:pt x="27470" y="574167"/>
                  </a:lnTo>
                  <a:close/>
                </a:path>
                <a:path w="2904490" h="2913379">
                  <a:moveTo>
                    <a:pt x="27470" y="0"/>
                  </a:moveTo>
                  <a:lnTo>
                    <a:pt x="0" y="0"/>
                  </a:lnTo>
                  <a:lnTo>
                    <a:pt x="0" y="21691"/>
                  </a:lnTo>
                  <a:lnTo>
                    <a:pt x="27470" y="21691"/>
                  </a:lnTo>
                  <a:lnTo>
                    <a:pt x="27470" y="0"/>
                  </a:lnTo>
                  <a:close/>
                </a:path>
                <a:path w="2904490" h="2913379">
                  <a:moveTo>
                    <a:pt x="356285" y="2902762"/>
                  </a:moveTo>
                  <a:lnTo>
                    <a:pt x="328803" y="2902762"/>
                  </a:lnTo>
                  <a:lnTo>
                    <a:pt x="328803" y="2913380"/>
                  </a:lnTo>
                  <a:lnTo>
                    <a:pt x="356285" y="2913380"/>
                  </a:lnTo>
                  <a:lnTo>
                    <a:pt x="356285" y="2902762"/>
                  </a:lnTo>
                  <a:close/>
                </a:path>
                <a:path w="2904490" h="2913379">
                  <a:moveTo>
                    <a:pt x="995387" y="2902762"/>
                  </a:moveTo>
                  <a:lnTo>
                    <a:pt x="968159" y="2902762"/>
                  </a:lnTo>
                  <a:lnTo>
                    <a:pt x="968159" y="2913380"/>
                  </a:lnTo>
                  <a:lnTo>
                    <a:pt x="995387" y="2913380"/>
                  </a:lnTo>
                  <a:lnTo>
                    <a:pt x="995387" y="2902762"/>
                  </a:lnTo>
                  <a:close/>
                </a:path>
                <a:path w="2904490" h="2913379">
                  <a:moveTo>
                    <a:pt x="1625473" y="2902762"/>
                  </a:moveTo>
                  <a:lnTo>
                    <a:pt x="1607286" y="2902762"/>
                  </a:lnTo>
                  <a:lnTo>
                    <a:pt x="1607286" y="2913380"/>
                  </a:lnTo>
                  <a:lnTo>
                    <a:pt x="1625473" y="2913380"/>
                  </a:lnTo>
                  <a:lnTo>
                    <a:pt x="1625473" y="2902762"/>
                  </a:lnTo>
                  <a:close/>
                </a:path>
                <a:path w="2904490" h="2913379">
                  <a:moveTo>
                    <a:pt x="2264968" y="2902762"/>
                  </a:moveTo>
                  <a:lnTo>
                    <a:pt x="2237498" y="2902762"/>
                  </a:lnTo>
                  <a:lnTo>
                    <a:pt x="2237498" y="2913380"/>
                  </a:lnTo>
                  <a:lnTo>
                    <a:pt x="2264968" y="2913380"/>
                  </a:lnTo>
                  <a:lnTo>
                    <a:pt x="2264968" y="2902762"/>
                  </a:lnTo>
                  <a:close/>
                </a:path>
                <a:path w="2904490" h="2913379">
                  <a:moveTo>
                    <a:pt x="2904096" y="2902762"/>
                  </a:moveTo>
                  <a:lnTo>
                    <a:pt x="2876867" y="2902762"/>
                  </a:lnTo>
                  <a:lnTo>
                    <a:pt x="2876867" y="2913380"/>
                  </a:lnTo>
                  <a:lnTo>
                    <a:pt x="2904096" y="2913380"/>
                  </a:lnTo>
                  <a:lnTo>
                    <a:pt x="2904096" y="2902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6317" y="1997582"/>
              <a:ext cx="3178810" cy="2880995"/>
            </a:xfrm>
            <a:custGeom>
              <a:avLst/>
              <a:gdLst/>
              <a:ahLst/>
              <a:cxnLst/>
              <a:rect l="l" t="t" r="r" b="b"/>
              <a:pathLst>
                <a:path w="3178810" h="2880995">
                  <a:moveTo>
                    <a:pt x="3178187" y="0"/>
                  </a:moveTo>
                  <a:lnTo>
                    <a:pt x="0" y="0"/>
                  </a:lnTo>
                  <a:lnTo>
                    <a:pt x="0" y="2880766"/>
                  </a:lnTo>
                  <a:lnTo>
                    <a:pt x="3178187" y="2880766"/>
                  </a:lnTo>
                  <a:lnTo>
                    <a:pt x="3178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6322" y="1997574"/>
              <a:ext cx="3178810" cy="2880995"/>
            </a:xfrm>
            <a:custGeom>
              <a:avLst/>
              <a:gdLst/>
              <a:ahLst/>
              <a:cxnLst/>
              <a:rect l="l" t="t" r="r" b="b"/>
              <a:pathLst>
                <a:path w="3178810" h="2880995">
                  <a:moveTo>
                    <a:pt x="0" y="2880769"/>
                  </a:moveTo>
                  <a:lnTo>
                    <a:pt x="3178185" y="2880769"/>
                  </a:lnTo>
                </a:path>
                <a:path w="3178810" h="2880995">
                  <a:moveTo>
                    <a:pt x="3178185" y="2880769"/>
                  </a:moveTo>
                  <a:lnTo>
                    <a:pt x="3178185" y="0"/>
                  </a:lnTo>
                </a:path>
                <a:path w="3178810" h="2880995">
                  <a:moveTo>
                    <a:pt x="3178185" y="0"/>
                  </a:moveTo>
                  <a:lnTo>
                    <a:pt x="0" y="0"/>
                  </a:lnTo>
                </a:path>
                <a:path w="3178810" h="2880995">
                  <a:moveTo>
                    <a:pt x="0" y="0"/>
                  </a:moveTo>
                  <a:lnTo>
                    <a:pt x="0" y="2880769"/>
                  </a:lnTo>
                </a:path>
                <a:path w="3178810" h="2880995">
                  <a:moveTo>
                    <a:pt x="0" y="0"/>
                  </a:moveTo>
                  <a:lnTo>
                    <a:pt x="3178185" y="0"/>
                  </a:lnTo>
                </a:path>
                <a:path w="3178810" h="2880995">
                  <a:moveTo>
                    <a:pt x="0" y="573867"/>
                  </a:moveTo>
                  <a:lnTo>
                    <a:pt x="3178185" y="573867"/>
                  </a:lnTo>
                </a:path>
                <a:path w="3178810" h="2880995">
                  <a:moveTo>
                    <a:pt x="0" y="1147882"/>
                  </a:moveTo>
                  <a:lnTo>
                    <a:pt x="3178185" y="1147882"/>
                  </a:lnTo>
                </a:path>
                <a:path w="3178810" h="2880995">
                  <a:moveTo>
                    <a:pt x="0" y="1732887"/>
                  </a:moveTo>
                  <a:lnTo>
                    <a:pt x="3178185" y="1732887"/>
                  </a:lnTo>
                </a:path>
                <a:path w="3178810" h="2880995">
                  <a:moveTo>
                    <a:pt x="0" y="2306682"/>
                  </a:moveTo>
                  <a:lnTo>
                    <a:pt x="3178185" y="2306682"/>
                  </a:lnTo>
                </a:path>
                <a:path w="3178810" h="2880995">
                  <a:moveTo>
                    <a:pt x="0" y="2880769"/>
                  </a:moveTo>
                  <a:lnTo>
                    <a:pt x="3178185" y="2880769"/>
                  </a:lnTo>
                </a:path>
              </a:pathLst>
            </a:custGeom>
            <a:ln w="10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05124" y="4304258"/>
              <a:ext cx="639445" cy="574675"/>
            </a:xfrm>
            <a:custGeom>
              <a:avLst/>
              <a:gdLst/>
              <a:ahLst/>
              <a:cxnLst/>
              <a:rect l="l" t="t" r="r" b="b"/>
              <a:pathLst>
                <a:path w="639445" h="574675">
                  <a:moveTo>
                    <a:pt x="639381" y="0"/>
                  </a:moveTo>
                  <a:lnTo>
                    <a:pt x="0" y="0"/>
                  </a:lnTo>
                  <a:lnTo>
                    <a:pt x="0" y="574090"/>
                  </a:lnTo>
                  <a:lnTo>
                    <a:pt x="639381" y="574090"/>
                  </a:lnTo>
                  <a:lnTo>
                    <a:pt x="6393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05136" y="4304256"/>
              <a:ext cx="639445" cy="574675"/>
            </a:xfrm>
            <a:custGeom>
              <a:avLst/>
              <a:gdLst/>
              <a:ahLst/>
              <a:cxnLst/>
              <a:rect l="l" t="t" r="r" b="b"/>
              <a:pathLst>
                <a:path w="639445" h="574675">
                  <a:moveTo>
                    <a:pt x="0" y="574087"/>
                  </a:moveTo>
                  <a:lnTo>
                    <a:pt x="0" y="0"/>
                  </a:lnTo>
                  <a:lnTo>
                    <a:pt x="639371" y="0"/>
                  </a:lnTo>
                  <a:lnTo>
                    <a:pt x="639371" y="574087"/>
                  </a:lnTo>
                  <a:lnTo>
                    <a:pt x="0" y="574087"/>
                  </a:lnTo>
                </a:path>
              </a:pathLst>
            </a:custGeom>
            <a:ln w="10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74912" y="3730472"/>
              <a:ext cx="630555" cy="1148080"/>
            </a:xfrm>
            <a:custGeom>
              <a:avLst/>
              <a:gdLst/>
              <a:ahLst/>
              <a:cxnLst/>
              <a:rect l="l" t="t" r="r" b="b"/>
              <a:pathLst>
                <a:path w="630554" h="1148079">
                  <a:moveTo>
                    <a:pt x="630212" y="0"/>
                  </a:moveTo>
                  <a:lnTo>
                    <a:pt x="0" y="0"/>
                  </a:lnTo>
                  <a:lnTo>
                    <a:pt x="0" y="1147876"/>
                  </a:lnTo>
                  <a:lnTo>
                    <a:pt x="630212" y="1147876"/>
                  </a:lnTo>
                  <a:lnTo>
                    <a:pt x="630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74921" y="3730462"/>
              <a:ext cx="630555" cy="1148080"/>
            </a:xfrm>
            <a:custGeom>
              <a:avLst/>
              <a:gdLst/>
              <a:ahLst/>
              <a:cxnLst/>
              <a:rect l="l" t="t" r="r" b="b"/>
              <a:pathLst>
                <a:path w="630554" h="1148079">
                  <a:moveTo>
                    <a:pt x="0" y="1147882"/>
                  </a:moveTo>
                  <a:lnTo>
                    <a:pt x="0" y="0"/>
                  </a:lnTo>
                  <a:lnTo>
                    <a:pt x="630214" y="0"/>
                  </a:lnTo>
                  <a:lnTo>
                    <a:pt x="630214" y="1147882"/>
                  </a:lnTo>
                  <a:lnTo>
                    <a:pt x="0" y="1147882"/>
                  </a:lnTo>
                </a:path>
              </a:pathLst>
            </a:custGeom>
            <a:ln w="9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35911" y="2571444"/>
              <a:ext cx="639445" cy="2306955"/>
            </a:xfrm>
            <a:custGeom>
              <a:avLst/>
              <a:gdLst/>
              <a:ahLst/>
              <a:cxnLst/>
              <a:rect l="l" t="t" r="r" b="b"/>
              <a:pathLst>
                <a:path w="639444" h="2306954">
                  <a:moveTo>
                    <a:pt x="639000" y="0"/>
                  </a:moveTo>
                  <a:lnTo>
                    <a:pt x="0" y="0"/>
                  </a:lnTo>
                  <a:lnTo>
                    <a:pt x="0" y="2306904"/>
                  </a:lnTo>
                  <a:lnTo>
                    <a:pt x="639000" y="2306904"/>
                  </a:lnTo>
                  <a:lnTo>
                    <a:pt x="639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35921" y="2571442"/>
              <a:ext cx="639445" cy="2306955"/>
            </a:xfrm>
            <a:custGeom>
              <a:avLst/>
              <a:gdLst/>
              <a:ahLst/>
              <a:cxnLst/>
              <a:rect l="l" t="t" r="r" b="b"/>
              <a:pathLst>
                <a:path w="639444" h="2306954">
                  <a:moveTo>
                    <a:pt x="0" y="2306901"/>
                  </a:moveTo>
                  <a:lnTo>
                    <a:pt x="0" y="0"/>
                  </a:lnTo>
                  <a:lnTo>
                    <a:pt x="639000" y="0"/>
                  </a:lnTo>
                  <a:lnTo>
                    <a:pt x="639000" y="2306901"/>
                  </a:lnTo>
                  <a:lnTo>
                    <a:pt x="0" y="2306901"/>
                  </a:lnTo>
                </a:path>
              </a:pathLst>
            </a:custGeom>
            <a:ln w="9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05724" y="3730472"/>
              <a:ext cx="630555" cy="1148080"/>
            </a:xfrm>
            <a:custGeom>
              <a:avLst/>
              <a:gdLst/>
              <a:ahLst/>
              <a:cxnLst/>
              <a:rect l="l" t="t" r="r" b="b"/>
              <a:pathLst>
                <a:path w="630555" h="1148079">
                  <a:moveTo>
                    <a:pt x="630186" y="0"/>
                  </a:moveTo>
                  <a:lnTo>
                    <a:pt x="0" y="0"/>
                  </a:lnTo>
                  <a:lnTo>
                    <a:pt x="0" y="1147876"/>
                  </a:lnTo>
                  <a:lnTo>
                    <a:pt x="630186" y="1147876"/>
                  </a:lnTo>
                  <a:lnTo>
                    <a:pt x="6301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05731" y="3730462"/>
              <a:ext cx="630555" cy="1148080"/>
            </a:xfrm>
            <a:custGeom>
              <a:avLst/>
              <a:gdLst/>
              <a:ahLst/>
              <a:cxnLst/>
              <a:rect l="l" t="t" r="r" b="b"/>
              <a:pathLst>
                <a:path w="630555" h="1148079">
                  <a:moveTo>
                    <a:pt x="0" y="1147882"/>
                  </a:moveTo>
                  <a:lnTo>
                    <a:pt x="0" y="0"/>
                  </a:lnTo>
                  <a:lnTo>
                    <a:pt x="630189" y="0"/>
                  </a:lnTo>
                  <a:lnTo>
                    <a:pt x="630189" y="1147882"/>
                  </a:lnTo>
                  <a:lnTo>
                    <a:pt x="0" y="1147882"/>
                  </a:lnTo>
                </a:path>
              </a:pathLst>
            </a:custGeom>
            <a:ln w="9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66317" y="4304258"/>
              <a:ext cx="639445" cy="574675"/>
            </a:xfrm>
            <a:custGeom>
              <a:avLst/>
              <a:gdLst/>
              <a:ahLst/>
              <a:cxnLst/>
              <a:rect l="l" t="t" r="r" b="b"/>
              <a:pathLst>
                <a:path w="639444" h="574675">
                  <a:moveTo>
                    <a:pt x="639406" y="0"/>
                  </a:moveTo>
                  <a:lnTo>
                    <a:pt x="0" y="0"/>
                  </a:lnTo>
                  <a:lnTo>
                    <a:pt x="0" y="574090"/>
                  </a:lnTo>
                  <a:lnTo>
                    <a:pt x="639406" y="574090"/>
                  </a:lnTo>
                  <a:lnTo>
                    <a:pt x="6394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66322" y="1997574"/>
              <a:ext cx="3178810" cy="2880995"/>
            </a:xfrm>
            <a:custGeom>
              <a:avLst/>
              <a:gdLst/>
              <a:ahLst/>
              <a:cxnLst/>
              <a:rect l="l" t="t" r="r" b="b"/>
              <a:pathLst>
                <a:path w="3178810" h="2880995">
                  <a:moveTo>
                    <a:pt x="0" y="2880769"/>
                  </a:moveTo>
                  <a:lnTo>
                    <a:pt x="0" y="2306682"/>
                  </a:lnTo>
                  <a:lnTo>
                    <a:pt x="639408" y="2306682"/>
                  </a:lnTo>
                  <a:lnTo>
                    <a:pt x="639408" y="2880769"/>
                  </a:lnTo>
                  <a:lnTo>
                    <a:pt x="0" y="2880769"/>
                  </a:lnTo>
                </a:path>
                <a:path w="3178810" h="2880995">
                  <a:moveTo>
                    <a:pt x="0" y="2880769"/>
                  </a:moveTo>
                  <a:lnTo>
                    <a:pt x="0" y="0"/>
                  </a:lnTo>
                </a:path>
                <a:path w="3178810" h="2880995">
                  <a:moveTo>
                    <a:pt x="0" y="2880769"/>
                  </a:moveTo>
                  <a:lnTo>
                    <a:pt x="3178185" y="2880769"/>
                  </a:lnTo>
                </a:path>
              </a:pathLst>
            </a:custGeom>
            <a:ln w="10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85525" y="1813369"/>
              <a:ext cx="3874135" cy="3672204"/>
            </a:xfrm>
            <a:custGeom>
              <a:avLst/>
              <a:gdLst/>
              <a:ahLst/>
              <a:cxnLst/>
              <a:rect l="l" t="t" r="r" b="b"/>
              <a:pathLst>
                <a:path w="3874134" h="3672204">
                  <a:moveTo>
                    <a:pt x="3873576" y="0"/>
                  </a:moveTo>
                  <a:lnTo>
                    <a:pt x="0" y="0"/>
                  </a:lnTo>
                  <a:lnTo>
                    <a:pt x="0" y="3671671"/>
                  </a:lnTo>
                  <a:lnTo>
                    <a:pt x="3873576" y="3671671"/>
                  </a:lnTo>
                  <a:lnTo>
                    <a:pt x="3873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563354" y="5212498"/>
            <a:ext cx="502284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40">
                <a:latin typeface="Arial MT"/>
                <a:cs typeface="Arial MT"/>
              </a:rPr>
              <a:t>G</a:t>
            </a:r>
            <a:r>
              <a:rPr dirty="0" sz="1100" spc="-35">
                <a:latin typeface="Arial MT"/>
                <a:cs typeface="Arial MT"/>
              </a:rPr>
              <a:t>li</a:t>
            </a:r>
            <a:r>
              <a:rPr dirty="0" sz="1100" spc="-85">
                <a:latin typeface="Arial MT"/>
                <a:cs typeface="Arial MT"/>
              </a:rPr>
              <a:t>c</a:t>
            </a:r>
            <a:r>
              <a:rPr dirty="0" sz="1100" spc="-200">
                <a:latin typeface="Arial MT"/>
                <a:cs typeface="Arial MT"/>
              </a:rPr>
              <a:t> </a:t>
            </a:r>
            <a:r>
              <a:rPr dirty="0" sz="1100" spc="-114">
                <a:latin typeface="Arial MT"/>
                <a:cs typeface="Arial MT"/>
              </a:rPr>
              <a:t>e</a:t>
            </a:r>
            <a:r>
              <a:rPr dirty="0" sz="1100" spc="-130">
                <a:latin typeface="Arial MT"/>
                <a:cs typeface="Arial MT"/>
              </a:rPr>
              <a:t>m</a:t>
            </a:r>
            <a:r>
              <a:rPr dirty="0" sz="1100" spc="-35">
                <a:latin typeface="Arial MT"/>
                <a:cs typeface="Arial MT"/>
              </a:rPr>
              <a:t>i</a:t>
            </a:r>
            <a:r>
              <a:rPr dirty="0" sz="1100" spc="-95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98497" y="4898097"/>
            <a:ext cx="3898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latin typeface="Arial MT"/>
                <a:cs typeface="Arial MT"/>
              </a:rPr>
              <a:t>1</a:t>
            </a:r>
            <a:r>
              <a:rPr dirty="0" sz="850" spc="-75">
                <a:latin typeface="Arial MT"/>
                <a:cs typeface="Arial MT"/>
              </a:rPr>
              <a:t>1</a:t>
            </a:r>
            <a:r>
              <a:rPr dirty="0" sz="850" spc="-135"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0</a:t>
            </a:r>
            <a:r>
              <a:rPr dirty="0" sz="850" spc="-70">
                <a:latin typeface="Arial MT"/>
                <a:cs typeface="Arial MT"/>
              </a:rPr>
              <a:t>-</a:t>
            </a:r>
            <a:r>
              <a:rPr dirty="0" sz="850" spc="-50">
                <a:latin typeface="Arial MT"/>
                <a:cs typeface="Arial MT"/>
              </a:rPr>
              <a:t>120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49061" y="4898097"/>
            <a:ext cx="3898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latin typeface="Arial MT"/>
                <a:cs typeface="Arial MT"/>
              </a:rPr>
              <a:t>1</a:t>
            </a:r>
            <a:r>
              <a:rPr dirty="0" sz="850" spc="-75">
                <a:latin typeface="Arial MT"/>
                <a:cs typeface="Arial MT"/>
              </a:rPr>
              <a:t>0</a:t>
            </a:r>
            <a:r>
              <a:rPr dirty="0" sz="850" spc="-135">
                <a:latin typeface="Arial MT"/>
                <a:cs typeface="Arial MT"/>
              </a:rPr>
              <a:t> </a:t>
            </a:r>
            <a:r>
              <a:rPr dirty="0" sz="850" spc="-50">
                <a:latin typeface="Arial MT"/>
                <a:cs typeface="Arial MT"/>
              </a:rPr>
              <a:t>0</a:t>
            </a:r>
            <a:r>
              <a:rPr dirty="0" sz="850" spc="-70">
                <a:latin typeface="Arial MT"/>
                <a:cs typeface="Arial MT"/>
              </a:rPr>
              <a:t>-</a:t>
            </a:r>
            <a:r>
              <a:rPr dirty="0" sz="850" spc="-50">
                <a:latin typeface="Arial MT"/>
                <a:cs typeface="Arial MT"/>
              </a:rPr>
              <a:t>110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36515" y="4898097"/>
            <a:ext cx="33147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25">
                <a:latin typeface="Arial MT"/>
                <a:cs typeface="Arial MT"/>
              </a:rPr>
              <a:t>9</a:t>
            </a:r>
            <a:r>
              <a:rPr dirty="0" sz="850" spc="-50">
                <a:latin typeface="Arial MT"/>
                <a:cs typeface="Arial MT"/>
              </a:rPr>
              <a:t>0</a:t>
            </a:r>
            <a:r>
              <a:rPr dirty="0" sz="850" spc="-70">
                <a:latin typeface="Arial MT"/>
                <a:cs typeface="Arial MT"/>
              </a:rPr>
              <a:t>-</a:t>
            </a:r>
            <a:r>
              <a:rPr dirty="0" sz="850" spc="-50">
                <a:latin typeface="Arial MT"/>
                <a:cs typeface="Arial MT"/>
              </a:rPr>
              <a:t>10</a:t>
            </a:r>
            <a:r>
              <a:rPr dirty="0" sz="850" spc="-75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3993" y="4898097"/>
            <a:ext cx="2717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latin typeface="Arial MT"/>
                <a:cs typeface="Arial MT"/>
              </a:rPr>
              <a:t>80</a:t>
            </a:r>
            <a:r>
              <a:rPr dirty="0" sz="850" spc="-70">
                <a:latin typeface="Arial MT"/>
                <a:cs typeface="Arial MT"/>
              </a:rPr>
              <a:t>-</a:t>
            </a:r>
            <a:r>
              <a:rPr dirty="0" sz="850" spc="-50">
                <a:latin typeface="Arial MT"/>
                <a:cs typeface="Arial MT"/>
              </a:rPr>
              <a:t>90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4668" y="4898097"/>
            <a:ext cx="2717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latin typeface="Arial MT"/>
                <a:cs typeface="Arial MT"/>
              </a:rPr>
              <a:t>70</a:t>
            </a:r>
            <a:r>
              <a:rPr dirty="0" sz="850" spc="-70">
                <a:latin typeface="Arial MT"/>
                <a:cs typeface="Arial MT"/>
              </a:rPr>
              <a:t>-</a:t>
            </a:r>
            <a:r>
              <a:rPr dirty="0" sz="850" spc="-50">
                <a:latin typeface="Arial MT"/>
                <a:cs typeface="Arial MT"/>
              </a:rPr>
              <a:t>80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02162" y="1908885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5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02162" y="2494037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02162" y="3067758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02162" y="3641772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02162" y="4215933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02162" y="4746790"/>
            <a:ext cx="7683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75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297023" y="1986583"/>
            <a:ext cx="3014980" cy="2913380"/>
            <a:chOff x="5297023" y="1986583"/>
            <a:chExt cx="3014980" cy="2913380"/>
          </a:xfrm>
        </p:grpSpPr>
        <p:sp>
          <p:nvSpPr>
            <p:cNvPr id="44" name="object 44"/>
            <p:cNvSpPr/>
            <p:nvPr/>
          </p:nvSpPr>
          <p:spPr>
            <a:xfrm>
              <a:off x="5297017" y="1986584"/>
              <a:ext cx="3014980" cy="2913380"/>
            </a:xfrm>
            <a:custGeom>
              <a:avLst/>
              <a:gdLst/>
              <a:ahLst/>
              <a:cxnLst/>
              <a:rect l="l" t="t" r="r" b="b"/>
              <a:pathLst>
                <a:path w="3014979" h="2913379">
                  <a:moveTo>
                    <a:pt x="27482" y="2296058"/>
                  </a:moveTo>
                  <a:lnTo>
                    <a:pt x="0" y="2296058"/>
                  </a:lnTo>
                  <a:lnTo>
                    <a:pt x="0" y="2328672"/>
                  </a:lnTo>
                  <a:lnTo>
                    <a:pt x="27482" y="2328672"/>
                  </a:lnTo>
                  <a:lnTo>
                    <a:pt x="27482" y="2296058"/>
                  </a:lnTo>
                  <a:close/>
                </a:path>
                <a:path w="3014979" h="2913379">
                  <a:moveTo>
                    <a:pt x="27482" y="1721904"/>
                  </a:moveTo>
                  <a:lnTo>
                    <a:pt x="0" y="1721904"/>
                  </a:lnTo>
                  <a:lnTo>
                    <a:pt x="0" y="1754581"/>
                  </a:lnTo>
                  <a:lnTo>
                    <a:pt x="27482" y="1754581"/>
                  </a:lnTo>
                  <a:lnTo>
                    <a:pt x="27482" y="1721904"/>
                  </a:lnTo>
                  <a:close/>
                </a:path>
                <a:path w="3014979" h="2913379">
                  <a:moveTo>
                    <a:pt x="27482" y="1148181"/>
                  </a:moveTo>
                  <a:lnTo>
                    <a:pt x="0" y="1148181"/>
                  </a:lnTo>
                  <a:lnTo>
                    <a:pt x="0" y="1180414"/>
                  </a:lnTo>
                  <a:lnTo>
                    <a:pt x="27482" y="1180414"/>
                  </a:lnTo>
                  <a:lnTo>
                    <a:pt x="27482" y="1148181"/>
                  </a:lnTo>
                  <a:close/>
                </a:path>
                <a:path w="3014979" h="2913379">
                  <a:moveTo>
                    <a:pt x="27482" y="574167"/>
                  </a:moveTo>
                  <a:lnTo>
                    <a:pt x="0" y="574167"/>
                  </a:lnTo>
                  <a:lnTo>
                    <a:pt x="0" y="606399"/>
                  </a:lnTo>
                  <a:lnTo>
                    <a:pt x="27482" y="606399"/>
                  </a:lnTo>
                  <a:lnTo>
                    <a:pt x="27482" y="574167"/>
                  </a:lnTo>
                  <a:close/>
                </a:path>
                <a:path w="3014979" h="2913379">
                  <a:moveTo>
                    <a:pt x="27482" y="0"/>
                  </a:moveTo>
                  <a:lnTo>
                    <a:pt x="0" y="0"/>
                  </a:lnTo>
                  <a:lnTo>
                    <a:pt x="0" y="21691"/>
                  </a:lnTo>
                  <a:lnTo>
                    <a:pt x="27482" y="21691"/>
                  </a:lnTo>
                  <a:lnTo>
                    <a:pt x="27482" y="0"/>
                  </a:lnTo>
                  <a:close/>
                </a:path>
                <a:path w="3014979" h="2913379">
                  <a:moveTo>
                    <a:pt x="45707" y="2891764"/>
                  </a:moveTo>
                  <a:lnTo>
                    <a:pt x="27482" y="2891764"/>
                  </a:lnTo>
                  <a:lnTo>
                    <a:pt x="27482" y="2881147"/>
                  </a:lnTo>
                  <a:lnTo>
                    <a:pt x="0" y="2881147"/>
                  </a:lnTo>
                  <a:lnTo>
                    <a:pt x="0" y="2913380"/>
                  </a:lnTo>
                  <a:lnTo>
                    <a:pt x="18529" y="2913380"/>
                  </a:lnTo>
                  <a:lnTo>
                    <a:pt x="27482" y="2913380"/>
                  </a:lnTo>
                  <a:lnTo>
                    <a:pt x="45707" y="2913380"/>
                  </a:lnTo>
                  <a:lnTo>
                    <a:pt x="45707" y="2891764"/>
                  </a:lnTo>
                  <a:close/>
                </a:path>
                <a:path w="3014979" h="2913379">
                  <a:moveTo>
                    <a:pt x="785723" y="2891764"/>
                  </a:moveTo>
                  <a:lnTo>
                    <a:pt x="758240" y="2891764"/>
                  </a:lnTo>
                  <a:lnTo>
                    <a:pt x="758240" y="2913380"/>
                  </a:lnTo>
                  <a:lnTo>
                    <a:pt x="785723" y="2913380"/>
                  </a:lnTo>
                  <a:lnTo>
                    <a:pt x="785723" y="2891764"/>
                  </a:lnTo>
                  <a:close/>
                </a:path>
                <a:path w="3014979" h="2913379">
                  <a:moveTo>
                    <a:pt x="1525866" y="2891764"/>
                  </a:moveTo>
                  <a:lnTo>
                    <a:pt x="1498269" y="2891764"/>
                  </a:lnTo>
                  <a:lnTo>
                    <a:pt x="1498269" y="2913380"/>
                  </a:lnTo>
                  <a:lnTo>
                    <a:pt x="1525866" y="2913380"/>
                  </a:lnTo>
                  <a:lnTo>
                    <a:pt x="1525866" y="2891764"/>
                  </a:lnTo>
                  <a:close/>
                </a:path>
                <a:path w="3014979" h="2913379">
                  <a:moveTo>
                    <a:pt x="2265896" y="2891764"/>
                  </a:moveTo>
                  <a:lnTo>
                    <a:pt x="2238413" y="2891764"/>
                  </a:lnTo>
                  <a:lnTo>
                    <a:pt x="2238413" y="2913380"/>
                  </a:lnTo>
                  <a:lnTo>
                    <a:pt x="2265896" y="2913380"/>
                  </a:lnTo>
                  <a:lnTo>
                    <a:pt x="2265896" y="2891764"/>
                  </a:lnTo>
                  <a:close/>
                </a:path>
                <a:path w="3014979" h="2913379">
                  <a:moveTo>
                    <a:pt x="3014840" y="2891764"/>
                  </a:moveTo>
                  <a:lnTo>
                    <a:pt x="2987725" y="2891764"/>
                  </a:lnTo>
                  <a:lnTo>
                    <a:pt x="2987725" y="2913380"/>
                  </a:lnTo>
                  <a:lnTo>
                    <a:pt x="3014840" y="2913380"/>
                  </a:lnTo>
                  <a:lnTo>
                    <a:pt x="3014840" y="2891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324505" y="1997574"/>
              <a:ext cx="2969260" cy="2880995"/>
            </a:xfrm>
            <a:custGeom>
              <a:avLst/>
              <a:gdLst/>
              <a:ahLst/>
              <a:cxnLst/>
              <a:rect l="l" t="t" r="r" b="b"/>
              <a:pathLst>
                <a:path w="2969259" h="2880995">
                  <a:moveTo>
                    <a:pt x="0" y="2306682"/>
                  </a:moveTo>
                  <a:lnTo>
                    <a:pt x="740040" y="1732887"/>
                  </a:lnTo>
                  <a:lnTo>
                    <a:pt x="1489105" y="573867"/>
                  </a:lnTo>
                  <a:lnTo>
                    <a:pt x="2229133" y="1732887"/>
                  </a:lnTo>
                  <a:lnTo>
                    <a:pt x="2969161" y="2306682"/>
                  </a:lnTo>
                </a:path>
                <a:path w="2969259" h="2880995">
                  <a:moveTo>
                    <a:pt x="0" y="2880769"/>
                  </a:moveTo>
                  <a:lnTo>
                    <a:pt x="0" y="0"/>
                  </a:lnTo>
                </a:path>
                <a:path w="2969259" h="2880995">
                  <a:moveTo>
                    <a:pt x="0" y="2880769"/>
                  </a:moveTo>
                  <a:lnTo>
                    <a:pt x="2969161" y="2880769"/>
                  </a:lnTo>
                </a:path>
              </a:pathLst>
            </a:custGeom>
            <a:ln w="10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58" y="507883"/>
            <a:ext cx="4714240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35" b="1">
                <a:latin typeface="Tahoma"/>
                <a:cs typeface="Tahoma"/>
              </a:rPr>
              <a:t>LE </a:t>
            </a:r>
            <a:r>
              <a:rPr dirty="0" sz="2850" spc="-40" b="1">
                <a:latin typeface="Tahoma"/>
                <a:cs typeface="Tahoma"/>
              </a:rPr>
              <a:t>MISURE</a:t>
            </a:r>
            <a:r>
              <a:rPr dirty="0" sz="2850" spc="-30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DI</a:t>
            </a:r>
            <a:r>
              <a:rPr dirty="0" sz="2850" spc="-3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POSIZIONE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677" y="1562512"/>
            <a:ext cx="4391025" cy="33020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621030" indent="-608965">
              <a:lnSpc>
                <a:spcPct val="100000"/>
              </a:lnSpc>
              <a:spcBef>
                <a:spcPts val="93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dirty="0" sz="3600" spc="-5">
                <a:latin typeface="Arial MT"/>
                <a:cs typeface="Arial MT"/>
              </a:rPr>
              <a:t>media</a:t>
            </a:r>
            <a:r>
              <a:rPr dirty="0" sz="3600" spc="-3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aritmetica;</a:t>
            </a:r>
            <a:endParaRPr sz="360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dirty="0" sz="3600" spc="-5">
                <a:latin typeface="Arial MT"/>
                <a:cs typeface="Arial MT"/>
              </a:rPr>
              <a:t>mediana;</a:t>
            </a:r>
            <a:endParaRPr sz="360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dirty="0" sz="3600" spc="-5">
                <a:latin typeface="Arial MT"/>
                <a:cs typeface="Arial MT"/>
              </a:rPr>
              <a:t>moda;</a:t>
            </a:r>
            <a:endParaRPr sz="360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dirty="0" sz="3600" spc="-5">
                <a:latin typeface="Arial MT"/>
                <a:cs typeface="Arial MT"/>
              </a:rPr>
              <a:t>media</a:t>
            </a:r>
            <a:r>
              <a:rPr dirty="0" sz="3600" spc="-3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armonica;</a:t>
            </a:r>
            <a:endParaRPr sz="3600">
              <a:latin typeface="Arial MT"/>
              <a:cs typeface="Arial MT"/>
            </a:endParaRPr>
          </a:p>
          <a:p>
            <a:pPr marL="621030" indent="-608965">
              <a:lnSpc>
                <a:spcPct val="100000"/>
              </a:lnSpc>
              <a:spcBef>
                <a:spcPts val="869"/>
              </a:spcBef>
              <a:buFont typeface="Wingdings"/>
              <a:buChar char=""/>
              <a:tabLst>
                <a:tab pos="621030" algn="l"/>
                <a:tab pos="621665" algn="l"/>
              </a:tabLst>
            </a:pPr>
            <a:r>
              <a:rPr dirty="0" sz="3600" spc="-5">
                <a:latin typeface="Arial MT"/>
                <a:cs typeface="Arial MT"/>
              </a:rPr>
              <a:t>media</a:t>
            </a:r>
            <a:r>
              <a:rPr dirty="0" sz="3600" spc="-65">
                <a:latin typeface="Arial MT"/>
                <a:cs typeface="Arial MT"/>
              </a:rPr>
              <a:t> </a:t>
            </a:r>
            <a:r>
              <a:rPr dirty="0" sz="3600" spc="-5">
                <a:latin typeface="Arial MT"/>
                <a:cs typeface="Arial MT"/>
              </a:rPr>
              <a:t>geometrica.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21" y="550627"/>
            <a:ext cx="4194175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35" b="1">
                <a:latin typeface="Tahoma"/>
                <a:cs typeface="Tahoma"/>
              </a:rPr>
              <a:t>LA</a:t>
            </a:r>
            <a:r>
              <a:rPr dirty="0" sz="2850" spc="-45" b="1">
                <a:latin typeface="Tahoma"/>
                <a:cs typeface="Tahoma"/>
              </a:rPr>
              <a:t> </a:t>
            </a:r>
            <a:r>
              <a:rPr dirty="0" sz="2850" spc="-40" b="1">
                <a:latin typeface="Tahoma"/>
                <a:cs typeface="Tahoma"/>
              </a:rPr>
              <a:t>MEDIA ARITMETICA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381" y="1703441"/>
            <a:ext cx="7920355" cy="353949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algn="just" marL="12700" marR="5080" indent="133985">
              <a:lnSpc>
                <a:spcPct val="89700"/>
              </a:lnSpc>
              <a:spcBef>
                <a:spcPts val="465"/>
              </a:spcBef>
            </a:pPr>
            <a:r>
              <a:rPr dirty="0" sz="3000" spc="-5" b="1" i="1">
                <a:solidFill>
                  <a:srgbClr val="FFCC00"/>
                </a:solidFill>
                <a:latin typeface="Arial"/>
                <a:cs typeface="Arial"/>
              </a:rPr>
              <a:t>DEFINIZIONE: </a:t>
            </a:r>
            <a:r>
              <a:rPr dirty="0" sz="3000" spc="-5">
                <a:latin typeface="Arial MT"/>
                <a:cs typeface="Arial MT"/>
              </a:rPr>
              <a:t>La </a:t>
            </a:r>
            <a:r>
              <a:rPr dirty="0" u="heavy" sz="3000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media aritmetica</a:t>
            </a:r>
            <a:r>
              <a:rPr dirty="0" sz="3000" spc="-5" b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3000" spc="-5">
                <a:latin typeface="Arial MT"/>
                <a:cs typeface="Arial MT"/>
              </a:rPr>
              <a:t>è quel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valore che avrebbero tutte le osservazioni se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120">
                <a:latin typeface="Arial MT"/>
                <a:cs typeface="Arial MT"/>
              </a:rPr>
              <a:t>non</a:t>
            </a:r>
            <a:r>
              <a:rPr dirty="0" sz="3000" spc="125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ci</a:t>
            </a:r>
            <a:r>
              <a:rPr dirty="0" sz="3000" spc="95">
                <a:latin typeface="Arial MT"/>
                <a:cs typeface="Arial MT"/>
              </a:rPr>
              <a:t> </a:t>
            </a:r>
            <a:r>
              <a:rPr dirty="0" sz="3000" spc="150">
                <a:latin typeface="Arial MT"/>
                <a:cs typeface="Arial MT"/>
              </a:rPr>
              <a:t>fosse</a:t>
            </a:r>
            <a:r>
              <a:rPr dirty="0" sz="3000" spc="155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la</a:t>
            </a:r>
            <a:r>
              <a:rPr dirty="0" sz="3000" spc="95">
                <a:latin typeface="Arial MT"/>
                <a:cs typeface="Arial MT"/>
              </a:rPr>
              <a:t> </a:t>
            </a:r>
            <a:r>
              <a:rPr dirty="0" sz="3000" spc="165">
                <a:latin typeface="Arial MT"/>
                <a:cs typeface="Arial MT"/>
              </a:rPr>
              <a:t>variabilità</a:t>
            </a:r>
            <a:r>
              <a:rPr dirty="0" sz="3000" spc="170">
                <a:latin typeface="Arial MT"/>
                <a:cs typeface="Arial MT"/>
              </a:rPr>
              <a:t> </a:t>
            </a:r>
            <a:r>
              <a:rPr dirty="0" sz="3000" spc="155">
                <a:latin typeface="Arial MT"/>
                <a:cs typeface="Arial MT"/>
              </a:rPr>
              <a:t>(casuale</a:t>
            </a:r>
            <a:r>
              <a:rPr dirty="0" sz="3000" spc="16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sistematica).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Arial MT"/>
              <a:cs typeface="Arial MT"/>
            </a:endParaRPr>
          </a:p>
          <a:p>
            <a:pPr algn="just" marL="12700" marR="5080" indent="14604">
              <a:lnSpc>
                <a:spcPct val="89900"/>
              </a:lnSpc>
              <a:spcBef>
                <a:spcPts val="5"/>
              </a:spcBef>
            </a:pPr>
            <a:r>
              <a:rPr dirty="0" sz="3000" spc="-5">
                <a:latin typeface="Arial MT"/>
                <a:cs typeface="Arial MT"/>
              </a:rPr>
              <a:t>Più precisamente, è quel valore</a:t>
            </a:r>
            <a:r>
              <a:rPr dirty="0" sz="3000" spc="819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che sostituito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 ciascun degli </a:t>
            </a:r>
            <a:r>
              <a:rPr dirty="0" sz="3000" spc="-5" b="1">
                <a:solidFill>
                  <a:srgbClr val="FFCC00"/>
                </a:solidFill>
                <a:latin typeface="Arial"/>
                <a:cs typeface="Arial"/>
              </a:rPr>
              <a:t>n </a:t>
            </a:r>
            <a:r>
              <a:rPr dirty="0" sz="3000" spc="-5">
                <a:latin typeface="Arial MT"/>
                <a:cs typeface="Arial MT"/>
              </a:rPr>
              <a:t>dati ne fa rimanere costante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la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somma.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745" y="1399890"/>
            <a:ext cx="76765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dato un insieme di n elementi </a:t>
            </a:r>
            <a:r>
              <a:rPr dirty="0"/>
              <a:t>{</a:t>
            </a:r>
            <a:r>
              <a:rPr dirty="0" i="1">
                <a:latin typeface="Arial"/>
                <a:cs typeface="Arial"/>
              </a:rPr>
              <a:t>x</a:t>
            </a:r>
            <a:r>
              <a:rPr dirty="0" baseline="-17195" sz="3150" i="1">
                <a:latin typeface="Arial"/>
                <a:cs typeface="Arial"/>
              </a:rPr>
              <a:t>1</a:t>
            </a:r>
            <a:r>
              <a:rPr dirty="0" sz="3200" i="1">
                <a:latin typeface="Arial"/>
                <a:cs typeface="Arial"/>
              </a:rPr>
              <a:t>,</a:t>
            </a:r>
            <a:r>
              <a:rPr dirty="0" sz="3200" spc="-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x</a:t>
            </a:r>
            <a:r>
              <a:rPr dirty="0" baseline="-17195" sz="3150" i="1">
                <a:latin typeface="Arial"/>
                <a:cs typeface="Arial"/>
              </a:rPr>
              <a:t>2</a:t>
            </a:r>
            <a:r>
              <a:rPr dirty="0" sz="3200" i="1">
                <a:latin typeface="Arial"/>
                <a:cs typeface="Arial"/>
              </a:rPr>
              <a:t>,</a:t>
            </a:r>
            <a:r>
              <a:rPr dirty="0" sz="3200" spc="-5" i="1">
                <a:latin typeface="Arial"/>
                <a:cs typeface="Arial"/>
              </a:rPr>
              <a:t> ... </a:t>
            </a:r>
            <a:r>
              <a:rPr dirty="0" sz="3200" i="1">
                <a:latin typeface="Arial"/>
                <a:cs typeface="Arial"/>
              </a:rPr>
              <a:t>x</a:t>
            </a:r>
            <a:r>
              <a:rPr dirty="0" baseline="-17195" sz="3150" i="1">
                <a:latin typeface="Arial"/>
                <a:cs typeface="Arial"/>
              </a:rPr>
              <a:t>n</a:t>
            </a:r>
            <a:r>
              <a:rPr dirty="0" sz="3200"/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9648" y="4563542"/>
            <a:ext cx="5728970" cy="448309"/>
          </a:xfrm>
          <a:custGeom>
            <a:avLst/>
            <a:gdLst/>
            <a:ahLst/>
            <a:cxnLst/>
            <a:rect l="l" t="t" r="r" b="b"/>
            <a:pathLst>
              <a:path w="5728970" h="448310">
                <a:moveTo>
                  <a:pt x="0" y="0"/>
                </a:moveTo>
                <a:lnTo>
                  <a:pt x="368518" y="0"/>
                </a:lnTo>
              </a:path>
              <a:path w="5728970" h="448310">
                <a:moveTo>
                  <a:pt x="1284859" y="447775"/>
                </a:moveTo>
                <a:lnTo>
                  <a:pt x="5728677" y="447775"/>
                </a:lnTo>
              </a:path>
            </a:pathLst>
          </a:custGeom>
          <a:ln w="30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6462" y="2171335"/>
            <a:ext cx="7911465" cy="36607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61925" marR="17780" indent="-137160">
              <a:lnSpc>
                <a:spcPts val="3800"/>
              </a:lnSpc>
              <a:spcBef>
                <a:spcPts val="254"/>
              </a:spcBef>
            </a:pPr>
            <a:r>
              <a:rPr dirty="0" sz="3200" spc="-5">
                <a:latin typeface="Arial MT"/>
                <a:cs typeface="Arial MT"/>
              </a:rPr>
              <a:t>Si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dice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u="heavy" sz="3200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media</a:t>
            </a:r>
            <a:r>
              <a:rPr dirty="0" u="heavy" sz="3200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aritmetica</a:t>
            </a:r>
            <a:r>
              <a:rPr dirty="0" u="heavy" sz="3200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 b="1">
                <a:solidFill>
                  <a:srgbClr val="FF33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semplice</a:t>
            </a:r>
            <a:r>
              <a:rPr dirty="0" sz="3200" b="1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3200" spc="-5">
                <a:latin typeface="Arial MT"/>
                <a:cs typeface="Arial MT"/>
              </a:rPr>
              <a:t>di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n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numeri</a:t>
            </a:r>
            <a:r>
              <a:rPr dirty="0" sz="3200" spc="4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il</a:t>
            </a:r>
            <a:r>
              <a:rPr dirty="0" sz="3200" spc="4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numero</a:t>
            </a:r>
            <a:r>
              <a:rPr dirty="0" sz="3200" spc="4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che</a:t>
            </a:r>
            <a:r>
              <a:rPr dirty="0" sz="3200" spc="4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si</a:t>
            </a:r>
            <a:r>
              <a:rPr dirty="0" sz="3200" spc="4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ottiene</a:t>
            </a:r>
            <a:r>
              <a:rPr dirty="0" sz="3200" spc="4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dividendo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loro somma per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n.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algn="ctr" marR="40640">
              <a:lnSpc>
                <a:spcPct val="100000"/>
              </a:lnSpc>
              <a:spcBef>
                <a:spcPts val="5"/>
              </a:spcBef>
              <a:tabLst>
                <a:tab pos="1352550" algn="l"/>
                <a:tab pos="2162810" algn="l"/>
                <a:tab pos="3723004" algn="l"/>
              </a:tabLst>
            </a:pPr>
            <a:r>
              <a:rPr dirty="0" baseline="-37216" sz="7725" spc="787" i="1">
                <a:latin typeface="Times New Roman"/>
                <a:cs typeface="Times New Roman"/>
              </a:rPr>
              <a:t>x</a:t>
            </a:r>
            <a:r>
              <a:rPr dirty="0" baseline="-37216" sz="7725" spc="765" i="1">
                <a:latin typeface="Times New Roman"/>
                <a:cs typeface="Times New Roman"/>
              </a:rPr>
              <a:t> </a:t>
            </a:r>
            <a:r>
              <a:rPr dirty="0" baseline="-37216" sz="7725" spc="975">
                <a:latin typeface="Symbol"/>
                <a:cs typeface="Symbol"/>
              </a:rPr>
              <a:t></a:t>
            </a:r>
            <a:r>
              <a:rPr dirty="0" baseline="-37216" sz="7725" spc="975">
                <a:latin typeface="Times New Roman"/>
                <a:cs typeface="Times New Roman"/>
              </a:rPr>
              <a:t>	</a:t>
            </a:r>
            <a:r>
              <a:rPr dirty="0" sz="5150" spc="360" i="1">
                <a:latin typeface="Times New Roman"/>
                <a:cs typeface="Times New Roman"/>
              </a:rPr>
              <a:t>x</a:t>
            </a:r>
            <a:r>
              <a:rPr dirty="0" baseline="-24074" sz="4500" spc="540">
                <a:latin typeface="Times New Roman"/>
                <a:cs typeface="Times New Roman"/>
              </a:rPr>
              <a:t>1	</a:t>
            </a:r>
            <a:r>
              <a:rPr dirty="0" sz="5150" spc="650">
                <a:latin typeface="Symbol"/>
                <a:cs typeface="Symbol"/>
              </a:rPr>
              <a:t></a:t>
            </a:r>
            <a:r>
              <a:rPr dirty="0" sz="5150" spc="440">
                <a:latin typeface="Times New Roman"/>
                <a:cs typeface="Times New Roman"/>
              </a:rPr>
              <a:t> </a:t>
            </a:r>
            <a:r>
              <a:rPr dirty="0" sz="5150" spc="575" i="1">
                <a:latin typeface="Times New Roman"/>
                <a:cs typeface="Times New Roman"/>
              </a:rPr>
              <a:t>x</a:t>
            </a:r>
            <a:r>
              <a:rPr dirty="0" baseline="-24074" sz="4500" spc="862">
                <a:latin typeface="Times New Roman"/>
                <a:cs typeface="Times New Roman"/>
              </a:rPr>
              <a:t>2	</a:t>
            </a:r>
            <a:r>
              <a:rPr dirty="0" sz="5150" spc="650">
                <a:latin typeface="Symbol"/>
                <a:cs typeface="Symbol"/>
              </a:rPr>
              <a:t></a:t>
            </a:r>
            <a:r>
              <a:rPr dirty="0" sz="5150" spc="-290">
                <a:latin typeface="Times New Roman"/>
                <a:cs typeface="Times New Roman"/>
              </a:rPr>
              <a:t> </a:t>
            </a:r>
            <a:r>
              <a:rPr dirty="0" sz="5150" spc="434">
                <a:latin typeface="Times New Roman"/>
                <a:cs typeface="Times New Roman"/>
              </a:rPr>
              <a:t>...</a:t>
            </a:r>
            <a:r>
              <a:rPr dirty="0" sz="5150" spc="434" i="1">
                <a:latin typeface="Times New Roman"/>
                <a:cs typeface="Times New Roman"/>
              </a:rPr>
              <a:t>x</a:t>
            </a:r>
            <a:r>
              <a:rPr dirty="0" baseline="-24074" sz="4500" spc="652" i="1">
                <a:latin typeface="Times New Roman"/>
                <a:cs typeface="Times New Roman"/>
              </a:rPr>
              <a:t>n</a:t>
            </a:r>
            <a:endParaRPr baseline="-24074" sz="4500">
              <a:latin typeface="Times New Roman"/>
              <a:cs typeface="Times New Roman"/>
            </a:endParaRPr>
          </a:p>
          <a:p>
            <a:pPr algn="ctr" marL="1377315">
              <a:lnSpc>
                <a:spcPct val="100000"/>
              </a:lnSpc>
              <a:spcBef>
                <a:spcPts val="1285"/>
              </a:spcBef>
            </a:pPr>
            <a:r>
              <a:rPr dirty="0" sz="5150" spc="590" i="1">
                <a:latin typeface="Times New Roman"/>
                <a:cs typeface="Times New Roman"/>
              </a:rPr>
              <a:t>n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8772" y="4077223"/>
            <a:ext cx="5979160" cy="1735455"/>
          </a:xfrm>
          <a:custGeom>
            <a:avLst/>
            <a:gdLst/>
            <a:ahLst/>
            <a:cxnLst/>
            <a:rect l="l" t="t" r="r" b="b"/>
            <a:pathLst>
              <a:path w="5979159" h="1735454">
                <a:moveTo>
                  <a:pt x="0" y="0"/>
                </a:moveTo>
                <a:lnTo>
                  <a:pt x="5979091" y="0"/>
                </a:lnTo>
                <a:lnTo>
                  <a:pt x="5979091" y="1735460"/>
                </a:lnTo>
                <a:lnTo>
                  <a:pt x="0" y="1735460"/>
                </a:lnTo>
                <a:lnTo>
                  <a:pt x="0" y="0"/>
                </a:lnTo>
                <a:close/>
              </a:path>
            </a:pathLst>
          </a:custGeom>
          <a:ln w="9513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2022-04-23T11:35:06Z</dcterms:created>
  <dcterms:modified xsi:type="dcterms:W3CDTF">2022-04-23T11:35:06Z</dcterms:modified>
</cp:coreProperties>
</file>