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266" r:id="rId13"/>
    <p:sldId id="267" r:id="rId14"/>
    <p:sldId id="268" r:id="rId15"/>
    <p:sldId id="294" r:id="rId16"/>
    <p:sldId id="269" r:id="rId17"/>
    <p:sldId id="270" r:id="rId18"/>
    <p:sldId id="271" r:id="rId19"/>
    <p:sldId id="272" r:id="rId20"/>
    <p:sldId id="273" r:id="rId21"/>
    <p:sldId id="295" r:id="rId22"/>
    <p:sldId id="296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97" r:id="rId32"/>
    <p:sldId id="282" r:id="rId33"/>
    <p:sldId id="283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1" autoAdjust="0"/>
    <p:restoredTop sz="94660"/>
  </p:normalViewPr>
  <p:slideViewPr>
    <p:cSldViewPr snapToGrid="0">
      <p:cViewPr>
        <p:scale>
          <a:sx n="81" d="100"/>
          <a:sy n="81" d="100"/>
        </p:scale>
        <p:origin x="63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0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8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9AC009-6C88-49F9-BA6E-4B21DBA13B14}"/>
              </a:ext>
            </a:extLst>
          </p:cNvPr>
          <p:cNvSpPr txBox="1"/>
          <p:nvPr/>
        </p:nvSpPr>
        <p:spPr>
          <a:xfrm>
            <a:off x="1255313" y="884568"/>
            <a:ext cx="6257290" cy="1539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9520">
              <a:lnSpc>
                <a:spcPct val="118300"/>
              </a:lnSpc>
              <a:spcBef>
                <a:spcPts val="100"/>
              </a:spcBef>
            </a:pPr>
            <a:r>
              <a:rPr sz="4400" b="1" i="1" spc="-10" dirty="0">
                <a:latin typeface="Arial"/>
                <a:cs typeface="Arial"/>
              </a:rPr>
              <a:t>LE </a:t>
            </a:r>
            <a:r>
              <a:rPr sz="4400" b="1" i="1" spc="-5" dirty="0">
                <a:latin typeface="Arial"/>
                <a:cs typeface="Arial"/>
              </a:rPr>
              <a:t>MISURE DI </a:t>
            </a:r>
            <a:r>
              <a:rPr sz="4400" b="1" i="1" dirty="0">
                <a:latin typeface="Arial"/>
                <a:cs typeface="Arial"/>
              </a:rPr>
              <a:t> </a:t>
            </a:r>
            <a:r>
              <a:rPr sz="4400" b="1" i="1" spc="-10" dirty="0">
                <a:latin typeface="Arial"/>
                <a:cs typeface="Arial"/>
              </a:rPr>
              <a:t>TENDENZA</a:t>
            </a:r>
            <a:r>
              <a:rPr sz="4400" b="1" i="1" spc="-30" dirty="0">
                <a:latin typeface="Arial"/>
                <a:cs typeface="Arial"/>
              </a:rPr>
              <a:t> </a:t>
            </a:r>
            <a:r>
              <a:rPr sz="4400" b="1" i="1" spc="-10" dirty="0">
                <a:latin typeface="Arial"/>
                <a:cs typeface="Arial"/>
              </a:rPr>
              <a:t>CENTRALE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A86A2FE-5810-478A-A42B-3EAFFFF7A731}"/>
              </a:ext>
            </a:extLst>
          </p:cNvPr>
          <p:cNvSpPr txBox="1"/>
          <p:nvPr/>
        </p:nvSpPr>
        <p:spPr>
          <a:xfrm>
            <a:off x="462597" y="3429000"/>
            <a:ext cx="8218805" cy="2136775"/>
          </a:xfrm>
          <a:prstGeom prst="rect">
            <a:avLst/>
          </a:prstGeom>
          <a:ln w="38054">
            <a:solidFill>
              <a:srgbClr val="0329D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74675" marR="218440" indent="730250">
              <a:lnSpc>
                <a:spcPct val="100000"/>
              </a:lnSpc>
              <a:spcBef>
                <a:spcPts val="355"/>
              </a:spcBef>
            </a:pPr>
            <a:r>
              <a:rPr sz="4000" spc="-5" dirty="0">
                <a:latin typeface="Arial MT"/>
                <a:cs typeface="Arial MT"/>
              </a:rPr>
              <a:t>Individuare un indice che </a:t>
            </a:r>
            <a:r>
              <a:rPr sz="400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rappresenti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significativamente</a:t>
            </a:r>
            <a:r>
              <a:rPr sz="4000" spc="-2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un</a:t>
            </a:r>
            <a:endParaRPr sz="4000">
              <a:latin typeface="Arial MT"/>
              <a:cs typeface="Arial MT"/>
            </a:endParaRPr>
          </a:p>
          <a:p>
            <a:pPr marL="1617980">
              <a:lnSpc>
                <a:spcPts val="4790"/>
              </a:lnSpc>
            </a:pPr>
            <a:r>
              <a:rPr sz="4000" spc="-5" dirty="0">
                <a:latin typeface="Arial MT"/>
                <a:cs typeface="Arial MT"/>
              </a:rPr>
              <a:t>insieme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di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dati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statistici.</a:t>
            </a:r>
            <a:endParaRPr sz="4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908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F70D1F-F27A-4E04-8094-6DBA9CEEC9F4}"/>
              </a:ext>
            </a:extLst>
          </p:cNvPr>
          <p:cNvSpPr txBox="1">
            <a:spLocks/>
          </p:cNvSpPr>
          <p:nvPr/>
        </p:nvSpPr>
        <p:spPr>
          <a:xfrm>
            <a:off x="477521" y="399493"/>
            <a:ext cx="7113905" cy="733425"/>
          </a:xfrm>
          <a:prstGeom prst="rect">
            <a:avLst/>
          </a:prstGeom>
        </p:spPr>
        <p:txBody>
          <a:bodyPr vert="horz" wrap="square" lIns="0" tIns="425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700"/>
              </a:lnSpc>
              <a:spcBef>
                <a:spcPts val="335"/>
              </a:spcBef>
            </a:pPr>
            <a:r>
              <a:rPr lang="it-IT" sz="2400" b="1" u="heavy" spc="-5" dirty="0"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lang="it-IT" sz="2400" b="1" spc="-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it-IT" sz="2400" spc="-5" dirty="0"/>
              <a:t>Riportiamo</a:t>
            </a:r>
            <a:r>
              <a:rPr lang="it-IT" sz="2400" dirty="0"/>
              <a:t> </a:t>
            </a:r>
            <a:r>
              <a:rPr lang="it-IT" sz="2400" spc="-5" dirty="0"/>
              <a:t>i</a:t>
            </a:r>
            <a:r>
              <a:rPr lang="it-IT" sz="2400" dirty="0"/>
              <a:t> </a:t>
            </a:r>
            <a:r>
              <a:rPr lang="it-IT" sz="2400" spc="-5" dirty="0"/>
              <a:t>tempi</a:t>
            </a:r>
            <a:r>
              <a:rPr lang="it-IT" sz="2400" dirty="0"/>
              <a:t> </a:t>
            </a:r>
            <a:r>
              <a:rPr lang="it-IT" sz="2400" spc="-5" dirty="0"/>
              <a:t>di</a:t>
            </a:r>
            <a:r>
              <a:rPr lang="it-IT" sz="2400" dirty="0"/>
              <a:t> </a:t>
            </a:r>
            <a:r>
              <a:rPr lang="it-IT" sz="2400" spc="-5" dirty="0"/>
              <a:t>sopravvivenza</a:t>
            </a:r>
            <a:r>
              <a:rPr lang="it-IT" sz="2400" dirty="0"/>
              <a:t> </a:t>
            </a:r>
            <a:r>
              <a:rPr lang="it-IT" sz="2400" spc="-5" dirty="0"/>
              <a:t>(mesi) </a:t>
            </a:r>
            <a:r>
              <a:rPr lang="it-IT" sz="2400" spc="-650" dirty="0"/>
              <a:t> </a:t>
            </a:r>
            <a:r>
              <a:rPr lang="it-IT" sz="2400" spc="-5" dirty="0"/>
              <a:t>di 19 pazienti con cancro</a:t>
            </a:r>
            <a:endParaRPr lang="it-IT" sz="2400" dirty="0">
              <a:latin typeface="Arial"/>
              <a:cs typeface="Arial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22C3C93-1AB3-40A4-BE8D-10F332C38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42613"/>
              </p:ext>
            </p:extLst>
          </p:nvPr>
        </p:nvGraphicFramePr>
        <p:xfrm>
          <a:off x="454391" y="1641869"/>
          <a:ext cx="4032885" cy="4522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49">
                <a:tc>
                  <a:txBody>
                    <a:bodyPr/>
                    <a:lstStyle/>
                    <a:p>
                      <a:pPr marL="518159" marR="163195" indent="2374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Mesi di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sopravvivenza</a:t>
                      </a:r>
                    </a:p>
                    <a:p>
                      <a:pPr marL="347345" algn="ctr">
                        <a:lnSpc>
                          <a:spcPts val="239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(x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571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400"/>
                        </a:lnSpc>
                        <a:spcBef>
                          <a:spcPts val="16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Frequenza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895985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(f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9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8,5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2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9,2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2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7,3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15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6,8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2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10,1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000" b="1" spc="-30" dirty="0">
                          <a:latin typeface="Arial"/>
                          <a:cs typeface="Arial"/>
                        </a:rPr>
                        <a:t>Totale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16EAD57-657E-4799-8F46-482D22D71C47}"/>
              </a:ext>
            </a:extLst>
          </p:cNvPr>
          <p:cNvGraphicFramePr>
            <a:graphicFrameLocks noGrp="1"/>
          </p:cNvGraphicFramePr>
          <p:nvPr/>
        </p:nvGraphicFramePr>
        <p:xfrm>
          <a:off x="5498928" y="1659293"/>
          <a:ext cx="2228850" cy="4513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0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endParaRPr sz="1950" baseline="-25641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0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0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36,8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0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58,4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13,6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30,3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8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156,1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6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EC040C4-F834-4715-838F-D1E67CB1B597}"/>
              </a:ext>
            </a:extLst>
          </p:cNvPr>
          <p:cNvSpPr txBox="1"/>
          <p:nvPr/>
        </p:nvSpPr>
        <p:spPr>
          <a:xfrm>
            <a:off x="333947" y="507883"/>
            <a:ext cx="8467889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MEDIA</a:t>
            </a:r>
            <a:r>
              <a:rPr sz="2850" b="1" spc="-3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ARITMETICA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PESATA</a:t>
            </a:r>
            <a:r>
              <a:rPr lang="it-IT" sz="2850" b="1" spc="-40" dirty="0">
                <a:latin typeface="Tahoma"/>
                <a:cs typeface="Tahoma"/>
              </a:rPr>
              <a:t> (o PONDERATA)</a:t>
            </a:r>
            <a:endParaRPr sz="2850" dirty="0">
              <a:latin typeface="Tahoma"/>
              <a:cs typeface="Tahom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0884D5-6FA5-49E4-8EEE-DFE44611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" y="1210010"/>
            <a:ext cx="7454505" cy="44379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70CB748-C389-4456-B22B-D348CF67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23" y="5505440"/>
            <a:ext cx="4467258" cy="1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C782F20D-D415-489B-B45B-0FBD2BFD3916}"/>
              </a:ext>
            </a:extLst>
          </p:cNvPr>
          <p:cNvSpPr txBox="1"/>
          <p:nvPr/>
        </p:nvSpPr>
        <p:spPr>
          <a:xfrm>
            <a:off x="282454" y="462963"/>
            <a:ext cx="8522335" cy="3187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PROPRIETA’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DELLA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MEDIA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ARITMETICA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ahoma"/>
              <a:cs typeface="Tahoma"/>
            </a:endParaRPr>
          </a:p>
          <a:p>
            <a:pPr marL="671830" indent="-608965">
              <a:lnSpc>
                <a:spcPct val="100000"/>
              </a:lnSpc>
              <a:buFont typeface="Wingdings"/>
              <a:buChar char=""/>
              <a:tabLst>
                <a:tab pos="671830" algn="l"/>
                <a:tab pos="672465" algn="l"/>
              </a:tabLst>
            </a:pPr>
            <a:r>
              <a:rPr sz="2000" spc="-5" dirty="0">
                <a:latin typeface="Arial MT"/>
                <a:cs typeface="Arial MT"/>
              </a:rPr>
              <a:t>compresa tra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minimo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massimo dei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dati;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500" dirty="0">
              <a:latin typeface="Arial MT"/>
              <a:cs typeface="Arial MT"/>
            </a:endParaRPr>
          </a:p>
          <a:p>
            <a:pPr marL="671830" indent="-608965">
              <a:lnSpc>
                <a:spcPct val="100000"/>
              </a:lnSpc>
              <a:buFont typeface="Wingdings"/>
              <a:buChar char=""/>
              <a:tabLst>
                <a:tab pos="671830" algn="l"/>
                <a:tab pos="672465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somma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degli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scarti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dalla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media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aritmetica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sempre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uguale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zero;</a:t>
            </a:r>
            <a:endParaRPr sz="2000" dirty="0">
              <a:latin typeface="Arial MT"/>
              <a:cs typeface="Arial MT"/>
            </a:endParaRPr>
          </a:p>
          <a:p>
            <a:pPr marR="404495" algn="ctr">
              <a:lnSpc>
                <a:spcPct val="100000"/>
              </a:lnSpc>
              <a:spcBef>
                <a:spcPts val="160"/>
              </a:spcBef>
            </a:pPr>
            <a:r>
              <a:rPr sz="4800" spc="254" baseline="-8680" dirty="0">
                <a:latin typeface="Symbol"/>
                <a:cs typeface="Symbol"/>
              </a:rPr>
              <a:t></a:t>
            </a:r>
            <a:r>
              <a:rPr sz="2100" spc="135" dirty="0">
                <a:latin typeface="Times New Roman"/>
                <a:cs typeface="Times New Roman"/>
              </a:rPr>
              <a:t>(</a:t>
            </a:r>
            <a:r>
              <a:rPr sz="2100" i="1" spc="-40" dirty="0">
                <a:latin typeface="Times New Roman"/>
                <a:cs typeface="Times New Roman"/>
              </a:rPr>
              <a:t>x</a:t>
            </a:r>
            <a:r>
              <a:rPr sz="1875" i="1" spc="-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60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135" dirty="0">
                <a:latin typeface="Times New Roman"/>
                <a:cs typeface="Times New Roman"/>
              </a:rPr>
              <a:t>x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marL="671830" marR="68580" indent="-608965">
              <a:lnSpc>
                <a:spcPts val="2120"/>
              </a:lnSpc>
              <a:spcBef>
                <a:spcPts val="1795"/>
              </a:spcBef>
              <a:buFont typeface="Wingdings"/>
              <a:buChar char=""/>
              <a:tabLst>
                <a:tab pos="671830" algn="l"/>
                <a:tab pos="672465" algn="l"/>
                <a:tab pos="1001394" algn="l"/>
                <a:tab pos="1965325" algn="l"/>
                <a:tab pos="2633345" algn="l"/>
                <a:tab pos="3371215" algn="l"/>
                <a:tab pos="3700779" algn="l"/>
                <a:tab pos="4834255" algn="l"/>
                <a:tab pos="5502275" algn="l"/>
                <a:tab pos="6325235" algn="l"/>
                <a:tab pos="7557134" algn="l"/>
              </a:tabLst>
            </a:pPr>
            <a:r>
              <a:rPr sz="2000" spc="-5" dirty="0">
                <a:latin typeface="Arial MT"/>
                <a:cs typeface="Arial MT"/>
              </a:rPr>
              <a:t>la	somma	degli	scar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al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quadra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dalla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media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ari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me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ica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assume  valore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minimo;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831D09-E8F1-4698-8220-6C1943AA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28" y="3719111"/>
            <a:ext cx="2566527" cy="6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D997ED39-C725-4E58-BB11-8CE79ABDEF64}"/>
              </a:ext>
            </a:extLst>
          </p:cNvPr>
          <p:cNvSpPr txBox="1">
            <a:spLocks/>
          </p:cNvSpPr>
          <p:nvPr/>
        </p:nvSpPr>
        <p:spPr>
          <a:xfrm>
            <a:off x="333948" y="424534"/>
            <a:ext cx="7566659" cy="44307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-5" dirty="0">
                <a:solidFill>
                  <a:schemeClr val="accent1">
                    <a:lumMod val="75000"/>
                  </a:schemeClr>
                </a:solidFill>
              </a:rPr>
              <a:t>Esempio</a:t>
            </a:r>
            <a:r>
              <a:rPr lang="it-IT" sz="2400" b="1" spc="-5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it-IT" sz="2400" b="1" spc="2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it-IT" sz="2400" spc="-5" dirty="0"/>
              <a:t>Lunghezza</a:t>
            </a:r>
            <a:r>
              <a:rPr lang="it-IT" sz="2400" dirty="0"/>
              <a:t> </a:t>
            </a:r>
            <a:r>
              <a:rPr lang="it-IT" sz="2400" spc="-5" dirty="0"/>
              <a:t>(cm)</a:t>
            </a:r>
            <a:r>
              <a:rPr lang="it-IT" sz="2400" dirty="0"/>
              <a:t> </a:t>
            </a:r>
            <a:r>
              <a:rPr lang="it-IT" sz="2400" spc="-5" dirty="0"/>
              <a:t>in un</a:t>
            </a:r>
            <a:r>
              <a:rPr lang="it-IT" sz="2400" dirty="0"/>
              <a:t> </a:t>
            </a:r>
            <a:r>
              <a:rPr lang="it-IT" sz="2400" spc="-5" dirty="0"/>
              <a:t>campione di</a:t>
            </a:r>
            <a:r>
              <a:rPr lang="it-IT" sz="2400" dirty="0"/>
              <a:t> </a:t>
            </a:r>
            <a:r>
              <a:rPr lang="it-IT" sz="2400" spc="-5" dirty="0"/>
              <a:t>66</a:t>
            </a:r>
            <a:r>
              <a:rPr lang="it-IT" sz="2400" dirty="0"/>
              <a:t> </a:t>
            </a:r>
            <a:r>
              <a:rPr lang="it-IT" sz="2400" spc="-5" dirty="0"/>
              <a:t>neonati</a:t>
            </a:r>
            <a:endParaRPr lang="it-IT" sz="2400" dirty="0">
              <a:latin typeface="Arial"/>
              <a:cs typeface="Arial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6FA20EF-2F30-4BD1-9795-AD92C080CBA2}"/>
              </a:ext>
            </a:extLst>
          </p:cNvPr>
          <p:cNvGraphicFramePr>
            <a:graphicFrameLocks noGrp="1"/>
          </p:cNvGraphicFramePr>
          <p:nvPr/>
        </p:nvGraphicFramePr>
        <p:xfrm>
          <a:off x="481547" y="1619147"/>
          <a:ext cx="8086722" cy="1789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50.5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50.0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47.9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56.0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57.6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56.3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57.4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50.8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49.4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49.5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50.4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56.4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48.5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49.5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55.2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59.3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56.4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51.5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58.9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52.3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54.6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53.8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6637258D-FDEF-484E-A956-CB6D6E425787}"/>
              </a:ext>
            </a:extLst>
          </p:cNvPr>
          <p:cNvSpPr txBox="1"/>
          <p:nvPr/>
        </p:nvSpPr>
        <p:spPr>
          <a:xfrm>
            <a:off x="549677" y="3783363"/>
            <a:ext cx="7608570" cy="22275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800" spc="-5" dirty="0">
                <a:latin typeface="Arial MT"/>
                <a:cs typeface="Arial MT"/>
              </a:rPr>
              <a:t>la </a:t>
            </a:r>
            <a:r>
              <a:rPr sz="2800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media</a:t>
            </a:r>
            <a:r>
              <a:rPr sz="2800" u="heavy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aritmetica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66 valori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lunghezza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è: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800" spc="-5" dirty="0">
                <a:latin typeface="Arial MT"/>
                <a:cs typeface="Arial MT"/>
              </a:rPr>
              <a:t>=(55.9+51.3+53.0+50.5+54.9+53.4+…+53.8)/66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3517.500/66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53.295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1312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2EA0F6-055A-4CBD-9401-1BACD597CF29}"/>
              </a:ext>
            </a:extLst>
          </p:cNvPr>
          <p:cNvSpPr txBox="1">
            <a:spLocks/>
          </p:cNvSpPr>
          <p:nvPr/>
        </p:nvSpPr>
        <p:spPr>
          <a:xfrm>
            <a:off x="491342" y="486013"/>
            <a:ext cx="6150610" cy="39116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400" spc="-5"/>
              <a:t>Media aritmetica</a:t>
            </a:r>
            <a:r>
              <a:rPr lang="it-IT" sz="2400"/>
              <a:t> </a:t>
            </a:r>
            <a:r>
              <a:rPr lang="it-IT" sz="2400" spc="-5"/>
              <a:t>per</a:t>
            </a:r>
            <a:r>
              <a:rPr lang="it-IT" sz="2400"/>
              <a:t> </a:t>
            </a:r>
            <a:r>
              <a:rPr lang="it-IT" sz="2400" spc="-5"/>
              <a:t>dati</a:t>
            </a:r>
            <a:r>
              <a:rPr lang="it-IT" sz="2400"/>
              <a:t> </a:t>
            </a:r>
            <a:r>
              <a:rPr lang="it-IT" sz="2400" spc="-5"/>
              <a:t>raggruppati in</a:t>
            </a:r>
            <a:r>
              <a:rPr lang="it-IT" sz="2400"/>
              <a:t> </a:t>
            </a:r>
            <a:r>
              <a:rPr lang="it-IT" sz="2400" spc="-5"/>
              <a:t>classi</a:t>
            </a:r>
            <a:endParaRPr lang="it-IT" sz="240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5291BA0-7A47-449C-82E9-80F0F114C9DD}"/>
              </a:ext>
            </a:extLst>
          </p:cNvPr>
          <p:cNvGraphicFramePr>
            <a:graphicFrameLocks noGrp="1"/>
          </p:cNvGraphicFramePr>
          <p:nvPr/>
        </p:nvGraphicFramePr>
        <p:xfrm>
          <a:off x="392811" y="1270652"/>
          <a:ext cx="7045957" cy="4064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9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4995">
                <a:tc>
                  <a:txBody>
                    <a:bodyPr/>
                    <a:lstStyle/>
                    <a:p>
                      <a:pPr marL="136525" marR="80010" indent="-4254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Valore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centrale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della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classe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baseline="-17094" dirty="0">
                          <a:latin typeface="Arial MT"/>
                          <a:cs typeface="Arial MT"/>
                        </a:rPr>
                        <a:t>i</a:t>
                      </a:r>
                      <a:endParaRPr sz="1950" baseline="-17094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950" baseline="-17094" dirty="0">
                          <a:latin typeface="Arial MT"/>
                          <a:cs typeface="Arial MT"/>
                        </a:rPr>
                        <a:t>i</a:t>
                      </a:r>
                      <a:endParaRPr sz="1950" baseline="-17094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baseline="-17094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950" spc="-44" baseline="-1709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950" baseline="-17094" dirty="0">
                          <a:latin typeface="Arial MT"/>
                          <a:cs typeface="Arial MT"/>
                        </a:rPr>
                        <a:t>i</a:t>
                      </a:r>
                      <a:endParaRPr sz="1950" baseline="-17094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48.0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3.03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96.00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49.5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4.55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148.50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51.0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18.18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612.00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52.5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22.73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787.50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54.0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21.21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756.00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690880">
                        <a:lnSpc>
                          <a:spcPts val="217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55.5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7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7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15.15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7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555.00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57.0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7.58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285.00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58.5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6.06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234.00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60.0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1.52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ts val="2125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1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1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3534.00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F742B6E-B1E5-4E34-ADA1-E8A80006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4" y="5587348"/>
            <a:ext cx="6143670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92A52E-EBB9-47B1-8EEB-5EF2D4957AB8}"/>
              </a:ext>
            </a:extLst>
          </p:cNvPr>
          <p:cNvSpPr txBox="1">
            <a:spLocks/>
          </p:cNvSpPr>
          <p:nvPr/>
        </p:nvSpPr>
        <p:spPr>
          <a:xfrm>
            <a:off x="333254" y="1476256"/>
            <a:ext cx="7955280" cy="682622"/>
          </a:xfrm>
          <a:prstGeom prst="rect">
            <a:avLst/>
          </a:prstGeom>
        </p:spPr>
        <p:txBody>
          <a:bodyPr vert="horz" wrap="square" lIns="0" tIns="52069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just">
              <a:lnSpc>
                <a:spcPct val="88700"/>
              </a:lnSpc>
              <a:spcBef>
                <a:spcPts val="409"/>
              </a:spcBef>
            </a:pPr>
            <a:r>
              <a:rPr lang="it-IT" sz="2300" b="1" spc="-5" dirty="0"/>
              <a:t>La </a:t>
            </a:r>
            <a:r>
              <a:rPr lang="it-IT" sz="2300" b="1" spc="-5" dirty="0">
                <a:solidFill>
                  <a:srgbClr val="FF3300"/>
                </a:solidFill>
                <a:latin typeface="Arial"/>
                <a:cs typeface="Arial"/>
              </a:rPr>
              <a:t>media aritmetica </a:t>
            </a:r>
            <a:r>
              <a:rPr lang="it-IT" sz="2300" b="1" spc="-5" dirty="0"/>
              <a:t>è la misura di posizione più usata ma. A </a:t>
            </a:r>
            <a:r>
              <a:rPr lang="it-IT" sz="2300" b="1" spc="-630" dirty="0"/>
              <a:t> </a:t>
            </a:r>
            <a:r>
              <a:rPr lang="it-IT" sz="2300" b="1" spc="-5" dirty="0"/>
              <a:t>volte, altre misure come la </a:t>
            </a:r>
            <a:r>
              <a:rPr lang="it-IT" sz="2300" b="1" spc="-5" dirty="0">
                <a:solidFill>
                  <a:srgbClr val="FF3300"/>
                </a:solidFill>
                <a:latin typeface="Arial"/>
                <a:cs typeface="Arial"/>
              </a:rPr>
              <a:t>mediana </a:t>
            </a:r>
            <a:r>
              <a:rPr lang="it-IT" sz="2300" b="1" spc="-5" dirty="0"/>
              <a:t>e la </a:t>
            </a:r>
            <a:r>
              <a:rPr lang="it-IT" sz="2300" b="1" spc="-5" dirty="0">
                <a:solidFill>
                  <a:srgbClr val="FF3300"/>
                </a:solidFill>
                <a:latin typeface="Arial"/>
                <a:cs typeface="Arial"/>
              </a:rPr>
              <a:t>moda </a:t>
            </a:r>
            <a:r>
              <a:rPr lang="it-IT" sz="2300" b="1" spc="-5" dirty="0"/>
              <a:t>si dimostrano </a:t>
            </a:r>
            <a:r>
              <a:rPr lang="it-IT" sz="2300" b="1" spc="-625" dirty="0"/>
              <a:t> </a:t>
            </a:r>
            <a:r>
              <a:rPr lang="it-IT" sz="2300" b="1" spc="-10" dirty="0"/>
              <a:t>utili.</a:t>
            </a:r>
            <a:endParaRPr lang="it-IT" sz="2300" b="1" dirty="0">
              <a:latin typeface="Arial"/>
              <a:cs typeface="Arial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36DC431-95C4-46DF-9D8D-5B6B3020C406}"/>
              </a:ext>
            </a:extLst>
          </p:cNvPr>
          <p:cNvSpPr txBox="1">
            <a:spLocks/>
          </p:cNvSpPr>
          <p:nvPr/>
        </p:nvSpPr>
        <p:spPr>
          <a:xfrm>
            <a:off x="333254" y="2360176"/>
            <a:ext cx="7955280" cy="682622"/>
          </a:xfrm>
          <a:prstGeom prst="rect">
            <a:avLst/>
          </a:prstGeom>
        </p:spPr>
        <p:txBody>
          <a:bodyPr vert="horz" wrap="square" lIns="0" tIns="52069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just">
              <a:lnSpc>
                <a:spcPct val="88700"/>
              </a:lnSpc>
              <a:spcBef>
                <a:spcPts val="409"/>
              </a:spcBef>
            </a:pPr>
            <a:r>
              <a:rPr lang="it-IT" sz="2300" spc="25" dirty="0">
                <a:latin typeface="Arial MT"/>
                <a:cs typeface="Arial MT"/>
              </a:rPr>
              <a:t>Si </a:t>
            </a:r>
            <a:r>
              <a:rPr lang="it-IT" sz="2300" spc="55" dirty="0">
                <a:latin typeface="Arial MT"/>
                <a:cs typeface="Arial MT"/>
              </a:rPr>
              <a:t>consideri u</a:t>
            </a:r>
            <a:r>
              <a:rPr lang="it-IT" sz="2300" spc="-5" dirty="0">
                <a:latin typeface="Arial MT"/>
                <a:cs typeface="Arial MT"/>
              </a:rPr>
              <a:t>n </a:t>
            </a:r>
            <a:r>
              <a:rPr lang="it-IT" sz="2300" spc="55" dirty="0">
                <a:latin typeface="Arial MT"/>
                <a:cs typeface="Arial MT"/>
              </a:rPr>
              <a:t>campion</a:t>
            </a:r>
            <a:r>
              <a:rPr lang="it-IT" sz="2300" spc="-5" dirty="0">
                <a:latin typeface="Arial MT"/>
                <a:cs typeface="Arial MT"/>
              </a:rPr>
              <a:t>e </a:t>
            </a:r>
            <a:r>
              <a:rPr lang="it-IT" sz="2300" spc="55" dirty="0">
                <a:latin typeface="Arial MT"/>
                <a:cs typeface="Arial MT"/>
              </a:rPr>
              <a:t>d</a:t>
            </a:r>
            <a:r>
              <a:rPr lang="it-IT" sz="2300" spc="-5" dirty="0">
                <a:latin typeface="Arial MT"/>
                <a:cs typeface="Arial MT"/>
              </a:rPr>
              <a:t>i </a:t>
            </a:r>
            <a:r>
              <a:rPr lang="it-IT" sz="2300" spc="55" dirty="0">
                <a:latin typeface="Arial MT"/>
                <a:cs typeface="Arial MT"/>
              </a:rPr>
              <a:t>valor</a:t>
            </a:r>
            <a:r>
              <a:rPr lang="it-IT" sz="2300" spc="-5" dirty="0">
                <a:latin typeface="Arial MT"/>
                <a:cs typeface="Arial MT"/>
              </a:rPr>
              <a:t>i </a:t>
            </a:r>
            <a:r>
              <a:rPr lang="it-IT" sz="2300" spc="55" dirty="0">
                <a:latin typeface="Arial MT"/>
                <a:cs typeface="Arial MT"/>
              </a:rPr>
              <a:t>d</a:t>
            </a:r>
            <a:r>
              <a:rPr lang="it-IT" sz="2300" spc="-5" dirty="0">
                <a:latin typeface="Arial MT"/>
                <a:cs typeface="Arial MT"/>
              </a:rPr>
              <a:t>i </a:t>
            </a:r>
            <a:r>
              <a:rPr lang="it-IT" sz="2300" spc="55" dirty="0">
                <a:latin typeface="Arial"/>
                <a:cs typeface="Arial"/>
              </a:rPr>
              <a:t>velocit</a:t>
            </a:r>
            <a:r>
              <a:rPr lang="it-IT" sz="2300" spc="-5" dirty="0">
                <a:latin typeface="Arial"/>
                <a:cs typeface="Arial"/>
              </a:rPr>
              <a:t>à media </a:t>
            </a:r>
            <a:r>
              <a:rPr lang="it-IT" sz="2300" spc="55" dirty="0">
                <a:latin typeface="Arial"/>
                <a:cs typeface="Arial"/>
              </a:rPr>
              <a:t>di</a:t>
            </a:r>
            <a:r>
              <a:rPr lang="it-IT" sz="2300" spc="-5" dirty="0">
                <a:latin typeface="Arial MT"/>
                <a:cs typeface="Arial"/>
              </a:rPr>
              <a:t> corsa in </a:t>
            </a:r>
            <a:r>
              <a:rPr lang="it-IT" sz="2300" spc="-5" dirty="0">
                <a:latin typeface="Arial MT"/>
                <a:cs typeface="Arial MT"/>
              </a:rPr>
              <a:t>km/h</a:t>
            </a:r>
            <a:r>
              <a:rPr lang="it-IT" sz="2300" dirty="0">
                <a:latin typeface="Arial MT"/>
                <a:cs typeface="Arial MT"/>
              </a:rPr>
              <a:t> </a:t>
            </a:r>
            <a:r>
              <a:rPr lang="it-IT" sz="2300" spc="-5" dirty="0">
                <a:latin typeface="Arial MT"/>
                <a:cs typeface="Arial MT"/>
              </a:rPr>
              <a:t>misurati</a:t>
            </a:r>
            <a:r>
              <a:rPr lang="it-IT" sz="2300" spc="5" dirty="0">
                <a:latin typeface="Arial MT"/>
                <a:cs typeface="Arial MT"/>
              </a:rPr>
              <a:t> </a:t>
            </a:r>
            <a:r>
              <a:rPr lang="it-IT" sz="2300" spc="-5" dirty="0">
                <a:latin typeface="Arial MT"/>
                <a:cs typeface="Arial MT"/>
              </a:rPr>
              <a:t>in</a:t>
            </a:r>
            <a:r>
              <a:rPr lang="it-IT" sz="2300" dirty="0">
                <a:latin typeface="Arial MT"/>
                <a:cs typeface="Arial MT"/>
              </a:rPr>
              <a:t> </a:t>
            </a:r>
            <a:r>
              <a:rPr lang="it-IT" sz="2300" spc="-5" dirty="0">
                <a:latin typeface="Arial MT"/>
                <a:cs typeface="Arial MT"/>
              </a:rPr>
              <a:t>7</a:t>
            </a:r>
            <a:r>
              <a:rPr lang="it-IT" sz="2300" spc="5" dirty="0">
                <a:latin typeface="Arial MT"/>
                <a:cs typeface="Arial MT"/>
              </a:rPr>
              <a:t> </a:t>
            </a:r>
            <a:r>
              <a:rPr lang="it-IT" sz="2300" spc="-5" dirty="0">
                <a:latin typeface="Arial MT"/>
                <a:cs typeface="Arial MT"/>
              </a:rPr>
              <a:t>persone</a:t>
            </a:r>
            <a:endParaRPr lang="it-IT" sz="2300" dirty="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63142F-44E0-4E23-B668-9CD3F6311EA5}"/>
              </a:ext>
            </a:extLst>
          </p:cNvPr>
          <p:cNvSpPr txBox="1"/>
          <p:nvPr/>
        </p:nvSpPr>
        <p:spPr>
          <a:xfrm>
            <a:off x="333254" y="3928759"/>
            <a:ext cx="8479155" cy="10128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90800"/>
              </a:lnSpc>
              <a:spcBef>
                <a:spcPts val="350"/>
              </a:spcBef>
            </a:pPr>
            <a:r>
              <a:rPr sz="2300" spc="-5" dirty="0">
                <a:latin typeface="Arial MT"/>
                <a:cs typeface="Arial MT"/>
              </a:rPr>
              <a:t>In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questo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caso,</a:t>
            </a:r>
            <a:r>
              <a:rPr sz="2300" spc="41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la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media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che</a:t>
            </a:r>
            <a:r>
              <a:rPr sz="2300" spc="41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è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=</a:t>
            </a:r>
            <a:r>
              <a:rPr sz="2300" spc="41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10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lang="it-IT" sz="2300" spc="-5" dirty="0">
                <a:latin typeface="Arial MT"/>
                <a:cs typeface="Arial MT"/>
              </a:rPr>
              <a:t>k</a:t>
            </a:r>
            <a:r>
              <a:rPr sz="2300" spc="-5" dirty="0">
                <a:latin typeface="Arial MT"/>
                <a:cs typeface="Arial MT"/>
              </a:rPr>
              <a:t>m/</a:t>
            </a:r>
            <a:r>
              <a:rPr lang="it-IT" sz="2300" spc="-5" dirty="0">
                <a:latin typeface="Arial MT"/>
                <a:cs typeface="Arial MT"/>
              </a:rPr>
              <a:t>h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non</a:t>
            </a:r>
            <a:r>
              <a:rPr sz="2300" spc="41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è</a:t>
            </a:r>
            <a:r>
              <a:rPr sz="2300" spc="40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un</a:t>
            </a:r>
            <a:r>
              <a:rPr sz="2300" spc="41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valore </a:t>
            </a:r>
            <a:r>
              <a:rPr sz="2300" spc="-63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tipico della distribuzione: soltanto un valore su 7 è superiore alla 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media!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C0D8D4-69FD-423E-9A7E-66ED470D6CB8}"/>
              </a:ext>
            </a:extLst>
          </p:cNvPr>
          <p:cNvSpPr txBox="1"/>
          <p:nvPr/>
        </p:nvSpPr>
        <p:spPr>
          <a:xfrm>
            <a:off x="203527" y="3244096"/>
            <a:ext cx="6155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7010">
              <a:lnSpc>
                <a:spcPct val="100000"/>
              </a:lnSpc>
              <a:spcBef>
                <a:spcPts val="1115"/>
              </a:spcBef>
              <a:tabLst>
                <a:tab pos="3265804" algn="l"/>
                <a:tab pos="3671570" algn="l"/>
                <a:tab pos="4076700" algn="l"/>
                <a:tab pos="4482465" algn="l"/>
                <a:tab pos="5050155" algn="l"/>
                <a:tab pos="5455920" algn="l"/>
              </a:tabLst>
            </a:pPr>
            <a:r>
              <a:rPr lang="it-IT" sz="2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{8,	5,	7,	6,	35,	5,	</a:t>
            </a:r>
            <a:r>
              <a:rPr lang="it-IT" sz="24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4}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DAC6B0A4-D139-4915-A3CE-6CEEB17175BE}"/>
              </a:ext>
            </a:extLst>
          </p:cNvPr>
          <p:cNvGrpSpPr/>
          <p:nvPr/>
        </p:nvGrpSpPr>
        <p:grpSpPr>
          <a:xfrm>
            <a:off x="398906" y="5126777"/>
            <a:ext cx="8155305" cy="1257935"/>
            <a:chOff x="398906" y="5126777"/>
            <a:chExt cx="8155305" cy="125793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BA7F1510-9AF3-4B70-9FDF-77E5B9B8479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92" y="5149735"/>
              <a:ext cx="8134003" cy="1234439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DF964683-AB86-4375-935A-787BF97FC9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654" y="5207923"/>
              <a:ext cx="6803966" cy="1163781"/>
            </a:xfrm>
            <a:prstGeom prst="rect">
              <a:avLst/>
            </a:prstGeom>
          </p:spPr>
        </p:pic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92BB1B87-CB33-4722-A85E-B540E2BAB3B7}"/>
                </a:ext>
              </a:extLst>
            </p:cNvPr>
            <p:cNvSpPr/>
            <p:nvPr/>
          </p:nvSpPr>
          <p:spPr>
            <a:xfrm>
              <a:off x="398906" y="5126777"/>
              <a:ext cx="8125459" cy="1227455"/>
            </a:xfrm>
            <a:custGeom>
              <a:avLst/>
              <a:gdLst/>
              <a:ahLst/>
              <a:cxnLst/>
              <a:rect l="l" t="t" r="r" b="b"/>
              <a:pathLst>
                <a:path w="8125459" h="1227454">
                  <a:moveTo>
                    <a:pt x="8124842" y="0"/>
                  </a:moveTo>
                  <a:lnTo>
                    <a:pt x="0" y="0"/>
                  </a:lnTo>
                  <a:lnTo>
                    <a:pt x="0" y="1227309"/>
                  </a:lnTo>
                  <a:lnTo>
                    <a:pt x="8124842" y="1227309"/>
                  </a:lnTo>
                  <a:lnTo>
                    <a:pt x="8124842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8BED1BC2-9FBC-435C-94AB-914F297914B8}"/>
              </a:ext>
            </a:extLst>
          </p:cNvPr>
          <p:cNvSpPr txBox="1"/>
          <p:nvPr/>
        </p:nvSpPr>
        <p:spPr>
          <a:xfrm>
            <a:off x="203527" y="5144249"/>
            <a:ext cx="8125459" cy="12274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670"/>
              </a:spcBef>
            </a:pP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Limite</a:t>
            </a:r>
            <a:r>
              <a:rPr sz="24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della</a:t>
            </a:r>
            <a:r>
              <a:rPr sz="24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media</a:t>
            </a:r>
            <a:r>
              <a:rPr sz="24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aritmetica:</a:t>
            </a:r>
            <a:endParaRPr sz="2400" dirty="0">
              <a:latin typeface="Arial MT"/>
              <a:cs typeface="Arial MT"/>
            </a:endParaRPr>
          </a:p>
          <a:p>
            <a:pPr marL="686435" marR="678180" algn="ctr">
              <a:lnSpc>
                <a:spcPts val="2900"/>
              </a:lnSpc>
              <a:spcBef>
                <a:spcPts val="40"/>
              </a:spcBef>
            </a:pPr>
            <a:r>
              <a:rPr sz="2400" spc="-5" dirty="0">
                <a:latin typeface="Arial MT"/>
                <a:cs typeface="Arial MT"/>
              </a:rPr>
              <a:t>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notevolmente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influenzata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estremi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distribuzione.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7365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04D0F6-A456-4815-939E-A18C359CF702}"/>
              </a:ext>
            </a:extLst>
          </p:cNvPr>
          <p:cNvSpPr txBox="1"/>
          <p:nvPr/>
        </p:nvSpPr>
        <p:spPr>
          <a:xfrm>
            <a:off x="333948" y="526746"/>
            <a:ext cx="590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9735" algn="l"/>
              </a:tabLst>
            </a:pPr>
            <a:r>
              <a:rPr sz="2800" b="1" spc="-5" dirty="0">
                <a:solidFill>
                  <a:schemeClr val="accent1">
                    <a:lumMod val="75000"/>
                  </a:schemeClr>
                </a:solidFill>
                <a:latin typeface="Arial MT"/>
              </a:rPr>
              <a:t>Esempio</a:t>
            </a:r>
            <a:r>
              <a:rPr sz="2800" b="1" spc="-5" dirty="0">
                <a:solidFill>
                  <a:srgbClr val="FFCC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 MT"/>
                <a:cs typeface="Arial MT"/>
              </a:rPr>
              <a:t>Età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soggetti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2BB293-9B1F-4A89-8223-B68CE7604C86}"/>
              </a:ext>
            </a:extLst>
          </p:cNvPr>
          <p:cNvSpPr txBox="1">
            <a:spLocks/>
          </p:cNvSpPr>
          <p:nvPr/>
        </p:nvSpPr>
        <p:spPr>
          <a:xfrm>
            <a:off x="576584" y="1609691"/>
            <a:ext cx="8022590" cy="5130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2887345" algn="l"/>
                <a:tab pos="5711190" algn="l"/>
              </a:tabLst>
            </a:pPr>
            <a:r>
              <a:rPr lang="it-IT" sz="3200" spc="-5" dirty="0"/>
              <a:t>x</a:t>
            </a:r>
            <a:r>
              <a:rPr lang="it-IT" sz="3150" spc="7" baseline="-25132" dirty="0"/>
              <a:t>1</a:t>
            </a:r>
            <a:r>
              <a:rPr lang="it-IT" sz="3150" spc="457" baseline="-25132" dirty="0"/>
              <a:t> </a:t>
            </a:r>
            <a:r>
              <a:rPr lang="it-IT" sz="3200" spc="-5" dirty="0"/>
              <a:t>=</a:t>
            </a:r>
            <a:r>
              <a:rPr lang="it-IT" sz="3200" dirty="0"/>
              <a:t> </a:t>
            </a:r>
            <a:r>
              <a:rPr lang="it-IT" sz="3200" spc="-5" dirty="0"/>
              <a:t>34</a:t>
            </a:r>
            <a:r>
              <a:rPr lang="it-IT" sz="3200" dirty="0"/>
              <a:t> </a:t>
            </a:r>
            <a:r>
              <a:rPr lang="it-IT" sz="3200" spc="-5" dirty="0"/>
              <a:t>anni;	</a:t>
            </a:r>
            <a:r>
              <a:rPr lang="it-IT" sz="3200" spc="5" dirty="0"/>
              <a:t>x</a:t>
            </a:r>
            <a:r>
              <a:rPr lang="it-IT" sz="3150" spc="7" baseline="-25132" dirty="0"/>
              <a:t>2</a:t>
            </a:r>
            <a:r>
              <a:rPr lang="it-IT" sz="3150" spc="465" baseline="-25132" dirty="0"/>
              <a:t> </a:t>
            </a:r>
            <a:r>
              <a:rPr lang="it-IT" sz="3200" spc="-5" dirty="0"/>
              <a:t>=</a:t>
            </a:r>
            <a:r>
              <a:rPr lang="it-IT" sz="3200" dirty="0"/>
              <a:t> </a:t>
            </a:r>
            <a:r>
              <a:rPr lang="it-IT" sz="3200" spc="-5" dirty="0"/>
              <a:t>70</a:t>
            </a:r>
            <a:r>
              <a:rPr lang="it-IT" sz="3200" dirty="0"/>
              <a:t> </a:t>
            </a:r>
            <a:r>
              <a:rPr lang="it-IT" sz="3200" spc="-5" dirty="0"/>
              <a:t>anni;	</a:t>
            </a:r>
            <a:r>
              <a:rPr lang="it-IT" sz="3200" spc="5" dirty="0"/>
              <a:t>x</a:t>
            </a:r>
            <a:r>
              <a:rPr lang="it-IT" sz="3150" spc="7" baseline="-25132" dirty="0"/>
              <a:t>3</a:t>
            </a:r>
            <a:r>
              <a:rPr lang="it-IT" sz="3150" spc="427" baseline="-25132" dirty="0"/>
              <a:t> </a:t>
            </a:r>
            <a:r>
              <a:rPr lang="it-IT" sz="3200" spc="-5" dirty="0"/>
              <a:t>=</a:t>
            </a:r>
            <a:r>
              <a:rPr lang="it-IT" sz="3200" spc="-30" dirty="0"/>
              <a:t> </a:t>
            </a:r>
            <a:r>
              <a:rPr lang="it-IT" sz="3200" spc="-5" dirty="0"/>
              <a:t>74</a:t>
            </a:r>
            <a:r>
              <a:rPr lang="it-IT" sz="3200" spc="-25" dirty="0"/>
              <a:t> </a:t>
            </a:r>
            <a:r>
              <a:rPr lang="it-IT" sz="3200" spc="-5" dirty="0"/>
              <a:t>anni;</a:t>
            </a:r>
            <a:endParaRPr lang="it-IT" sz="32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E45A76-06E9-42E2-BD7B-4A81FE4BCF7F}"/>
              </a:ext>
            </a:extLst>
          </p:cNvPr>
          <p:cNvSpPr txBox="1"/>
          <p:nvPr/>
        </p:nvSpPr>
        <p:spPr>
          <a:xfrm>
            <a:off x="465068" y="2091720"/>
            <a:ext cx="67163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5280">
              <a:lnSpc>
                <a:spcPct val="100000"/>
              </a:lnSpc>
              <a:spcBef>
                <a:spcPts val="95"/>
              </a:spcBef>
              <a:tabLst>
                <a:tab pos="4391660" algn="l"/>
              </a:tabLst>
            </a:pPr>
            <a:r>
              <a:rPr sz="3200" spc="-5" dirty="0">
                <a:latin typeface="+mj-lt"/>
                <a:ea typeface="+mj-ea"/>
                <a:cs typeface="+mj-cs"/>
              </a:rPr>
              <a:t>x4 = 64 anni;	x5 = 68 anni.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1A2A15-BE4F-4EB3-87D7-F08FF7D6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4" y="3007589"/>
            <a:ext cx="6905675" cy="16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A0FC6E-9305-465B-86F9-5C51B94FF25D}"/>
              </a:ext>
            </a:extLst>
          </p:cNvPr>
          <p:cNvSpPr txBox="1">
            <a:spLocks/>
          </p:cNvSpPr>
          <p:nvPr/>
        </p:nvSpPr>
        <p:spPr>
          <a:xfrm>
            <a:off x="333254" y="540887"/>
            <a:ext cx="2312035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LA</a:t>
            </a:r>
            <a:r>
              <a:rPr lang="it-IT" sz="2850" b="1" spc="-10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MEDIANA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8662F3F-BBA2-469A-8FCD-97B61508AC7E}"/>
              </a:ext>
            </a:extLst>
          </p:cNvPr>
          <p:cNvSpPr txBox="1"/>
          <p:nvPr/>
        </p:nvSpPr>
        <p:spPr>
          <a:xfrm>
            <a:off x="405858" y="1490210"/>
            <a:ext cx="7929245" cy="3937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229235" indent="295910">
              <a:lnSpc>
                <a:spcPts val="3000"/>
              </a:lnSpc>
              <a:spcBef>
                <a:spcPts val="495"/>
              </a:spcBef>
            </a:pPr>
            <a:r>
              <a:rPr sz="2800" b="1" i="1" spc="-5" dirty="0">
                <a:latin typeface="Arial"/>
                <a:cs typeface="Arial"/>
              </a:rPr>
              <a:t>DEFINIZIONE</a:t>
            </a:r>
            <a:r>
              <a:rPr sz="2800" b="1" i="1" spc="-5" dirty="0">
                <a:solidFill>
                  <a:srgbClr val="FFCC00"/>
                </a:solidFill>
                <a:latin typeface="Arial"/>
                <a:cs typeface="Arial"/>
              </a:rPr>
              <a:t>: </a:t>
            </a:r>
            <a:r>
              <a:rPr sz="2800" spc="-5" dirty="0">
                <a:latin typeface="Arial MT"/>
                <a:cs typeface="Arial MT"/>
              </a:rPr>
              <a:t>La </a:t>
            </a:r>
            <a:r>
              <a:rPr sz="28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mediana (Me)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è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quell’osservazione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bipartisce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distribuzione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modo tale da lasciare al “di sotto” lo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stesso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numero di termini che lascia al “di sopra”.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Arial MT"/>
              <a:cs typeface="Arial MT"/>
            </a:endParaRPr>
          </a:p>
          <a:p>
            <a:pPr marL="149225" marR="5080" algn="ctr">
              <a:lnSpc>
                <a:spcPct val="110000"/>
              </a:lnSpc>
            </a:pPr>
            <a:r>
              <a:rPr sz="2800" spc="-5" dirty="0">
                <a:latin typeface="Arial MT"/>
                <a:cs typeface="Arial MT"/>
              </a:rPr>
              <a:t>L'idea che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 alla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base della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mediana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 di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cercare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 numero che sia più grande di un 50% delle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osservazioni e più piccolo del restante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50%.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117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71AB341-ACA9-401A-93A5-7996D09C4B4D}"/>
              </a:ext>
            </a:extLst>
          </p:cNvPr>
          <p:cNvSpPr txBox="1">
            <a:spLocks/>
          </p:cNvSpPr>
          <p:nvPr/>
        </p:nvSpPr>
        <p:spPr>
          <a:xfrm>
            <a:off x="309076" y="743971"/>
            <a:ext cx="7784465" cy="1301750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635">
              <a:lnSpc>
                <a:spcPct val="99600"/>
              </a:lnSpc>
              <a:spcBef>
                <a:spcPts val="110"/>
              </a:spcBef>
            </a:pPr>
            <a:r>
              <a:rPr lang="it-IT" sz="2800" spc="-5"/>
              <a:t>Ritornando all’Esempio della Glicemia,</a:t>
            </a:r>
            <a:r>
              <a:rPr lang="it-IT" sz="2800"/>
              <a:t> </a:t>
            </a:r>
            <a:r>
              <a:rPr lang="it-IT" sz="2800" spc="-5"/>
              <a:t>per il </a:t>
            </a:r>
            <a:r>
              <a:rPr lang="it-IT" sz="2800"/>
              <a:t> </a:t>
            </a:r>
            <a:r>
              <a:rPr lang="it-IT" sz="2800" spc="-5"/>
              <a:t>calcolo della</a:t>
            </a:r>
            <a:r>
              <a:rPr lang="it-IT" sz="2800"/>
              <a:t> </a:t>
            </a:r>
            <a:r>
              <a:rPr lang="it-IT" sz="2800" spc="-5"/>
              <a:t>mediana</a:t>
            </a:r>
            <a:r>
              <a:rPr lang="it-IT" sz="2800"/>
              <a:t> </a:t>
            </a:r>
            <a:r>
              <a:rPr lang="it-IT" sz="2800" spc="-5"/>
              <a:t>è</a:t>
            </a:r>
            <a:r>
              <a:rPr lang="it-IT" sz="2800"/>
              <a:t> </a:t>
            </a:r>
            <a:r>
              <a:rPr lang="it-IT" sz="2800" spc="-5"/>
              <a:t>necessario</a:t>
            </a:r>
            <a:r>
              <a:rPr lang="it-IT" sz="2800"/>
              <a:t> </a:t>
            </a:r>
            <a:r>
              <a:rPr lang="it-IT" sz="2800" spc="-5"/>
              <a:t>disporre</a:t>
            </a:r>
            <a:r>
              <a:rPr lang="it-IT" sz="2800"/>
              <a:t> </a:t>
            </a:r>
            <a:r>
              <a:rPr lang="it-IT" sz="2800" spc="-5"/>
              <a:t>i</a:t>
            </a:r>
            <a:r>
              <a:rPr lang="it-IT" sz="2800"/>
              <a:t> </a:t>
            </a:r>
            <a:r>
              <a:rPr lang="it-IT" sz="2800" spc="-5"/>
              <a:t>dati </a:t>
            </a:r>
            <a:r>
              <a:rPr lang="it-IT" sz="2800" spc="-760"/>
              <a:t> </a:t>
            </a:r>
            <a:r>
              <a:rPr lang="it-IT" sz="2800" spc="-5"/>
              <a:t>in</a:t>
            </a:r>
            <a:r>
              <a:rPr lang="it-IT" sz="2800" spc="-10"/>
              <a:t> </a:t>
            </a:r>
            <a:r>
              <a:rPr lang="it-IT" sz="2800" spc="-5"/>
              <a:t>ordine crescente:</a:t>
            </a:r>
            <a:endParaRPr lang="it-IT" sz="2800" spc="-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05651C-6D82-4D31-8249-9223EEED391D}"/>
              </a:ext>
            </a:extLst>
          </p:cNvPr>
          <p:cNvSpPr txBox="1"/>
          <p:nvPr/>
        </p:nvSpPr>
        <p:spPr>
          <a:xfrm>
            <a:off x="948690" y="2872442"/>
            <a:ext cx="7246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71,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81,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90,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92,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94,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96,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97,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103,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107,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119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742999-2F3C-4200-B75B-64A31505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30" y="4059982"/>
            <a:ext cx="5124487" cy="8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4A650E6-6B64-494A-AC71-4FFCBAAB0339}"/>
              </a:ext>
            </a:extLst>
          </p:cNvPr>
          <p:cNvSpPr txBox="1"/>
          <p:nvPr/>
        </p:nvSpPr>
        <p:spPr>
          <a:xfrm>
            <a:off x="726690" y="1582730"/>
            <a:ext cx="7425690" cy="409791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ts val="3800"/>
              </a:lnSpc>
              <a:spcBef>
                <a:spcPts val="254"/>
              </a:spcBef>
            </a:pPr>
            <a:r>
              <a:rPr sz="3200" spc="-5" dirty="0">
                <a:latin typeface="Arial MT"/>
                <a:cs typeface="Arial MT"/>
              </a:rPr>
              <a:t>Il fatto che mediana e media aritmetica 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questo caso coincidano non è casuale 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quanto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 distribuzione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è </a:t>
            </a:r>
            <a:r>
              <a:rPr sz="32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simmetrica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algn="ctr">
              <a:lnSpc>
                <a:spcPts val="3765"/>
              </a:lnSpc>
            </a:pPr>
            <a:r>
              <a:rPr sz="3200" spc="-5" dirty="0">
                <a:latin typeface="Arial MT"/>
                <a:cs typeface="Arial MT"/>
              </a:rPr>
              <a:t>Ma,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generale, ciò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non avviene.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 dirty="0">
              <a:latin typeface="Arial MT"/>
              <a:cs typeface="Arial MT"/>
            </a:endParaRPr>
          </a:p>
          <a:p>
            <a:pPr marL="34290" marR="26670" indent="-635" algn="ctr">
              <a:lnSpc>
                <a:spcPts val="3800"/>
              </a:lnSpc>
              <a:spcBef>
                <a:spcPts val="5"/>
              </a:spcBef>
            </a:pPr>
            <a:r>
              <a:rPr sz="32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Vantaggio</a:t>
            </a:r>
            <a:r>
              <a:rPr sz="3200" spc="-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nell’uso della mediana: non è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influenzata dalle </a:t>
            </a:r>
            <a:r>
              <a:rPr sz="3200" spc="-5" dirty="0" err="1">
                <a:latin typeface="Arial MT"/>
                <a:cs typeface="Arial MT"/>
              </a:rPr>
              <a:t>osservazioni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lang="it-IT" sz="3200" spc="-5" dirty="0">
                <a:latin typeface="Arial MT"/>
                <a:cs typeface="Arial MT"/>
              </a:rPr>
              <a:t>anomale</a:t>
            </a:r>
            <a:r>
              <a:rPr sz="3200" spc="-5" dirty="0">
                <a:latin typeface="Arial MT"/>
                <a:cs typeface="Arial MT"/>
              </a:rPr>
              <a:t> 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estreme.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886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745092F-4BD9-4BB4-B18B-6B165CF4316B}"/>
              </a:ext>
            </a:extLst>
          </p:cNvPr>
          <p:cNvSpPr txBox="1">
            <a:spLocks/>
          </p:cNvSpPr>
          <p:nvPr/>
        </p:nvSpPr>
        <p:spPr>
          <a:xfrm>
            <a:off x="333948" y="231119"/>
            <a:ext cx="7549515" cy="718185"/>
          </a:xfrm>
          <a:prstGeom prst="rect">
            <a:avLst/>
          </a:prstGeom>
        </p:spPr>
        <p:txBody>
          <a:bodyPr vert="horz" wrap="square" lIns="0" tIns="298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700"/>
              </a:lnSpc>
              <a:spcBef>
                <a:spcPts val="235"/>
              </a:spcBef>
              <a:tabLst>
                <a:tab pos="1487170" algn="l"/>
              </a:tabLst>
            </a:pPr>
            <a:r>
              <a:rPr lang="it-IT" sz="2300" b="1" u="sng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Esempio:</a:t>
            </a:r>
            <a:r>
              <a:rPr lang="it-IT" sz="2300" b="1" spc="-5" dirty="0">
                <a:solidFill>
                  <a:srgbClr val="FFCC00"/>
                </a:solidFill>
                <a:latin typeface="Arial"/>
                <a:cs typeface="Arial"/>
              </a:rPr>
              <a:t>	</a:t>
            </a:r>
            <a:r>
              <a:rPr lang="it-IT" sz="2300" spc="-5" dirty="0"/>
              <a:t>Nella</a:t>
            </a:r>
            <a:r>
              <a:rPr lang="it-IT" sz="2300" dirty="0"/>
              <a:t> </a:t>
            </a:r>
            <a:r>
              <a:rPr lang="it-IT" sz="2300" spc="-5" dirty="0"/>
              <a:t>tabella</a:t>
            </a:r>
            <a:r>
              <a:rPr lang="it-IT" sz="2300" dirty="0"/>
              <a:t> </a:t>
            </a:r>
            <a:r>
              <a:rPr lang="it-IT" sz="2300" spc="-5" dirty="0"/>
              <a:t>seguente</a:t>
            </a:r>
            <a:r>
              <a:rPr lang="it-IT" sz="2300" dirty="0"/>
              <a:t> </a:t>
            </a:r>
            <a:r>
              <a:rPr lang="it-IT" sz="2300" spc="-5" dirty="0"/>
              <a:t>sono</a:t>
            </a:r>
            <a:r>
              <a:rPr lang="it-IT" sz="2300" dirty="0"/>
              <a:t> </a:t>
            </a:r>
            <a:r>
              <a:rPr lang="it-IT" sz="2300" spc="-5" dirty="0"/>
              <a:t>riportati</a:t>
            </a:r>
            <a:r>
              <a:rPr lang="it-IT" sz="2300" dirty="0"/>
              <a:t> </a:t>
            </a:r>
            <a:r>
              <a:rPr lang="it-IT" sz="2300" spc="-5" dirty="0"/>
              <a:t>i</a:t>
            </a:r>
            <a:r>
              <a:rPr lang="it-IT" sz="2300" dirty="0"/>
              <a:t> </a:t>
            </a:r>
            <a:r>
              <a:rPr lang="it-IT" sz="2300" spc="-5" dirty="0"/>
              <a:t>valori</a:t>
            </a:r>
            <a:r>
              <a:rPr lang="it-IT" sz="2300" dirty="0"/>
              <a:t> </a:t>
            </a:r>
            <a:r>
              <a:rPr lang="it-IT" sz="2300" spc="-5" dirty="0"/>
              <a:t>del </a:t>
            </a:r>
            <a:r>
              <a:rPr lang="it-IT" sz="2300" spc="-625" dirty="0"/>
              <a:t> </a:t>
            </a:r>
            <a:r>
              <a:rPr lang="it-IT" sz="2300" spc="-5" dirty="0"/>
              <a:t>tasso glicemico rilevati su 10 pazienti:</a:t>
            </a:r>
            <a:endParaRPr lang="it-IT" sz="2300" dirty="0">
              <a:latin typeface="Arial"/>
              <a:cs typeface="Arial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1C7FE1-CC27-4F8D-B75B-78CE68E18E8F}"/>
              </a:ext>
            </a:extLst>
          </p:cNvPr>
          <p:cNvGraphicFramePr>
            <a:graphicFrameLocks noGrp="1"/>
          </p:cNvGraphicFramePr>
          <p:nvPr/>
        </p:nvGraphicFramePr>
        <p:xfrm>
          <a:off x="2262466" y="1630266"/>
          <a:ext cx="4601845" cy="4301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Paziente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Glicemia</a:t>
                      </a:r>
                      <a:r>
                        <a:rPr sz="17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(mg/100cc)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=103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spc="-30" baseline="-25252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=119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=107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=71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=81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10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4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Totale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950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DD6275-555D-4155-A243-40DA78116DE6}"/>
              </a:ext>
            </a:extLst>
          </p:cNvPr>
          <p:cNvSpPr txBox="1">
            <a:spLocks/>
          </p:cNvSpPr>
          <p:nvPr/>
        </p:nvSpPr>
        <p:spPr>
          <a:xfrm>
            <a:off x="369396" y="358626"/>
            <a:ext cx="6796405" cy="45212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Fasi</a:t>
            </a:r>
            <a:r>
              <a:rPr lang="it-IT" sz="28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8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operative </a:t>
            </a:r>
            <a:r>
              <a:rPr lang="it-IT" sz="2800" spc="-5" dirty="0"/>
              <a:t>per il calcolo della mediana</a:t>
            </a:r>
            <a:endParaRPr lang="it-IT" sz="28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43F1A2-0CC6-454C-AB62-54177FD0168C}"/>
              </a:ext>
            </a:extLst>
          </p:cNvPr>
          <p:cNvSpPr txBox="1"/>
          <p:nvPr/>
        </p:nvSpPr>
        <p:spPr>
          <a:xfrm>
            <a:off x="405858" y="1525728"/>
            <a:ext cx="7724775" cy="3891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indent="-41465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27355" algn="l"/>
              </a:tabLst>
            </a:pPr>
            <a:r>
              <a:rPr sz="2800" spc="-5" dirty="0">
                <a:latin typeface="Arial MT"/>
                <a:cs typeface="Arial MT"/>
              </a:rPr>
              <a:t>ordinamento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crescente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dati;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arenR"/>
            </a:pPr>
            <a:endParaRPr sz="3000" dirty="0">
              <a:latin typeface="Arial MT"/>
              <a:cs typeface="Arial MT"/>
            </a:endParaRPr>
          </a:p>
          <a:p>
            <a:pPr marL="12700" marR="113664">
              <a:lnSpc>
                <a:spcPct val="99600"/>
              </a:lnSpc>
              <a:buAutoNum type="arabicParenR"/>
              <a:tabLst>
                <a:tab pos="427355" algn="l"/>
              </a:tabLst>
            </a:pPr>
            <a:r>
              <a:rPr sz="2800" spc="-5" dirty="0">
                <a:latin typeface="Arial MT"/>
                <a:cs typeface="Arial MT"/>
              </a:rPr>
              <a:t>se il numero di dati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n è dispari</a:t>
            </a:r>
            <a:r>
              <a:rPr sz="2800" spc="-5" dirty="0">
                <a:latin typeface="Arial MT"/>
                <a:cs typeface="Arial MT"/>
              </a:rPr>
              <a:t>, la mediana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corrisponde al dato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 occupa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(n+1)/2</a:t>
            </a:r>
            <a:r>
              <a:rPr sz="2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esima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posizione;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arenR"/>
            </a:pPr>
            <a:endParaRPr sz="3050" dirty="0">
              <a:latin typeface="Arial MT"/>
              <a:cs typeface="Arial MT"/>
            </a:endParaRPr>
          </a:p>
          <a:p>
            <a:pPr marL="12700" marR="5080">
              <a:lnSpc>
                <a:spcPct val="99600"/>
              </a:lnSpc>
              <a:buAutoNum type="arabicParenR"/>
              <a:tabLst>
                <a:tab pos="427355" algn="l"/>
              </a:tabLst>
            </a:pPr>
            <a:r>
              <a:rPr sz="2800" spc="-5" dirty="0">
                <a:latin typeface="Arial MT"/>
                <a:cs typeface="Arial MT"/>
              </a:rPr>
              <a:t>se il numero di dati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n è pari</a:t>
            </a:r>
            <a:r>
              <a:rPr sz="2800" spc="-5" dirty="0">
                <a:latin typeface="Arial MT"/>
                <a:cs typeface="Arial MT"/>
              </a:rPr>
              <a:t>, la mediana è data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dalla</a:t>
            </a:r>
            <a:r>
              <a:rPr sz="2800" spc="1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media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aritmetica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dei</a:t>
            </a:r>
            <a:r>
              <a:rPr sz="2800" spc="1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due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dati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occupano la posizione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n/2 </a:t>
            </a:r>
            <a:r>
              <a:rPr sz="2800" spc="-5" dirty="0">
                <a:latin typeface="Arial MT"/>
                <a:cs typeface="Arial MT"/>
              </a:rPr>
              <a:t>e </a:t>
            </a:r>
            <a:r>
              <a:rPr sz="2800" spc="-10" dirty="0">
                <a:latin typeface="Arial MT"/>
                <a:cs typeface="Arial MT"/>
              </a:rPr>
              <a:t>quella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n/2)+1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4216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72934F3-1421-4485-B930-48570C75A3DD}"/>
              </a:ext>
            </a:extLst>
          </p:cNvPr>
          <p:cNvSpPr txBox="1">
            <a:spLocks/>
          </p:cNvSpPr>
          <p:nvPr/>
        </p:nvSpPr>
        <p:spPr>
          <a:xfrm>
            <a:off x="477768" y="466209"/>
            <a:ext cx="1678939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LA</a:t>
            </a:r>
            <a:r>
              <a:rPr lang="it-IT" sz="2850" b="1" spc="-100">
                <a:latin typeface="Tahoma"/>
                <a:cs typeface="Tahoma"/>
              </a:rPr>
              <a:t> </a:t>
            </a:r>
            <a:r>
              <a:rPr lang="it-IT" sz="2850" b="1" spc="-45">
                <a:latin typeface="Tahoma"/>
                <a:cs typeface="Tahoma"/>
              </a:rPr>
              <a:t>MODA</a:t>
            </a:r>
            <a:endParaRPr lang="it-IT" sz="2850">
              <a:latin typeface="Tahoma"/>
              <a:cs typeface="Tahom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E18AFC8-B84F-4838-89CD-BE9245A5D1FB}"/>
              </a:ext>
            </a:extLst>
          </p:cNvPr>
          <p:cNvSpPr txBox="1"/>
          <p:nvPr/>
        </p:nvSpPr>
        <p:spPr>
          <a:xfrm>
            <a:off x="816039" y="1597651"/>
            <a:ext cx="7744459" cy="2687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95"/>
              </a:spcBef>
            </a:pPr>
            <a:r>
              <a:rPr sz="32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DEFINIZIONE:</a:t>
            </a:r>
            <a:r>
              <a:rPr sz="3200" b="1" i="1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La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Moda</a:t>
            </a:r>
            <a:r>
              <a:rPr sz="3200" b="1" u="heavy" spc="-20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(Mo)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è</a:t>
            </a:r>
            <a:endParaRPr sz="3200" dirty="0">
              <a:latin typeface="Arial MT"/>
              <a:cs typeface="Arial MT"/>
            </a:endParaRPr>
          </a:p>
          <a:p>
            <a:pPr marL="16510" marR="5080">
              <a:lnSpc>
                <a:spcPts val="3800"/>
              </a:lnSpc>
              <a:spcBef>
                <a:spcPts val="135"/>
              </a:spcBef>
            </a:pPr>
            <a:r>
              <a:rPr sz="3200" spc="-5" dirty="0">
                <a:latin typeface="Arial MT"/>
                <a:cs typeface="Arial MT"/>
              </a:rPr>
              <a:t>l’osservazione che si verifica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maggiore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frequenza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una data distribuzione.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Si possono avere anche più valori modali.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829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061DFE9D-FD41-483B-A889-A21664FE03D5}"/>
              </a:ext>
            </a:extLst>
          </p:cNvPr>
          <p:cNvGraphicFramePr>
            <a:graphicFrameLocks noGrp="1"/>
          </p:cNvGraphicFramePr>
          <p:nvPr/>
        </p:nvGraphicFramePr>
        <p:xfrm>
          <a:off x="536829" y="1623578"/>
          <a:ext cx="5464809" cy="4086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272">
                <a:tc>
                  <a:txBody>
                    <a:bodyPr/>
                    <a:lstStyle/>
                    <a:p>
                      <a:pPr marL="122555" marR="108585" indent="595630">
                        <a:lnSpc>
                          <a:spcPts val="1900"/>
                        </a:lnSpc>
                        <a:spcBef>
                          <a:spcPts val="4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Mesi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sopravvivenza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(x</a:t>
                      </a:r>
                      <a:r>
                        <a:rPr sz="1575" spc="-7" baseline="-2645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Frequenze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136525" indent="-51435">
                        <a:lnSpc>
                          <a:spcPts val="1900"/>
                        </a:lnSpc>
                        <a:spcBef>
                          <a:spcPts val="4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requenze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Cumulate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Cum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56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6,8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10.5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7,3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52.6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4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8,5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63.1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11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9,2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84.2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10,1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24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Totale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B4C5427F-226E-48D1-A81C-7CD02D426658}"/>
              </a:ext>
            </a:extLst>
          </p:cNvPr>
          <p:cNvSpPr txBox="1"/>
          <p:nvPr/>
        </p:nvSpPr>
        <p:spPr>
          <a:xfrm>
            <a:off x="6266097" y="3244063"/>
            <a:ext cx="2760345" cy="845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Media aritmetica= 8,2 mesi </a:t>
            </a:r>
            <a:r>
              <a:rPr sz="1800"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Mediana= 7,3 mesi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Moda=7,3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mesi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605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71AE25-5344-4EEC-9D78-5CD3CDE6CD6B}"/>
              </a:ext>
            </a:extLst>
          </p:cNvPr>
          <p:cNvSpPr txBox="1">
            <a:spLocks/>
          </p:cNvSpPr>
          <p:nvPr/>
        </p:nvSpPr>
        <p:spPr>
          <a:xfrm>
            <a:off x="333948" y="206406"/>
            <a:ext cx="6337935" cy="746125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lang="it-IT" sz="2400" spc="-5"/>
              <a:t>In presenza</a:t>
            </a:r>
            <a:r>
              <a:rPr lang="it-IT" sz="2400"/>
              <a:t> </a:t>
            </a:r>
            <a:r>
              <a:rPr lang="it-IT" sz="2400" spc="-5"/>
              <a:t>di</a:t>
            </a:r>
            <a:r>
              <a:rPr lang="it-IT" sz="2400"/>
              <a:t> </a:t>
            </a:r>
            <a:r>
              <a:rPr lang="it-IT" sz="2400" spc="-5"/>
              <a:t>una distribuzione</a:t>
            </a:r>
            <a:r>
              <a:rPr lang="it-IT" sz="2400"/>
              <a:t> </a:t>
            </a:r>
            <a:r>
              <a:rPr lang="it-IT" sz="2400" spc="-5"/>
              <a:t>di</a:t>
            </a:r>
            <a:r>
              <a:rPr lang="it-IT" sz="2400"/>
              <a:t> </a:t>
            </a:r>
            <a:r>
              <a:rPr lang="it-IT" sz="2400" spc="-5"/>
              <a:t>frequenze è </a:t>
            </a:r>
            <a:r>
              <a:rPr lang="it-IT" sz="2400" spc="-650"/>
              <a:t> </a:t>
            </a:r>
            <a:r>
              <a:rPr lang="it-IT" sz="2400" spc="-5"/>
              <a:t>necessario</a:t>
            </a:r>
            <a:r>
              <a:rPr lang="it-IT" sz="2400"/>
              <a:t> </a:t>
            </a:r>
            <a:r>
              <a:rPr lang="it-IT" sz="2400" spc="-5"/>
              <a:t>considerare</a:t>
            </a:r>
            <a:r>
              <a:rPr lang="it-IT" sz="2400"/>
              <a:t> </a:t>
            </a:r>
            <a:r>
              <a:rPr lang="it-IT" sz="2400" spc="-5"/>
              <a:t>le</a:t>
            </a:r>
            <a:r>
              <a:rPr lang="it-IT" sz="2400"/>
              <a:t> </a:t>
            </a:r>
            <a:r>
              <a:rPr lang="it-IT" sz="2400" spc="-5"/>
              <a:t>frequenze</a:t>
            </a:r>
            <a:r>
              <a:rPr lang="it-IT" sz="2400"/>
              <a:t> </a:t>
            </a:r>
            <a:r>
              <a:rPr lang="it-IT" sz="2400" spc="-5"/>
              <a:t>cumulate</a:t>
            </a:r>
            <a:endParaRPr lang="it-IT" sz="2400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99441DE-8B6D-4787-9D82-2D1C97D8B414}"/>
              </a:ext>
            </a:extLst>
          </p:cNvPr>
          <p:cNvGraphicFramePr>
            <a:graphicFrameLocks noGrp="1"/>
          </p:cNvGraphicFramePr>
          <p:nvPr/>
        </p:nvGraphicFramePr>
        <p:xfrm>
          <a:off x="321224" y="1659292"/>
          <a:ext cx="8630283" cy="4704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312">
                <a:tc>
                  <a:txBody>
                    <a:bodyPr/>
                    <a:lstStyle/>
                    <a:p>
                      <a:pPr marL="332105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sz="2500" spc="-40" dirty="0">
                          <a:latin typeface="Arial MT"/>
                          <a:cs typeface="Arial MT"/>
                        </a:rPr>
                        <a:t>Voti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ordinati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347345" algn="ctr">
                        <a:lnSpc>
                          <a:spcPts val="300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(x</a:t>
                      </a:r>
                      <a:r>
                        <a:rPr sz="2475" spc="-7" baseline="-25252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Frequenze</a:t>
                      </a:r>
                      <a:r>
                        <a:rPr sz="2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(f</a:t>
                      </a:r>
                      <a:r>
                        <a:rPr sz="2475" spc="-7" baseline="-25252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Freq.</a:t>
                      </a:r>
                      <a:r>
                        <a:rPr sz="2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946150">
                        <a:lnSpc>
                          <a:spcPts val="300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(F</a:t>
                      </a:r>
                      <a:r>
                        <a:rPr sz="2475" spc="-7" baseline="-25252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Freq.Cum.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845185">
                        <a:lnSpc>
                          <a:spcPts val="300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(F</a:t>
                      </a:r>
                      <a:r>
                        <a:rPr sz="2475" spc="-7" baseline="-25252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%)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10.5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(21.0)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2+4</a:t>
                      </a:r>
                      <a:r>
                        <a:rPr sz="2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31.5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9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(42.1)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6+8</a:t>
                      </a:r>
                      <a:r>
                        <a:rPr sz="2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14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73.6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9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14+2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16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84.1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9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27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16+2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94.6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2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30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(5.4)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18+1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19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500" spc="-10" dirty="0">
                          <a:latin typeface="Arial MT"/>
                          <a:cs typeface="Arial MT"/>
                        </a:rPr>
                        <a:t>100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9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b="1" spc="-35" dirty="0">
                          <a:latin typeface="Arial"/>
                          <a:cs typeface="Arial"/>
                        </a:rPr>
                        <a:t>Totale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b="1" spc="-5" dirty="0">
                          <a:latin typeface="Arial"/>
                          <a:cs typeface="Arial"/>
                        </a:rPr>
                        <a:t>19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4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DC9267-C524-4D67-8060-53E7B92C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3" y="1209321"/>
            <a:ext cx="7589914" cy="44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703200-4E9E-473B-8C6F-DED4EC879BD0}"/>
              </a:ext>
            </a:extLst>
          </p:cNvPr>
          <p:cNvSpPr txBox="1"/>
          <p:nvPr/>
        </p:nvSpPr>
        <p:spPr>
          <a:xfrm>
            <a:off x="333254" y="475950"/>
            <a:ext cx="8296909" cy="4881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0" dirty="0">
                <a:latin typeface="Tahoma"/>
                <a:cs typeface="Tahoma"/>
              </a:rPr>
              <a:t>I</a:t>
            </a:r>
            <a:r>
              <a:rPr sz="2850" b="1" spc="-5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QUANTILI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ahoma"/>
              <a:cs typeface="Tahoma"/>
            </a:endParaRPr>
          </a:p>
          <a:p>
            <a:pPr marL="64325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643890" algn="l"/>
              </a:tabLst>
            </a:pPr>
            <a:r>
              <a:rPr sz="3200" spc="-5" dirty="0">
                <a:latin typeface="Arial MT"/>
                <a:cs typeface="Arial MT"/>
              </a:rPr>
              <a:t>Generalizzano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mediana;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4600" dirty="0">
              <a:latin typeface="Arial MT"/>
              <a:cs typeface="Arial MT"/>
            </a:endParaRPr>
          </a:p>
          <a:p>
            <a:pPr marL="643255" indent="-342900">
              <a:lnSpc>
                <a:spcPct val="100000"/>
              </a:lnSpc>
              <a:buFont typeface="Wingdings"/>
              <a:buChar char=""/>
              <a:tabLst>
                <a:tab pos="643890" algn="l"/>
              </a:tabLst>
            </a:pPr>
            <a:r>
              <a:rPr sz="3200" spc="-5" dirty="0">
                <a:latin typeface="Arial MT"/>
                <a:cs typeface="Arial MT"/>
              </a:rPr>
              <a:t>L'idea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quantile-p</a:t>
            </a:r>
            <a:r>
              <a:rPr sz="3200" b="1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dove</a:t>
            </a:r>
            <a:endParaRPr sz="3200" dirty="0">
              <a:latin typeface="Arial MT"/>
              <a:cs typeface="Arial MT"/>
            </a:endParaRPr>
          </a:p>
          <a:p>
            <a:pPr marL="300990" marR="5080">
              <a:lnSpc>
                <a:spcPts val="4590"/>
              </a:lnSpc>
              <a:spcBef>
                <a:spcPts val="114"/>
              </a:spcBef>
              <a:tabLst>
                <a:tab pos="1041400" algn="l"/>
              </a:tabLst>
            </a:pPr>
            <a:r>
              <a:rPr sz="3200" i="1" spc="-40" dirty="0">
                <a:latin typeface="Arial"/>
                <a:cs typeface="Arial"/>
              </a:rPr>
              <a:t>p</a:t>
            </a:r>
            <a:r>
              <a:rPr sz="3300" spc="-40" dirty="0">
                <a:latin typeface="Symbol"/>
                <a:cs typeface="Symbol"/>
              </a:rPr>
              <a:t></a:t>
            </a:r>
            <a:r>
              <a:rPr sz="3300" spc="-4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Arial MT"/>
                <a:cs typeface="Arial MT"/>
              </a:rPr>
              <a:t>[0; 1] e di cercare un numero che sia più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grande </a:t>
            </a:r>
            <a:r>
              <a:rPr sz="3200" i="1" spc="-5" dirty="0">
                <a:latin typeface="Arial"/>
                <a:cs typeface="Arial"/>
              </a:rPr>
              <a:t>p</a:t>
            </a:r>
            <a:r>
              <a:rPr sz="3200" spc="-5" dirty="0">
                <a:latin typeface="Arial MT"/>
                <a:cs typeface="Arial MT"/>
              </a:rPr>
              <a:t>% dei dati osservati e più piccolo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restante (1-p%) dei dati.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065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7CA8030-ED0C-4115-8125-A8DD3857B6B0}"/>
              </a:ext>
            </a:extLst>
          </p:cNvPr>
          <p:cNvSpPr txBox="1"/>
          <p:nvPr/>
        </p:nvSpPr>
        <p:spPr>
          <a:xfrm>
            <a:off x="693127" y="1484601"/>
            <a:ext cx="8060055" cy="41473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2230">
              <a:lnSpc>
                <a:spcPct val="118500"/>
              </a:lnSpc>
              <a:spcBef>
                <a:spcPts val="85"/>
              </a:spcBef>
            </a:pPr>
            <a:r>
              <a:rPr sz="2800" spc="-5" dirty="0">
                <a:latin typeface="Arial MT"/>
                <a:cs typeface="Arial MT"/>
              </a:rPr>
              <a:t>I quantili con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 MT"/>
                <a:cs typeface="Arial MT"/>
              </a:rPr>
              <a:t>uguale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0,25; 0,50 e 0,75 vengono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chiamati rispettivamente il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primo, il secondo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 il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terzo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quartile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800" spc="-5" dirty="0">
                <a:latin typeface="Arial MT"/>
                <a:cs typeface="Arial MT"/>
              </a:rPr>
              <a:t>Dividono 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popolazione 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quattro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parti uguali.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 MT"/>
                <a:cs typeface="Arial MT"/>
              </a:rPr>
              <a:t>Si osservi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quartile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coincide con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mediana.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quantili con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 MT"/>
                <a:cs typeface="Arial MT"/>
              </a:rPr>
              <a:t>= 0,01; … ; 0,99 si chiamano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percentili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85689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A8CCA110-26D1-4178-86D0-0D507C711EF7}"/>
              </a:ext>
            </a:extLst>
          </p:cNvPr>
          <p:cNvSpPr txBox="1">
            <a:spLocks/>
          </p:cNvSpPr>
          <p:nvPr/>
        </p:nvSpPr>
        <p:spPr>
          <a:xfrm>
            <a:off x="536277" y="422839"/>
            <a:ext cx="7213600" cy="52768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8750" algn="l"/>
                <a:tab pos="3063875" algn="l"/>
                <a:tab pos="3679190" algn="l"/>
                <a:tab pos="5842000" algn="l"/>
              </a:tabLst>
            </a:pPr>
            <a:r>
              <a:rPr lang="it-IT" sz="3300" b="1" spc="-65">
                <a:latin typeface="Tahoma"/>
                <a:cs typeface="Tahoma"/>
              </a:rPr>
              <a:t>Quale	misura	</a:t>
            </a:r>
            <a:r>
              <a:rPr lang="it-IT" sz="3300" b="1" spc="-50">
                <a:latin typeface="Tahoma"/>
                <a:cs typeface="Tahoma"/>
              </a:rPr>
              <a:t>di	</a:t>
            </a:r>
            <a:r>
              <a:rPr lang="it-IT" sz="3300" b="1" spc="-60">
                <a:latin typeface="Tahoma"/>
                <a:cs typeface="Tahoma"/>
              </a:rPr>
              <a:t>posizione	</a:t>
            </a:r>
            <a:r>
              <a:rPr lang="it-IT" sz="3300" b="1" spc="-65">
                <a:latin typeface="Tahoma"/>
                <a:cs typeface="Tahoma"/>
              </a:rPr>
              <a:t>usare?</a:t>
            </a:r>
            <a:endParaRPr lang="it-IT" sz="3300" dirty="0">
              <a:latin typeface="Tahoma"/>
              <a:cs typeface="Tahom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02C5B63-6325-49DB-B601-8C4BDB8A8C84}"/>
              </a:ext>
            </a:extLst>
          </p:cNvPr>
          <p:cNvSpPr txBox="1">
            <a:spLocks/>
          </p:cNvSpPr>
          <p:nvPr/>
        </p:nvSpPr>
        <p:spPr>
          <a:xfrm>
            <a:off x="387155" y="1212133"/>
            <a:ext cx="8317230" cy="219002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8135">
              <a:lnSpc>
                <a:spcPct val="100000"/>
              </a:lnSpc>
              <a:spcBef>
                <a:spcPts val="680"/>
              </a:spcBef>
            </a:pPr>
            <a:r>
              <a:rPr lang="it-IT" spc="-40" dirty="0">
                <a:solidFill>
                  <a:srgbClr val="FF0000"/>
                </a:solidFill>
              </a:rPr>
              <a:t>A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35" dirty="0">
                <a:solidFill>
                  <a:srgbClr val="FF0000"/>
                </a:solidFill>
              </a:rPr>
              <a:t>quale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35" dirty="0">
                <a:solidFill>
                  <a:srgbClr val="FF0000"/>
                </a:solidFill>
              </a:rPr>
              <a:t>misura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25" dirty="0">
                <a:solidFill>
                  <a:srgbClr val="FF0000"/>
                </a:solidFill>
              </a:rPr>
              <a:t>di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35" dirty="0">
                <a:solidFill>
                  <a:srgbClr val="FF0000"/>
                </a:solidFill>
              </a:rPr>
              <a:t>tendenza</a:t>
            </a:r>
            <a:r>
              <a:rPr lang="it-IT" spc="-15" dirty="0">
                <a:solidFill>
                  <a:srgbClr val="FF0000"/>
                </a:solidFill>
              </a:rPr>
              <a:t> </a:t>
            </a:r>
            <a:r>
              <a:rPr lang="it-IT" spc="-35" dirty="0">
                <a:solidFill>
                  <a:srgbClr val="FF0000"/>
                </a:solidFill>
              </a:rPr>
              <a:t>centrale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25" dirty="0">
                <a:solidFill>
                  <a:srgbClr val="FF0000"/>
                </a:solidFill>
              </a:rPr>
              <a:t>ci</a:t>
            </a:r>
            <a:r>
              <a:rPr lang="it-IT" spc="-20" dirty="0">
                <a:solidFill>
                  <a:srgbClr val="FF0000"/>
                </a:solidFill>
              </a:rPr>
              <a:t> </a:t>
            </a:r>
            <a:r>
              <a:rPr lang="it-IT" spc="-30" dirty="0">
                <a:solidFill>
                  <a:srgbClr val="FF0000"/>
                </a:solidFill>
              </a:rPr>
              <a:t>riferiamo?</a:t>
            </a:r>
          </a:p>
          <a:p>
            <a:pPr marL="291465" marR="428625" indent="-2794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302260" algn="l"/>
                <a:tab pos="302895" algn="l"/>
                <a:tab pos="1828800" algn="l"/>
              </a:tabLst>
            </a:pP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Il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proprietario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una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ditta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afferma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"Lo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mensile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nella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nostra </a:t>
            </a:r>
            <a:r>
              <a:rPr lang="it-IT" sz="2000" spc="-5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ditta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FF0000"/>
                </a:solidFill>
                <a:latin typeface="Arial MT"/>
                <a:cs typeface="Arial MT"/>
              </a:rPr>
              <a:t>2.700</a:t>
            </a:r>
            <a:r>
              <a:rPr lang="it-IT" sz="2000" spc="-5" dirty="0">
                <a:latin typeface="Arial MT"/>
                <a:cs typeface="Arial MT"/>
              </a:rPr>
              <a:t>	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euro"</a:t>
            </a:r>
            <a:endParaRPr lang="it-IT" sz="2000" dirty="0">
              <a:latin typeface="Arial MT"/>
              <a:cs typeface="Arial MT"/>
            </a:endParaRPr>
          </a:p>
          <a:p>
            <a:pPr marL="302260" indent="-290195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302260" algn="l"/>
                <a:tab pos="302895" algn="l"/>
              </a:tabLst>
            </a:pP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Il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sindacato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dei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lavoratori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dice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che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“lo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medio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 </a:t>
            </a:r>
            <a:r>
              <a:rPr lang="it-IT" sz="2000" spc="-5" dirty="0">
                <a:solidFill>
                  <a:srgbClr val="FF0000"/>
                </a:solidFill>
                <a:latin typeface="Arial MT"/>
                <a:cs typeface="Arial MT"/>
              </a:rPr>
              <a:t>1.700</a:t>
            </a:r>
            <a:r>
              <a:rPr lang="it-IT" sz="2000" spc="5" dirty="0"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euro”.</a:t>
            </a:r>
            <a:endParaRPr lang="it-IT" sz="2000" dirty="0">
              <a:latin typeface="Arial MT"/>
              <a:cs typeface="Arial MT"/>
            </a:endParaRPr>
          </a:p>
          <a:p>
            <a:pPr marL="291465" marR="5080" indent="-279400">
              <a:lnSpc>
                <a:spcPct val="110700"/>
              </a:lnSpc>
              <a:spcBef>
                <a:spcPts val="140"/>
              </a:spcBef>
              <a:buFont typeface="Arial" panose="020B0604020202020204" pitchFamily="34" charset="0"/>
              <a:buChar char="•"/>
              <a:tabLst>
                <a:tab pos="302260" algn="l"/>
                <a:tab pos="302895" algn="l"/>
              </a:tabLst>
            </a:pP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L'agente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delle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tasse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dice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che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“lo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medio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stato</a:t>
            </a:r>
            <a:r>
              <a:rPr lang="it-IT" sz="20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</a:t>
            </a:r>
            <a:r>
              <a:rPr lang="it-IT" sz="20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FF0000"/>
                </a:solidFill>
                <a:latin typeface="Arial MT"/>
                <a:cs typeface="Arial MT"/>
              </a:rPr>
              <a:t>2.200</a:t>
            </a:r>
            <a:r>
              <a:rPr lang="it-IT" sz="2000" spc="5" dirty="0"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euro”. </a:t>
            </a:r>
            <a:r>
              <a:rPr lang="it-IT" sz="2000" spc="-5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Queste</a:t>
            </a:r>
            <a:r>
              <a:rPr lang="it-IT" sz="2000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risposte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diverse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sono</a:t>
            </a:r>
            <a:r>
              <a:rPr lang="it-IT" sz="2000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state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ottenute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tutte</a:t>
            </a:r>
            <a:r>
              <a:rPr lang="it-IT" sz="2000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dai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dati</a:t>
            </a:r>
            <a:r>
              <a:rPr lang="it-IT" sz="2000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0000"/>
                </a:solidFill>
                <a:latin typeface="Arial MT"/>
                <a:cs typeface="Arial MT"/>
              </a:rPr>
              <a:t>della tabella.</a:t>
            </a:r>
            <a:endParaRPr lang="it-IT" sz="2000" dirty="0">
              <a:latin typeface="Arial MT"/>
              <a:cs typeface="Arial MT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EBF73A3-7D85-47BC-A034-4F2799E805B0}"/>
              </a:ext>
            </a:extLst>
          </p:cNvPr>
          <p:cNvGraphicFramePr>
            <a:graphicFrameLocks noGrp="1"/>
          </p:cNvGraphicFramePr>
          <p:nvPr/>
        </p:nvGraphicFramePr>
        <p:xfrm>
          <a:off x="5289664" y="3433546"/>
          <a:ext cx="3522978" cy="3035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181">
                <a:tc>
                  <a:txBody>
                    <a:bodyPr/>
                    <a:lstStyle/>
                    <a:p>
                      <a:pPr marL="443230" marR="343535" indent="-92075">
                        <a:lnSpc>
                          <a:spcPts val="21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ipendio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mensile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N°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di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lavoratori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1.300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1.700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2.200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2.600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6.500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9.400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5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23.000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B26B37D4-D0F7-45DE-8836-C3FCEEDF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21" y="4538167"/>
            <a:ext cx="3248049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9EBBC0-6C8F-4991-B576-DB0F6EF1CCBD}"/>
              </a:ext>
            </a:extLst>
          </p:cNvPr>
          <p:cNvSpPr txBox="1">
            <a:spLocks/>
          </p:cNvSpPr>
          <p:nvPr/>
        </p:nvSpPr>
        <p:spPr>
          <a:xfrm>
            <a:off x="395416" y="378811"/>
            <a:ext cx="7347584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Interpretazione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0">
                <a:latin typeface="Tahoma"/>
                <a:cs typeface="Tahoma"/>
              </a:rPr>
              <a:t>delle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5">
                <a:latin typeface="Tahoma"/>
                <a:cs typeface="Tahoma"/>
              </a:rPr>
              <a:t>misure</a:t>
            </a:r>
            <a:r>
              <a:rPr lang="it-IT" sz="2850" b="1" spc="-15">
                <a:latin typeface="Tahoma"/>
                <a:cs typeface="Tahoma"/>
              </a:rPr>
              <a:t> </a:t>
            </a:r>
            <a:r>
              <a:rPr lang="it-IT" sz="2850" b="1" spc="-30">
                <a:latin typeface="Tahoma"/>
                <a:cs typeface="Tahoma"/>
              </a:rPr>
              <a:t>di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0">
                <a:latin typeface="Tahoma"/>
                <a:cs typeface="Tahoma"/>
              </a:rPr>
              <a:t>posizione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DC612F-E8F1-4A5C-8342-9F4A1EEC7E25}"/>
              </a:ext>
            </a:extLst>
          </p:cNvPr>
          <p:cNvSpPr txBox="1"/>
          <p:nvPr/>
        </p:nvSpPr>
        <p:spPr>
          <a:xfrm>
            <a:off x="405858" y="1356513"/>
            <a:ext cx="8143875" cy="491031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marR="5080" indent="-342900" algn="just">
              <a:lnSpc>
                <a:spcPct val="89500"/>
              </a:lnSpc>
              <a:spcBef>
                <a:spcPts val="35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media</a:t>
            </a:r>
            <a:r>
              <a:rPr sz="2000" b="1" spc="5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aritmetica</a:t>
            </a:r>
            <a:r>
              <a:rPr sz="2000" b="1" spc="5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indica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che,</a:t>
            </a:r>
            <a:r>
              <a:rPr sz="2000" spc="5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</a:t>
            </a:r>
            <a:r>
              <a:rPr sz="2000" spc="5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denaro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fosse</a:t>
            </a:r>
            <a:r>
              <a:rPr sz="2000" spc="5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distribuito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modo che ciascuno ricevesse la stessa somma, ciascun dipendente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avrebbe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avuto 2.700 euro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moda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ci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dice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 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paga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mensile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più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comune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1.700.euro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902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La moda si considera spesso come il valore tipico dell'insieme di dati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poiché è quello che si presenta più spesso.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Non </a:t>
            </a:r>
            <a:r>
              <a:rPr sz="2000" b="1" spc="-5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tiene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però conto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degli altri valor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i</a:t>
            </a:r>
            <a:r>
              <a:rPr sz="2000" spc="-5" dirty="0">
                <a:solidFill>
                  <a:srgbClr val="FFD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 spesso in un insieme di dati vi è </a:t>
            </a:r>
            <a:r>
              <a:rPr sz="2000" b="1" spc="-5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più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di un </a:t>
            </a:r>
            <a:r>
              <a:rPr sz="2000" b="1" spc="-1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valore</a:t>
            </a:r>
            <a:r>
              <a:rPr sz="20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che</a:t>
            </a:r>
            <a:r>
              <a:rPr sz="2000" spc="-5" dirty="0">
                <a:latin typeface="Arial MT"/>
                <a:cs typeface="Arial MT"/>
              </a:rPr>
              <a:t> corrisponde alla definizione di moda.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0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2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mediana</a:t>
            </a:r>
            <a:r>
              <a:rPr sz="2000" b="1" spc="19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indica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circa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metà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degli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addetti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percepiscono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2.200.euro, e metà di più.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8950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La mediana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non è influenzata dai valori estremi </a:t>
            </a:r>
            <a:r>
              <a:rPr sz="2000" spc="-5" dirty="0">
                <a:latin typeface="Arial MT"/>
                <a:cs typeface="Arial MT"/>
              </a:rPr>
              <a:t>eventualmente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presenti ma solo dal fatto che essi siano sotto o sopra il centro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dell'insieme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dei dati.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8904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356785-DA9C-48B1-AEC2-D55CAF7E6E52}"/>
              </a:ext>
            </a:extLst>
          </p:cNvPr>
          <p:cNvSpPr txBox="1">
            <a:spLocks/>
          </p:cNvSpPr>
          <p:nvPr/>
        </p:nvSpPr>
        <p:spPr>
          <a:xfrm>
            <a:off x="589561" y="512937"/>
            <a:ext cx="6740525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Relazione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0">
                <a:latin typeface="Tahoma"/>
                <a:cs typeface="Tahoma"/>
              </a:rPr>
              <a:t>tra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5">
                <a:latin typeface="Tahoma"/>
                <a:cs typeface="Tahoma"/>
              </a:rPr>
              <a:t>media,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mediana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35">
                <a:latin typeface="Tahoma"/>
                <a:cs typeface="Tahoma"/>
              </a:rPr>
              <a:t>e</a:t>
            </a:r>
            <a:r>
              <a:rPr lang="it-IT" sz="2850" b="1" spc="-1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moda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47EBB2-8FA8-4A6E-BF76-0231BDF0464C}"/>
              </a:ext>
            </a:extLst>
          </p:cNvPr>
          <p:cNvSpPr txBox="1"/>
          <p:nvPr/>
        </p:nvSpPr>
        <p:spPr>
          <a:xfrm>
            <a:off x="1005613" y="1551014"/>
            <a:ext cx="6914515" cy="38920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Arial MT"/>
                <a:cs typeface="Arial MT"/>
              </a:rPr>
              <a:t>In una distribuzione perfettamente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simmetrica</a:t>
            </a:r>
            <a:r>
              <a:rPr sz="2800" spc="-5" dirty="0">
                <a:latin typeface="Arial MT"/>
                <a:cs typeface="Arial MT"/>
              </a:rPr>
              <a:t>, la media, la mediana e la moda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hanno lo stesso valore. 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 distribuzione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asimmetrica</a:t>
            </a:r>
            <a:r>
              <a:rPr sz="2800" spc="-5" dirty="0">
                <a:latin typeface="Arial MT"/>
                <a:cs typeface="Arial MT"/>
              </a:rPr>
              <a:t>, la media si posiziona nella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direzione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dell’asimmetria.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Nelle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distribuzioni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spc="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dati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biologici,</a:t>
            </a:r>
            <a:r>
              <a:rPr sz="2800" spc="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l’asimmetria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è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quasi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sempre verso destra (asimmetria positiva,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valori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più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elevati),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quindi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è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maggiore della mediana o della moda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180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E6F956-49EF-42CD-BD35-3624FE70B58C}"/>
              </a:ext>
            </a:extLst>
          </p:cNvPr>
          <p:cNvSpPr txBox="1">
            <a:spLocks/>
          </p:cNvSpPr>
          <p:nvPr/>
        </p:nvSpPr>
        <p:spPr>
          <a:xfrm>
            <a:off x="687503" y="173937"/>
            <a:ext cx="6692900" cy="746125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68195" marR="5080" indent="-2056130">
              <a:lnSpc>
                <a:spcPts val="2800"/>
              </a:lnSpc>
              <a:spcBef>
                <a:spcPts val="254"/>
              </a:spcBef>
            </a:pPr>
            <a:r>
              <a:rPr lang="it-IT" sz="2400" spc="-5"/>
              <a:t>Calcolo</a:t>
            </a:r>
            <a:r>
              <a:rPr lang="it-IT" sz="2400"/>
              <a:t> </a:t>
            </a:r>
            <a:r>
              <a:rPr lang="it-IT" sz="2400" spc="-5"/>
              <a:t>delle</a:t>
            </a:r>
            <a:r>
              <a:rPr lang="it-IT" sz="2400"/>
              <a:t> </a:t>
            </a:r>
            <a:r>
              <a:rPr lang="it-IT" sz="2400" spc="-5"/>
              <a:t>frequenze</a:t>
            </a:r>
            <a:r>
              <a:rPr lang="it-IT" sz="2400"/>
              <a:t> </a:t>
            </a:r>
            <a:r>
              <a:rPr lang="it-IT" sz="2400" spc="-5"/>
              <a:t>di</a:t>
            </a:r>
            <a:r>
              <a:rPr lang="it-IT" sz="2400"/>
              <a:t> </a:t>
            </a:r>
            <a:r>
              <a:rPr lang="it-IT" sz="2400" spc="-5"/>
              <a:t>ogni</a:t>
            </a:r>
            <a:r>
              <a:rPr lang="it-IT" sz="2400"/>
              <a:t> </a:t>
            </a:r>
            <a:r>
              <a:rPr lang="it-IT" sz="2400" spc="-5"/>
              <a:t>classe:</a:t>
            </a:r>
            <a:r>
              <a:rPr lang="it-IT" sz="2400"/>
              <a:t> </a:t>
            </a:r>
            <a:r>
              <a:rPr lang="it-IT" sz="2400" spc="-5"/>
              <a:t>assolute</a:t>
            </a:r>
            <a:r>
              <a:rPr lang="it-IT" sz="2400"/>
              <a:t> </a:t>
            </a:r>
            <a:r>
              <a:rPr lang="it-IT" sz="2400" spc="-5"/>
              <a:t>e </a:t>
            </a:r>
            <a:r>
              <a:rPr lang="it-IT" sz="2400" spc="-650"/>
              <a:t> </a:t>
            </a:r>
            <a:r>
              <a:rPr lang="it-IT" sz="2400" spc="-5"/>
              <a:t>relative</a:t>
            </a:r>
            <a:r>
              <a:rPr lang="it-IT" sz="2400" spc="-10"/>
              <a:t> </a:t>
            </a:r>
            <a:r>
              <a:rPr lang="it-IT" sz="2400" spc="-5"/>
              <a:t>percentuali</a:t>
            </a:r>
            <a:endParaRPr lang="it-IT" sz="2400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1AA0A529-6B0D-4C16-B445-DBCE844446B3}"/>
              </a:ext>
            </a:extLst>
          </p:cNvPr>
          <p:cNvGraphicFramePr>
            <a:graphicFrameLocks noGrp="1"/>
          </p:cNvGraphicFramePr>
          <p:nvPr/>
        </p:nvGraphicFramePr>
        <p:xfrm>
          <a:off x="176958" y="1880078"/>
          <a:ext cx="2743835" cy="3758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4240">
                <a:tc>
                  <a:txBody>
                    <a:bodyPr/>
                    <a:lstStyle/>
                    <a:p>
                      <a:pPr marL="493395">
                        <a:lnSpc>
                          <a:spcPts val="24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Classi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di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valori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di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080135">
                        <a:lnSpc>
                          <a:spcPts val="240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glicemia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0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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80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0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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R="69977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90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65" dirty="0">
                          <a:latin typeface="Symbol"/>
                          <a:cs typeface="Symbol"/>
                        </a:rPr>
                        <a:t></a:t>
                      </a:r>
                      <a:r>
                        <a:rPr sz="2000" spc="-265" dirty="0">
                          <a:latin typeface="Arial MT"/>
                          <a:cs typeface="Arial MT"/>
                        </a:rPr>
                        <a:t>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R="70929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90" dirty="0">
                          <a:latin typeface="Symbol"/>
                          <a:cs typeface="Symbol"/>
                        </a:rPr>
                        <a:t></a:t>
                      </a:r>
                      <a:r>
                        <a:rPr sz="2000" spc="-290" dirty="0">
                          <a:latin typeface="Arial MT"/>
                          <a:cs typeface="Arial MT"/>
                        </a:rPr>
                        <a:t>110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R="70929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5" dirty="0">
                          <a:latin typeface="Arial MT"/>
                          <a:cs typeface="Arial MT"/>
                        </a:rPr>
                        <a:t>110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65" dirty="0">
                          <a:latin typeface="Symbol"/>
                          <a:cs typeface="Symbol"/>
                        </a:rPr>
                        <a:t></a:t>
                      </a:r>
                      <a:r>
                        <a:rPr sz="2000" spc="-265" dirty="0">
                          <a:latin typeface="Arial MT"/>
                          <a:cs typeface="Arial MT"/>
                        </a:rPr>
                        <a:t>120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30" dirty="0">
                          <a:latin typeface="Arial"/>
                          <a:cs typeface="Arial"/>
                        </a:rPr>
                        <a:t>Totale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45D2919-FD43-4145-B153-858FB4B54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7882"/>
              </p:ext>
            </p:extLst>
          </p:nvPr>
        </p:nvGraphicFramePr>
        <p:xfrm>
          <a:off x="3244850" y="1882642"/>
          <a:ext cx="2731770" cy="375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552808070"/>
                    </a:ext>
                  </a:extLst>
                </a:gridCol>
              </a:tblGrid>
              <a:tr h="92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assoluta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07685"/>
                  </a:ext>
                </a:extLst>
              </a:tr>
              <a:tr h="471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35203"/>
                  </a:ext>
                </a:extLst>
              </a:tr>
              <a:tr h="4729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71035"/>
                  </a:ext>
                </a:extLst>
              </a:tr>
              <a:tr h="471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56843"/>
                  </a:ext>
                </a:extLst>
              </a:tr>
              <a:tr h="4729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275285"/>
                  </a:ext>
                </a:extLst>
              </a:tr>
              <a:tr h="471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28252"/>
                  </a:ext>
                </a:extLst>
              </a:tr>
              <a:tr h="4729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556217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A52FB01-E2A5-4D12-88BB-D84282ED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1779"/>
              </p:ext>
            </p:extLst>
          </p:nvPr>
        </p:nvGraphicFramePr>
        <p:xfrm>
          <a:off x="6300677" y="1880078"/>
          <a:ext cx="2666365" cy="427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365">
                  <a:extLst>
                    <a:ext uri="{9D8B030D-6E8A-4147-A177-3AD203B41FA5}">
                      <a16:colId xmlns:a16="http://schemas.microsoft.com/office/drawing/2014/main" val="2745865379"/>
                    </a:ext>
                  </a:extLst>
                </a:gridCol>
              </a:tblGrid>
              <a:tr h="979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relativa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174612"/>
                  </a:ext>
                </a:extLst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074203"/>
                  </a:ext>
                </a:extLst>
              </a:tr>
              <a:tr h="549595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20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749802"/>
                  </a:ext>
                </a:extLst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40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74568"/>
                  </a:ext>
                </a:extLst>
              </a:tr>
              <a:tr h="549595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20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96835"/>
                  </a:ext>
                </a:extLst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74185"/>
                  </a:ext>
                </a:extLst>
              </a:tr>
              <a:tr h="549595"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09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93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31A7E3C-A6DA-4A71-8130-806CEE97791D}"/>
              </a:ext>
            </a:extLst>
          </p:cNvPr>
          <p:cNvSpPr txBox="1">
            <a:spLocks/>
          </p:cNvSpPr>
          <p:nvPr/>
        </p:nvSpPr>
        <p:spPr>
          <a:xfrm>
            <a:off x="405858" y="364037"/>
            <a:ext cx="548259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40">
                <a:latin typeface="Tahoma"/>
                <a:cs typeface="Tahoma"/>
              </a:rPr>
              <a:t>DISTRIBUZIONE SIMMETRICA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5AAF6B9-D6C5-4483-BC55-E8868EFEEB90}"/>
              </a:ext>
            </a:extLst>
          </p:cNvPr>
          <p:cNvSpPr txBox="1"/>
          <p:nvPr/>
        </p:nvSpPr>
        <p:spPr>
          <a:xfrm>
            <a:off x="371056" y="1258722"/>
            <a:ext cx="8331834" cy="1664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1940" marR="273685" algn="ctr">
              <a:lnSpc>
                <a:spcPct val="98800"/>
              </a:lnSpc>
              <a:spcBef>
                <a:spcPts val="130"/>
              </a:spcBef>
            </a:pP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equidistanti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mediana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(coincidente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questo caso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massimo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centrale)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presentano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stessa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frequenza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relativa</a:t>
            </a:r>
            <a:endParaRPr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sz="2400" spc="-5" dirty="0">
                <a:latin typeface="Arial MT"/>
                <a:cs typeface="Arial MT"/>
              </a:rPr>
              <a:t>Un esempio importante è fornito dalla </a:t>
            </a:r>
            <a:r>
              <a:rPr sz="2400" b="1" i="1" spc="-5" dirty="0">
                <a:latin typeface="Arial"/>
                <a:cs typeface="Arial"/>
              </a:rPr>
              <a:t>distribuzione normale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98FED9-D630-4480-B056-BC6EE4D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8" y="3934944"/>
            <a:ext cx="2590819" cy="48577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7C6C18CC-F2A8-457F-9635-038D9D517D00}"/>
              </a:ext>
            </a:extLst>
          </p:cNvPr>
          <p:cNvGrpSpPr/>
          <p:nvPr/>
        </p:nvGrpSpPr>
        <p:grpSpPr>
          <a:xfrm>
            <a:off x="3778840" y="3138082"/>
            <a:ext cx="4378960" cy="3188970"/>
            <a:chOff x="3778840" y="3138082"/>
            <a:chExt cx="4378960" cy="318897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3A49E2A-EAF8-492F-923F-AEA9119D938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840" y="3138082"/>
              <a:ext cx="4378694" cy="3188407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253D5B4-F898-4C1B-AE78-F0ACD416A5B7}"/>
                </a:ext>
              </a:extLst>
            </p:cNvPr>
            <p:cNvSpPr/>
            <p:nvPr/>
          </p:nvSpPr>
          <p:spPr>
            <a:xfrm>
              <a:off x="6080027" y="4081980"/>
              <a:ext cx="0" cy="2013585"/>
            </a:xfrm>
            <a:custGeom>
              <a:avLst/>
              <a:gdLst/>
              <a:ahLst/>
              <a:cxnLst/>
              <a:rect l="l" t="t" r="r" b="b"/>
              <a:pathLst>
                <a:path h="2013585">
                  <a:moveTo>
                    <a:pt x="0" y="0"/>
                  </a:moveTo>
                  <a:lnTo>
                    <a:pt x="1" y="2013046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195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A0D43B-9383-4C7E-AC69-02187052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0" y="584036"/>
            <a:ext cx="6643848" cy="32048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4FC3E6-3CB8-4D5A-B1D3-8FF44E44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14" y="4111850"/>
            <a:ext cx="5180372" cy="25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D3125184-CC87-4792-B8FA-8CF0DCA49024}"/>
              </a:ext>
            </a:extLst>
          </p:cNvPr>
          <p:cNvSpPr txBox="1">
            <a:spLocks/>
          </p:cNvSpPr>
          <p:nvPr/>
        </p:nvSpPr>
        <p:spPr>
          <a:xfrm>
            <a:off x="405858" y="148269"/>
            <a:ext cx="4524375" cy="883919"/>
          </a:xfrm>
          <a:prstGeom prst="rect">
            <a:avLst/>
          </a:prstGeom>
        </p:spPr>
        <p:txBody>
          <a:bodyPr vert="horz" wrap="square" lIns="0" tIns="431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lang="it-IT" sz="2850" b="1" spc="-40">
                <a:latin typeface="Tahoma"/>
                <a:cs typeface="Tahoma"/>
              </a:rPr>
              <a:t>DISTRIBUZIONE </a:t>
            </a:r>
            <a:r>
              <a:rPr lang="it-IT" sz="2850" b="1" spc="-3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ASIMMETRICA</a:t>
            </a:r>
            <a:r>
              <a:rPr lang="it-IT" sz="2850" b="1" spc="-80">
                <a:latin typeface="Tahoma"/>
                <a:cs typeface="Tahoma"/>
              </a:rPr>
              <a:t> </a:t>
            </a:r>
            <a:r>
              <a:rPr lang="it-IT" sz="2850" b="1" spc="-35">
                <a:latin typeface="Tahoma"/>
                <a:cs typeface="Tahoma"/>
              </a:rPr>
              <a:t>POSITIVA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9E9E40-F195-4317-86EF-BFE5EF27B554}"/>
              </a:ext>
            </a:extLst>
          </p:cNvPr>
          <p:cNvSpPr txBox="1"/>
          <p:nvPr/>
        </p:nvSpPr>
        <p:spPr>
          <a:xfrm>
            <a:off x="682723" y="1270562"/>
            <a:ext cx="770890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661285" marR="5080" indent="-2649220">
              <a:lnSpc>
                <a:spcPts val="2800"/>
              </a:lnSpc>
              <a:spcBef>
                <a:spcPts val="254"/>
              </a:spcBef>
            </a:pPr>
            <a:r>
              <a:rPr sz="2400" spc="-5" dirty="0">
                <a:latin typeface="Arial MT"/>
                <a:cs typeface="Arial MT"/>
              </a:rPr>
              <a:t>La curva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frequenza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 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più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lunga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destra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massimo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centrale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68E9426-FB70-4EBF-B3CF-DB21B58EC40A}"/>
              </a:ext>
            </a:extLst>
          </p:cNvPr>
          <p:cNvSpPr txBox="1"/>
          <p:nvPr/>
        </p:nvSpPr>
        <p:spPr>
          <a:xfrm>
            <a:off x="2916417" y="2068244"/>
            <a:ext cx="3020060" cy="377190"/>
          </a:xfrm>
          <a:prstGeom prst="rect">
            <a:avLst/>
          </a:prstGeom>
          <a:ln w="9513">
            <a:solidFill>
              <a:srgbClr val="FF26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Arial"/>
                <a:cs typeface="Arial"/>
              </a:rPr>
              <a:t>Media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&gt;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Mediana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&gt;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FDDBEF19-2671-4FCB-B2B0-3D00C0284A21}"/>
              </a:ext>
            </a:extLst>
          </p:cNvPr>
          <p:cNvGrpSpPr/>
          <p:nvPr/>
        </p:nvGrpSpPr>
        <p:grpSpPr>
          <a:xfrm>
            <a:off x="0" y="2920180"/>
            <a:ext cx="4901882" cy="3706355"/>
            <a:chOff x="1909730" y="2571508"/>
            <a:chExt cx="5279390" cy="385445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20FF505-3406-441C-A21B-D81B2879CA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9730" y="2571508"/>
              <a:ext cx="5279163" cy="3854010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33DDC15-DAF5-47AC-B774-62F74DE0E578}"/>
                </a:ext>
              </a:extLst>
            </p:cNvPr>
            <p:cNvSpPr/>
            <p:nvPr/>
          </p:nvSpPr>
          <p:spPr>
            <a:xfrm>
              <a:off x="3707498" y="3074769"/>
              <a:ext cx="0" cy="3020060"/>
            </a:xfrm>
            <a:custGeom>
              <a:avLst/>
              <a:gdLst/>
              <a:ahLst/>
              <a:cxnLst/>
              <a:rect l="l" t="t" r="r" b="b"/>
              <a:pathLst>
                <a:path h="3020060">
                  <a:moveTo>
                    <a:pt x="0" y="0"/>
                  </a:moveTo>
                  <a:lnTo>
                    <a:pt x="1" y="3019570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CFB7BEF-EE84-4AC9-9A54-4555AC31DE0E}"/>
                </a:ext>
              </a:extLst>
            </p:cNvPr>
            <p:cNvSpPr/>
            <p:nvPr/>
          </p:nvSpPr>
          <p:spPr>
            <a:xfrm>
              <a:off x="4138710" y="3938431"/>
              <a:ext cx="0" cy="2156460"/>
            </a:xfrm>
            <a:custGeom>
              <a:avLst/>
              <a:gdLst/>
              <a:ahLst/>
              <a:cxnLst/>
              <a:rect l="l" t="t" r="r" b="b"/>
              <a:pathLst>
                <a:path h="2156460">
                  <a:moveTo>
                    <a:pt x="0" y="0"/>
                  </a:moveTo>
                  <a:lnTo>
                    <a:pt x="1" y="2155908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E46D4BA0-209F-429B-85FF-76A7676A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51" y="3138052"/>
            <a:ext cx="4170030" cy="34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A8E260A8-D725-4D5B-B3AA-CD1A75D4600D}"/>
              </a:ext>
            </a:extLst>
          </p:cNvPr>
          <p:cNvSpPr txBox="1">
            <a:spLocks/>
          </p:cNvSpPr>
          <p:nvPr/>
        </p:nvSpPr>
        <p:spPr>
          <a:xfrm>
            <a:off x="405858" y="220192"/>
            <a:ext cx="4620895" cy="883919"/>
          </a:xfrm>
          <a:prstGeom prst="rect">
            <a:avLst/>
          </a:prstGeom>
        </p:spPr>
        <p:txBody>
          <a:bodyPr vert="horz" wrap="square" lIns="0" tIns="431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lang="it-IT" sz="2850" b="1" spc="-40" dirty="0">
                <a:latin typeface="Tahoma"/>
                <a:cs typeface="Tahoma"/>
              </a:rPr>
              <a:t>DISTRIBUZIONE </a:t>
            </a:r>
            <a:r>
              <a:rPr lang="it-IT" sz="2850" b="1" spc="-35" dirty="0">
                <a:latin typeface="Tahoma"/>
                <a:cs typeface="Tahoma"/>
              </a:rPr>
              <a:t> </a:t>
            </a:r>
            <a:r>
              <a:rPr lang="it-IT" sz="2850" b="1" spc="-40" dirty="0">
                <a:latin typeface="Tahoma"/>
                <a:cs typeface="Tahoma"/>
              </a:rPr>
              <a:t>ASIMMETRICA</a:t>
            </a:r>
            <a:r>
              <a:rPr lang="it-IT" sz="2850" b="1" spc="-50" dirty="0">
                <a:latin typeface="Tahoma"/>
                <a:cs typeface="Tahoma"/>
              </a:rPr>
              <a:t> </a:t>
            </a:r>
            <a:r>
              <a:rPr lang="it-IT" sz="2850" b="1" spc="-40" dirty="0">
                <a:latin typeface="Tahoma"/>
                <a:cs typeface="Tahoma"/>
              </a:rPr>
              <a:t>NEGATIVA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78A2547-7DD6-42D9-B229-8F44372DE771}"/>
              </a:ext>
            </a:extLst>
          </p:cNvPr>
          <p:cNvSpPr txBox="1"/>
          <p:nvPr/>
        </p:nvSpPr>
        <p:spPr>
          <a:xfrm>
            <a:off x="731447" y="1230788"/>
            <a:ext cx="7827009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720340" marR="5080" indent="-2708275">
              <a:lnSpc>
                <a:spcPts val="2800"/>
              </a:lnSpc>
              <a:spcBef>
                <a:spcPts val="254"/>
              </a:spcBef>
            </a:pPr>
            <a:r>
              <a:rPr sz="2400" spc="-5" dirty="0">
                <a:latin typeface="Arial MT"/>
                <a:cs typeface="Arial MT"/>
              </a:rPr>
              <a:t>La curva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frequenza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più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lunga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sinistra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massimo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centrale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836C60-05A7-4AB7-8C2A-398233017BC4}"/>
              </a:ext>
            </a:extLst>
          </p:cNvPr>
          <p:cNvSpPr txBox="1"/>
          <p:nvPr/>
        </p:nvSpPr>
        <p:spPr>
          <a:xfrm>
            <a:off x="2987756" y="2068244"/>
            <a:ext cx="3020060" cy="377190"/>
          </a:xfrm>
          <a:prstGeom prst="rect">
            <a:avLst/>
          </a:prstGeom>
          <a:ln w="9513">
            <a:solidFill>
              <a:srgbClr val="FF26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Arial"/>
                <a:cs typeface="Arial"/>
              </a:rPr>
              <a:t>Media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Mediana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04C4D9F-B5AF-4A68-9ED1-A50DFE05A795}"/>
              </a:ext>
            </a:extLst>
          </p:cNvPr>
          <p:cNvGrpSpPr/>
          <p:nvPr/>
        </p:nvGrpSpPr>
        <p:grpSpPr>
          <a:xfrm>
            <a:off x="100965" y="2820149"/>
            <a:ext cx="4471035" cy="3881754"/>
            <a:chOff x="2196675" y="2548779"/>
            <a:chExt cx="4471035" cy="3881754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6A7F96A-CC48-46AB-81F5-0E4E8C9AE1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675" y="2548779"/>
              <a:ext cx="4470643" cy="3881609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8519563-4611-4F8C-A689-876A9B8BC3E3}"/>
                </a:ext>
              </a:extLst>
            </p:cNvPr>
            <p:cNvSpPr/>
            <p:nvPr/>
          </p:nvSpPr>
          <p:spPr>
            <a:xfrm>
              <a:off x="5074057" y="4081292"/>
              <a:ext cx="0" cy="2086610"/>
            </a:xfrm>
            <a:custGeom>
              <a:avLst/>
              <a:gdLst/>
              <a:ahLst/>
              <a:cxnLst/>
              <a:rect l="l" t="t" r="r" b="b"/>
              <a:pathLst>
                <a:path h="2086610">
                  <a:moveTo>
                    <a:pt x="0" y="0"/>
                  </a:moveTo>
                  <a:lnTo>
                    <a:pt x="1" y="2086102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67E7E36-6532-460E-971D-C2A7EA83340B}"/>
                </a:ext>
              </a:extLst>
            </p:cNvPr>
            <p:cNvSpPr/>
            <p:nvPr/>
          </p:nvSpPr>
          <p:spPr>
            <a:xfrm>
              <a:off x="5505268" y="3219254"/>
              <a:ext cx="0" cy="2948305"/>
            </a:xfrm>
            <a:custGeom>
              <a:avLst/>
              <a:gdLst/>
              <a:ahLst/>
              <a:cxnLst/>
              <a:rect l="l" t="t" r="r" b="b"/>
              <a:pathLst>
                <a:path h="2948304">
                  <a:moveTo>
                    <a:pt x="0" y="0"/>
                  </a:moveTo>
                  <a:lnTo>
                    <a:pt x="1" y="2948140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EA21E666-3A26-4777-B427-C79A2448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9" y="3359463"/>
            <a:ext cx="4632315" cy="32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113B0F0-AF53-4CAD-B333-67E540EEF66C}"/>
              </a:ext>
            </a:extLst>
          </p:cNvPr>
          <p:cNvSpPr txBox="1">
            <a:spLocks/>
          </p:cNvSpPr>
          <p:nvPr/>
        </p:nvSpPr>
        <p:spPr>
          <a:xfrm>
            <a:off x="687503" y="173937"/>
            <a:ext cx="6692900" cy="746125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68195" marR="5080" indent="-2056130">
              <a:lnSpc>
                <a:spcPts val="2800"/>
              </a:lnSpc>
              <a:spcBef>
                <a:spcPts val="254"/>
              </a:spcBef>
            </a:pPr>
            <a:r>
              <a:rPr lang="it-IT" sz="2400" spc="-5" dirty="0"/>
              <a:t>Calcolo</a:t>
            </a:r>
            <a:r>
              <a:rPr lang="it-IT" sz="2400" dirty="0"/>
              <a:t> </a:t>
            </a:r>
            <a:r>
              <a:rPr lang="it-IT" sz="2400" spc="-5" dirty="0"/>
              <a:t>delle</a:t>
            </a:r>
            <a:r>
              <a:rPr lang="it-IT" sz="2400" dirty="0"/>
              <a:t> </a:t>
            </a:r>
            <a:r>
              <a:rPr lang="it-IT" sz="2400" spc="-5" dirty="0"/>
              <a:t>frequenze</a:t>
            </a:r>
            <a:r>
              <a:rPr lang="it-IT" sz="2400" dirty="0"/>
              <a:t> </a:t>
            </a:r>
            <a:r>
              <a:rPr lang="it-IT" sz="2400" spc="-5" dirty="0"/>
              <a:t>di</a:t>
            </a:r>
            <a:r>
              <a:rPr lang="it-IT" sz="2400" dirty="0"/>
              <a:t> </a:t>
            </a:r>
            <a:r>
              <a:rPr lang="it-IT" sz="2400" spc="-5" dirty="0"/>
              <a:t>ogni</a:t>
            </a:r>
            <a:r>
              <a:rPr lang="it-IT" sz="2400" dirty="0"/>
              <a:t> </a:t>
            </a:r>
            <a:r>
              <a:rPr lang="it-IT" sz="2400" spc="-5" dirty="0"/>
              <a:t>classe:</a:t>
            </a:r>
            <a:r>
              <a:rPr lang="it-IT" sz="2400" dirty="0"/>
              <a:t> </a:t>
            </a:r>
            <a:r>
              <a:rPr lang="it-IT" sz="2400" spc="-5" dirty="0"/>
              <a:t>assolute</a:t>
            </a:r>
            <a:r>
              <a:rPr lang="it-IT" sz="2400" dirty="0"/>
              <a:t> </a:t>
            </a:r>
            <a:r>
              <a:rPr lang="it-IT" sz="2400" spc="-5" dirty="0"/>
              <a:t>e </a:t>
            </a:r>
            <a:r>
              <a:rPr lang="it-IT" sz="2400" spc="-650" dirty="0"/>
              <a:t> </a:t>
            </a:r>
            <a:r>
              <a:rPr lang="it-IT" sz="2400" spc="-5" dirty="0"/>
              <a:t>relative</a:t>
            </a:r>
            <a:r>
              <a:rPr lang="it-IT" sz="2400" spc="-10" dirty="0"/>
              <a:t> </a:t>
            </a:r>
            <a:r>
              <a:rPr lang="it-IT" sz="2400" spc="-5" dirty="0"/>
              <a:t>percentuali</a:t>
            </a:r>
            <a:endParaRPr lang="it-IT" sz="240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B6E1AC5-1782-46C7-92CD-33819C25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5" y="1818861"/>
            <a:ext cx="7357842" cy="3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44F0A5-F6C8-4755-9172-5F6E9F3D2BF6}"/>
              </a:ext>
            </a:extLst>
          </p:cNvPr>
          <p:cNvSpPr txBox="1">
            <a:spLocks/>
          </p:cNvSpPr>
          <p:nvPr/>
        </p:nvSpPr>
        <p:spPr>
          <a:xfrm>
            <a:off x="405858" y="507883"/>
            <a:ext cx="471424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LE </a:t>
            </a:r>
            <a:r>
              <a:rPr lang="it-IT" sz="2850" b="1" spc="-40">
                <a:latin typeface="Tahoma"/>
                <a:cs typeface="Tahoma"/>
              </a:rPr>
              <a:t>MISURE</a:t>
            </a:r>
            <a:r>
              <a:rPr lang="it-IT" sz="2850" b="1" spc="-3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DI</a:t>
            </a:r>
            <a:r>
              <a:rPr lang="it-IT" sz="2850" b="1" spc="-3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POSIZIONE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7519F7E-7739-4E58-8CFD-B77813EDD6B2}"/>
              </a:ext>
            </a:extLst>
          </p:cNvPr>
          <p:cNvSpPr txBox="1"/>
          <p:nvPr/>
        </p:nvSpPr>
        <p:spPr>
          <a:xfrm>
            <a:off x="549677" y="1562512"/>
            <a:ext cx="4391025" cy="33020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21030" indent="-608965">
              <a:lnSpc>
                <a:spcPct val="100000"/>
              </a:lnSpc>
              <a:spcBef>
                <a:spcPts val="93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media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aritmetica;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mediana;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moda;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media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armonica;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69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media</a:t>
            </a:r>
            <a:r>
              <a:rPr sz="3600" spc="-6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geometrica.</a:t>
            </a:r>
            <a:endParaRPr sz="3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880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7D521B-2FE2-4473-A1FA-40E963375D4C}"/>
              </a:ext>
            </a:extLst>
          </p:cNvPr>
          <p:cNvSpPr txBox="1">
            <a:spLocks/>
          </p:cNvSpPr>
          <p:nvPr/>
        </p:nvSpPr>
        <p:spPr>
          <a:xfrm>
            <a:off x="477521" y="550627"/>
            <a:ext cx="4194175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LA</a:t>
            </a:r>
            <a:r>
              <a:rPr lang="it-IT" sz="2850" b="1" spc="-4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MEDIA ARITMETICA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40AAFC-B189-44D3-B61E-0FFECEC06E3D}"/>
              </a:ext>
            </a:extLst>
          </p:cNvPr>
          <p:cNvSpPr txBox="1"/>
          <p:nvPr/>
        </p:nvSpPr>
        <p:spPr>
          <a:xfrm>
            <a:off x="676381" y="1703441"/>
            <a:ext cx="7920355" cy="35394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133985" algn="just">
              <a:lnSpc>
                <a:spcPct val="89700"/>
              </a:lnSpc>
              <a:spcBef>
                <a:spcPts val="465"/>
              </a:spcBef>
            </a:pPr>
            <a:r>
              <a:rPr sz="3000" b="1" i="1" spc="-5" dirty="0">
                <a:solidFill>
                  <a:srgbClr val="FFCC00"/>
                </a:solidFill>
                <a:latin typeface="Arial"/>
                <a:cs typeface="Arial"/>
              </a:rPr>
              <a:t>DEFINIZIONE: </a:t>
            </a:r>
            <a:r>
              <a:rPr sz="3000" spc="-5" dirty="0">
                <a:latin typeface="Arial MT"/>
                <a:cs typeface="Arial MT"/>
              </a:rPr>
              <a:t>La </a:t>
            </a:r>
            <a:r>
              <a:rPr sz="30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 aritmetica</a:t>
            </a:r>
            <a:r>
              <a:rPr sz="3000" b="1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è quel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valore che avrebbero tutte le osservazioni se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120" dirty="0">
                <a:latin typeface="Arial MT"/>
                <a:cs typeface="Arial MT"/>
              </a:rPr>
              <a:t>non</a:t>
            </a:r>
            <a:r>
              <a:rPr sz="3000" spc="125" dirty="0">
                <a:latin typeface="Arial MT"/>
                <a:cs typeface="Arial MT"/>
              </a:rPr>
              <a:t> </a:t>
            </a:r>
            <a:r>
              <a:rPr sz="3000" spc="90" dirty="0">
                <a:latin typeface="Arial MT"/>
                <a:cs typeface="Arial MT"/>
              </a:rPr>
              <a:t>ci</a:t>
            </a:r>
            <a:r>
              <a:rPr sz="3000" spc="95" dirty="0">
                <a:latin typeface="Arial MT"/>
                <a:cs typeface="Arial MT"/>
              </a:rPr>
              <a:t> </a:t>
            </a:r>
            <a:r>
              <a:rPr sz="3000" spc="150" dirty="0">
                <a:latin typeface="Arial MT"/>
                <a:cs typeface="Arial MT"/>
              </a:rPr>
              <a:t>fosse</a:t>
            </a:r>
            <a:r>
              <a:rPr sz="3000" spc="155" dirty="0">
                <a:latin typeface="Arial MT"/>
                <a:cs typeface="Arial MT"/>
              </a:rPr>
              <a:t> </a:t>
            </a:r>
            <a:r>
              <a:rPr sz="3000" spc="90" dirty="0">
                <a:latin typeface="Arial MT"/>
                <a:cs typeface="Arial MT"/>
              </a:rPr>
              <a:t>la</a:t>
            </a:r>
            <a:r>
              <a:rPr sz="3000" spc="95" dirty="0">
                <a:latin typeface="Arial MT"/>
                <a:cs typeface="Arial MT"/>
              </a:rPr>
              <a:t> </a:t>
            </a:r>
            <a:r>
              <a:rPr sz="3000" spc="165" dirty="0">
                <a:latin typeface="Arial MT"/>
                <a:cs typeface="Arial MT"/>
              </a:rPr>
              <a:t>variabilità</a:t>
            </a:r>
            <a:r>
              <a:rPr sz="3000" spc="170" dirty="0">
                <a:latin typeface="Arial MT"/>
                <a:cs typeface="Arial MT"/>
              </a:rPr>
              <a:t> </a:t>
            </a:r>
            <a:r>
              <a:rPr sz="3000" spc="155" dirty="0">
                <a:latin typeface="Arial MT"/>
                <a:cs typeface="Arial MT"/>
              </a:rPr>
              <a:t>(casuale</a:t>
            </a:r>
            <a:r>
              <a:rPr sz="3000" spc="16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sistematica).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dirty="0">
              <a:latin typeface="Arial MT"/>
              <a:cs typeface="Arial MT"/>
            </a:endParaRPr>
          </a:p>
          <a:p>
            <a:pPr marL="12700" marR="5080" indent="14604" algn="just">
              <a:lnSpc>
                <a:spcPct val="89900"/>
              </a:lnSpc>
              <a:spcBef>
                <a:spcPts val="5"/>
              </a:spcBef>
            </a:pPr>
            <a:r>
              <a:rPr sz="3000" spc="-5" dirty="0">
                <a:latin typeface="Arial MT"/>
                <a:cs typeface="Arial MT"/>
              </a:rPr>
              <a:t>Più precisamente, è quel valore</a:t>
            </a:r>
            <a:r>
              <a:rPr sz="3000" spc="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che sostituito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 ciascun degli </a:t>
            </a:r>
            <a:r>
              <a:rPr sz="3000" b="1" spc="-5" dirty="0">
                <a:solidFill>
                  <a:srgbClr val="FFCC00"/>
                </a:solidFill>
                <a:latin typeface="Arial"/>
                <a:cs typeface="Arial"/>
              </a:rPr>
              <a:t>n </a:t>
            </a:r>
            <a:r>
              <a:rPr sz="3000" spc="-5" dirty="0">
                <a:latin typeface="Arial MT"/>
                <a:cs typeface="Arial MT"/>
              </a:rPr>
              <a:t>dati ne fa rimanere costante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somma.</a:t>
            </a:r>
            <a:endParaRPr sz="3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746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70C21EC5-ED02-4DCE-AF98-7438E2CED41C}"/>
              </a:ext>
            </a:extLst>
          </p:cNvPr>
          <p:cNvSpPr txBox="1"/>
          <p:nvPr/>
        </p:nvSpPr>
        <p:spPr>
          <a:xfrm>
            <a:off x="696462" y="2171335"/>
            <a:ext cx="7911465" cy="274113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61925" marR="17780" indent="-137160" algn="just">
              <a:lnSpc>
                <a:spcPts val="3800"/>
              </a:lnSpc>
              <a:spcBef>
                <a:spcPts val="254"/>
              </a:spcBef>
            </a:pPr>
            <a:r>
              <a:rPr sz="3200" spc="-5" dirty="0">
                <a:latin typeface="Arial MT"/>
                <a:cs typeface="Arial MT"/>
              </a:rPr>
              <a:t>Si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dice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aritmetica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semplice</a:t>
            </a: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numeri</a:t>
            </a:r>
            <a:r>
              <a:rPr sz="3200" spc="4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il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numero</a:t>
            </a:r>
            <a:r>
              <a:rPr sz="3200" spc="4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che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</a:t>
            </a:r>
            <a:r>
              <a:rPr sz="3200" spc="4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ottiene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dividendo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loro somma per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Arial MT"/>
              <a:cs typeface="Arial MT"/>
            </a:endParaRPr>
          </a:p>
          <a:p>
            <a:pPr marR="40640" algn="ctr">
              <a:lnSpc>
                <a:spcPct val="100000"/>
              </a:lnSpc>
              <a:spcBef>
                <a:spcPts val="5"/>
              </a:spcBef>
              <a:tabLst>
                <a:tab pos="1352550" algn="l"/>
                <a:tab pos="2162810" algn="l"/>
                <a:tab pos="3723004" algn="l"/>
              </a:tabLst>
            </a:pPr>
            <a:endParaRPr sz="515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7406F87-2181-4EFD-881A-5181442B115C}"/>
              </a:ext>
            </a:extLst>
          </p:cNvPr>
          <p:cNvSpPr txBox="1">
            <a:spLocks/>
          </p:cNvSpPr>
          <p:nvPr/>
        </p:nvSpPr>
        <p:spPr>
          <a:xfrm>
            <a:off x="537745" y="1408345"/>
            <a:ext cx="7676515" cy="50462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it-IT" sz="3200" spc="-5" dirty="0"/>
              <a:t>dato un insieme di n elementi </a:t>
            </a:r>
            <a:r>
              <a:rPr lang="it-IT" sz="3200" dirty="0"/>
              <a:t>{x1, x2, ... </a:t>
            </a:r>
            <a:r>
              <a:rPr lang="it-IT" sz="3200" dirty="0" err="1"/>
              <a:t>xn</a:t>
            </a:r>
            <a:r>
              <a:rPr lang="it-IT" sz="3200" dirty="0"/>
              <a:t>}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E83D403-19C9-4EAB-82D7-A7724EF8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70" y="4074452"/>
            <a:ext cx="5057812" cy="15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5D0B4BA6-8071-483A-9064-21F1ACDD8485}"/>
              </a:ext>
            </a:extLst>
          </p:cNvPr>
          <p:cNvSpPr txBox="1"/>
          <p:nvPr/>
        </p:nvSpPr>
        <p:spPr>
          <a:xfrm>
            <a:off x="621785" y="1287875"/>
            <a:ext cx="7902575" cy="14770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25"/>
              </a:spcBef>
            </a:pPr>
            <a:r>
              <a:rPr sz="3200" spc="-5" dirty="0">
                <a:latin typeface="Arial MT"/>
                <a:cs typeface="Arial MT"/>
              </a:rPr>
              <a:t>Formalmente possiamo esprimere la media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aritmetica semplice attraverso la seguente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formula: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3EC0CD-D6B3-474D-9312-F45CD906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25" y="3131658"/>
            <a:ext cx="2419368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88EC3A-2A08-4BFF-9F4E-BAB5C574D866}"/>
              </a:ext>
            </a:extLst>
          </p:cNvPr>
          <p:cNvSpPr txBox="1"/>
          <p:nvPr/>
        </p:nvSpPr>
        <p:spPr>
          <a:xfrm>
            <a:off x="276072" y="440540"/>
            <a:ext cx="39338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Nell’Esempio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esame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FA2271-7792-449C-9E12-D38FA536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66" y="2315787"/>
            <a:ext cx="4601845" cy="2105266"/>
          </a:xfrm>
          <a:prstGeom prst="rect">
            <a:avLst/>
          </a:prstGeom>
        </p:spPr>
      </p:pic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FB0FA96-F25F-462B-A6B2-3D745189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23560"/>
              </p:ext>
            </p:extLst>
          </p:nvPr>
        </p:nvGraphicFramePr>
        <p:xfrm>
          <a:off x="215389" y="1278289"/>
          <a:ext cx="3861065" cy="4066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Paziente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Glicemia</a:t>
                      </a:r>
                      <a:r>
                        <a:rPr sz="17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(mg/100cc)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7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=103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7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spc="-30" baseline="-25252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=119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=107</a:t>
                      </a: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=71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=81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10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50" baseline="-25252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=96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Totale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950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8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1596</Words>
  <Application>Microsoft Office PowerPoint</Application>
  <PresentationFormat>Presentazione su schermo (4:3)</PresentationFormat>
  <Paragraphs>390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3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3</cp:revision>
  <dcterms:created xsi:type="dcterms:W3CDTF">2022-04-23T12:28:20Z</dcterms:created>
  <dcterms:modified xsi:type="dcterms:W3CDTF">2022-04-23T13:44:58Z</dcterms:modified>
</cp:coreProperties>
</file>