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7010400"/>
  <p:notesSz cx="9144000" cy="7010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2" y="62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27265" y="671131"/>
            <a:ext cx="1889468" cy="4648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925824"/>
            <a:ext cx="6400800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612392"/>
            <a:ext cx="3977640" cy="462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612392"/>
            <a:ext cx="3977640" cy="462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683" y="91045"/>
            <a:ext cx="8876334" cy="68396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62070" y="2030556"/>
            <a:ext cx="2893059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2527" y="2846877"/>
            <a:ext cx="7184390" cy="160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519672"/>
            <a:ext cx="292608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519672"/>
            <a:ext cx="210312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519672"/>
            <a:ext cx="210312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4103" y="3179951"/>
            <a:ext cx="3776979" cy="13550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3815" marR="5080" indent="-31750">
              <a:lnSpc>
                <a:spcPts val="5190"/>
              </a:lnSpc>
              <a:spcBef>
                <a:spcPts val="285"/>
              </a:spcBef>
            </a:pPr>
            <a:r>
              <a:rPr sz="4400" b="1" i="1" spc="-1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4400" b="1" i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b="1" i="1" spc="-5" dirty="0">
                <a:solidFill>
                  <a:srgbClr val="FF0000"/>
                </a:solidFill>
                <a:latin typeface="Arial"/>
                <a:cs typeface="Arial"/>
              </a:rPr>
              <a:t>MISURE</a:t>
            </a:r>
            <a:r>
              <a:rPr sz="4400" b="1" i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b="1" i="1" spc="-5" dirty="0">
                <a:solidFill>
                  <a:srgbClr val="FF0000"/>
                </a:solidFill>
                <a:latin typeface="Arial"/>
                <a:cs typeface="Arial"/>
              </a:rPr>
              <a:t>DI </a:t>
            </a:r>
            <a:r>
              <a:rPr sz="4400" b="1" i="1" spc="-12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b="1" i="1" spc="-10" dirty="0">
                <a:solidFill>
                  <a:srgbClr val="FF0000"/>
                </a:solidFill>
                <a:latin typeface="Arial"/>
                <a:cs typeface="Arial"/>
              </a:rPr>
              <a:t>VARIABILITA’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327" y="270164"/>
            <a:ext cx="7161414" cy="8229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8806" y="299209"/>
            <a:ext cx="69164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i="1" spc="-5" dirty="0">
                <a:latin typeface="Times New Roman"/>
                <a:cs typeface="Times New Roman"/>
              </a:rPr>
              <a:t>S</a:t>
            </a:r>
            <a:r>
              <a:rPr sz="4400" b="1" i="1" spc="-250" dirty="0">
                <a:latin typeface="Times New Roman"/>
                <a:cs typeface="Times New Roman"/>
              </a:rPr>
              <a:t>TA</a:t>
            </a:r>
            <a:r>
              <a:rPr sz="4400" b="1" i="1" spc="-10" dirty="0">
                <a:latin typeface="Times New Roman"/>
                <a:cs typeface="Times New Roman"/>
              </a:rPr>
              <a:t>T</a:t>
            </a:r>
            <a:r>
              <a:rPr sz="4400" b="1" i="1" spc="-5" dirty="0">
                <a:latin typeface="Times New Roman"/>
                <a:cs typeface="Times New Roman"/>
              </a:rPr>
              <a:t>IS</a:t>
            </a:r>
            <a:r>
              <a:rPr sz="4400" b="1" i="1" spc="-10" dirty="0">
                <a:latin typeface="Times New Roman"/>
                <a:cs typeface="Times New Roman"/>
              </a:rPr>
              <a:t>T</a:t>
            </a:r>
            <a:r>
              <a:rPr sz="4400" b="1" i="1" spc="-5" dirty="0">
                <a:latin typeface="Times New Roman"/>
                <a:cs typeface="Times New Roman"/>
              </a:rPr>
              <a:t>ICA</a:t>
            </a:r>
            <a:r>
              <a:rPr sz="4400" b="1" i="1" spc="-245" dirty="0">
                <a:latin typeface="Times New Roman"/>
                <a:cs typeface="Times New Roman"/>
              </a:rPr>
              <a:t> </a:t>
            </a:r>
            <a:r>
              <a:rPr sz="4400" b="1" i="1" spc="-5" dirty="0">
                <a:latin typeface="Times New Roman"/>
                <a:cs typeface="Times New Roman"/>
              </a:rPr>
              <a:t>DESCRI</a:t>
            </a:r>
            <a:r>
              <a:rPr sz="4400" b="1" i="1" spc="-10" dirty="0">
                <a:latin typeface="Times New Roman"/>
                <a:cs typeface="Times New Roman"/>
              </a:rPr>
              <a:t>TT</a:t>
            </a:r>
            <a:r>
              <a:rPr sz="4400" b="1" i="1" spc="-5" dirty="0">
                <a:latin typeface="Times New Roman"/>
                <a:cs typeface="Times New Roman"/>
              </a:rPr>
              <a:t>I</a:t>
            </a:r>
            <a:r>
              <a:rPr sz="4400" b="1" i="1" spc="-335" dirty="0">
                <a:latin typeface="Times New Roman"/>
                <a:cs typeface="Times New Roman"/>
              </a:rPr>
              <a:t>V</a:t>
            </a:r>
            <a:r>
              <a:rPr sz="4400" b="1" i="1" spc="-5" dirty="0"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8541" y="1630266"/>
          <a:ext cx="6544944" cy="4603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7194">
                <a:tc>
                  <a:txBody>
                    <a:bodyPr/>
                    <a:lstStyle/>
                    <a:p>
                      <a:pPr marL="306070" marR="293370" indent="595630">
                        <a:lnSpc>
                          <a:spcPts val="1900"/>
                        </a:lnSpc>
                        <a:spcBef>
                          <a:spcPts val="78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Mesi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sopravvivenza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(x</a:t>
                      </a:r>
                      <a:r>
                        <a:rPr sz="1575" spc="-7" baseline="-2645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Frequenze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6,8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(6.8-8.2)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*2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2161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78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7,3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939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939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78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8,5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939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939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612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9,2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0066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0066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78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10,1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939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939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2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Totale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113" y="473929"/>
            <a:ext cx="246951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35" dirty="0">
                <a:latin typeface="Tahoma"/>
                <a:cs typeface="Tahoma"/>
              </a:rPr>
              <a:t>LA</a:t>
            </a:r>
            <a:r>
              <a:rPr sz="2850" b="1" spc="-80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VARIANZA</a:t>
            </a:r>
            <a:endParaRPr sz="285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33971" y="3980305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4894" y="0"/>
                </a:lnTo>
              </a:path>
            </a:pathLst>
          </a:custGeom>
          <a:ln w="184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59096" y="3643756"/>
            <a:ext cx="2516505" cy="1584325"/>
          </a:xfrm>
          <a:prstGeom prst="rect">
            <a:avLst/>
          </a:prstGeom>
          <a:ln w="28539">
            <a:solidFill>
              <a:srgbClr val="FF4C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R="521334" algn="ctr">
              <a:lnSpc>
                <a:spcPts val="1280"/>
              </a:lnSpc>
              <a:spcBef>
                <a:spcPts val="370"/>
              </a:spcBef>
            </a:pPr>
            <a:r>
              <a:rPr sz="1700" spc="-5" dirty="0">
                <a:latin typeface="Times New Roman"/>
                <a:cs typeface="Times New Roman"/>
              </a:rPr>
              <a:t>k</a:t>
            </a:r>
            <a:endParaRPr sz="1700">
              <a:latin typeface="Times New Roman"/>
              <a:cs typeface="Times New Roman"/>
            </a:endParaRPr>
          </a:p>
          <a:p>
            <a:pPr marL="699135" algn="ctr">
              <a:lnSpc>
                <a:spcPts val="4210"/>
              </a:lnSpc>
            </a:pPr>
            <a:r>
              <a:rPr sz="6600" spc="-195" baseline="-6313" dirty="0">
                <a:latin typeface="Symbol"/>
                <a:cs typeface="Symbol"/>
              </a:rPr>
              <a:t></a:t>
            </a:r>
            <a:r>
              <a:rPr sz="2900" spc="-15" dirty="0">
                <a:latin typeface="Times New Roman"/>
                <a:cs typeface="Times New Roman"/>
              </a:rPr>
              <a:t>(</a:t>
            </a:r>
            <a:r>
              <a:rPr sz="2900" i="1" spc="-5" dirty="0">
                <a:latin typeface="Times New Roman"/>
                <a:cs typeface="Times New Roman"/>
              </a:rPr>
              <a:t>x</a:t>
            </a:r>
            <a:r>
              <a:rPr sz="1700" i="1" spc="-5" dirty="0">
                <a:latin typeface="Times New Roman"/>
                <a:cs typeface="Times New Roman"/>
              </a:rPr>
              <a:t>i</a:t>
            </a:r>
            <a:r>
              <a:rPr sz="1700" i="1" spc="40" dirty="0">
                <a:latin typeface="Times New Roman"/>
                <a:cs typeface="Times New Roman"/>
              </a:rPr>
              <a:t> </a:t>
            </a:r>
            <a:r>
              <a:rPr sz="2900" i="1" spc="10" dirty="0">
                <a:latin typeface="Times New Roman"/>
                <a:cs typeface="Times New Roman"/>
              </a:rPr>
              <a:t>-</a:t>
            </a:r>
            <a:r>
              <a:rPr sz="2900" i="1" spc="-155" dirty="0">
                <a:latin typeface="Times New Roman"/>
                <a:cs typeface="Times New Roman"/>
              </a:rPr>
              <a:t> </a:t>
            </a:r>
            <a:r>
              <a:rPr sz="2900" i="1" spc="160" dirty="0">
                <a:latin typeface="Times New Roman"/>
                <a:cs typeface="Times New Roman"/>
              </a:rPr>
              <a:t>x</a:t>
            </a:r>
            <a:r>
              <a:rPr sz="4350" spc="60" baseline="-2873" dirty="0">
                <a:latin typeface="Times New Roman"/>
                <a:cs typeface="Times New Roman"/>
              </a:rPr>
              <a:t>)</a:t>
            </a:r>
            <a:r>
              <a:rPr sz="2550" spc="-7" baseline="44117" dirty="0">
                <a:latin typeface="Times New Roman"/>
                <a:cs typeface="Times New Roman"/>
              </a:rPr>
              <a:t>2</a:t>
            </a:r>
            <a:r>
              <a:rPr sz="2550" spc="-89" baseline="44117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f</a:t>
            </a:r>
            <a:r>
              <a:rPr sz="1700" i="1" spc="-5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ts val="3085"/>
              </a:lnSpc>
              <a:tabLst>
                <a:tab pos="2367280" algn="l"/>
              </a:tabLst>
            </a:pPr>
            <a:r>
              <a:rPr sz="4350" i="1" spc="165" baseline="-18199" dirty="0">
                <a:latin typeface="Times New Roman"/>
                <a:cs typeface="Times New Roman"/>
              </a:rPr>
              <a:t>S</a:t>
            </a:r>
            <a:r>
              <a:rPr sz="2550" spc="165" baseline="11437" dirty="0">
                <a:latin typeface="Times New Roman"/>
                <a:cs typeface="Times New Roman"/>
              </a:rPr>
              <a:t>2</a:t>
            </a:r>
            <a:r>
              <a:rPr sz="2550" spc="592" baseline="11437" dirty="0">
                <a:latin typeface="Times New Roman"/>
                <a:cs typeface="Times New Roman"/>
              </a:rPr>
              <a:t> </a:t>
            </a:r>
            <a:r>
              <a:rPr sz="4350" spc="30" baseline="-18199" dirty="0">
                <a:latin typeface="Symbol"/>
                <a:cs typeface="Symbol"/>
              </a:rPr>
              <a:t></a:t>
            </a:r>
            <a:r>
              <a:rPr sz="2900" u="heavy" spc="4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i=1	</a:t>
            </a:r>
            <a:endParaRPr sz="1700">
              <a:latin typeface="Times New Roman"/>
              <a:cs typeface="Times New Roman"/>
            </a:endParaRPr>
          </a:p>
          <a:p>
            <a:pPr marL="713105" algn="ctr">
              <a:lnSpc>
                <a:spcPts val="3395"/>
              </a:lnSpc>
            </a:pPr>
            <a:r>
              <a:rPr sz="2900" i="1" spc="15" dirty="0">
                <a:latin typeface="Times New Roman"/>
                <a:cs typeface="Times New Roman"/>
              </a:rPr>
              <a:t>n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5858" y="1381882"/>
            <a:ext cx="7943215" cy="14770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25"/>
              </a:spcBef>
            </a:pPr>
            <a:r>
              <a:rPr sz="3200" b="1" i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DEFINIZIONE: </a:t>
            </a:r>
            <a:r>
              <a:rPr sz="3200" spc="-5" dirty="0">
                <a:latin typeface="Arial MT"/>
                <a:cs typeface="Arial MT"/>
              </a:rPr>
              <a:t>La somma dei quadrati degli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scarti dalla media aritmetica divisi per la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numerosità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campionaria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611" y="466209"/>
            <a:ext cx="7284720" cy="2054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35" dirty="0">
                <a:latin typeface="Tahoma"/>
                <a:cs typeface="Tahoma"/>
              </a:rPr>
              <a:t>LA</a:t>
            </a:r>
            <a:r>
              <a:rPr sz="2850" b="1" spc="-40" dirty="0">
                <a:latin typeface="Tahoma"/>
                <a:cs typeface="Tahoma"/>
              </a:rPr>
              <a:t> DEVIAZIONE</a:t>
            </a:r>
            <a:r>
              <a:rPr sz="2850" b="1" spc="-35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STANDARD</a:t>
            </a:r>
            <a:endParaRPr sz="28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 dirty="0">
              <a:latin typeface="Tahoma"/>
              <a:cs typeface="Tahoma"/>
            </a:endParaRPr>
          </a:p>
          <a:p>
            <a:pPr marL="97790" marR="5080">
              <a:lnSpc>
                <a:spcPts val="3800"/>
              </a:lnSpc>
              <a:spcBef>
                <a:spcPts val="5"/>
              </a:spcBef>
            </a:pPr>
            <a:r>
              <a:rPr sz="3200" b="1" i="1" spc="-5" dirty="0">
                <a:solidFill>
                  <a:srgbClr val="FFCC00"/>
                </a:solidFill>
                <a:latin typeface="Arial"/>
                <a:cs typeface="Arial"/>
              </a:rPr>
              <a:t>DEFINIZIONE: </a:t>
            </a:r>
            <a:r>
              <a:rPr sz="3200" spc="-5" dirty="0">
                <a:latin typeface="Arial MT"/>
                <a:cs typeface="Arial MT"/>
              </a:rPr>
              <a:t>La radice quadrata della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varianza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5445" y="4410762"/>
            <a:ext cx="955040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4400" i="1" spc="695" dirty="0">
                <a:latin typeface="Times New Roman"/>
                <a:cs typeface="Times New Roman"/>
              </a:rPr>
              <a:t>S</a:t>
            </a:r>
            <a:r>
              <a:rPr sz="4400" i="1" spc="150" dirty="0">
                <a:latin typeface="Times New Roman"/>
                <a:cs typeface="Times New Roman"/>
              </a:rPr>
              <a:t> </a:t>
            </a:r>
            <a:r>
              <a:rPr sz="4400" spc="760" dirty="0">
                <a:latin typeface="Symbol"/>
                <a:cs typeface="Symbol"/>
              </a:rPr>
              <a:t>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7128" y="3865984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7797" y="0"/>
                </a:lnTo>
              </a:path>
            </a:pathLst>
          </a:custGeom>
          <a:ln w="27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6099" y="3609983"/>
            <a:ext cx="22542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550" spc="395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1786" y="3249047"/>
            <a:ext cx="3763645" cy="2308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1310">
              <a:lnSpc>
                <a:spcPts val="1914"/>
              </a:lnSpc>
              <a:spcBef>
                <a:spcPts val="105"/>
              </a:spcBef>
            </a:pPr>
            <a:r>
              <a:rPr sz="2550" i="1" spc="350" dirty="0"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  <a:p>
            <a:pPr marL="38100">
              <a:lnSpc>
                <a:spcPts val="6775"/>
              </a:lnSpc>
              <a:tabLst>
                <a:tab pos="1767839" algn="l"/>
                <a:tab pos="3403600" algn="l"/>
              </a:tabLst>
            </a:pPr>
            <a:r>
              <a:rPr sz="9900" spc="2550" baseline="-6313" dirty="0">
                <a:latin typeface="Symbol"/>
                <a:cs typeface="Symbol"/>
              </a:rPr>
              <a:t></a:t>
            </a:r>
            <a:r>
              <a:rPr sz="4400" spc="819" dirty="0">
                <a:latin typeface="Times New Roman"/>
                <a:cs typeface="Times New Roman"/>
              </a:rPr>
              <a:t>(</a:t>
            </a:r>
            <a:r>
              <a:rPr sz="4400" i="1" spc="620" dirty="0">
                <a:latin typeface="Times New Roman"/>
                <a:cs typeface="Times New Roman"/>
              </a:rPr>
              <a:t>x</a:t>
            </a:r>
            <a:r>
              <a:rPr sz="3825" i="1" spc="330" baseline="-23965" dirty="0">
                <a:latin typeface="Times New Roman"/>
                <a:cs typeface="Times New Roman"/>
              </a:rPr>
              <a:t>i</a:t>
            </a:r>
            <a:r>
              <a:rPr sz="3825" i="1" baseline="-23965" dirty="0">
                <a:latin typeface="Times New Roman"/>
                <a:cs typeface="Times New Roman"/>
              </a:rPr>
              <a:t>	</a:t>
            </a:r>
            <a:r>
              <a:rPr sz="4400" spc="760" dirty="0">
                <a:latin typeface="Symbol"/>
                <a:cs typeface="Symbol"/>
              </a:rPr>
              <a:t></a:t>
            </a:r>
            <a:r>
              <a:rPr sz="4400" spc="65" dirty="0">
                <a:latin typeface="Times New Roman"/>
                <a:cs typeface="Times New Roman"/>
              </a:rPr>
              <a:t> </a:t>
            </a:r>
            <a:r>
              <a:rPr sz="4400" i="1" spc="615" dirty="0">
                <a:latin typeface="Times New Roman"/>
                <a:cs typeface="Times New Roman"/>
              </a:rPr>
              <a:t>x</a:t>
            </a:r>
            <a:r>
              <a:rPr sz="4400" i="1" spc="-430" dirty="0">
                <a:latin typeface="Times New Roman"/>
                <a:cs typeface="Times New Roman"/>
              </a:rPr>
              <a:t> </a:t>
            </a:r>
            <a:r>
              <a:rPr sz="4400" spc="459" dirty="0">
                <a:latin typeface="Times New Roman"/>
                <a:cs typeface="Times New Roman"/>
              </a:rPr>
              <a:t>)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i="1" spc="370" dirty="0">
                <a:latin typeface="Times New Roman"/>
                <a:cs typeface="Times New Roman"/>
              </a:rPr>
              <a:t>f</a:t>
            </a:r>
            <a:r>
              <a:rPr sz="2550" i="1" spc="220" dirty="0">
                <a:latin typeface="Times New Roman"/>
                <a:cs typeface="Times New Roman"/>
              </a:rPr>
              <a:t>i</a:t>
            </a:r>
            <a:endParaRPr sz="255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  <a:spcBef>
                <a:spcPts val="844"/>
              </a:spcBef>
            </a:pPr>
            <a:r>
              <a:rPr sz="2550" i="1" spc="270" dirty="0">
                <a:latin typeface="Times New Roman"/>
                <a:cs typeface="Times New Roman"/>
              </a:rPr>
              <a:t>i</a:t>
            </a:r>
            <a:r>
              <a:rPr sz="2550" spc="270" dirty="0">
                <a:latin typeface="Symbol"/>
                <a:cs typeface="Symbol"/>
              </a:rPr>
              <a:t></a:t>
            </a:r>
            <a:r>
              <a:rPr sz="2550" spc="27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  <a:p>
            <a:pPr marL="92075" algn="ctr">
              <a:lnSpc>
                <a:spcPct val="100000"/>
              </a:lnSpc>
              <a:spcBef>
                <a:spcPts val="85"/>
              </a:spcBef>
            </a:pPr>
            <a:r>
              <a:rPr sz="4400" i="1" spc="695" dirty="0">
                <a:latin typeface="Times New Roman"/>
                <a:cs typeface="Times New Roman"/>
              </a:rPr>
              <a:t>n</a:t>
            </a:r>
            <a:r>
              <a:rPr sz="4400" i="1" spc="-235" dirty="0">
                <a:latin typeface="Times New Roman"/>
                <a:cs typeface="Times New Roman"/>
              </a:rPr>
              <a:t> </a:t>
            </a:r>
            <a:r>
              <a:rPr sz="4400" spc="894" dirty="0">
                <a:latin typeface="Symbol"/>
                <a:cs typeface="Symbol"/>
              </a:rPr>
              <a:t></a:t>
            </a:r>
            <a:r>
              <a:rPr sz="4400" spc="894" dirty="0">
                <a:latin typeface="Times New Roman"/>
                <a:cs typeface="Times New Roman"/>
              </a:rPr>
              <a:t>1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34373" y="3076103"/>
            <a:ext cx="5777230" cy="2554605"/>
            <a:chOff x="1234373" y="3076103"/>
            <a:chExt cx="5777230" cy="2554605"/>
          </a:xfrm>
        </p:grpSpPr>
        <p:sp>
          <p:nvSpPr>
            <p:cNvPr id="8" name="object 8"/>
            <p:cNvSpPr/>
            <p:nvPr/>
          </p:nvSpPr>
          <p:spPr>
            <a:xfrm>
              <a:off x="2990729" y="4864036"/>
              <a:ext cx="3754754" cy="0"/>
            </a:xfrm>
            <a:custGeom>
              <a:avLst/>
              <a:gdLst/>
              <a:ahLst/>
              <a:cxnLst/>
              <a:rect l="l" t="t" r="r" b="b"/>
              <a:pathLst>
                <a:path w="3754754">
                  <a:moveTo>
                    <a:pt x="0" y="0"/>
                  </a:moveTo>
                  <a:lnTo>
                    <a:pt x="3754601" y="0"/>
                  </a:lnTo>
                </a:path>
              </a:pathLst>
            </a:custGeom>
            <a:ln w="27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2669" y="3220831"/>
              <a:ext cx="4310380" cy="2258060"/>
            </a:xfrm>
            <a:custGeom>
              <a:avLst/>
              <a:gdLst/>
              <a:ahLst/>
              <a:cxnLst/>
              <a:rect l="l" t="t" r="r" b="b"/>
              <a:pathLst>
                <a:path w="4310380" h="2258060">
                  <a:moveTo>
                    <a:pt x="4310131" y="0"/>
                  </a:moveTo>
                  <a:lnTo>
                    <a:pt x="440592" y="0"/>
                  </a:lnTo>
                  <a:lnTo>
                    <a:pt x="258608" y="2061861"/>
                  </a:lnTo>
                  <a:lnTo>
                    <a:pt x="101527" y="1354603"/>
                  </a:lnTo>
                  <a:lnTo>
                    <a:pt x="0" y="1513881"/>
                  </a:lnTo>
                  <a:lnTo>
                    <a:pt x="21071" y="1521189"/>
                  </a:lnTo>
                  <a:lnTo>
                    <a:pt x="59385" y="1456893"/>
                  </a:lnTo>
                  <a:lnTo>
                    <a:pt x="241367" y="2257672"/>
                  </a:lnTo>
                  <a:lnTo>
                    <a:pt x="277764" y="2257672"/>
                  </a:lnTo>
                  <a:lnTo>
                    <a:pt x="473157" y="27764"/>
                  </a:lnTo>
                  <a:lnTo>
                    <a:pt x="4310131" y="27764"/>
                  </a:lnTo>
                  <a:lnTo>
                    <a:pt x="43101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3400" y="3095130"/>
              <a:ext cx="5739130" cy="2516505"/>
            </a:xfrm>
            <a:custGeom>
              <a:avLst/>
              <a:gdLst/>
              <a:ahLst/>
              <a:cxnLst/>
              <a:rect l="l" t="t" r="r" b="b"/>
              <a:pathLst>
                <a:path w="5739130" h="2516504">
                  <a:moveTo>
                    <a:pt x="0" y="0"/>
                  </a:moveTo>
                  <a:lnTo>
                    <a:pt x="5738912" y="0"/>
                  </a:lnTo>
                  <a:lnTo>
                    <a:pt x="5738912" y="2516378"/>
                  </a:lnTo>
                  <a:lnTo>
                    <a:pt x="0" y="2516378"/>
                  </a:lnTo>
                  <a:lnTo>
                    <a:pt x="0" y="0"/>
                  </a:lnTo>
                  <a:close/>
                </a:path>
              </a:pathLst>
            </a:custGeom>
            <a:ln w="38053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5693" y="3865604"/>
            <a:ext cx="3397885" cy="829310"/>
            <a:chOff x="2475693" y="3865604"/>
            <a:chExt cx="3397885" cy="829310"/>
          </a:xfrm>
        </p:grpSpPr>
        <p:sp>
          <p:nvSpPr>
            <p:cNvPr id="3" name="object 3"/>
            <p:cNvSpPr/>
            <p:nvPr/>
          </p:nvSpPr>
          <p:spPr>
            <a:xfrm>
              <a:off x="2544926" y="4137230"/>
              <a:ext cx="2123440" cy="198120"/>
            </a:xfrm>
            <a:custGeom>
              <a:avLst/>
              <a:gdLst/>
              <a:ahLst/>
              <a:cxnLst/>
              <a:rect l="l" t="t" r="r" b="b"/>
              <a:pathLst>
                <a:path w="2123440" h="198120">
                  <a:moveTo>
                    <a:pt x="0" y="0"/>
                  </a:moveTo>
                  <a:lnTo>
                    <a:pt x="161462" y="0"/>
                  </a:lnTo>
                </a:path>
                <a:path w="2123440" h="198120">
                  <a:moveTo>
                    <a:pt x="540422" y="197901"/>
                  </a:moveTo>
                  <a:lnTo>
                    <a:pt x="1188501" y="197901"/>
                  </a:lnTo>
                </a:path>
                <a:path w="2123440" h="198120">
                  <a:moveTo>
                    <a:pt x="1567470" y="197901"/>
                  </a:moveTo>
                  <a:lnTo>
                    <a:pt x="2123360" y="197901"/>
                  </a:lnTo>
                </a:path>
              </a:pathLst>
            </a:custGeom>
            <a:ln w="13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80449" y="3870361"/>
              <a:ext cx="3388360" cy="819785"/>
            </a:xfrm>
            <a:custGeom>
              <a:avLst/>
              <a:gdLst/>
              <a:ahLst/>
              <a:cxnLst/>
              <a:rect l="l" t="t" r="r" b="b"/>
              <a:pathLst>
                <a:path w="3388360" h="819785">
                  <a:moveTo>
                    <a:pt x="0" y="0"/>
                  </a:moveTo>
                  <a:lnTo>
                    <a:pt x="3387860" y="0"/>
                  </a:lnTo>
                  <a:lnTo>
                    <a:pt x="3387860" y="819765"/>
                  </a:lnTo>
                  <a:lnTo>
                    <a:pt x="0" y="819765"/>
                  </a:lnTo>
                  <a:lnTo>
                    <a:pt x="0" y="0"/>
                  </a:lnTo>
                  <a:close/>
                </a:path>
              </a:pathLst>
            </a:custGeom>
            <a:ln w="9513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982271" y="3150324"/>
            <a:ext cx="161290" cy="0"/>
          </a:xfrm>
          <a:custGeom>
            <a:avLst/>
            <a:gdLst/>
            <a:ahLst/>
            <a:cxnLst/>
            <a:rect l="l" t="t" r="r" b="b"/>
            <a:pathLst>
              <a:path w="161289">
                <a:moveTo>
                  <a:pt x="0" y="0"/>
                </a:moveTo>
                <a:lnTo>
                  <a:pt x="160814" y="0"/>
                </a:lnTo>
              </a:path>
            </a:pathLst>
          </a:custGeom>
          <a:ln w="15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7000" y="1367179"/>
            <a:ext cx="7885430" cy="486029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520065" marR="528320" algn="ctr">
              <a:lnSpc>
                <a:spcPts val="3300"/>
              </a:lnSpc>
              <a:spcBef>
                <a:spcPts val="254"/>
              </a:spcBef>
            </a:pPr>
            <a:r>
              <a:rPr sz="2800" spc="-5" dirty="0">
                <a:latin typeface="Arial MT"/>
                <a:cs typeface="Arial MT"/>
              </a:rPr>
              <a:t>Calcolare la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Arial MT"/>
                <a:cs typeface="Arial MT"/>
              </a:rPr>
              <a:t>deviazione</a:t>
            </a:r>
            <a:r>
              <a:rPr sz="2800" dirty="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Arial MT"/>
                <a:cs typeface="Arial MT"/>
              </a:rPr>
              <a:t>standard (DV)</a:t>
            </a:r>
            <a:r>
              <a:rPr sz="2800" dirty="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delle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seguenti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10 osservazioni (mm):</a:t>
            </a:r>
            <a:endParaRPr sz="2800" dirty="0">
              <a:latin typeface="Arial MT"/>
              <a:cs typeface="Arial MT"/>
            </a:endParaRPr>
          </a:p>
          <a:p>
            <a:pPr marR="5715" algn="ctr">
              <a:lnSpc>
                <a:spcPct val="100000"/>
              </a:lnSpc>
              <a:spcBef>
                <a:spcPts val="1610"/>
              </a:spcBef>
              <a:tabLst>
                <a:tab pos="591820" algn="l"/>
                <a:tab pos="1184910" algn="l"/>
                <a:tab pos="1777364" algn="l"/>
                <a:tab pos="2369820" algn="l"/>
                <a:tab pos="2962275" algn="l"/>
                <a:tab pos="3554729" algn="l"/>
                <a:tab pos="4147185" algn="l"/>
                <a:tab pos="4739640" algn="l"/>
                <a:tab pos="5332095" algn="l"/>
              </a:tabLst>
            </a:pPr>
            <a:r>
              <a:rPr sz="2800" spc="-5" dirty="0">
                <a:solidFill>
                  <a:srgbClr val="FFCC00"/>
                </a:solidFill>
                <a:latin typeface="Arial MT"/>
                <a:cs typeface="Arial MT"/>
              </a:rPr>
              <a:t>81	79	82	83	80	78	80	87	82	</a:t>
            </a:r>
            <a:r>
              <a:rPr sz="2800" spc="-10" dirty="0">
                <a:solidFill>
                  <a:srgbClr val="FFCC00"/>
                </a:solidFill>
                <a:latin typeface="Arial MT"/>
                <a:cs typeface="Arial MT"/>
              </a:rPr>
              <a:t>82</a:t>
            </a:r>
            <a:endParaRPr sz="2800" dirty="0">
              <a:latin typeface="Arial MT"/>
              <a:cs typeface="Arial MT"/>
            </a:endParaRPr>
          </a:p>
          <a:p>
            <a:pPr marL="855980" indent="-342900">
              <a:lnSpc>
                <a:spcPct val="100000"/>
              </a:lnSpc>
              <a:spcBef>
                <a:spcPts val="2205"/>
              </a:spcBef>
              <a:buAutoNum type="arabicPeriod"/>
              <a:tabLst>
                <a:tab pos="856615" algn="l"/>
              </a:tabLst>
            </a:pPr>
            <a:r>
              <a:rPr sz="2400" spc="-5" dirty="0">
                <a:latin typeface="Arial MT"/>
                <a:cs typeface="Arial MT"/>
              </a:rPr>
              <a:t>Si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calcoli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media,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4275" i="1" spc="-44" baseline="2923" dirty="0">
                <a:latin typeface="Times New Roman"/>
                <a:cs typeface="Times New Roman"/>
              </a:rPr>
              <a:t>x</a:t>
            </a:r>
            <a:r>
              <a:rPr sz="4275" i="1" baseline="292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MT"/>
                <a:cs typeface="Arial MT"/>
              </a:rPr>
              <a:t>: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eriod"/>
            </a:pPr>
            <a:endParaRPr sz="2650" dirty="0">
              <a:latin typeface="Arial MT"/>
              <a:cs typeface="Arial MT"/>
            </a:endParaRPr>
          </a:p>
          <a:p>
            <a:pPr marR="560705" algn="ctr">
              <a:lnSpc>
                <a:spcPts val="3510"/>
              </a:lnSpc>
            </a:pPr>
            <a:r>
              <a:rPr sz="2250" i="1" spc="260" dirty="0">
                <a:latin typeface="Times New Roman"/>
                <a:cs typeface="Times New Roman"/>
              </a:rPr>
              <a:t>x</a:t>
            </a:r>
            <a:r>
              <a:rPr sz="2250" i="1" spc="110" dirty="0">
                <a:latin typeface="Times New Roman"/>
                <a:cs typeface="Times New Roman"/>
              </a:rPr>
              <a:t> </a:t>
            </a:r>
            <a:r>
              <a:rPr sz="2250" spc="320" dirty="0">
                <a:latin typeface="Symbol"/>
                <a:cs typeface="Symbol"/>
              </a:rPr>
              <a:t>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280" dirty="0">
                <a:latin typeface="Times New Roman"/>
                <a:cs typeface="Times New Roman"/>
              </a:rPr>
              <a:t> </a:t>
            </a:r>
            <a:r>
              <a:rPr sz="5100" spc="914" baseline="19607" dirty="0">
                <a:latin typeface="Symbol"/>
                <a:cs typeface="Symbol"/>
              </a:rPr>
              <a:t></a:t>
            </a:r>
            <a:r>
              <a:rPr sz="5100" spc="-569" baseline="19607" dirty="0">
                <a:latin typeface="Times New Roman"/>
                <a:cs typeface="Times New Roman"/>
              </a:rPr>
              <a:t> </a:t>
            </a:r>
            <a:r>
              <a:rPr sz="3375" i="1" spc="390" baseline="41975" dirty="0">
                <a:latin typeface="Times New Roman"/>
                <a:cs typeface="Times New Roman"/>
              </a:rPr>
              <a:t>x</a:t>
            </a:r>
            <a:r>
              <a:rPr sz="3375" i="1" baseline="41975" dirty="0">
                <a:latin typeface="Times New Roman"/>
                <a:cs typeface="Times New Roman"/>
              </a:rPr>
              <a:t> </a:t>
            </a:r>
            <a:r>
              <a:rPr sz="3375" i="1" spc="-322" baseline="41975" dirty="0">
                <a:latin typeface="Times New Roman"/>
                <a:cs typeface="Times New Roman"/>
              </a:rPr>
              <a:t> </a:t>
            </a:r>
            <a:r>
              <a:rPr sz="2250" spc="320" dirty="0">
                <a:latin typeface="Symbol"/>
                <a:cs typeface="Symbol"/>
              </a:rPr>
              <a:t></a:t>
            </a:r>
            <a:r>
              <a:rPr sz="2250" spc="170" dirty="0">
                <a:latin typeface="Times New Roman"/>
                <a:cs typeface="Times New Roman"/>
              </a:rPr>
              <a:t> </a:t>
            </a:r>
            <a:r>
              <a:rPr sz="3375" spc="330" baseline="35802" dirty="0">
                <a:latin typeface="Times New Roman"/>
                <a:cs typeface="Times New Roman"/>
              </a:rPr>
              <a:t>8</a:t>
            </a:r>
            <a:r>
              <a:rPr sz="3375" spc="577" baseline="35802" dirty="0">
                <a:latin typeface="Times New Roman"/>
                <a:cs typeface="Times New Roman"/>
              </a:rPr>
              <a:t>1</a:t>
            </a:r>
            <a:r>
              <a:rPr sz="3375" spc="434" baseline="35802" dirty="0">
                <a:latin typeface="Times New Roman"/>
                <a:cs typeface="Times New Roman"/>
              </a:rPr>
              <a:t>4</a:t>
            </a:r>
            <a:r>
              <a:rPr sz="3375" spc="322" baseline="35802" dirty="0">
                <a:latin typeface="Times New Roman"/>
                <a:cs typeface="Times New Roman"/>
              </a:rPr>
              <a:t> </a:t>
            </a:r>
            <a:r>
              <a:rPr sz="2250" spc="320" dirty="0">
                <a:latin typeface="Symbol"/>
                <a:cs typeface="Symbol"/>
              </a:rPr>
              <a:t></a:t>
            </a:r>
            <a:r>
              <a:rPr sz="2250" spc="-60" dirty="0">
                <a:latin typeface="Times New Roman"/>
                <a:cs typeface="Times New Roman"/>
              </a:rPr>
              <a:t> </a:t>
            </a:r>
            <a:r>
              <a:rPr sz="2250" spc="220" dirty="0">
                <a:latin typeface="Times New Roman"/>
                <a:cs typeface="Times New Roman"/>
              </a:rPr>
              <a:t>8</a:t>
            </a:r>
            <a:r>
              <a:rPr sz="2250" spc="325" dirty="0">
                <a:latin typeface="Times New Roman"/>
                <a:cs typeface="Times New Roman"/>
              </a:rPr>
              <a:t>1</a:t>
            </a:r>
            <a:r>
              <a:rPr sz="2250" spc="135" dirty="0">
                <a:latin typeface="Times New Roman"/>
                <a:cs typeface="Times New Roman"/>
              </a:rPr>
              <a:t>.</a:t>
            </a:r>
            <a:r>
              <a:rPr sz="2250" spc="220" dirty="0">
                <a:latin typeface="Times New Roman"/>
                <a:cs typeface="Times New Roman"/>
              </a:rPr>
              <a:t>40</a:t>
            </a:r>
            <a:endParaRPr sz="2250" dirty="0">
              <a:latin typeface="Times New Roman"/>
              <a:cs typeface="Times New Roman"/>
            </a:endParaRPr>
          </a:p>
          <a:p>
            <a:pPr marR="1067435" algn="ctr">
              <a:lnSpc>
                <a:spcPts val="2130"/>
              </a:lnSpc>
              <a:tabLst>
                <a:tab pos="875030" algn="l"/>
              </a:tabLst>
            </a:pPr>
            <a:r>
              <a:rPr sz="2250" i="1" spc="290" dirty="0">
                <a:latin typeface="Times New Roman"/>
                <a:cs typeface="Times New Roman"/>
              </a:rPr>
              <a:t>n	</a:t>
            </a:r>
            <a:r>
              <a:rPr sz="2250" spc="220" dirty="0">
                <a:latin typeface="Times New Roman"/>
                <a:cs typeface="Times New Roman"/>
              </a:rPr>
              <a:t>10</a:t>
            </a:r>
            <a:endParaRPr sz="2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50800" marR="43180">
              <a:lnSpc>
                <a:spcPct val="98800"/>
              </a:lnSpc>
              <a:buAutoNum type="arabicPeriod" startAt="2"/>
              <a:tabLst>
                <a:tab pos="389255" algn="l"/>
              </a:tabLst>
            </a:pPr>
            <a:r>
              <a:rPr sz="2400" spc="-5" dirty="0">
                <a:latin typeface="Arial MT"/>
                <a:cs typeface="Arial MT"/>
              </a:rPr>
              <a:t>Si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calcolino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gli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scarti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dalla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media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sottraendo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ciascun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valore la media;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 elevi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 quadrato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tale quantità (il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quadrato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elide il segno -):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18349" y="3060271"/>
            <a:ext cx="304800" cy="524510"/>
          </a:xfrm>
          <a:custGeom>
            <a:avLst/>
            <a:gdLst/>
            <a:ahLst/>
            <a:cxnLst/>
            <a:rect l="l" t="t" r="r" b="b"/>
            <a:pathLst>
              <a:path w="304800" h="524510">
                <a:moveTo>
                  <a:pt x="0" y="0"/>
                </a:moveTo>
                <a:lnTo>
                  <a:pt x="304384" y="0"/>
                </a:lnTo>
                <a:lnTo>
                  <a:pt x="304384" y="524047"/>
                </a:lnTo>
                <a:lnTo>
                  <a:pt x="0" y="524047"/>
                </a:lnTo>
                <a:lnTo>
                  <a:pt x="0" y="0"/>
                </a:lnTo>
                <a:close/>
              </a:path>
            </a:pathLst>
          </a:custGeom>
          <a:ln w="95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7360" y="1642491"/>
            <a:ext cx="22536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Arial MT"/>
                <a:cs typeface="Arial MT"/>
              </a:rPr>
              <a:t>(81-81.4)</a:t>
            </a:r>
            <a:r>
              <a:rPr sz="2400" spc="-7" baseline="24305" dirty="0">
                <a:latin typeface="Arial MT"/>
                <a:cs typeface="Arial MT"/>
              </a:rPr>
              <a:t>2</a:t>
            </a:r>
            <a:r>
              <a:rPr sz="2400" spc="-5" dirty="0">
                <a:latin typeface="Arial MT"/>
                <a:cs typeface="Arial MT"/>
              </a:rPr>
              <a:t>=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0.16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4235" y="2012891"/>
            <a:ext cx="2253615" cy="221996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15"/>
              </a:spcBef>
            </a:pPr>
            <a:r>
              <a:rPr sz="2400" spc="-5" dirty="0">
                <a:latin typeface="Arial MT"/>
                <a:cs typeface="Arial MT"/>
              </a:rPr>
              <a:t>(79-81.4)</a:t>
            </a:r>
            <a:r>
              <a:rPr sz="2400" spc="-7" baseline="24305" dirty="0">
                <a:latin typeface="Arial MT"/>
                <a:cs typeface="Arial MT"/>
              </a:rPr>
              <a:t>2</a:t>
            </a:r>
            <a:r>
              <a:rPr sz="2400" spc="-5" dirty="0">
                <a:latin typeface="Arial MT"/>
                <a:cs typeface="Arial MT"/>
              </a:rPr>
              <a:t>=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5.76</a:t>
            </a:r>
            <a:endParaRPr sz="2400" dirty="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1415"/>
              </a:spcBef>
            </a:pPr>
            <a:r>
              <a:rPr sz="2400" spc="-5" dirty="0">
                <a:latin typeface="Arial MT"/>
                <a:cs typeface="Arial MT"/>
              </a:rPr>
              <a:t>(82-81.4)</a:t>
            </a:r>
            <a:r>
              <a:rPr sz="2400" spc="-7" baseline="24305" dirty="0">
                <a:latin typeface="Arial MT"/>
                <a:cs typeface="Arial MT"/>
              </a:rPr>
              <a:t>2</a:t>
            </a:r>
            <a:r>
              <a:rPr sz="2400" spc="-5" dirty="0">
                <a:latin typeface="Arial MT"/>
                <a:cs typeface="Arial MT"/>
              </a:rPr>
              <a:t>=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0.36</a:t>
            </a:r>
            <a:endParaRPr sz="2400" dirty="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1515"/>
              </a:spcBef>
            </a:pPr>
            <a:r>
              <a:rPr sz="2400" spc="-5" dirty="0">
                <a:latin typeface="Arial MT"/>
                <a:cs typeface="Arial MT"/>
              </a:rPr>
              <a:t>(83-81.4)</a:t>
            </a:r>
            <a:r>
              <a:rPr sz="2400" spc="-7" baseline="24305" dirty="0">
                <a:latin typeface="Arial MT"/>
                <a:cs typeface="Arial MT"/>
              </a:rPr>
              <a:t>2</a:t>
            </a:r>
            <a:r>
              <a:rPr sz="2400" spc="-5" dirty="0">
                <a:latin typeface="Arial MT"/>
                <a:cs typeface="Arial MT"/>
              </a:rPr>
              <a:t>=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2.56</a:t>
            </a:r>
            <a:endParaRPr sz="2400" dirty="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1415"/>
              </a:spcBef>
            </a:pPr>
            <a:r>
              <a:rPr sz="2400" spc="-5" dirty="0">
                <a:latin typeface="Arial MT"/>
                <a:cs typeface="Arial MT"/>
              </a:rPr>
              <a:t>(80-81.4)</a:t>
            </a:r>
            <a:r>
              <a:rPr sz="2400" spc="-7" baseline="24305" dirty="0">
                <a:latin typeface="Arial MT"/>
                <a:cs typeface="Arial MT"/>
              </a:rPr>
              <a:t>2</a:t>
            </a:r>
            <a:r>
              <a:rPr sz="2400" spc="-5" dirty="0">
                <a:latin typeface="Arial MT"/>
                <a:cs typeface="Arial MT"/>
              </a:rPr>
              <a:t>=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1.96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7936" y="1457291"/>
            <a:ext cx="2493645" cy="2775585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555"/>
              </a:spcBef>
            </a:pPr>
            <a:r>
              <a:rPr sz="2400" spc="-5" dirty="0">
                <a:latin typeface="Arial MT"/>
                <a:cs typeface="Arial MT"/>
              </a:rPr>
              <a:t>(78-81.4)</a:t>
            </a:r>
            <a:r>
              <a:rPr sz="2400" spc="-7" baseline="24305" dirty="0">
                <a:latin typeface="Arial MT"/>
                <a:cs typeface="Arial MT"/>
              </a:rPr>
              <a:t>2</a:t>
            </a:r>
            <a:r>
              <a:rPr sz="2400" spc="-5" dirty="0">
                <a:latin typeface="Arial MT"/>
                <a:cs typeface="Arial MT"/>
              </a:rPr>
              <a:t>=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11.56</a:t>
            </a:r>
            <a:endParaRPr sz="24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455"/>
              </a:spcBef>
            </a:pPr>
            <a:r>
              <a:rPr sz="2400" spc="-5" dirty="0">
                <a:latin typeface="Arial MT"/>
                <a:cs typeface="Arial MT"/>
              </a:rPr>
              <a:t>(80-81.4)</a:t>
            </a:r>
            <a:r>
              <a:rPr sz="2400" spc="-7" baseline="24305" dirty="0">
                <a:latin typeface="Arial MT"/>
                <a:cs typeface="Arial MT"/>
              </a:rPr>
              <a:t>2</a:t>
            </a:r>
            <a:r>
              <a:rPr sz="2400" spc="-5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1.96</a:t>
            </a:r>
            <a:endParaRPr sz="24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415"/>
              </a:spcBef>
            </a:pPr>
            <a:r>
              <a:rPr sz="2400" spc="-5" dirty="0">
                <a:latin typeface="Arial MT"/>
                <a:cs typeface="Arial MT"/>
              </a:rPr>
              <a:t>(87-81.4)</a:t>
            </a:r>
            <a:r>
              <a:rPr sz="2400" spc="-7" baseline="24305" dirty="0">
                <a:latin typeface="Arial MT"/>
                <a:cs typeface="Arial MT"/>
              </a:rPr>
              <a:t>2</a:t>
            </a:r>
            <a:r>
              <a:rPr sz="2400" spc="-5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31.36</a:t>
            </a:r>
            <a:endParaRPr sz="24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515"/>
              </a:spcBef>
            </a:pPr>
            <a:r>
              <a:rPr sz="2400" spc="-5" dirty="0">
                <a:latin typeface="Arial MT"/>
                <a:cs typeface="Arial MT"/>
              </a:rPr>
              <a:t>(82-81.4)</a:t>
            </a:r>
            <a:r>
              <a:rPr sz="2400" spc="-7" baseline="24305" dirty="0">
                <a:latin typeface="Arial MT"/>
                <a:cs typeface="Arial MT"/>
              </a:rPr>
              <a:t>2</a:t>
            </a:r>
            <a:r>
              <a:rPr sz="2400" spc="-5" dirty="0">
                <a:latin typeface="Arial MT"/>
                <a:cs typeface="Arial MT"/>
              </a:rPr>
              <a:t>=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0.36</a:t>
            </a:r>
            <a:endParaRPr sz="24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415"/>
              </a:spcBef>
            </a:pPr>
            <a:r>
              <a:rPr sz="2400" spc="-5" dirty="0">
                <a:latin typeface="Arial MT"/>
                <a:cs typeface="Arial MT"/>
              </a:rPr>
              <a:t>(82-81.4)</a:t>
            </a:r>
            <a:r>
              <a:rPr sz="2400" spc="-7" baseline="24305" dirty="0">
                <a:latin typeface="Arial MT"/>
                <a:cs typeface="Arial MT"/>
              </a:rPr>
              <a:t>2</a:t>
            </a:r>
            <a:r>
              <a:rPr sz="2400" spc="-5" dirty="0">
                <a:latin typeface="Arial MT"/>
                <a:cs typeface="Arial MT"/>
              </a:rPr>
              <a:t>=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0.36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563" y="4782521"/>
            <a:ext cx="73691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Arial MT"/>
                <a:cs typeface="Arial MT"/>
              </a:rPr>
              <a:t>3. Si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sommino tali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quantità: la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somma è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56.4.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563" y="5137699"/>
            <a:ext cx="1023619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Arial MT"/>
                <a:cs typeface="Arial MT"/>
              </a:rPr>
              <a:t>somma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563" y="5505564"/>
            <a:ext cx="549084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Arial MT"/>
                <a:cs typeface="Arial MT"/>
              </a:rPr>
              <a:t>più semplicemente,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somma dei quadrati.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53954" y="5237822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>
                <a:moveTo>
                  <a:pt x="0" y="0"/>
                </a:moveTo>
                <a:lnTo>
                  <a:pt x="259143" y="0"/>
                </a:lnTo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05100" y="5137699"/>
            <a:ext cx="6868795" cy="39116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135380">
              <a:lnSpc>
                <a:spcPts val="465"/>
              </a:lnSpc>
              <a:spcBef>
                <a:spcPts val="244"/>
              </a:spcBef>
            </a:pPr>
            <a:r>
              <a:rPr lang="it-IT" sz="900" spc="290" dirty="0">
                <a:latin typeface="Times New Roman"/>
                <a:cs typeface="Times New Roman"/>
              </a:rPr>
              <a:t>\</a:t>
            </a:r>
            <a:r>
              <a:rPr sz="900" spc="290" dirty="0">
                <a:latin typeface="Times New Roman"/>
                <a:cs typeface="Times New Roman"/>
              </a:rPr>
              <a:t>2</a:t>
            </a:r>
            <a:endParaRPr sz="900" dirty="0">
              <a:latin typeface="Times New Roman"/>
              <a:cs typeface="Times New Roman"/>
            </a:endParaRPr>
          </a:p>
          <a:p>
            <a:pPr marL="38100">
              <a:lnSpc>
                <a:spcPts val="2265"/>
              </a:lnSpc>
              <a:tabLst>
                <a:tab pos="1263015" algn="l"/>
              </a:tabLst>
            </a:pPr>
            <a:r>
              <a:rPr sz="2400" spc="780" baseline="6944" dirty="0">
                <a:latin typeface="Symbol"/>
                <a:cs typeface="Symbol"/>
              </a:rPr>
              <a:t></a:t>
            </a:r>
            <a:r>
              <a:rPr sz="2400" spc="780" baseline="6944" dirty="0">
                <a:latin typeface="Times New Roman"/>
                <a:cs typeface="Times New Roman"/>
              </a:rPr>
              <a:t>(</a:t>
            </a:r>
            <a:r>
              <a:rPr sz="2400" spc="-322" baseline="6944" dirty="0">
                <a:latin typeface="Times New Roman"/>
                <a:cs typeface="Times New Roman"/>
              </a:rPr>
              <a:t> </a:t>
            </a:r>
            <a:r>
              <a:rPr sz="2400" i="1" spc="630" baseline="6944" dirty="0">
                <a:latin typeface="Times New Roman"/>
                <a:cs typeface="Times New Roman"/>
              </a:rPr>
              <a:t>x</a:t>
            </a:r>
            <a:r>
              <a:rPr sz="2400" i="1" spc="104" baseline="6944" dirty="0">
                <a:latin typeface="Times New Roman"/>
                <a:cs typeface="Times New Roman"/>
              </a:rPr>
              <a:t> </a:t>
            </a:r>
            <a:r>
              <a:rPr sz="2400" spc="780" baseline="6944" dirty="0">
                <a:latin typeface="Symbol"/>
                <a:cs typeface="Symbol"/>
              </a:rPr>
              <a:t></a:t>
            </a:r>
            <a:r>
              <a:rPr sz="2400" spc="240" baseline="6944" dirty="0">
                <a:latin typeface="Times New Roman"/>
                <a:cs typeface="Times New Roman"/>
              </a:rPr>
              <a:t> </a:t>
            </a:r>
            <a:r>
              <a:rPr sz="2400" i="1" spc="592" baseline="6944" dirty="0">
                <a:latin typeface="Times New Roman"/>
                <a:cs typeface="Times New Roman"/>
              </a:rPr>
              <a:t>x</a:t>
            </a:r>
            <a:r>
              <a:rPr sz="2400" spc="592" baseline="6944" dirty="0">
                <a:latin typeface="Times New Roman"/>
                <a:cs typeface="Times New Roman"/>
              </a:rPr>
              <a:t>)	</a:t>
            </a:r>
            <a:r>
              <a:rPr sz="2400" spc="-5" dirty="0">
                <a:latin typeface="Arial MT"/>
                <a:cs typeface="Arial MT"/>
              </a:rPr>
              <a:t>è detta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somma dei quadrati degli scarti </a:t>
            </a:r>
            <a:r>
              <a:rPr sz="2400" spc="-10" dirty="0">
                <a:latin typeface="Arial MT"/>
                <a:cs typeface="Arial MT"/>
              </a:rPr>
              <a:t>o,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89368" y="5151242"/>
            <a:ext cx="1281430" cy="355600"/>
          </a:xfrm>
          <a:custGeom>
            <a:avLst/>
            <a:gdLst/>
            <a:ahLst/>
            <a:cxnLst/>
            <a:rect l="l" t="t" r="r" b="b"/>
            <a:pathLst>
              <a:path w="1281430" h="355600">
                <a:moveTo>
                  <a:pt x="0" y="0"/>
                </a:moveTo>
                <a:lnTo>
                  <a:pt x="1280950" y="0"/>
                </a:lnTo>
                <a:lnTo>
                  <a:pt x="1280950" y="355178"/>
                </a:lnTo>
                <a:lnTo>
                  <a:pt x="0" y="355178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303" y="1454024"/>
            <a:ext cx="84016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Arial MT"/>
                <a:cs typeface="Arial MT"/>
              </a:rPr>
              <a:t>4.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divida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quantità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numero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osservazioni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1: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5037" y="2348059"/>
            <a:ext cx="6795134" cy="499745"/>
          </a:xfrm>
          <a:custGeom>
            <a:avLst/>
            <a:gdLst/>
            <a:ahLst/>
            <a:cxnLst/>
            <a:rect l="l" t="t" r="r" b="b"/>
            <a:pathLst>
              <a:path w="6795134" h="499744">
                <a:moveTo>
                  <a:pt x="0" y="499265"/>
                </a:moveTo>
                <a:lnTo>
                  <a:pt x="3446976" y="499265"/>
                </a:lnTo>
              </a:path>
              <a:path w="6795134" h="499744">
                <a:moveTo>
                  <a:pt x="4994217" y="0"/>
                </a:moveTo>
                <a:lnTo>
                  <a:pt x="5192996" y="0"/>
                </a:lnTo>
              </a:path>
              <a:path w="6795134" h="499744">
                <a:moveTo>
                  <a:pt x="3912579" y="499265"/>
                </a:moveTo>
                <a:lnTo>
                  <a:pt x="5528300" y="499265"/>
                </a:lnTo>
              </a:path>
              <a:path w="6795134" h="499744">
                <a:moveTo>
                  <a:pt x="5994668" y="499265"/>
                </a:moveTo>
                <a:lnTo>
                  <a:pt x="6794519" y="499265"/>
                </a:lnTo>
              </a:path>
            </a:pathLst>
          </a:custGeom>
          <a:ln w="16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56058" y="2549749"/>
            <a:ext cx="110045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000" spc="290" dirty="0">
                <a:latin typeface="Symbol"/>
                <a:cs typeface="Symbol"/>
              </a:rPr>
              <a:t></a:t>
            </a:r>
            <a:r>
              <a:rPr sz="3000" spc="-114" dirty="0">
                <a:latin typeface="Times New Roman"/>
                <a:cs typeface="Times New Roman"/>
              </a:rPr>
              <a:t> </a:t>
            </a:r>
            <a:r>
              <a:rPr sz="3000" spc="160" dirty="0">
                <a:latin typeface="Times New Roman"/>
                <a:cs typeface="Times New Roman"/>
              </a:rPr>
              <a:t>6.27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9839" y="2549749"/>
            <a:ext cx="25971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000" spc="290" dirty="0">
                <a:latin typeface="Symbol"/>
                <a:cs typeface="Symbol"/>
              </a:rPr>
              <a:t>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2093595" algn="l"/>
              </a:tabLst>
            </a:pPr>
            <a:r>
              <a:rPr spc="409" dirty="0">
                <a:latin typeface="Symbol"/>
                <a:cs typeface="Symbol"/>
              </a:rPr>
              <a:t></a:t>
            </a:r>
            <a:r>
              <a:rPr sz="5200" spc="-705" dirty="0">
                <a:latin typeface="Symbol"/>
                <a:cs typeface="Symbol"/>
              </a:rPr>
              <a:t></a:t>
            </a:r>
            <a:r>
              <a:rPr i="1" spc="235" dirty="0">
                <a:latin typeface="Times New Roman"/>
                <a:cs typeface="Times New Roman"/>
              </a:rPr>
              <a:t>x</a:t>
            </a:r>
            <a:r>
              <a:rPr i="1" spc="-165" dirty="0">
                <a:latin typeface="Times New Roman"/>
                <a:cs typeface="Times New Roman"/>
              </a:rPr>
              <a:t> </a:t>
            </a:r>
            <a:r>
              <a:rPr spc="290" dirty="0">
                <a:latin typeface="Symbol"/>
                <a:cs typeface="Symbol"/>
              </a:rPr>
              <a:t></a:t>
            </a:r>
            <a:r>
              <a:rPr spc="-50" dirty="0"/>
              <a:t> </a:t>
            </a:r>
            <a:r>
              <a:rPr i="1" spc="395" dirty="0">
                <a:latin typeface="Times New Roman"/>
                <a:cs typeface="Times New Roman"/>
              </a:rPr>
              <a:t>x</a:t>
            </a:r>
            <a:r>
              <a:rPr sz="5200" spc="-885" dirty="0">
                <a:latin typeface="Symbol"/>
                <a:cs typeface="Symbol"/>
              </a:rPr>
              <a:t></a:t>
            </a:r>
            <a:r>
              <a:rPr lang="it-IT" sz="5200" spc="-885" dirty="0">
                <a:latin typeface="Symbol"/>
                <a:cs typeface="Symbol"/>
              </a:rPr>
              <a:t>  </a:t>
            </a:r>
            <a:r>
              <a:rPr sz="2625" spc="232" baseline="66666" dirty="0"/>
              <a:t>2</a:t>
            </a:r>
            <a:r>
              <a:rPr sz="2625" baseline="66666" dirty="0"/>
              <a:t>	</a:t>
            </a:r>
            <a:r>
              <a:rPr sz="3000" spc="155" dirty="0"/>
              <a:t>5</a:t>
            </a:r>
            <a:r>
              <a:rPr sz="3000" spc="290" dirty="0"/>
              <a:t>6</a:t>
            </a:r>
            <a:r>
              <a:rPr sz="3000" spc="105" dirty="0"/>
              <a:t>.</a:t>
            </a:r>
            <a:r>
              <a:rPr sz="3000" spc="265" dirty="0"/>
              <a:t>4</a:t>
            </a:r>
            <a:endParaRPr sz="300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04" y="2229966"/>
            <a:ext cx="3857625" cy="10991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25"/>
              </a:spcBef>
            </a:pPr>
            <a:r>
              <a:rPr sz="3000" spc="275" dirty="0">
                <a:latin typeface="Times New Roman"/>
                <a:cs typeface="Times New Roman"/>
              </a:rPr>
              <a:t>s</a:t>
            </a:r>
            <a:r>
              <a:rPr sz="3000" spc="150" dirty="0">
                <a:latin typeface="Times New Roman"/>
                <a:cs typeface="Times New Roman"/>
              </a:rPr>
              <a:t>o</a:t>
            </a:r>
            <a:r>
              <a:rPr sz="3000" spc="360" dirty="0">
                <a:latin typeface="Times New Roman"/>
                <a:cs typeface="Times New Roman"/>
              </a:rPr>
              <a:t>m</a:t>
            </a:r>
            <a:r>
              <a:rPr sz="3000" spc="355" dirty="0">
                <a:latin typeface="Times New Roman"/>
                <a:cs typeface="Times New Roman"/>
              </a:rPr>
              <a:t>m</a:t>
            </a:r>
            <a:r>
              <a:rPr sz="3000" spc="235" dirty="0">
                <a:latin typeface="Times New Roman"/>
                <a:cs typeface="Times New Roman"/>
              </a:rPr>
              <a:t>a</a:t>
            </a:r>
            <a:r>
              <a:rPr sz="3000" spc="-130" dirty="0">
                <a:latin typeface="Times New Roman"/>
                <a:cs typeface="Times New Roman"/>
              </a:rPr>
              <a:t> </a:t>
            </a:r>
            <a:r>
              <a:rPr sz="3000" spc="155" dirty="0">
                <a:latin typeface="Times New Roman"/>
                <a:cs typeface="Times New Roman"/>
              </a:rPr>
              <a:t>d</a:t>
            </a:r>
            <a:r>
              <a:rPr sz="3000" spc="315" dirty="0">
                <a:latin typeface="Times New Roman"/>
                <a:cs typeface="Times New Roman"/>
              </a:rPr>
              <a:t>e</a:t>
            </a:r>
            <a:r>
              <a:rPr sz="3000" spc="145" dirty="0">
                <a:latin typeface="Times New Roman"/>
                <a:cs typeface="Times New Roman"/>
              </a:rPr>
              <a:t>i</a:t>
            </a:r>
            <a:r>
              <a:rPr sz="3000" spc="-190" dirty="0">
                <a:latin typeface="Times New Roman"/>
                <a:cs typeface="Times New Roman"/>
              </a:rPr>
              <a:t> </a:t>
            </a:r>
            <a:r>
              <a:rPr sz="3000" spc="155" dirty="0">
                <a:latin typeface="Times New Roman"/>
                <a:cs typeface="Times New Roman"/>
              </a:rPr>
              <a:t>q</a:t>
            </a:r>
            <a:r>
              <a:rPr sz="3000" spc="355" dirty="0">
                <a:latin typeface="Times New Roman"/>
                <a:cs typeface="Times New Roman"/>
              </a:rPr>
              <a:t>u</a:t>
            </a:r>
            <a:r>
              <a:rPr sz="3000" spc="114" dirty="0">
                <a:latin typeface="Times New Roman"/>
                <a:cs typeface="Times New Roman"/>
              </a:rPr>
              <a:t>a</a:t>
            </a:r>
            <a:r>
              <a:rPr sz="3000" spc="360" dirty="0">
                <a:latin typeface="Times New Roman"/>
                <a:cs typeface="Times New Roman"/>
              </a:rPr>
              <a:t>d</a:t>
            </a:r>
            <a:r>
              <a:rPr sz="3000" spc="30" dirty="0">
                <a:latin typeface="Times New Roman"/>
                <a:cs typeface="Times New Roman"/>
              </a:rPr>
              <a:t>r</a:t>
            </a:r>
            <a:r>
              <a:rPr sz="3000" spc="320" dirty="0">
                <a:latin typeface="Times New Roman"/>
                <a:cs typeface="Times New Roman"/>
              </a:rPr>
              <a:t>a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spc="145" dirty="0">
                <a:latin typeface="Times New Roman"/>
                <a:cs typeface="Times New Roman"/>
              </a:rPr>
              <a:t>i</a:t>
            </a:r>
            <a:endParaRPr sz="3000">
              <a:latin typeface="Times New Roman"/>
              <a:cs typeface="Times New Roman"/>
            </a:endParaRPr>
          </a:p>
          <a:p>
            <a:pPr marL="1169035" algn="ctr">
              <a:lnSpc>
                <a:spcPct val="100000"/>
              </a:lnSpc>
              <a:spcBef>
                <a:spcPts val="630"/>
              </a:spcBef>
              <a:tabLst>
                <a:tab pos="3534410" algn="l"/>
              </a:tabLst>
            </a:pPr>
            <a:r>
              <a:rPr sz="3000" spc="254" dirty="0">
                <a:latin typeface="Times New Roman"/>
                <a:cs typeface="Times New Roman"/>
              </a:rPr>
              <a:t>(</a:t>
            </a:r>
            <a:r>
              <a:rPr sz="3000" i="1" spc="254" dirty="0">
                <a:latin typeface="Times New Roman"/>
                <a:cs typeface="Times New Roman"/>
              </a:rPr>
              <a:t>n</a:t>
            </a:r>
            <a:r>
              <a:rPr sz="3000" i="1" spc="-200" dirty="0">
                <a:latin typeface="Times New Roman"/>
                <a:cs typeface="Times New Roman"/>
              </a:rPr>
              <a:t> </a:t>
            </a:r>
            <a:r>
              <a:rPr sz="3000" spc="195" dirty="0">
                <a:latin typeface="Symbol"/>
                <a:cs typeface="Symbol"/>
              </a:rPr>
              <a:t></a:t>
            </a:r>
            <a:r>
              <a:rPr sz="3000" spc="195" dirty="0">
                <a:latin typeface="Times New Roman"/>
                <a:cs typeface="Times New Roman"/>
              </a:rPr>
              <a:t>1)	</a:t>
            </a:r>
            <a:r>
              <a:rPr sz="4500" spc="434" baseline="43518" dirty="0">
                <a:latin typeface="Symbol"/>
                <a:cs typeface="Symbol"/>
              </a:rPr>
              <a:t></a:t>
            </a:r>
            <a:endParaRPr sz="4500" baseline="43518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075" y="2177128"/>
            <a:ext cx="8134350" cy="1186815"/>
          </a:xfrm>
          <a:custGeom>
            <a:avLst/>
            <a:gdLst/>
            <a:ahLst/>
            <a:cxnLst/>
            <a:rect l="l" t="t" r="r" b="b"/>
            <a:pathLst>
              <a:path w="8134350" h="1186814">
                <a:moveTo>
                  <a:pt x="0" y="0"/>
                </a:moveTo>
                <a:lnTo>
                  <a:pt x="8134353" y="0"/>
                </a:lnTo>
                <a:lnTo>
                  <a:pt x="8134353" y="1186440"/>
                </a:lnTo>
                <a:lnTo>
                  <a:pt x="0" y="1186440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66870">
              <a:lnSpc>
                <a:spcPct val="100000"/>
              </a:lnSpc>
              <a:spcBef>
                <a:spcPts val="95"/>
              </a:spcBef>
              <a:tabLst>
                <a:tab pos="6097905" algn="l"/>
              </a:tabLst>
            </a:pPr>
            <a:r>
              <a:rPr i="1" spc="265" dirty="0">
                <a:latin typeface="Times New Roman"/>
                <a:cs typeface="Times New Roman"/>
              </a:rPr>
              <a:t>n</a:t>
            </a:r>
            <a:r>
              <a:rPr i="1" spc="-200" dirty="0">
                <a:latin typeface="Times New Roman"/>
                <a:cs typeface="Times New Roman"/>
              </a:rPr>
              <a:t> </a:t>
            </a:r>
            <a:r>
              <a:rPr spc="360" dirty="0">
                <a:latin typeface="Symbol"/>
                <a:cs typeface="Symbol"/>
              </a:rPr>
              <a:t></a:t>
            </a:r>
            <a:r>
              <a:rPr spc="360" dirty="0"/>
              <a:t>1	</a:t>
            </a:r>
            <a:r>
              <a:rPr spc="265" dirty="0"/>
              <a:t>9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 dirty="0"/>
          </a:p>
          <a:p>
            <a:pPr marL="12700" marR="5080">
              <a:lnSpc>
                <a:spcPts val="2800"/>
              </a:lnSpc>
            </a:pPr>
            <a:r>
              <a:rPr sz="2400" spc="-5" dirty="0">
                <a:latin typeface="Arial MT"/>
                <a:cs typeface="Arial MT"/>
              </a:rPr>
              <a:t>5. La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deviazione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standard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è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radice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quadrata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tale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valore: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5249" y="4731486"/>
            <a:ext cx="824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DS</a:t>
            </a:r>
            <a:r>
              <a:rPr sz="2800" spc="-90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=</a:t>
            </a:r>
            <a:endParaRPr sz="2800" dirty="0">
              <a:solidFill>
                <a:schemeClr val="accent1">
                  <a:lumMod val="75000"/>
                </a:schemeClr>
              </a:solidFill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13641" y="4697184"/>
            <a:ext cx="943610" cy="480059"/>
            <a:chOff x="3913641" y="4697184"/>
            <a:chExt cx="943610" cy="480059"/>
          </a:xfrm>
        </p:grpSpPr>
        <p:sp>
          <p:nvSpPr>
            <p:cNvPr id="12" name="object 12"/>
            <p:cNvSpPr/>
            <p:nvPr/>
          </p:nvSpPr>
          <p:spPr>
            <a:xfrm>
              <a:off x="3922311" y="4999181"/>
              <a:ext cx="49530" cy="33655"/>
            </a:xfrm>
            <a:custGeom>
              <a:avLst/>
              <a:gdLst/>
              <a:ahLst/>
              <a:cxnLst/>
              <a:rect l="l" t="t" r="r" b="b"/>
              <a:pathLst>
                <a:path w="49529" h="33654">
                  <a:moveTo>
                    <a:pt x="0" y="33056"/>
                  </a:moveTo>
                  <a:lnTo>
                    <a:pt x="49144" y="0"/>
                  </a:lnTo>
                </a:path>
              </a:pathLst>
            </a:custGeom>
            <a:ln w="17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71455" y="5008113"/>
              <a:ext cx="71755" cy="153035"/>
            </a:xfrm>
            <a:custGeom>
              <a:avLst/>
              <a:gdLst/>
              <a:ahLst/>
              <a:cxnLst/>
              <a:rect l="l" t="t" r="r" b="b"/>
              <a:pathLst>
                <a:path w="71754" h="153035">
                  <a:moveTo>
                    <a:pt x="0" y="0"/>
                  </a:moveTo>
                  <a:lnTo>
                    <a:pt x="71343" y="152777"/>
                  </a:lnTo>
                </a:path>
              </a:pathLst>
            </a:custGeom>
            <a:ln w="32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0724" y="4706118"/>
              <a:ext cx="806450" cy="455295"/>
            </a:xfrm>
            <a:custGeom>
              <a:avLst/>
              <a:gdLst/>
              <a:ahLst/>
              <a:cxnLst/>
              <a:rect l="l" t="t" r="r" b="b"/>
              <a:pathLst>
                <a:path w="806450" h="455295">
                  <a:moveTo>
                    <a:pt x="0" y="454772"/>
                  </a:moveTo>
                  <a:lnTo>
                    <a:pt x="94327" y="0"/>
                  </a:lnTo>
                </a:path>
                <a:path w="806450" h="455295">
                  <a:moveTo>
                    <a:pt x="94327" y="0"/>
                  </a:moveTo>
                  <a:lnTo>
                    <a:pt x="806140" y="0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45423" y="4605772"/>
            <a:ext cx="2814320" cy="657860"/>
          </a:xfrm>
          <a:prstGeom prst="rect">
            <a:avLst/>
          </a:prstGeom>
          <a:ln w="9513">
            <a:solidFill>
              <a:srgbClr val="FF4C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665"/>
              </a:spcBef>
            </a:pPr>
            <a:r>
              <a:rPr sz="3500" spc="-245" dirty="0">
                <a:latin typeface="Times New Roman"/>
                <a:cs typeface="Times New Roman"/>
              </a:rPr>
              <a:t>6</a:t>
            </a:r>
            <a:r>
              <a:rPr sz="3500" spc="-120" dirty="0">
                <a:latin typeface="Times New Roman"/>
                <a:cs typeface="Times New Roman"/>
              </a:rPr>
              <a:t>.</a:t>
            </a:r>
            <a:r>
              <a:rPr sz="3500" spc="-295" dirty="0">
                <a:latin typeface="Times New Roman"/>
                <a:cs typeface="Times New Roman"/>
              </a:rPr>
              <a:t>2</a:t>
            </a:r>
            <a:r>
              <a:rPr sz="3500" spc="-185" dirty="0">
                <a:latin typeface="Times New Roman"/>
                <a:cs typeface="Times New Roman"/>
              </a:rPr>
              <a:t>7</a:t>
            </a:r>
            <a:r>
              <a:rPr sz="3500" spc="85" dirty="0">
                <a:latin typeface="Times New Roman"/>
                <a:cs typeface="Times New Roman"/>
              </a:rPr>
              <a:t> </a:t>
            </a:r>
            <a:r>
              <a:rPr sz="3500" spc="-200" dirty="0">
                <a:latin typeface="Symbol"/>
                <a:cs typeface="Symbol"/>
              </a:rPr>
              <a:t></a:t>
            </a:r>
            <a:r>
              <a:rPr sz="3500" spc="-235" dirty="0">
                <a:latin typeface="Times New Roman"/>
                <a:cs typeface="Times New Roman"/>
              </a:rPr>
              <a:t> </a:t>
            </a:r>
            <a:r>
              <a:rPr sz="3500" spc="-240" dirty="0">
                <a:latin typeface="Times New Roman"/>
                <a:cs typeface="Times New Roman"/>
              </a:rPr>
              <a:t>2</a:t>
            </a:r>
            <a:r>
              <a:rPr sz="3500" spc="-125" dirty="0">
                <a:latin typeface="Times New Roman"/>
                <a:cs typeface="Times New Roman"/>
              </a:rPr>
              <a:t>.</a:t>
            </a:r>
            <a:r>
              <a:rPr sz="3500" spc="-295" dirty="0">
                <a:latin typeface="Times New Roman"/>
                <a:cs typeface="Times New Roman"/>
              </a:rPr>
              <a:t>5</a:t>
            </a:r>
            <a:r>
              <a:rPr sz="3500" spc="-185" dirty="0">
                <a:latin typeface="Times New Roman"/>
                <a:cs typeface="Times New Roman"/>
              </a:rPr>
              <a:t>0</a:t>
            </a:r>
            <a:r>
              <a:rPr sz="3500" spc="-305" dirty="0">
                <a:latin typeface="Times New Roman"/>
                <a:cs typeface="Times New Roman"/>
              </a:rPr>
              <a:t> </a:t>
            </a:r>
            <a:r>
              <a:rPr sz="3500" spc="-365" dirty="0">
                <a:latin typeface="Times New Roman"/>
                <a:cs typeface="Times New Roman"/>
              </a:rPr>
              <a:t>mm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6336" y="5509045"/>
            <a:ext cx="7420609" cy="8003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Quindi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deviazione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standard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campione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unità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estratto dalla popolazione è pari a 2.50 mm.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60" y="545852"/>
            <a:ext cx="569976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40" dirty="0">
                <a:latin typeface="Tahoma"/>
                <a:cs typeface="Tahoma"/>
              </a:rPr>
              <a:t>SCARTO</a:t>
            </a:r>
            <a:r>
              <a:rPr sz="2850" b="1" spc="-30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INTERQUARTILE</a:t>
            </a:r>
            <a:r>
              <a:rPr sz="2850" b="1" spc="-25" dirty="0">
                <a:latin typeface="Tahoma"/>
                <a:cs typeface="Tahoma"/>
              </a:rPr>
              <a:t> </a:t>
            </a:r>
            <a:r>
              <a:rPr sz="2850" b="1" spc="-35" dirty="0">
                <a:latin typeface="Tahoma"/>
                <a:cs typeface="Tahoma"/>
              </a:rPr>
              <a:t>(IQR)</a:t>
            </a:r>
            <a:endParaRPr sz="285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499" y="1771656"/>
            <a:ext cx="8592820" cy="3948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Scarto</a:t>
            </a:r>
            <a:r>
              <a:rPr sz="3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interquartile</a:t>
            </a:r>
            <a:r>
              <a:rPr sz="32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32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(3°quartile)-(1°quartile)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 dirty="0">
              <a:latin typeface="Arial"/>
              <a:cs typeface="Arial"/>
            </a:endParaRPr>
          </a:p>
          <a:p>
            <a:pPr marL="728980" marR="478155" indent="-635" algn="ctr">
              <a:lnSpc>
                <a:spcPct val="118800"/>
              </a:lnSpc>
              <a:spcBef>
                <a:spcPts val="5"/>
              </a:spcBef>
            </a:pPr>
            <a:r>
              <a:rPr sz="3200" spc="-5" dirty="0">
                <a:latin typeface="Arial MT"/>
                <a:cs typeface="Arial MT"/>
              </a:rPr>
              <a:t>E' molto più </a:t>
            </a:r>
            <a:r>
              <a:rPr sz="3200" i="1" spc="-5" dirty="0">
                <a:latin typeface="Arial"/>
                <a:cs typeface="Arial"/>
              </a:rPr>
              <a:t>resistente </a:t>
            </a:r>
            <a:r>
              <a:rPr sz="3200" spc="-5" dirty="0">
                <a:latin typeface="Arial MT"/>
                <a:cs typeface="Arial MT"/>
              </a:rPr>
              <a:t>della varianza in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presenza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 poche osservazioni estreme.</a:t>
            </a:r>
            <a:endParaRPr sz="3200" dirty="0">
              <a:latin typeface="Arial MT"/>
              <a:cs typeface="Arial MT"/>
            </a:endParaRPr>
          </a:p>
          <a:p>
            <a:pPr marL="559435" marR="308610" algn="ctr">
              <a:lnSpc>
                <a:spcPct val="119600"/>
              </a:lnSpc>
            </a:pPr>
            <a:r>
              <a:rPr sz="3200" spc="-5" dirty="0">
                <a:latin typeface="Arial MT"/>
                <a:cs typeface="Arial MT"/>
              </a:rPr>
              <a:t>Per questo motivo e usato soprattutto nelle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situazioni in cui si sospetta la possibile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presenza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 osservazioni anomale.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7134" y="1625547"/>
            <a:ext cx="11645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C.V.</a:t>
            </a:r>
            <a:r>
              <a:rPr sz="32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4468" y="1533201"/>
            <a:ext cx="4197350" cy="118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 marR="5080" indent="-327025">
              <a:lnSpc>
                <a:spcPct val="118800"/>
              </a:lnSpc>
              <a:spcBef>
                <a:spcPts val="100"/>
              </a:spcBef>
            </a:pPr>
            <a:r>
              <a:rPr sz="3200" b="1" u="heavy" spc="-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(deviazione</a:t>
            </a:r>
            <a:r>
              <a:rPr sz="3200" b="1" u="heavy" spc="-8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spc="-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standard) </a:t>
            </a:r>
            <a:r>
              <a:rPr sz="3200" b="1" spc="-8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(media</a:t>
            </a:r>
            <a:r>
              <a:rPr sz="32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aritmetica)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1968" y="539264"/>
            <a:ext cx="611695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30" dirty="0">
                <a:latin typeface="Tahoma"/>
                <a:cs typeface="Tahoma"/>
              </a:rPr>
              <a:t>IL</a:t>
            </a:r>
            <a:r>
              <a:rPr sz="2850" b="1" spc="-35" dirty="0">
                <a:latin typeface="Tahoma"/>
                <a:cs typeface="Tahoma"/>
              </a:rPr>
              <a:t> COEFFICIENTE </a:t>
            </a:r>
            <a:r>
              <a:rPr sz="2850" b="1" spc="-40" dirty="0">
                <a:latin typeface="Tahoma"/>
                <a:cs typeface="Tahoma"/>
              </a:rPr>
              <a:t>DI</a:t>
            </a:r>
            <a:r>
              <a:rPr sz="2850" b="1" spc="-30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VARIAZIONE</a:t>
            </a:r>
            <a:endParaRPr sz="285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126" y="3245724"/>
            <a:ext cx="7844155" cy="2573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15"/>
              </a:spcBef>
            </a:pPr>
            <a:r>
              <a:rPr sz="2400" spc="45" dirty="0">
                <a:latin typeface="Arial MT"/>
                <a:cs typeface="Arial MT"/>
              </a:rPr>
              <a:t>La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85" dirty="0">
                <a:latin typeface="Arial MT"/>
                <a:cs typeface="Arial MT"/>
              </a:rPr>
              <a:t>variabilità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75" dirty="0">
                <a:latin typeface="Arial MT"/>
                <a:cs typeface="Arial MT"/>
              </a:rPr>
              <a:t>guarda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70" dirty="0">
                <a:latin typeface="Arial MT"/>
                <a:cs typeface="Arial MT"/>
              </a:rPr>
              <a:t>alle</a:t>
            </a:r>
            <a:r>
              <a:rPr sz="2400" spc="75" dirty="0">
                <a:latin typeface="Arial MT"/>
                <a:cs typeface="Arial MT"/>
              </a:rPr>
              <a:t> differenze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tra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le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90" dirty="0">
                <a:latin typeface="Arial MT"/>
                <a:cs typeface="Arial MT"/>
              </a:rPr>
              <a:t>unità 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sperimentali.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E'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evidente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significato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pratico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delle </a:t>
            </a:r>
            <a:r>
              <a:rPr sz="2400" spc="-10" dirty="0">
                <a:latin typeface="Arial MT"/>
                <a:cs typeface="Arial MT"/>
              </a:rPr>
              <a:t>differenze </a:t>
            </a:r>
            <a:r>
              <a:rPr sz="2400" spc="-5" dirty="0">
                <a:latin typeface="Arial MT"/>
                <a:cs typeface="Arial MT"/>
              </a:rPr>
              <a:t>può dipendere dal livello del fenomeno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considerato.</a:t>
            </a:r>
            <a:endParaRPr sz="2400">
              <a:latin typeface="Arial MT"/>
              <a:cs typeface="Arial MT"/>
            </a:endParaRPr>
          </a:p>
          <a:p>
            <a:pPr marL="12700" marR="17780" algn="just">
              <a:lnSpc>
                <a:spcPct val="98800"/>
              </a:lnSpc>
              <a:spcBef>
                <a:spcPts val="50"/>
              </a:spcBef>
            </a:pPr>
            <a:r>
              <a:rPr sz="2400" spc="-5" dirty="0">
                <a:latin typeface="Arial MT"/>
                <a:cs typeface="Arial MT"/>
              </a:rPr>
              <a:t>Può quindi essere interessante disporre di una qualche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misura di variabilità </a:t>
            </a:r>
            <a:r>
              <a:rPr sz="2400" i="1" spc="-5" dirty="0">
                <a:latin typeface="Arial"/>
                <a:cs typeface="Arial"/>
              </a:rPr>
              <a:t>aggiustata </a:t>
            </a:r>
            <a:r>
              <a:rPr sz="2400" spc="-5" dirty="0">
                <a:latin typeface="Arial MT"/>
                <a:cs typeface="Arial MT"/>
              </a:rPr>
              <a:t>in qualche maniera per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tenere conto del livello del fenomeno.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413" y="607987"/>
            <a:ext cx="1407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CC00"/>
                </a:solidFill>
                <a:latin typeface="Arial MT"/>
                <a:cs typeface="Arial MT"/>
              </a:rPr>
              <a:t>Esempio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586" y="1340076"/>
            <a:ext cx="7767320" cy="939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 MT"/>
                <a:cs typeface="Arial MT"/>
              </a:rPr>
              <a:t>Data la media e la deviazione standard di campioni di (a) neonati, (b)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bambini di tre anni e (c) bambini di 10 anni, dobbiamo chiederci se la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Arial MT"/>
                <a:cs typeface="Arial MT"/>
              </a:rPr>
              <a:t>variabilità relativa </a:t>
            </a:r>
            <a:r>
              <a:rPr sz="2000" spc="55" dirty="0">
                <a:latin typeface="Arial MT"/>
                <a:cs typeface="Arial MT"/>
              </a:rPr>
              <a:t>si</a:t>
            </a:r>
            <a:r>
              <a:rPr sz="2000" u="heavy" spc="-1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odifica con l’età.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0163" y="2269374"/>
            <a:ext cx="7930515" cy="1056005"/>
            <a:chOff x="270163" y="2269374"/>
            <a:chExt cx="7930515" cy="10560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163" y="2269374"/>
              <a:ext cx="7930341" cy="10557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774" y="2327564"/>
              <a:ext cx="6666806" cy="97258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4640" y="2254939"/>
            <a:ext cx="7910830" cy="1037590"/>
          </a:xfrm>
          <a:prstGeom prst="rect">
            <a:avLst/>
          </a:prstGeom>
          <a:ln w="9513">
            <a:solidFill>
              <a:srgbClr val="FF4C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45160">
              <a:lnSpc>
                <a:spcPct val="100000"/>
              </a:lnSpc>
              <a:spcBef>
                <a:spcPts val="165"/>
              </a:spcBef>
              <a:tabLst>
                <a:tab pos="2388870" algn="l"/>
                <a:tab pos="2742565" algn="l"/>
              </a:tabLst>
            </a:pP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(a)</a:t>
            </a:r>
            <a:r>
              <a:rPr sz="2400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Neonati	</a:t>
            </a:r>
            <a:r>
              <a:rPr sz="4275" i="1" spc="419" baseline="4873" dirty="0">
                <a:latin typeface="Times New Roman"/>
                <a:cs typeface="Times New Roman"/>
              </a:rPr>
              <a:t>x	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3,1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Kg;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DS</a:t>
            </a:r>
            <a:r>
              <a:rPr sz="2400" spc="-10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0,23</a:t>
            </a:r>
            <a:r>
              <a:rPr sz="2400" spc="-10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Kg</a:t>
            </a:r>
            <a:endParaRPr sz="2400">
              <a:latin typeface="Arial MT"/>
              <a:cs typeface="Arial MT"/>
            </a:endParaRPr>
          </a:p>
          <a:p>
            <a:pPr marL="3584575">
              <a:lnSpc>
                <a:spcPct val="100000"/>
              </a:lnSpc>
              <a:spcBef>
                <a:spcPts val="1265"/>
              </a:spcBef>
            </a:pP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CV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0,23/3,1×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100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7,4%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9877" y="3391444"/>
            <a:ext cx="7950834" cy="1076960"/>
            <a:chOff x="249877" y="3391444"/>
            <a:chExt cx="7950834" cy="10769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163" y="3412374"/>
              <a:ext cx="7930341" cy="10557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298" y="3470564"/>
              <a:ext cx="7211291" cy="97258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4640" y="3396207"/>
              <a:ext cx="7910830" cy="1037590"/>
            </a:xfrm>
            <a:custGeom>
              <a:avLst/>
              <a:gdLst/>
              <a:ahLst/>
              <a:cxnLst/>
              <a:rect l="l" t="t" r="r" b="b"/>
              <a:pathLst>
                <a:path w="7910830" h="1037589">
                  <a:moveTo>
                    <a:pt x="0" y="0"/>
                  </a:moveTo>
                  <a:lnTo>
                    <a:pt x="7910821" y="0"/>
                  </a:lnTo>
                  <a:lnTo>
                    <a:pt x="7910821" y="1037368"/>
                  </a:lnTo>
                  <a:lnTo>
                    <a:pt x="0" y="1037368"/>
                  </a:lnTo>
                  <a:lnTo>
                    <a:pt x="0" y="0"/>
                  </a:lnTo>
                  <a:close/>
                </a:path>
              </a:pathLst>
            </a:custGeom>
            <a:ln w="9513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3906" y="3461892"/>
            <a:ext cx="28047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(b)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Bambini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di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3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anni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23975" y="3445788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586" y="0"/>
                </a:lnTo>
              </a:path>
            </a:pathLst>
          </a:custGeom>
          <a:ln w="15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66859" y="3223652"/>
            <a:ext cx="4032250" cy="116713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570"/>
              </a:spcBef>
            </a:pPr>
            <a:r>
              <a:rPr sz="2850" i="1" spc="10" dirty="0">
                <a:latin typeface="Times New Roman"/>
                <a:cs typeface="Times New Roman"/>
              </a:rPr>
              <a:t>x</a:t>
            </a:r>
            <a:r>
              <a:rPr sz="3600" spc="15" baseline="1157" dirty="0">
                <a:solidFill>
                  <a:srgbClr val="040300"/>
                </a:solidFill>
                <a:latin typeface="Arial MT"/>
                <a:cs typeface="Arial MT"/>
              </a:rPr>
              <a:t>=</a:t>
            </a:r>
            <a:r>
              <a:rPr sz="3600" spc="-22" baseline="1157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3600" spc="-7" baseline="1157" dirty="0">
                <a:solidFill>
                  <a:srgbClr val="040300"/>
                </a:solidFill>
                <a:latin typeface="Arial MT"/>
                <a:cs typeface="Arial MT"/>
              </a:rPr>
              <a:t>16,0</a:t>
            </a:r>
            <a:r>
              <a:rPr sz="3600" spc="-22" baseline="1157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3600" spc="-7" baseline="1157" dirty="0">
                <a:solidFill>
                  <a:srgbClr val="040300"/>
                </a:solidFill>
                <a:latin typeface="Arial MT"/>
                <a:cs typeface="Arial MT"/>
              </a:rPr>
              <a:t>Kg;</a:t>
            </a:r>
            <a:r>
              <a:rPr sz="3600" spc="-15" baseline="1157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3600" spc="-7" baseline="1157" dirty="0">
                <a:solidFill>
                  <a:srgbClr val="040300"/>
                </a:solidFill>
                <a:latin typeface="Arial MT"/>
                <a:cs typeface="Arial MT"/>
              </a:rPr>
              <a:t>DS</a:t>
            </a:r>
            <a:r>
              <a:rPr sz="3600" spc="-22" baseline="1157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3600" spc="-7" baseline="1157" dirty="0">
                <a:solidFill>
                  <a:srgbClr val="040300"/>
                </a:solidFill>
                <a:latin typeface="Arial MT"/>
                <a:cs typeface="Arial MT"/>
              </a:rPr>
              <a:t>=</a:t>
            </a:r>
            <a:r>
              <a:rPr sz="3600" spc="-15" baseline="1157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3600" spc="-7" baseline="1157" dirty="0">
                <a:solidFill>
                  <a:srgbClr val="040300"/>
                </a:solidFill>
                <a:latin typeface="Arial MT"/>
                <a:cs typeface="Arial MT"/>
              </a:rPr>
              <a:t>4,5</a:t>
            </a:r>
            <a:r>
              <a:rPr sz="3600" spc="-22" baseline="1157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3600" spc="-7" baseline="1157" dirty="0">
                <a:solidFill>
                  <a:srgbClr val="040300"/>
                </a:solidFill>
                <a:latin typeface="Arial MT"/>
                <a:cs typeface="Arial MT"/>
              </a:rPr>
              <a:t>Kg</a:t>
            </a:r>
            <a:endParaRPr sz="3600" baseline="1157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CV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4,5/16,0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×</a:t>
            </a:r>
            <a:r>
              <a:rPr sz="2400" spc="-10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100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28,1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%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9877" y="4532714"/>
            <a:ext cx="7950834" cy="1078865"/>
            <a:chOff x="249877" y="4532714"/>
            <a:chExt cx="7950834" cy="107886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0163" y="4555374"/>
              <a:ext cx="7930341" cy="10557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520" y="4613564"/>
              <a:ext cx="6999316" cy="96843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4640" y="4537476"/>
              <a:ext cx="7910830" cy="1037590"/>
            </a:xfrm>
            <a:custGeom>
              <a:avLst/>
              <a:gdLst/>
              <a:ahLst/>
              <a:cxnLst/>
              <a:rect l="l" t="t" r="r" b="b"/>
              <a:pathLst>
                <a:path w="7910830" h="1037589">
                  <a:moveTo>
                    <a:pt x="0" y="0"/>
                  </a:moveTo>
                  <a:lnTo>
                    <a:pt x="7910821" y="0"/>
                  </a:lnTo>
                  <a:lnTo>
                    <a:pt x="7910821" y="1037367"/>
                  </a:lnTo>
                  <a:lnTo>
                    <a:pt x="0" y="1037367"/>
                  </a:lnTo>
                  <a:lnTo>
                    <a:pt x="0" y="0"/>
                  </a:lnTo>
                  <a:close/>
                </a:path>
              </a:pathLst>
            </a:custGeom>
            <a:ln w="9513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41437" y="4603160"/>
            <a:ext cx="297434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(b)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Bambini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di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10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anni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1730" y="5141003"/>
            <a:ext cx="7757159" cy="124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1285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CV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13,8/35,0</a:t>
            </a:r>
            <a:r>
              <a:rPr sz="2400" spc="-10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×</a:t>
            </a:r>
            <a:r>
              <a:rPr sz="2400" spc="-10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100</a:t>
            </a:r>
            <a:r>
              <a:rPr sz="2400" spc="-10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39,4</a:t>
            </a:r>
            <a:r>
              <a:rPr sz="2400" spc="-10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%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905"/>
              </a:spcBef>
            </a:pPr>
            <a:r>
              <a:rPr sz="2000" spc="-5" dirty="0">
                <a:latin typeface="Arial MT"/>
                <a:cs typeface="Arial MT"/>
              </a:rPr>
              <a:t>Osservando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valori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65" dirty="0">
                <a:solidFill>
                  <a:srgbClr val="FFCC00"/>
                </a:solidFill>
                <a:latin typeface="Arial MT"/>
                <a:cs typeface="Arial MT"/>
              </a:rPr>
              <a:t>CV</a:t>
            </a:r>
            <a:r>
              <a:rPr sz="2000" spc="-65" dirty="0">
                <a:latin typeface="Arial MT"/>
                <a:cs typeface="Arial MT"/>
              </a:rPr>
              <a:t>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può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notare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Arial MT"/>
                <a:cs typeface="Arial MT"/>
              </a:rPr>
              <a:t>variabilità</a:t>
            </a:r>
            <a:r>
              <a:rPr sz="2000" dirty="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Arial MT"/>
                <a:cs typeface="Arial MT"/>
              </a:rPr>
              <a:t>relativa </a:t>
            </a:r>
            <a:r>
              <a:rPr sz="2000" spc="-540" dirty="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aumenta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 l’età.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12507" y="4549716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586" y="0"/>
                </a:lnTo>
              </a:path>
            </a:pathLst>
          </a:custGeom>
          <a:ln w="15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26340" y="4543643"/>
            <a:ext cx="3465195" cy="462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4275" i="1" spc="-52" baseline="4873" dirty="0">
                <a:latin typeface="Times New Roman"/>
                <a:cs typeface="Times New Roman"/>
              </a:rPr>
              <a:t>x</a:t>
            </a:r>
            <a:r>
              <a:rPr sz="2400" spc="-35" dirty="0">
                <a:solidFill>
                  <a:srgbClr val="040300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35,0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Kg;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DS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13,8</a:t>
            </a:r>
            <a:r>
              <a:rPr sz="2400" spc="-15" dirty="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40300"/>
                </a:solidFill>
                <a:latin typeface="Arial MT"/>
                <a:cs typeface="Arial MT"/>
              </a:rPr>
              <a:t>Kg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BOX</a:t>
            </a:r>
            <a:r>
              <a:rPr spc="-25" dirty="0"/>
              <a:t>-</a:t>
            </a:r>
            <a:r>
              <a:rPr spc="-45" dirty="0"/>
              <a:t>P</a:t>
            </a:r>
            <a:r>
              <a:rPr spc="-35" dirty="0"/>
              <a:t>L</a:t>
            </a:r>
            <a:r>
              <a:rPr spc="-45" dirty="0"/>
              <a:t>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180" y="1226586"/>
            <a:ext cx="8333105" cy="7080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4965" marR="5080" indent="-342900">
              <a:lnSpc>
                <a:spcPts val="2500"/>
              </a:lnSpc>
              <a:spcBef>
                <a:spcPts val="495"/>
              </a:spcBef>
              <a:tabLst>
                <a:tab pos="297180" algn="l"/>
                <a:tab pos="1191895" algn="l"/>
                <a:tab pos="2334895" algn="l"/>
                <a:tab pos="3964940" algn="l"/>
                <a:tab pos="4689475" algn="l"/>
                <a:tab pos="5330190" algn="l"/>
                <a:tab pos="6646545" algn="l"/>
                <a:tab pos="7270750" algn="l"/>
              </a:tabLst>
            </a:pP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nome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deriva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dall'inglese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(</a:t>
            </a:r>
            <a:r>
              <a:rPr sz="2400" i="1" spc="-5" dirty="0">
                <a:latin typeface="Arial"/>
                <a:cs typeface="Arial"/>
              </a:rPr>
              <a:t>box</a:t>
            </a:r>
            <a:r>
              <a:rPr sz="2400" i="1" dirty="0">
                <a:latin typeface="Arial"/>
                <a:cs typeface="Arial"/>
              </a:rPr>
              <a:t>	</a:t>
            </a:r>
            <a:r>
              <a:rPr sz="2400" i="1" spc="-5" dirty="0">
                <a:latin typeface="Arial"/>
                <a:cs typeface="Arial"/>
              </a:rPr>
              <a:t>and</a:t>
            </a:r>
            <a:r>
              <a:rPr sz="2400" i="1" dirty="0">
                <a:latin typeface="Arial"/>
                <a:cs typeface="Arial"/>
              </a:rPr>
              <a:t>	</a:t>
            </a:r>
            <a:r>
              <a:rPr sz="2400" i="1" spc="-5" dirty="0">
                <a:latin typeface="Arial"/>
                <a:cs typeface="Arial"/>
              </a:rPr>
              <a:t>whiskers</a:t>
            </a:r>
            <a:r>
              <a:rPr sz="2400" i="1" dirty="0">
                <a:latin typeface="Arial"/>
                <a:cs typeface="Arial"/>
              </a:rPr>
              <a:t>	</a:t>
            </a:r>
            <a:r>
              <a:rPr sz="2400" i="1" spc="-5" dirty="0">
                <a:latin typeface="Arial"/>
                <a:cs typeface="Arial"/>
              </a:rPr>
              <a:t>plot</a:t>
            </a:r>
            <a:r>
              <a:rPr sz="2400" i="1" dirty="0">
                <a:latin typeface="Arial"/>
                <a:cs typeface="Arial"/>
              </a:rPr>
              <a:t>	</a:t>
            </a:r>
            <a:r>
              <a:rPr sz="2400" spc="-5" dirty="0">
                <a:latin typeface="Arial MT"/>
                <a:cs typeface="Arial MT"/>
              </a:rPr>
              <a:t>spesso,  anche in italiano, abbreviato in </a:t>
            </a:r>
            <a:r>
              <a:rPr sz="2400" i="1" spc="-5" dirty="0">
                <a:latin typeface="Arial"/>
                <a:cs typeface="Arial"/>
              </a:rPr>
              <a:t>boxplot</a:t>
            </a:r>
            <a:r>
              <a:rPr sz="2400" spc="-5" dirty="0">
                <a:latin typeface="Arial MT"/>
                <a:cs typeface="Arial MT"/>
              </a:rPr>
              <a:t>).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87286" y="1996099"/>
            <a:ext cx="4678680" cy="4420870"/>
            <a:chOff x="2087286" y="1996099"/>
            <a:chExt cx="4678680" cy="44208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5336" y="2034152"/>
              <a:ext cx="4602227" cy="43442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06312" y="2015125"/>
              <a:ext cx="4640580" cy="4382770"/>
            </a:xfrm>
            <a:custGeom>
              <a:avLst/>
              <a:gdLst/>
              <a:ahLst/>
              <a:cxnLst/>
              <a:rect l="l" t="t" r="r" b="b"/>
              <a:pathLst>
                <a:path w="4640580" h="4382770">
                  <a:moveTo>
                    <a:pt x="0" y="0"/>
                  </a:moveTo>
                  <a:lnTo>
                    <a:pt x="4640275" y="0"/>
                  </a:lnTo>
                  <a:lnTo>
                    <a:pt x="4640275" y="4382256"/>
                  </a:lnTo>
                  <a:lnTo>
                    <a:pt x="0" y="4382256"/>
                  </a:lnTo>
                  <a:lnTo>
                    <a:pt x="0" y="0"/>
                  </a:lnTo>
                  <a:close/>
                </a:path>
              </a:pathLst>
            </a:custGeom>
            <a:ln w="38051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041" y="1333783"/>
            <a:ext cx="7966075" cy="4888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3200" spc="-5" dirty="0">
                <a:latin typeface="Arial MT"/>
                <a:cs typeface="Arial MT"/>
              </a:rPr>
              <a:t>In assenza di variabilità in una popolazione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la statistica non sarebbe necessaria: un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singolo </a:t>
            </a:r>
            <a:r>
              <a:rPr sz="3200" i="1" spc="-5" dirty="0">
                <a:latin typeface="Arial"/>
                <a:cs typeface="Arial"/>
              </a:rPr>
              <a:t>elemento </a:t>
            </a:r>
            <a:r>
              <a:rPr sz="3200" spc="-5" dirty="0">
                <a:latin typeface="Arial MT"/>
                <a:cs typeface="Arial MT"/>
              </a:rPr>
              <a:t>o unità campionaria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sarebbe </a:t>
            </a:r>
            <a:r>
              <a:rPr sz="3200" spc="-10" dirty="0">
                <a:latin typeface="Arial MT"/>
                <a:cs typeface="Arial MT"/>
              </a:rPr>
              <a:t>sufficiente </a:t>
            </a:r>
            <a:r>
              <a:rPr sz="3200" spc="-5" dirty="0">
                <a:latin typeface="Arial MT"/>
                <a:cs typeface="Arial MT"/>
              </a:rPr>
              <a:t>a determinare tutto ciò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che occorre sapere su una popolazione. Ne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consegue, perciò, che nel presentare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informazioni su un campione non è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sufficiente</a:t>
            </a:r>
            <a:r>
              <a:rPr sz="3200" spc="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fornire</a:t>
            </a:r>
            <a:r>
              <a:rPr sz="3200" spc="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semplicemente</a:t>
            </a:r>
            <a:r>
              <a:rPr sz="3200" spc="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una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misura della </a:t>
            </a:r>
            <a:r>
              <a:rPr sz="3200" i="1" spc="-5" dirty="0">
                <a:latin typeface="Arial"/>
                <a:cs typeface="Arial"/>
              </a:rPr>
              <a:t>media ma servono informazioni </a:t>
            </a:r>
            <a:r>
              <a:rPr sz="3200" i="1" spc="-875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sulla</a:t>
            </a:r>
            <a:r>
              <a:rPr sz="3200" i="1" spc="-10" dirty="0"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Arial"/>
                <a:cs typeface="Arial"/>
              </a:rPr>
              <a:t>variabilità</a:t>
            </a:r>
            <a:r>
              <a:rPr sz="3200" i="1" spc="-5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520" y="333299"/>
            <a:ext cx="7217409" cy="746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4"/>
              </a:spcBef>
            </a:pPr>
            <a:r>
              <a:rPr sz="2400" b="1" u="heavy" spc="-5" dirty="0">
                <a:solidFill>
                  <a:srgbClr val="FFCC00"/>
                </a:solidFill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Esempio</a:t>
            </a:r>
            <a:r>
              <a:rPr sz="2400" b="1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Si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considerino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inizialmente,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seguenti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due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distribuzioni di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valori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riferiti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all’età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 individui:</a:t>
            </a:r>
            <a:endParaRPr sz="24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3294" y="2042421"/>
          <a:ext cx="8218169" cy="3798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9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Soggetti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5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gruppo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II</a:t>
                      </a:r>
                      <a:r>
                        <a:rPr sz="25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gruppo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253">
                <a:tc>
                  <a:txBody>
                    <a:bodyPr/>
                    <a:lstStyle/>
                    <a:p>
                      <a:pPr marL="4445" algn="ctr">
                        <a:lnSpc>
                          <a:spcPts val="3000"/>
                        </a:lnSpc>
                        <a:spcBef>
                          <a:spcPts val="365"/>
                        </a:spcBef>
                      </a:pPr>
                      <a:r>
                        <a:rPr sz="2500" dirty="0">
                          <a:latin typeface="Arial MT"/>
                          <a:cs typeface="Arial MT"/>
                        </a:rPr>
                        <a:t>1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marL="4445" algn="ctr">
                        <a:lnSpc>
                          <a:spcPts val="2995"/>
                        </a:lnSpc>
                      </a:pPr>
                      <a:r>
                        <a:rPr sz="2500" dirty="0">
                          <a:latin typeface="Arial MT"/>
                          <a:cs typeface="Arial MT"/>
                        </a:rPr>
                        <a:t>2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marL="4445" algn="ctr">
                        <a:lnSpc>
                          <a:spcPts val="2995"/>
                        </a:lnSpc>
                      </a:pPr>
                      <a:r>
                        <a:rPr sz="2500" dirty="0">
                          <a:latin typeface="Arial MT"/>
                          <a:cs typeface="Arial MT"/>
                        </a:rPr>
                        <a:t>3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marL="4445" algn="ctr">
                        <a:lnSpc>
                          <a:spcPts val="2995"/>
                        </a:lnSpc>
                      </a:pPr>
                      <a:r>
                        <a:rPr sz="2500" dirty="0">
                          <a:latin typeface="Arial MT"/>
                          <a:cs typeface="Arial MT"/>
                        </a:rPr>
                        <a:t>4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marL="4445" algn="ctr">
                        <a:lnSpc>
                          <a:spcPts val="3000"/>
                        </a:lnSpc>
                      </a:pPr>
                      <a:r>
                        <a:rPr sz="2500" dirty="0">
                          <a:latin typeface="Arial MT"/>
                          <a:cs typeface="Arial MT"/>
                        </a:rPr>
                        <a:t>5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1890" marR="1139190" algn="just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20aa  30aa  40aa  50aa  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60aa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4120" marR="1201420" algn="just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10aa  25aa  40aa  55aa  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70aa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spc="-95" dirty="0">
                          <a:latin typeface="Arial MT"/>
                          <a:cs typeface="Arial MT"/>
                        </a:rPr>
                        <a:t>Tot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200aa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200aa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606">
                <a:tc>
                  <a:txBody>
                    <a:bodyPr/>
                    <a:lstStyle/>
                    <a:p>
                      <a:pPr marL="339725" marR="327025" indent="2724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Media 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 Ari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me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ica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200aa/5=40aa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23622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200aa/5=40aa</a:t>
                      </a:r>
                      <a:endParaRPr sz="2500" dirty="0">
                        <a:latin typeface="Arial MT"/>
                        <a:cs typeface="Arial MT"/>
                      </a:endParaRPr>
                    </a:p>
                  </a:txBody>
                  <a:tcPr marL="0" marR="0" marT="23622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858" y="374323"/>
            <a:ext cx="505841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35" dirty="0">
                <a:latin typeface="Tahoma"/>
                <a:cs typeface="Tahoma"/>
              </a:rPr>
              <a:t>LE</a:t>
            </a:r>
            <a:r>
              <a:rPr sz="2850" b="1" spc="-40" dirty="0">
                <a:latin typeface="Tahoma"/>
                <a:cs typeface="Tahoma"/>
              </a:rPr>
              <a:t> MISURE</a:t>
            </a:r>
            <a:r>
              <a:rPr sz="2850" b="1" spc="-35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DI</a:t>
            </a:r>
            <a:r>
              <a:rPr sz="2850" b="1" spc="-35" dirty="0">
                <a:latin typeface="Tahoma"/>
                <a:cs typeface="Tahoma"/>
              </a:rPr>
              <a:t> VARIABILITÀ</a:t>
            </a:r>
            <a:endParaRPr sz="285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768" y="1562512"/>
            <a:ext cx="7480934" cy="372999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621030" indent="-608965">
              <a:lnSpc>
                <a:spcPct val="100000"/>
              </a:lnSpc>
              <a:spcBef>
                <a:spcPts val="935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sz="3600" spc="-5" dirty="0">
                <a:latin typeface="Arial MT"/>
                <a:cs typeface="Arial MT"/>
              </a:rPr>
              <a:t>Campo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di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variazione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(range);</a:t>
            </a:r>
            <a:endParaRPr sz="3600" dirty="0">
              <a:latin typeface="Arial MT"/>
              <a:cs typeface="Arial MT"/>
            </a:endParaRPr>
          </a:p>
          <a:p>
            <a:pPr marL="621030" indent="-608965">
              <a:lnSpc>
                <a:spcPct val="100000"/>
              </a:lnSpc>
              <a:spcBef>
                <a:spcPts val="840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sz="3600" spc="-5" dirty="0">
                <a:latin typeface="Arial MT"/>
                <a:cs typeface="Arial MT"/>
              </a:rPr>
              <a:t>Devianza;</a:t>
            </a:r>
            <a:endParaRPr sz="3600" dirty="0">
              <a:latin typeface="Arial MT"/>
              <a:cs typeface="Arial MT"/>
            </a:endParaRPr>
          </a:p>
          <a:p>
            <a:pPr marL="621030" indent="-608965">
              <a:lnSpc>
                <a:spcPct val="100000"/>
              </a:lnSpc>
              <a:spcBef>
                <a:spcPts val="875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sz="3600" spc="-5" dirty="0">
                <a:latin typeface="Arial MT"/>
                <a:cs typeface="Arial MT"/>
              </a:rPr>
              <a:t>Varianza;</a:t>
            </a:r>
            <a:endParaRPr sz="3600" dirty="0">
              <a:latin typeface="Arial MT"/>
              <a:cs typeface="Arial MT"/>
            </a:endParaRPr>
          </a:p>
          <a:p>
            <a:pPr marL="621030" indent="-608965">
              <a:lnSpc>
                <a:spcPct val="100000"/>
              </a:lnSpc>
              <a:spcBef>
                <a:spcPts val="775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sz="3600" spc="-5" dirty="0">
                <a:latin typeface="Arial MT"/>
                <a:cs typeface="Arial MT"/>
              </a:rPr>
              <a:t>Deviazione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Standard;</a:t>
            </a:r>
            <a:endParaRPr sz="3600" dirty="0">
              <a:latin typeface="Arial MT"/>
              <a:cs typeface="Arial MT"/>
            </a:endParaRPr>
          </a:p>
          <a:p>
            <a:pPr marL="621030" marR="5080" indent="-608965">
              <a:lnSpc>
                <a:spcPct val="100299"/>
              </a:lnSpc>
              <a:spcBef>
                <a:spcPts val="860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sz="3600" spc="-5" dirty="0">
                <a:latin typeface="Arial MT"/>
                <a:cs typeface="Arial MT"/>
              </a:rPr>
              <a:t>Coefficiente di variazione </a:t>
            </a:r>
            <a:r>
              <a:rPr sz="2800" spc="-5" dirty="0">
                <a:latin typeface="Arial MT"/>
                <a:cs typeface="Arial MT"/>
              </a:rPr>
              <a:t>(variabilità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relativa).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48" y="475950"/>
            <a:ext cx="651002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30" dirty="0">
                <a:latin typeface="Tahoma"/>
                <a:cs typeface="Tahoma"/>
              </a:rPr>
              <a:t>IL</a:t>
            </a:r>
            <a:r>
              <a:rPr sz="2850" b="1" spc="-25" dirty="0">
                <a:latin typeface="Tahoma"/>
                <a:cs typeface="Tahoma"/>
              </a:rPr>
              <a:t> </a:t>
            </a:r>
            <a:r>
              <a:rPr sz="2850" b="1" spc="-45" dirty="0">
                <a:latin typeface="Tahoma"/>
                <a:cs typeface="Tahoma"/>
              </a:rPr>
              <a:t>CAMPO</a:t>
            </a:r>
            <a:r>
              <a:rPr sz="2850" b="1" spc="-25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DI</a:t>
            </a:r>
            <a:r>
              <a:rPr sz="2850" b="1" spc="-20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VARIAZIONE</a:t>
            </a:r>
            <a:r>
              <a:rPr sz="2850" b="1" spc="-25" dirty="0">
                <a:latin typeface="Tahoma"/>
                <a:cs typeface="Tahoma"/>
              </a:rPr>
              <a:t> </a:t>
            </a:r>
            <a:r>
              <a:rPr sz="2850" b="1" spc="-45" dirty="0">
                <a:latin typeface="Tahoma"/>
                <a:cs typeface="Tahoma"/>
              </a:rPr>
              <a:t>O</a:t>
            </a:r>
            <a:r>
              <a:rPr sz="2850" b="1" spc="-20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RANGE</a:t>
            </a:r>
            <a:endParaRPr sz="285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4450" y="2067120"/>
            <a:ext cx="7466965" cy="3244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 marR="5080" indent="-4445">
              <a:lnSpc>
                <a:spcPct val="99700"/>
              </a:lnSpc>
              <a:spcBef>
                <a:spcPts val="105"/>
              </a:spcBef>
            </a:pPr>
            <a:r>
              <a:rPr sz="3200" b="1" i="1" spc="-5" dirty="0">
                <a:solidFill>
                  <a:srgbClr val="FFCC00"/>
                </a:solidFill>
                <a:latin typeface="Arial"/>
                <a:cs typeface="Arial"/>
              </a:rPr>
              <a:t>DEFINIZIONE: </a:t>
            </a:r>
            <a:r>
              <a:rPr sz="3200" spc="-5" dirty="0">
                <a:latin typeface="Arial MT"/>
                <a:cs typeface="Arial MT"/>
              </a:rPr>
              <a:t>Il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Campo di variazione o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Range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corrisponde alla differenza fra la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modalità più piccola e la modalità più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grande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della distribuzione.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500">
              <a:latin typeface="Arial MT"/>
              <a:cs typeface="Arial MT"/>
            </a:endParaRPr>
          </a:p>
          <a:p>
            <a:pPr marL="105410" algn="ctr">
              <a:lnSpc>
                <a:spcPct val="100000"/>
              </a:lnSpc>
              <a:spcBef>
                <a:spcPts val="2155"/>
              </a:spcBef>
              <a:tabLst>
                <a:tab pos="1802764" algn="l"/>
              </a:tabLst>
            </a:pPr>
            <a:r>
              <a:rPr sz="3200" spc="-5" dirty="0">
                <a:latin typeface="Times New Roman"/>
                <a:cs typeface="Times New Roman"/>
              </a:rPr>
              <a:t>R = X</a:t>
            </a:r>
            <a:r>
              <a:rPr sz="2400" spc="-5" dirty="0">
                <a:latin typeface="Times New Roman"/>
                <a:cs typeface="Times New Roman"/>
              </a:rPr>
              <a:t>max	</a:t>
            </a:r>
            <a:r>
              <a:rPr sz="3200" spc="-5" dirty="0">
                <a:latin typeface="Times New Roman"/>
                <a:cs typeface="Times New Roman"/>
              </a:rPr>
              <a:t>-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min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48" y="549372"/>
            <a:ext cx="547814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30" dirty="0">
                <a:latin typeface="Tahoma"/>
                <a:cs typeface="Tahoma"/>
              </a:rPr>
              <a:t>Limiti</a:t>
            </a:r>
            <a:r>
              <a:rPr sz="2850" b="1" spc="-35" dirty="0">
                <a:latin typeface="Tahoma"/>
                <a:cs typeface="Tahoma"/>
              </a:rPr>
              <a:t> </a:t>
            </a:r>
            <a:r>
              <a:rPr sz="2850" b="1" spc="-30" dirty="0">
                <a:latin typeface="Tahoma"/>
                <a:cs typeface="Tahoma"/>
              </a:rPr>
              <a:t>del </a:t>
            </a:r>
            <a:r>
              <a:rPr sz="2850" b="1" spc="-40" dirty="0">
                <a:latin typeface="Tahoma"/>
                <a:cs typeface="Tahoma"/>
              </a:rPr>
              <a:t>campo</a:t>
            </a:r>
            <a:r>
              <a:rPr sz="2850" b="1" spc="-30" dirty="0">
                <a:latin typeface="Tahoma"/>
                <a:cs typeface="Tahoma"/>
              </a:rPr>
              <a:t> di variazione:</a:t>
            </a:r>
            <a:endParaRPr sz="285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677" y="1999889"/>
            <a:ext cx="7315834" cy="197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3865" indent="-4318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444500" algn="l"/>
              </a:tabLst>
            </a:pPr>
            <a:r>
              <a:rPr sz="3200" spc="-5" dirty="0">
                <a:latin typeface="Arial MT"/>
                <a:cs typeface="Arial MT"/>
              </a:rPr>
              <a:t>è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troppo influenzato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dai valori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estremi;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"/>
            </a:pPr>
            <a:endParaRPr sz="3200" dirty="0">
              <a:latin typeface="Arial MT"/>
              <a:cs typeface="Arial MT"/>
            </a:endParaRPr>
          </a:p>
          <a:p>
            <a:pPr marL="12700" marR="72390">
              <a:lnSpc>
                <a:spcPct val="101400"/>
              </a:lnSpc>
              <a:buFont typeface="Wingdings"/>
              <a:buChar char=""/>
              <a:tabLst>
                <a:tab pos="444500" algn="l"/>
              </a:tabLst>
            </a:pPr>
            <a:r>
              <a:rPr sz="3200" spc="-5" dirty="0">
                <a:latin typeface="Arial MT"/>
                <a:cs typeface="Arial MT"/>
              </a:rPr>
              <a:t>tiene conto dei due soli valori estremi,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trascurando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tutti gli altri.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064" y="1154851"/>
            <a:ext cx="7230745" cy="1301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99600"/>
              </a:lnSpc>
              <a:spcBef>
                <a:spcPts val="110"/>
              </a:spcBef>
            </a:pPr>
            <a:r>
              <a:rPr sz="2800" spc="-5" dirty="0">
                <a:latin typeface="Arial MT"/>
                <a:cs typeface="Arial MT"/>
              </a:rPr>
              <a:t>Occorre allora un indice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 dispersione che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consideri tutti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 dati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(e non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solo quelli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estremi),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confrontando questi con il loro valor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medio.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26785" y="2912272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430" y="0"/>
                </a:lnTo>
              </a:path>
            </a:pathLst>
          </a:custGeom>
          <a:ln w="1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90422" y="2696289"/>
            <a:ext cx="132715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300" spc="29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0704" y="3283503"/>
            <a:ext cx="335280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300" spc="254" dirty="0">
                <a:latin typeface="Times New Roman"/>
                <a:cs typeface="Times New Roman"/>
              </a:rPr>
              <a:t>i</a:t>
            </a:r>
            <a:r>
              <a:rPr sz="1300" spc="235" dirty="0">
                <a:latin typeface="Times New Roman"/>
                <a:cs typeface="Times New Roman"/>
              </a:rPr>
              <a:t>=</a:t>
            </a:r>
            <a:r>
              <a:rPr sz="1300" spc="29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9903" y="2732555"/>
            <a:ext cx="1616710" cy="549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5100" spc="2002" baseline="-9803" dirty="0">
                <a:latin typeface="Symbol"/>
                <a:cs typeface="Symbol"/>
              </a:rPr>
              <a:t></a:t>
            </a:r>
            <a:r>
              <a:rPr sz="2300" spc="445" dirty="0">
                <a:latin typeface="Times New Roman"/>
                <a:cs typeface="Times New Roman"/>
              </a:rPr>
              <a:t>(</a:t>
            </a:r>
            <a:r>
              <a:rPr sz="3450" spc="832" baseline="-7246" dirty="0">
                <a:latin typeface="Times New Roman"/>
                <a:cs typeface="Times New Roman"/>
              </a:rPr>
              <a:t>x</a:t>
            </a:r>
            <a:r>
              <a:rPr sz="1950" spc="240" baseline="-17094" dirty="0">
                <a:latin typeface="Times New Roman"/>
                <a:cs typeface="Times New Roman"/>
              </a:rPr>
              <a:t>i</a:t>
            </a:r>
            <a:r>
              <a:rPr sz="1950" baseline="-17094" dirty="0">
                <a:latin typeface="Times New Roman"/>
                <a:cs typeface="Times New Roman"/>
              </a:rPr>
              <a:t> </a:t>
            </a:r>
            <a:r>
              <a:rPr sz="1950" spc="-150" baseline="-17094" dirty="0">
                <a:latin typeface="Times New Roman"/>
                <a:cs typeface="Times New Roman"/>
              </a:rPr>
              <a:t> </a:t>
            </a:r>
            <a:r>
              <a:rPr sz="2300" spc="310" dirty="0">
                <a:latin typeface="Times New Roman"/>
                <a:cs typeface="Times New Roman"/>
              </a:rPr>
              <a:t>-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615" dirty="0">
                <a:latin typeface="Times New Roman"/>
                <a:cs typeface="Times New Roman"/>
              </a:rPr>
              <a:t>x</a:t>
            </a:r>
            <a:r>
              <a:rPr sz="2300" spc="31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2341" y="2682240"/>
            <a:ext cx="1682114" cy="838835"/>
          </a:xfrm>
          <a:custGeom>
            <a:avLst/>
            <a:gdLst/>
            <a:ahLst/>
            <a:cxnLst/>
            <a:rect l="l" t="t" r="r" b="b"/>
            <a:pathLst>
              <a:path w="1682115" h="838835">
                <a:moveTo>
                  <a:pt x="0" y="0"/>
                </a:moveTo>
                <a:lnTo>
                  <a:pt x="1682040" y="0"/>
                </a:lnTo>
                <a:lnTo>
                  <a:pt x="1682040" y="838792"/>
                </a:lnTo>
                <a:lnTo>
                  <a:pt x="0" y="838792"/>
                </a:lnTo>
                <a:lnTo>
                  <a:pt x="0" y="0"/>
                </a:lnTo>
                <a:close/>
              </a:path>
            </a:pathLst>
          </a:custGeom>
          <a:ln w="28540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3826" y="2748414"/>
            <a:ext cx="1203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b="1" spc="5" dirty="0">
                <a:solidFill>
                  <a:srgbClr val="FFCC00"/>
                </a:solidFill>
                <a:latin typeface="Times New Roman"/>
                <a:cs typeface="Times New Roman"/>
              </a:rPr>
              <a:t>1</a:t>
            </a:r>
            <a:r>
              <a:rPr sz="3150" b="1" spc="7" baseline="25132" dirty="0">
                <a:solidFill>
                  <a:srgbClr val="FFD300"/>
                </a:solidFill>
                <a:latin typeface="Times New Roman"/>
                <a:cs typeface="Times New Roman"/>
              </a:rPr>
              <a:t>a</a:t>
            </a:r>
            <a:r>
              <a:rPr sz="3150" b="1" spc="-82" baseline="25132" dirty="0">
                <a:solidFill>
                  <a:srgbClr val="FFD3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CC00"/>
                </a:solidFill>
                <a:latin typeface="Times New Roman"/>
                <a:cs typeface="Times New Roman"/>
              </a:rPr>
              <a:t>idea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991" y="5525015"/>
            <a:ext cx="1203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b="1" spc="5" dirty="0">
                <a:solidFill>
                  <a:srgbClr val="FFCC00"/>
                </a:solidFill>
                <a:latin typeface="Times New Roman"/>
                <a:cs typeface="Times New Roman"/>
              </a:rPr>
              <a:t>3</a:t>
            </a:r>
            <a:r>
              <a:rPr sz="3150" b="1" spc="7" baseline="25132" dirty="0">
                <a:solidFill>
                  <a:srgbClr val="FFD300"/>
                </a:solidFill>
                <a:latin typeface="Times New Roman"/>
                <a:cs typeface="Times New Roman"/>
              </a:rPr>
              <a:t>a</a:t>
            </a:r>
            <a:r>
              <a:rPr sz="3150" b="1" spc="-82" baseline="25132" dirty="0">
                <a:solidFill>
                  <a:srgbClr val="FFD3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CC00"/>
                </a:solidFill>
                <a:latin typeface="Times New Roman"/>
                <a:cs typeface="Times New Roman"/>
              </a:rPr>
              <a:t>idea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68355" y="5695122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4">
                <a:moveTo>
                  <a:pt x="0" y="0"/>
                </a:moveTo>
                <a:lnTo>
                  <a:pt x="179583" y="0"/>
                </a:lnTo>
              </a:path>
            </a:pathLst>
          </a:custGeom>
          <a:ln w="130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02572" y="5534990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23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3757" y="5991635"/>
            <a:ext cx="350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spc="180" dirty="0">
                <a:latin typeface="Times New Roman"/>
                <a:cs typeface="Times New Roman"/>
              </a:rPr>
              <a:t>i</a:t>
            </a:r>
            <a:r>
              <a:rPr sz="1400" i="1" spc="195" dirty="0">
                <a:latin typeface="Times New Roman"/>
                <a:cs typeface="Times New Roman"/>
              </a:rPr>
              <a:t>=</a:t>
            </a:r>
            <a:r>
              <a:rPr sz="1400" spc="23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2649" y="5376952"/>
            <a:ext cx="1722755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>
              <a:lnSpc>
                <a:spcPts val="985"/>
              </a:lnSpc>
              <a:spcBef>
                <a:spcPts val="100"/>
              </a:spcBef>
            </a:pPr>
            <a:r>
              <a:rPr sz="1400" i="1" spc="23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25400">
              <a:lnSpc>
                <a:spcPts val="3625"/>
              </a:lnSpc>
            </a:pPr>
            <a:r>
              <a:rPr sz="5400" spc="1867" baseline="-9259" dirty="0">
                <a:latin typeface="Symbol"/>
                <a:cs typeface="Symbol"/>
              </a:rPr>
              <a:t></a:t>
            </a:r>
            <a:r>
              <a:rPr sz="3150" spc="105" dirty="0">
                <a:latin typeface="Symbol"/>
                <a:cs typeface="Symbol"/>
              </a:rPr>
              <a:t></a:t>
            </a:r>
            <a:r>
              <a:rPr sz="2400" i="1" spc="325" dirty="0">
                <a:latin typeface="Times New Roman"/>
                <a:cs typeface="Times New Roman"/>
              </a:rPr>
              <a:t>x</a:t>
            </a:r>
            <a:r>
              <a:rPr sz="2100" i="1" spc="195" baseline="-23809" dirty="0">
                <a:latin typeface="Times New Roman"/>
                <a:cs typeface="Times New Roman"/>
              </a:rPr>
              <a:t>i</a:t>
            </a:r>
            <a:r>
              <a:rPr sz="2100" i="1" baseline="-23809" dirty="0">
                <a:latin typeface="Times New Roman"/>
                <a:cs typeface="Times New Roman"/>
              </a:rPr>
              <a:t>  </a:t>
            </a:r>
            <a:r>
              <a:rPr sz="2100" i="1" spc="-179" baseline="-23809" dirty="0">
                <a:latin typeface="Times New Roman"/>
                <a:cs typeface="Times New Roman"/>
              </a:rPr>
              <a:t> </a:t>
            </a:r>
            <a:r>
              <a:rPr sz="2400" spc="440" dirty="0">
                <a:latin typeface="Symbol"/>
                <a:cs typeface="Symbol"/>
              </a:rPr>
              <a:t>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i="1" spc="355" dirty="0">
                <a:latin typeface="Times New Roman"/>
                <a:cs typeface="Times New Roman"/>
              </a:rPr>
              <a:t>x</a:t>
            </a:r>
            <a:r>
              <a:rPr sz="2400" i="1" spc="-260" dirty="0">
                <a:latin typeface="Times New Roman"/>
                <a:cs typeface="Times New Roman"/>
              </a:rPr>
              <a:t> </a:t>
            </a:r>
            <a:r>
              <a:rPr sz="3150" spc="-85" dirty="0">
                <a:latin typeface="Symbol"/>
                <a:cs typeface="Symbol"/>
              </a:rPr>
              <a:t>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74750" y="5362318"/>
            <a:ext cx="1909445" cy="876935"/>
          </a:xfrm>
          <a:custGeom>
            <a:avLst/>
            <a:gdLst/>
            <a:ahLst/>
            <a:cxnLst/>
            <a:rect l="l" t="t" r="r" b="b"/>
            <a:pathLst>
              <a:path w="1909445" h="876935">
                <a:moveTo>
                  <a:pt x="0" y="0"/>
                </a:moveTo>
                <a:lnTo>
                  <a:pt x="1909140" y="0"/>
                </a:lnTo>
                <a:lnTo>
                  <a:pt x="1909140" y="876451"/>
                </a:lnTo>
                <a:lnTo>
                  <a:pt x="0" y="876451"/>
                </a:lnTo>
                <a:lnTo>
                  <a:pt x="0" y="0"/>
                </a:lnTo>
                <a:close/>
              </a:path>
            </a:pathLst>
          </a:custGeom>
          <a:ln w="28540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838734" y="2987217"/>
            <a:ext cx="1880235" cy="230504"/>
            <a:chOff x="2838734" y="2987217"/>
            <a:chExt cx="1880235" cy="230504"/>
          </a:xfrm>
        </p:grpSpPr>
        <p:sp>
          <p:nvSpPr>
            <p:cNvPr id="16" name="object 16"/>
            <p:cNvSpPr/>
            <p:nvPr/>
          </p:nvSpPr>
          <p:spPr>
            <a:xfrm>
              <a:off x="2843491" y="2991973"/>
              <a:ext cx="1870710" cy="220979"/>
            </a:xfrm>
            <a:custGeom>
              <a:avLst/>
              <a:gdLst/>
              <a:ahLst/>
              <a:cxnLst/>
              <a:rect l="l" t="t" r="r" b="b"/>
              <a:pathLst>
                <a:path w="1870710" h="220980">
                  <a:moveTo>
                    <a:pt x="1391869" y="0"/>
                  </a:moveTo>
                  <a:lnTo>
                    <a:pt x="1391869" y="55196"/>
                  </a:lnTo>
                  <a:lnTo>
                    <a:pt x="0" y="55196"/>
                  </a:lnTo>
                  <a:lnTo>
                    <a:pt x="0" y="165590"/>
                  </a:lnTo>
                  <a:lnTo>
                    <a:pt x="1391869" y="165590"/>
                  </a:lnTo>
                  <a:lnTo>
                    <a:pt x="1391869" y="220786"/>
                  </a:lnTo>
                  <a:lnTo>
                    <a:pt x="1870694" y="110393"/>
                  </a:lnTo>
                  <a:lnTo>
                    <a:pt x="1391869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43491" y="2991974"/>
              <a:ext cx="1870710" cy="220979"/>
            </a:xfrm>
            <a:custGeom>
              <a:avLst/>
              <a:gdLst/>
              <a:ahLst/>
              <a:cxnLst/>
              <a:rect l="l" t="t" r="r" b="b"/>
              <a:pathLst>
                <a:path w="1870710" h="220980">
                  <a:moveTo>
                    <a:pt x="0" y="55196"/>
                  </a:moveTo>
                  <a:lnTo>
                    <a:pt x="1391869" y="55196"/>
                  </a:lnTo>
                  <a:lnTo>
                    <a:pt x="1391869" y="0"/>
                  </a:lnTo>
                  <a:lnTo>
                    <a:pt x="1870695" y="110393"/>
                  </a:lnTo>
                  <a:lnTo>
                    <a:pt x="1391869" y="220786"/>
                  </a:lnTo>
                  <a:lnTo>
                    <a:pt x="1391869" y="165589"/>
                  </a:lnTo>
                  <a:lnTo>
                    <a:pt x="0" y="165589"/>
                  </a:lnTo>
                  <a:lnTo>
                    <a:pt x="0" y="55196"/>
                  </a:lnTo>
                  <a:close/>
                </a:path>
              </a:pathLst>
            </a:custGeom>
            <a:ln w="95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6869732" y="4313068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>
                <a:moveTo>
                  <a:pt x="0" y="0"/>
                </a:moveTo>
                <a:lnTo>
                  <a:pt x="217286" y="0"/>
                </a:lnTo>
              </a:path>
            </a:pathLst>
          </a:custGeom>
          <a:ln w="13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07504" y="4687850"/>
            <a:ext cx="38798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50" spc="290" dirty="0">
                <a:latin typeface="Times New Roman"/>
                <a:cs typeface="Times New Roman"/>
              </a:rPr>
              <a:t>i</a:t>
            </a:r>
            <a:r>
              <a:rPr sz="1450" spc="340" dirty="0">
                <a:latin typeface="Times New Roman"/>
                <a:cs typeface="Times New Roman"/>
              </a:rPr>
              <a:t>=</a:t>
            </a:r>
            <a:r>
              <a:rPr sz="1450" spc="37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16626" y="4044229"/>
            <a:ext cx="15240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50" spc="37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20173" y="4126131"/>
            <a:ext cx="170942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550" spc="2302" baseline="-3753" dirty="0">
                <a:latin typeface="Symbol"/>
                <a:cs typeface="Symbol"/>
              </a:rPr>
              <a:t></a:t>
            </a:r>
            <a:r>
              <a:rPr sz="3675" spc="817" baseline="2267" dirty="0">
                <a:latin typeface="Times New Roman"/>
                <a:cs typeface="Times New Roman"/>
              </a:rPr>
              <a:t>|</a:t>
            </a:r>
            <a:r>
              <a:rPr sz="2450" spc="650" dirty="0">
                <a:latin typeface="Times New Roman"/>
                <a:cs typeface="Times New Roman"/>
              </a:rPr>
              <a:t>x</a:t>
            </a:r>
            <a:r>
              <a:rPr sz="2175" spc="307" baseline="-9578" dirty="0">
                <a:latin typeface="Times New Roman"/>
                <a:cs typeface="Times New Roman"/>
              </a:rPr>
              <a:t>i</a:t>
            </a:r>
            <a:r>
              <a:rPr sz="2175" baseline="-9578" dirty="0">
                <a:latin typeface="Times New Roman"/>
                <a:cs typeface="Times New Roman"/>
              </a:rPr>
              <a:t> </a:t>
            </a:r>
            <a:r>
              <a:rPr sz="2175" spc="30" baseline="-9578" dirty="0">
                <a:latin typeface="Times New Roman"/>
                <a:cs typeface="Times New Roman"/>
              </a:rPr>
              <a:t> </a:t>
            </a:r>
            <a:r>
              <a:rPr sz="3675" spc="644" baseline="2267" dirty="0">
                <a:latin typeface="Times New Roman"/>
                <a:cs typeface="Times New Roman"/>
              </a:rPr>
              <a:t>-</a:t>
            </a:r>
            <a:r>
              <a:rPr sz="3675" spc="165" baseline="2267" dirty="0">
                <a:latin typeface="Times New Roman"/>
                <a:cs typeface="Times New Roman"/>
              </a:rPr>
              <a:t> </a:t>
            </a:r>
            <a:r>
              <a:rPr sz="3675" spc="825" baseline="2267" dirty="0">
                <a:latin typeface="Times New Roman"/>
                <a:cs typeface="Times New Roman"/>
              </a:rPr>
              <a:t>x</a:t>
            </a:r>
            <a:r>
              <a:rPr sz="3675" spc="390" baseline="2267" dirty="0">
                <a:latin typeface="Times New Roman"/>
                <a:cs typeface="Times New Roman"/>
              </a:rPr>
              <a:t>|</a:t>
            </a:r>
            <a:endParaRPr sz="3675" baseline="226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91000" y="4062151"/>
            <a:ext cx="1682114" cy="858519"/>
          </a:xfrm>
          <a:custGeom>
            <a:avLst/>
            <a:gdLst/>
            <a:ahLst/>
            <a:cxnLst/>
            <a:rect l="l" t="t" r="r" b="b"/>
            <a:pathLst>
              <a:path w="1682115" h="858520">
                <a:moveTo>
                  <a:pt x="0" y="0"/>
                </a:moveTo>
                <a:lnTo>
                  <a:pt x="1682040" y="0"/>
                </a:lnTo>
                <a:lnTo>
                  <a:pt x="1682040" y="858216"/>
                </a:lnTo>
                <a:lnTo>
                  <a:pt x="0" y="858216"/>
                </a:lnTo>
                <a:lnTo>
                  <a:pt x="0" y="0"/>
                </a:lnTo>
                <a:close/>
              </a:path>
            </a:pathLst>
          </a:custGeom>
          <a:ln w="28540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1991" y="4184065"/>
            <a:ext cx="1203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b="1" spc="5" dirty="0">
                <a:solidFill>
                  <a:srgbClr val="FFCC00"/>
                </a:solidFill>
                <a:latin typeface="Times New Roman"/>
                <a:cs typeface="Times New Roman"/>
              </a:rPr>
              <a:t>2</a:t>
            </a:r>
            <a:r>
              <a:rPr sz="3150" b="1" spc="7" baseline="25132" dirty="0">
                <a:solidFill>
                  <a:srgbClr val="FFD300"/>
                </a:solidFill>
                <a:latin typeface="Times New Roman"/>
                <a:cs typeface="Times New Roman"/>
              </a:rPr>
              <a:t>a</a:t>
            </a:r>
            <a:r>
              <a:rPr sz="3150" b="1" spc="-82" baseline="25132" dirty="0">
                <a:solidFill>
                  <a:srgbClr val="FFD3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CC00"/>
                </a:solidFill>
                <a:latin typeface="Times New Roman"/>
                <a:cs typeface="Times New Roman"/>
              </a:rPr>
              <a:t>idea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38734" y="4292450"/>
            <a:ext cx="1880235" cy="230504"/>
            <a:chOff x="2838734" y="4292450"/>
            <a:chExt cx="1880235" cy="230504"/>
          </a:xfrm>
        </p:grpSpPr>
        <p:sp>
          <p:nvSpPr>
            <p:cNvPr id="25" name="object 25"/>
            <p:cNvSpPr/>
            <p:nvPr/>
          </p:nvSpPr>
          <p:spPr>
            <a:xfrm>
              <a:off x="2843491" y="4297207"/>
              <a:ext cx="1870710" cy="220979"/>
            </a:xfrm>
            <a:custGeom>
              <a:avLst/>
              <a:gdLst/>
              <a:ahLst/>
              <a:cxnLst/>
              <a:rect l="l" t="t" r="r" b="b"/>
              <a:pathLst>
                <a:path w="1870710" h="220979">
                  <a:moveTo>
                    <a:pt x="1391871" y="0"/>
                  </a:moveTo>
                  <a:lnTo>
                    <a:pt x="1391871" y="55196"/>
                  </a:lnTo>
                  <a:lnTo>
                    <a:pt x="0" y="55196"/>
                  </a:lnTo>
                  <a:lnTo>
                    <a:pt x="0" y="165588"/>
                  </a:lnTo>
                  <a:lnTo>
                    <a:pt x="1391871" y="165588"/>
                  </a:lnTo>
                  <a:lnTo>
                    <a:pt x="1391871" y="220785"/>
                  </a:lnTo>
                  <a:lnTo>
                    <a:pt x="1870694" y="110393"/>
                  </a:lnTo>
                  <a:lnTo>
                    <a:pt x="1391871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43491" y="4297207"/>
              <a:ext cx="1870710" cy="220979"/>
            </a:xfrm>
            <a:custGeom>
              <a:avLst/>
              <a:gdLst/>
              <a:ahLst/>
              <a:cxnLst/>
              <a:rect l="l" t="t" r="r" b="b"/>
              <a:pathLst>
                <a:path w="1870710" h="220979">
                  <a:moveTo>
                    <a:pt x="0" y="55196"/>
                  </a:moveTo>
                  <a:lnTo>
                    <a:pt x="1391872" y="55196"/>
                  </a:lnTo>
                  <a:lnTo>
                    <a:pt x="1391872" y="0"/>
                  </a:lnTo>
                  <a:lnTo>
                    <a:pt x="1870695" y="110393"/>
                  </a:lnTo>
                  <a:lnTo>
                    <a:pt x="1391872" y="220785"/>
                  </a:lnTo>
                  <a:lnTo>
                    <a:pt x="1391872" y="165588"/>
                  </a:lnTo>
                  <a:lnTo>
                    <a:pt x="0" y="165588"/>
                  </a:lnTo>
                  <a:lnTo>
                    <a:pt x="0" y="55196"/>
                  </a:lnTo>
                  <a:close/>
                </a:path>
              </a:pathLst>
            </a:custGeom>
            <a:ln w="95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838734" y="5711323"/>
            <a:ext cx="1880235" cy="230504"/>
            <a:chOff x="2838734" y="5711323"/>
            <a:chExt cx="1880235" cy="230504"/>
          </a:xfrm>
        </p:grpSpPr>
        <p:sp>
          <p:nvSpPr>
            <p:cNvPr id="28" name="object 28"/>
            <p:cNvSpPr/>
            <p:nvPr/>
          </p:nvSpPr>
          <p:spPr>
            <a:xfrm>
              <a:off x="2843491" y="5716080"/>
              <a:ext cx="1870710" cy="220979"/>
            </a:xfrm>
            <a:custGeom>
              <a:avLst/>
              <a:gdLst/>
              <a:ahLst/>
              <a:cxnLst/>
              <a:rect l="l" t="t" r="r" b="b"/>
              <a:pathLst>
                <a:path w="1870710" h="220979">
                  <a:moveTo>
                    <a:pt x="1391869" y="0"/>
                  </a:moveTo>
                  <a:lnTo>
                    <a:pt x="1391869" y="55196"/>
                  </a:lnTo>
                  <a:lnTo>
                    <a:pt x="0" y="55196"/>
                  </a:lnTo>
                  <a:lnTo>
                    <a:pt x="0" y="165590"/>
                  </a:lnTo>
                  <a:lnTo>
                    <a:pt x="1391869" y="165590"/>
                  </a:lnTo>
                  <a:lnTo>
                    <a:pt x="1391869" y="220786"/>
                  </a:lnTo>
                  <a:lnTo>
                    <a:pt x="1870694" y="110393"/>
                  </a:lnTo>
                  <a:lnTo>
                    <a:pt x="1391869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43491" y="5716080"/>
              <a:ext cx="1870710" cy="220979"/>
            </a:xfrm>
            <a:custGeom>
              <a:avLst/>
              <a:gdLst/>
              <a:ahLst/>
              <a:cxnLst/>
              <a:rect l="l" t="t" r="r" b="b"/>
              <a:pathLst>
                <a:path w="1870710" h="220979">
                  <a:moveTo>
                    <a:pt x="0" y="55196"/>
                  </a:moveTo>
                  <a:lnTo>
                    <a:pt x="1391869" y="55196"/>
                  </a:lnTo>
                  <a:lnTo>
                    <a:pt x="1391869" y="0"/>
                  </a:lnTo>
                  <a:lnTo>
                    <a:pt x="1870695" y="110393"/>
                  </a:lnTo>
                  <a:lnTo>
                    <a:pt x="1391869" y="220786"/>
                  </a:lnTo>
                  <a:lnTo>
                    <a:pt x="1391869" y="165589"/>
                  </a:lnTo>
                  <a:lnTo>
                    <a:pt x="0" y="165589"/>
                  </a:lnTo>
                  <a:lnTo>
                    <a:pt x="0" y="55196"/>
                  </a:lnTo>
                  <a:close/>
                </a:path>
              </a:pathLst>
            </a:custGeom>
            <a:ln w="95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000" y="4244683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0" y="0"/>
                </a:moveTo>
                <a:lnTo>
                  <a:pt x="194412" y="0"/>
                </a:lnTo>
              </a:path>
            </a:pathLst>
          </a:custGeom>
          <a:ln w="19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42376" y="3780120"/>
            <a:ext cx="1875789" cy="1195705"/>
          </a:xfrm>
          <a:prstGeom prst="rect">
            <a:avLst/>
          </a:prstGeom>
          <a:ln w="28539">
            <a:solidFill>
              <a:srgbClr val="FF4C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208279">
              <a:lnSpc>
                <a:spcPts val="1305"/>
              </a:lnSpc>
              <a:spcBef>
                <a:spcPts val="365"/>
              </a:spcBef>
            </a:pPr>
            <a:r>
              <a:rPr sz="1750" i="1" spc="5" dirty="0">
                <a:latin typeface="Times New Roman"/>
                <a:cs typeface="Times New Roman"/>
              </a:rPr>
              <a:t>k</a:t>
            </a:r>
            <a:endParaRPr sz="1750">
              <a:latin typeface="Times New Roman"/>
              <a:cs typeface="Times New Roman"/>
            </a:endParaRPr>
          </a:p>
          <a:p>
            <a:pPr marL="58419">
              <a:lnSpc>
                <a:spcPts val="4725"/>
              </a:lnSpc>
            </a:pPr>
            <a:r>
              <a:rPr sz="6900" spc="-179" baseline="-6642" dirty="0">
                <a:latin typeface="Symbol"/>
                <a:cs typeface="Symbol"/>
              </a:rPr>
              <a:t></a:t>
            </a:r>
            <a:r>
              <a:rPr sz="3050" i="1" spc="-25" dirty="0">
                <a:latin typeface="Times New Roman"/>
                <a:cs typeface="Times New Roman"/>
              </a:rPr>
              <a:t>(</a:t>
            </a:r>
            <a:r>
              <a:rPr sz="3050" i="1" spc="-15" dirty="0">
                <a:latin typeface="Times New Roman"/>
                <a:cs typeface="Times New Roman"/>
              </a:rPr>
              <a:t>x</a:t>
            </a:r>
            <a:r>
              <a:rPr sz="1750" i="1" spc="5" dirty="0">
                <a:latin typeface="Times New Roman"/>
                <a:cs typeface="Times New Roman"/>
              </a:rPr>
              <a:t>i</a:t>
            </a:r>
            <a:r>
              <a:rPr sz="1750" i="1" spc="5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-</a:t>
            </a:r>
            <a:r>
              <a:rPr sz="3050" i="1" spc="-165" dirty="0">
                <a:latin typeface="Times New Roman"/>
                <a:cs typeface="Times New Roman"/>
              </a:rPr>
              <a:t> </a:t>
            </a:r>
            <a:r>
              <a:rPr sz="3050" i="1" spc="360" dirty="0">
                <a:latin typeface="Times New Roman"/>
                <a:cs typeface="Times New Roman"/>
              </a:rPr>
              <a:t>x</a:t>
            </a:r>
            <a:r>
              <a:rPr sz="4575" i="1" spc="120" baseline="-3642" dirty="0">
                <a:latin typeface="Times New Roman"/>
                <a:cs typeface="Times New Roman"/>
              </a:rPr>
              <a:t>)</a:t>
            </a:r>
            <a:r>
              <a:rPr sz="2625" spc="15" baseline="44444" dirty="0">
                <a:latin typeface="Times New Roman"/>
                <a:cs typeface="Times New Roman"/>
              </a:rPr>
              <a:t>2</a:t>
            </a:r>
            <a:r>
              <a:rPr sz="2625" spc="-82" baseline="44444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f</a:t>
            </a:r>
            <a:r>
              <a:rPr sz="1750" i="1" spc="5" dirty="0">
                <a:latin typeface="Times New Roman"/>
                <a:cs typeface="Times New Roman"/>
              </a:rPr>
              <a:t>i</a:t>
            </a:r>
            <a:endParaRPr sz="175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  <a:spcBef>
                <a:spcPts val="615"/>
              </a:spcBef>
            </a:pPr>
            <a:r>
              <a:rPr sz="1750" i="1" spc="-60" dirty="0">
                <a:latin typeface="Times New Roman"/>
                <a:cs typeface="Times New Roman"/>
              </a:rPr>
              <a:t>i=</a:t>
            </a:r>
            <a:r>
              <a:rPr sz="1750" spc="-6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5858" y="1466508"/>
            <a:ext cx="7555865" cy="99504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29"/>
              </a:spcBef>
            </a:pPr>
            <a:r>
              <a:rPr sz="2800" b="1" i="1" spc="-5" dirty="0">
                <a:solidFill>
                  <a:srgbClr val="FFCC00"/>
                </a:solidFill>
                <a:latin typeface="Arial"/>
                <a:cs typeface="Arial"/>
              </a:rPr>
              <a:t>DE</a:t>
            </a:r>
            <a:r>
              <a:rPr sz="2800" b="1" i="1" spc="-10" dirty="0">
                <a:solidFill>
                  <a:srgbClr val="FFCC00"/>
                </a:solidFill>
                <a:latin typeface="Arial"/>
                <a:cs typeface="Arial"/>
              </a:rPr>
              <a:t>FI</a:t>
            </a:r>
            <a:r>
              <a:rPr sz="2800" b="1" i="1" spc="-5" dirty="0">
                <a:solidFill>
                  <a:srgbClr val="FFCC00"/>
                </a:solidFill>
                <a:latin typeface="Arial"/>
                <a:cs typeface="Arial"/>
              </a:rPr>
              <a:t>N</a:t>
            </a:r>
            <a:r>
              <a:rPr sz="2800" b="1" i="1" spc="-10" dirty="0">
                <a:solidFill>
                  <a:srgbClr val="FFCC00"/>
                </a:solidFill>
                <a:latin typeface="Arial"/>
                <a:cs typeface="Arial"/>
              </a:rPr>
              <a:t>IZIO</a:t>
            </a:r>
            <a:r>
              <a:rPr sz="2800" b="1" i="1" spc="-5" dirty="0">
                <a:solidFill>
                  <a:srgbClr val="FFCC00"/>
                </a:solidFill>
                <a:latin typeface="Arial"/>
                <a:cs typeface="Arial"/>
              </a:rPr>
              <a:t>NE:</a:t>
            </a:r>
            <a:r>
              <a:rPr sz="2800" b="1" i="1" spc="-28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La somma dei quadra</a:t>
            </a:r>
            <a:r>
              <a:rPr sz="3200" spc="-10" dirty="0">
                <a:latin typeface="Arial MT"/>
                <a:cs typeface="Arial MT"/>
              </a:rPr>
              <a:t>t</a:t>
            </a:r>
            <a:r>
              <a:rPr sz="3200" spc="-5" dirty="0">
                <a:latin typeface="Arial MT"/>
                <a:cs typeface="Arial MT"/>
              </a:rPr>
              <a:t>i degli  scarti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dalla media aritmetica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011" y="545852"/>
            <a:ext cx="245554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35" dirty="0">
                <a:latin typeface="Tahoma"/>
                <a:cs typeface="Tahoma"/>
              </a:rPr>
              <a:t>LA</a:t>
            </a:r>
            <a:r>
              <a:rPr sz="2850" b="1" spc="-85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DEVIANZA</a:t>
            </a:r>
            <a:endParaRPr sz="28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85" y="469630"/>
            <a:ext cx="7541259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u="heavy" spc="-5" dirty="0">
                <a:solidFill>
                  <a:srgbClr val="FFCC00"/>
                </a:solidFill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Esempio 9</a:t>
            </a:r>
            <a:r>
              <a:rPr sz="2600" b="1" spc="-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600" spc="-5" dirty="0">
                <a:latin typeface="Arial MT"/>
                <a:cs typeface="Arial MT"/>
              </a:rPr>
              <a:t>Valori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del tasso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glicemico in 10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soggetti</a:t>
            </a:r>
            <a:endParaRPr sz="26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2434" y="1365454"/>
          <a:ext cx="7764777" cy="508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7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4266">
                <a:tc gridSpan="2"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365"/>
                        </a:spcBef>
                        <a:tabLst>
                          <a:tab pos="1748155" algn="l"/>
                        </a:tabLst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950" baseline="-25641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950" spc="300" baseline="-2564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(glicemia	mg/100cc</a:t>
                      </a:r>
                      <a:r>
                        <a:rPr sz="2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)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3375" spc="525" baseline="-7407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950" spc="525" baseline="-17094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50" spc="270" baseline="-1709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3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25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455" dirty="0">
                          <a:latin typeface="Times New Roman"/>
                          <a:cs typeface="Times New Roman"/>
                        </a:rPr>
                        <a:t>x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3450" spc="97" baseline="1207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300" spc="-3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25" baseline="-10288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25" spc="75" baseline="-102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baseline="1207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3450" spc="-352" baseline="120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spc="292" baseline="1207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450" baseline="483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25" baseline="5144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25" baseline="51440">
                        <a:latin typeface="Times New Roman"/>
                        <a:cs typeface="Times New Roman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C00"/>
                      </a:solidFill>
                      <a:prstDash val="solid"/>
                    </a:lnL>
                    <a:lnB w="9525">
                      <a:solidFill>
                        <a:srgbClr val="FFA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200">
                <a:tc grid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103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+8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64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CC00"/>
                      </a:solidFill>
                      <a:prstDash val="solid"/>
                    </a:lnL>
                    <a:lnB w="9525">
                      <a:solidFill>
                        <a:srgbClr val="FFA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200">
                <a:tc grid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97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+2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CC00"/>
                      </a:solidFill>
                      <a:prstDash val="solid"/>
                    </a:lnL>
                    <a:lnB w="9525">
                      <a:solidFill>
                        <a:srgbClr val="FFA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200">
                <a:tc grid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90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-5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25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CC00"/>
                      </a:solidFill>
                      <a:prstDash val="solid"/>
                    </a:lnL>
                    <a:lnB w="9525">
                      <a:solidFill>
                        <a:srgbClr val="FFA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200">
                <a:tc grid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5" dirty="0">
                          <a:latin typeface="Arial MT"/>
                          <a:cs typeface="Arial MT"/>
                        </a:rPr>
                        <a:t>119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+24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576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CC00"/>
                      </a:solidFill>
                      <a:prstDash val="solid"/>
                    </a:lnL>
                    <a:lnB w="9525">
                      <a:solidFill>
                        <a:srgbClr val="FFA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200">
                <a:tc grid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107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+12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144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CC00"/>
                      </a:solidFill>
                      <a:prstDash val="solid"/>
                    </a:lnL>
                    <a:lnB w="9525">
                      <a:solidFill>
                        <a:srgbClr val="FFA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22">
                <a:tc gridSpan="2">
                  <a:txBody>
                    <a:bodyPr/>
                    <a:lstStyle/>
                    <a:p>
                      <a:pPr marL="5080" algn="ctr">
                        <a:lnSpc>
                          <a:spcPts val="1855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71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855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-24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A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855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576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A9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CC00"/>
                      </a:solidFill>
                      <a:prstDash val="solid"/>
                    </a:lnL>
                    <a:lnB w="9525">
                      <a:solidFill>
                        <a:srgbClr val="FFA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5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9525">
                      <a:solidFill>
                        <a:srgbClr val="FFA900"/>
                      </a:solidFill>
                      <a:prstDash val="solid"/>
                    </a:lnR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4" gridSpan="4">
                  <a:txBody>
                    <a:bodyPr/>
                    <a:lstStyle/>
                    <a:p>
                      <a:pPr marL="90805">
                        <a:lnSpc>
                          <a:spcPts val="4305"/>
                        </a:lnSpc>
                        <a:spcBef>
                          <a:spcPts val="355"/>
                        </a:spcBef>
                        <a:tabLst>
                          <a:tab pos="2615565" algn="l"/>
                        </a:tabLst>
                      </a:pPr>
                      <a:r>
                        <a:rPr sz="3600" b="1" spc="-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sz="3600" b="1" spc="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spc="-229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3000" spc="-345" baseline="19444" dirty="0">
                          <a:latin typeface="Arial MT"/>
                          <a:cs typeface="Arial MT"/>
                        </a:rPr>
                        <a:t>94</a:t>
                      </a:r>
                      <a:r>
                        <a:rPr sz="3600" b="1" spc="-229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antità	</a:t>
                      </a:r>
                      <a:r>
                        <a:rPr sz="3600" b="1" spc="-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1596</a:t>
                      </a:r>
                      <a:r>
                        <a:rPr sz="3600" b="1" spc="-1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spc="-204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00" spc="-307" baseline="19444" dirty="0">
                          <a:latin typeface="Arial MT"/>
                          <a:cs typeface="Arial MT"/>
                        </a:rPr>
                        <a:t>-1</a:t>
                      </a:r>
                      <a:r>
                        <a:rPr sz="3600" b="1" spc="-204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sprime</a:t>
                      </a:r>
                      <a:r>
                        <a:rPr sz="3600" b="1" spc="-1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spc="-3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sz="3000" spc="-44" baseline="19444" dirty="0">
                          <a:latin typeface="Arial MT"/>
                          <a:cs typeface="Arial MT"/>
                        </a:rPr>
                        <a:t>1</a:t>
                      </a:r>
                      <a:endParaRPr sz="3000" baseline="19444" dirty="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ts val="3629"/>
                        </a:lnSpc>
                      </a:pPr>
                      <a:r>
                        <a:rPr sz="3600" b="1" i="1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3600" b="1" i="1" spc="-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evi</a:t>
                      </a:r>
                      <a:r>
                        <a:rPr sz="3600" b="1" i="1" spc="-13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000" baseline="50000" dirty="0">
                          <a:latin typeface="Arial MT"/>
                          <a:cs typeface="Arial MT"/>
                        </a:rPr>
                        <a:t>8</a:t>
                      </a:r>
                      <a:r>
                        <a:rPr sz="3000" spc="-1380" baseline="500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3600" b="1" i="1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nza</a:t>
                      </a:r>
                      <a:r>
                        <a:rPr sz="3600" b="1" i="1" spc="-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i="1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3600" b="1" i="1" spc="-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ell</a:t>
                      </a:r>
                      <a:r>
                        <a:rPr sz="3600" b="1" i="1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600" b="1" i="1" spc="-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i="1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3600" b="1" i="1" spc="-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3600" b="1" i="1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3600" b="1" i="1" spc="-33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00" spc="-502" baseline="500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3600" b="1" i="1" spc="-107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3000" spc="-67" baseline="500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3600" b="1" i="1" spc="-96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3000" spc="-240" baseline="5000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3600" b="1" i="1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buz</a:t>
                      </a:r>
                      <a:r>
                        <a:rPr sz="3600" b="1" i="1" spc="-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3600" b="1" i="1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sz="3600" b="1" i="1" spc="-18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-1402" baseline="500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3600" b="1" spc="-26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3000" spc="-1275" baseline="50000" dirty="0">
                          <a:latin typeface="Arial MT"/>
                          <a:cs typeface="Arial MT"/>
                        </a:rPr>
                        <a:t>9</a:t>
                      </a:r>
                      <a:r>
                        <a:rPr sz="3600" b="1" spc="-175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3000" baseline="50000" dirty="0">
                          <a:latin typeface="Arial MT"/>
                          <a:cs typeface="Arial MT"/>
                        </a:rPr>
                        <a:t>6</a:t>
                      </a:r>
                      <a:r>
                        <a:rPr sz="3000" spc="120" baseline="50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600" b="1" spc="-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600" b="1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v).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  <a:p>
                      <a:pPr marR="448309" algn="ctr">
                        <a:lnSpc>
                          <a:spcPts val="1270"/>
                        </a:lnSpc>
                        <a:tabLst>
                          <a:tab pos="2654300" algn="l"/>
                          <a:tab pos="4635500" algn="l"/>
                        </a:tabLst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92	-3	9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FA900"/>
                      </a:solidFill>
                      <a:prstDash val="solid"/>
                    </a:lnL>
                    <a:lnR w="9525">
                      <a:solidFill>
                        <a:srgbClr val="FFA900"/>
                      </a:solidFill>
                      <a:prstDash val="solid"/>
                    </a:lnR>
                    <a:lnT w="9525">
                      <a:solidFill>
                        <a:srgbClr val="FFA900"/>
                      </a:solidFill>
                      <a:prstDash val="solid"/>
                    </a:lnT>
                    <a:lnB w="9525">
                      <a:solidFill>
                        <a:srgbClr val="FFA9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9525">
                      <a:solidFill>
                        <a:srgbClr val="FFA9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5085" marB="0">
                    <a:lnL w="9525">
                      <a:solidFill>
                        <a:srgbClr val="FFA900"/>
                      </a:solidFill>
                      <a:prstDash val="solid"/>
                    </a:lnL>
                    <a:lnR w="9525">
                      <a:solidFill>
                        <a:srgbClr val="FFA900"/>
                      </a:solidFill>
                      <a:prstDash val="solid"/>
                    </a:lnR>
                    <a:lnT w="9525">
                      <a:solidFill>
                        <a:srgbClr val="FFA900"/>
                      </a:solidFill>
                      <a:prstDash val="solid"/>
                    </a:lnT>
                    <a:lnB w="9525">
                      <a:solidFill>
                        <a:srgbClr val="FFA9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9525">
                      <a:solidFill>
                        <a:srgbClr val="FFA9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5085" marB="0">
                    <a:lnL w="9525">
                      <a:solidFill>
                        <a:srgbClr val="FFA900"/>
                      </a:solidFill>
                      <a:prstDash val="solid"/>
                    </a:lnL>
                    <a:lnR w="9525">
                      <a:solidFill>
                        <a:srgbClr val="FFA900"/>
                      </a:solidFill>
                      <a:prstDash val="solid"/>
                    </a:lnR>
                    <a:lnT w="9525">
                      <a:solidFill>
                        <a:srgbClr val="FFA900"/>
                      </a:solidFill>
                      <a:prstDash val="solid"/>
                    </a:lnT>
                    <a:lnB w="9525">
                      <a:solidFill>
                        <a:srgbClr val="FFA9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9525">
                      <a:solidFill>
                        <a:srgbClr val="FFA9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5085" marB="0">
                    <a:lnL w="9525">
                      <a:solidFill>
                        <a:srgbClr val="FFA900"/>
                      </a:solidFill>
                      <a:prstDash val="solid"/>
                    </a:lnL>
                    <a:lnR w="9525">
                      <a:solidFill>
                        <a:srgbClr val="FFA900"/>
                      </a:solidFill>
                      <a:prstDash val="solid"/>
                    </a:lnR>
                    <a:lnT w="9525">
                      <a:solidFill>
                        <a:srgbClr val="FFA900"/>
                      </a:solidFill>
                      <a:prstDash val="solid"/>
                    </a:lnT>
                    <a:lnB w="9525">
                      <a:solidFill>
                        <a:srgbClr val="FFA9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886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9525">
                      <a:solidFill>
                        <a:srgbClr val="FFA9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9525">
                      <a:solidFill>
                        <a:srgbClr val="FFA9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C00"/>
                      </a:solidFill>
                      <a:prstDash val="solid"/>
                    </a:lnL>
                    <a:lnT w="9525">
                      <a:solidFill>
                        <a:srgbClr val="FFA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5200">
                <a:tc grid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96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+1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CC00"/>
                      </a:solidFill>
                      <a:prstDash val="solid"/>
                    </a:lnL>
                    <a:lnT w="9525">
                      <a:solidFill>
                        <a:srgbClr val="FFA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5200">
                <a:tc gridSpan="2">
                  <a:txBody>
                    <a:bodyPr/>
                    <a:lstStyle/>
                    <a:p>
                      <a:pPr marL="1202690">
                        <a:lnSpc>
                          <a:spcPts val="1130"/>
                        </a:lnSpc>
                        <a:spcBef>
                          <a:spcPts val="70"/>
                        </a:spcBef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_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90625">
                        <a:lnSpc>
                          <a:spcPts val="1889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95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94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1596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CC00"/>
                      </a:solidFill>
                      <a:prstDash val="solid"/>
                    </a:lnL>
                    <a:lnT w="9525">
                      <a:solidFill>
                        <a:srgbClr val="FFA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863527" y="151160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168" y="0"/>
                </a:lnTo>
              </a:path>
            </a:pathLst>
          </a:custGeom>
          <a:ln w="11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45009" y="1567048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822" y="0"/>
                </a:lnTo>
              </a:path>
            </a:pathLst>
          </a:custGeom>
          <a:ln w="117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961</Words>
  <Application>Microsoft Office PowerPoint</Application>
  <PresentationFormat>Personalizzato</PresentationFormat>
  <Paragraphs>176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Arial MT</vt:lpstr>
      <vt:lpstr>Calibri</vt:lpstr>
      <vt:lpstr>Symbol</vt:lpstr>
      <vt:lpstr>Tahoma</vt:lpstr>
      <vt:lpstr>Times New Roman</vt:lpstr>
      <vt:lpstr>Wingdings</vt:lpstr>
      <vt:lpstr>Office Theme</vt:lpstr>
      <vt:lpstr>Presentazione standard di PowerPoint</vt:lpstr>
      <vt:lpstr>Presentazione standard di PowerPoint</vt:lpstr>
      <vt:lpstr>Esempio Si considerino inizialmente, le seguenti due  distribuzioni di valori riferiti all’età di 10 individui:</vt:lpstr>
      <vt:lpstr>LE MISURE DI VARIABILITÀ</vt:lpstr>
      <vt:lpstr>IL CAMPO DI VARIAZIONE O RANGE</vt:lpstr>
      <vt:lpstr>Limiti del campo di variazione:</vt:lpstr>
      <vt:lpstr>Presentazione standard di PowerPoint</vt:lpstr>
      <vt:lpstr>DEFINIZIONE: La somma dei quadrati degli  scarti dalla media aritmetica</vt:lpstr>
      <vt:lpstr>Esempio 9 Valori del tasso glicemico in 10 soggetti</vt:lpstr>
      <vt:lpstr>Presentazione standard di PowerPoint</vt:lpstr>
      <vt:lpstr>DEFINIZIONE: La somma dei quadrati degli  scarti dalla media aritmetica divisi per la  numerosità campionaria</vt:lpstr>
      <vt:lpstr>Presentazione standard di PowerPoint</vt:lpstr>
      <vt:lpstr>Presentazione standard di PowerPoint</vt:lpstr>
      <vt:lpstr>(81-81.4)2= 0.16</vt:lpstr>
      <vt:lpstr>x  x  2 56.4</vt:lpstr>
      <vt:lpstr>SCARTO INTERQUARTILE (IQR)</vt:lpstr>
      <vt:lpstr>IL COEFFICIENTE DI VARIAZIONE</vt:lpstr>
      <vt:lpstr>Esempio</vt:lpstr>
      <vt:lpstr>BOX-PLOT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Frenz Frenz</cp:lastModifiedBy>
  <cp:revision>2</cp:revision>
  <dcterms:created xsi:type="dcterms:W3CDTF">2022-04-23T11:35:24Z</dcterms:created>
  <dcterms:modified xsi:type="dcterms:W3CDTF">2022-04-23T14:05:47Z</dcterms:modified>
</cp:coreProperties>
</file>