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1" autoAdjust="0"/>
    <p:restoredTop sz="94660"/>
  </p:normalViewPr>
  <p:slideViewPr>
    <p:cSldViewPr snapToGrid="0">
      <p:cViewPr>
        <p:scale>
          <a:sx n="116" d="100"/>
          <a:sy n="116" d="100"/>
        </p:scale>
        <p:origin x="-16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0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8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8EF-6EBB-4368-87F2-67018DC9B780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5EFBAD-7B6E-41E3-AC6E-A41C3C641797}"/>
              </a:ext>
            </a:extLst>
          </p:cNvPr>
          <p:cNvSpPr txBox="1"/>
          <p:nvPr/>
        </p:nvSpPr>
        <p:spPr>
          <a:xfrm>
            <a:off x="2683510" y="96510"/>
            <a:ext cx="3776979" cy="13702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3815" marR="5080" indent="-31750">
              <a:lnSpc>
                <a:spcPts val="5190"/>
              </a:lnSpc>
              <a:spcBef>
                <a:spcPts val="285"/>
              </a:spcBef>
            </a:pPr>
            <a:r>
              <a:rPr sz="44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</a:t>
            </a:r>
            <a:r>
              <a:rPr sz="4400" b="1" i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MISURE</a:t>
            </a:r>
            <a:r>
              <a:rPr sz="4400" b="1" i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 </a:t>
            </a:r>
            <a:r>
              <a:rPr sz="4400" b="1" i="1" spc="-120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VARIABILITA’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9DF14FC-EF23-4846-B9A4-D5D457C5D45B}"/>
              </a:ext>
            </a:extLst>
          </p:cNvPr>
          <p:cNvSpPr txBox="1"/>
          <p:nvPr/>
        </p:nvSpPr>
        <p:spPr>
          <a:xfrm>
            <a:off x="431837" y="1639526"/>
            <a:ext cx="796607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800" spc="-5" dirty="0">
                <a:latin typeface="Arial MT"/>
                <a:cs typeface="Arial MT"/>
              </a:rPr>
              <a:t>In assenza di variabilità in una popolazione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 statistica non sarebbe necessaria: un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singolo </a:t>
            </a:r>
            <a:r>
              <a:rPr sz="2800" i="1" spc="-5" dirty="0">
                <a:latin typeface="Arial"/>
                <a:cs typeface="Arial"/>
              </a:rPr>
              <a:t>elemento </a:t>
            </a:r>
            <a:r>
              <a:rPr sz="2800" spc="-5" dirty="0">
                <a:latin typeface="Arial MT"/>
                <a:cs typeface="Arial MT"/>
              </a:rPr>
              <a:t>o unità campionaria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sarebbe </a:t>
            </a:r>
            <a:r>
              <a:rPr sz="2800" spc="-10" dirty="0">
                <a:latin typeface="Arial MT"/>
                <a:cs typeface="Arial MT"/>
              </a:rPr>
              <a:t>sufficiente </a:t>
            </a:r>
            <a:r>
              <a:rPr sz="2800" spc="-5" dirty="0">
                <a:latin typeface="Arial MT"/>
                <a:cs typeface="Arial MT"/>
              </a:rPr>
              <a:t>a determinare tutto ciò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 occorre sapere su una popolazione. Ne </a:t>
            </a:r>
            <a:r>
              <a:rPr sz="2800" spc="-8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consegue, perciò, che nel presentare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informazioni su un campione non è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sufficiente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fornire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semplicemente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misura della </a:t>
            </a:r>
            <a:r>
              <a:rPr sz="2800" i="1" spc="-5" dirty="0">
                <a:latin typeface="Arial"/>
                <a:cs typeface="Arial"/>
              </a:rPr>
              <a:t>media ma servono informazioni </a:t>
            </a:r>
            <a:r>
              <a:rPr sz="2800" i="1" spc="-87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sulla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variabilità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9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B656A7-66A8-4ABD-B2D2-457F258E0EDA}"/>
              </a:ext>
            </a:extLst>
          </p:cNvPr>
          <p:cNvSpPr txBox="1"/>
          <p:nvPr/>
        </p:nvSpPr>
        <p:spPr>
          <a:xfrm>
            <a:off x="320611" y="466209"/>
            <a:ext cx="7284720" cy="2054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40" dirty="0">
                <a:latin typeface="Tahoma"/>
                <a:cs typeface="Tahoma"/>
              </a:rPr>
              <a:t> DEVIAZIONE</a:t>
            </a:r>
            <a:r>
              <a:rPr sz="2850" b="1" spc="-3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STANDARD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Tahoma"/>
              <a:cs typeface="Tahoma"/>
            </a:endParaRPr>
          </a:p>
          <a:p>
            <a:pPr marL="97790" marR="5080">
              <a:lnSpc>
                <a:spcPts val="3800"/>
              </a:lnSpc>
              <a:spcBef>
                <a:spcPts val="5"/>
              </a:spcBef>
            </a:pPr>
            <a:r>
              <a:rPr sz="32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DEFINIZIONE: </a:t>
            </a:r>
            <a:r>
              <a:rPr sz="3200" spc="-5" dirty="0">
                <a:latin typeface="Arial MT"/>
                <a:cs typeface="Arial MT"/>
              </a:rPr>
              <a:t>La radice quadrata della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varianza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986E52-4DD2-4AA7-B1CC-9EF9274D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98" y="2956949"/>
            <a:ext cx="4886361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A83661EA-0F6B-4D03-BFFD-F31823DDC66E}"/>
              </a:ext>
            </a:extLst>
          </p:cNvPr>
          <p:cNvSpPr txBox="1"/>
          <p:nvPr/>
        </p:nvSpPr>
        <p:spPr>
          <a:xfrm>
            <a:off x="489786" y="920611"/>
            <a:ext cx="7885430" cy="481259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20065" marR="528320" algn="ctr">
              <a:lnSpc>
                <a:spcPts val="3300"/>
              </a:lnSpc>
              <a:spcBef>
                <a:spcPts val="254"/>
              </a:spcBef>
            </a:pPr>
            <a:r>
              <a:rPr sz="2800" spc="-5" dirty="0">
                <a:latin typeface="Arial MT"/>
                <a:cs typeface="Arial MT"/>
              </a:rPr>
              <a:t>Calcolare 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deviazione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standard (DV)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delle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seguenti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10 osservazioni (mm):</a:t>
            </a:r>
            <a:endParaRPr sz="2800" dirty="0">
              <a:latin typeface="Arial MT"/>
              <a:cs typeface="Arial MT"/>
            </a:endParaRPr>
          </a:p>
          <a:p>
            <a:pPr marR="5715" algn="ctr">
              <a:lnSpc>
                <a:spcPct val="100000"/>
              </a:lnSpc>
              <a:spcBef>
                <a:spcPts val="1610"/>
              </a:spcBef>
              <a:tabLst>
                <a:tab pos="591820" algn="l"/>
                <a:tab pos="1184910" algn="l"/>
                <a:tab pos="1777364" algn="l"/>
                <a:tab pos="2369820" algn="l"/>
                <a:tab pos="2962275" algn="l"/>
                <a:tab pos="3554729" algn="l"/>
                <a:tab pos="4147185" algn="l"/>
                <a:tab pos="4739640" algn="l"/>
                <a:tab pos="5332095" algn="l"/>
              </a:tabLst>
            </a:pPr>
            <a:r>
              <a:rPr sz="2800" spc="-5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81	79	82	83	80	78	80	87	82	</a:t>
            </a:r>
            <a:r>
              <a:rPr sz="2800" spc="-10" dirty="0">
                <a:solidFill>
                  <a:schemeClr val="accent1">
                    <a:lumMod val="75000"/>
                  </a:schemeClr>
                </a:solidFill>
                <a:latin typeface="Arial MT"/>
                <a:cs typeface="Arial MT"/>
              </a:rPr>
              <a:t>82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it-IT" sz="26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it-IT"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it-IT"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50800" marR="43180">
              <a:lnSpc>
                <a:spcPct val="98800"/>
              </a:lnSpc>
              <a:buAutoNum type="arabicPeriod" startAt="2"/>
              <a:tabLst>
                <a:tab pos="389255" algn="l"/>
              </a:tabLst>
            </a:pP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calcolino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scarti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sottraendo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ciascun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valore la media;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 elevi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 quadrato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tale quantità (il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quadrato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elide il segno -):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F7D3AC-3AFE-43E6-8B1B-C72055E7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68" y="2609070"/>
            <a:ext cx="5079015" cy="18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9987F66-9EA0-49AA-95C3-005480EA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932770"/>
            <a:ext cx="8224219" cy="46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306479-2C41-48F9-BA4A-47CD1531E99F}"/>
              </a:ext>
            </a:extLst>
          </p:cNvPr>
          <p:cNvSpPr txBox="1"/>
          <p:nvPr/>
        </p:nvSpPr>
        <p:spPr>
          <a:xfrm>
            <a:off x="371157" y="1322541"/>
            <a:ext cx="84016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4.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divida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quantità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numero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0416AD-5F1A-4A32-A628-06278C2E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9" y="1918446"/>
            <a:ext cx="7880460" cy="40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7E3B63-421A-4D4F-AD6B-70ED4029A6DD}"/>
              </a:ext>
            </a:extLst>
          </p:cNvPr>
          <p:cNvSpPr txBox="1">
            <a:spLocks/>
          </p:cNvSpPr>
          <p:nvPr/>
        </p:nvSpPr>
        <p:spPr>
          <a:xfrm>
            <a:off x="392060" y="545852"/>
            <a:ext cx="569976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40">
                <a:latin typeface="Tahoma"/>
                <a:cs typeface="Tahoma"/>
              </a:rPr>
              <a:t>SCARTO</a:t>
            </a:r>
            <a:r>
              <a:rPr lang="it-IT" sz="2850" b="1" spc="-3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INTERQUARTILE</a:t>
            </a:r>
            <a:r>
              <a:rPr lang="it-IT" sz="2850" b="1" spc="-25">
                <a:latin typeface="Tahoma"/>
                <a:cs typeface="Tahoma"/>
              </a:rPr>
              <a:t> </a:t>
            </a:r>
            <a:r>
              <a:rPr lang="it-IT" sz="2850" b="1" spc="-35">
                <a:latin typeface="Tahoma"/>
                <a:cs typeface="Tahoma"/>
              </a:rPr>
              <a:t>(IQR)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25B7227-F826-49D7-AD71-88B77764F3D7}"/>
              </a:ext>
            </a:extLst>
          </p:cNvPr>
          <p:cNvSpPr txBox="1"/>
          <p:nvPr/>
        </p:nvSpPr>
        <p:spPr>
          <a:xfrm>
            <a:off x="263499" y="1771656"/>
            <a:ext cx="8592820" cy="3948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Scarto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interquartile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(3°quartile)-(1°quartile)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 dirty="0">
              <a:latin typeface="Arial"/>
              <a:cs typeface="Arial"/>
            </a:endParaRPr>
          </a:p>
          <a:p>
            <a:pPr marL="728980" marR="478155" indent="-635" algn="ctr">
              <a:lnSpc>
                <a:spcPct val="1188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E' molto più </a:t>
            </a:r>
            <a:r>
              <a:rPr sz="3200" i="1" spc="-5" dirty="0">
                <a:latin typeface="Arial"/>
                <a:cs typeface="Arial"/>
              </a:rPr>
              <a:t>resistente </a:t>
            </a:r>
            <a:r>
              <a:rPr sz="3200" spc="-5" dirty="0">
                <a:latin typeface="Arial MT"/>
                <a:cs typeface="Arial MT"/>
              </a:rPr>
              <a:t>della varianza in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presenza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poche osservazioni estreme.</a:t>
            </a:r>
            <a:endParaRPr sz="3200" dirty="0">
              <a:latin typeface="Arial MT"/>
              <a:cs typeface="Arial MT"/>
            </a:endParaRPr>
          </a:p>
          <a:p>
            <a:pPr marL="559435" marR="308610" algn="ctr">
              <a:lnSpc>
                <a:spcPct val="119600"/>
              </a:lnSpc>
            </a:pPr>
            <a:r>
              <a:rPr sz="3200" spc="-5" dirty="0">
                <a:latin typeface="Arial MT"/>
                <a:cs typeface="Arial MT"/>
              </a:rPr>
              <a:t>Per questo motivo e usato soprattutto nelle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situazioni in cui si sospetta la possibile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presenza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 osservazioni anomale.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2591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86C62B-3816-46FD-80F2-E05960E730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27265" y="626836"/>
            <a:ext cx="235518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30"/>
              </a:spcBef>
            </a:pPr>
            <a:r>
              <a:rPr sz="3200" b="1" spc="-45" dirty="0">
                <a:latin typeface="+mn-lt"/>
              </a:rPr>
              <a:t>BOX</a:t>
            </a:r>
            <a:r>
              <a:rPr lang="it-IT" sz="3200" b="1" spc="-25" dirty="0">
                <a:latin typeface="+mn-lt"/>
              </a:rPr>
              <a:t>-</a:t>
            </a:r>
            <a:r>
              <a:rPr sz="3200" b="1" spc="-45" dirty="0">
                <a:latin typeface="+mn-lt"/>
              </a:rPr>
              <a:t>P</a:t>
            </a:r>
            <a:r>
              <a:rPr sz="3200" b="1" spc="-35" dirty="0">
                <a:latin typeface="+mn-lt"/>
              </a:rPr>
              <a:t>L</a:t>
            </a:r>
            <a:r>
              <a:rPr sz="3200" b="1" spc="-45" dirty="0">
                <a:latin typeface="+mn-lt"/>
              </a:rPr>
              <a:t>OT</a:t>
            </a:r>
            <a:endParaRPr sz="4800" b="1" spc="-45" dirty="0">
              <a:latin typeface="+mn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13CE59-662D-4357-BA78-E9EFAFEEB697}"/>
              </a:ext>
            </a:extLst>
          </p:cNvPr>
          <p:cNvSpPr txBox="1"/>
          <p:nvPr/>
        </p:nvSpPr>
        <p:spPr>
          <a:xfrm>
            <a:off x="406180" y="1226586"/>
            <a:ext cx="8333105" cy="708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marR="5080" indent="-342900">
              <a:lnSpc>
                <a:spcPts val="2500"/>
              </a:lnSpc>
              <a:spcBef>
                <a:spcPts val="495"/>
              </a:spcBef>
              <a:tabLst>
                <a:tab pos="297180" algn="l"/>
                <a:tab pos="1191895" algn="l"/>
                <a:tab pos="2334895" algn="l"/>
                <a:tab pos="3964940" algn="l"/>
                <a:tab pos="4689475" algn="l"/>
                <a:tab pos="5330190" algn="l"/>
                <a:tab pos="6646545" algn="l"/>
                <a:tab pos="7270750" algn="l"/>
              </a:tabLst>
            </a:pP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nome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deriva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dall'inglese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box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and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whiskers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plot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spesso,  anche in italiano, abbreviato in </a:t>
            </a:r>
            <a:r>
              <a:rPr sz="2400" i="1" spc="-5" dirty="0">
                <a:latin typeface="Arial"/>
                <a:cs typeface="Arial"/>
              </a:rPr>
              <a:t>boxplot</a:t>
            </a:r>
            <a:r>
              <a:rPr sz="2400" spc="-5" dirty="0">
                <a:latin typeface="Arial MT"/>
                <a:cs typeface="Arial MT"/>
              </a:rPr>
              <a:t>).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B9E391-4A27-4B9E-B7E0-88CC8443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1" y="2658450"/>
            <a:ext cx="4484216" cy="32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1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E83E0-FA5F-4F4F-BD13-4CD166FD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37" y="2030627"/>
            <a:ext cx="4422857" cy="48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CD8AAC-F802-42C5-A93F-AD815988B225}"/>
              </a:ext>
            </a:extLst>
          </p:cNvPr>
          <p:cNvSpPr txBox="1"/>
          <p:nvPr/>
        </p:nvSpPr>
        <p:spPr>
          <a:xfrm>
            <a:off x="506626" y="0"/>
            <a:ext cx="7006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scarto interquartile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 </a:t>
            </a:r>
            <a:r>
              <a:rPr lang="it-IT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differenza interquartile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it-IT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ampiezza interquartile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 </a:t>
            </a:r>
            <a:r>
              <a:rPr lang="it-IT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IQR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è la differenza tra il terzo e il primo quartile, ovvero l'ampiezza della fascia di valori che contiene la metà "centrale" dei valori osservati.</a:t>
            </a:r>
          </a:p>
          <a:p>
            <a:pPr algn="l"/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 scarto interquartile è un indice di dispersione, cioè una misura di quanto i valori si allontanino da un valore centrale. Viene utilizzato nel disegno del diagramma box-plot.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3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380A51-BB2A-4316-834A-93C1382B89D8}"/>
              </a:ext>
            </a:extLst>
          </p:cNvPr>
          <p:cNvSpPr txBox="1">
            <a:spLocks/>
          </p:cNvSpPr>
          <p:nvPr/>
        </p:nvSpPr>
        <p:spPr>
          <a:xfrm>
            <a:off x="477520" y="333299"/>
            <a:ext cx="7217409" cy="746125"/>
          </a:xfrm>
          <a:prstGeom prst="rect">
            <a:avLst/>
          </a:prstGeom>
        </p:spPr>
        <p:txBody>
          <a:bodyPr vert="horz" wrap="square" lIns="0" tIns="3238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lang="it-IT" sz="2400" b="1" u="heavy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lang="it-IT" sz="2400" b="1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Si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considerino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inizialmente,</a:t>
            </a:r>
            <a:r>
              <a:rPr lang="it-IT" sz="2400" spc="5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le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seguenti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due </a:t>
            </a:r>
            <a:r>
              <a:rPr lang="it-IT" sz="2400" spc="-65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distribuzioni di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valori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riferiti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all’età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di</a:t>
            </a:r>
            <a:r>
              <a:rPr lang="it-IT" sz="2400" dirty="0">
                <a:latin typeface="Arial MT"/>
                <a:cs typeface="Arial MT"/>
              </a:rPr>
              <a:t> </a:t>
            </a:r>
            <a:r>
              <a:rPr lang="it-IT" sz="2400" spc="-5" dirty="0">
                <a:latin typeface="Arial MT"/>
                <a:cs typeface="Arial MT"/>
              </a:rPr>
              <a:t>10 individui:</a:t>
            </a:r>
            <a:endParaRPr lang="it-IT" sz="2400" dirty="0">
              <a:latin typeface="Arial MT"/>
              <a:cs typeface="Arial MT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BA5240A-EA5D-4CAA-B68E-C273EAF4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41957"/>
              </p:ext>
            </p:extLst>
          </p:nvPr>
        </p:nvGraphicFramePr>
        <p:xfrm>
          <a:off x="443294" y="2042421"/>
          <a:ext cx="8218169" cy="379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Soggetti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gruppo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II</a:t>
                      </a:r>
                      <a:r>
                        <a:rPr sz="2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gruppo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253">
                <a:tc>
                  <a:txBody>
                    <a:bodyPr/>
                    <a:lstStyle/>
                    <a:p>
                      <a:pPr marL="4445" algn="ctr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1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2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3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4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4445" algn="ctr">
                        <a:lnSpc>
                          <a:spcPts val="3000"/>
                        </a:lnSpc>
                      </a:pPr>
                      <a:r>
                        <a:rPr sz="2500" dirty="0">
                          <a:latin typeface="Arial MT"/>
                          <a:cs typeface="Arial MT"/>
                        </a:rPr>
                        <a:t>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1890" marR="1139190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20  30  40  50 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60</a:t>
                      </a: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4120" marR="1201420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10  25  40 55 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70</a:t>
                      </a: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95" dirty="0">
                          <a:latin typeface="Arial MT"/>
                          <a:cs typeface="Arial MT"/>
                        </a:rPr>
                        <a:t>Tot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</a:t>
                      </a:r>
                      <a:endParaRPr sz="25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</a:t>
                      </a:r>
                      <a:endParaRPr sz="25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606">
                <a:tc>
                  <a:txBody>
                    <a:bodyPr/>
                    <a:lstStyle/>
                    <a:p>
                      <a:pPr marL="339725" marR="327025" indent="272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Media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Ari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me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ica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200/5=40</a:t>
                      </a:r>
                      <a:endParaRPr sz="25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200/5=40</a:t>
                      </a:r>
                      <a:endParaRPr sz="25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D623D6-FD46-41AF-A63A-714C5BEC3A6F}"/>
              </a:ext>
            </a:extLst>
          </p:cNvPr>
          <p:cNvSpPr txBox="1">
            <a:spLocks/>
          </p:cNvSpPr>
          <p:nvPr/>
        </p:nvSpPr>
        <p:spPr>
          <a:xfrm>
            <a:off x="405858" y="374323"/>
            <a:ext cx="505841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5">
                <a:latin typeface="Tahoma"/>
                <a:cs typeface="Tahoma"/>
              </a:rPr>
              <a:t>LE</a:t>
            </a:r>
            <a:r>
              <a:rPr lang="it-IT" sz="2850" b="1" spc="-40">
                <a:latin typeface="Tahoma"/>
                <a:cs typeface="Tahoma"/>
              </a:rPr>
              <a:t> MISURE</a:t>
            </a:r>
            <a:r>
              <a:rPr lang="it-IT" sz="2850" b="1" spc="-3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DI</a:t>
            </a:r>
            <a:r>
              <a:rPr lang="it-IT" sz="2850" b="1" spc="-35">
                <a:latin typeface="Tahoma"/>
                <a:cs typeface="Tahoma"/>
              </a:rPr>
              <a:t> VARIABILITÀ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875F89A-7E5D-4C10-9FF2-26FD4311144A}"/>
              </a:ext>
            </a:extLst>
          </p:cNvPr>
          <p:cNvSpPr txBox="1"/>
          <p:nvPr/>
        </p:nvSpPr>
        <p:spPr>
          <a:xfrm>
            <a:off x="477768" y="1562512"/>
            <a:ext cx="7480934" cy="37299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21030" indent="-608965">
              <a:lnSpc>
                <a:spcPct val="100000"/>
              </a:lnSpc>
              <a:spcBef>
                <a:spcPts val="93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Campo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di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variazione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(range);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Devianza;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Varianza;</a:t>
            </a:r>
            <a:endParaRPr sz="3600" dirty="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Deviazione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Standard;</a:t>
            </a:r>
            <a:endParaRPr sz="3600" dirty="0">
              <a:latin typeface="Arial MT"/>
              <a:cs typeface="Arial MT"/>
            </a:endParaRPr>
          </a:p>
          <a:p>
            <a:pPr marL="621030" marR="5080" indent="-608965">
              <a:lnSpc>
                <a:spcPct val="100299"/>
              </a:lnSpc>
              <a:spcBef>
                <a:spcPts val="86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sz="3600" spc="-5" dirty="0">
                <a:latin typeface="Arial MT"/>
                <a:cs typeface="Arial MT"/>
              </a:rPr>
              <a:t>Coefficiente di variazione </a:t>
            </a:r>
            <a:r>
              <a:rPr sz="2800" spc="-5" dirty="0">
                <a:latin typeface="Arial MT"/>
                <a:cs typeface="Arial MT"/>
              </a:rPr>
              <a:t>(variabilità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relativa).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581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2BD20A-995C-4C10-BC42-F4A0594607FE}"/>
              </a:ext>
            </a:extLst>
          </p:cNvPr>
          <p:cNvSpPr txBox="1">
            <a:spLocks/>
          </p:cNvSpPr>
          <p:nvPr/>
        </p:nvSpPr>
        <p:spPr>
          <a:xfrm>
            <a:off x="333948" y="475950"/>
            <a:ext cx="6510020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0">
                <a:latin typeface="Tahoma"/>
                <a:cs typeface="Tahoma"/>
              </a:rPr>
              <a:t>IL</a:t>
            </a:r>
            <a:r>
              <a:rPr lang="it-IT" sz="2850" b="1" spc="-25">
                <a:latin typeface="Tahoma"/>
                <a:cs typeface="Tahoma"/>
              </a:rPr>
              <a:t> </a:t>
            </a:r>
            <a:r>
              <a:rPr lang="it-IT" sz="2850" b="1" spc="-45">
                <a:latin typeface="Tahoma"/>
                <a:cs typeface="Tahoma"/>
              </a:rPr>
              <a:t>CAMPO</a:t>
            </a:r>
            <a:r>
              <a:rPr lang="it-IT" sz="2850" b="1" spc="-25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DI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VARIAZIONE</a:t>
            </a:r>
            <a:r>
              <a:rPr lang="it-IT" sz="2850" b="1" spc="-25">
                <a:latin typeface="Tahoma"/>
                <a:cs typeface="Tahoma"/>
              </a:rPr>
              <a:t> </a:t>
            </a:r>
            <a:r>
              <a:rPr lang="it-IT" sz="2850" b="1" spc="-45">
                <a:latin typeface="Tahoma"/>
                <a:cs typeface="Tahoma"/>
              </a:rPr>
              <a:t>O</a:t>
            </a:r>
            <a:r>
              <a:rPr lang="it-IT" sz="2850" b="1" spc="-20">
                <a:latin typeface="Tahoma"/>
                <a:cs typeface="Tahoma"/>
              </a:rPr>
              <a:t> </a:t>
            </a:r>
            <a:r>
              <a:rPr lang="it-IT" sz="2850" b="1" spc="-40">
                <a:latin typeface="Tahoma"/>
                <a:cs typeface="Tahoma"/>
              </a:rPr>
              <a:t>RANGE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9DBEF8-81A2-47AB-B87C-0D880C648B22}"/>
              </a:ext>
            </a:extLst>
          </p:cNvPr>
          <p:cNvSpPr txBox="1"/>
          <p:nvPr/>
        </p:nvSpPr>
        <p:spPr>
          <a:xfrm>
            <a:off x="744450" y="2067120"/>
            <a:ext cx="7466965" cy="329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marR="5080" indent="-4445">
              <a:lnSpc>
                <a:spcPct val="99700"/>
              </a:lnSpc>
              <a:spcBef>
                <a:spcPts val="105"/>
              </a:spcBef>
            </a:pPr>
            <a:r>
              <a:rPr sz="32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DEFINIZIONE: </a:t>
            </a:r>
            <a:r>
              <a:rPr sz="3200" spc="-5" dirty="0">
                <a:latin typeface="Arial MT"/>
                <a:cs typeface="Arial MT"/>
              </a:rPr>
              <a:t>Il</a:t>
            </a:r>
            <a:r>
              <a:rPr sz="3200" i="1" spc="-5" dirty="0">
                <a:latin typeface="Arial MT"/>
              </a:rPr>
              <a:t> </a:t>
            </a:r>
            <a:r>
              <a:rPr sz="3200" i="1" u="sng" spc="-5" dirty="0">
                <a:latin typeface="Arial MT"/>
              </a:rPr>
              <a:t>Campo di variazione o  Range </a:t>
            </a:r>
            <a:r>
              <a:rPr sz="3200" spc="-5" dirty="0">
                <a:latin typeface="Arial MT"/>
                <a:cs typeface="Arial MT"/>
              </a:rPr>
              <a:t>corrisponde alla differenza fra la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modalità più piccola e la modalità più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grande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della distribuzione.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0" dirty="0">
              <a:latin typeface="Arial MT"/>
              <a:cs typeface="Arial MT"/>
            </a:endParaRPr>
          </a:p>
          <a:p>
            <a:pPr marL="105410" algn="ctr">
              <a:lnSpc>
                <a:spcPct val="100000"/>
              </a:lnSpc>
              <a:spcBef>
                <a:spcPts val="2155"/>
              </a:spcBef>
              <a:tabLst>
                <a:tab pos="1802764" algn="l"/>
              </a:tabLst>
            </a:pPr>
            <a:r>
              <a:rPr sz="3200" spc="-5" dirty="0">
                <a:latin typeface="Times New Roman"/>
                <a:cs typeface="Times New Roman"/>
              </a:rPr>
              <a:t>R = X</a:t>
            </a:r>
            <a:r>
              <a:rPr sz="2400" spc="-5" dirty="0">
                <a:latin typeface="Times New Roman"/>
                <a:cs typeface="Times New Roman"/>
              </a:rPr>
              <a:t>max	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min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8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D961ED-97F4-40FB-8825-96CE57BF04AA}"/>
              </a:ext>
            </a:extLst>
          </p:cNvPr>
          <p:cNvSpPr txBox="1">
            <a:spLocks/>
          </p:cNvSpPr>
          <p:nvPr/>
        </p:nvSpPr>
        <p:spPr>
          <a:xfrm>
            <a:off x="333948" y="549372"/>
            <a:ext cx="5478145" cy="464820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30">
                <a:latin typeface="Tahoma"/>
                <a:cs typeface="Tahoma"/>
              </a:rPr>
              <a:t>Limiti</a:t>
            </a:r>
            <a:r>
              <a:rPr lang="it-IT" sz="2850" b="1" spc="-35">
                <a:latin typeface="Tahoma"/>
                <a:cs typeface="Tahoma"/>
              </a:rPr>
              <a:t> </a:t>
            </a:r>
            <a:r>
              <a:rPr lang="it-IT" sz="2850" b="1" spc="-30">
                <a:latin typeface="Tahoma"/>
                <a:cs typeface="Tahoma"/>
              </a:rPr>
              <a:t>del </a:t>
            </a:r>
            <a:r>
              <a:rPr lang="it-IT" sz="2850" b="1" spc="-40">
                <a:latin typeface="Tahoma"/>
                <a:cs typeface="Tahoma"/>
              </a:rPr>
              <a:t>campo</a:t>
            </a:r>
            <a:r>
              <a:rPr lang="it-IT" sz="2850" b="1" spc="-30">
                <a:latin typeface="Tahoma"/>
                <a:cs typeface="Tahoma"/>
              </a:rPr>
              <a:t> di variazione:</a:t>
            </a:r>
            <a:endParaRPr lang="it-IT" sz="285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9D60A1-D6D0-4CDF-9CD4-5BA868497370}"/>
              </a:ext>
            </a:extLst>
          </p:cNvPr>
          <p:cNvSpPr txBox="1"/>
          <p:nvPr/>
        </p:nvSpPr>
        <p:spPr>
          <a:xfrm>
            <a:off x="549677" y="1999889"/>
            <a:ext cx="7315834" cy="197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44500" algn="l"/>
              </a:tabLst>
            </a:pPr>
            <a:r>
              <a:rPr sz="3200" spc="-5" dirty="0">
                <a:latin typeface="Arial MT"/>
                <a:cs typeface="Arial MT"/>
              </a:rPr>
              <a:t>è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troppo influenzato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dai valori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estremi;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3200" dirty="0">
              <a:latin typeface="Arial MT"/>
              <a:cs typeface="Arial MT"/>
            </a:endParaRPr>
          </a:p>
          <a:p>
            <a:pPr marL="12700" marR="72390">
              <a:lnSpc>
                <a:spcPct val="101400"/>
              </a:lnSpc>
              <a:buFont typeface="Wingdings"/>
              <a:buChar char=""/>
              <a:tabLst>
                <a:tab pos="444500" algn="l"/>
              </a:tabLst>
            </a:pPr>
            <a:r>
              <a:rPr sz="3200" spc="-5" dirty="0">
                <a:latin typeface="Arial MT"/>
                <a:cs typeface="Arial MT"/>
              </a:rPr>
              <a:t>tiene conto dei due soli valori estremi,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trascurando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tutti gli altri.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8654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F03E115-0332-48F7-8BA0-D72127CCBC9B}"/>
              </a:ext>
            </a:extLst>
          </p:cNvPr>
          <p:cNvSpPr txBox="1"/>
          <p:nvPr/>
        </p:nvSpPr>
        <p:spPr>
          <a:xfrm>
            <a:off x="461129" y="1133586"/>
            <a:ext cx="7230745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Arial MT"/>
                <a:cs typeface="Arial MT"/>
              </a:rPr>
              <a:t>Occorre allora un indice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 dispersione che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consideri tutti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 dati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(e non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solo quelli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estremi),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confrontando questi con il loro valor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medio.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A90D9A-485F-41A1-9729-16C87DC4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5" y="2898654"/>
            <a:ext cx="5610266" cy="30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D35AD0A9-F3C0-4A8D-B8E7-D077827EF98E}"/>
              </a:ext>
            </a:extLst>
          </p:cNvPr>
          <p:cNvSpPr txBox="1"/>
          <p:nvPr/>
        </p:nvSpPr>
        <p:spPr>
          <a:xfrm>
            <a:off x="395011" y="545852"/>
            <a:ext cx="2455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8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DEVIANZA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F7E068D-4181-4317-B147-57FB6414FB94}"/>
              </a:ext>
            </a:extLst>
          </p:cNvPr>
          <p:cNvSpPr txBox="1">
            <a:spLocks/>
          </p:cNvSpPr>
          <p:nvPr/>
        </p:nvSpPr>
        <p:spPr>
          <a:xfrm>
            <a:off x="405858" y="1466508"/>
            <a:ext cx="7555865" cy="995044"/>
          </a:xfrm>
          <a:prstGeom prst="rect">
            <a:avLst/>
          </a:prstGeom>
        </p:spPr>
        <p:txBody>
          <a:bodyPr vert="horz" wrap="square" lIns="0" tIns="29209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800"/>
              </a:lnSpc>
              <a:spcBef>
                <a:spcPts val="229"/>
              </a:spcBef>
            </a:pPr>
            <a:r>
              <a:rPr lang="it-IT" sz="28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lang="it-IT" sz="28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</a:t>
            </a:r>
            <a:r>
              <a:rPr lang="it-IT" sz="28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lang="it-IT" sz="2800" b="1" i="1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IZIO</a:t>
            </a:r>
            <a:r>
              <a:rPr lang="it-IT" sz="2800" b="1" i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NE:</a:t>
            </a:r>
            <a:r>
              <a:rPr lang="it-IT" sz="2800" b="1" i="1" spc="-2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200" spc="-5" dirty="0">
                <a:latin typeface="Arial MT"/>
                <a:cs typeface="Arial MT"/>
              </a:rPr>
              <a:t>La somma dei quadra</a:t>
            </a:r>
            <a:r>
              <a:rPr lang="it-IT" sz="3200" spc="-10" dirty="0">
                <a:latin typeface="Arial MT"/>
                <a:cs typeface="Arial MT"/>
              </a:rPr>
              <a:t>t</a:t>
            </a:r>
            <a:r>
              <a:rPr lang="it-IT" sz="3200" spc="-5" dirty="0">
                <a:latin typeface="Arial MT"/>
                <a:cs typeface="Arial MT"/>
              </a:rPr>
              <a:t>i degli  scarti</a:t>
            </a:r>
            <a:r>
              <a:rPr lang="it-IT" sz="3200" spc="-10" dirty="0">
                <a:latin typeface="Arial MT"/>
                <a:cs typeface="Arial MT"/>
              </a:rPr>
              <a:t> </a:t>
            </a:r>
            <a:r>
              <a:rPr lang="it-IT" sz="3200" spc="-5" dirty="0">
                <a:latin typeface="Arial MT"/>
                <a:cs typeface="Arial MT"/>
              </a:rPr>
              <a:t>dalla media aritmetica</a:t>
            </a:r>
            <a:endParaRPr lang="it-IT" sz="3200" dirty="0">
              <a:latin typeface="Arial MT"/>
              <a:cs typeface="Arial M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B8F703E-F657-4C34-80EF-3C32FC731A07}"/>
              </a:ext>
            </a:extLst>
          </p:cNvPr>
          <p:cNvSpPr txBox="1"/>
          <p:nvPr/>
        </p:nvSpPr>
        <p:spPr>
          <a:xfrm>
            <a:off x="3508460" y="3200744"/>
            <a:ext cx="1875789" cy="1195705"/>
          </a:xfrm>
          <a:prstGeom prst="rect">
            <a:avLst/>
          </a:prstGeom>
          <a:ln w="28539">
            <a:solidFill>
              <a:srgbClr val="FF4C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08279">
              <a:lnSpc>
                <a:spcPts val="1305"/>
              </a:lnSpc>
              <a:spcBef>
                <a:spcPts val="365"/>
              </a:spcBef>
            </a:pPr>
            <a:r>
              <a:rPr sz="1750" i="1" spc="5" dirty="0"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  <a:p>
            <a:pPr marL="58419">
              <a:lnSpc>
                <a:spcPts val="4725"/>
              </a:lnSpc>
            </a:pPr>
            <a:r>
              <a:rPr sz="6900" spc="-179" baseline="-6642" dirty="0">
                <a:latin typeface="Symbol"/>
                <a:cs typeface="Symbol"/>
              </a:rPr>
              <a:t></a:t>
            </a:r>
            <a:r>
              <a:rPr sz="3050" i="1" spc="-25" dirty="0">
                <a:latin typeface="Times New Roman"/>
                <a:cs typeface="Times New Roman"/>
              </a:rPr>
              <a:t>(</a:t>
            </a:r>
            <a:r>
              <a:rPr sz="3050" i="1" spc="-15" dirty="0">
                <a:latin typeface="Times New Roman"/>
                <a:cs typeface="Times New Roman"/>
              </a:rPr>
              <a:t>x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-</a:t>
            </a:r>
            <a:r>
              <a:rPr sz="3050" i="1" spc="-165" dirty="0">
                <a:latin typeface="Times New Roman"/>
                <a:cs typeface="Times New Roman"/>
              </a:rPr>
              <a:t> </a:t>
            </a:r>
            <a:r>
              <a:rPr sz="3050" i="1" spc="360" dirty="0">
                <a:latin typeface="Times New Roman"/>
                <a:cs typeface="Times New Roman"/>
              </a:rPr>
              <a:t>x</a:t>
            </a:r>
            <a:r>
              <a:rPr sz="4575" i="1" spc="120" baseline="-3642" dirty="0">
                <a:latin typeface="Times New Roman"/>
                <a:cs typeface="Times New Roman"/>
              </a:rPr>
              <a:t>)</a:t>
            </a:r>
            <a:r>
              <a:rPr sz="2625" spc="15" baseline="44444" dirty="0">
                <a:latin typeface="Times New Roman"/>
                <a:cs typeface="Times New Roman"/>
              </a:rPr>
              <a:t>2</a:t>
            </a:r>
            <a:r>
              <a:rPr sz="2625" spc="-82" baseline="44444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615"/>
              </a:spcBef>
            </a:pPr>
            <a:r>
              <a:rPr sz="1750" i="1" spc="-60" dirty="0">
                <a:latin typeface="Times New Roman"/>
                <a:cs typeface="Times New Roman"/>
              </a:rPr>
              <a:t>i=</a:t>
            </a:r>
            <a:r>
              <a:rPr sz="1750" spc="-6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91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60CE0D57-2115-474B-8869-A5365FD76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86330"/>
              </p:ext>
            </p:extLst>
          </p:nvPr>
        </p:nvGraphicFramePr>
        <p:xfrm>
          <a:off x="973498" y="1079076"/>
          <a:ext cx="6938643" cy="508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266"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74815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baseline="-25641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950" spc="300" baseline="-2564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(glicemia	mg/100cc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)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3375" spc="525" baseline="-740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spc="525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spc="270" baseline="-1709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3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5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455" dirty="0">
                          <a:latin typeface="Times New Roman"/>
                          <a:cs typeface="Times New Roman"/>
                        </a:rPr>
                        <a:t>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3450" spc="97" baseline="1207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00" spc="-3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25" baseline="-10288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25" spc="75" baseline="-102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baseline="1207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3450" spc="-352" baseline="120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292" baseline="120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450" baseline="483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25" baseline="5144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25" baseline="51440">
                        <a:latin typeface="Times New Roman"/>
                        <a:cs typeface="Times New Roman"/>
                      </a:endParaRPr>
                    </a:p>
                  </a:txBody>
                  <a:tcPr marL="0" marR="0" marT="180340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64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-5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5" dirty="0">
                          <a:latin typeface="Arial MT"/>
                          <a:cs typeface="Arial MT"/>
                        </a:rPr>
                        <a:t>119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+24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576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107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+12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144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71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-24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576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16329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94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-1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1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32250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81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-14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196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39484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92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-3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it-IT" sz="2000" dirty="0">
                          <a:latin typeface="Arial MT"/>
                          <a:cs typeface="Arial MT"/>
                        </a:rPr>
                        <a:t>9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962881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96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+1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1202690">
                        <a:lnSpc>
                          <a:spcPts val="1130"/>
                        </a:lnSpc>
                        <a:spcBef>
                          <a:spcPts val="7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_</a:t>
                      </a:r>
                    </a:p>
                    <a:p>
                      <a:pPr marL="1190625">
                        <a:lnSpc>
                          <a:spcPts val="1889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95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CC00"/>
                      </a:solidFill>
                      <a:prstDash val="soli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94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1596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C00"/>
                      </a:solidFill>
                      <a:prstDash val="soli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1B3AD5-19AA-461A-9C91-35827391DA76}"/>
              </a:ext>
            </a:extLst>
          </p:cNvPr>
          <p:cNvSpPr txBox="1"/>
          <p:nvPr/>
        </p:nvSpPr>
        <p:spPr>
          <a:xfrm>
            <a:off x="1082711" y="6058863"/>
            <a:ext cx="7372978" cy="58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805">
              <a:lnSpc>
                <a:spcPts val="4305"/>
              </a:lnSpc>
              <a:spcBef>
                <a:spcPts val="355"/>
              </a:spcBef>
              <a:tabLst>
                <a:tab pos="2615565" algn="l"/>
              </a:tabLst>
            </a:pPr>
            <a:r>
              <a:rPr lang="it-IT" sz="2400" b="1" dirty="0">
                <a:solidFill>
                  <a:srgbClr val="FF3300"/>
                </a:solidFill>
                <a:latin typeface="Times New Roman"/>
                <a:cs typeface="Times New Roman"/>
              </a:rPr>
              <a:t>La quantità 1596 esprime la </a:t>
            </a:r>
            <a:r>
              <a:rPr lang="it-IT"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Deviazione Standard</a:t>
            </a:r>
            <a:endParaRPr lang="it-IT" sz="24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98310DE-5AFB-47BE-B325-38980CB192D1}"/>
              </a:ext>
            </a:extLst>
          </p:cNvPr>
          <p:cNvSpPr txBox="1">
            <a:spLocks/>
          </p:cNvSpPr>
          <p:nvPr/>
        </p:nvSpPr>
        <p:spPr>
          <a:xfrm>
            <a:off x="277702" y="275818"/>
            <a:ext cx="7541259" cy="4216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600" b="1" u="heavy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 9</a:t>
            </a:r>
            <a:r>
              <a:rPr lang="it-IT" sz="2600" b="1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600" spc="-5" dirty="0">
                <a:latin typeface="Arial MT"/>
                <a:cs typeface="Arial MT"/>
              </a:rPr>
              <a:t>Valori</a:t>
            </a:r>
            <a:r>
              <a:rPr lang="it-IT" sz="2600" dirty="0">
                <a:latin typeface="Arial MT"/>
                <a:cs typeface="Arial MT"/>
              </a:rPr>
              <a:t> </a:t>
            </a:r>
            <a:r>
              <a:rPr lang="it-IT" sz="2600" spc="-5" dirty="0">
                <a:latin typeface="Arial MT"/>
                <a:cs typeface="Arial MT"/>
              </a:rPr>
              <a:t>del tasso</a:t>
            </a:r>
            <a:r>
              <a:rPr lang="it-IT" sz="2600" dirty="0">
                <a:latin typeface="Arial MT"/>
                <a:cs typeface="Arial MT"/>
              </a:rPr>
              <a:t> </a:t>
            </a:r>
            <a:r>
              <a:rPr lang="it-IT" sz="2600" spc="-5" dirty="0">
                <a:latin typeface="Arial MT"/>
                <a:cs typeface="Arial MT"/>
              </a:rPr>
              <a:t>glicemico in 10</a:t>
            </a:r>
            <a:r>
              <a:rPr lang="it-IT" sz="2600" dirty="0">
                <a:latin typeface="Arial MT"/>
                <a:cs typeface="Arial MT"/>
              </a:rPr>
              <a:t> </a:t>
            </a:r>
            <a:r>
              <a:rPr lang="it-IT" sz="2600" spc="-5" dirty="0">
                <a:latin typeface="Arial MT"/>
                <a:cs typeface="Arial MT"/>
              </a:rPr>
              <a:t>soggetti</a:t>
            </a:r>
            <a:endParaRPr lang="it-IT"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466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A7A046-C9CB-41D0-A63E-F3A88F4E843C}"/>
              </a:ext>
            </a:extLst>
          </p:cNvPr>
          <p:cNvSpPr txBox="1"/>
          <p:nvPr/>
        </p:nvSpPr>
        <p:spPr>
          <a:xfrm>
            <a:off x="496113" y="473929"/>
            <a:ext cx="24695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8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VARIANZA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3D1D95-F95E-4801-8510-E134924A8A95}"/>
              </a:ext>
            </a:extLst>
          </p:cNvPr>
          <p:cNvSpPr txBox="1">
            <a:spLocks/>
          </p:cNvSpPr>
          <p:nvPr/>
        </p:nvSpPr>
        <p:spPr>
          <a:xfrm>
            <a:off x="405858" y="1381882"/>
            <a:ext cx="7943215" cy="1477010"/>
          </a:xfrm>
          <a:prstGeom prst="rect">
            <a:avLst/>
          </a:prstGeom>
        </p:spPr>
        <p:txBody>
          <a:bodyPr vert="horz" wrap="square" lIns="0" tIns="285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800"/>
              </a:lnSpc>
              <a:spcBef>
                <a:spcPts val="225"/>
              </a:spcBef>
            </a:pPr>
            <a:r>
              <a:rPr lang="it-IT" sz="3200" b="1" i="1" spc="-5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DEFINIZIONE: </a:t>
            </a:r>
            <a:r>
              <a:rPr lang="it-IT" sz="3200" spc="-5">
                <a:latin typeface="Arial MT"/>
                <a:cs typeface="Arial MT"/>
              </a:rPr>
              <a:t>La somma dei quadrati degli </a:t>
            </a:r>
            <a:r>
              <a:rPr lang="it-IT" sz="3200" spc="-875">
                <a:latin typeface="Arial MT"/>
                <a:cs typeface="Arial MT"/>
              </a:rPr>
              <a:t> </a:t>
            </a:r>
            <a:r>
              <a:rPr lang="it-IT" sz="3200" spc="-5">
                <a:latin typeface="Arial MT"/>
                <a:cs typeface="Arial MT"/>
              </a:rPr>
              <a:t>scarti dalla media aritmetica divisi per la </a:t>
            </a:r>
            <a:r>
              <a:rPr lang="it-IT" sz="3200">
                <a:latin typeface="Arial MT"/>
                <a:cs typeface="Arial MT"/>
              </a:rPr>
              <a:t> </a:t>
            </a:r>
            <a:r>
              <a:rPr lang="it-IT" sz="3200" spc="-5">
                <a:latin typeface="Arial MT"/>
                <a:cs typeface="Arial MT"/>
              </a:rPr>
              <a:t>numerosità</a:t>
            </a:r>
            <a:r>
              <a:rPr lang="it-IT" sz="3200" spc="-10">
                <a:latin typeface="Arial MT"/>
                <a:cs typeface="Arial MT"/>
              </a:rPr>
              <a:t> </a:t>
            </a:r>
            <a:r>
              <a:rPr lang="it-IT" sz="3200" spc="-5">
                <a:latin typeface="Arial MT"/>
                <a:cs typeface="Arial MT"/>
              </a:rPr>
              <a:t>campionaria</a:t>
            </a:r>
            <a:endParaRPr lang="it-IT" sz="32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F21CCBB-98D4-45A6-8ABA-04AF865BA13A}"/>
              </a:ext>
            </a:extLst>
          </p:cNvPr>
          <p:cNvSpPr txBox="1"/>
          <p:nvPr/>
        </p:nvSpPr>
        <p:spPr>
          <a:xfrm>
            <a:off x="3059096" y="3643756"/>
            <a:ext cx="2516505" cy="1584325"/>
          </a:xfrm>
          <a:prstGeom prst="rect">
            <a:avLst/>
          </a:prstGeom>
          <a:ln w="28539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521334" algn="ctr">
              <a:lnSpc>
                <a:spcPts val="1280"/>
              </a:lnSpc>
              <a:spcBef>
                <a:spcPts val="370"/>
              </a:spcBef>
            </a:pPr>
            <a:r>
              <a:rPr sz="1700" spc="-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  <a:p>
            <a:pPr marL="699135" algn="ctr">
              <a:lnSpc>
                <a:spcPts val="4210"/>
              </a:lnSpc>
            </a:pPr>
            <a:r>
              <a:rPr sz="6600" spc="-195" baseline="-6313" dirty="0">
                <a:latin typeface="Symbol"/>
                <a:cs typeface="Symbol"/>
              </a:rPr>
              <a:t></a:t>
            </a:r>
            <a:r>
              <a:rPr sz="2900" spc="-1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x</a:t>
            </a:r>
            <a:r>
              <a:rPr sz="1700" i="1" spc="-5" dirty="0">
                <a:latin typeface="Times New Roman"/>
                <a:cs typeface="Times New Roman"/>
              </a:rPr>
              <a:t>i</a:t>
            </a:r>
            <a:r>
              <a:rPr sz="1700" i="1" spc="40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-</a:t>
            </a:r>
            <a:r>
              <a:rPr sz="2900" i="1" spc="-155" dirty="0">
                <a:latin typeface="Times New Roman"/>
                <a:cs typeface="Times New Roman"/>
              </a:rPr>
              <a:t> </a:t>
            </a:r>
            <a:r>
              <a:rPr sz="2900" i="1" spc="160" dirty="0">
                <a:latin typeface="Times New Roman"/>
                <a:cs typeface="Times New Roman"/>
              </a:rPr>
              <a:t>x</a:t>
            </a:r>
            <a:r>
              <a:rPr sz="4350" spc="60" baseline="-2873" dirty="0">
                <a:latin typeface="Times New Roman"/>
                <a:cs typeface="Times New Roman"/>
              </a:rPr>
              <a:t>)</a:t>
            </a:r>
            <a:r>
              <a:rPr sz="2550" spc="-7" baseline="44117" dirty="0">
                <a:latin typeface="Times New Roman"/>
                <a:cs typeface="Times New Roman"/>
              </a:rPr>
              <a:t>2</a:t>
            </a:r>
            <a:r>
              <a:rPr sz="2550" spc="-89" baseline="44117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1700" i="1" spc="-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3085"/>
              </a:lnSpc>
              <a:tabLst>
                <a:tab pos="2367280" algn="l"/>
              </a:tabLst>
            </a:pPr>
            <a:r>
              <a:rPr sz="4350" i="1" spc="165" baseline="-18199" dirty="0">
                <a:latin typeface="Times New Roman"/>
                <a:cs typeface="Times New Roman"/>
              </a:rPr>
              <a:t>S</a:t>
            </a:r>
            <a:r>
              <a:rPr sz="2550" spc="165" baseline="11437" dirty="0">
                <a:latin typeface="Times New Roman"/>
                <a:cs typeface="Times New Roman"/>
              </a:rPr>
              <a:t>2</a:t>
            </a:r>
            <a:r>
              <a:rPr sz="2550" spc="592" baseline="11437" dirty="0">
                <a:latin typeface="Times New Roman"/>
                <a:cs typeface="Times New Roman"/>
              </a:rPr>
              <a:t> </a:t>
            </a:r>
            <a:r>
              <a:rPr sz="4350" spc="30" baseline="-18199" dirty="0">
                <a:latin typeface="Symbol"/>
                <a:cs typeface="Symbol"/>
              </a:rPr>
              <a:t></a:t>
            </a:r>
            <a:r>
              <a:rPr sz="2900" u="heavy" spc="4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i=1	</a:t>
            </a:r>
            <a:endParaRPr sz="1700">
              <a:latin typeface="Times New Roman"/>
              <a:cs typeface="Times New Roman"/>
            </a:endParaRPr>
          </a:p>
          <a:p>
            <a:pPr marL="713105" algn="ctr">
              <a:lnSpc>
                <a:spcPts val="3395"/>
              </a:lnSpc>
            </a:pPr>
            <a:r>
              <a:rPr sz="2900" i="1" spc="15" dirty="0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768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593</Words>
  <Application>Microsoft Office PowerPoint</Application>
  <PresentationFormat>Presentazione su schermo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BOX-PLOT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5</cp:revision>
  <dcterms:created xsi:type="dcterms:W3CDTF">2022-04-23T12:28:20Z</dcterms:created>
  <dcterms:modified xsi:type="dcterms:W3CDTF">2022-04-29T09:09:43Z</dcterms:modified>
</cp:coreProperties>
</file>