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7010400"/>
  <p:notesSz cx="9144000" cy="70104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228" y="5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73224"/>
            <a:ext cx="7772400" cy="1472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925824"/>
            <a:ext cx="6400800" cy="175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F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612392"/>
            <a:ext cx="3977640" cy="4626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612392"/>
            <a:ext cx="3977640" cy="4626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1683" y="91045"/>
            <a:ext cx="8876334" cy="683969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6274" y="116334"/>
            <a:ext cx="8371451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5858" y="1080499"/>
            <a:ext cx="7466330" cy="4650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FF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519672"/>
            <a:ext cx="2926080" cy="350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519672"/>
            <a:ext cx="2103120" cy="350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519672"/>
            <a:ext cx="2103120" cy="350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2437" y="1381884"/>
            <a:ext cx="7124700" cy="1370247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942340" marR="5080" indent="-930275">
              <a:lnSpc>
                <a:spcPts val="5190"/>
              </a:lnSpc>
              <a:spcBef>
                <a:spcPts val="285"/>
              </a:spcBef>
            </a:pPr>
            <a:r>
              <a:rPr sz="4400" i="1" spc="-1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LA DISTRIBUZIONE </a:t>
            </a:r>
            <a:r>
              <a:rPr lang="it-IT" sz="4400" i="1" spc="-1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NORMALE</a:t>
            </a:r>
            <a:endParaRPr sz="4400" dirty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42914" y="1468812"/>
            <a:ext cx="2005330" cy="56578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5"/>
              </a:spcBef>
            </a:pP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distribuzione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normale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teorica: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42914" y="2280649"/>
            <a:ext cx="2442845" cy="3039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0"/>
              </a:spcBef>
            </a:pPr>
            <a:r>
              <a:rPr sz="1800" b="1" spc="-5" dirty="0">
                <a:latin typeface="Arial"/>
                <a:cs typeface="Arial"/>
              </a:rPr>
              <a:t>68.26</a:t>
            </a:r>
            <a:r>
              <a:rPr sz="1800" spc="-5" dirty="0">
                <a:latin typeface="Arial MT"/>
                <a:cs typeface="Arial MT"/>
              </a:rPr>
              <a:t>% dei casi sono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compresi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-</a:t>
            </a:r>
            <a:r>
              <a:rPr sz="1800" b="1" spc="-5" dirty="0">
                <a:latin typeface="Arial"/>
                <a:cs typeface="Arial"/>
              </a:rPr>
              <a:t>1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+</a:t>
            </a:r>
            <a:r>
              <a:rPr sz="1800" b="1" spc="-5" dirty="0">
                <a:latin typeface="Arial"/>
                <a:cs typeface="Arial"/>
              </a:rPr>
              <a:t>1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DS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attorno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alla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media;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 dirty="0">
              <a:latin typeface="Arial MT"/>
              <a:cs typeface="Arial MT"/>
            </a:endParaRPr>
          </a:p>
          <a:p>
            <a:pPr marL="12700" marR="5080">
              <a:lnSpc>
                <a:spcPct val="99400"/>
              </a:lnSpc>
            </a:pPr>
            <a:r>
              <a:rPr sz="1800" b="1" spc="-5" dirty="0">
                <a:latin typeface="Arial"/>
                <a:cs typeface="Arial"/>
              </a:rPr>
              <a:t>95.46</a:t>
            </a:r>
            <a:r>
              <a:rPr sz="1800" spc="-5" dirty="0">
                <a:latin typeface="Arial MT"/>
                <a:cs typeface="Arial MT"/>
              </a:rPr>
              <a:t>% dei casi sono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compresi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-</a:t>
            </a:r>
            <a:r>
              <a:rPr sz="1800" b="1" spc="-5" dirty="0">
                <a:latin typeface="Arial"/>
                <a:cs typeface="Arial"/>
              </a:rPr>
              <a:t>2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+</a:t>
            </a:r>
            <a:r>
              <a:rPr sz="1800" b="1" spc="-5" dirty="0">
                <a:latin typeface="Arial"/>
                <a:cs typeface="Arial"/>
              </a:rPr>
              <a:t>2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DS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attorno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alla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media;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 dirty="0">
              <a:latin typeface="Arial MT"/>
              <a:cs typeface="Arial MT"/>
            </a:endParaRPr>
          </a:p>
          <a:p>
            <a:pPr marL="12700" marR="5080">
              <a:lnSpc>
                <a:spcPct val="99400"/>
              </a:lnSpc>
            </a:pPr>
            <a:r>
              <a:rPr sz="1800" b="1" spc="-5" dirty="0">
                <a:latin typeface="Arial"/>
                <a:cs typeface="Arial"/>
              </a:rPr>
              <a:t>99.74</a:t>
            </a:r>
            <a:r>
              <a:rPr sz="1800" spc="-5" dirty="0">
                <a:latin typeface="Arial MT"/>
                <a:cs typeface="Arial MT"/>
              </a:rPr>
              <a:t>% dei casi sono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compresi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-</a:t>
            </a:r>
            <a:r>
              <a:rPr sz="1800" b="1" spc="-5" dirty="0">
                <a:latin typeface="Arial"/>
                <a:cs typeface="Arial"/>
              </a:rPr>
              <a:t>3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+</a:t>
            </a:r>
            <a:r>
              <a:rPr sz="1800" b="1" spc="-5" dirty="0">
                <a:latin typeface="Arial"/>
                <a:cs typeface="Arial"/>
              </a:rPr>
              <a:t>3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DS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attorno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alla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media.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243" y="1276996"/>
            <a:ext cx="5466532" cy="412576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3948" y="366565"/>
            <a:ext cx="641667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-35" dirty="0"/>
              <a:t>INTERVALLI</a:t>
            </a:r>
            <a:r>
              <a:rPr sz="2850" spc="-30" dirty="0"/>
              <a:t> </a:t>
            </a:r>
            <a:r>
              <a:rPr sz="2850" spc="-40" dirty="0"/>
              <a:t>NOTI</a:t>
            </a:r>
            <a:r>
              <a:rPr sz="2850" spc="-30" dirty="0"/>
              <a:t> </a:t>
            </a:r>
            <a:r>
              <a:rPr sz="2850" spc="-40" dirty="0"/>
              <a:t>DI</a:t>
            </a:r>
            <a:r>
              <a:rPr sz="2850" spc="-30" dirty="0"/>
              <a:t> </a:t>
            </a:r>
            <a:r>
              <a:rPr sz="2850" spc="-40" dirty="0"/>
              <a:t>PROBABILITÀ</a:t>
            </a:r>
            <a:endParaRPr sz="2850" dirty="0"/>
          </a:p>
        </p:txBody>
      </p:sp>
      <p:sp>
        <p:nvSpPr>
          <p:cNvPr id="6" name="object 6"/>
          <p:cNvSpPr txBox="1"/>
          <p:nvPr/>
        </p:nvSpPr>
        <p:spPr>
          <a:xfrm>
            <a:off x="765407" y="1597652"/>
            <a:ext cx="125222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5" dirty="0">
                <a:latin typeface="Arial"/>
                <a:cs typeface="Arial"/>
              </a:rPr>
              <a:t>X~N(0</a:t>
            </a:r>
            <a:r>
              <a:rPr sz="2400" b="1" spc="-10" dirty="0">
                <a:latin typeface="Arial"/>
                <a:cs typeface="Arial"/>
              </a:rPr>
              <a:t>,</a:t>
            </a:r>
            <a:r>
              <a:rPr sz="2400" b="1" spc="-5" dirty="0">
                <a:latin typeface="Arial"/>
                <a:cs typeface="Arial"/>
              </a:rPr>
              <a:t>1)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4925" y="2173033"/>
            <a:ext cx="5015865" cy="20275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065" marR="5080" indent="-635" algn="ctr">
              <a:lnSpc>
                <a:spcPct val="99300"/>
              </a:lnSpc>
              <a:spcBef>
                <a:spcPts val="130"/>
              </a:spcBef>
            </a:pPr>
            <a:r>
              <a:rPr sz="4400" i="1" spc="-10" dirty="0">
                <a:solidFill>
                  <a:srgbClr val="FF0000"/>
                </a:solidFill>
                <a:latin typeface="Arial"/>
                <a:cs typeface="Arial"/>
              </a:rPr>
              <a:t>DISTRIBUZIONE </a:t>
            </a:r>
            <a:r>
              <a:rPr sz="4400" i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400" i="1" spc="-10" dirty="0">
                <a:solidFill>
                  <a:srgbClr val="FF0000"/>
                </a:solidFill>
                <a:latin typeface="Arial"/>
                <a:cs typeface="Arial"/>
              </a:rPr>
              <a:t>NORMALE </a:t>
            </a:r>
            <a:r>
              <a:rPr sz="4400" i="1" spc="-5" dirty="0">
                <a:solidFill>
                  <a:srgbClr val="FF0000"/>
                </a:solidFill>
                <a:latin typeface="Arial"/>
                <a:cs typeface="Arial"/>
              </a:rPr>
              <a:t> S</a:t>
            </a:r>
            <a:r>
              <a:rPr sz="4400" i="1" spc="-33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4400" i="1" spc="-5" dirty="0">
                <a:solidFill>
                  <a:srgbClr val="FF0000"/>
                </a:solidFill>
                <a:latin typeface="Arial"/>
                <a:cs typeface="Arial"/>
              </a:rPr>
              <a:t>ANDARD</a:t>
            </a:r>
            <a:r>
              <a:rPr sz="4400" i="1" spc="-10" dirty="0">
                <a:solidFill>
                  <a:srgbClr val="FF0000"/>
                </a:solidFill>
                <a:latin typeface="Arial"/>
                <a:cs typeface="Arial"/>
              </a:rPr>
              <a:t>IZZ</a:t>
            </a:r>
            <a:r>
              <a:rPr sz="4400" i="1" spc="-335" dirty="0">
                <a:solidFill>
                  <a:srgbClr val="FF0000"/>
                </a:solidFill>
                <a:latin typeface="Arial"/>
                <a:cs typeface="Arial"/>
              </a:rPr>
              <a:t>AT</a:t>
            </a:r>
            <a:r>
              <a:rPr sz="4400" i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7245" y="1140678"/>
            <a:ext cx="8053705" cy="5386705"/>
            <a:chOff x="327245" y="1140678"/>
            <a:chExt cx="8053705" cy="53867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245" y="1140678"/>
              <a:ext cx="8053573" cy="53866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45083" y="1882832"/>
              <a:ext cx="2896985" cy="41979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19897" y="1916084"/>
              <a:ext cx="2734886" cy="37822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322981" y="1862775"/>
              <a:ext cx="2891155" cy="409575"/>
            </a:xfrm>
            <a:custGeom>
              <a:avLst/>
              <a:gdLst/>
              <a:ahLst/>
              <a:cxnLst/>
              <a:rect l="l" t="t" r="r" b="b"/>
              <a:pathLst>
                <a:path w="2891154" h="409575">
                  <a:moveTo>
                    <a:pt x="2890909" y="0"/>
                  </a:moveTo>
                  <a:lnTo>
                    <a:pt x="0" y="0"/>
                  </a:lnTo>
                  <a:lnTo>
                    <a:pt x="0" y="409464"/>
                  </a:lnTo>
                  <a:lnTo>
                    <a:pt x="2890909" y="409464"/>
                  </a:lnTo>
                  <a:lnTo>
                    <a:pt x="28909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22981" y="1862775"/>
            <a:ext cx="2891155" cy="40957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465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Distribuzione</a:t>
            </a:r>
            <a:r>
              <a:rPr sz="20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normale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397339" y="4955894"/>
            <a:ext cx="2919730" cy="755015"/>
            <a:chOff x="5397339" y="4955894"/>
            <a:chExt cx="2919730" cy="75501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19897" y="4975168"/>
              <a:ext cx="2896985" cy="73567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94712" y="5020887"/>
              <a:ext cx="2734886" cy="68164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397339" y="4955894"/>
              <a:ext cx="2891155" cy="723900"/>
            </a:xfrm>
            <a:custGeom>
              <a:avLst/>
              <a:gdLst/>
              <a:ahLst/>
              <a:cxnLst/>
              <a:rect l="l" t="t" r="r" b="b"/>
              <a:pathLst>
                <a:path w="2891154" h="723900">
                  <a:moveTo>
                    <a:pt x="2890911" y="0"/>
                  </a:moveTo>
                  <a:lnTo>
                    <a:pt x="0" y="0"/>
                  </a:lnTo>
                  <a:lnTo>
                    <a:pt x="0" y="723479"/>
                  </a:lnTo>
                  <a:lnTo>
                    <a:pt x="2890911" y="723479"/>
                  </a:lnTo>
                  <a:lnTo>
                    <a:pt x="28909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97339" y="4955894"/>
            <a:ext cx="2891155" cy="7239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563880" marR="105410" indent="-451484">
              <a:lnSpc>
                <a:spcPct val="100000"/>
              </a:lnSpc>
              <a:spcBef>
                <a:spcPts val="540"/>
              </a:spcBef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Distribuzione</a:t>
            </a:r>
            <a:r>
              <a:rPr sz="2000" b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normale </a:t>
            </a:r>
            <a:r>
              <a:rPr sz="2000" b="1" spc="-5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standardizzata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248" y="500842"/>
            <a:ext cx="7891780" cy="1819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2850" b="1" spc="-35" dirty="0">
                <a:latin typeface="Tahoma"/>
                <a:cs typeface="Tahoma"/>
              </a:rPr>
              <a:t>La</a:t>
            </a:r>
            <a:r>
              <a:rPr sz="2850" b="1" spc="-20" dirty="0">
                <a:latin typeface="Tahoma"/>
                <a:cs typeface="Tahoma"/>
              </a:rPr>
              <a:t> </a:t>
            </a:r>
            <a:r>
              <a:rPr sz="2850" b="1" spc="-35" dirty="0">
                <a:latin typeface="Tahoma"/>
                <a:cs typeface="Tahoma"/>
              </a:rPr>
              <a:t>curva</a:t>
            </a:r>
            <a:r>
              <a:rPr sz="2850" b="1" spc="-20" dirty="0">
                <a:latin typeface="Tahoma"/>
                <a:cs typeface="Tahoma"/>
              </a:rPr>
              <a:t> </a:t>
            </a:r>
            <a:r>
              <a:rPr sz="2850" b="1" spc="-30" dirty="0">
                <a:latin typeface="Tahoma"/>
                <a:cs typeface="Tahoma"/>
              </a:rPr>
              <a:t>di</a:t>
            </a:r>
            <a:r>
              <a:rPr sz="2850" b="1" spc="-15" dirty="0">
                <a:latin typeface="Tahoma"/>
                <a:cs typeface="Tahoma"/>
              </a:rPr>
              <a:t> </a:t>
            </a:r>
            <a:r>
              <a:rPr sz="2850" b="1" spc="-40" dirty="0">
                <a:latin typeface="Tahoma"/>
                <a:cs typeface="Tahoma"/>
              </a:rPr>
              <a:t>Gauss</a:t>
            </a:r>
            <a:r>
              <a:rPr sz="2850" b="1" spc="-20" dirty="0">
                <a:latin typeface="Tahoma"/>
                <a:cs typeface="Tahoma"/>
              </a:rPr>
              <a:t> </a:t>
            </a:r>
            <a:r>
              <a:rPr sz="2850" b="1" spc="-35" dirty="0">
                <a:latin typeface="Tahoma"/>
                <a:cs typeface="Tahoma"/>
              </a:rPr>
              <a:t>standardizzata</a:t>
            </a:r>
            <a:endParaRPr sz="28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 dirty="0">
              <a:latin typeface="Tahoma"/>
              <a:cs typeface="Tahoma"/>
            </a:endParaRPr>
          </a:p>
          <a:p>
            <a:pPr marL="97155">
              <a:lnSpc>
                <a:spcPts val="2400"/>
              </a:lnSpc>
              <a:spcBef>
                <a:spcPts val="5"/>
              </a:spcBef>
            </a:pPr>
            <a:r>
              <a:rPr sz="2000" spc="-5" dirty="0">
                <a:latin typeface="Arial MT"/>
                <a:cs typeface="Arial MT"/>
              </a:rPr>
              <a:t>Si</a:t>
            </a:r>
            <a:r>
              <a:rPr sz="2000" spc="16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può</a:t>
            </a:r>
            <a:r>
              <a:rPr sz="2000" spc="17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trasformare</a:t>
            </a:r>
            <a:r>
              <a:rPr sz="2000" spc="17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una</a:t>
            </a:r>
            <a:r>
              <a:rPr sz="2000" spc="17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generica</a:t>
            </a:r>
            <a:r>
              <a:rPr sz="2000" spc="16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funzione</a:t>
            </a:r>
            <a:r>
              <a:rPr sz="2000" spc="17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gaussiana</a:t>
            </a:r>
            <a:r>
              <a:rPr sz="2000" spc="17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f(x)</a:t>
            </a:r>
            <a:r>
              <a:rPr sz="2000" spc="17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con</a:t>
            </a:r>
            <a:r>
              <a:rPr sz="2000" spc="17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media</a:t>
            </a:r>
            <a:endParaRPr sz="2000" dirty="0">
              <a:latin typeface="Arial MT"/>
              <a:cs typeface="Arial MT"/>
            </a:endParaRPr>
          </a:p>
          <a:p>
            <a:pPr marL="97155" marR="43180">
              <a:lnSpc>
                <a:spcPts val="2400"/>
              </a:lnSpc>
              <a:spcBef>
                <a:spcPts val="75"/>
              </a:spcBef>
            </a:pPr>
            <a:r>
              <a:rPr sz="2000" spc="-5" dirty="0">
                <a:latin typeface="Symbol"/>
                <a:cs typeface="Symbol"/>
              </a:rPr>
              <a:t>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 MT"/>
                <a:cs typeface="Arial MT"/>
              </a:rPr>
              <a:t>e</a:t>
            </a:r>
            <a:r>
              <a:rPr sz="2000" spc="1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varianza</a:t>
            </a:r>
            <a:r>
              <a:rPr sz="2000" spc="130" dirty="0">
                <a:latin typeface="Arial MT"/>
                <a:cs typeface="Arial MT"/>
              </a:rPr>
              <a:t> </a:t>
            </a:r>
            <a:r>
              <a:rPr sz="2000" spc="5" dirty="0">
                <a:latin typeface="Symbol"/>
                <a:cs typeface="Symbol"/>
              </a:rPr>
              <a:t></a:t>
            </a:r>
            <a:r>
              <a:rPr sz="1950" spc="7" baseline="25641" dirty="0">
                <a:latin typeface="Arial MT"/>
                <a:cs typeface="Arial MT"/>
              </a:rPr>
              <a:t>2</a:t>
            </a:r>
            <a:r>
              <a:rPr sz="2000" spc="5" dirty="0">
                <a:latin typeface="Arial MT"/>
                <a:cs typeface="Arial MT"/>
              </a:rPr>
              <a:t>,</a:t>
            </a:r>
            <a:r>
              <a:rPr sz="2000" spc="1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</a:t>
            </a:r>
            <a:r>
              <a:rPr sz="2000" spc="1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una</a:t>
            </a:r>
            <a:r>
              <a:rPr sz="2000" spc="135" dirty="0"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funzione</a:t>
            </a:r>
            <a:r>
              <a:rPr sz="2000" b="1" spc="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gaussiana</a:t>
            </a:r>
            <a:r>
              <a:rPr sz="2000" b="1" spc="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standard</a:t>
            </a:r>
            <a:r>
              <a:rPr sz="2000" b="1" spc="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con</a:t>
            </a:r>
            <a:r>
              <a:rPr sz="2000" spc="1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media</a:t>
            </a:r>
            <a:r>
              <a:rPr sz="2000" spc="1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0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varianza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1, se si pone: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71002" y="2892261"/>
            <a:ext cx="28917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00"/>
                </a:solidFill>
                <a:latin typeface="Tahoma"/>
                <a:cs typeface="Tahoma"/>
              </a:rPr>
              <a:t>STANDARDIZZAZIONE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8235" y="2452564"/>
            <a:ext cx="1978660" cy="12319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85"/>
              </a:spcBef>
            </a:pPr>
            <a:r>
              <a:rPr sz="5025" i="1" baseline="-35655" dirty="0">
                <a:latin typeface="Times New Roman"/>
                <a:cs typeface="Times New Roman"/>
              </a:rPr>
              <a:t>Z</a:t>
            </a:r>
            <a:r>
              <a:rPr sz="5025" i="1" spc="382" baseline="-35655" dirty="0">
                <a:latin typeface="Times New Roman"/>
                <a:cs typeface="Times New Roman"/>
              </a:rPr>
              <a:t> </a:t>
            </a:r>
            <a:r>
              <a:rPr sz="5025" baseline="-35655" dirty="0">
                <a:latin typeface="Symbol"/>
                <a:cs typeface="Symbol"/>
              </a:rPr>
              <a:t></a:t>
            </a:r>
            <a:r>
              <a:rPr sz="5025" spc="217" baseline="-35655" dirty="0">
                <a:latin typeface="Times New Roman"/>
                <a:cs typeface="Times New Roman"/>
              </a:rPr>
              <a:t> </a:t>
            </a:r>
            <a:r>
              <a:rPr sz="3350" u="heavy" spc="22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3350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sz="3350" i="1" u="heavy" spc="-2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350" u="heavy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3350" u="heavy" spc="-2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550" u="heavy" spc="13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</a:t>
            </a:r>
            <a:r>
              <a:rPr sz="33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endParaRPr sz="3350" dirty="0">
              <a:latin typeface="Times New Roman"/>
              <a:cs typeface="Times New Roman"/>
            </a:endParaRPr>
          </a:p>
          <a:p>
            <a:pPr marL="1183640">
              <a:lnSpc>
                <a:spcPct val="100000"/>
              </a:lnSpc>
              <a:spcBef>
                <a:spcPts val="490"/>
              </a:spcBef>
            </a:pPr>
            <a:r>
              <a:rPr sz="3550" spc="-120" dirty="0">
                <a:latin typeface="Symbol"/>
                <a:cs typeface="Symbol"/>
              </a:rPr>
              <a:t></a:t>
            </a:r>
            <a:endParaRPr sz="3550" dirty="0">
              <a:latin typeface="Symbol"/>
              <a:cs typeface="Symbo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97483" y="515957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425" y="0"/>
                </a:lnTo>
              </a:path>
            </a:pathLst>
          </a:custGeom>
          <a:ln w="18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24400" y="5420530"/>
            <a:ext cx="190500" cy="538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50" i="1" spc="-5" dirty="0">
                <a:latin typeface="Times New Roman"/>
                <a:cs typeface="Times New Roman"/>
              </a:rPr>
              <a:t>s</a:t>
            </a:r>
            <a:endParaRPr sz="33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41626" y="4983445"/>
            <a:ext cx="1940560" cy="538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5025" i="1" spc="-15" baseline="-34825" dirty="0">
                <a:latin typeface="Times New Roman"/>
                <a:cs typeface="Times New Roman"/>
              </a:rPr>
              <a:t>Z</a:t>
            </a:r>
            <a:r>
              <a:rPr sz="5025" i="1" spc="427" baseline="-34825" dirty="0">
                <a:latin typeface="Times New Roman"/>
                <a:cs typeface="Times New Roman"/>
              </a:rPr>
              <a:t> </a:t>
            </a:r>
            <a:r>
              <a:rPr sz="5025" spc="-15" baseline="-34825" dirty="0">
                <a:latin typeface="Symbol"/>
                <a:cs typeface="Symbol"/>
              </a:rPr>
              <a:t></a:t>
            </a:r>
            <a:r>
              <a:rPr sz="5025" spc="247" baseline="-34825" dirty="0">
                <a:latin typeface="Times New Roman"/>
                <a:cs typeface="Times New Roman"/>
              </a:rPr>
              <a:t> </a:t>
            </a:r>
            <a:r>
              <a:rPr sz="3350" u="heavy" spc="2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3350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sz="3350" i="1" u="heavy" spc="-2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350" u="heavy" spc="-1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3350" u="heavy" spc="-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350" i="1" u="heavy" spc="2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sz="335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endParaRPr sz="335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9677" y="4402637"/>
            <a:ext cx="514032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-5" dirty="0">
                <a:latin typeface="Arial MT"/>
                <a:cs typeface="Arial MT"/>
              </a:rPr>
              <a:t>Se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lavoriamo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dati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campionari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notazione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sarà: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99092" y="5337633"/>
            <a:ext cx="28917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00"/>
                </a:solidFill>
                <a:latin typeface="Tahoma"/>
                <a:cs typeface="Tahoma"/>
              </a:rPr>
              <a:t>STANDARDIZZAZIONE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858" y="275670"/>
            <a:ext cx="4327525" cy="74612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54"/>
              </a:spcBef>
            </a:pPr>
            <a:r>
              <a:rPr spc="-5" dirty="0"/>
              <a:t>La tavola della distribuzione </a:t>
            </a:r>
            <a:r>
              <a:rPr spc="-695" dirty="0"/>
              <a:t> </a:t>
            </a:r>
            <a:r>
              <a:rPr spc="-10" dirty="0"/>
              <a:t>Gaussiana</a:t>
            </a:r>
            <a:r>
              <a:rPr spc="-15" dirty="0"/>
              <a:t> </a:t>
            </a:r>
            <a:r>
              <a:rPr spc="-5" dirty="0"/>
              <a:t>Standardizzata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16279" y="1205051"/>
          <a:ext cx="5568313" cy="50292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6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6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6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92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79196">
                <a:tc>
                  <a:txBody>
                    <a:bodyPr/>
                    <a:lstStyle/>
                    <a:p>
                      <a:pPr marL="39370">
                        <a:lnSpc>
                          <a:spcPts val="1290"/>
                        </a:lnSpc>
                      </a:pPr>
                      <a:r>
                        <a:rPr sz="1100" b="1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Z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29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29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29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29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29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29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29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29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29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29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330">
                <a:tc>
                  <a:txBody>
                    <a:bodyPr/>
                    <a:lstStyle/>
                    <a:p>
                      <a:pPr marL="39370">
                        <a:lnSpc>
                          <a:spcPts val="1235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230"/>
                        </a:lnSpc>
                        <a:spcBef>
                          <a:spcPts val="5"/>
                        </a:spcBef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0.500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230"/>
                        </a:lnSpc>
                        <a:spcBef>
                          <a:spcPts val="5"/>
                        </a:spcBef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0.496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230"/>
                        </a:lnSpc>
                        <a:spcBef>
                          <a:spcPts val="5"/>
                        </a:spcBef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0.492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230"/>
                        </a:lnSpc>
                        <a:spcBef>
                          <a:spcPts val="5"/>
                        </a:spcBef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0.488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230"/>
                        </a:lnSpc>
                        <a:spcBef>
                          <a:spcPts val="5"/>
                        </a:spcBef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0.484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230"/>
                        </a:lnSpc>
                        <a:spcBef>
                          <a:spcPts val="5"/>
                        </a:spcBef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0.480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230"/>
                        </a:lnSpc>
                        <a:spcBef>
                          <a:spcPts val="5"/>
                        </a:spcBef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0.476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230"/>
                        </a:lnSpc>
                        <a:spcBef>
                          <a:spcPts val="5"/>
                        </a:spcBef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0.472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230"/>
                        </a:lnSpc>
                        <a:spcBef>
                          <a:spcPts val="5"/>
                        </a:spcBef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0.468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230"/>
                        </a:lnSpc>
                        <a:spcBef>
                          <a:spcPts val="5"/>
                        </a:spcBef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0.464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334">
                <a:tc>
                  <a:txBody>
                    <a:bodyPr/>
                    <a:lstStyle/>
                    <a:p>
                      <a:pPr marL="39370">
                        <a:lnSpc>
                          <a:spcPts val="116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6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0.460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6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0.456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6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0.452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6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0.448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6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0.444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6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0.440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6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0.436</a:t>
                      </a:r>
                      <a:endParaRPr sz="1100" dirty="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6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0.433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6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0.429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6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0.425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032"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0.421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0.417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0.413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0.409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0.405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0.401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0.397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0.394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0.390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0.386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090"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0.382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0.378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0.374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0.371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0.367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0.363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0.359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0.356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0.352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0.348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090"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0.345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0.341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0.337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0.334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0.330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0.326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0.323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0.319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0.316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0.312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916">
                <a:tc>
                  <a:txBody>
                    <a:bodyPr/>
                    <a:lstStyle/>
                    <a:p>
                      <a:pPr marL="39370">
                        <a:lnSpc>
                          <a:spcPts val="1165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65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0.309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65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0.305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65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0.302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65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0.298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65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0.295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65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0.291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65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0.288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65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0.284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65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0.281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65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0.278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090"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0.274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0.271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0.268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0.264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0.261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0.258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0.255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0.251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0.248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0.245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032"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0.242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0.239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0.236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0.233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0.230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0.227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0.224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0.221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0.218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0.215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1090"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0.212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0.209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0.206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0.203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0.200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0.198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0.195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0.192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0.189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0.187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1090"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0.184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0.181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0.179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0.176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0.174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0.171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0.169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0.166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0.164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0.161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1032"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0.159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0.156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0.154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0.152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0.149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0.147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0.145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0.142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0.140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0.138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1090"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0.136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0.133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0.131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0.129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0.127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0.125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0.123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0.121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0.119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0.117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1090"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0.115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0.113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0.111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0.109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0.107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0.106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0.104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0.102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0.100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0.099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1032"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0.097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0.095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0.093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0.092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0.090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0.089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0.087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0.085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0.084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0.082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0974"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0.081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0.079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0.078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0.076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0.075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0.074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0.072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0.071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0.069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0.068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1032"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0.067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0.066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0.064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0.063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0.062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0.061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0.059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0.058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0.057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0.056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1090"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0.055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0.054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0.053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0.052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0.051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0.049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0.048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0.048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0.046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0.046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1090"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0.045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0.044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0.043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0.042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0.041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0.040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0.039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0.038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0.037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0.037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1032"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0.036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0.035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0.034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0.034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0.033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0.032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0.031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0.030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0.029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0.029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1090"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0.029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0.028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0.027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0.027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0.026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0.026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0.025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0.024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0.024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0.023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1090"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0.023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0.022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0.022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0.021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0.021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0.020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0.020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0.019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0.019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0.018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1032"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0.018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0.017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0.017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0.017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0.016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0.016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0.015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0.015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0.015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0.014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1090"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0.014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0.014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0.013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0.013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0.013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0.012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0.012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0.012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0.011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0.011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1090"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0.011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0.010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0.010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0.010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0.010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1044"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61073"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61073"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61067"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61073"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71758">
                <a:tc>
                  <a:txBody>
                    <a:bodyPr/>
                    <a:lstStyle/>
                    <a:p>
                      <a:pPr marL="39370">
                        <a:lnSpc>
                          <a:spcPts val="1220"/>
                        </a:lnSpc>
                      </a:pPr>
                      <a:r>
                        <a:rPr sz="11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25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25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25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25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25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25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25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25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25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250"/>
                        </a:lnSpc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0.001</a:t>
                      </a:r>
                      <a:endParaRPr sz="11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6817761" y="1512050"/>
            <a:ext cx="2093595" cy="1473200"/>
            <a:chOff x="6817761" y="1512050"/>
            <a:chExt cx="2093595" cy="1473200"/>
          </a:xfrm>
        </p:grpSpPr>
        <p:sp>
          <p:nvSpPr>
            <p:cNvPr id="5" name="object 5"/>
            <p:cNvSpPr/>
            <p:nvPr/>
          </p:nvSpPr>
          <p:spPr>
            <a:xfrm>
              <a:off x="6821253" y="1515542"/>
              <a:ext cx="2086610" cy="1466215"/>
            </a:xfrm>
            <a:custGeom>
              <a:avLst/>
              <a:gdLst/>
              <a:ahLst/>
              <a:cxnLst/>
              <a:rect l="l" t="t" r="r" b="b"/>
              <a:pathLst>
                <a:path w="2086609" h="1466214">
                  <a:moveTo>
                    <a:pt x="0" y="1465964"/>
                  </a:moveTo>
                  <a:lnTo>
                    <a:pt x="2086439" y="1465964"/>
                  </a:lnTo>
                  <a:lnTo>
                    <a:pt x="2086439" y="0"/>
                  </a:lnTo>
                  <a:lnTo>
                    <a:pt x="0" y="0"/>
                  </a:lnTo>
                  <a:lnTo>
                    <a:pt x="0" y="1465964"/>
                  </a:lnTo>
                  <a:close/>
                </a:path>
              </a:pathLst>
            </a:custGeom>
            <a:ln w="6423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17600" y="1703606"/>
              <a:ext cx="1757680" cy="843280"/>
            </a:xfrm>
            <a:custGeom>
              <a:avLst/>
              <a:gdLst/>
              <a:ahLst/>
              <a:cxnLst/>
              <a:rect l="l" t="t" r="r" b="b"/>
              <a:pathLst>
                <a:path w="1757679" h="843280">
                  <a:moveTo>
                    <a:pt x="0" y="843226"/>
                  </a:moveTo>
                  <a:lnTo>
                    <a:pt x="1757119" y="843226"/>
                  </a:lnTo>
                </a:path>
                <a:path w="1757679" h="843280">
                  <a:moveTo>
                    <a:pt x="0" y="632419"/>
                  </a:moveTo>
                  <a:lnTo>
                    <a:pt x="1757119" y="632419"/>
                  </a:lnTo>
                </a:path>
                <a:path w="1757679" h="843280">
                  <a:moveTo>
                    <a:pt x="0" y="421613"/>
                  </a:moveTo>
                  <a:lnTo>
                    <a:pt x="1757119" y="421613"/>
                  </a:lnTo>
                </a:path>
                <a:path w="1757679" h="843280">
                  <a:moveTo>
                    <a:pt x="0" y="210806"/>
                  </a:moveTo>
                  <a:lnTo>
                    <a:pt x="1757119" y="210806"/>
                  </a:lnTo>
                </a:path>
                <a:path w="1757679" h="843280">
                  <a:moveTo>
                    <a:pt x="0" y="0"/>
                  </a:moveTo>
                  <a:lnTo>
                    <a:pt x="1757119" y="0"/>
                  </a:lnTo>
                </a:path>
              </a:pathLst>
            </a:custGeom>
            <a:ln w="319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17600" y="1703606"/>
              <a:ext cx="1757680" cy="1054100"/>
            </a:xfrm>
            <a:custGeom>
              <a:avLst/>
              <a:gdLst/>
              <a:ahLst/>
              <a:cxnLst/>
              <a:rect l="l" t="t" r="r" b="b"/>
              <a:pathLst>
                <a:path w="1757679" h="1054100">
                  <a:moveTo>
                    <a:pt x="0" y="0"/>
                  </a:moveTo>
                  <a:lnTo>
                    <a:pt x="1757119" y="0"/>
                  </a:lnTo>
                  <a:lnTo>
                    <a:pt x="1757119" y="1054051"/>
                  </a:lnTo>
                  <a:lnTo>
                    <a:pt x="0" y="1054051"/>
                  </a:lnTo>
                  <a:lnTo>
                    <a:pt x="0" y="0"/>
                  </a:lnTo>
                </a:path>
              </a:pathLst>
            </a:custGeom>
            <a:ln w="6433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15690" y="1917627"/>
              <a:ext cx="1561465" cy="840105"/>
            </a:xfrm>
            <a:custGeom>
              <a:avLst/>
              <a:gdLst/>
              <a:ahLst/>
              <a:cxnLst/>
              <a:rect l="l" t="t" r="r" b="b"/>
              <a:pathLst>
                <a:path w="1561465" h="840105">
                  <a:moveTo>
                    <a:pt x="1548221" y="836796"/>
                  </a:moveTo>
                  <a:lnTo>
                    <a:pt x="12733" y="836796"/>
                  </a:lnTo>
                  <a:lnTo>
                    <a:pt x="0" y="840030"/>
                  </a:lnTo>
                  <a:lnTo>
                    <a:pt x="1560855" y="840030"/>
                  </a:lnTo>
                  <a:lnTo>
                    <a:pt x="1548221" y="836796"/>
                  </a:lnTo>
                  <a:close/>
                </a:path>
                <a:path w="1561465" h="840105">
                  <a:moveTo>
                    <a:pt x="1484913" y="833559"/>
                  </a:moveTo>
                  <a:lnTo>
                    <a:pt x="79203" y="833559"/>
                  </a:lnTo>
                  <a:lnTo>
                    <a:pt x="66569" y="836796"/>
                  </a:lnTo>
                  <a:lnTo>
                    <a:pt x="1494405" y="836796"/>
                  </a:lnTo>
                  <a:lnTo>
                    <a:pt x="1484913" y="833559"/>
                  </a:lnTo>
                  <a:close/>
                </a:path>
                <a:path w="1561465" h="840105">
                  <a:moveTo>
                    <a:pt x="1440553" y="830322"/>
                  </a:moveTo>
                  <a:lnTo>
                    <a:pt x="120314" y="830322"/>
                  </a:lnTo>
                  <a:lnTo>
                    <a:pt x="110821" y="833559"/>
                  </a:lnTo>
                  <a:lnTo>
                    <a:pt x="1450046" y="833559"/>
                  </a:lnTo>
                  <a:lnTo>
                    <a:pt x="1440553" y="830322"/>
                  </a:lnTo>
                  <a:close/>
                </a:path>
                <a:path w="1561465" h="840105">
                  <a:moveTo>
                    <a:pt x="1418427" y="827084"/>
                  </a:moveTo>
                  <a:lnTo>
                    <a:pt x="142511" y="827084"/>
                  </a:lnTo>
                  <a:lnTo>
                    <a:pt x="133018" y="830322"/>
                  </a:lnTo>
                  <a:lnTo>
                    <a:pt x="1427920" y="830322"/>
                  </a:lnTo>
                  <a:lnTo>
                    <a:pt x="1418427" y="827084"/>
                  </a:lnTo>
                  <a:close/>
                </a:path>
                <a:path w="1561465" h="840105">
                  <a:moveTo>
                    <a:pt x="791550" y="0"/>
                  </a:moveTo>
                  <a:lnTo>
                    <a:pt x="769424" y="0"/>
                  </a:lnTo>
                  <a:lnTo>
                    <a:pt x="759824" y="3251"/>
                  </a:lnTo>
                  <a:lnTo>
                    <a:pt x="725065" y="26013"/>
                  </a:lnTo>
                  <a:lnTo>
                    <a:pt x="693375" y="64922"/>
                  </a:lnTo>
                  <a:lnTo>
                    <a:pt x="680707" y="81107"/>
                  </a:lnTo>
                  <a:lnTo>
                    <a:pt x="671250" y="97365"/>
                  </a:lnTo>
                  <a:lnTo>
                    <a:pt x="658581" y="116801"/>
                  </a:lnTo>
                  <a:lnTo>
                    <a:pt x="649016" y="136202"/>
                  </a:lnTo>
                  <a:lnTo>
                    <a:pt x="636384" y="158963"/>
                  </a:lnTo>
                  <a:lnTo>
                    <a:pt x="626891" y="181688"/>
                  </a:lnTo>
                  <a:lnTo>
                    <a:pt x="614257" y="204339"/>
                  </a:lnTo>
                  <a:lnTo>
                    <a:pt x="604765" y="230352"/>
                  </a:lnTo>
                  <a:lnTo>
                    <a:pt x="595273" y="253004"/>
                  </a:lnTo>
                  <a:lnTo>
                    <a:pt x="582532" y="278980"/>
                  </a:lnTo>
                  <a:lnTo>
                    <a:pt x="573074" y="304957"/>
                  </a:lnTo>
                  <a:lnTo>
                    <a:pt x="560406" y="330860"/>
                  </a:lnTo>
                  <a:lnTo>
                    <a:pt x="550948" y="356836"/>
                  </a:lnTo>
                  <a:lnTo>
                    <a:pt x="538280" y="379488"/>
                  </a:lnTo>
                  <a:lnTo>
                    <a:pt x="528716" y="405465"/>
                  </a:lnTo>
                  <a:lnTo>
                    <a:pt x="516083" y="431440"/>
                  </a:lnTo>
                  <a:lnTo>
                    <a:pt x="506590" y="454092"/>
                  </a:lnTo>
                  <a:lnTo>
                    <a:pt x="493957" y="480068"/>
                  </a:lnTo>
                  <a:lnTo>
                    <a:pt x="484464" y="502720"/>
                  </a:lnTo>
                  <a:lnTo>
                    <a:pt x="471724" y="525481"/>
                  </a:lnTo>
                  <a:lnTo>
                    <a:pt x="462231" y="544882"/>
                  </a:lnTo>
                  <a:lnTo>
                    <a:pt x="449597" y="567643"/>
                  </a:lnTo>
                  <a:lnTo>
                    <a:pt x="440105" y="587043"/>
                  </a:lnTo>
                  <a:lnTo>
                    <a:pt x="430649" y="606553"/>
                  </a:lnTo>
                  <a:lnTo>
                    <a:pt x="417979" y="625989"/>
                  </a:lnTo>
                  <a:lnTo>
                    <a:pt x="408415" y="642247"/>
                  </a:lnTo>
                  <a:lnTo>
                    <a:pt x="395782" y="658432"/>
                  </a:lnTo>
                  <a:lnTo>
                    <a:pt x="386289" y="674617"/>
                  </a:lnTo>
                  <a:lnTo>
                    <a:pt x="373655" y="687660"/>
                  </a:lnTo>
                  <a:lnTo>
                    <a:pt x="364163" y="700594"/>
                  </a:lnTo>
                  <a:lnTo>
                    <a:pt x="351422" y="713527"/>
                  </a:lnTo>
                  <a:lnTo>
                    <a:pt x="341930" y="726577"/>
                  </a:lnTo>
                  <a:lnTo>
                    <a:pt x="329297" y="736288"/>
                  </a:lnTo>
                  <a:lnTo>
                    <a:pt x="319803" y="745995"/>
                  </a:lnTo>
                  <a:lnTo>
                    <a:pt x="307172" y="755707"/>
                  </a:lnTo>
                  <a:lnTo>
                    <a:pt x="297606" y="765505"/>
                  </a:lnTo>
                  <a:lnTo>
                    <a:pt x="284938" y="771975"/>
                  </a:lnTo>
                  <a:lnTo>
                    <a:pt x="275482" y="781686"/>
                  </a:lnTo>
                  <a:lnTo>
                    <a:pt x="262812" y="788156"/>
                  </a:lnTo>
                  <a:lnTo>
                    <a:pt x="253320" y="791394"/>
                  </a:lnTo>
                  <a:lnTo>
                    <a:pt x="243862" y="797868"/>
                  </a:lnTo>
                  <a:lnTo>
                    <a:pt x="231123" y="804429"/>
                  </a:lnTo>
                  <a:lnTo>
                    <a:pt x="221630" y="807666"/>
                  </a:lnTo>
                  <a:lnTo>
                    <a:pt x="208996" y="810903"/>
                  </a:lnTo>
                  <a:lnTo>
                    <a:pt x="199504" y="814141"/>
                  </a:lnTo>
                  <a:lnTo>
                    <a:pt x="186870" y="817378"/>
                  </a:lnTo>
                  <a:lnTo>
                    <a:pt x="177307" y="820610"/>
                  </a:lnTo>
                  <a:lnTo>
                    <a:pt x="164637" y="823847"/>
                  </a:lnTo>
                  <a:lnTo>
                    <a:pt x="155181" y="827084"/>
                  </a:lnTo>
                  <a:lnTo>
                    <a:pt x="1405688" y="827084"/>
                  </a:lnTo>
                  <a:lnTo>
                    <a:pt x="1396230" y="823847"/>
                  </a:lnTo>
                  <a:lnTo>
                    <a:pt x="1383562" y="820610"/>
                  </a:lnTo>
                  <a:lnTo>
                    <a:pt x="1374105" y="817378"/>
                  </a:lnTo>
                  <a:lnTo>
                    <a:pt x="1361436" y="814141"/>
                  </a:lnTo>
                  <a:lnTo>
                    <a:pt x="1351871" y="810903"/>
                  </a:lnTo>
                  <a:lnTo>
                    <a:pt x="1339239" y="807666"/>
                  </a:lnTo>
                  <a:lnTo>
                    <a:pt x="1329745" y="804429"/>
                  </a:lnTo>
                  <a:lnTo>
                    <a:pt x="1317113" y="797868"/>
                  </a:lnTo>
                  <a:lnTo>
                    <a:pt x="1307619" y="791394"/>
                  </a:lnTo>
                  <a:lnTo>
                    <a:pt x="1298127" y="788156"/>
                  </a:lnTo>
                  <a:lnTo>
                    <a:pt x="1285387" y="781686"/>
                  </a:lnTo>
                  <a:lnTo>
                    <a:pt x="1275929" y="771975"/>
                  </a:lnTo>
                  <a:lnTo>
                    <a:pt x="1263261" y="765505"/>
                  </a:lnTo>
                  <a:lnTo>
                    <a:pt x="1253768" y="755707"/>
                  </a:lnTo>
                  <a:lnTo>
                    <a:pt x="1241135" y="745995"/>
                  </a:lnTo>
                  <a:lnTo>
                    <a:pt x="1231571" y="736288"/>
                  </a:lnTo>
                  <a:lnTo>
                    <a:pt x="1218938" y="726577"/>
                  </a:lnTo>
                  <a:lnTo>
                    <a:pt x="1209445" y="713527"/>
                  </a:lnTo>
                  <a:lnTo>
                    <a:pt x="1196776" y="700594"/>
                  </a:lnTo>
                  <a:lnTo>
                    <a:pt x="1187319" y="687660"/>
                  </a:lnTo>
                  <a:lnTo>
                    <a:pt x="1174579" y="674617"/>
                  </a:lnTo>
                  <a:lnTo>
                    <a:pt x="1165086" y="658432"/>
                  </a:lnTo>
                  <a:lnTo>
                    <a:pt x="1152452" y="642247"/>
                  </a:lnTo>
                  <a:lnTo>
                    <a:pt x="1142960" y="625989"/>
                  </a:lnTo>
                  <a:lnTo>
                    <a:pt x="1133467" y="606553"/>
                  </a:lnTo>
                  <a:lnTo>
                    <a:pt x="1120763" y="587043"/>
                  </a:lnTo>
                  <a:lnTo>
                    <a:pt x="1111270" y="567643"/>
                  </a:lnTo>
                  <a:lnTo>
                    <a:pt x="1098637" y="544882"/>
                  </a:lnTo>
                  <a:lnTo>
                    <a:pt x="1089144" y="525481"/>
                  </a:lnTo>
                  <a:lnTo>
                    <a:pt x="1076476" y="502720"/>
                  </a:lnTo>
                  <a:lnTo>
                    <a:pt x="1067018" y="480068"/>
                  </a:lnTo>
                  <a:lnTo>
                    <a:pt x="1054277" y="454092"/>
                  </a:lnTo>
                  <a:lnTo>
                    <a:pt x="1044785" y="431440"/>
                  </a:lnTo>
                  <a:lnTo>
                    <a:pt x="1032151" y="405465"/>
                  </a:lnTo>
                  <a:lnTo>
                    <a:pt x="1022659" y="379488"/>
                  </a:lnTo>
                  <a:lnTo>
                    <a:pt x="1010027" y="356836"/>
                  </a:lnTo>
                  <a:lnTo>
                    <a:pt x="1000461" y="330860"/>
                  </a:lnTo>
                  <a:lnTo>
                    <a:pt x="987793" y="304957"/>
                  </a:lnTo>
                  <a:lnTo>
                    <a:pt x="978300" y="278980"/>
                  </a:lnTo>
                  <a:lnTo>
                    <a:pt x="965667" y="253004"/>
                  </a:lnTo>
                  <a:lnTo>
                    <a:pt x="956175" y="230352"/>
                  </a:lnTo>
                  <a:lnTo>
                    <a:pt x="946717" y="204339"/>
                  </a:lnTo>
                  <a:lnTo>
                    <a:pt x="933978" y="181688"/>
                  </a:lnTo>
                  <a:lnTo>
                    <a:pt x="924485" y="158963"/>
                  </a:lnTo>
                  <a:lnTo>
                    <a:pt x="911852" y="136202"/>
                  </a:lnTo>
                  <a:lnTo>
                    <a:pt x="902359" y="116801"/>
                  </a:lnTo>
                  <a:lnTo>
                    <a:pt x="889725" y="97365"/>
                  </a:lnTo>
                  <a:lnTo>
                    <a:pt x="880126" y="81107"/>
                  </a:lnTo>
                  <a:lnTo>
                    <a:pt x="867492" y="64922"/>
                  </a:lnTo>
                  <a:lnTo>
                    <a:pt x="858000" y="48665"/>
                  </a:lnTo>
                  <a:lnTo>
                    <a:pt x="835874" y="26013"/>
                  </a:lnTo>
                  <a:lnTo>
                    <a:pt x="823169" y="16294"/>
                  </a:lnTo>
                  <a:lnTo>
                    <a:pt x="813676" y="9718"/>
                  </a:lnTo>
                  <a:lnTo>
                    <a:pt x="801008" y="3251"/>
                  </a:lnTo>
                  <a:lnTo>
                    <a:pt x="79155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17600" y="1917628"/>
              <a:ext cx="1757680" cy="840105"/>
            </a:xfrm>
            <a:custGeom>
              <a:avLst/>
              <a:gdLst/>
              <a:ahLst/>
              <a:cxnLst/>
              <a:rect l="l" t="t" r="r" b="b"/>
              <a:pathLst>
                <a:path w="1757679" h="840105">
                  <a:moveTo>
                    <a:pt x="0" y="840029"/>
                  </a:moveTo>
                  <a:lnTo>
                    <a:pt x="9485" y="840029"/>
                  </a:lnTo>
                  <a:lnTo>
                    <a:pt x="98089" y="840029"/>
                  </a:lnTo>
                  <a:lnTo>
                    <a:pt x="110821" y="836795"/>
                  </a:lnTo>
                  <a:lnTo>
                    <a:pt x="164659" y="836795"/>
                  </a:lnTo>
                  <a:lnTo>
                    <a:pt x="177292" y="833558"/>
                  </a:lnTo>
                  <a:lnTo>
                    <a:pt x="186785" y="833558"/>
                  </a:lnTo>
                  <a:lnTo>
                    <a:pt x="196278" y="833558"/>
                  </a:lnTo>
                  <a:lnTo>
                    <a:pt x="208911" y="833558"/>
                  </a:lnTo>
                  <a:lnTo>
                    <a:pt x="218403" y="830321"/>
                  </a:lnTo>
                  <a:lnTo>
                    <a:pt x="231108" y="830321"/>
                  </a:lnTo>
                  <a:lnTo>
                    <a:pt x="240601" y="827084"/>
                  </a:lnTo>
                  <a:lnTo>
                    <a:pt x="253270" y="827084"/>
                  </a:lnTo>
                  <a:lnTo>
                    <a:pt x="262727" y="823847"/>
                  </a:lnTo>
                  <a:lnTo>
                    <a:pt x="275396" y="820610"/>
                  </a:lnTo>
                  <a:lnTo>
                    <a:pt x="284960" y="817377"/>
                  </a:lnTo>
                  <a:lnTo>
                    <a:pt x="297593" y="814140"/>
                  </a:lnTo>
                  <a:lnTo>
                    <a:pt x="307086" y="810903"/>
                  </a:lnTo>
                  <a:lnTo>
                    <a:pt x="319719" y="807666"/>
                  </a:lnTo>
                  <a:lnTo>
                    <a:pt x="329212" y="804429"/>
                  </a:lnTo>
                  <a:lnTo>
                    <a:pt x="341951" y="797867"/>
                  </a:lnTo>
                  <a:lnTo>
                    <a:pt x="351409" y="791393"/>
                  </a:lnTo>
                  <a:lnTo>
                    <a:pt x="360902" y="788156"/>
                  </a:lnTo>
                  <a:lnTo>
                    <a:pt x="373570" y="781686"/>
                  </a:lnTo>
                  <a:lnTo>
                    <a:pt x="383027" y="771975"/>
                  </a:lnTo>
                  <a:lnTo>
                    <a:pt x="395696" y="765505"/>
                  </a:lnTo>
                  <a:lnTo>
                    <a:pt x="405261" y="755706"/>
                  </a:lnTo>
                  <a:lnTo>
                    <a:pt x="417893" y="745995"/>
                  </a:lnTo>
                  <a:lnTo>
                    <a:pt x="427387" y="736288"/>
                  </a:lnTo>
                  <a:lnTo>
                    <a:pt x="440020" y="726577"/>
                  </a:lnTo>
                  <a:lnTo>
                    <a:pt x="449512" y="713526"/>
                  </a:lnTo>
                  <a:lnTo>
                    <a:pt x="462253" y="700593"/>
                  </a:lnTo>
                  <a:lnTo>
                    <a:pt x="471745" y="687660"/>
                  </a:lnTo>
                  <a:lnTo>
                    <a:pt x="484379" y="674617"/>
                  </a:lnTo>
                  <a:lnTo>
                    <a:pt x="493872" y="658432"/>
                  </a:lnTo>
                  <a:lnTo>
                    <a:pt x="506504" y="642247"/>
                  </a:lnTo>
                  <a:lnTo>
                    <a:pt x="516069" y="625989"/>
                  </a:lnTo>
                  <a:lnTo>
                    <a:pt x="528738" y="606552"/>
                  </a:lnTo>
                  <a:lnTo>
                    <a:pt x="538194" y="587043"/>
                  </a:lnTo>
                  <a:lnTo>
                    <a:pt x="547687" y="567642"/>
                  </a:lnTo>
                  <a:lnTo>
                    <a:pt x="560320" y="544881"/>
                  </a:lnTo>
                  <a:lnTo>
                    <a:pt x="569813" y="525481"/>
                  </a:lnTo>
                  <a:lnTo>
                    <a:pt x="582553" y="502720"/>
                  </a:lnTo>
                  <a:lnTo>
                    <a:pt x="592046" y="480068"/>
                  </a:lnTo>
                  <a:lnTo>
                    <a:pt x="604680" y="454092"/>
                  </a:lnTo>
                  <a:lnTo>
                    <a:pt x="614172" y="431440"/>
                  </a:lnTo>
                  <a:lnTo>
                    <a:pt x="626806" y="405464"/>
                  </a:lnTo>
                  <a:lnTo>
                    <a:pt x="636369" y="379487"/>
                  </a:lnTo>
                  <a:lnTo>
                    <a:pt x="649038" y="356836"/>
                  </a:lnTo>
                  <a:lnTo>
                    <a:pt x="658495" y="330859"/>
                  </a:lnTo>
                  <a:lnTo>
                    <a:pt x="671164" y="304957"/>
                  </a:lnTo>
                  <a:lnTo>
                    <a:pt x="680622" y="278980"/>
                  </a:lnTo>
                  <a:lnTo>
                    <a:pt x="693362" y="253004"/>
                  </a:lnTo>
                  <a:lnTo>
                    <a:pt x="702855" y="230352"/>
                  </a:lnTo>
                  <a:lnTo>
                    <a:pt x="712347" y="204339"/>
                  </a:lnTo>
                  <a:lnTo>
                    <a:pt x="724980" y="181688"/>
                  </a:lnTo>
                  <a:lnTo>
                    <a:pt x="734473" y="158963"/>
                  </a:lnTo>
                  <a:lnTo>
                    <a:pt x="747106" y="136202"/>
                  </a:lnTo>
                  <a:lnTo>
                    <a:pt x="756670" y="116801"/>
                  </a:lnTo>
                  <a:lnTo>
                    <a:pt x="769339" y="97365"/>
                  </a:lnTo>
                  <a:lnTo>
                    <a:pt x="778796" y="81107"/>
                  </a:lnTo>
                  <a:lnTo>
                    <a:pt x="791465" y="64922"/>
                  </a:lnTo>
                  <a:lnTo>
                    <a:pt x="800922" y="48664"/>
                  </a:lnTo>
                  <a:lnTo>
                    <a:pt x="813662" y="35694"/>
                  </a:lnTo>
                  <a:lnTo>
                    <a:pt x="823155" y="26012"/>
                  </a:lnTo>
                  <a:lnTo>
                    <a:pt x="835788" y="16294"/>
                  </a:lnTo>
                  <a:lnTo>
                    <a:pt x="845281" y="9717"/>
                  </a:lnTo>
                  <a:lnTo>
                    <a:pt x="857914" y="3251"/>
                  </a:lnTo>
                  <a:lnTo>
                    <a:pt x="867514" y="0"/>
                  </a:lnTo>
                  <a:lnTo>
                    <a:pt x="880147" y="0"/>
                  </a:lnTo>
                  <a:lnTo>
                    <a:pt x="889640" y="0"/>
                  </a:lnTo>
                  <a:lnTo>
                    <a:pt x="933963" y="26012"/>
                  </a:lnTo>
                  <a:lnTo>
                    <a:pt x="965582" y="64922"/>
                  </a:lnTo>
                  <a:lnTo>
                    <a:pt x="978215" y="81107"/>
                  </a:lnTo>
                  <a:lnTo>
                    <a:pt x="987814" y="97365"/>
                  </a:lnTo>
                  <a:lnTo>
                    <a:pt x="1000448" y="116801"/>
                  </a:lnTo>
                  <a:lnTo>
                    <a:pt x="1009941" y="136202"/>
                  </a:lnTo>
                  <a:lnTo>
                    <a:pt x="1022574" y="158963"/>
                  </a:lnTo>
                  <a:lnTo>
                    <a:pt x="1032067" y="181688"/>
                  </a:lnTo>
                  <a:lnTo>
                    <a:pt x="1044807" y="204339"/>
                  </a:lnTo>
                  <a:lnTo>
                    <a:pt x="1054264" y="230352"/>
                  </a:lnTo>
                  <a:lnTo>
                    <a:pt x="1063756" y="253004"/>
                  </a:lnTo>
                  <a:lnTo>
                    <a:pt x="1076390" y="278980"/>
                  </a:lnTo>
                  <a:lnTo>
                    <a:pt x="1085883" y="304957"/>
                  </a:lnTo>
                  <a:lnTo>
                    <a:pt x="1098551" y="330859"/>
                  </a:lnTo>
                  <a:lnTo>
                    <a:pt x="1108115" y="356836"/>
                  </a:lnTo>
                  <a:lnTo>
                    <a:pt x="1120749" y="379487"/>
                  </a:lnTo>
                  <a:lnTo>
                    <a:pt x="1130241" y="405464"/>
                  </a:lnTo>
                  <a:lnTo>
                    <a:pt x="1142875" y="431440"/>
                  </a:lnTo>
                  <a:lnTo>
                    <a:pt x="1152367" y="454092"/>
                  </a:lnTo>
                  <a:lnTo>
                    <a:pt x="1165108" y="480068"/>
                  </a:lnTo>
                  <a:lnTo>
                    <a:pt x="1174565" y="502720"/>
                  </a:lnTo>
                  <a:lnTo>
                    <a:pt x="1187233" y="525481"/>
                  </a:lnTo>
                  <a:lnTo>
                    <a:pt x="1196727" y="544881"/>
                  </a:lnTo>
                  <a:lnTo>
                    <a:pt x="1209360" y="567642"/>
                  </a:lnTo>
                  <a:lnTo>
                    <a:pt x="1218852" y="587043"/>
                  </a:lnTo>
                  <a:lnTo>
                    <a:pt x="1231557" y="606552"/>
                  </a:lnTo>
                  <a:lnTo>
                    <a:pt x="1241049" y="625989"/>
                  </a:lnTo>
                  <a:lnTo>
                    <a:pt x="1250542" y="642247"/>
                  </a:lnTo>
                  <a:lnTo>
                    <a:pt x="1263175" y="658432"/>
                  </a:lnTo>
                  <a:lnTo>
                    <a:pt x="1272668" y="674617"/>
                  </a:lnTo>
                  <a:lnTo>
                    <a:pt x="1285409" y="687660"/>
                  </a:lnTo>
                  <a:lnTo>
                    <a:pt x="1294865" y="700593"/>
                  </a:lnTo>
                  <a:lnTo>
                    <a:pt x="1307535" y="713526"/>
                  </a:lnTo>
                  <a:lnTo>
                    <a:pt x="1317027" y="726577"/>
                  </a:lnTo>
                  <a:lnTo>
                    <a:pt x="1329660" y="736288"/>
                  </a:lnTo>
                  <a:lnTo>
                    <a:pt x="1339224" y="745995"/>
                  </a:lnTo>
                  <a:lnTo>
                    <a:pt x="1351858" y="755706"/>
                  </a:lnTo>
                  <a:lnTo>
                    <a:pt x="1361351" y="765505"/>
                  </a:lnTo>
                  <a:lnTo>
                    <a:pt x="1374019" y="771975"/>
                  </a:lnTo>
                  <a:lnTo>
                    <a:pt x="1383477" y="781686"/>
                  </a:lnTo>
                  <a:lnTo>
                    <a:pt x="1396217" y="788156"/>
                  </a:lnTo>
                  <a:lnTo>
                    <a:pt x="1405709" y="791393"/>
                  </a:lnTo>
                  <a:lnTo>
                    <a:pt x="1415202" y="797867"/>
                  </a:lnTo>
                  <a:lnTo>
                    <a:pt x="1427835" y="804429"/>
                  </a:lnTo>
                  <a:lnTo>
                    <a:pt x="1437328" y="807666"/>
                  </a:lnTo>
                  <a:lnTo>
                    <a:pt x="1449961" y="810903"/>
                  </a:lnTo>
                  <a:lnTo>
                    <a:pt x="1459525" y="814140"/>
                  </a:lnTo>
                  <a:lnTo>
                    <a:pt x="1472194" y="817377"/>
                  </a:lnTo>
                  <a:lnTo>
                    <a:pt x="1481651" y="820610"/>
                  </a:lnTo>
                  <a:lnTo>
                    <a:pt x="1494320" y="823847"/>
                  </a:lnTo>
                  <a:lnTo>
                    <a:pt x="1503777" y="827084"/>
                  </a:lnTo>
                  <a:lnTo>
                    <a:pt x="1516517" y="827084"/>
                  </a:lnTo>
                  <a:lnTo>
                    <a:pt x="1526010" y="830321"/>
                  </a:lnTo>
                  <a:lnTo>
                    <a:pt x="1538643" y="830321"/>
                  </a:lnTo>
                  <a:lnTo>
                    <a:pt x="1548136" y="833558"/>
                  </a:lnTo>
                  <a:lnTo>
                    <a:pt x="1560769" y="833558"/>
                  </a:lnTo>
                  <a:lnTo>
                    <a:pt x="1570262" y="833558"/>
                  </a:lnTo>
                  <a:lnTo>
                    <a:pt x="1583002" y="833558"/>
                  </a:lnTo>
                  <a:lnTo>
                    <a:pt x="1592495" y="836795"/>
                  </a:lnTo>
                  <a:lnTo>
                    <a:pt x="1646311" y="836795"/>
                  </a:lnTo>
                  <a:lnTo>
                    <a:pt x="1658944" y="840029"/>
                  </a:lnTo>
                  <a:lnTo>
                    <a:pt x="1757119" y="840029"/>
                  </a:lnTo>
                  <a:lnTo>
                    <a:pt x="1757119" y="840029"/>
                  </a:lnTo>
                  <a:lnTo>
                    <a:pt x="9485" y="840029"/>
                  </a:lnTo>
                  <a:lnTo>
                    <a:pt x="0" y="840029"/>
                  </a:lnTo>
                </a:path>
              </a:pathLst>
            </a:custGeom>
            <a:ln w="9667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15690" y="1917627"/>
              <a:ext cx="1000760" cy="840105"/>
            </a:xfrm>
            <a:custGeom>
              <a:avLst/>
              <a:gdLst/>
              <a:ahLst/>
              <a:cxnLst/>
              <a:rect l="l" t="t" r="r" b="b"/>
              <a:pathLst>
                <a:path w="1000759" h="840105">
                  <a:moveTo>
                    <a:pt x="791550" y="0"/>
                  </a:moveTo>
                  <a:lnTo>
                    <a:pt x="769424" y="0"/>
                  </a:lnTo>
                  <a:lnTo>
                    <a:pt x="759824" y="3251"/>
                  </a:lnTo>
                  <a:lnTo>
                    <a:pt x="725065" y="26013"/>
                  </a:lnTo>
                  <a:lnTo>
                    <a:pt x="693375" y="64922"/>
                  </a:lnTo>
                  <a:lnTo>
                    <a:pt x="680707" y="81107"/>
                  </a:lnTo>
                  <a:lnTo>
                    <a:pt x="671250" y="97365"/>
                  </a:lnTo>
                  <a:lnTo>
                    <a:pt x="658581" y="116801"/>
                  </a:lnTo>
                  <a:lnTo>
                    <a:pt x="649016" y="136202"/>
                  </a:lnTo>
                  <a:lnTo>
                    <a:pt x="636384" y="158963"/>
                  </a:lnTo>
                  <a:lnTo>
                    <a:pt x="626891" y="181688"/>
                  </a:lnTo>
                  <a:lnTo>
                    <a:pt x="614257" y="204339"/>
                  </a:lnTo>
                  <a:lnTo>
                    <a:pt x="604765" y="230352"/>
                  </a:lnTo>
                  <a:lnTo>
                    <a:pt x="595273" y="253004"/>
                  </a:lnTo>
                  <a:lnTo>
                    <a:pt x="582532" y="278980"/>
                  </a:lnTo>
                  <a:lnTo>
                    <a:pt x="573074" y="304957"/>
                  </a:lnTo>
                  <a:lnTo>
                    <a:pt x="560406" y="330860"/>
                  </a:lnTo>
                  <a:lnTo>
                    <a:pt x="550948" y="356836"/>
                  </a:lnTo>
                  <a:lnTo>
                    <a:pt x="538280" y="379488"/>
                  </a:lnTo>
                  <a:lnTo>
                    <a:pt x="528716" y="405465"/>
                  </a:lnTo>
                  <a:lnTo>
                    <a:pt x="516083" y="431440"/>
                  </a:lnTo>
                  <a:lnTo>
                    <a:pt x="506590" y="454092"/>
                  </a:lnTo>
                  <a:lnTo>
                    <a:pt x="493957" y="480068"/>
                  </a:lnTo>
                  <a:lnTo>
                    <a:pt x="484464" y="502720"/>
                  </a:lnTo>
                  <a:lnTo>
                    <a:pt x="471724" y="525481"/>
                  </a:lnTo>
                  <a:lnTo>
                    <a:pt x="462231" y="544882"/>
                  </a:lnTo>
                  <a:lnTo>
                    <a:pt x="449597" y="567643"/>
                  </a:lnTo>
                  <a:lnTo>
                    <a:pt x="440105" y="587043"/>
                  </a:lnTo>
                  <a:lnTo>
                    <a:pt x="430649" y="606553"/>
                  </a:lnTo>
                  <a:lnTo>
                    <a:pt x="417979" y="625989"/>
                  </a:lnTo>
                  <a:lnTo>
                    <a:pt x="408415" y="642247"/>
                  </a:lnTo>
                  <a:lnTo>
                    <a:pt x="395782" y="658432"/>
                  </a:lnTo>
                  <a:lnTo>
                    <a:pt x="386289" y="674617"/>
                  </a:lnTo>
                  <a:lnTo>
                    <a:pt x="373655" y="687660"/>
                  </a:lnTo>
                  <a:lnTo>
                    <a:pt x="364163" y="700594"/>
                  </a:lnTo>
                  <a:lnTo>
                    <a:pt x="351422" y="713527"/>
                  </a:lnTo>
                  <a:lnTo>
                    <a:pt x="341930" y="726577"/>
                  </a:lnTo>
                  <a:lnTo>
                    <a:pt x="329297" y="736288"/>
                  </a:lnTo>
                  <a:lnTo>
                    <a:pt x="319803" y="745995"/>
                  </a:lnTo>
                  <a:lnTo>
                    <a:pt x="307172" y="755707"/>
                  </a:lnTo>
                  <a:lnTo>
                    <a:pt x="297606" y="765505"/>
                  </a:lnTo>
                  <a:lnTo>
                    <a:pt x="284938" y="771975"/>
                  </a:lnTo>
                  <a:lnTo>
                    <a:pt x="275482" y="781686"/>
                  </a:lnTo>
                  <a:lnTo>
                    <a:pt x="262812" y="788156"/>
                  </a:lnTo>
                  <a:lnTo>
                    <a:pt x="253320" y="791394"/>
                  </a:lnTo>
                  <a:lnTo>
                    <a:pt x="243862" y="797868"/>
                  </a:lnTo>
                  <a:lnTo>
                    <a:pt x="231123" y="804429"/>
                  </a:lnTo>
                  <a:lnTo>
                    <a:pt x="221630" y="807666"/>
                  </a:lnTo>
                  <a:lnTo>
                    <a:pt x="208996" y="810903"/>
                  </a:lnTo>
                  <a:lnTo>
                    <a:pt x="199504" y="814141"/>
                  </a:lnTo>
                  <a:lnTo>
                    <a:pt x="186870" y="817378"/>
                  </a:lnTo>
                  <a:lnTo>
                    <a:pt x="177307" y="820610"/>
                  </a:lnTo>
                  <a:lnTo>
                    <a:pt x="164637" y="823847"/>
                  </a:lnTo>
                  <a:lnTo>
                    <a:pt x="155181" y="827084"/>
                  </a:lnTo>
                  <a:lnTo>
                    <a:pt x="142511" y="827084"/>
                  </a:lnTo>
                  <a:lnTo>
                    <a:pt x="133018" y="830322"/>
                  </a:lnTo>
                  <a:lnTo>
                    <a:pt x="120314" y="830322"/>
                  </a:lnTo>
                  <a:lnTo>
                    <a:pt x="110821" y="833559"/>
                  </a:lnTo>
                  <a:lnTo>
                    <a:pt x="79203" y="833559"/>
                  </a:lnTo>
                  <a:lnTo>
                    <a:pt x="66569" y="836796"/>
                  </a:lnTo>
                  <a:lnTo>
                    <a:pt x="12733" y="836796"/>
                  </a:lnTo>
                  <a:lnTo>
                    <a:pt x="0" y="840030"/>
                  </a:lnTo>
                  <a:lnTo>
                    <a:pt x="1000461" y="840030"/>
                  </a:lnTo>
                  <a:lnTo>
                    <a:pt x="1000461" y="330860"/>
                  </a:lnTo>
                  <a:lnTo>
                    <a:pt x="987793" y="304957"/>
                  </a:lnTo>
                  <a:lnTo>
                    <a:pt x="978300" y="278980"/>
                  </a:lnTo>
                  <a:lnTo>
                    <a:pt x="965667" y="253004"/>
                  </a:lnTo>
                  <a:lnTo>
                    <a:pt x="956175" y="230352"/>
                  </a:lnTo>
                  <a:lnTo>
                    <a:pt x="946717" y="204339"/>
                  </a:lnTo>
                  <a:lnTo>
                    <a:pt x="933978" y="181688"/>
                  </a:lnTo>
                  <a:lnTo>
                    <a:pt x="924485" y="158963"/>
                  </a:lnTo>
                  <a:lnTo>
                    <a:pt x="911852" y="136202"/>
                  </a:lnTo>
                  <a:lnTo>
                    <a:pt x="902359" y="116801"/>
                  </a:lnTo>
                  <a:lnTo>
                    <a:pt x="889725" y="97365"/>
                  </a:lnTo>
                  <a:lnTo>
                    <a:pt x="880126" y="81107"/>
                  </a:lnTo>
                  <a:lnTo>
                    <a:pt x="867492" y="64922"/>
                  </a:lnTo>
                  <a:lnTo>
                    <a:pt x="835874" y="26013"/>
                  </a:lnTo>
                  <a:lnTo>
                    <a:pt x="801008" y="3251"/>
                  </a:lnTo>
                  <a:lnTo>
                    <a:pt x="79155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17600" y="1917628"/>
              <a:ext cx="1098550" cy="840105"/>
            </a:xfrm>
            <a:custGeom>
              <a:avLst/>
              <a:gdLst/>
              <a:ahLst/>
              <a:cxnLst/>
              <a:rect l="l" t="t" r="r" b="b"/>
              <a:pathLst>
                <a:path w="1098550" h="840105">
                  <a:moveTo>
                    <a:pt x="0" y="840029"/>
                  </a:moveTo>
                  <a:lnTo>
                    <a:pt x="9485" y="840029"/>
                  </a:lnTo>
                  <a:lnTo>
                    <a:pt x="98089" y="840029"/>
                  </a:lnTo>
                  <a:lnTo>
                    <a:pt x="110821" y="836795"/>
                  </a:lnTo>
                  <a:lnTo>
                    <a:pt x="164659" y="836795"/>
                  </a:lnTo>
                  <a:lnTo>
                    <a:pt x="177292" y="833558"/>
                  </a:lnTo>
                  <a:lnTo>
                    <a:pt x="186785" y="833558"/>
                  </a:lnTo>
                  <a:lnTo>
                    <a:pt x="196278" y="833558"/>
                  </a:lnTo>
                  <a:lnTo>
                    <a:pt x="208911" y="833558"/>
                  </a:lnTo>
                  <a:lnTo>
                    <a:pt x="218403" y="830321"/>
                  </a:lnTo>
                  <a:lnTo>
                    <a:pt x="231108" y="830321"/>
                  </a:lnTo>
                  <a:lnTo>
                    <a:pt x="240601" y="827084"/>
                  </a:lnTo>
                  <a:lnTo>
                    <a:pt x="253270" y="827084"/>
                  </a:lnTo>
                  <a:lnTo>
                    <a:pt x="262727" y="823847"/>
                  </a:lnTo>
                  <a:lnTo>
                    <a:pt x="275396" y="820610"/>
                  </a:lnTo>
                  <a:lnTo>
                    <a:pt x="284960" y="817377"/>
                  </a:lnTo>
                  <a:lnTo>
                    <a:pt x="297593" y="814140"/>
                  </a:lnTo>
                  <a:lnTo>
                    <a:pt x="307086" y="810903"/>
                  </a:lnTo>
                  <a:lnTo>
                    <a:pt x="319719" y="807666"/>
                  </a:lnTo>
                  <a:lnTo>
                    <a:pt x="329212" y="804429"/>
                  </a:lnTo>
                  <a:lnTo>
                    <a:pt x="341951" y="797867"/>
                  </a:lnTo>
                  <a:lnTo>
                    <a:pt x="351409" y="791393"/>
                  </a:lnTo>
                  <a:lnTo>
                    <a:pt x="360902" y="788156"/>
                  </a:lnTo>
                  <a:lnTo>
                    <a:pt x="373570" y="781686"/>
                  </a:lnTo>
                  <a:lnTo>
                    <a:pt x="383027" y="771975"/>
                  </a:lnTo>
                  <a:lnTo>
                    <a:pt x="395696" y="765505"/>
                  </a:lnTo>
                  <a:lnTo>
                    <a:pt x="405261" y="755706"/>
                  </a:lnTo>
                  <a:lnTo>
                    <a:pt x="417893" y="745995"/>
                  </a:lnTo>
                  <a:lnTo>
                    <a:pt x="427387" y="736288"/>
                  </a:lnTo>
                  <a:lnTo>
                    <a:pt x="440020" y="726577"/>
                  </a:lnTo>
                  <a:lnTo>
                    <a:pt x="449512" y="713526"/>
                  </a:lnTo>
                  <a:lnTo>
                    <a:pt x="462253" y="700593"/>
                  </a:lnTo>
                  <a:lnTo>
                    <a:pt x="471745" y="687660"/>
                  </a:lnTo>
                  <a:lnTo>
                    <a:pt x="484379" y="674617"/>
                  </a:lnTo>
                  <a:lnTo>
                    <a:pt x="493872" y="658432"/>
                  </a:lnTo>
                  <a:lnTo>
                    <a:pt x="506504" y="642247"/>
                  </a:lnTo>
                  <a:lnTo>
                    <a:pt x="516069" y="625989"/>
                  </a:lnTo>
                  <a:lnTo>
                    <a:pt x="528738" y="606552"/>
                  </a:lnTo>
                  <a:lnTo>
                    <a:pt x="538194" y="587043"/>
                  </a:lnTo>
                  <a:lnTo>
                    <a:pt x="547687" y="567642"/>
                  </a:lnTo>
                  <a:lnTo>
                    <a:pt x="560320" y="544881"/>
                  </a:lnTo>
                  <a:lnTo>
                    <a:pt x="569813" y="525481"/>
                  </a:lnTo>
                  <a:lnTo>
                    <a:pt x="582553" y="502720"/>
                  </a:lnTo>
                  <a:lnTo>
                    <a:pt x="592046" y="480068"/>
                  </a:lnTo>
                  <a:lnTo>
                    <a:pt x="604680" y="454092"/>
                  </a:lnTo>
                  <a:lnTo>
                    <a:pt x="614172" y="431440"/>
                  </a:lnTo>
                  <a:lnTo>
                    <a:pt x="626806" y="405464"/>
                  </a:lnTo>
                  <a:lnTo>
                    <a:pt x="636369" y="379487"/>
                  </a:lnTo>
                  <a:lnTo>
                    <a:pt x="649038" y="356836"/>
                  </a:lnTo>
                  <a:lnTo>
                    <a:pt x="658495" y="330859"/>
                  </a:lnTo>
                  <a:lnTo>
                    <a:pt x="671164" y="304957"/>
                  </a:lnTo>
                  <a:lnTo>
                    <a:pt x="680622" y="278980"/>
                  </a:lnTo>
                  <a:lnTo>
                    <a:pt x="693362" y="253004"/>
                  </a:lnTo>
                  <a:lnTo>
                    <a:pt x="702855" y="230352"/>
                  </a:lnTo>
                  <a:lnTo>
                    <a:pt x="712347" y="204339"/>
                  </a:lnTo>
                  <a:lnTo>
                    <a:pt x="724980" y="181688"/>
                  </a:lnTo>
                  <a:lnTo>
                    <a:pt x="734473" y="158963"/>
                  </a:lnTo>
                  <a:lnTo>
                    <a:pt x="747106" y="136202"/>
                  </a:lnTo>
                  <a:lnTo>
                    <a:pt x="756670" y="116801"/>
                  </a:lnTo>
                  <a:lnTo>
                    <a:pt x="769339" y="97365"/>
                  </a:lnTo>
                  <a:lnTo>
                    <a:pt x="778796" y="81107"/>
                  </a:lnTo>
                  <a:lnTo>
                    <a:pt x="791465" y="64922"/>
                  </a:lnTo>
                  <a:lnTo>
                    <a:pt x="800922" y="48664"/>
                  </a:lnTo>
                  <a:lnTo>
                    <a:pt x="813662" y="35694"/>
                  </a:lnTo>
                  <a:lnTo>
                    <a:pt x="823155" y="26012"/>
                  </a:lnTo>
                  <a:lnTo>
                    <a:pt x="835788" y="16294"/>
                  </a:lnTo>
                  <a:lnTo>
                    <a:pt x="845281" y="9717"/>
                  </a:lnTo>
                  <a:lnTo>
                    <a:pt x="857914" y="3251"/>
                  </a:lnTo>
                  <a:lnTo>
                    <a:pt x="867514" y="0"/>
                  </a:lnTo>
                  <a:lnTo>
                    <a:pt x="880147" y="0"/>
                  </a:lnTo>
                  <a:lnTo>
                    <a:pt x="889640" y="0"/>
                  </a:lnTo>
                  <a:lnTo>
                    <a:pt x="933963" y="26012"/>
                  </a:lnTo>
                  <a:lnTo>
                    <a:pt x="965582" y="64922"/>
                  </a:lnTo>
                  <a:lnTo>
                    <a:pt x="978215" y="81107"/>
                  </a:lnTo>
                  <a:lnTo>
                    <a:pt x="987814" y="97365"/>
                  </a:lnTo>
                  <a:lnTo>
                    <a:pt x="1000448" y="116801"/>
                  </a:lnTo>
                  <a:lnTo>
                    <a:pt x="1009941" y="136202"/>
                  </a:lnTo>
                  <a:lnTo>
                    <a:pt x="1022574" y="158963"/>
                  </a:lnTo>
                  <a:lnTo>
                    <a:pt x="1032067" y="181688"/>
                  </a:lnTo>
                  <a:lnTo>
                    <a:pt x="1044807" y="204339"/>
                  </a:lnTo>
                  <a:lnTo>
                    <a:pt x="1054264" y="230352"/>
                  </a:lnTo>
                  <a:lnTo>
                    <a:pt x="1063756" y="253004"/>
                  </a:lnTo>
                  <a:lnTo>
                    <a:pt x="1076390" y="278980"/>
                  </a:lnTo>
                  <a:lnTo>
                    <a:pt x="1085883" y="304957"/>
                  </a:lnTo>
                  <a:lnTo>
                    <a:pt x="1098551" y="330859"/>
                  </a:lnTo>
                  <a:lnTo>
                    <a:pt x="1098551" y="840029"/>
                  </a:lnTo>
                  <a:lnTo>
                    <a:pt x="1085883" y="840029"/>
                  </a:lnTo>
                  <a:lnTo>
                    <a:pt x="1076390" y="840029"/>
                  </a:lnTo>
                  <a:lnTo>
                    <a:pt x="9485" y="840029"/>
                  </a:lnTo>
                  <a:lnTo>
                    <a:pt x="0" y="840029"/>
                  </a:lnTo>
                </a:path>
              </a:pathLst>
            </a:custGeom>
            <a:ln w="9626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17600" y="1703606"/>
              <a:ext cx="1757680" cy="1054100"/>
            </a:xfrm>
            <a:custGeom>
              <a:avLst/>
              <a:gdLst/>
              <a:ahLst/>
              <a:cxnLst/>
              <a:rect l="l" t="t" r="r" b="b"/>
              <a:pathLst>
                <a:path w="1757679" h="1054100">
                  <a:moveTo>
                    <a:pt x="0" y="0"/>
                  </a:moveTo>
                  <a:lnTo>
                    <a:pt x="0" y="1054051"/>
                  </a:lnTo>
                </a:path>
                <a:path w="1757679" h="1054100">
                  <a:moveTo>
                    <a:pt x="0" y="1054051"/>
                  </a:moveTo>
                  <a:lnTo>
                    <a:pt x="1757119" y="1054051"/>
                  </a:lnTo>
                </a:path>
              </a:pathLst>
            </a:custGeom>
            <a:ln w="31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916267" y="2693752"/>
            <a:ext cx="1026160" cy="18161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29"/>
              </a:spcBef>
            </a:pPr>
            <a:r>
              <a:rPr sz="400" spc="-25" dirty="0">
                <a:latin typeface="Trebuchet MS"/>
                <a:cs typeface="Trebuchet MS"/>
              </a:rPr>
              <a:t>0.0</a:t>
            </a:r>
            <a:endParaRPr sz="400">
              <a:latin typeface="Trebuchet MS"/>
              <a:cs typeface="Trebuchet MS"/>
            </a:endParaRPr>
          </a:p>
          <a:p>
            <a:pPr marL="62865">
              <a:lnSpc>
                <a:spcPct val="100000"/>
              </a:lnSpc>
              <a:spcBef>
                <a:spcPts val="135"/>
              </a:spcBef>
              <a:tabLst>
                <a:tab pos="281305" algn="l"/>
                <a:tab pos="502920" algn="l"/>
                <a:tab pos="721360" algn="l"/>
                <a:tab pos="949325" algn="l"/>
              </a:tabLst>
            </a:pPr>
            <a:r>
              <a:rPr sz="400" spc="-25" dirty="0">
                <a:latin typeface="Trebuchet MS"/>
                <a:cs typeface="Trebuchet MS"/>
              </a:rPr>
              <a:t>-4.0</a:t>
            </a:r>
            <a:r>
              <a:rPr sz="400" dirty="0">
                <a:latin typeface="Trebuchet MS"/>
                <a:cs typeface="Trebuchet MS"/>
              </a:rPr>
              <a:t>	</a:t>
            </a:r>
            <a:r>
              <a:rPr sz="400" spc="-25" dirty="0">
                <a:latin typeface="Trebuchet MS"/>
                <a:cs typeface="Trebuchet MS"/>
              </a:rPr>
              <a:t>-3.0</a:t>
            </a:r>
            <a:r>
              <a:rPr sz="400" dirty="0">
                <a:latin typeface="Trebuchet MS"/>
                <a:cs typeface="Trebuchet MS"/>
              </a:rPr>
              <a:t>	</a:t>
            </a:r>
            <a:r>
              <a:rPr sz="400" spc="-25" dirty="0">
                <a:latin typeface="Trebuchet MS"/>
                <a:cs typeface="Trebuchet MS"/>
              </a:rPr>
              <a:t>-2.0</a:t>
            </a:r>
            <a:r>
              <a:rPr sz="400" dirty="0">
                <a:latin typeface="Trebuchet MS"/>
                <a:cs typeface="Trebuchet MS"/>
              </a:rPr>
              <a:t>	</a:t>
            </a:r>
            <a:r>
              <a:rPr sz="400" spc="-25" dirty="0">
                <a:latin typeface="Trebuchet MS"/>
                <a:cs typeface="Trebuchet MS"/>
              </a:rPr>
              <a:t>-1.0</a:t>
            </a:r>
            <a:r>
              <a:rPr sz="400" dirty="0">
                <a:latin typeface="Trebuchet MS"/>
                <a:cs typeface="Trebuchet MS"/>
              </a:rPr>
              <a:t>	</a:t>
            </a:r>
            <a:r>
              <a:rPr sz="400" spc="-25" dirty="0">
                <a:latin typeface="Trebuchet MS"/>
                <a:cs typeface="Trebuchet MS"/>
              </a:rPr>
              <a:t>0.0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84534" y="2787209"/>
            <a:ext cx="76200" cy="88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400" spc="-25" dirty="0">
                <a:latin typeface="Trebuchet MS"/>
                <a:cs typeface="Trebuchet MS"/>
              </a:rPr>
              <a:t>1.0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03010" y="2787209"/>
            <a:ext cx="76200" cy="88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400" spc="-25" dirty="0">
                <a:latin typeface="Trebuchet MS"/>
                <a:cs typeface="Trebuchet MS"/>
              </a:rPr>
              <a:t>2.0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24554" y="2787209"/>
            <a:ext cx="76200" cy="88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400" spc="-25" dirty="0">
                <a:latin typeface="Trebuchet MS"/>
                <a:cs typeface="Trebuchet MS"/>
              </a:rPr>
              <a:t>3.0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17630" y="2790446"/>
            <a:ext cx="189230" cy="838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0"/>
              </a:spcBef>
            </a:pPr>
            <a:r>
              <a:rPr sz="400" spc="-25" dirty="0">
                <a:latin typeface="Trebuchet MS"/>
                <a:cs typeface="Trebuchet MS"/>
              </a:rPr>
              <a:t>4.0</a:t>
            </a:r>
            <a:r>
              <a:rPr sz="400" spc="110" dirty="0">
                <a:latin typeface="Trebuchet MS"/>
                <a:cs typeface="Trebuchet MS"/>
              </a:rPr>
              <a:t> </a:t>
            </a:r>
            <a:r>
              <a:rPr sz="525" b="1" i="1" spc="-22" baseline="15873" dirty="0">
                <a:latin typeface="Trebuchet MS"/>
                <a:cs typeface="Trebuchet MS"/>
              </a:rPr>
              <a:t>x</a:t>
            </a:r>
            <a:endParaRPr sz="525" baseline="15873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16267" y="1511620"/>
            <a:ext cx="1609090" cy="107505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395"/>
              </a:spcBef>
              <a:tabLst>
                <a:tab pos="306705" algn="l"/>
              </a:tabLst>
            </a:pPr>
            <a:r>
              <a:rPr sz="400" b="1" i="1" spc="-30" dirty="0">
                <a:latin typeface="Trebuchet MS"/>
                <a:cs typeface="Trebuchet MS"/>
              </a:rPr>
              <a:t>f(x)	</a:t>
            </a:r>
            <a:r>
              <a:rPr sz="750" b="1" spc="-37" baseline="5555" dirty="0">
                <a:latin typeface="Georgia"/>
                <a:cs typeface="Georgia"/>
              </a:rPr>
              <a:t>Variabile</a:t>
            </a:r>
            <a:r>
              <a:rPr sz="750" b="1" spc="-7" baseline="5555" dirty="0">
                <a:latin typeface="Georgia"/>
                <a:cs typeface="Georgia"/>
              </a:rPr>
              <a:t> </a:t>
            </a:r>
            <a:r>
              <a:rPr sz="750" b="1" spc="-52" baseline="5555" dirty="0">
                <a:latin typeface="Georgia"/>
                <a:cs typeface="Georgia"/>
              </a:rPr>
              <a:t>Casuale</a:t>
            </a:r>
            <a:r>
              <a:rPr sz="750" b="1" baseline="5555" dirty="0">
                <a:latin typeface="Georgia"/>
                <a:cs typeface="Georgia"/>
              </a:rPr>
              <a:t> </a:t>
            </a:r>
            <a:r>
              <a:rPr sz="750" b="1" spc="-52" baseline="5555" dirty="0">
                <a:latin typeface="Georgia"/>
                <a:cs typeface="Georgia"/>
              </a:rPr>
              <a:t>Gaussiana</a:t>
            </a:r>
            <a:r>
              <a:rPr sz="750" b="1" baseline="5555" dirty="0">
                <a:latin typeface="Georgia"/>
                <a:cs typeface="Georgia"/>
              </a:rPr>
              <a:t> </a:t>
            </a:r>
            <a:r>
              <a:rPr sz="750" b="1" spc="-60" baseline="5555" dirty="0">
                <a:latin typeface="Georgia"/>
                <a:cs typeface="Georgia"/>
              </a:rPr>
              <a:t>Standardizzata</a:t>
            </a:r>
            <a:endParaRPr sz="750" baseline="5555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44"/>
              </a:spcBef>
            </a:pPr>
            <a:r>
              <a:rPr sz="400" spc="-25" dirty="0">
                <a:latin typeface="Trebuchet MS"/>
                <a:cs typeface="Trebuchet MS"/>
              </a:rPr>
              <a:t>0.5</a:t>
            </a:r>
            <a:endParaRPr sz="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400" spc="-25" dirty="0">
                <a:latin typeface="Trebuchet MS"/>
                <a:cs typeface="Trebuchet MS"/>
              </a:rPr>
              <a:t>0.4</a:t>
            </a:r>
            <a:endParaRPr sz="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400" spc="-25" dirty="0">
                <a:latin typeface="Trebuchet MS"/>
                <a:cs typeface="Trebuchet MS"/>
              </a:rPr>
              <a:t>0.3</a:t>
            </a:r>
            <a:endParaRPr sz="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400" spc="-25" dirty="0">
                <a:latin typeface="Trebuchet MS"/>
                <a:cs typeface="Trebuchet MS"/>
              </a:rPr>
              <a:t>0.2</a:t>
            </a:r>
            <a:endParaRPr sz="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400" spc="-25" dirty="0">
                <a:latin typeface="Trebuchet MS"/>
                <a:cs typeface="Trebuchet MS"/>
              </a:rPr>
              <a:t>0.1</a:t>
            </a:r>
            <a:endParaRPr sz="400" dirty="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821254" y="1515542"/>
            <a:ext cx="2086610" cy="1466215"/>
          </a:xfrm>
          <a:custGeom>
            <a:avLst/>
            <a:gdLst/>
            <a:ahLst/>
            <a:cxnLst/>
            <a:rect l="l" t="t" r="r" b="b"/>
            <a:pathLst>
              <a:path w="2086609" h="1466214">
                <a:moveTo>
                  <a:pt x="0" y="1465964"/>
                </a:moveTo>
                <a:lnTo>
                  <a:pt x="2086439" y="1465964"/>
                </a:lnTo>
                <a:lnTo>
                  <a:pt x="2086439" y="0"/>
                </a:lnTo>
                <a:lnTo>
                  <a:pt x="0" y="0"/>
                </a:lnTo>
                <a:lnTo>
                  <a:pt x="0" y="1465964"/>
                </a:lnTo>
                <a:close/>
              </a:path>
            </a:pathLst>
          </a:custGeom>
          <a:ln w="6423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799125" y="3290830"/>
            <a:ext cx="2131060" cy="755015"/>
          </a:xfrm>
          <a:prstGeom prst="rect">
            <a:avLst/>
          </a:prstGeom>
          <a:ln w="38054">
            <a:solidFill>
              <a:srgbClr val="FF7C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90805" marR="156210">
              <a:lnSpc>
                <a:spcPct val="98100"/>
              </a:lnSpc>
              <a:spcBef>
                <a:spcPts val="390"/>
              </a:spcBef>
            </a:pPr>
            <a:r>
              <a:rPr sz="1400" spc="-5" dirty="0">
                <a:latin typeface="Arial MT"/>
                <a:cs typeface="Arial MT"/>
              </a:rPr>
              <a:t>La tavola fornisce i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valori delle aree sottese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alla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curva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tra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z 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+</a:t>
            </a:r>
            <a:r>
              <a:rPr sz="1400" spc="-5" dirty="0">
                <a:latin typeface="Symbol"/>
                <a:cs typeface="Symbol"/>
              </a:rPr>
              <a:t></a:t>
            </a:r>
            <a:endParaRPr sz="14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6217" y="4456305"/>
            <a:ext cx="3424554" cy="1227455"/>
          </a:xfrm>
          <a:prstGeom prst="rect">
            <a:avLst/>
          </a:prstGeom>
          <a:ln w="38054">
            <a:solidFill>
              <a:srgbClr val="FF4C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805" marR="102235">
              <a:lnSpc>
                <a:spcPct val="99400"/>
              </a:lnSpc>
              <a:spcBef>
                <a:spcPts val="370"/>
              </a:spcBef>
            </a:pPr>
            <a:r>
              <a:rPr sz="1800" spc="-5" dirty="0">
                <a:latin typeface="Tahoma"/>
                <a:cs typeface="Tahoma"/>
              </a:rPr>
              <a:t>Qual è la probabilità di </a:t>
            </a:r>
            <a:r>
              <a:rPr sz="1800" spc="-10" dirty="0">
                <a:latin typeface="Tahoma"/>
                <a:cs typeface="Tahoma"/>
              </a:rPr>
              <a:t>avere </a:t>
            </a:r>
            <a:r>
              <a:rPr sz="1800" spc="-5" dirty="0">
                <a:latin typeface="Tahoma"/>
                <a:cs typeface="Tahoma"/>
              </a:rPr>
              <a:t>un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soggetto</a:t>
            </a:r>
            <a:r>
              <a:rPr sz="1800" spc="114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con</a:t>
            </a:r>
            <a:r>
              <a:rPr sz="1800" spc="1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altezza</a:t>
            </a:r>
            <a:r>
              <a:rPr sz="1800" spc="1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superiore 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a 180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cm?</a:t>
            </a:r>
            <a:endParaRPr sz="1800">
              <a:latin typeface="Tahoma"/>
              <a:cs typeface="Tahoma"/>
            </a:endParaRPr>
          </a:p>
          <a:p>
            <a:pPr marL="90805">
              <a:lnSpc>
                <a:spcPts val="2100"/>
              </a:lnSpc>
            </a:pPr>
            <a:r>
              <a:rPr sz="1800" spc="-5" dirty="0">
                <a:latin typeface="Tahoma"/>
                <a:cs typeface="Tahoma"/>
              </a:rPr>
              <a:t>P(x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&gt;180)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=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?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51574" y="1996991"/>
            <a:ext cx="498475" cy="510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3150" spc="-55" dirty="0">
                <a:latin typeface="Times New Roman"/>
                <a:cs typeface="Times New Roman"/>
              </a:rPr>
              <a:t>8</a:t>
            </a:r>
            <a:r>
              <a:rPr sz="3150" spc="-30" dirty="0">
                <a:latin typeface="Times New Roman"/>
                <a:cs typeface="Times New Roman"/>
              </a:rPr>
              <a:t>.</a:t>
            </a:r>
            <a:r>
              <a:rPr sz="3150" spc="-40" dirty="0">
                <a:latin typeface="Times New Roman"/>
                <a:cs typeface="Times New Roman"/>
              </a:rPr>
              <a:t>5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1915" y="1427131"/>
            <a:ext cx="3021330" cy="510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4725" i="1" spc="-67" baseline="-35273" dirty="0">
                <a:latin typeface="Times New Roman"/>
                <a:cs typeface="Times New Roman"/>
              </a:rPr>
              <a:t>Z</a:t>
            </a:r>
            <a:r>
              <a:rPr sz="4725" i="1" spc="330" baseline="-35273" dirty="0">
                <a:latin typeface="Times New Roman"/>
                <a:cs typeface="Times New Roman"/>
              </a:rPr>
              <a:t> </a:t>
            </a:r>
            <a:r>
              <a:rPr sz="4725" spc="-67" baseline="-35273" dirty="0">
                <a:latin typeface="Symbol"/>
                <a:cs typeface="Symbol"/>
              </a:rPr>
              <a:t></a:t>
            </a:r>
            <a:r>
              <a:rPr sz="4725" spc="-262" baseline="-35273" dirty="0">
                <a:latin typeface="Times New Roman"/>
                <a:cs typeface="Times New Roman"/>
              </a:rPr>
              <a:t> </a:t>
            </a:r>
            <a:r>
              <a:rPr sz="3150" u="heavy" spc="-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150" u="heavy" spc="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8</a:t>
            </a:r>
            <a:r>
              <a:rPr sz="3150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sz="3150" u="heavy" spc="-3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150" u="heavy" spc="12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3150" u="heavy" spc="-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150" u="heavy" spc="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7</a:t>
            </a:r>
            <a:r>
              <a:rPr sz="3150" u="heavy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150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.</a:t>
            </a:r>
            <a:r>
              <a:rPr sz="3150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</a:t>
            </a:r>
            <a:r>
              <a:rPr sz="3150" spc="75" dirty="0">
                <a:latin typeface="Times New Roman"/>
                <a:cs typeface="Times New Roman"/>
              </a:rPr>
              <a:t> </a:t>
            </a:r>
            <a:r>
              <a:rPr sz="4725" spc="-67" baseline="-35273" dirty="0">
                <a:latin typeface="Symbol"/>
                <a:cs typeface="Symbol"/>
              </a:rPr>
              <a:t></a:t>
            </a:r>
            <a:r>
              <a:rPr sz="4725" spc="-637" baseline="-35273" dirty="0">
                <a:latin typeface="Times New Roman"/>
                <a:cs typeface="Times New Roman"/>
              </a:rPr>
              <a:t> </a:t>
            </a:r>
            <a:r>
              <a:rPr sz="4725" spc="-60" baseline="-35273" dirty="0">
                <a:latin typeface="Times New Roman"/>
                <a:cs typeface="Times New Roman"/>
              </a:rPr>
              <a:t>1</a:t>
            </a:r>
            <a:endParaRPr sz="4725" baseline="-35273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7735" y="333004"/>
            <a:ext cx="7977505" cy="3102610"/>
            <a:chOff x="257735" y="333004"/>
            <a:chExt cx="7977505" cy="3102610"/>
          </a:xfrm>
        </p:grpSpPr>
        <p:sp>
          <p:nvSpPr>
            <p:cNvPr id="6" name="object 6"/>
            <p:cNvSpPr/>
            <p:nvPr/>
          </p:nvSpPr>
          <p:spPr>
            <a:xfrm>
              <a:off x="5188202" y="1445189"/>
              <a:ext cx="3032760" cy="1048385"/>
            </a:xfrm>
            <a:custGeom>
              <a:avLst/>
              <a:gdLst/>
              <a:ahLst/>
              <a:cxnLst/>
              <a:rect l="l" t="t" r="r" b="b"/>
              <a:pathLst>
                <a:path w="3032759" h="1048385">
                  <a:moveTo>
                    <a:pt x="0" y="0"/>
                  </a:moveTo>
                  <a:lnTo>
                    <a:pt x="3032745" y="0"/>
                  </a:lnTo>
                  <a:lnTo>
                    <a:pt x="3032745" y="1048094"/>
                  </a:lnTo>
                  <a:lnTo>
                    <a:pt x="0" y="1048094"/>
                  </a:lnTo>
                  <a:lnTo>
                    <a:pt x="0" y="0"/>
                  </a:lnTo>
                  <a:close/>
                </a:path>
              </a:pathLst>
            </a:custGeom>
            <a:ln w="28540">
              <a:solidFill>
                <a:srgbClr val="007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63582" y="1969215"/>
              <a:ext cx="624840" cy="355600"/>
            </a:xfrm>
            <a:custGeom>
              <a:avLst/>
              <a:gdLst/>
              <a:ahLst/>
              <a:cxnLst/>
              <a:rect l="l" t="t" r="r" b="b"/>
              <a:pathLst>
                <a:path w="624839" h="355600">
                  <a:moveTo>
                    <a:pt x="0" y="355529"/>
                  </a:moveTo>
                  <a:lnTo>
                    <a:pt x="318644" y="355529"/>
                  </a:lnTo>
                  <a:lnTo>
                    <a:pt x="318644" y="0"/>
                  </a:lnTo>
                  <a:lnTo>
                    <a:pt x="624621" y="0"/>
                  </a:lnTo>
                </a:path>
              </a:pathLst>
            </a:custGeom>
            <a:ln w="38053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05370" y="2493581"/>
              <a:ext cx="6350" cy="818515"/>
            </a:xfrm>
            <a:custGeom>
              <a:avLst/>
              <a:gdLst/>
              <a:ahLst/>
              <a:cxnLst/>
              <a:rect l="l" t="t" r="r" b="b"/>
              <a:pathLst>
                <a:path w="6350" h="818514">
                  <a:moveTo>
                    <a:pt x="0" y="0"/>
                  </a:moveTo>
                  <a:lnTo>
                    <a:pt x="0" y="400994"/>
                  </a:lnTo>
                  <a:lnTo>
                    <a:pt x="6341" y="400994"/>
                  </a:lnTo>
                  <a:lnTo>
                    <a:pt x="6341" y="818206"/>
                  </a:lnTo>
                </a:path>
              </a:pathLst>
            </a:custGeom>
            <a:ln w="38054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4720" y="339989"/>
              <a:ext cx="4395470" cy="3088640"/>
            </a:xfrm>
            <a:custGeom>
              <a:avLst/>
              <a:gdLst/>
              <a:ahLst/>
              <a:cxnLst/>
              <a:rect l="l" t="t" r="r" b="b"/>
              <a:pathLst>
                <a:path w="4395470" h="3088640">
                  <a:moveTo>
                    <a:pt x="0" y="3088264"/>
                  </a:moveTo>
                  <a:lnTo>
                    <a:pt x="4394858" y="3088264"/>
                  </a:lnTo>
                  <a:lnTo>
                    <a:pt x="4394858" y="0"/>
                  </a:lnTo>
                  <a:lnTo>
                    <a:pt x="0" y="0"/>
                  </a:lnTo>
                  <a:lnTo>
                    <a:pt x="0" y="3088264"/>
                  </a:lnTo>
                  <a:close/>
                </a:path>
              </a:pathLst>
            </a:custGeom>
            <a:ln w="1350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0704" y="1897738"/>
              <a:ext cx="3669382" cy="1070340"/>
            </a:xfrm>
            <a:prstGeom prst="rect">
              <a:avLst/>
            </a:prstGeom>
          </p:spPr>
        </p:pic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724129" y="714994"/>
          <a:ext cx="3648710" cy="2236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48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99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8000"/>
                      </a:solidFill>
                      <a:prstDash val="solid"/>
                    </a:lnL>
                    <a:lnR w="19050">
                      <a:solidFill>
                        <a:srgbClr val="008000"/>
                      </a:solidFill>
                      <a:prstDash val="solid"/>
                    </a:lnR>
                    <a:lnT w="19050">
                      <a:solidFill>
                        <a:srgbClr val="008000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1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8000"/>
                      </a:solidFill>
                      <a:prstDash val="solid"/>
                    </a:lnL>
                    <a:lnR w="19050">
                      <a:solidFill>
                        <a:srgbClr val="008000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9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8000"/>
                      </a:solidFill>
                      <a:prstDash val="solid"/>
                    </a:lnL>
                    <a:lnR w="19050">
                      <a:solidFill>
                        <a:srgbClr val="008000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1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8000"/>
                      </a:solidFill>
                      <a:prstDash val="solid"/>
                    </a:lnL>
                    <a:lnR w="19050">
                      <a:solidFill>
                        <a:srgbClr val="008000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8000"/>
                      </a:solidFill>
                      <a:prstDash val="solid"/>
                    </a:lnL>
                    <a:lnR w="19050">
                      <a:solidFill>
                        <a:srgbClr val="008000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8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972414" y="415790"/>
            <a:ext cx="2977515" cy="189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050" b="1" spc="10" dirty="0">
                <a:latin typeface="Cambria"/>
                <a:cs typeface="Cambria"/>
              </a:rPr>
              <a:t>Variabile</a:t>
            </a:r>
            <a:r>
              <a:rPr sz="1050" b="1" spc="25" dirty="0">
                <a:latin typeface="Cambria"/>
                <a:cs typeface="Cambria"/>
              </a:rPr>
              <a:t> </a:t>
            </a:r>
            <a:r>
              <a:rPr sz="1050" b="1" spc="5" dirty="0">
                <a:latin typeface="Cambria"/>
                <a:cs typeface="Cambria"/>
              </a:rPr>
              <a:t>Casuale</a:t>
            </a:r>
            <a:r>
              <a:rPr sz="1050" b="1" spc="30" dirty="0">
                <a:latin typeface="Cambria"/>
                <a:cs typeface="Cambria"/>
              </a:rPr>
              <a:t> </a:t>
            </a:r>
            <a:r>
              <a:rPr sz="1050" b="1" spc="10" dirty="0">
                <a:latin typeface="Cambria"/>
                <a:cs typeface="Cambria"/>
              </a:rPr>
              <a:t>Gaussiana</a:t>
            </a:r>
            <a:r>
              <a:rPr sz="1050" b="1" spc="25" dirty="0">
                <a:latin typeface="Cambria"/>
                <a:cs typeface="Cambria"/>
              </a:rPr>
              <a:t> </a:t>
            </a:r>
            <a:r>
              <a:rPr sz="1050" b="1" spc="-80" dirty="0">
                <a:latin typeface="Cambria"/>
                <a:cs typeface="Cambria"/>
              </a:rPr>
              <a:t>(</a:t>
            </a:r>
            <a:r>
              <a:rPr sz="1050" b="1" spc="50" dirty="0">
                <a:latin typeface="Cambria"/>
                <a:cs typeface="Cambria"/>
              </a:rPr>
              <a:t> </a:t>
            </a:r>
            <a:r>
              <a:rPr sz="1575" spc="15" baseline="13227" dirty="0">
                <a:latin typeface="Symbol"/>
                <a:cs typeface="Symbol"/>
              </a:rPr>
              <a:t></a:t>
            </a:r>
            <a:r>
              <a:rPr sz="1575" spc="150" baseline="13227" dirty="0">
                <a:latin typeface="Times New Roman"/>
                <a:cs typeface="Times New Roman"/>
              </a:rPr>
              <a:t> </a:t>
            </a:r>
            <a:r>
              <a:rPr sz="1050" b="1" spc="-60" dirty="0">
                <a:latin typeface="Cambria"/>
                <a:cs typeface="Cambria"/>
              </a:rPr>
              <a:t>171.5,</a:t>
            </a:r>
            <a:r>
              <a:rPr sz="1050" b="1" spc="25" dirty="0">
                <a:latin typeface="Cambria"/>
                <a:cs typeface="Cambria"/>
              </a:rPr>
              <a:t> </a:t>
            </a:r>
            <a:r>
              <a:rPr sz="1575" spc="67" baseline="13227" dirty="0">
                <a:latin typeface="Symbol"/>
                <a:cs typeface="Symbol"/>
              </a:rPr>
              <a:t></a:t>
            </a:r>
            <a:r>
              <a:rPr sz="1575" spc="150" baseline="13227" dirty="0">
                <a:latin typeface="Times New Roman"/>
                <a:cs typeface="Times New Roman"/>
              </a:rPr>
              <a:t> </a:t>
            </a:r>
            <a:r>
              <a:rPr sz="1050" b="1" spc="-60" dirty="0">
                <a:latin typeface="Cambria"/>
                <a:cs typeface="Cambria"/>
              </a:rPr>
              <a:t>8.5</a:t>
            </a:r>
            <a:r>
              <a:rPr sz="1050" b="1" spc="25" dirty="0">
                <a:latin typeface="Cambria"/>
                <a:cs typeface="Cambria"/>
              </a:rPr>
              <a:t> </a:t>
            </a:r>
            <a:r>
              <a:rPr sz="1050" b="1" spc="-80" dirty="0">
                <a:latin typeface="Cambria"/>
                <a:cs typeface="Cambria"/>
              </a:rPr>
              <a:t>)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1862" y="2870166"/>
            <a:ext cx="21209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-50" dirty="0">
                <a:latin typeface="Trebuchet MS"/>
                <a:cs typeface="Trebuchet MS"/>
              </a:rPr>
              <a:t>0,00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1862" y="2420243"/>
            <a:ext cx="21209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-50" dirty="0">
                <a:latin typeface="Trebuchet MS"/>
                <a:cs typeface="Trebuchet MS"/>
              </a:rPr>
              <a:t>0,02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1862" y="1977110"/>
            <a:ext cx="21209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-50" dirty="0">
                <a:latin typeface="Trebuchet MS"/>
                <a:cs typeface="Trebuchet MS"/>
              </a:rPr>
              <a:t>0,04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1862" y="1527141"/>
            <a:ext cx="21209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-50" dirty="0">
                <a:latin typeface="Trebuchet MS"/>
                <a:cs typeface="Trebuchet MS"/>
              </a:rPr>
              <a:t>0,06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1862" y="1084007"/>
            <a:ext cx="21209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-50" dirty="0">
                <a:latin typeface="Trebuchet MS"/>
                <a:cs typeface="Trebuchet MS"/>
              </a:rPr>
              <a:t>0,08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8222" y="3033825"/>
            <a:ext cx="18542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-30" dirty="0">
                <a:latin typeface="Trebuchet MS"/>
                <a:cs typeface="Trebuchet MS"/>
              </a:rPr>
              <a:t>150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44576" y="3033825"/>
            <a:ext cx="18542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-30" dirty="0">
                <a:latin typeface="Trebuchet MS"/>
                <a:cs typeface="Trebuchet MS"/>
              </a:rPr>
              <a:t>155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50728" y="3033825"/>
            <a:ext cx="18542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-30" dirty="0">
                <a:latin typeface="Trebuchet MS"/>
                <a:cs typeface="Trebuchet MS"/>
              </a:rPr>
              <a:t>160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56804" y="3033825"/>
            <a:ext cx="18542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-30" dirty="0">
                <a:latin typeface="Trebuchet MS"/>
                <a:cs typeface="Trebuchet MS"/>
              </a:rPr>
              <a:t>165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62956" y="3033825"/>
            <a:ext cx="18542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-30" dirty="0">
                <a:latin typeface="Trebuchet MS"/>
                <a:cs typeface="Trebuchet MS"/>
              </a:rPr>
              <a:t>170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62502" y="3033825"/>
            <a:ext cx="18542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-30" dirty="0">
                <a:latin typeface="Trebuchet MS"/>
                <a:cs typeface="Trebuchet MS"/>
              </a:rPr>
              <a:t>175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68804" y="3033825"/>
            <a:ext cx="18542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-30" dirty="0">
                <a:latin typeface="Trebuchet MS"/>
                <a:cs typeface="Trebuchet MS"/>
              </a:rPr>
              <a:t>180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74956" y="3033825"/>
            <a:ext cx="18542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-30" dirty="0">
                <a:latin typeface="Trebuchet MS"/>
                <a:cs typeface="Trebuchet MS"/>
              </a:rPr>
              <a:t>185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55707" y="3033825"/>
            <a:ext cx="758825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443865" algn="l"/>
              </a:tabLst>
            </a:pPr>
            <a:r>
              <a:rPr sz="850" spc="-30" dirty="0">
                <a:latin typeface="Trebuchet MS"/>
                <a:cs typeface="Trebuchet MS"/>
              </a:rPr>
              <a:t>190	195</a:t>
            </a:r>
            <a:r>
              <a:rPr sz="850" spc="210" dirty="0">
                <a:latin typeface="Trebuchet MS"/>
                <a:cs typeface="Trebuchet MS"/>
              </a:rPr>
              <a:t> </a:t>
            </a:r>
            <a:r>
              <a:rPr sz="1200" b="1" i="1" spc="-104" baseline="10416" dirty="0">
                <a:latin typeface="Trebuchet MS"/>
                <a:cs typeface="Trebuchet MS"/>
              </a:rPr>
              <a:t>x</a:t>
            </a:r>
            <a:endParaRPr sz="1200" baseline="10416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1862" y="369523"/>
            <a:ext cx="212090" cy="42100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35"/>
              </a:spcBef>
            </a:pPr>
            <a:r>
              <a:rPr sz="850" b="1" i="1" spc="-65" dirty="0">
                <a:latin typeface="Trebuchet MS"/>
                <a:cs typeface="Trebuchet MS"/>
              </a:rPr>
              <a:t>f(x)</a:t>
            </a:r>
            <a:endParaRPr sz="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850" spc="-50" dirty="0">
                <a:latin typeface="Trebuchet MS"/>
                <a:cs typeface="Trebuchet MS"/>
              </a:rPr>
              <a:t>0,10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64720" y="339989"/>
            <a:ext cx="4395470" cy="3088640"/>
          </a:xfrm>
          <a:custGeom>
            <a:avLst/>
            <a:gdLst/>
            <a:ahLst/>
            <a:cxnLst/>
            <a:rect l="l" t="t" r="r" b="b"/>
            <a:pathLst>
              <a:path w="4395470" h="3088640">
                <a:moveTo>
                  <a:pt x="0" y="3088264"/>
                </a:moveTo>
                <a:lnTo>
                  <a:pt x="4394858" y="3088264"/>
                </a:lnTo>
                <a:lnTo>
                  <a:pt x="4394858" y="0"/>
                </a:lnTo>
                <a:lnTo>
                  <a:pt x="0" y="0"/>
                </a:lnTo>
                <a:lnTo>
                  <a:pt x="0" y="3088264"/>
                </a:lnTo>
                <a:close/>
              </a:path>
            </a:pathLst>
          </a:custGeom>
          <a:ln w="13504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4466805" y="3547502"/>
            <a:ext cx="4403090" cy="3096260"/>
            <a:chOff x="4466805" y="3547502"/>
            <a:chExt cx="4403090" cy="3096260"/>
          </a:xfrm>
        </p:grpSpPr>
        <p:sp>
          <p:nvSpPr>
            <p:cNvPr id="30" name="object 30"/>
            <p:cNvSpPr/>
            <p:nvPr/>
          </p:nvSpPr>
          <p:spPr>
            <a:xfrm>
              <a:off x="4473790" y="3554487"/>
              <a:ext cx="4389120" cy="3082290"/>
            </a:xfrm>
            <a:custGeom>
              <a:avLst/>
              <a:gdLst/>
              <a:ahLst/>
              <a:cxnLst/>
              <a:rect l="l" t="t" r="r" b="b"/>
              <a:pathLst>
                <a:path w="4389120" h="3082290">
                  <a:moveTo>
                    <a:pt x="0" y="3081840"/>
                  </a:moveTo>
                  <a:lnTo>
                    <a:pt x="4388662" y="3081840"/>
                  </a:lnTo>
                  <a:lnTo>
                    <a:pt x="4388662" y="0"/>
                  </a:lnTo>
                  <a:lnTo>
                    <a:pt x="0" y="0"/>
                  </a:lnTo>
                  <a:lnTo>
                    <a:pt x="0" y="3081840"/>
                  </a:lnTo>
                  <a:close/>
                </a:path>
              </a:pathLst>
            </a:custGeom>
            <a:ln w="1350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886790" y="3847541"/>
              <a:ext cx="3696335" cy="1854835"/>
            </a:xfrm>
            <a:custGeom>
              <a:avLst/>
              <a:gdLst/>
              <a:ahLst/>
              <a:cxnLst/>
              <a:rect l="l" t="t" r="r" b="b"/>
              <a:pathLst>
                <a:path w="3696334" h="1854835">
                  <a:moveTo>
                    <a:pt x="0" y="1854634"/>
                  </a:moveTo>
                  <a:lnTo>
                    <a:pt x="3695964" y="1854634"/>
                  </a:lnTo>
                </a:path>
                <a:path w="3696334" h="1854835">
                  <a:moveTo>
                    <a:pt x="0" y="1391033"/>
                  </a:moveTo>
                  <a:lnTo>
                    <a:pt x="3695964" y="1391033"/>
                  </a:lnTo>
                </a:path>
                <a:path w="3696334" h="1854835">
                  <a:moveTo>
                    <a:pt x="0" y="927201"/>
                  </a:moveTo>
                  <a:lnTo>
                    <a:pt x="3695964" y="927201"/>
                  </a:lnTo>
                </a:path>
                <a:path w="3696334" h="1854835">
                  <a:moveTo>
                    <a:pt x="0" y="463600"/>
                  </a:moveTo>
                  <a:lnTo>
                    <a:pt x="3695964" y="463600"/>
                  </a:lnTo>
                </a:path>
                <a:path w="3696334" h="1854835">
                  <a:moveTo>
                    <a:pt x="0" y="0"/>
                  </a:moveTo>
                  <a:lnTo>
                    <a:pt x="3695964" y="0"/>
                  </a:lnTo>
                </a:path>
              </a:pathLst>
            </a:custGeom>
            <a:ln w="67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886790" y="3847541"/>
              <a:ext cx="3696335" cy="2318385"/>
            </a:xfrm>
            <a:custGeom>
              <a:avLst/>
              <a:gdLst/>
              <a:ahLst/>
              <a:cxnLst/>
              <a:rect l="l" t="t" r="r" b="b"/>
              <a:pathLst>
                <a:path w="3696334" h="2318385">
                  <a:moveTo>
                    <a:pt x="0" y="0"/>
                  </a:moveTo>
                  <a:lnTo>
                    <a:pt x="3695964" y="0"/>
                  </a:lnTo>
                  <a:lnTo>
                    <a:pt x="3695964" y="2318196"/>
                  </a:lnTo>
                  <a:lnTo>
                    <a:pt x="0" y="2318196"/>
                  </a:lnTo>
                  <a:lnTo>
                    <a:pt x="0" y="0"/>
                  </a:lnTo>
                </a:path>
              </a:pathLst>
            </a:custGeom>
            <a:ln w="1352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093114" y="4317978"/>
              <a:ext cx="3283585" cy="1847850"/>
            </a:xfrm>
            <a:custGeom>
              <a:avLst/>
              <a:gdLst/>
              <a:ahLst/>
              <a:cxnLst/>
              <a:rect l="l" t="t" r="r" b="b"/>
              <a:pathLst>
                <a:path w="3283584" h="1847850">
                  <a:moveTo>
                    <a:pt x="3256565" y="1840962"/>
                  </a:moveTo>
                  <a:lnTo>
                    <a:pt x="26783" y="1840962"/>
                  </a:lnTo>
                  <a:lnTo>
                    <a:pt x="0" y="1847759"/>
                  </a:lnTo>
                  <a:lnTo>
                    <a:pt x="3283139" y="1847759"/>
                  </a:lnTo>
                  <a:lnTo>
                    <a:pt x="3256565" y="1840962"/>
                  </a:lnTo>
                  <a:close/>
                </a:path>
                <a:path w="3283584" h="1847850">
                  <a:moveTo>
                    <a:pt x="3123401" y="1834157"/>
                  </a:moveTo>
                  <a:lnTo>
                    <a:pt x="166598" y="1834157"/>
                  </a:lnTo>
                  <a:lnTo>
                    <a:pt x="140026" y="1840962"/>
                  </a:lnTo>
                  <a:lnTo>
                    <a:pt x="3143368" y="1840962"/>
                  </a:lnTo>
                  <a:lnTo>
                    <a:pt x="3123401" y="1834157"/>
                  </a:lnTo>
                  <a:close/>
                </a:path>
                <a:path w="3283584" h="1847850">
                  <a:moveTo>
                    <a:pt x="3050062" y="1827352"/>
                  </a:moveTo>
                  <a:lnTo>
                    <a:pt x="233105" y="1827352"/>
                  </a:lnTo>
                  <a:lnTo>
                    <a:pt x="206533" y="1834157"/>
                  </a:lnTo>
                  <a:lnTo>
                    <a:pt x="3076635" y="1834157"/>
                  </a:lnTo>
                  <a:lnTo>
                    <a:pt x="3050062" y="1827352"/>
                  </a:lnTo>
                  <a:close/>
                </a:path>
                <a:path w="3283584" h="1847850">
                  <a:moveTo>
                    <a:pt x="2956756" y="1813742"/>
                  </a:moveTo>
                  <a:lnTo>
                    <a:pt x="326411" y="1813742"/>
                  </a:lnTo>
                  <a:lnTo>
                    <a:pt x="299763" y="1820547"/>
                  </a:lnTo>
                  <a:lnTo>
                    <a:pt x="279796" y="1827352"/>
                  </a:lnTo>
                  <a:lnTo>
                    <a:pt x="3003522" y="1827352"/>
                  </a:lnTo>
                  <a:lnTo>
                    <a:pt x="2983555" y="1820547"/>
                  </a:lnTo>
                  <a:lnTo>
                    <a:pt x="2956756" y="1813742"/>
                  </a:lnTo>
                  <a:close/>
                </a:path>
                <a:path w="3283584" h="1847850">
                  <a:moveTo>
                    <a:pt x="1664967" y="0"/>
                  </a:moveTo>
                  <a:lnTo>
                    <a:pt x="1618427" y="0"/>
                  </a:lnTo>
                  <a:lnTo>
                    <a:pt x="1598234" y="6835"/>
                  </a:lnTo>
                  <a:lnTo>
                    <a:pt x="1571661" y="20429"/>
                  </a:lnTo>
                  <a:lnTo>
                    <a:pt x="1551694" y="34178"/>
                  </a:lnTo>
                  <a:lnTo>
                    <a:pt x="1525121" y="54608"/>
                  </a:lnTo>
                  <a:lnTo>
                    <a:pt x="1505154" y="81798"/>
                  </a:lnTo>
                  <a:lnTo>
                    <a:pt x="1478356" y="109217"/>
                  </a:lnTo>
                  <a:lnTo>
                    <a:pt x="1458464" y="143243"/>
                  </a:lnTo>
                  <a:lnTo>
                    <a:pt x="1431815" y="177267"/>
                  </a:lnTo>
                  <a:lnTo>
                    <a:pt x="1411923" y="218282"/>
                  </a:lnTo>
                  <a:lnTo>
                    <a:pt x="1385275" y="259066"/>
                  </a:lnTo>
                  <a:lnTo>
                    <a:pt x="1365158" y="300080"/>
                  </a:lnTo>
                  <a:lnTo>
                    <a:pt x="1338585" y="347776"/>
                  </a:lnTo>
                  <a:lnTo>
                    <a:pt x="1318618" y="402386"/>
                  </a:lnTo>
                  <a:lnTo>
                    <a:pt x="1292044" y="450005"/>
                  </a:lnTo>
                  <a:lnTo>
                    <a:pt x="1252110" y="559224"/>
                  </a:lnTo>
                  <a:lnTo>
                    <a:pt x="1225312" y="613679"/>
                  </a:lnTo>
                  <a:lnTo>
                    <a:pt x="1205420" y="668287"/>
                  </a:lnTo>
                  <a:lnTo>
                    <a:pt x="1178772" y="722897"/>
                  </a:lnTo>
                  <a:lnTo>
                    <a:pt x="1158880" y="784111"/>
                  </a:lnTo>
                  <a:lnTo>
                    <a:pt x="1132232" y="838720"/>
                  </a:lnTo>
                  <a:lnTo>
                    <a:pt x="1112114" y="893175"/>
                  </a:lnTo>
                  <a:lnTo>
                    <a:pt x="1085541" y="947785"/>
                  </a:lnTo>
                  <a:lnTo>
                    <a:pt x="1065574" y="1002394"/>
                  </a:lnTo>
                  <a:lnTo>
                    <a:pt x="1039002" y="1050014"/>
                  </a:lnTo>
                  <a:lnTo>
                    <a:pt x="1019034" y="1104623"/>
                  </a:lnTo>
                  <a:lnTo>
                    <a:pt x="992237" y="1152243"/>
                  </a:lnTo>
                  <a:lnTo>
                    <a:pt x="972268" y="1200092"/>
                  </a:lnTo>
                  <a:lnTo>
                    <a:pt x="945696" y="1247866"/>
                  </a:lnTo>
                  <a:lnTo>
                    <a:pt x="925729" y="1288727"/>
                  </a:lnTo>
                  <a:lnTo>
                    <a:pt x="905836" y="1336577"/>
                  </a:lnTo>
                  <a:lnTo>
                    <a:pt x="879189" y="1370525"/>
                  </a:lnTo>
                  <a:lnTo>
                    <a:pt x="859071" y="1411386"/>
                  </a:lnTo>
                  <a:lnTo>
                    <a:pt x="832498" y="1445565"/>
                  </a:lnTo>
                  <a:lnTo>
                    <a:pt x="812530" y="1479590"/>
                  </a:lnTo>
                  <a:lnTo>
                    <a:pt x="785958" y="1513845"/>
                  </a:lnTo>
                  <a:lnTo>
                    <a:pt x="765991" y="1541034"/>
                  </a:lnTo>
                  <a:lnTo>
                    <a:pt x="739193" y="1568224"/>
                  </a:lnTo>
                  <a:lnTo>
                    <a:pt x="719226" y="1595651"/>
                  </a:lnTo>
                  <a:lnTo>
                    <a:pt x="672685" y="1643271"/>
                  </a:lnTo>
                  <a:lnTo>
                    <a:pt x="646112" y="1663686"/>
                  </a:lnTo>
                  <a:lnTo>
                    <a:pt x="625995" y="1684285"/>
                  </a:lnTo>
                  <a:lnTo>
                    <a:pt x="599347" y="1697895"/>
                  </a:lnTo>
                  <a:lnTo>
                    <a:pt x="579455" y="1718303"/>
                  </a:lnTo>
                  <a:lnTo>
                    <a:pt x="552806" y="1731913"/>
                  </a:lnTo>
                  <a:lnTo>
                    <a:pt x="512947" y="1759125"/>
                  </a:lnTo>
                  <a:lnTo>
                    <a:pt x="486149" y="1765930"/>
                  </a:lnTo>
                  <a:lnTo>
                    <a:pt x="466182" y="1772919"/>
                  </a:lnTo>
                  <a:lnTo>
                    <a:pt x="439609" y="1786529"/>
                  </a:lnTo>
                  <a:lnTo>
                    <a:pt x="419642" y="1793334"/>
                  </a:lnTo>
                  <a:lnTo>
                    <a:pt x="393068" y="1800139"/>
                  </a:lnTo>
                  <a:lnTo>
                    <a:pt x="372952" y="1806937"/>
                  </a:lnTo>
                  <a:lnTo>
                    <a:pt x="346303" y="1813742"/>
                  </a:lnTo>
                  <a:lnTo>
                    <a:pt x="2936864" y="1813742"/>
                  </a:lnTo>
                  <a:lnTo>
                    <a:pt x="2910216" y="1806937"/>
                  </a:lnTo>
                  <a:lnTo>
                    <a:pt x="2890324" y="1800139"/>
                  </a:lnTo>
                  <a:lnTo>
                    <a:pt x="2863677" y="1793334"/>
                  </a:lnTo>
                  <a:lnTo>
                    <a:pt x="2843559" y="1786529"/>
                  </a:lnTo>
                  <a:lnTo>
                    <a:pt x="2816985" y="1772919"/>
                  </a:lnTo>
                  <a:lnTo>
                    <a:pt x="2797018" y="1765930"/>
                  </a:lnTo>
                  <a:lnTo>
                    <a:pt x="2770446" y="1759125"/>
                  </a:lnTo>
                  <a:lnTo>
                    <a:pt x="2730511" y="1731913"/>
                  </a:lnTo>
                  <a:lnTo>
                    <a:pt x="2703713" y="1718303"/>
                  </a:lnTo>
                  <a:lnTo>
                    <a:pt x="2683821" y="1697895"/>
                  </a:lnTo>
                  <a:lnTo>
                    <a:pt x="2657174" y="1684285"/>
                  </a:lnTo>
                  <a:lnTo>
                    <a:pt x="2637205" y="1663686"/>
                  </a:lnTo>
                  <a:lnTo>
                    <a:pt x="2610632" y="1643271"/>
                  </a:lnTo>
                  <a:lnTo>
                    <a:pt x="2563942" y="1595651"/>
                  </a:lnTo>
                  <a:lnTo>
                    <a:pt x="2543975" y="1568224"/>
                  </a:lnTo>
                  <a:lnTo>
                    <a:pt x="2517327" y="1541034"/>
                  </a:lnTo>
                  <a:lnTo>
                    <a:pt x="2497435" y="1513845"/>
                  </a:lnTo>
                  <a:lnTo>
                    <a:pt x="2470637" y="1479590"/>
                  </a:lnTo>
                  <a:lnTo>
                    <a:pt x="2450670" y="1445565"/>
                  </a:lnTo>
                  <a:lnTo>
                    <a:pt x="2424097" y="1411386"/>
                  </a:lnTo>
                  <a:lnTo>
                    <a:pt x="2404130" y="1370525"/>
                  </a:lnTo>
                  <a:lnTo>
                    <a:pt x="2384163" y="1336577"/>
                  </a:lnTo>
                  <a:lnTo>
                    <a:pt x="2357440" y="1288727"/>
                  </a:lnTo>
                  <a:lnTo>
                    <a:pt x="2337473" y="1247866"/>
                  </a:lnTo>
                  <a:lnTo>
                    <a:pt x="2310899" y="1200092"/>
                  </a:lnTo>
                  <a:lnTo>
                    <a:pt x="2290932" y="1152243"/>
                  </a:lnTo>
                  <a:lnTo>
                    <a:pt x="2264284" y="1104623"/>
                  </a:lnTo>
                  <a:lnTo>
                    <a:pt x="2244392" y="1050014"/>
                  </a:lnTo>
                  <a:lnTo>
                    <a:pt x="2217593" y="1002394"/>
                  </a:lnTo>
                  <a:lnTo>
                    <a:pt x="2197627" y="947785"/>
                  </a:lnTo>
                  <a:lnTo>
                    <a:pt x="2171053" y="893175"/>
                  </a:lnTo>
                  <a:lnTo>
                    <a:pt x="2151086" y="838720"/>
                  </a:lnTo>
                  <a:lnTo>
                    <a:pt x="2124513" y="784111"/>
                  </a:lnTo>
                  <a:lnTo>
                    <a:pt x="2104396" y="722897"/>
                  </a:lnTo>
                  <a:lnTo>
                    <a:pt x="2077747" y="668287"/>
                  </a:lnTo>
                  <a:lnTo>
                    <a:pt x="2057780" y="613679"/>
                  </a:lnTo>
                  <a:lnTo>
                    <a:pt x="2031208" y="559224"/>
                  </a:lnTo>
                  <a:lnTo>
                    <a:pt x="2011240" y="504615"/>
                  </a:lnTo>
                  <a:lnTo>
                    <a:pt x="1991348" y="450005"/>
                  </a:lnTo>
                  <a:lnTo>
                    <a:pt x="1964550" y="402386"/>
                  </a:lnTo>
                  <a:lnTo>
                    <a:pt x="1944583" y="347776"/>
                  </a:lnTo>
                  <a:lnTo>
                    <a:pt x="1918011" y="300080"/>
                  </a:lnTo>
                  <a:lnTo>
                    <a:pt x="1898042" y="259066"/>
                  </a:lnTo>
                  <a:lnTo>
                    <a:pt x="1871470" y="218282"/>
                  </a:lnTo>
                  <a:lnTo>
                    <a:pt x="1851277" y="177267"/>
                  </a:lnTo>
                  <a:lnTo>
                    <a:pt x="1824704" y="143243"/>
                  </a:lnTo>
                  <a:lnTo>
                    <a:pt x="1804737" y="109217"/>
                  </a:lnTo>
                  <a:lnTo>
                    <a:pt x="1778165" y="81798"/>
                  </a:lnTo>
                  <a:lnTo>
                    <a:pt x="1758196" y="54608"/>
                  </a:lnTo>
                  <a:lnTo>
                    <a:pt x="1731474" y="34178"/>
                  </a:lnTo>
                  <a:lnTo>
                    <a:pt x="1711506" y="20429"/>
                  </a:lnTo>
                  <a:lnTo>
                    <a:pt x="1684859" y="6835"/>
                  </a:lnTo>
                  <a:lnTo>
                    <a:pt x="1664967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886790" y="4317977"/>
              <a:ext cx="3696335" cy="1847850"/>
            </a:xfrm>
            <a:custGeom>
              <a:avLst/>
              <a:gdLst/>
              <a:ahLst/>
              <a:cxnLst/>
              <a:rect l="l" t="t" r="r" b="b"/>
              <a:pathLst>
                <a:path w="3696334" h="1847850">
                  <a:moveTo>
                    <a:pt x="0" y="1847760"/>
                  </a:moveTo>
                  <a:lnTo>
                    <a:pt x="19952" y="1847760"/>
                  </a:lnTo>
                  <a:lnTo>
                    <a:pt x="206323" y="1847760"/>
                  </a:lnTo>
                  <a:lnTo>
                    <a:pt x="233105" y="1840962"/>
                  </a:lnTo>
                  <a:lnTo>
                    <a:pt x="346348" y="1840962"/>
                  </a:lnTo>
                  <a:lnTo>
                    <a:pt x="372921" y="1834157"/>
                  </a:lnTo>
                  <a:lnTo>
                    <a:pt x="392888" y="1834157"/>
                  </a:lnTo>
                  <a:lnTo>
                    <a:pt x="412856" y="1834157"/>
                  </a:lnTo>
                  <a:lnTo>
                    <a:pt x="439429" y="1827352"/>
                  </a:lnTo>
                  <a:lnTo>
                    <a:pt x="459396" y="1827352"/>
                  </a:lnTo>
                  <a:lnTo>
                    <a:pt x="486119" y="1827352"/>
                  </a:lnTo>
                  <a:lnTo>
                    <a:pt x="506086" y="1820547"/>
                  </a:lnTo>
                  <a:lnTo>
                    <a:pt x="532734" y="1813742"/>
                  </a:lnTo>
                  <a:lnTo>
                    <a:pt x="552626" y="1813742"/>
                  </a:lnTo>
                  <a:lnTo>
                    <a:pt x="579274" y="1806937"/>
                  </a:lnTo>
                  <a:lnTo>
                    <a:pt x="599392" y="1800140"/>
                  </a:lnTo>
                  <a:lnTo>
                    <a:pt x="625965" y="1793335"/>
                  </a:lnTo>
                  <a:lnTo>
                    <a:pt x="645932" y="1786530"/>
                  </a:lnTo>
                  <a:lnTo>
                    <a:pt x="672505" y="1772920"/>
                  </a:lnTo>
                  <a:lnTo>
                    <a:pt x="692472" y="1765931"/>
                  </a:lnTo>
                  <a:lnTo>
                    <a:pt x="719270" y="1759126"/>
                  </a:lnTo>
                  <a:lnTo>
                    <a:pt x="739162" y="1745516"/>
                  </a:lnTo>
                  <a:lnTo>
                    <a:pt x="759130" y="1731913"/>
                  </a:lnTo>
                  <a:lnTo>
                    <a:pt x="785778" y="1718303"/>
                  </a:lnTo>
                  <a:lnTo>
                    <a:pt x="805670" y="1697896"/>
                  </a:lnTo>
                  <a:lnTo>
                    <a:pt x="832318" y="1684286"/>
                  </a:lnTo>
                  <a:lnTo>
                    <a:pt x="852435" y="1663687"/>
                  </a:lnTo>
                  <a:lnTo>
                    <a:pt x="879008" y="1643271"/>
                  </a:lnTo>
                  <a:lnTo>
                    <a:pt x="898975" y="1622864"/>
                  </a:lnTo>
                  <a:lnTo>
                    <a:pt x="925548" y="1595652"/>
                  </a:lnTo>
                  <a:lnTo>
                    <a:pt x="945515" y="1568224"/>
                  </a:lnTo>
                  <a:lnTo>
                    <a:pt x="972314" y="1541035"/>
                  </a:lnTo>
                  <a:lnTo>
                    <a:pt x="992281" y="1513846"/>
                  </a:lnTo>
                  <a:lnTo>
                    <a:pt x="1018854" y="1479590"/>
                  </a:lnTo>
                  <a:lnTo>
                    <a:pt x="1038821" y="1445565"/>
                  </a:lnTo>
                  <a:lnTo>
                    <a:pt x="1065394" y="1411386"/>
                  </a:lnTo>
                  <a:lnTo>
                    <a:pt x="1085511" y="1370526"/>
                  </a:lnTo>
                  <a:lnTo>
                    <a:pt x="1112159" y="1336577"/>
                  </a:lnTo>
                  <a:lnTo>
                    <a:pt x="1132051" y="1288727"/>
                  </a:lnTo>
                  <a:lnTo>
                    <a:pt x="1152019" y="1247867"/>
                  </a:lnTo>
                  <a:lnTo>
                    <a:pt x="1178592" y="1200093"/>
                  </a:lnTo>
                  <a:lnTo>
                    <a:pt x="1198559" y="1152243"/>
                  </a:lnTo>
                  <a:lnTo>
                    <a:pt x="1225357" y="1104623"/>
                  </a:lnTo>
                  <a:lnTo>
                    <a:pt x="1245324" y="1050014"/>
                  </a:lnTo>
                  <a:lnTo>
                    <a:pt x="1271897" y="1002395"/>
                  </a:lnTo>
                  <a:lnTo>
                    <a:pt x="1291864" y="947785"/>
                  </a:lnTo>
                  <a:lnTo>
                    <a:pt x="1318437" y="893176"/>
                  </a:lnTo>
                  <a:lnTo>
                    <a:pt x="1338555" y="838721"/>
                  </a:lnTo>
                  <a:lnTo>
                    <a:pt x="1365203" y="784112"/>
                  </a:lnTo>
                  <a:lnTo>
                    <a:pt x="1385095" y="722898"/>
                  </a:lnTo>
                  <a:lnTo>
                    <a:pt x="1411743" y="668288"/>
                  </a:lnTo>
                  <a:lnTo>
                    <a:pt x="1431635" y="613679"/>
                  </a:lnTo>
                  <a:lnTo>
                    <a:pt x="1458433" y="559224"/>
                  </a:lnTo>
                  <a:lnTo>
                    <a:pt x="1478400" y="504615"/>
                  </a:lnTo>
                  <a:lnTo>
                    <a:pt x="1498368" y="450006"/>
                  </a:lnTo>
                  <a:lnTo>
                    <a:pt x="1524940" y="402386"/>
                  </a:lnTo>
                  <a:lnTo>
                    <a:pt x="1544908" y="347777"/>
                  </a:lnTo>
                  <a:lnTo>
                    <a:pt x="1571481" y="300081"/>
                  </a:lnTo>
                  <a:lnTo>
                    <a:pt x="1591598" y="259066"/>
                  </a:lnTo>
                  <a:lnTo>
                    <a:pt x="1618246" y="218282"/>
                  </a:lnTo>
                  <a:lnTo>
                    <a:pt x="1638138" y="177268"/>
                  </a:lnTo>
                  <a:lnTo>
                    <a:pt x="1664786" y="143243"/>
                  </a:lnTo>
                  <a:lnTo>
                    <a:pt x="1684678" y="109218"/>
                  </a:lnTo>
                  <a:lnTo>
                    <a:pt x="1711477" y="81798"/>
                  </a:lnTo>
                  <a:lnTo>
                    <a:pt x="1731444" y="54609"/>
                  </a:lnTo>
                  <a:lnTo>
                    <a:pt x="1758017" y="34178"/>
                  </a:lnTo>
                  <a:lnTo>
                    <a:pt x="1777984" y="20430"/>
                  </a:lnTo>
                  <a:lnTo>
                    <a:pt x="1804557" y="6835"/>
                  </a:lnTo>
                  <a:lnTo>
                    <a:pt x="1824749" y="0"/>
                  </a:lnTo>
                  <a:lnTo>
                    <a:pt x="1851323" y="0"/>
                  </a:lnTo>
                  <a:lnTo>
                    <a:pt x="1871289" y="0"/>
                  </a:lnTo>
                  <a:lnTo>
                    <a:pt x="1917830" y="20430"/>
                  </a:lnTo>
                  <a:lnTo>
                    <a:pt x="1964520" y="54609"/>
                  </a:lnTo>
                  <a:lnTo>
                    <a:pt x="1984487" y="81798"/>
                  </a:lnTo>
                  <a:lnTo>
                    <a:pt x="2011060" y="109218"/>
                  </a:lnTo>
                  <a:lnTo>
                    <a:pt x="2031027" y="143243"/>
                  </a:lnTo>
                  <a:lnTo>
                    <a:pt x="2057600" y="177268"/>
                  </a:lnTo>
                  <a:lnTo>
                    <a:pt x="2077793" y="218282"/>
                  </a:lnTo>
                  <a:lnTo>
                    <a:pt x="2104366" y="259066"/>
                  </a:lnTo>
                  <a:lnTo>
                    <a:pt x="2124333" y="300081"/>
                  </a:lnTo>
                  <a:lnTo>
                    <a:pt x="2150906" y="347777"/>
                  </a:lnTo>
                  <a:lnTo>
                    <a:pt x="2170873" y="402386"/>
                  </a:lnTo>
                  <a:lnTo>
                    <a:pt x="2197671" y="450006"/>
                  </a:lnTo>
                  <a:lnTo>
                    <a:pt x="2217563" y="504615"/>
                  </a:lnTo>
                  <a:lnTo>
                    <a:pt x="2237530" y="559224"/>
                  </a:lnTo>
                  <a:lnTo>
                    <a:pt x="2264103" y="613679"/>
                  </a:lnTo>
                  <a:lnTo>
                    <a:pt x="2284071" y="668288"/>
                  </a:lnTo>
                  <a:lnTo>
                    <a:pt x="2310719" y="722898"/>
                  </a:lnTo>
                  <a:lnTo>
                    <a:pt x="2330836" y="784112"/>
                  </a:lnTo>
                  <a:lnTo>
                    <a:pt x="2357409" y="838721"/>
                  </a:lnTo>
                  <a:lnTo>
                    <a:pt x="2377375" y="893176"/>
                  </a:lnTo>
                  <a:lnTo>
                    <a:pt x="2403949" y="947785"/>
                  </a:lnTo>
                  <a:lnTo>
                    <a:pt x="2423916" y="1002395"/>
                  </a:lnTo>
                  <a:lnTo>
                    <a:pt x="2450714" y="1050014"/>
                  </a:lnTo>
                  <a:lnTo>
                    <a:pt x="2470607" y="1104623"/>
                  </a:lnTo>
                  <a:lnTo>
                    <a:pt x="2497255" y="1152243"/>
                  </a:lnTo>
                  <a:lnTo>
                    <a:pt x="2517221" y="1200093"/>
                  </a:lnTo>
                  <a:lnTo>
                    <a:pt x="2543795" y="1247867"/>
                  </a:lnTo>
                  <a:lnTo>
                    <a:pt x="2563762" y="1288727"/>
                  </a:lnTo>
                  <a:lnTo>
                    <a:pt x="2590485" y="1336577"/>
                  </a:lnTo>
                  <a:lnTo>
                    <a:pt x="2610452" y="1370526"/>
                  </a:lnTo>
                  <a:lnTo>
                    <a:pt x="2630420" y="1411386"/>
                  </a:lnTo>
                  <a:lnTo>
                    <a:pt x="2656992" y="1445565"/>
                  </a:lnTo>
                  <a:lnTo>
                    <a:pt x="2676960" y="1479590"/>
                  </a:lnTo>
                  <a:lnTo>
                    <a:pt x="2703758" y="1513846"/>
                  </a:lnTo>
                  <a:lnTo>
                    <a:pt x="2723650" y="1541035"/>
                  </a:lnTo>
                  <a:lnTo>
                    <a:pt x="2750298" y="1568224"/>
                  </a:lnTo>
                  <a:lnTo>
                    <a:pt x="2770265" y="1595652"/>
                  </a:lnTo>
                  <a:lnTo>
                    <a:pt x="2796838" y="1622864"/>
                  </a:lnTo>
                  <a:lnTo>
                    <a:pt x="2816955" y="1643271"/>
                  </a:lnTo>
                  <a:lnTo>
                    <a:pt x="2843528" y="1663687"/>
                  </a:lnTo>
                  <a:lnTo>
                    <a:pt x="2863496" y="1684286"/>
                  </a:lnTo>
                  <a:lnTo>
                    <a:pt x="2890144" y="1697896"/>
                  </a:lnTo>
                  <a:lnTo>
                    <a:pt x="2910036" y="1718303"/>
                  </a:lnTo>
                  <a:lnTo>
                    <a:pt x="2936834" y="1731913"/>
                  </a:lnTo>
                  <a:lnTo>
                    <a:pt x="2956800" y="1745516"/>
                  </a:lnTo>
                  <a:lnTo>
                    <a:pt x="2976768" y="1759126"/>
                  </a:lnTo>
                  <a:lnTo>
                    <a:pt x="3003341" y="1765931"/>
                  </a:lnTo>
                  <a:lnTo>
                    <a:pt x="3023309" y="1772920"/>
                  </a:lnTo>
                  <a:lnTo>
                    <a:pt x="3049882" y="1786530"/>
                  </a:lnTo>
                  <a:lnTo>
                    <a:pt x="3069999" y="1793335"/>
                  </a:lnTo>
                  <a:lnTo>
                    <a:pt x="3096646" y="1800140"/>
                  </a:lnTo>
                  <a:lnTo>
                    <a:pt x="3116539" y="1806937"/>
                  </a:lnTo>
                  <a:lnTo>
                    <a:pt x="3143187" y="1813742"/>
                  </a:lnTo>
                  <a:lnTo>
                    <a:pt x="3163078" y="1813742"/>
                  </a:lnTo>
                  <a:lnTo>
                    <a:pt x="3189877" y="1820547"/>
                  </a:lnTo>
                  <a:lnTo>
                    <a:pt x="3209845" y="1827352"/>
                  </a:lnTo>
                  <a:lnTo>
                    <a:pt x="3236418" y="1827352"/>
                  </a:lnTo>
                  <a:lnTo>
                    <a:pt x="3256385" y="1827352"/>
                  </a:lnTo>
                  <a:lnTo>
                    <a:pt x="3282958" y="1834157"/>
                  </a:lnTo>
                  <a:lnTo>
                    <a:pt x="3302924" y="1834157"/>
                  </a:lnTo>
                  <a:lnTo>
                    <a:pt x="3329723" y="1834157"/>
                  </a:lnTo>
                  <a:lnTo>
                    <a:pt x="3349690" y="1840962"/>
                  </a:lnTo>
                  <a:lnTo>
                    <a:pt x="3369582" y="1840962"/>
                  </a:lnTo>
                  <a:lnTo>
                    <a:pt x="3396230" y="1840962"/>
                  </a:lnTo>
                  <a:lnTo>
                    <a:pt x="3416122" y="1840962"/>
                  </a:lnTo>
                  <a:lnTo>
                    <a:pt x="3442921" y="1840962"/>
                  </a:lnTo>
                  <a:lnTo>
                    <a:pt x="3462888" y="1840962"/>
                  </a:lnTo>
                  <a:lnTo>
                    <a:pt x="3489462" y="1847760"/>
                  </a:lnTo>
                  <a:lnTo>
                    <a:pt x="3695964" y="1847760"/>
                  </a:lnTo>
                  <a:lnTo>
                    <a:pt x="3695964" y="1847760"/>
                  </a:lnTo>
                  <a:lnTo>
                    <a:pt x="19952" y="1847760"/>
                  </a:lnTo>
                  <a:lnTo>
                    <a:pt x="0" y="1847760"/>
                  </a:lnTo>
                </a:path>
              </a:pathLst>
            </a:custGeom>
            <a:ln w="20318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093114" y="4317978"/>
              <a:ext cx="2105025" cy="1847850"/>
            </a:xfrm>
            <a:custGeom>
              <a:avLst/>
              <a:gdLst/>
              <a:ahLst/>
              <a:cxnLst/>
              <a:rect l="l" t="t" r="r" b="b"/>
              <a:pathLst>
                <a:path w="2105025" h="1847850">
                  <a:moveTo>
                    <a:pt x="1664967" y="0"/>
                  </a:moveTo>
                  <a:lnTo>
                    <a:pt x="1618427" y="0"/>
                  </a:lnTo>
                  <a:lnTo>
                    <a:pt x="1598234" y="6835"/>
                  </a:lnTo>
                  <a:lnTo>
                    <a:pt x="1571661" y="20429"/>
                  </a:lnTo>
                  <a:lnTo>
                    <a:pt x="1551694" y="34178"/>
                  </a:lnTo>
                  <a:lnTo>
                    <a:pt x="1525121" y="54608"/>
                  </a:lnTo>
                  <a:lnTo>
                    <a:pt x="1505154" y="81798"/>
                  </a:lnTo>
                  <a:lnTo>
                    <a:pt x="1478356" y="109217"/>
                  </a:lnTo>
                  <a:lnTo>
                    <a:pt x="1458464" y="143243"/>
                  </a:lnTo>
                  <a:lnTo>
                    <a:pt x="1431815" y="177267"/>
                  </a:lnTo>
                  <a:lnTo>
                    <a:pt x="1411923" y="218282"/>
                  </a:lnTo>
                  <a:lnTo>
                    <a:pt x="1385275" y="259066"/>
                  </a:lnTo>
                  <a:lnTo>
                    <a:pt x="1365158" y="300080"/>
                  </a:lnTo>
                  <a:lnTo>
                    <a:pt x="1338585" y="347776"/>
                  </a:lnTo>
                  <a:lnTo>
                    <a:pt x="1318618" y="402386"/>
                  </a:lnTo>
                  <a:lnTo>
                    <a:pt x="1292044" y="450005"/>
                  </a:lnTo>
                  <a:lnTo>
                    <a:pt x="1252110" y="559224"/>
                  </a:lnTo>
                  <a:lnTo>
                    <a:pt x="1225312" y="613679"/>
                  </a:lnTo>
                  <a:lnTo>
                    <a:pt x="1205420" y="668287"/>
                  </a:lnTo>
                  <a:lnTo>
                    <a:pt x="1178772" y="722897"/>
                  </a:lnTo>
                  <a:lnTo>
                    <a:pt x="1158880" y="784111"/>
                  </a:lnTo>
                  <a:lnTo>
                    <a:pt x="1132232" y="838720"/>
                  </a:lnTo>
                  <a:lnTo>
                    <a:pt x="1112114" y="893175"/>
                  </a:lnTo>
                  <a:lnTo>
                    <a:pt x="1085541" y="947785"/>
                  </a:lnTo>
                  <a:lnTo>
                    <a:pt x="1065574" y="1002394"/>
                  </a:lnTo>
                  <a:lnTo>
                    <a:pt x="1039002" y="1050014"/>
                  </a:lnTo>
                  <a:lnTo>
                    <a:pt x="1019034" y="1104623"/>
                  </a:lnTo>
                  <a:lnTo>
                    <a:pt x="992237" y="1152243"/>
                  </a:lnTo>
                  <a:lnTo>
                    <a:pt x="972268" y="1200092"/>
                  </a:lnTo>
                  <a:lnTo>
                    <a:pt x="945696" y="1247866"/>
                  </a:lnTo>
                  <a:lnTo>
                    <a:pt x="925729" y="1288727"/>
                  </a:lnTo>
                  <a:lnTo>
                    <a:pt x="905836" y="1336577"/>
                  </a:lnTo>
                  <a:lnTo>
                    <a:pt x="879189" y="1370525"/>
                  </a:lnTo>
                  <a:lnTo>
                    <a:pt x="859071" y="1411386"/>
                  </a:lnTo>
                  <a:lnTo>
                    <a:pt x="832498" y="1445565"/>
                  </a:lnTo>
                  <a:lnTo>
                    <a:pt x="812530" y="1479590"/>
                  </a:lnTo>
                  <a:lnTo>
                    <a:pt x="785958" y="1513845"/>
                  </a:lnTo>
                  <a:lnTo>
                    <a:pt x="765991" y="1541034"/>
                  </a:lnTo>
                  <a:lnTo>
                    <a:pt x="739193" y="1568224"/>
                  </a:lnTo>
                  <a:lnTo>
                    <a:pt x="719226" y="1595651"/>
                  </a:lnTo>
                  <a:lnTo>
                    <a:pt x="672685" y="1643271"/>
                  </a:lnTo>
                  <a:lnTo>
                    <a:pt x="646112" y="1663686"/>
                  </a:lnTo>
                  <a:lnTo>
                    <a:pt x="625995" y="1684285"/>
                  </a:lnTo>
                  <a:lnTo>
                    <a:pt x="599347" y="1697895"/>
                  </a:lnTo>
                  <a:lnTo>
                    <a:pt x="579455" y="1718303"/>
                  </a:lnTo>
                  <a:lnTo>
                    <a:pt x="552806" y="1731913"/>
                  </a:lnTo>
                  <a:lnTo>
                    <a:pt x="512947" y="1759125"/>
                  </a:lnTo>
                  <a:lnTo>
                    <a:pt x="486149" y="1765930"/>
                  </a:lnTo>
                  <a:lnTo>
                    <a:pt x="466182" y="1772919"/>
                  </a:lnTo>
                  <a:lnTo>
                    <a:pt x="439609" y="1786529"/>
                  </a:lnTo>
                  <a:lnTo>
                    <a:pt x="419642" y="1793334"/>
                  </a:lnTo>
                  <a:lnTo>
                    <a:pt x="393068" y="1800139"/>
                  </a:lnTo>
                  <a:lnTo>
                    <a:pt x="372952" y="1806937"/>
                  </a:lnTo>
                  <a:lnTo>
                    <a:pt x="346303" y="1813742"/>
                  </a:lnTo>
                  <a:lnTo>
                    <a:pt x="326411" y="1813742"/>
                  </a:lnTo>
                  <a:lnTo>
                    <a:pt x="299763" y="1820547"/>
                  </a:lnTo>
                  <a:lnTo>
                    <a:pt x="279796" y="1827352"/>
                  </a:lnTo>
                  <a:lnTo>
                    <a:pt x="233105" y="1827352"/>
                  </a:lnTo>
                  <a:lnTo>
                    <a:pt x="206533" y="1834157"/>
                  </a:lnTo>
                  <a:lnTo>
                    <a:pt x="166598" y="1834157"/>
                  </a:lnTo>
                  <a:lnTo>
                    <a:pt x="140026" y="1840962"/>
                  </a:lnTo>
                  <a:lnTo>
                    <a:pt x="26783" y="1840962"/>
                  </a:lnTo>
                  <a:lnTo>
                    <a:pt x="0" y="1847759"/>
                  </a:lnTo>
                  <a:lnTo>
                    <a:pt x="2104396" y="1847759"/>
                  </a:lnTo>
                  <a:lnTo>
                    <a:pt x="2104396" y="722897"/>
                  </a:lnTo>
                  <a:lnTo>
                    <a:pt x="2077747" y="668287"/>
                  </a:lnTo>
                  <a:lnTo>
                    <a:pt x="2057780" y="613679"/>
                  </a:lnTo>
                  <a:lnTo>
                    <a:pt x="2031208" y="559224"/>
                  </a:lnTo>
                  <a:lnTo>
                    <a:pt x="2011240" y="504615"/>
                  </a:lnTo>
                  <a:lnTo>
                    <a:pt x="1991348" y="450005"/>
                  </a:lnTo>
                  <a:lnTo>
                    <a:pt x="1964550" y="402386"/>
                  </a:lnTo>
                  <a:lnTo>
                    <a:pt x="1944583" y="347776"/>
                  </a:lnTo>
                  <a:lnTo>
                    <a:pt x="1918011" y="300080"/>
                  </a:lnTo>
                  <a:lnTo>
                    <a:pt x="1898042" y="259066"/>
                  </a:lnTo>
                  <a:lnTo>
                    <a:pt x="1871470" y="218282"/>
                  </a:lnTo>
                  <a:lnTo>
                    <a:pt x="1851277" y="177267"/>
                  </a:lnTo>
                  <a:lnTo>
                    <a:pt x="1824704" y="143243"/>
                  </a:lnTo>
                  <a:lnTo>
                    <a:pt x="1804737" y="109217"/>
                  </a:lnTo>
                  <a:lnTo>
                    <a:pt x="1778165" y="81798"/>
                  </a:lnTo>
                  <a:lnTo>
                    <a:pt x="1758196" y="54608"/>
                  </a:lnTo>
                  <a:lnTo>
                    <a:pt x="1731474" y="34178"/>
                  </a:lnTo>
                  <a:lnTo>
                    <a:pt x="1711506" y="20429"/>
                  </a:lnTo>
                  <a:lnTo>
                    <a:pt x="1684859" y="6835"/>
                  </a:lnTo>
                  <a:lnTo>
                    <a:pt x="166496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886790" y="4317977"/>
              <a:ext cx="2310765" cy="1847850"/>
            </a:xfrm>
            <a:custGeom>
              <a:avLst/>
              <a:gdLst/>
              <a:ahLst/>
              <a:cxnLst/>
              <a:rect l="l" t="t" r="r" b="b"/>
              <a:pathLst>
                <a:path w="2310765" h="1847850">
                  <a:moveTo>
                    <a:pt x="0" y="1847760"/>
                  </a:moveTo>
                  <a:lnTo>
                    <a:pt x="19952" y="1847760"/>
                  </a:lnTo>
                  <a:lnTo>
                    <a:pt x="206323" y="1847760"/>
                  </a:lnTo>
                  <a:lnTo>
                    <a:pt x="233105" y="1840962"/>
                  </a:lnTo>
                  <a:lnTo>
                    <a:pt x="346348" y="1840962"/>
                  </a:lnTo>
                  <a:lnTo>
                    <a:pt x="372921" y="1834157"/>
                  </a:lnTo>
                  <a:lnTo>
                    <a:pt x="392888" y="1834157"/>
                  </a:lnTo>
                  <a:lnTo>
                    <a:pt x="412856" y="1834157"/>
                  </a:lnTo>
                  <a:lnTo>
                    <a:pt x="439429" y="1827352"/>
                  </a:lnTo>
                  <a:lnTo>
                    <a:pt x="459396" y="1827352"/>
                  </a:lnTo>
                  <a:lnTo>
                    <a:pt x="486119" y="1827352"/>
                  </a:lnTo>
                  <a:lnTo>
                    <a:pt x="506086" y="1820547"/>
                  </a:lnTo>
                  <a:lnTo>
                    <a:pt x="532734" y="1813742"/>
                  </a:lnTo>
                  <a:lnTo>
                    <a:pt x="552626" y="1813742"/>
                  </a:lnTo>
                  <a:lnTo>
                    <a:pt x="579274" y="1806937"/>
                  </a:lnTo>
                  <a:lnTo>
                    <a:pt x="599392" y="1800140"/>
                  </a:lnTo>
                  <a:lnTo>
                    <a:pt x="625965" y="1793335"/>
                  </a:lnTo>
                  <a:lnTo>
                    <a:pt x="645932" y="1786530"/>
                  </a:lnTo>
                  <a:lnTo>
                    <a:pt x="672505" y="1772920"/>
                  </a:lnTo>
                  <a:lnTo>
                    <a:pt x="692472" y="1765931"/>
                  </a:lnTo>
                  <a:lnTo>
                    <a:pt x="719270" y="1759126"/>
                  </a:lnTo>
                  <a:lnTo>
                    <a:pt x="739162" y="1745516"/>
                  </a:lnTo>
                  <a:lnTo>
                    <a:pt x="759130" y="1731913"/>
                  </a:lnTo>
                  <a:lnTo>
                    <a:pt x="785778" y="1718303"/>
                  </a:lnTo>
                  <a:lnTo>
                    <a:pt x="805670" y="1697896"/>
                  </a:lnTo>
                  <a:lnTo>
                    <a:pt x="832318" y="1684286"/>
                  </a:lnTo>
                  <a:lnTo>
                    <a:pt x="852435" y="1663687"/>
                  </a:lnTo>
                  <a:lnTo>
                    <a:pt x="879008" y="1643271"/>
                  </a:lnTo>
                  <a:lnTo>
                    <a:pt x="898975" y="1622864"/>
                  </a:lnTo>
                  <a:lnTo>
                    <a:pt x="925548" y="1595652"/>
                  </a:lnTo>
                  <a:lnTo>
                    <a:pt x="945515" y="1568224"/>
                  </a:lnTo>
                  <a:lnTo>
                    <a:pt x="972314" y="1541035"/>
                  </a:lnTo>
                  <a:lnTo>
                    <a:pt x="992281" y="1513846"/>
                  </a:lnTo>
                  <a:lnTo>
                    <a:pt x="1018854" y="1479590"/>
                  </a:lnTo>
                  <a:lnTo>
                    <a:pt x="1038821" y="1445565"/>
                  </a:lnTo>
                  <a:lnTo>
                    <a:pt x="1065394" y="1411386"/>
                  </a:lnTo>
                  <a:lnTo>
                    <a:pt x="1085511" y="1370526"/>
                  </a:lnTo>
                  <a:lnTo>
                    <a:pt x="1112159" y="1336577"/>
                  </a:lnTo>
                  <a:lnTo>
                    <a:pt x="1132051" y="1288727"/>
                  </a:lnTo>
                  <a:lnTo>
                    <a:pt x="1152019" y="1247867"/>
                  </a:lnTo>
                  <a:lnTo>
                    <a:pt x="1178592" y="1200093"/>
                  </a:lnTo>
                  <a:lnTo>
                    <a:pt x="1198559" y="1152243"/>
                  </a:lnTo>
                  <a:lnTo>
                    <a:pt x="1225357" y="1104623"/>
                  </a:lnTo>
                  <a:lnTo>
                    <a:pt x="1245324" y="1050014"/>
                  </a:lnTo>
                  <a:lnTo>
                    <a:pt x="1271897" y="1002395"/>
                  </a:lnTo>
                  <a:lnTo>
                    <a:pt x="1291864" y="947785"/>
                  </a:lnTo>
                  <a:lnTo>
                    <a:pt x="1318437" y="893176"/>
                  </a:lnTo>
                  <a:lnTo>
                    <a:pt x="1338555" y="838721"/>
                  </a:lnTo>
                  <a:lnTo>
                    <a:pt x="1365203" y="784112"/>
                  </a:lnTo>
                  <a:lnTo>
                    <a:pt x="1385095" y="722898"/>
                  </a:lnTo>
                  <a:lnTo>
                    <a:pt x="1411743" y="668288"/>
                  </a:lnTo>
                  <a:lnTo>
                    <a:pt x="1431635" y="613679"/>
                  </a:lnTo>
                  <a:lnTo>
                    <a:pt x="1458433" y="559224"/>
                  </a:lnTo>
                  <a:lnTo>
                    <a:pt x="1478400" y="504615"/>
                  </a:lnTo>
                  <a:lnTo>
                    <a:pt x="1498368" y="450006"/>
                  </a:lnTo>
                  <a:lnTo>
                    <a:pt x="1524940" y="402386"/>
                  </a:lnTo>
                  <a:lnTo>
                    <a:pt x="1544908" y="347777"/>
                  </a:lnTo>
                  <a:lnTo>
                    <a:pt x="1571481" y="300081"/>
                  </a:lnTo>
                  <a:lnTo>
                    <a:pt x="1591598" y="259066"/>
                  </a:lnTo>
                  <a:lnTo>
                    <a:pt x="1618246" y="218282"/>
                  </a:lnTo>
                  <a:lnTo>
                    <a:pt x="1638138" y="177268"/>
                  </a:lnTo>
                  <a:lnTo>
                    <a:pt x="1664786" y="143243"/>
                  </a:lnTo>
                  <a:lnTo>
                    <a:pt x="1684678" y="109218"/>
                  </a:lnTo>
                  <a:lnTo>
                    <a:pt x="1711477" y="81798"/>
                  </a:lnTo>
                  <a:lnTo>
                    <a:pt x="1731444" y="54609"/>
                  </a:lnTo>
                  <a:lnTo>
                    <a:pt x="1758017" y="34178"/>
                  </a:lnTo>
                  <a:lnTo>
                    <a:pt x="1777984" y="20430"/>
                  </a:lnTo>
                  <a:lnTo>
                    <a:pt x="1804557" y="6835"/>
                  </a:lnTo>
                  <a:lnTo>
                    <a:pt x="1824749" y="0"/>
                  </a:lnTo>
                  <a:lnTo>
                    <a:pt x="1851323" y="0"/>
                  </a:lnTo>
                  <a:lnTo>
                    <a:pt x="1871289" y="0"/>
                  </a:lnTo>
                  <a:lnTo>
                    <a:pt x="1917830" y="20430"/>
                  </a:lnTo>
                  <a:lnTo>
                    <a:pt x="1964520" y="54609"/>
                  </a:lnTo>
                  <a:lnTo>
                    <a:pt x="1984487" y="81798"/>
                  </a:lnTo>
                  <a:lnTo>
                    <a:pt x="2011060" y="109218"/>
                  </a:lnTo>
                  <a:lnTo>
                    <a:pt x="2031027" y="143243"/>
                  </a:lnTo>
                  <a:lnTo>
                    <a:pt x="2057600" y="177268"/>
                  </a:lnTo>
                  <a:lnTo>
                    <a:pt x="2077793" y="218282"/>
                  </a:lnTo>
                  <a:lnTo>
                    <a:pt x="2104366" y="259066"/>
                  </a:lnTo>
                  <a:lnTo>
                    <a:pt x="2124333" y="300081"/>
                  </a:lnTo>
                  <a:lnTo>
                    <a:pt x="2150906" y="347777"/>
                  </a:lnTo>
                  <a:lnTo>
                    <a:pt x="2170873" y="402386"/>
                  </a:lnTo>
                  <a:lnTo>
                    <a:pt x="2197671" y="450006"/>
                  </a:lnTo>
                  <a:lnTo>
                    <a:pt x="2217563" y="504615"/>
                  </a:lnTo>
                  <a:lnTo>
                    <a:pt x="2237530" y="559224"/>
                  </a:lnTo>
                  <a:lnTo>
                    <a:pt x="2264103" y="613679"/>
                  </a:lnTo>
                  <a:lnTo>
                    <a:pt x="2284071" y="668288"/>
                  </a:lnTo>
                  <a:lnTo>
                    <a:pt x="2310719" y="722898"/>
                  </a:lnTo>
                  <a:lnTo>
                    <a:pt x="2310719" y="1847760"/>
                  </a:lnTo>
                  <a:lnTo>
                    <a:pt x="2284071" y="1847760"/>
                  </a:lnTo>
                  <a:lnTo>
                    <a:pt x="2264103" y="1847760"/>
                  </a:lnTo>
                  <a:lnTo>
                    <a:pt x="19952" y="1847760"/>
                  </a:lnTo>
                  <a:lnTo>
                    <a:pt x="0" y="1847760"/>
                  </a:lnTo>
                </a:path>
              </a:pathLst>
            </a:custGeom>
            <a:ln w="13487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886790" y="3847541"/>
              <a:ext cx="3696335" cy="2318385"/>
            </a:xfrm>
            <a:custGeom>
              <a:avLst/>
              <a:gdLst/>
              <a:ahLst/>
              <a:cxnLst/>
              <a:rect l="l" t="t" r="r" b="b"/>
              <a:pathLst>
                <a:path w="3696334" h="2318385">
                  <a:moveTo>
                    <a:pt x="0" y="0"/>
                  </a:moveTo>
                  <a:lnTo>
                    <a:pt x="0" y="2318196"/>
                  </a:lnTo>
                </a:path>
                <a:path w="3696334" h="2318385">
                  <a:moveTo>
                    <a:pt x="0" y="2318196"/>
                  </a:moveTo>
                  <a:lnTo>
                    <a:pt x="3695964" y="2318196"/>
                  </a:lnTo>
                </a:path>
              </a:pathLst>
            </a:custGeom>
            <a:ln w="67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914589" y="3630183"/>
            <a:ext cx="3531235" cy="189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1050" b="1" spc="10" dirty="0">
                <a:latin typeface="Cambria"/>
                <a:cs typeface="Cambria"/>
              </a:rPr>
              <a:t>Variabile</a:t>
            </a:r>
            <a:r>
              <a:rPr sz="1050" b="1" spc="30" dirty="0">
                <a:latin typeface="Cambria"/>
                <a:cs typeface="Cambria"/>
              </a:rPr>
              <a:t> </a:t>
            </a:r>
            <a:r>
              <a:rPr sz="1050" b="1" spc="5" dirty="0">
                <a:latin typeface="Cambria"/>
                <a:cs typeface="Cambria"/>
              </a:rPr>
              <a:t>Casuale</a:t>
            </a:r>
            <a:r>
              <a:rPr sz="1050" b="1" spc="30" dirty="0">
                <a:latin typeface="Cambria"/>
                <a:cs typeface="Cambria"/>
              </a:rPr>
              <a:t> </a:t>
            </a:r>
            <a:r>
              <a:rPr sz="1050" b="1" spc="10" dirty="0">
                <a:latin typeface="Cambria"/>
                <a:cs typeface="Cambria"/>
              </a:rPr>
              <a:t>Gaussiana</a:t>
            </a:r>
            <a:r>
              <a:rPr sz="1050" b="1" spc="30" dirty="0">
                <a:latin typeface="Cambria"/>
                <a:cs typeface="Cambria"/>
              </a:rPr>
              <a:t> </a:t>
            </a:r>
            <a:r>
              <a:rPr sz="1050" b="1" spc="-10" dirty="0">
                <a:latin typeface="Cambria"/>
                <a:cs typeface="Cambria"/>
              </a:rPr>
              <a:t>Standardizzata</a:t>
            </a:r>
            <a:r>
              <a:rPr sz="1050" b="1" spc="30" dirty="0">
                <a:latin typeface="Cambria"/>
                <a:cs typeface="Cambria"/>
              </a:rPr>
              <a:t> </a:t>
            </a:r>
            <a:r>
              <a:rPr sz="1050" b="1" spc="-80" dirty="0">
                <a:latin typeface="Cambria"/>
                <a:cs typeface="Cambria"/>
              </a:rPr>
              <a:t>(</a:t>
            </a:r>
            <a:r>
              <a:rPr sz="1050" b="1" spc="40" dirty="0">
                <a:latin typeface="Cambria"/>
                <a:cs typeface="Cambria"/>
              </a:rPr>
              <a:t> </a:t>
            </a:r>
            <a:r>
              <a:rPr sz="1575" spc="15" baseline="13227" dirty="0">
                <a:latin typeface="Symbol"/>
                <a:cs typeface="Symbol"/>
              </a:rPr>
              <a:t></a:t>
            </a:r>
            <a:r>
              <a:rPr sz="1575" spc="82" baseline="13227" dirty="0">
                <a:latin typeface="Times New Roman"/>
                <a:cs typeface="Times New Roman"/>
              </a:rPr>
              <a:t> </a:t>
            </a:r>
            <a:r>
              <a:rPr sz="1050" b="1" spc="-40" dirty="0">
                <a:latin typeface="Cambria"/>
                <a:cs typeface="Cambria"/>
              </a:rPr>
              <a:t>0,</a:t>
            </a:r>
            <a:r>
              <a:rPr sz="1050" b="1" spc="30" dirty="0">
                <a:latin typeface="Cambria"/>
                <a:cs typeface="Cambria"/>
              </a:rPr>
              <a:t> </a:t>
            </a:r>
            <a:r>
              <a:rPr sz="1575" spc="22" baseline="13227" dirty="0">
                <a:latin typeface="Symbol"/>
                <a:cs typeface="Symbol"/>
              </a:rPr>
              <a:t></a:t>
            </a:r>
            <a:r>
              <a:rPr sz="1050" b="1" spc="15" dirty="0">
                <a:latin typeface="Cambria"/>
                <a:cs typeface="Cambria"/>
              </a:rPr>
              <a:t>1</a:t>
            </a:r>
            <a:r>
              <a:rPr sz="1050" b="1" spc="30" dirty="0">
                <a:latin typeface="Cambria"/>
                <a:cs typeface="Cambria"/>
              </a:rPr>
              <a:t> </a:t>
            </a:r>
            <a:r>
              <a:rPr sz="1050" b="1" spc="-80" dirty="0">
                <a:latin typeface="Cambria"/>
                <a:cs typeface="Cambria"/>
              </a:rPr>
              <a:t>)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673644" y="5614451"/>
            <a:ext cx="14605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0,1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673644" y="5150850"/>
            <a:ext cx="14605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0,2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673644" y="4687249"/>
            <a:ext cx="14605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0,3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673644" y="4223648"/>
            <a:ext cx="14605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0,4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673644" y="6045391"/>
            <a:ext cx="312420" cy="35306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65"/>
              </a:spcBef>
            </a:pPr>
            <a:r>
              <a:rPr sz="850" spc="-55" dirty="0">
                <a:latin typeface="Trebuchet MS"/>
                <a:cs typeface="Trebuchet MS"/>
              </a:rPr>
              <a:t>0,0</a:t>
            </a:r>
            <a:endParaRPr sz="850">
              <a:latin typeface="Trebuchet MS"/>
              <a:cs typeface="Trebuchet MS"/>
            </a:endParaRPr>
          </a:p>
          <a:p>
            <a:pPr marL="132715">
              <a:lnSpc>
                <a:spcPct val="100000"/>
              </a:lnSpc>
              <a:spcBef>
                <a:spcPts val="270"/>
              </a:spcBef>
            </a:pPr>
            <a:r>
              <a:rPr sz="850" spc="-55" dirty="0">
                <a:latin typeface="Trebuchet MS"/>
                <a:cs typeface="Trebuchet MS"/>
              </a:rPr>
              <a:t>-4,0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266393" y="6241863"/>
            <a:ext cx="179705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-3,0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732545" y="6241863"/>
            <a:ext cx="179705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-2,0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191942" y="6241863"/>
            <a:ext cx="179705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-1,0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671456" y="6241863"/>
            <a:ext cx="14605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0,0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131002" y="6241863"/>
            <a:ext cx="14605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1,0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590549" y="6241863"/>
            <a:ext cx="14605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2,0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056551" y="6241863"/>
            <a:ext cx="14605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3,0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490698" y="6207654"/>
            <a:ext cx="34036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850" spc="-55" dirty="0">
                <a:latin typeface="Trebuchet MS"/>
                <a:cs typeface="Trebuchet MS"/>
              </a:rPr>
              <a:t>4,0</a:t>
            </a:r>
            <a:r>
              <a:rPr sz="850" spc="60" dirty="0">
                <a:latin typeface="Trebuchet MS"/>
                <a:cs typeface="Trebuchet MS"/>
              </a:rPr>
              <a:t> </a:t>
            </a:r>
            <a:r>
              <a:rPr sz="1650" b="1" i="1" spc="44" baseline="7575" dirty="0">
                <a:latin typeface="Cambria"/>
                <a:cs typeface="Cambria"/>
              </a:rPr>
              <a:t>z</a:t>
            </a:r>
            <a:endParaRPr sz="1650" baseline="7575">
              <a:latin typeface="Cambria"/>
              <a:cs typeface="Cambri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620445" y="3582594"/>
            <a:ext cx="22606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100" b="1" i="1" spc="-10" dirty="0">
                <a:latin typeface="Cambria"/>
                <a:cs typeface="Cambria"/>
              </a:rPr>
              <a:t>f(</a:t>
            </a:r>
            <a:r>
              <a:rPr sz="1100" b="1" i="1" spc="15" dirty="0">
                <a:latin typeface="Cambria"/>
                <a:cs typeface="Cambria"/>
              </a:rPr>
              <a:t>z</a:t>
            </a:r>
            <a:r>
              <a:rPr sz="1100" b="1" i="1" spc="-70" dirty="0">
                <a:latin typeface="Cambria"/>
                <a:cs typeface="Cambria"/>
              </a:rPr>
              <a:t>)</a:t>
            </a:r>
            <a:endParaRPr sz="1100">
              <a:latin typeface="Cambria"/>
              <a:cs typeface="Cambria"/>
            </a:endParaRPr>
          </a:p>
          <a:p>
            <a:pPr marL="52705">
              <a:lnSpc>
                <a:spcPct val="100000"/>
              </a:lnSpc>
              <a:spcBef>
                <a:spcPts val="60"/>
              </a:spcBef>
            </a:pPr>
            <a:r>
              <a:rPr sz="850" spc="-55" dirty="0">
                <a:latin typeface="Trebuchet MS"/>
                <a:cs typeface="Trebuchet MS"/>
              </a:rPr>
              <a:t>0,5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473790" y="3554487"/>
            <a:ext cx="4389120" cy="3082290"/>
          </a:xfrm>
          <a:custGeom>
            <a:avLst/>
            <a:gdLst/>
            <a:ahLst/>
            <a:cxnLst/>
            <a:rect l="l" t="t" r="r" b="b"/>
            <a:pathLst>
              <a:path w="4389120" h="3082290">
                <a:moveTo>
                  <a:pt x="0" y="3081840"/>
                </a:moveTo>
                <a:lnTo>
                  <a:pt x="4388662" y="3081840"/>
                </a:lnTo>
                <a:lnTo>
                  <a:pt x="4388662" y="0"/>
                </a:lnTo>
                <a:lnTo>
                  <a:pt x="0" y="0"/>
                </a:lnTo>
                <a:lnTo>
                  <a:pt x="0" y="3081840"/>
                </a:lnTo>
                <a:close/>
              </a:path>
            </a:pathLst>
          </a:custGeom>
          <a:ln w="13505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6" y="1"/>
            <a:ext cx="9131935" cy="623570"/>
          </a:xfrm>
          <a:custGeom>
            <a:avLst/>
            <a:gdLst/>
            <a:ahLst/>
            <a:cxnLst/>
            <a:rect l="l" t="t" r="r" b="b"/>
            <a:pathLst>
              <a:path w="9131935" h="623570">
                <a:moveTo>
                  <a:pt x="9131528" y="0"/>
                </a:moveTo>
                <a:lnTo>
                  <a:pt x="0" y="0"/>
                </a:lnTo>
                <a:lnTo>
                  <a:pt x="0" y="623394"/>
                </a:lnTo>
                <a:lnTo>
                  <a:pt x="9131528" y="623394"/>
                </a:lnTo>
                <a:lnTo>
                  <a:pt x="91315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La tavola della distribuzione </a:t>
            </a:r>
            <a:r>
              <a:rPr spc="-10" dirty="0"/>
              <a:t>Gaussiana</a:t>
            </a:r>
            <a:r>
              <a:rPr dirty="0"/>
              <a:t> </a:t>
            </a:r>
            <a:r>
              <a:rPr spc="-5" dirty="0"/>
              <a:t>Standardizzata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8376" y="2820263"/>
            <a:ext cx="373380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spc="-20" dirty="0">
                <a:latin typeface="Arial MT"/>
                <a:cs typeface="Arial MT"/>
              </a:rPr>
              <a:t>0.159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795344" y="848860"/>
            <a:ext cx="2093595" cy="1473200"/>
            <a:chOff x="6795344" y="848860"/>
            <a:chExt cx="2093595" cy="1473200"/>
          </a:xfrm>
        </p:grpSpPr>
        <p:sp>
          <p:nvSpPr>
            <p:cNvPr id="6" name="object 6"/>
            <p:cNvSpPr/>
            <p:nvPr/>
          </p:nvSpPr>
          <p:spPr>
            <a:xfrm>
              <a:off x="6798837" y="852352"/>
              <a:ext cx="2086610" cy="1466215"/>
            </a:xfrm>
            <a:custGeom>
              <a:avLst/>
              <a:gdLst/>
              <a:ahLst/>
              <a:cxnLst/>
              <a:rect l="l" t="t" r="r" b="b"/>
              <a:pathLst>
                <a:path w="2086609" h="1466214">
                  <a:moveTo>
                    <a:pt x="0" y="1465964"/>
                  </a:moveTo>
                  <a:lnTo>
                    <a:pt x="2086439" y="1465964"/>
                  </a:lnTo>
                  <a:lnTo>
                    <a:pt x="2086439" y="0"/>
                  </a:lnTo>
                  <a:lnTo>
                    <a:pt x="0" y="0"/>
                  </a:lnTo>
                  <a:lnTo>
                    <a:pt x="0" y="1465964"/>
                  </a:lnTo>
                  <a:close/>
                </a:path>
              </a:pathLst>
            </a:custGeom>
            <a:ln w="6423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95184" y="1040415"/>
              <a:ext cx="1757680" cy="843280"/>
            </a:xfrm>
            <a:custGeom>
              <a:avLst/>
              <a:gdLst/>
              <a:ahLst/>
              <a:cxnLst/>
              <a:rect l="l" t="t" r="r" b="b"/>
              <a:pathLst>
                <a:path w="1757679" h="843280">
                  <a:moveTo>
                    <a:pt x="0" y="843226"/>
                  </a:moveTo>
                  <a:lnTo>
                    <a:pt x="1757119" y="843226"/>
                  </a:lnTo>
                </a:path>
                <a:path w="1757679" h="843280">
                  <a:moveTo>
                    <a:pt x="0" y="632419"/>
                  </a:moveTo>
                  <a:lnTo>
                    <a:pt x="1757119" y="632419"/>
                  </a:lnTo>
                </a:path>
                <a:path w="1757679" h="843280">
                  <a:moveTo>
                    <a:pt x="0" y="421613"/>
                  </a:moveTo>
                  <a:lnTo>
                    <a:pt x="1757119" y="421613"/>
                  </a:lnTo>
                </a:path>
                <a:path w="1757679" h="843280">
                  <a:moveTo>
                    <a:pt x="0" y="210806"/>
                  </a:moveTo>
                  <a:lnTo>
                    <a:pt x="1757119" y="210806"/>
                  </a:lnTo>
                </a:path>
                <a:path w="1757679" h="843280">
                  <a:moveTo>
                    <a:pt x="0" y="0"/>
                  </a:moveTo>
                  <a:lnTo>
                    <a:pt x="1757119" y="0"/>
                  </a:lnTo>
                </a:path>
              </a:pathLst>
            </a:custGeom>
            <a:ln w="319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95184" y="1040415"/>
              <a:ext cx="1757680" cy="1054100"/>
            </a:xfrm>
            <a:custGeom>
              <a:avLst/>
              <a:gdLst/>
              <a:ahLst/>
              <a:cxnLst/>
              <a:rect l="l" t="t" r="r" b="b"/>
              <a:pathLst>
                <a:path w="1757679" h="1054100">
                  <a:moveTo>
                    <a:pt x="0" y="0"/>
                  </a:moveTo>
                  <a:lnTo>
                    <a:pt x="1757119" y="0"/>
                  </a:lnTo>
                  <a:lnTo>
                    <a:pt x="1757119" y="1054051"/>
                  </a:lnTo>
                  <a:lnTo>
                    <a:pt x="0" y="1054051"/>
                  </a:lnTo>
                  <a:lnTo>
                    <a:pt x="0" y="0"/>
                  </a:lnTo>
                </a:path>
              </a:pathLst>
            </a:custGeom>
            <a:ln w="6433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93274" y="1254438"/>
              <a:ext cx="1561465" cy="840105"/>
            </a:xfrm>
            <a:custGeom>
              <a:avLst/>
              <a:gdLst/>
              <a:ahLst/>
              <a:cxnLst/>
              <a:rect l="l" t="t" r="r" b="b"/>
              <a:pathLst>
                <a:path w="1561465" h="840105">
                  <a:moveTo>
                    <a:pt x="1548221" y="836795"/>
                  </a:moveTo>
                  <a:lnTo>
                    <a:pt x="12731" y="836795"/>
                  </a:lnTo>
                  <a:lnTo>
                    <a:pt x="0" y="840028"/>
                  </a:lnTo>
                  <a:lnTo>
                    <a:pt x="1560854" y="840028"/>
                  </a:lnTo>
                  <a:lnTo>
                    <a:pt x="1548221" y="836795"/>
                  </a:lnTo>
                  <a:close/>
                </a:path>
                <a:path w="1561465" h="840105">
                  <a:moveTo>
                    <a:pt x="1484913" y="833558"/>
                  </a:moveTo>
                  <a:lnTo>
                    <a:pt x="79203" y="833558"/>
                  </a:lnTo>
                  <a:lnTo>
                    <a:pt x="66569" y="836795"/>
                  </a:lnTo>
                  <a:lnTo>
                    <a:pt x="1494405" y="836795"/>
                  </a:lnTo>
                  <a:lnTo>
                    <a:pt x="1484913" y="833558"/>
                  </a:lnTo>
                  <a:close/>
                </a:path>
                <a:path w="1561465" h="840105">
                  <a:moveTo>
                    <a:pt x="1440553" y="830320"/>
                  </a:moveTo>
                  <a:lnTo>
                    <a:pt x="120313" y="830320"/>
                  </a:lnTo>
                  <a:lnTo>
                    <a:pt x="110821" y="833558"/>
                  </a:lnTo>
                  <a:lnTo>
                    <a:pt x="1450046" y="833558"/>
                  </a:lnTo>
                  <a:lnTo>
                    <a:pt x="1440553" y="830320"/>
                  </a:lnTo>
                  <a:close/>
                </a:path>
                <a:path w="1561465" h="840105">
                  <a:moveTo>
                    <a:pt x="1418427" y="827083"/>
                  </a:moveTo>
                  <a:lnTo>
                    <a:pt x="142511" y="827083"/>
                  </a:lnTo>
                  <a:lnTo>
                    <a:pt x="133018" y="830320"/>
                  </a:lnTo>
                  <a:lnTo>
                    <a:pt x="1427920" y="830320"/>
                  </a:lnTo>
                  <a:lnTo>
                    <a:pt x="1418427" y="827083"/>
                  </a:lnTo>
                  <a:close/>
                </a:path>
                <a:path w="1561465" h="840105">
                  <a:moveTo>
                    <a:pt x="791550" y="0"/>
                  </a:moveTo>
                  <a:lnTo>
                    <a:pt x="769424" y="0"/>
                  </a:lnTo>
                  <a:lnTo>
                    <a:pt x="759824" y="3251"/>
                  </a:lnTo>
                  <a:lnTo>
                    <a:pt x="725064" y="26012"/>
                  </a:lnTo>
                  <a:lnTo>
                    <a:pt x="693375" y="64922"/>
                  </a:lnTo>
                  <a:lnTo>
                    <a:pt x="680707" y="81107"/>
                  </a:lnTo>
                  <a:lnTo>
                    <a:pt x="671249" y="97364"/>
                  </a:lnTo>
                  <a:lnTo>
                    <a:pt x="658581" y="116800"/>
                  </a:lnTo>
                  <a:lnTo>
                    <a:pt x="649016" y="136201"/>
                  </a:lnTo>
                  <a:lnTo>
                    <a:pt x="636384" y="158962"/>
                  </a:lnTo>
                  <a:lnTo>
                    <a:pt x="626891" y="181687"/>
                  </a:lnTo>
                  <a:lnTo>
                    <a:pt x="614257" y="204339"/>
                  </a:lnTo>
                  <a:lnTo>
                    <a:pt x="604765" y="230352"/>
                  </a:lnTo>
                  <a:lnTo>
                    <a:pt x="595271" y="253004"/>
                  </a:lnTo>
                  <a:lnTo>
                    <a:pt x="582532" y="278979"/>
                  </a:lnTo>
                  <a:lnTo>
                    <a:pt x="573074" y="304956"/>
                  </a:lnTo>
                  <a:lnTo>
                    <a:pt x="560405" y="330859"/>
                  </a:lnTo>
                  <a:lnTo>
                    <a:pt x="550948" y="356835"/>
                  </a:lnTo>
                  <a:lnTo>
                    <a:pt x="538279" y="379487"/>
                  </a:lnTo>
                  <a:lnTo>
                    <a:pt x="528716" y="405464"/>
                  </a:lnTo>
                  <a:lnTo>
                    <a:pt x="516082" y="431440"/>
                  </a:lnTo>
                  <a:lnTo>
                    <a:pt x="506590" y="454092"/>
                  </a:lnTo>
                  <a:lnTo>
                    <a:pt x="493956" y="480067"/>
                  </a:lnTo>
                  <a:lnTo>
                    <a:pt x="484463" y="502719"/>
                  </a:lnTo>
                  <a:lnTo>
                    <a:pt x="471723" y="525481"/>
                  </a:lnTo>
                  <a:lnTo>
                    <a:pt x="462230" y="544880"/>
                  </a:lnTo>
                  <a:lnTo>
                    <a:pt x="449597" y="567641"/>
                  </a:lnTo>
                  <a:lnTo>
                    <a:pt x="440104" y="587042"/>
                  </a:lnTo>
                  <a:lnTo>
                    <a:pt x="430648" y="606551"/>
                  </a:lnTo>
                  <a:lnTo>
                    <a:pt x="417979" y="625989"/>
                  </a:lnTo>
                  <a:lnTo>
                    <a:pt x="408414" y="642246"/>
                  </a:lnTo>
                  <a:lnTo>
                    <a:pt x="395782" y="658431"/>
                  </a:lnTo>
                  <a:lnTo>
                    <a:pt x="386289" y="674616"/>
                  </a:lnTo>
                  <a:lnTo>
                    <a:pt x="373655" y="687659"/>
                  </a:lnTo>
                  <a:lnTo>
                    <a:pt x="364163" y="700592"/>
                  </a:lnTo>
                  <a:lnTo>
                    <a:pt x="351422" y="713526"/>
                  </a:lnTo>
                  <a:lnTo>
                    <a:pt x="341930" y="726577"/>
                  </a:lnTo>
                  <a:lnTo>
                    <a:pt x="329297" y="736287"/>
                  </a:lnTo>
                  <a:lnTo>
                    <a:pt x="319803" y="745995"/>
                  </a:lnTo>
                  <a:lnTo>
                    <a:pt x="307171" y="755705"/>
                  </a:lnTo>
                  <a:lnTo>
                    <a:pt x="297606" y="765505"/>
                  </a:lnTo>
                  <a:lnTo>
                    <a:pt x="284937" y="771975"/>
                  </a:lnTo>
                  <a:lnTo>
                    <a:pt x="275480" y="781686"/>
                  </a:lnTo>
                  <a:lnTo>
                    <a:pt x="262812" y="788156"/>
                  </a:lnTo>
                  <a:lnTo>
                    <a:pt x="253319" y="791392"/>
                  </a:lnTo>
                  <a:lnTo>
                    <a:pt x="243861" y="797867"/>
                  </a:lnTo>
                  <a:lnTo>
                    <a:pt x="231122" y="804429"/>
                  </a:lnTo>
                  <a:lnTo>
                    <a:pt x="221628" y="807666"/>
                  </a:lnTo>
                  <a:lnTo>
                    <a:pt x="208996" y="810902"/>
                  </a:lnTo>
                  <a:lnTo>
                    <a:pt x="199503" y="814139"/>
                  </a:lnTo>
                  <a:lnTo>
                    <a:pt x="186870" y="817377"/>
                  </a:lnTo>
                  <a:lnTo>
                    <a:pt x="177305" y="820610"/>
                  </a:lnTo>
                  <a:lnTo>
                    <a:pt x="164637" y="823847"/>
                  </a:lnTo>
                  <a:lnTo>
                    <a:pt x="155180" y="827083"/>
                  </a:lnTo>
                  <a:lnTo>
                    <a:pt x="1405686" y="827083"/>
                  </a:lnTo>
                  <a:lnTo>
                    <a:pt x="1396230" y="823847"/>
                  </a:lnTo>
                  <a:lnTo>
                    <a:pt x="1383560" y="820610"/>
                  </a:lnTo>
                  <a:lnTo>
                    <a:pt x="1374104" y="817377"/>
                  </a:lnTo>
                  <a:lnTo>
                    <a:pt x="1361436" y="814139"/>
                  </a:lnTo>
                  <a:lnTo>
                    <a:pt x="1351870" y="810902"/>
                  </a:lnTo>
                  <a:lnTo>
                    <a:pt x="1339239" y="807666"/>
                  </a:lnTo>
                  <a:lnTo>
                    <a:pt x="1329745" y="804429"/>
                  </a:lnTo>
                  <a:lnTo>
                    <a:pt x="1317113" y="797867"/>
                  </a:lnTo>
                  <a:lnTo>
                    <a:pt x="1307619" y="791392"/>
                  </a:lnTo>
                  <a:lnTo>
                    <a:pt x="1298126" y="788156"/>
                  </a:lnTo>
                  <a:lnTo>
                    <a:pt x="1285387" y="781686"/>
                  </a:lnTo>
                  <a:lnTo>
                    <a:pt x="1275929" y="771975"/>
                  </a:lnTo>
                  <a:lnTo>
                    <a:pt x="1263261" y="765505"/>
                  </a:lnTo>
                  <a:lnTo>
                    <a:pt x="1253768" y="755705"/>
                  </a:lnTo>
                  <a:lnTo>
                    <a:pt x="1241134" y="745995"/>
                  </a:lnTo>
                  <a:lnTo>
                    <a:pt x="1231571" y="736287"/>
                  </a:lnTo>
                  <a:lnTo>
                    <a:pt x="1218937" y="726577"/>
                  </a:lnTo>
                  <a:lnTo>
                    <a:pt x="1209445" y="713526"/>
                  </a:lnTo>
                  <a:lnTo>
                    <a:pt x="1196775" y="700592"/>
                  </a:lnTo>
                  <a:lnTo>
                    <a:pt x="1187319" y="687659"/>
                  </a:lnTo>
                  <a:lnTo>
                    <a:pt x="1174578" y="674616"/>
                  </a:lnTo>
                  <a:lnTo>
                    <a:pt x="1165085" y="658431"/>
                  </a:lnTo>
                  <a:lnTo>
                    <a:pt x="1152452" y="642246"/>
                  </a:lnTo>
                  <a:lnTo>
                    <a:pt x="1142959" y="625989"/>
                  </a:lnTo>
                  <a:lnTo>
                    <a:pt x="1133467" y="606551"/>
                  </a:lnTo>
                  <a:lnTo>
                    <a:pt x="1120762" y="587042"/>
                  </a:lnTo>
                  <a:lnTo>
                    <a:pt x="1111270" y="567641"/>
                  </a:lnTo>
                  <a:lnTo>
                    <a:pt x="1098636" y="544880"/>
                  </a:lnTo>
                  <a:lnTo>
                    <a:pt x="1089144" y="525481"/>
                  </a:lnTo>
                  <a:lnTo>
                    <a:pt x="1076476" y="502719"/>
                  </a:lnTo>
                  <a:lnTo>
                    <a:pt x="1067018" y="480067"/>
                  </a:lnTo>
                  <a:lnTo>
                    <a:pt x="1054277" y="454092"/>
                  </a:lnTo>
                  <a:lnTo>
                    <a:pt x="1044785" y="431440"/>
                  </a:lnTo>
                  <a:lnTo>
                    <a:pt x="1032151" y="405464"/>
                  </a:lnTo>
                  <a:lnTo>
                    <a:pt x="1022659" y="379487"/>
                  </a:lnTo>
                  <a:lnTo>
                    <a:pt x="1010025" y="356835"/>
                  </a:lnTo>
                  <a:lnTo>
                    <a:pt x="1000461" y="330859"/>
                  </a:lnTo>
                  <a:lnTo>
                    <a:pt x="987793" y="304956"/>
                  </a:lnTo>
                  <a:lnTo>
                    <a:pt x="978300" y="278979"/>
                  </a:lnTo>
                  <a:lnTo>
                    <a:pt x="965667" y="253004"/>
                  </a:lnTo>
                  <a:lnTo>
                    <a:pt x="956174" y="230352"/>
                  </a:lnTo>
                  <a:lnTo>
                    <a:pt x="946717" y="204339"/>
                  </a:lnTo>
                  <a:lnTo>
                    <a:pt x="933977" y="181687"/>
                  </a:lnTo>
                  <a:lnTo>
                    <a:pt x="924483" y="158962"/>
                  </a:lnTo>
                  <a:lnTo>
                    <a:pt x="911851" y="136201"/>
                  </a:lnTo>
                  <a:lnTo>
                    <a:pt x="902357" y="116800"/>
                  </a:lnTo>
                  <a:lnTo>
                    <a:pt x="889725" y="97364"/>
                  </a:lnTo>
                  <a:lnTo>
                    <a:pt x="880125" y="81107"/>
                  </a:lnTo>
                  <a:lnTo>
                    <a:pt x="867492" y="64922"/>
                  </a:lnTo>
                  <a:lnTo>
                    <a:pt x="857999" y="48663"/>
                  </a:lnTo>
                  <a:lnTo>
                    <a:pt x="835873" y="26012"/>
                  </a:lnTo>
                  <a:lnTo>
                    <a:pt x="823169" y="16294"/>
                  </a:lnTo>
                  <a:lnTo>
                    <a:pt x="813676" y="9718"/>
                  </a:lnTo>
                  <a:lnTo>
                    <a:pt x="801006" y="3251"/>
                  </a:lnTo>
                  <a:lnTo>
                    <a:pt x="79155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95184" y="1254437"/>
              <a:ext cx="1757680" cy="840105"/>
            </a:xfrm>
            <a:custGeom>
              <a:avLst/>
              <a:gdLst/>
              <a:ahLst/>
              <a:cxnLst/>
              <a:rect l="l" t="t" r="r" b="b"/>
              <a:pathLst>
                <a:path w="1757679" h="840105">
                  <a:moveTo>
                    <a:pt x="0" y="840029"/>
                  </a:moveTo>
                  <a:lnTo>
                    <a:pt x="9485" y="840029"/>
                  </a:lnTo>
                  <a:lnTo>
                    <a:pt x="98089" y="840029"/>
                  </a:lnTo>
                  <a:lnTo>
                    <a:pt x="110821" y="836795"/>
                  </a:lnTo>
                  <a:lnTo>
                    <a:pt x="164659" y="836795"/>
                  </a:lnTo>
                  <a:lnTo>
                    <a:pt x="177293" y="833558"/>
                  </a:lnTo>
                  <a:lnTo>
                    <a:pt x="186785" y="833558"/>
                  </a:lnTo>
                  <a:lnTo>
                    <a:pt x="196278" y="833558"/>
                  </a:lnTo>
                  <a:lnTo>
                    <a:pt x="208911" y="833558"/>
                  </a:lnTo>
                  <a:lnTo>
                    <a:pt x="218403" y="830321"/>
                  </a:lnTo>
                  <a:lnTo>
                    <a:pt x="231108" y="830321"/>
                  </a:lnTo>
                  <a:lnTo>
                    <a:pt x="240601" y="827084"/>
                  </a:lnTo>
                  <a:lnTo>
                    <a:pt x="253270" y="827084"/>
                  </a:lnTo>
                  <a:lnTo>
                    <a:pt x="262727" y="823847"/>
                  </a:lnTo>
                  <a:lnTo>
                    <a:pt x="275396" y="820610"/>
                  </a:lnTo>
                  <a:lnTo>
                    <a:pt x="284960" y="817377"/>
                  </a:lnTo>
                  <a:lnTo>
                    <a:pt x="297593" y="814140"/>
                  </a:lnTo>
                  <a:lnTo>
                    <a:pt x="307085" y="810903"/>
                  </a:lnTo>
                  <a:lnTo>
                    <a:pt x="319719" y="807666"/>
                  </a:lnTo>
                  <a:lnTo>
                    <a:pt x="329212" y="804429"/>
                  </a:lnTo>
                  <a:lnTo>
                    <a:pt x="341951" y="797867"/>
                  </a:lnTo>
                  <a:lnTo>
                    <a:pt x="351409" y="791393"/>
                  </a:lnTo>
                  <a:lnTo>
                    <a:pt x="360902" y="788156"/>
                  </a:lnTo>
                  <a:lnTo>
                    <a:pt x="373571" y="781686"/>
                  </a:lnTo>
                  <a:lnTo>
                    <a:pt x="383027" y="771975"/>
                  </a:lnTo>
                  <a:lnTo>
                    <a:pt x="395696" y="765505"/>
                  </a:lnTo>
                  <a:lnTo>
                    <a:pt x="405261" y="755706"/>
                  </a:lnTo>
                  <a:lnTo>
                    <a:pt x="417893" y="745995"/>
                  </a:lnTo>
                  <a:lnTo>
                    <a:pt x="427386" y="736288"/>
                  </a:lnTo>
                  <a:lnTo>
                    <a:pt x="440020" y="726577"/>
                  </a:lnTo>
                  <a:lnTo>
                    <a:pt x="449512" y="713526"/>
                  </a:lnTo>
                  <a:lnTo>
                    <a:pt x="462253" y="700593"/>
                  </a:lnTo>
                  <a:lnTo>
                    <a:pt x="471745" y="687660"/>
                  </a:lnTo>
                  <a:lnTo>
                    <a:pt x="484379" y="674617"/>
                  </a:lnTo>
                  <a:lnTo>
                    <a:pt x="493872" y="658432"/>
                  </a:lnTo>
                  <a:lnTo>
                    <a:pt x="506504" y="642247"/>
                  </a:lnTo>
                  <a:lnTo>
                    <a:pt x="516069" y="625989"/>
                  </a:lnTo>
                  <a:lnTo>
                    <a:pt x="528738" y="606552"/>
                  </a:lnTo>
                  <a:lnTo>
                    <a:pt x="538195" y="587043"/>
                  </a:lnTo>
                  <a:lnTo>
                    <a:pt x="547687" y="567642"/>
                  </a:lnTo>
                  <a:lnTo>
                    <a:pt x="560320" y="544881"/>
                  </a:lnTo>
                  <a:lnTo>
                    <a:pt x="569814" y="525481"/>
                  </a:lnTo>
                  <a:lnTo>
                    <a:pt x="582553" y="502720"/>
                  </a:lnTo>
                  <a:lnTo>
                    <a:pt x="592046" y="480068"/>
                  </a:lnTo>
                  <a:lnTo>
                    <a:pt x="604680" y="454092"/>
                  </a:lnTo>
                  <a:lnTo>
                    <a:pt x="614172" y="431440"/>
                  </a:lnTo>
                  <a:lnTo>
                    <a:pt x="626806" y="405464"/>
                  </a:lnTo>
                  <a:lnTo>
                    <a:pt x="636369" y="379487"/>
                  </a:lnTo>
                  <a:lnTo>
                    <a:pt x="649038" y="356836"/>
                  </a:lnTo>
                  <a:lnTo>
                    <a:pt x="658495" y="330859"/>
                  </a:lnTo>
                  <a:lnTo>
                    <a:pt x="671164" y="304957"/>
                  </a:lnTo>
                  <a:lnTo>
                    <a:pt x="680622" y="278980"/>
                  </a:lnTo>
                  <a:lnTo>
                    <a:pt x="693362" y="253004"/>
                  </a:lnTo>
                  <a:lnTo>
                    <a:pt x="702854" y="230352"/>
                  </a:lnTo>
                  <a:lnTo>
                    <a:pt x="712347" y="204339"/>
                  </a:lnTo>
                  <a:lnTo>
                    <a:pt x="724980" y="181688"/>
                  </a:lnTo>
                  <a:lnTo>
                    <a:pt x="734473" y="158963"/>
                  </a:lnTo>
                  <a:lnTo>
                    <a:pt x="747106" y="136202"/>
                  </a:lnTo>
                  <a:lnTo>
                    <a:pt x="756671" y="116801"/>
                  </a:lnTo>
                  <a:lnTo>
                    <a:pt x="769339" y="97365"/>
                  </a:lnTo>
                  <a:lnTo>
                    <a:pt x="778796" y="81107"/>
                  </a:lnTo>
                  <a:lnTo>
                    <a:pt x="791465" y="64922"/>
                  </a:lnTo>
                  <a:lnTo>
                    <a:pt x="800922" y="48664"/>
                  </a:lnTo>
                  <a:lnTo>
                    <a:pt x="813662" y="35694"/>
                  </a:lnTo>
                  <a:lnTo>
                    <a:pt x="823155" y="26012"/>
                  </a:lnTo>
                  <a:lnTo>
                    <a:pt x="835788" y="16294"/>
                  </a:lnTo>
                  <a:lnTo>
                    <a:pt x="845281" y="9717"/>
                  </a:lnTo>
                  <a:lnTo>
                    <a:pt x="857914" y="3251"/>
                  </a:lnTo>
                  <a:lnTo>
                    <a:pt x="867514" y="0"/>
                  </a:lnTo>
                  <a:lnTo>
                    <a:pt x="880147" y="0"/>
                  </a:lnTo>
                  <a:lnTo>
                    <a:pt x="889640" y="0"/>
                  </a:lnTo>
                  <a:lnTo>
                    <a:pt x="933963" y="26012"/>
                  </a:lnTo>
                  <a:lnTo>
                    <a:pt x="965582" y="64922"/>
                  </a:lnTo>
                  <a:lnTo>
                    <a:pt x="978215" y="81107"/>
                  </a:lnTo>
                  <a:lnTo>
                    <a:pt x="987814" y="97365"/>
                  </a:lnTo>
                  <a:lnTo>
                    <a:pt x="1000448" y="116801"/>
                  </a:lnTo>
                  <a:lnTo>
                    <a:pt x="1009941" y="136202"/>
                  </a:lnTo>
                  <a:lnTo>
                    <a:pt x="1022573" y="158963"/>
                  </a:lnTo>
                  <a:lnTo>
                    <a:pt x="1032067" y="181688"/>
                  </a:lnTo>
                  <a:lnTo>
                    <a:pt x="1044807" y="204339"/>
                  </a:lnTo>
                  <a:lnTo>
                    <a:pt x="1054264" y="230352"/>
                  </a:lnTo>
                  <a:lnTo>
                    <a:pt x="1063756" y="253004"/>
                  </a:lnTo>
                  <a:lnTo>
                    <a:pt x="1076390" y="278980"/>
                  </a:lnTo>
                  <a:lnTo>
                    <a:pt x="1085883" y="304957"/>
                  </a:lnTo>
                  <a:lnTo>
                    <a:pt x="1098551" y="330859"/>
                  </a:lnTo>
                  <a:lnTo>
                    <a:pt x="1108116" y="356836"/>
                  </a:lnTo>
                  <a:lnTo>
                    <a:pt x="1120749" y="379487"/>
                  </a:lnTo>
                  <a:lnTo>
                    <a:pt x="1130241" y="405464"/>
                  </a:lnTo>
                  <a:lnTo>
                    <a:pt x="1142875" y="431440"/>
                  </a:lnTo>
                  <a:lnTo>
                    <a:pt x="1152367" y="454092"/>
                  </a:lnTo>
                  <a:lnTo>
                    <a:pt x="1165108" y="480068"/>
                  </a:lnTo>
                  <a:lnTo>
                    <a:pt x="1174565" y="502720"/>
                  </a:lnTo>
                  <a:lnTo>
                    <a:pt x="1187233" y="525481"/>
                  </a:lnTo>
                  <a:lnTo>
                    <a:pt x="1196727" y="544881"/>
                  </a:lnTo>
                  <a:lnTo>
                    <a:pt x="1209360" y="567642"/>
                  </a:lnTo>
                  <a:lnTo>
                    <a:pt x="1218852" y="587043"/>
                  </a:lnTo>
                  <a:lnTo>
                    <a:pt x="1231557" y="606552"/>
                  </a:lnTo>
                  <a:lnTo>
                    <a:pt x="1241050" y="625989"/>
                  </a:lnTo>
                  <a:lnTo>
                    <a:pt x="1250542" y="642247"/>
                  </a:lnTo>
                  <a:lnTo>
                    <a:pt x="1263175" y="658432"/>
                  </a:lnTo>
                  <a:lnTo>
                    <a:pt x="1272669" y="674617"/>
                  </a:lnTo>
                  <a:lnTo>
                    <a:pt x="1285409" y="687660"/>
                  </a:lnTo>
                  <a:lnTo>
                    <a:pt x="1294865" y="700593"/>
                  </a:lnTo>
                  <a:lnTo>
                    <a:pt x="1307535" y="713526"/>
                  </a:lnTo>
                  <a:lnTo>
                    <a:pt x="1317027" y="726577"/>
                  </a:lnTo>
                  <a:lnTo>
                    <a:pt x="1329660" y="736288"/>
                  </a:lnTo>
                  <a:lnTo>
                    <a:pt x="1339224" y="745995"/>
                  </a:lnTo>
                  <a:lnTo>
                    <a:pt x="1351857" y="755706"/>
                  </a:lnTo>
                  <a:lnTo>
                    <a:pt x="1361351" y="765505"/>
                  </a:lnTo>
                  <a:lnTo>
                    <a:pt x="1374019" y="771975"/>
                  </a:lnTo>
                  <a:lnTo>
                    <a:pt x="1383477" y="781686"/>
                  </a:lnTo>
                  <a:lnTo>
                    <a:pt x="1396217" y="788156"/>
                  </a:lnTo>
                  <a:lnTo>
                    <a:pt x="1405709" y="791393"/>
                  </a:lnTo>
                  <a:lnTo>
                    <a:pt x="1415202" y="797867"/>
                  </a:lnTo>
                  <a:lnTo>
                    <a:pt x="1427835" y="804429"/>
                  </a:lnTo>
                  <a:lnTo>
                    <a:pt x="1437328" y="807666"/>
                  </a:lnTo>
                  <a:lnTo>
                    <a:pt x="1449961" y="810903"/>
                  </a:lnTo>
                  <a:lnTo>
                    <a:pt x="1459525" y="814140"/>
                  </a:lnTo>
                  <a:lnTo>
                    <a:pt x="1472194" y="817377"/>
                  </a:lnTo>
                  <a:lnTo>
                    <a:pt x="1481651" y="820610"/>
                  </a:lnTo>
                  <a:lnTo>
                    <a:pt x="1494320" y="823847"/>
                  </a:lnTo>
                  <a:lnTo>
                    <a:pt x="1503777" y="827084"/>
                  </a:lnTo>
                  <a:lnTo>
                    <a:pt x="1516517" y="827084"/>
                  </a:lnTo>
                  <a:lnTo>
                    <a:pt x="1526010" y="830321"/>
                  </a:lnTo>
                  <a:lnTo>
                    <a:pt x="1538643" y="830321"/>
                  </a:lnTo>
                  <a:lnTo>
                    <a:pt x="1548136" y="833558"/>
                  </a:lnTo>
                  <a:lnTo>
                    <a:pt x="1560769" y="833558"/>
                  </a:lnTo>
                  <a:lnTo>
                    <a:pt x="1570262" y="833558"/>
                  </a:lnTo>
                  <a:lnTo>
                    <a:pt x="1583002" y="833558"/>
                  </a:lnTo>
                  <a:lnTo>
                    <a:pt x="1592495" y="836795"/>
                  </a:lnTo>
                  <a:lnTo>
                    <a:pt x="1646311" y="836795"/>
                  </a:lnTo>
                  <a:lnTo>
                    <a:pt x="1658944" y="840029"/>
                  </a:lnTo>
                  <a:lnTo>
                    <a:pt x="1757119" y="840029"/>
                  </a:lnTo>
                  <a:lnTo>
                    <a:pt x="1757119" y="840029"/>
                  </a:lnTo>
                  <a:lnTo>
                    <a:pt x="9485" y="840029"/>
                  </a:lnTo>
                  <a:lnTo>
                    <a:pt x="0" y="840029"/>
                  </a:lnTo>
                </a:path>
              </a:pathLst>
            </a:custGeom>
            <a:ln w="9667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93274" y="1254438"/>
              <a:ext cx="1000760" cy="840105"/>
            </a:xfrm>
            <a:custGeom>
              <a:avLst/>
              <a:gdLst/>
              <a:ahLst/>
              <a:cxnLst/>
              <a:rect l="l" t="t" r="r" b="b"/>
              <a:pathLst>
                <a:path w="1000759" h="840105">
                  <a:moveTo>
                    <a:pt x="791550" y="0"/>
                  </a:moveTo>
                  <a:lnTo>
                    <a:pt x="769424" y="0"/>
                  </a:lnTo>
                  <a:lnTo>
                    <a:pt x="759824" y="3251"/>
                  </a:lnTo>
                  <a:lnTo>
                    <a:pt x="725064" y="26012"/>
                  </a:lnTo>
                  <a:lnTo>
                    <a:pt x="693375" y="64922"/>
                  </a:lnTo>
                  <a:lnTo>
                    <a:pt x="680707" y="81107"/>
                  </a:lnTo>
                  <a:lnTo>
                    <a:pt x="671249" y="97364"/>
                  </a:lnTo>
                  <a:lnTo>
                    <a:pt x="658581" y="116800"/>
                  </a:lnTo>
                  <a:lnTo>
                    <a:pt x="649016" y="136201"/>
                  </a:lnTo>
                  <a:lnTo>
                    <a:pt x="636384" y="158962"/>
                  </a:lnTo>
                  <a:lnTo>
                    <a:pt x="626891" y="181687"/>
                  </a:lnTo>
                  <a:lnTo>
                    <a:pt x="614257" y="204339"/>
                  </a:lnTo>
                  <a:lnTo>
                    <a:pt x="604765" y="230352"/>
                  </a:lnTo>
                  <a:lnTo>
                    <a:pt x="595271" y="253004"/>
                  </a:lnTo>
                  <a:lnTo>
                    <a:pt x="582532" y="278979"/>
                  </a:lnTo>
                  <a:lnTo>
                    <a:pt x="573074" y="304956"/>
                  </a:lnTo>
                  <a:lnTo>
                    <a:pt x="560405" y="330859"/>
                  </a:lnTo>
                  <a:lnTo>
                    <a:pt x="550948" y="356835"/>
                  </a:lnTo>
                  <a:lnTo>
                    <a:pt x="538279" y="379487"/>
                  </a:lnTo>
                  <a:lnTo>
                    <a:pt x="528716" y="405464"/>
                  </a:lnTo>
                  <a:lnTo>
                    <a:pt x="516082" y="431440"/>
                  </a:lnTo>
                  <a:lnTo>
                    <a:pt x="506590" y="454092"/>
                  </a:lnTo>
                  <a:lnTo>
                    <a:pt x="493956" y="480067"/>
                  </a:lnTo>
                  <a:lnTo>
                    <a:pt x="484463" y="502719"/>
                  </a:lnTo>
                  <a:lnTo>
                    <a:pt x="471723" y="525481"/>
                  </a:lnTo>
                  <a:lnTo>
                    <a:pt x="462230" y="544880"/>
                  </a:lnTo>
                  <a:lnTo>
                    <a:pt x="449597" y="567641"/>
                  </a:lnTo>
                  <a:lnTo>
                    <a:pt x="440104" y="587042"/>
                  </a:lnTo>
                  <a:lnTo>
                    <a:pt x="430648" y="606551"/>
                  </a:lnTo>
                  <a:lnTo>
                    <a:pt x="417979" y="625989"/>
                  </a:lnTo>
                  <a:lnTo>
                    <a:pt x="408414" y="642246"/>
                  </a:lnTo>
                  <a:lnTo>
                    <a:pt x="395782" y="658431"/>
                  </a:lnTo>
                  <a:lnTo>
                    <a:pt x="386289" y="674616"/>
                  </a:lnTo>
                  <a:lnTo>
                    <a:pt x="373655" y="687659"/>
                  </a:lnTo>
                  <a:lnTo>
                    <a:pt x="364163" y="700592"/>
                  </a:lnTo>
                  <a:lnTo>
                    <a:pt x="351422" y="713526"/>
                  </a:lnTo>
                  <a:lnTo>
                    <a:pt x="341930" y="726577"/>
                  </a:lnTo>
                  <a:lnTo>
                    <a:pt x="329297" y="736287"/>
                  </a:lnTo>
                  <a:lnTo>
                    <a:pt x="319803" y="745995"/>
                  </a:lnTo>
                  <a:lnTo>
                    <a:pt x="307171" y="755705"/>
                  </a:lnTo>
                  <a:lnTo>
                    <a:pt x="297606" y="765505"/>
                  </a:lnTo>
                  <a:lnTo>
                    <a:pt x="284937" y="771975"/>
                  </a:lnTo>
                  <a:lnTo>
                    <a:pt x="275480" y="781686"/>
                  </a:lnTo>
                  <a:lnTo>
                    <a:pt x="262812" y="788156"/>
                  </a:lnTo>
                  <a:lnTo>
                    <a:pt x="253319" y="791392"/>
                  </a:lnTo>
                  <a:lnTo>
                    <a:pt x="243861" y="797867"/>
                  </a:lnTo>
                  <a:lnTo>
                    <a:pt x="231122" y="804429"/>
                  </a:lnTo>
                  <a:lnTo>
                    <a:pt x="221628" y="807666"/>
                  </a:lnTo>
                  <a:lnTo>
                    <a:pt x="208996" y="810902"/>
                  </a:lnTo>
                  <a:lnTo>
                    <a:pt x="199503" y="814139"/>
                  </a:lnTo>
                  <a:lnTo>
                    <a:pt x="186870" y="817377"/>
                  </a:lnTo>
                  <a:lnTo>
                    <a:pt x="177305" y="820610"/>
                  </a:lnTo>
                  <a:lnTo>
                    <a:pt x="164637" y="823847"/>
                  </a:lnTo>
                  <a:lnTo>
                    <a:pt x="155180" y="827083"/>
                  </a:lnTo>
                  <a:lnTo>
                    <a:pt x="142511" y="827083"/>
                  </a:lnTo>
                  <a:lnTo>
                    <a:pt x="133018" y="830320"/>
                  </a:lnTo>
                  <a:lnTo>
                    <a:pt x="120313" y="830320"/>
                  </a:lnTo>
                  <a:lnTo>
                    <a:pt x="110821" y="833558"/>
                  </a:lnTo>
                  <a:lnTo>
                    <a:pt x="79203" y="833558"/>
                  </a:lnTo>
                  <a:lnTo>
                    <a:pt x="66569" y="836795"/>
                  </a:lnTo>
                  <a:lnTo>
                    <a:pt x="12731" y="836795"/>
                  </a:lnTo>
                  <a:lnTo>
                    <a:pt x="0" y="840028"/>
                  </a:lnTo>
                  <a:lnTo>
                    <a:pt x="1000461" y="840028"/>
                  </a:lnTo>
                  <a:lnTo>
                    <a:pt x="1000461" y="330859"/>
                  </a:lnTo>
                  <a:lnTo>
                    <a:pt x="987793" y="304956"/>
                  </a:lnTo>
                  <a:lnTo>
                    <a:pt x="978300" y="278979"/>
                  </a:lnTo>
                  <a:lnTo>
                    <a:pt x="965667" y="253004"/>
                  </a:lnTo>
                  <a:lnTo>
                    <a:pt x="956174" y="230352"/>
                  </a:lnTo>
                  <a:lnTo>
                    <a:pt x="946717" y="204339"/>
                  </a:lnTo>
                  <a:lnTo>
                    <a:pt x="933977" y="181687"/>
                  </a:lnTo>
                  <a:lnTo>
                    <a:pt x="924483" y="158962"/>
                  </a:lnTo>
                  <a:lnTo>
                    <a:pt x="911851" y="136201"/>
                  </a:lnTo>
                  <a:lnTo>
                    <a:pt x="902357" y="116800"/>
                  </a:lnTo>
                  <a:lnTo>
                    <a:pt x="889725" y="97364"/>
                  </a:lnTo>
                  <a:lnTo>
                    <a:pt x="880125" y="81107"/>
                  </a:lnTo>
                  <a:lnTo>
                    <a:pt x="867492" y="64922"/>
                  </a:lnTo>
                  <a:lnTo>
                    <a:pt x="835873" y="26012"/>
                  </a:lnTo>
                  <a:lnTo>
                    <a:pt x="801006" y="3251"/>
                  </a:lnTo>
                  <a:lnTo>
                    <a:pt x="79155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95184" y="1254437"/>
              <a:ext cx="1098550" cy="840105"/>
            </a:xfrm>
            <a:custGeom>
              <a:avLst/>
              <a:gdLst/>
              <a:ahLst/>
              <a:cxnLst/>
              <a:rect l="l" t="t" r="r" b="b"/>
              <a:pathLst>
                <a:path w="1098550" h="840105">
                  <a:moveTo>
                    <a:pt x="0" y="840029"/>
                  </a:moveTo>
                  <a:lnTo>
                    <a:pt x="9485" y="840029"/>
                  </a:lnTo>
                  <a:lnTo>
                    <a:pt x="98089" y="840029"/>
                  </a:lnTo>
                  <a:lnTo>
                    <a:pt x="110821" y="836795"/>
                  </a:lnTo>
                  <a:lnTo>
                    <a:pt x="164659" y="836795"/>
                  </a:lnTo>
                  <a:lnTo>
                    <a:pt x="177293" y="833558"/>
                  </a:lnTo>
                  <a:lnTo>
                    <a:pt x="186785" y="833558"/>
                  </a:lnTo>
                  <a:lnTo>
                    <a:pt x="196278" y="833558"/>
                  </a:lnTo>
                  <a:lnTo>
                    <a:pt x="208911" y="833558"/>
                  </a:lnTo>
                  <a:lnTo>
                    <a:pt x="218403" y="830321"/>
                  </a:lnTo>
                  <a:lnTo>
                    <a:pt x="231108" y="830321"/>
                  </a:lnTo>
                  <a:lnTo>
                    <a:pt x="240601" y="827084"/>
                  </a:lnTo>
                  <a:lnTo>
                    <a:pt x="253270" y="827084"/>
                  </a:lnTo>
                  <a:lnTo>
                    <a:pt x="262727" y="823847"/>
                  </a:lnTo>
                  <a:lnTo>
                    <a:pt x="275396" y="820610"/>
                  </a:lnTo>
                  <a:lnTo>
                    <a:pt x="284960" y="817377"/>
                  </a:lnTo>
                  <a:lnTo>
                    <a:pt x="297593" y="814140"/>
                  </a:lnTo>
                  <a:lnTo>
                    <a:pt x="307085" y="810903"/>
                  </a:lnTo>
                  <a:lnTo>
                    <a:pt x="319719" y="807666"/>
                  </a:lnTo>
                  <a:lnTo>
                    <a:pt x="329212" y="804429"/>
                  </a:lnTo>
                  <a:lnTo>
                    <a:pt x="341951" y="797867"/>
                  </a:lnTo>
                  <a:lnTo>
                    <a:pt x="351409" y="791393"/>
                  </a:lnTo>
                  <a:lnTo>
                    <a:pt x="360902" y="788156"/>
                  </a:lnTo>
                  <a:lnTo>
                    <a:pt x="373571" y="781686"/>
                  </a:lnTo>
                  <a:lnTo>
                    <a:pt x="383027" y="771975"/>
                  </a:lnTo>
                  <a:lnTo>
                    <a:pt x="395696" y="765505"/>
                  </a:lnTo>
                  <a:lnTo>
                    <a:pt x="405261" y="755706"/>
                  </a:lnTo>
                  <a:lnTo>
                    <a:pt x="417893" y="745995"/>
                  </a:lnTo>
                  <a:lnTo>
                    <a:pt x="427386" y="736288"/>
                  </a:lnTo>
                  <a:lnTo>
                    <a:pt x="440020" y="726577"/>
                  </a:lnTo>
                  <a:lnTo>
                    <a:pt x="449512" y="713526"/>
                  </a:lnTo>
                  <a:lnTo>
                    <a:pt x="462253" y="700593"/>
                  </a:lnTo>
                  <a:lnTo>
                    <a:pt x="471745" y="687660"/>
                  </a:lnTo>
                  <a:lnTo>
                    <a:pt x="484379" y="674617"/>
                  </a:lnTo>
                  <a:lnTo>
                    <a:pt x="493872" y="658432"/>
                  </a:lnTo>
                  <a:lnTo>
                    <a:pt x="506504" y="642247"/>
                  </a:lnTo>
                  <a:lnTo>
                    <a:pt x="516069" y="625989"/>
                  </a:lnTo>
                  <a:lnTo>
                    <a:pt x="528738" y="606552"/>
                  </a:lnTo>
                  <a:lnTo>
                    <a:pt x="538195" y="587043"/>
                  </a:lnTo>
                  <a:lnTo>
                    <a:pt x="547687" y="567642"/>
                  </a:lnTo>
                  <a:lnTo>
                    <a:pt x="560320" y="544881"/>
                  </a:lnTo>
                  <a:lnTo>
                    <a:pt x="569814" y="525481"/>
                  </a:lnTo>
                  <a:lnTo>
                    <a:pt x="582553" y="502720"/>
                  </a:lnTo>
                  <a:lnTo>
                    <a:pt x="592046" y="480068"/>
                  </a:lnTo>
                  <a:lnTo>
                    <a:pt x="604680" y="454092"/>
                  </a:lnTo>
                  <a:lnTo>
                    <a:pt x="614172" y="431440"/>
                  </a:lnTo>
                  <a:lnTo>
                    <a:pt x="626806" y="405464"/>
                  </a:lnTo>
                  <a:lnTo>
                    <a:pt x="636369" y="379487"/>
                  </a:lnTo>
                  <a:lnTo>
                    <a:pt x="649038" y="356836"/>
                  </a:lnTo>
                  <a:lnTo>
                    <a:pt x="658495" y="330859"/>
                  </a:lnTo>
                  <a:lnTo>
                    <a:pt x="671164" y="304957"/>
                  </a:lnTo>
                  <a:lnTo>
                    <a:pt x="680622" y="278980"/>
                  </a:lnTo>
                  <a:lnTo>
                    <a:pt x="693362" y="253004"/>
                  </a:lnTo>
                  <a:lnTo>
                    <a:pt x="702854" y="230352"/>
                  </a:lnTo>
                  <a:lnTo>
                    <a:pt x="712347" y="204339"/>
                  </a:lnTo>
                  <a:lnTo>
                    <a:pt x="724980" y="181688"/>
                  </a:lnTo>
                  <a:lnTo>
                    <a:pt x="734473" y="158963"/>
                  </a:lnTo>
                  <a:lnTo>
                    <a:pt x="747106" y="136202"/>
                  </a:lnTo>
                  <a:lnTo>
                    <a:pt x="756671" y="116801"/>
                  </a:lnTo>
                  <a:lnTo>
                    <a:pt x="769339" y="97365"/>
                  </a:lnTo>
                  <a:lnTo>
                    <a:pt x="778796" y="81107"/>
                  </a:lnTo>
                  <a:lnTo>
                    <a:pt x="791465" y="64922"/>
                  </a:lnTo>
                  <a:lnTo>
                    <a:pt x="800922" y="48664"/>
                  </a:lnTo>
                  <a:lnTo>
                    <a:pt x="813662" y="35694"/>
                  </a:lnTo>
                  <a:lnTo>
                    <a:pt x="823155" y="26012"/>
                  </a:lnTo>
                  <a:lnTo>
                    <a:pt x="835788" y="16294"/>
                  </a:lnTo>
                  <a:lnTo>
                    <a:pt x="845281" y="9717"/>
                  </a:lnTo>
                  <a:lnTo>
                    <a:pt x="857914" y="3251"/>
                  </a:lnTo>
                  <a:lnTo>
                    <a:pt x="867514" y="0"/>
                  </a:lnTo>
                  <a:lnTo>
                    <a:pt x="880147" y="0"/>
                  </a:lnTo>
                  <a:lnTo>
                    <a:pt x="889640" y="0"/>
                  </a:lnTo>
                  <a:lnTo>
                    <a:pt x="933963" y="26012"/>
                  </a:lnTo>
                  <a:lnTo>
                    <a:pt x="965582" y="64922"/>
                  </a:lnTo>
                  <a:lnTo>
                    <a:pt x="978215" y="81107"/>
                  </a:lnTo>
                  <a:lnTo>
                    <a:pt x="987814" y="97365"/>
                  </a:lnTo>
                  <a:lnTo>
                    <a:pt x="1000448" y="116801"/>
                  </a:lnTo>
                  <a:lnTo>
                    <a:pt x="1009941" y="136202"/>
                  </a:lnTo>
                  <a:lnTo>
                    <a:pt x="1022573" y="158963"/>
                  </a:lnTo>
                  <a:lnTo>
                    <a:pt x="1032067" y="181688"/>
                  </a:lnTo>
                  <a:lnTo>
                    <a:pt x="1044807" y="204339"/>
                  </a:lnTo>
                  <a:lnTo>
                    <a:pt x="1054264" y="230352"/>
                  </a:lnTo>
                  <a:lnTo>
                    <a:pt x="1063756" y="253004"/>
                  </a:lnTo>
                  <a:lnTo>
                    <a:pt x="1076390" y="278980"/>
                  </a:lnTo>
                  <a:lnTo>
                    <a:pt x="1085883" y="304957"/>
                  </a:lnTo>
                  <a:lnTo>
                    <a:pt x="1098551" y="330859"/>
                  </a:lnTo>
                  <a:lnTo>
                    <a:pt x="1098551" y="840029"/>
                  </a:lnTo>
                  <a:lnTo>
                    <a:pt x="1085883" y="840029"/>
                  </a:lnTo>
                  <a:lnTo>
                    <a:pt x="1076390" y="840029"/>
                  </a:lnTo>
                  <a:lnTo>
                    <a:pt x="9485" y="840029"/>
                  </a:lnTo>
                  <a:lnTo>
                    <a:pt x="0" y="840029"/>
                  </a:lnTo>
                </a:path>
              </a:pathLst>
            </a:custGeom>
            <a:ln w="9626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95184" y="1040415"/>
              <a:ext cx="1757680" cy="1054100"/>
            </a:xfrm>
            <a:custGeom>
              <a:avLst/>
              <a:gdLst/>
              <a:ahLst/>
              <a:cxnLst/>
              <a:rect l="l" t="t" r="r" b="b"/>
              <a:pathLst>
                <a:path w="1757679" h="1054100">
                  <a:moveTo>
                    <a:pt x="0" y="0"/>
                  </a:moveTo>
                  <a:lnTo>
                    <a:pt x="0" y="1054051"/>
                  </a:lnTo>
                </a:path>
                <a:path w="1757679" h="1054100">
                  <a:moveTo>
                    <a:pt x="0" y="1054051"/>
                  </a:moveTo>
                  <a:lnTo>
                    <a:pt x="1757119" y="1054051"/>
                  </a:lnTo>
                </a:path>
              </a:pathLst>
            </a:custGeom>
            <a:ln w="31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893851" y="2030561"/>
            <a:ext cx="1026160" cy="18161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29"/>
              </a:spcBef>
            </a:pPr>
            <a:r>
              <a:rPr sz="400" spc="-25" dirty="0">
                <a:latin typeface="Trebuchet MS"/>
                <a:cs typeface="Trebuchet MS"/>
              </a:rPr>
              <a:t>0.0</a:t>
            </a:r>
            <a:endParaRPr sz="400">
              <a:latin typeface="Trebuchet MS"/>
              <a:cs typeface="Trebuchet MS"/>
            </a:endParaRPr>
          </a:p>
          <a:p>
            <a:pPr marL="62865">
              <a:lnSpc>
                <a:spcPct val="100000"/>
              </a:lnSpc>
              <a:spcBef>
                <a:spcPts val="135"/>
              </a:spcBef>
              <a:tabLst>
                <a:tab pos="281305" algn="l"/>
                <a:tab pos="502920" algn="l"/>
                <a:tab pos="721360" algn="l"/>
                <a:tab pos="949325" algn="l"/>
              </a:tabLst>
            </a:pPr>
            <a:r>
              <a:rPr sz="400" spc="-25" dirty="0">
                <a:latin typeface="Trebuchet MS"/>
                <a:cs typeface="Trebuchet MS"/>
              </a:rPr>
              <a:t>-4.0</a:t>
            </a:r>
            <a:r>
              <a:rPr sz="400" dirty="0">
                <a:latin typeface="Trebuchet MS"/>
                <a:cs typeface="Trebuchet MS"/>
              </a:rPr>
              <a:t>	</a:t>
            </a:r>
            <a:r>
              <a:rPr sz="400" spc="-25" dirty="0">
                <a:latin typeface="Trebuchet MS"/>
                <a:cs typeface="Trebuchet MS"/>
              </a:rPr>
              <a:t>-3.0</a:t>
            </a:r>
            <a:r>
              <a:rPr sz="400" dirty="0">
                <a:latin typeface="Trebuchet MS"/>
                <a:cs typeface="Trebuchet MS"/>
              </a:rPr>
              <a:t>	</a:t>
            </a:r>
            <a:r>
              <a:rPr sz="400" spc="-25" dirty="0">
                <a:latin typeface="Trebuchet MS"/>
                <a:cs typeface="Trebuchet MS"/>
              </a:rPr>
              <a:t>-2.0</a:t>
            </a:r>
            <a:r>
              <a:rPr sz="400" dirty="0">
                <a:latin typeface="Trebuchet MS"/>
                <a:cs typeface="Trebuchet MS"/>
              </a:rPr>
              <a:t>	</a:t>
            </a:r>
            <a:r>
              <a:rPr sz="400" spc="-25" dirty="0">
                <a:latin typeface="Trebuchet MS"/>
                <a:cs typeface="Trebuchet MS"/>
              </a:rPr>
              <a:t>-1.0</a:t>
            </a:r>
            <a:r>
              <a:rPr sz="400" dirty="0">
                <a:latin typeface="Trebuchet MS"/>
                <a:cs typeface="Trebuchet MS"/>
              </a:rPr>
              <a:t>	</a:t>
            </a:r>
            <a:r>
              <a:rPr sz="400" spc="-25" dirty="0">
                <a:latin typeface="Trebuchet MS"/>
                <a:cs typeface="Trebuchet MS"/>
              </a:rPr>
              <a:t>0.0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62117" y="2124019"/>
            <a:ext cx="76200" cy="88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400" spc="-25" dirty="0">
                <a:latin typeface="Trebuchet MS"/>
                <a:cs typeface="Trebuchet MS"/>
              </a:rPr>
              <a:t>1.0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80593" y="2124019"/>
            <a:ext cx="76200" cy="88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400" spc="-25" dirty="0">
                <a:latin typeface="Trebuchet MS"/>
                <a:cs typeface="Trebuchet MS"/>
              </a:rPr>
              <a:t>2.0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76738" y="2124019"/>
            <a:ext cx="407670" cy="88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  <a:tabLst>
                <a:tab pos="243204" algn="l"/>
              </a:tabLst>
            </a:pPr>
            <a:r>
              <a:rPr sz="400" spc="-25" dirty="0">
                <a:latin typeface="Trebuchet MS"/>
                <a:cs typeface="Trebuchet MS"/>
              </a:rPr>
              <a:t>3.0	4.0</a:t>
            </a:r>
            <a:r>
              <a:rPr sz="400" spc="110" dirty="0">
                <a:latin typeface="Trebuchet MS"/>
                <a:cs typeface="Trebuchet MS"/>
              </a:rPr>
              <a:t> </a:t>
            </a:r>
            <a:r>
              <a:rPr sz="525" b="1" i="1" spc="-22" baseline="15873" dirty="0">
                <a:latin typeface="Trebuchet MS"/>
                <a:cs typeface="Trebuchet MS"/>
              </a:rPr>
              <a:t>x</a:t>
            </a:r>
            <a:endParaRPr sz="525" baseline="15873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93851" y="848429"/>
            <a:ext cx="1609090" cy="107505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395"/>
              </a:spcBef>
              <a:tabLst>
                <a:tab pos="306705" algn="l"/>
              </a:tabLst>
            </a:pPr>
            <a:r>
              <a:rPr sz="400" b="1" i="1" spc="-30" dirty="0">
                <a:latin typeface="Trebuchet MS"/>
                <a:cs typeface="Trebuchet MS"/>
              </a:rPr>
              <a:t>f(x)	</a:t>
            </a:r>
            <a:r>
              <a:rPr sz="750" b="1" spc="-37" baseline="5555" dirty="0">
                <a:latin typeface="Georgia"/>
                <a:cs typeface="Georgia"/>
              </a:rPr>
              <a:t>Variabile</a:t>
            </a:r>
            <a:r>
              <a:rPr sz="750" b="1" spc="-7" baseline="5555" dirty="0">
                <a:latin typeface="Georgia"/>
                <a:cs typeface="Georgia"/>
              </a:rPr>
              <a:t> </a:t>
            </a:r>
            <a:r>
              <a:rPr sz="750" b="1" spc="-52" baseline="5555" dirty="0">
                <a:latin typeface="Georgia"/>
                <a:cs typeface="Georgia"/>
              </a:rPr>
              <a:t>Casuale</a:t>
            </a:r>
            <a:r>
              <a:rPr sz="750" b="1" baseline="5555" dirty="0">
                <a:latin typeface="Georgia"/>
                <a:cs typeface="Georgia"/>
              </a:rPr>
              <a:t> </a:t>
            </a:r>
            <a:r>
              <a:rPr sz="750" b="1" spc="-52" baseline="5555" dirty="0">
                <a:latin typeface="Georgia"/>
                <a:cs typeface="Georgia"/>
              </a:rPr>
              <a:t>Gaussiana</a:t>
            </a:r>
            <a:r>
              <a:rPr sz="750" b="1" baseline="5555" dirty="0">
                <a:latin typeface="Georgia"/>
                <a:cs typeface="Georgia"/>
              </a:rPr>
              <a:t> </a:t>
            </a:r>
            <a:r>
              <a:rPr sz="750" b="1" spc="-60" baseline="5555" dirty="0">
                <a:latin typeface="Georgia"/>
                <a:cs typeface="Georgia"/>
              </a:rPr>
              <a:t>Standardizzata</a:t>
            </a:r>
            <a:endParaRPr sz="750" baseline="5555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44"/>
              </a:spcBef>
            </a:pPr>
            <a:r>
              <a:rPr sz="400" spc="-25" dirty="0">
                <a:latin typeface="Trebuchet MS"/>
                <a:cs typeface="Trebuchet MS"/>
              </a:rPr>
              <a:t>0.5</a:t>
            </a:r>
            <a:endParaRPr sz="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400" spc="-25" dirty="0">
                <a:latin typeface="Trebuchet MS"/>
                <a:cs typeface="Trebuchet MS"/>
              </a:rPr>
              <a:t>0.4</a:t>
            </a:r>
            <a:endParaRPr sz="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400" spc="-25" dirty="0">
                <a:latin typeface="Trebuchet MS"/>
                <a:cs typeface="Trebuchet MS"/>
              </a:rPr>
              <a:t>0.3</a:t>
            </a:r>
            <a:endParaRPr sz="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400" spc="-25" dirty="0">
                <a:latin typeface="Trebuchet MS"/>
                <a:cs typeface="Trebuchet MS"/>
              </a:rPr>
              <a:t>0.2</a:t>
            </a:r>
            <a:endParaRPr sz="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400" spc="-25" dirty="0">
                <a:latin typeface="Trebuchet MS"/>
                <a:cs typeface="Trebuchet MS"/>
              </a:rPr>
              <a:t>0.1</a:t>
            </a:r>
            <a:endParaRPr sz="400">
              <a:latin typeface="Trebuchet MS"/>
              <a:cs typeface="Trebuchet MS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493497"/>
              </p:ext>
            </p:extLst>
          </p:nvPr>
        </p:nvGraphicFramePr>
        <p:xfrm>
          <a:off x="570051" y="764976"/>
          <a:ext cx="6042021" cy="5550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05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05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56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870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T w="28575">
                      <a:solidFill>
                        <a:srgbClr val="008F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  <a:lnT w="28575">
                      <a:solidFill>
                        <a:srgbClr val="008F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364">
                <a:tc>
                  <a:txBody>
                    <a:bodyPr/>
                    <a:lstStyle/>
                    <a:p>
                      <a:pPr marL="42545">
                        <a:lnSpc>
                          <a:spcPts val="1400"/>
                        </a:lnSpc>
                      </a:pPr>
                      <a:r>
                        <a:rPr sz="1200" b="1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Z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40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40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40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40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40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40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ts val="140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40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40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40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661">
                <a:tc>
                  <a:txBody>
                    <a:bodyPr/>
                    <a:lstStyle/>
                    <a:p>
                      <a:pPr marL="42545">
                        <a:lnSpc>
                          <a:spcPts val="134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0.500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0.496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0.492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0.488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0.484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0.480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0.476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0.472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0.468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0.464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905">
                <a:tc>
                  <a:txBody>
                    <a:bodyPr/>
                    <a:lstStyle/>
                    <a:p>
                      <a:pPr marL="42545">
                        <a:lnSpc>
                          <a:spcPts val="127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0.460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0.456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0.452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0.448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0.444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0.440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0.436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0.433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0.429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0.425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662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0.421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0.417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0.413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0.409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0.405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0.401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0.397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0.394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0.390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0.386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4725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0.382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0.378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0.374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0.371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0.367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0.363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0.359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0.356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0.352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0.348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4725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0.345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0.341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0.337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0.334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0.330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0.326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0.323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0.319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0.316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0.312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4536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0.309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0.305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0.298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0.295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0.291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0.288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0.284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0.281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0.278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4725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0.274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0.271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0.268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0.264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0.261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0.258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0.255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0.251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0.248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0.245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4662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0.242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0.239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0.236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0.233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0.230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0.227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0.224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0.221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0.218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0.215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4725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0.212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0.209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0.206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0.200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0.198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0.195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0.192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0.189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0.187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9931">
                <a:tc>
                  <a:txBody>
                    <a:bodyPr/>
                    <a:lstStyle/>
                    <a:p>
                      <a:pPr marL="42545">
                        <a:lnSpc>
                          <a:spcPts val="100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00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0.184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9535">
                        <a:lnSpc>
                          <a:spcPts val="129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0.181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 marL="88900">
                        <a:lnSpc>
                          <a:spcPts val="129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0.179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88265">
                        <a:lnSpc>
                          <a:spcPts val="129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0.176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88265">
                        <a:lnSpc>
                          <a:spcPts val="129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0.174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89535">
                        <a:lnSpc>
                          <a:spcPts val="129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0.171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88265">
                        <a:lnSpc>
                          <a:spcPts val="129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0.169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88265">
                        <a:lnSpc>
                          <a:spcPts val="129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0.166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89535">
                        <a:lnSpc>
                          <a:spcPts val="129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0.164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88900">
                        <a:lnSpc>
                          <a:spcPts val="129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0.161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8F00"/>
                      </a:solidFill>
                      <a:prstDash val="solid"/>
                    </a:lnL>
                    <a:lnR w="38100">
                      <a:solidFill>
                        <a:srgbClr val="008F00"/>
                      </a:solidFill>
                      <a:prstDash val="solid"/>
                    </a:lnR>
                    <a:lnT w="28575">
                      <a:solidFill>
                        <a:srgbClr val="008F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15240">
                        <a:lnSpc>
                          <a:spcPts val="162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0.159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38100">
                      <a:solidFill>
                        <a:srgbClr val="008F00"/>
                      </a:solidFill>
                      <a:prstDash val="solid"/>
                    </a:lnL>
                    <a:lnR w="38100">
                      <a:solidFill>
                        <a:srgbClr val="008F00"/>
                      </a:solidFill>
                      <a:prstDash val="solid"/>
                    </a:lnR>
                    <a:lnT w="28575">
                      <a:solidFill>
                        <a:srgbClr val="008F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68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0320" marB="0">
                    <a:lnL w="19050">
                      <a:solidFill>
                        <a:srgbClr val="008F00"/>
                      </a:solidFill>
                      <a:prstDash val="solid"/>
                    </a:lnL>
                    <a:lnR w="38100">
                      <a:solidFill>
                        <a:srgbClr val="008F00"/>
                      </a:solidFill>
                      <a:prstDash val="solid"/>
                    </a:lnR>
                    <a:lnT w="28575">
                      <a:solidFill>
                        <a:srgbClr val="008F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8F00"/>
                      </a:solidFill>
                      <a:prstDash val="solid"/>
                    </a:lnL>
                    <a:lnR w="38100">
                      <a:solidFill>
                        <a:srgbClr val="008F00"/>
                      </a:solidFill>
                      <a:prstDash val="solid"/>
                    </a:lnR>
                    <a:lnT w="28575">
                      <a:solidFill>
                        <a:srgbClr val="008F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0.156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38100">
                      <a:solidFill>
                        <a:srgbClr val="008F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0.154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0.152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0.149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0.147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0.145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0.142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0.140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0.138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0408">
                <a:tc gridSpan="2">
                  <a:txBody>
                    <a:bodyPr/>
                    <a:lstStyle/>
                    <a:p>
                      <a:pPr marL="42545">
                        <a:lnSpc>
                          <a:spcPts val="108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008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08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0.136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8F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08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0.133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08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0.131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08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0.129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08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0.127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08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0.125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0.123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08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0.121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08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0.119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08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0.117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4725">
                <a:tc gridSpan="2"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0.115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0.113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0.111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0.109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0.107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0.106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0.104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0.100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0.099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4662">
                <a:tc gridSpan="2"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0.097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0.095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0.093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0.092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0.090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0.089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0.087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0.085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0.084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0.082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4599">
                <a:tc gridSpan="2"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0.081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0.079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0.078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0.076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0.075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0.074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0.072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0.071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0.069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0.068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4662">
                <a:tc gridSpan="2"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0.067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0.066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0.064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0.063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0.062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0.061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0.059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0.058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0.057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0.056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4725">
                <a:tc gridSpan="2"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0.055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0.054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0.053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0.052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0.051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0.049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0.048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0.048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0.046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0.046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4725">
                <a:tc gridSpan="2"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0.045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0.044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0.043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0.042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0.041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0.040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4662">
                <a:tc gridSpan="2"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4725">
                <a:tc gridSpan="2"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74725">
                <a:tc gridSpan="2"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74662">
                <a:tc gridSpan="2"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74725">
                <a:tc gridSpan="2"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74725">
                <a:tc gridSpan="2"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74674">
                <a:tc gridSpan="2"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74706">
                <a:tc gridSpan="2"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74706">
                <a:tc gridSpan="2"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74700">
                <a:tc gridSpan="2"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74706">
                <a:tc gridSpan="2"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86296">
                <a:tc gridSpan="2">
                  <a:txBody>
                    <a:bodyPr/>
                    <a:lstStyle/>
                    <a:p>
                      <a:pPr marL="42545">
                        <a:lnSpc>
                          <a:spcPts val="132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36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36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36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36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36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36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36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36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36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0.001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6798836" y="852352"/>
            <a:ext cx="2086610" cy="1466215"/>
          </a:xfrm>
          <a:custGeom>
            <a:avLst/>
            <a:gdLst/>
            <a:ahLst/>
            <a:cxnLst/>
            <a:rect l="l" t="t" r="r" b="b"/>
            <a:pathLst>
              <a:path w="2086609" h="1466214">
                <a:moveTo>
                  <a:pt x="0" y="1465964"/>
                </a:moveTo>
                <a:lnTo>
                  <a:pt x="2086439" y="1465964"/>
                </a:lnTo>
                <a:lnTo>
                  <a:pt x="2086439" y="0"/>
                </a:lnTo>
                <a:lnTo>
                  <a:pt x="0" y="0"/>
                </a:lnTo>
                <a:lnTo>
                  <a:pt x="0" y="1465964"/>
                </a:lnTo>
                <a:close/>
              </a:path>
            </a:pathLst>
          </a:custGeom>
          <a:ln w="6423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727563" y="3690047"/>
            <a:ext cx="2131060" cy="377825"/>
          </a:xfrm>
          <a:prstGeom prst="rect">
            <a:avLst/>
          </a:prstGeom>
          <a:ln w="38054">
            <a:solidFill>
              <a:srgbClr val="FF7C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5"/>
              </a:spcBef>
            </a:pPr>
            <a:r>
              <a:rPr sz="1800" spc="-5" dirty="0">
                <a:latin typeface="Arial MT"/>
                <a:cs typeface="Arial MT"/>
              </a:rPr>
              <a:t>P(x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&gt;180)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=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0.159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27563" y="2402671"/>
            <a:ext cx="2131060" cy="755015"/>
          </a:xfrm>
          <a:prstGeom prst="rect">
            <a:avLst/>
          </a:prstGeom>
          <a:ln w="38054">
            <a:solidFill>
              <a:srgbClr val="FF7C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90805" marR="156210">
              <a:lnSpc>
                <a:spcPct val="98100"/>
              </a:lnSpc>
              <a:spcBef>
                <a:spcPts val="390"/>
              </a:spcBef>
            </a:pPr>
            <a:r>
              <a:rPr sz="1400" spc="-5" dirty="0">
                <a:latin typeface="Arial MT"/>
                <a:cs typeface="Arial MT"/>
              </a:rPr>
              <a:t>La tavola fornisce i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valori delle aree sottese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alla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curva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tra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z 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+</a:t>
            </a:r>
            <a:r>
              <a:rPr sz="1400" spc="-5" dirty="0">
                <a:latin typeface="Symbol"/>
                <a:cs typeface="Symbol"/>
              </a:rPr>
              <a:t></a:t>
            </a:r>
            <a:endParaRPr sz="14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876" y="4310195"/>
            <a:ext cx="3424554" cy="1227455"/>
          </a:xfrm>
          <a:prstGeom prst="rect">
            <a:avLst/>
          </a:prstGeom>
          <a:ln w="38054">
            <a:solidFill>
              <a:srgbClr val="FF4C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805" marR="102235" algn="just">
              <a:lnSpc>
                <a:spcPct val="99400"/>
              </a:lnSpc>
              <a:spcBef>
                <a:spcPts val="370"/>
              </a:spcBef>
            </a:pPr>
            <a:r>
              <a:rPr sz="1800" spc="-5" dirty="0">
                <a:latin typeface="Tahoma"/>
                <a:cs typeface="Tahoma"/>
              </a:rPr>
              <a:t>Qual è la probabilità di </a:t>
            </a:r>
            <a:r>
              <a:rPr sz="1800" spc="-10" dirty="0">
                <a:latin typeface="Tahoma"/>
                <a:cs typeface="Tahoma"/>
              </a:rPr>
              <a:t>avere </a:t>
            </a:r>
            <a:r>
              <a:rPr sz="1800" spc="-5" dirty="0">
                <a:latin typeface="Tahoma"/>
                <a:cs typeface="Tahoma"/>
              </a:rPr>
              <a:t>un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soggetto con altezza inferiore a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160 cm?</a:t>
            </a:r>
            <a:endParaRPr sz="1800">
              <a:latin typeface="Tahoma"/>
              <a:cs typeface="Tahoma"/>
            </a:endParaRPr>
          </a:p>
          <a:p>
            <a:pPr marL="90805" algn="just">
              <a:lnSpc>
                <a:spcPts val="2100"/>
              </a:lnSpc>
            </a:pPr>
            <a:r>
              <a:rPr sz="1800" spc="-5" dirty="0">
                <a:latin typeface="Tahoma"/>
                <a:cs typeface="Tahoma"/>
              </a:rPr>
              <a:t>P(x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&lt;160)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=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?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52451" y="2107356"/>
            <a:ext cx="44005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65" dirty="0">
                <a:latin typeface="Times New Roman"/>
                <a:cs typeface="Times New Roman"/>
              </a:rPr>
              <a:t>8</a:t>
            </a:r>
            <a:r>
              <a:rPr sz="2800" spc="-35" dirty="0">
                <a:latin typeface="Times New Roman"/>
                <a:cs typeface="Times New Roman"/>
              </a:rPr>
              <a:t>.</a:t>
            </a:r>
            <a:r>
              <a:rPr sz="2800" spc="-45" dirty="0"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3528" y="1606459"/>
            <a:ext cx="328358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4200" i="1" spc="-75" baseline="-34722" dirty="0">
                <a:latin typeface="Times New Roman"/>
                <a:cs typeface="Times New Roman"/>
              </a:rPr>
              <a:t>Z</a:t>
            </a:r>
            <a:r>
              <a:rPr sz="4200" i="1" spc="254" baseline="-34722" dirty="0">
                <a:latin typeface="Times New Roman"/>
                <a:cs typeface="Times New Roman"/>
              </a:rPr>
              <a:t> </a:t>
            </a:r>
            <a:r>
              <a:rPr sz="4200" spc="-75" baseline="-34722" dirty="0">
                <a:latin typeface="Symbol"/>
                <a:cs typeface="Symbol"/>
              </a:rPr>
              <a:t></a:t>
            </a:r>
            <a:r>
              <a:rPr sz="4200" spc="-254" baseline="-34722" dirty="0">
                <a:latin typeface="Times New Roman"/>
                <a:cs typeface="Times New Roman"/>
              </a:rPr>
              <a:t> </a:t>
            </a:r>
            <a:r>
              <a:rPr sz="2800" u="heavy" spc="-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800" u="heavy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6</a:t>
            </a:r>
            <a:r>
              <a:rPr sz="2800" u="heavy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sz="2800" u="heavy" spc="-3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9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2800" u="heavy" spc="-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800" u="heavy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7</a:t>
            </a:r>
            <a:r>
              <a:rPr sz="2800" u="heavy" spc="-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800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.</a:t>
            </a:r>
            <a:r>
              <a:rPr sz="2800" u="heavy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4200" spc="-75" baseline="-34722" dirty="0">
                <a:latin typeface="Symbol"/>
                <a:cs typeface="Symbol"/>
              </a:rPr>
              <a:t></a:t>
            </a:r>
            <a:r>
              <a:rPr sz="4200" spc="-157" baseline="-34722" dirty="0">
                <a:latin typeface="Times New Roman"/>
                <a:cs typeface="Times New Roman"/>
              </a:rPr>
              <a:t> </a:t>
            </a:r>
            <a:r>
              <a:rPr sz="4200" spc="-112" baseline="-34722" dirty="0">
                <a:latin typeface="Symbol"/>
                <a:cs typeface="Symbol"/>
              </a:rPr>
              <a:t></a:t>
            </a:r>
            <a:r>
              <a:rPr sz="4200" spc="-104" baseline="-34722" dirty="0">
                <a:latin typeface="Times New Roman"/>
                <a:cs typeface="Times New Roman"/>
              </a:rPr>
              <a:t>1</a:t>
            </a:r>
            <a:r>
              <a:rPr sz="4200" spc="-52" baseline="-34722" dirty="0">
                <a:latin typeface="Times New Roman"/>
                <a:cs typeface="Times New Roman"/>
              </a:rPr>
              <a:t>.</a:t>
            </a:r>
            <a:r>
              <a:rPr sz="4200" spc="-187" baseline="-34722" dirty="0">
                <a:latin typeface="Times New Roman"/>
                <a:cs typeface="Times New Roman"/>
              </a:rPr>
              <a:t>35</a:t>
            </a:r>
            <a:endParaRPr sz="4200" baseline="-34722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7735" y="259951"/>
            <a:ext cx="8158480" cy="3192780"/>
            <a:chOff x="257735" y="259951"/>
            <a:chExt cx="8158480" cy="3192780"/>
          </a:xfrm>
        </p:grpSpPr>
        <p:sp>
          <p:nvSpPr>
            <p:cNvPr id="6" name="object 6"/>
            <p:cNvSpPr/>
            <p:nvPr/>
          </p:nvSpPr>
          <p:spPr>
            <a:xfrm>
              <a:off x="5058204" y="1622142"/>
              <a:ext cx="3343910" cy="925194"/>
            </a:xfrm>
            <a:custGeom>
              <a:avLst/>
              <a:gdLst/>
              <a:ahLst/>
              <a:cxnLst/>
              <a:rect l="l" t="t" r="r" b="b"/>
              <a:pathLst>
                <a:path w="3343909" h="925194">
                  <a:moveTo>
                    <a:pt x="0" y="0"/>
                  </a:moveTo>
                  <a:lnTo>
                    <a:pt x="3343471" y="0"/>
                  </a:lnTo>
                  <a:lnTo>
                    <a:pt x="3343471" y="924812"/>
                  </a:lnTo>
                  <a:lnTo>
                    <a:pt x="0" y="924812"/>
                  </a:lnTo>
                  <a:lnTo>
                    <a:pt x="0" y="0"/>
                  </a:lnTo>
                  <a:close/>
                </a:path>
              </a:pathLst>
            </a:custGeom>
            <a:ln w="28540">
              <a:solidFill>
                <a:srgbClr val="007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63580" y="2084479"/>
              <a:ext cx="494665" cy="240665"/>
            </a:xfrm>
            <a:custGeom>
              <a:avLst/>
              <a:gdLst/>
              <a:ahLst/>
              <a:cxnLst/>
              <a:rect l="l" t="t" r="r" b="b"/>
              <a:pathLst>
                <a:path w="494664" h="240664">
                  <a:moveTo>
                    <a:pt x="0" y="240267"/>
                  </a:moveTo>
                  <a:lnTo>
                    <a:pt x="253653" y="240267"/>
                  </a:lnTo>
                  <a:lnTo>
                    <a:pt x="253653" y="0"/>
                  </a:lnTo>
                  <a:lnTo>
                    <a:pt x="494624" y="0"/>
                  </a:lnTo>
                </a:path>
              </a:pathLst>
            </a:custGeom>
            <a:ln w="38053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30735" y="2547157"/>
              <a:ext cx="79375" cy="886460"/>
            </a:xfrm>
            <a:custGeom>
              <a:avLst/>
              <a:gdLst/>
              <a:ahLst/>
              <a:cxnLst/>
              <a:rect l="l" t="t" r="r" b="b"/>
              <a:pathLst>
                <a:path w="79375" h="886460">
                  <a:moveTo>
                    <a:pt x="0" y="0"/>
                  </a:moveTo>
                  <a:lnTo>
                    <a:pt x="0" y="443195"/>
                  </a:lnTo>
                  <a:lnTo>
                    <a:pt x="79266" y="443195"/>
                  </a:lnTo>
                  <a:lnTo>
                    <a:pt x="79266" y="886390"/>
                  </a:lnTo>
                </a:path>
              </a:pathLst>
            </a:custGeom>
            <a:ln w="38054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4720" y="266936"/>
              <a:ext cx="4395470" cy="3088640"/>
            </a:xfrm>
            <a:custGeom>
              <a:avLst/>
              <a:gdLst/>
              <a:ahLst/>
              <a:cxnLst/>
              <a:rect l="l" t="t" r="r" b="b"/>
              <a:pathLst>
                <a:path w="4395470" h="3088640">
                  <a:moveTo>
                    <a:pt x="0" y="3088263"/>
                  </a:moveTo>
                  <a:lnTo>
                    <a:pt x="4394858" y="3088263"/>
                  </a:lnTo>
                  <a:lnTo>
                    <a:pt x="4394858" y="0"/>
                  </a:lnTo>
                  <a:lnTo>
                    <a:pt x="0" y="0"/>
                  </a:lnTo>
                  <a:lnTo>
                    <a:pt x="0" y="3088263"/>
                  </a:lnTo>
                  <a:close/>
                </a:path>
              </a:pathLst>
            </a:custGeom>
            <a:ln w="1350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0891" y="648703"/>
              <a:ext cx="3649345" cy="1786255"/>
            </a:xfrm>
            <a:custGeom>
              <a:avLst/>
              <a:gdLst/>
              <a:ahLst/>
              <a:cxnLst/>
              <a:rect l="l" t="t" r="r" b="b"/>
              <a:pathLst>
                <a:path w="3649345" h="1786255">
                  <a:moveTo>
                    <a:pt x="0" y="1786203"/>
                  </a:moveTo>
                  <a:lnTo>
                    <a:pt x="3649006" y="1786203"/>
                  </a:lnTo>
                </a:path>
                <a:path w="3649345" h="1786255">
                  <a:moveTo>
                    <a:pt x="0" y="1343070"/>
                  </a:moveTo>
                  <a:lnTo>
                    <a:pt x="3649006" y="1343070"/>
                  </a:lnTo>
                </a:path>
                <a:path w="3649345" h="1786255">
                  <a:moveTo>
                    <a:pt x="0" y="893101"/>
                  </a:moveTo>
                  <a:lnTo>
                    <a:pt x="3649006" y="893101"/>
                  </a:lnTo>
                </a:path>
                <a:path w="3649345" h="1786255">
                  <a:moveTo>
                    <a:pt x="0" y="449968"/>
                  </a:moveTo>
                  <a:lnTo>
                    <a:pt x="3649006" y="449968"/>
                  </a:lnTo>
                </a:path>
                <a:path w="3649345" h="1786255">
                  <a:moveTo>
                    <a:pt x="0" y="0"/>
                  </a:moveTo>
                  <a:lnTo>
                    <a:pt x="3649006" y="0"/>
                  </a:lnTo>
                </a:path>
              </a:pathLst>
            </a:custGeom>
            <a:ln w="67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0891" y="648703"/>
              <a:ext cx="3649345" cy="2236470"/>
            </a:xfrm>
            <a:custGeom>
              <a:avLst/>
              <a:gdLst/>
              <a:ahLst/>
              <a:cxnLst/>
              <a:rect l="l" t="t" r="r" b="b"/>
              <a:pathLst>
                <a:path w="3649345" h="2236470">
                  <a:moveTo>
                    <a:pt x="0" y="0"/>
                  </a:moveTo>
                  <a:lnTo>
                    <a:pt x="3649006" y="0"/>
                  </a:lnTo>
                  <a:lnTo>
                    <a:pt x="3649006" y="2236133"/>
                  </a:lnTo>
                  <a:lnTo>
                    <a:pt x="0" y="2236133"/>
                  </a:lnTo>
                  <a:lnTo>
                    <a:pt x="0" y="0"/>
                  </a:lnTo>
                </a:path>
              </a:pathLst>
            </a:custGeom>
            <a:ln w="13522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0891" y="1834873"/>
              <a:ext cx="3649345" cy="1050290"/>
            </a:xfrm>
            <a:custGeom>
              <a:avLst/>
              <a:gdLst/>
              <a:ahLst/>
              <a:cxnLst/>
              <a:rect l="l" t="t" r="r" b="b"/>
              <a:pathLst>
                <a:path w="3649345" h="1050289">
                  <a:moveTo>
                    <a:pt x="1784506" y="0"/>
                  </a:moveTo>
                  <a:lnTo>
                    <a:pt x="1704717" y="0"/>
                  </a:lnTo>
                  <a:lnTo>
                    <a:pt x="1684602" y="6835"/>
                  </a:lnTo>
                  <a:lnTo>
                    <a:pt x="1664635" y="6835"/>
                  </a:lnTo>
                  <a:lnTo>
                    <a:pt x="1644744" y="13592"/>
                  </a:lnTo>
                  <a:lnTo>
                    <a:pt x="1624779" y="13592"/>
                  </a:lnTo>
                  <a:lnTo>
                    <a:pt x="1604813" y="20427"/>
                  </a:lnTo>
                  <a:lnTo>
                    <a:pt x="1578241" y="27263"/>
                  </a:lnTo>
                  <a:lnTo>
                    <a:pt x="1558125" y="34022"/>
                  </a:lnTo>
                  <a:lnTo>
                    <a:pt x="1538158" y="47845"/>
                  </a:lnTo>
                  <a:lnTo>
                    <a:pt x="1498227" y="61438"/>
                  </a:lnTo>
                  <a:lnTo>
                    <a:pt x="1458369" y="88626"/>
                  </a:lnTo>
                  <a:lnTo>
                    <a:pt x="1438254" y="95460"/>
                  </a:lnTo>
                  <a:lnTo>
                    <a:pt x="1358465" y="150065"/>
                  </a:lnTo>
                  <a:lnTo>
                    <a:pt x="1338498" y="170494"/>
                  </a:lnTo>
                  <a:lnTo>
                    <a:pt x="1298417" y="197681"/>
                  </a:lnTo>
                  <a:lnTo>
                    <a:pt x="1278450" y="218111"/>
                  </a:lnTo>
                  <a:lnTo>
                    <a:pt x="1258484" y="231857"/>
                  </a:lnTo>
                  <a:lnTo>
                    <a:pt x="1238593" y="252286"/>
                  </a:lnTo>
                  <a:lnTo>
                    <a:pt x="1218626" y="265879"/>
                  </a:lnTo>
                  <a:lnTo>
                    <a:pt x="1198661" y="286308"/>
                  </a:lnTo>
                  <a:lnTo>
                    <a:pt x="1178545" y="299901"/>
                  </a:lnTo>
                  <a:lnTo>
                    <a:pt x="1158578" y="320560"/>
                  </a:lnTo>
                  <a:lnTo>
                    <a:pt x="1132007" y="340912"/>
                  </a:lnTo>
                  <a:lnTo>
                    <a:pt x="1112041" y="354506"/>
                  </a:lnTo>
                  <a:lnTo>
                    <a:pt x="1051993" y="415946"/>
                  </a:lnTo>
                  <a:lnTo>
                    <a:pt x="1032103" y="429539"/>
                  </a:lnTo>
                  <a:lnTo>
                    <a:pt x="972204" y="490825"/>
                  </a:lnTo>
                  <a:lnTo>
                    <a:pt x="952312" y="504572"/>
                  </a:lnTo>
                  <a:lnTo>
                    <a:pt x="912230" y="545429"/>
                  </a:lnTo>
                  <a:lnTo>
                    <a:pt x="892264" y="559023"/>
                  </a:lnTo>
                  <a:lnTo>
                    <a:pt x="872298" y="579452"/>
                  </a:lnTo>
                  <a:lnTo>
                    <a:pt x="852408" y="593199"/>
                  </a:lnTo>
                  <a:lnTo>
                    <a:pt x="832441" y="613627"/>
                  </a:lnTo>
                  <a:lnTo>
                    <a:pt x="812325" y="627221"/>
                  </a:lnTo>
                  <a:lnTo>
                    <a:pt x="792360" y="647650"/>
                  </a:lnTo>
                  <a:lnTo>
                    <a:pt x="772393" y="661243"/>
                  </a:lnTo>
                  <a:lnTo>
                    <a:pt x="752427" y="681826"/>
                  </a:lnTo>
                  <a:lnTo>
                    <a:pt x="692604" y="722683"/>
                  </a:lnTo>
                  <a:lnTo>
                    <a:pt x="665808" y="736277"/>
                  </a:lnTo>
                  <a:lnTo>
                    <a:pt x="625950" y="763694"/>
                  </a:lnTo>
                  <a:lnTo>
                    <a:pt x="526045" y="831700"/>
                  </a:lnTo>
                  <a:lnTo>
                    <a:pt x="506079" y="838504"/>
                  </a:lnTo>
                  <a:lnTo>
                    <a:pt x="486113" y="852114"/>
                  </a:lnTo>
                  <a:lnTo>
                    <a:pt x="466147" y="859102"/>
                  </a:lnTo>
                  <a:lnTo>
                    <a:pt x="446256" y="872710"/>
                  </a:lnTo>
                  <a:lnTo>
                    <a:pt x="426065" y="879508"/>
                  </a:lnTo>
                  <a:lnTo>
                    <a:pt x="406174" y="893117"/>
                  </a:lnTo>
                  <a:lnTo>
                    <a:pt x="346275" y="913530"/>
                  </a:lnTo>
                  <a:lnTo>
                    <a:pt x="326384" y="927131"/>
                  </a:lnTo>
                  <a:lnTo>
                    <a:pt x="246370" y="954533"/>
                  </a:lnTo>
                  <a:lnTo>
                    <a:pt x="219791" y="954533"/>
                  </a:lnTo>
                  <a:lnTo>
                    <a:pt x="139814" y="981744"/>
                  </a:lnTo>
                  <a:lnTo>
                    <a:pt x="119871" y="981744"/>
                  </a:lnTo>
                  <a:lnTo>
                    <a:pt x="79976" y="995352"/>
                  </a:lnTo>
                  <a:lnTo>
                    <a:pt x="60025" y="995352"/>
                  </a:lnTo>
                  <a:lnTo>
                    <a:pt x="39894" y="1002156"/>
                  </a:lnTo>
                  <a:lnTo>
                    <a:pt x="19951" y="1002156"/>
                  </a:lnTo>
                  <a:lnTo>
                    <a:pt x="0" y="1008961"/>
                  </a:lnTo>
                  <a:lnTo>
                    <a:pt x="0" y="1049964"/>
                  </a:lnTo>
                  <a:lnTo>
                    <a:pt x="3649006" y="1049964"/>
                  </a:lnTo>
                  <a:lnTo>
                    <a:pt x="3649006" y="1029366"/>
                  </a:lnTo>
                  <a:lnTo>
                    <a:pt x="3629115" y="1022562"/>
                  </a:lnTo>
                  <a:lnTo>
                    <a:pt x="3589033" y="1022562"/>
                  </a:lnTo>
                  <a:lnTo>
                    <a:pt x="3569067" y="1015765"/>
                  </a:lnTo>
                  <a:lnTo>
                    <a:pt x="3529135" y="1015765"/>
                  </a:lnTo>
                  <a:lnTo>
                    <a:pt x="3509244" y="1008961"/>
                  </a:lnTo>
                  <a:lnTo>
                    <a:pt x="3489277" y="1008961"/>
                  </a:lnTo>
                  <a:lnTo>
                    <a:pt x="3469161" y="1002156"/>
                  </a:lnTo>
                  <a:lnTo>
                    <a:pt x="3449196" y="1002156"/>
                  </a:lnTo>
                  <a:lnTo>
                    <a:pt x="3429229" y="995352"/>
                  </a:lnTo>
                  <a:lnTo>
                    <a:pt x="3402658" y="995352"/>
                  </a:lnTo>
                  <a:lnTo>
                    <a:pt x="3362727" y="981744"/>
                  </a:lnTo>
                  <a:lnTo>
                    <a:pt x="3342610" y="981744"/>
                  </a:lnTo>
                  <a:lnTo>
                    <a:pt x="3262821" y="954533"/>
                  </a:lnTo>
                  <a:lnTo>
                    <a:pt x="3242855" y="954533"/>
                  </a:lnTo>
                  <a:lnTo>
                    <a:pt x="3162915" y="927131"/>
                  </a:lnTo>
                  <a:lnTo>
                    <a:pt x="3142949" y="913530"/>
                  </a:lnTo>
                  <a:lnTo>
                    <a:pt x="3082976" y="893117"/>
                  </a:lnTo>
                  <a:lnTo>
                    <a:pt x="3063010" y="879508"/>
                  </a:lnTo>
                  <a:lnTo>
                    <a:pt x="3043043" y="872710"/>
                  </a:lnTo>
                  <a:lnTo>
                    <a:pt x="3023078" y="859102"/>
                  </a:lnTo>
                  <a:lnTo>
                    <a:pt x="3003187" y="852114"/>
                  </a:lnTo>
                  <a:lnTo>
                    <a:pt x="2983221" y="838504"/>
                  </a:lnTo>
                  <a:lnTo>
                    <a:pt x="2956424" y="831700"/>
                  </a:lnTo>
                  <a:lnTo>
                    <a:pt x="2736797" y="681826"/>
                  </a:lnTo>
                  <a:lnTo>
                    <a:pt x="2716906" y="661243"/>
                  </a:lnTo>
                  <a:lnTo>
                    <a:pt x="2696716" y="647650"/>
                  </a:lnTo>
                  <a:lnTo>
                    <a:pt x="2676825" y="627221"/>
                  </a:lnTo>
                  <a:lnTo>
                    <a:pt x="2656858" y="613627"/>
                  </a:lnTo>
                  <a:lnTo>
                    <a:pt x="2636892" y="593199"/>
                  </a:lnTo>
                  <a:lnTo>
                    <a:pt x="2616927" y="579452"/>
                  </a:lnTo>
                  <a:lnTo>
                    <a:pt x="2597036" y="559023"/>
                  </a:lnTo>
                  <a:lnTo>
                    <a:pt x="2576844" y="545429"/>
                  </a:lnTo>
                  <a:lnTo>
                    <a:pt x="2536988" y="504572"/>
                  </a:lnTo>
                  <a:lnTo>
                    <a:pt x="2517021" y="490825"/>
                  </a:lnTo>
                  <a:lnTo>
                    <a:pt x="2490450" y="470396"/>
                  </a:lnTo>
                  <a:lnTo>
                    <a:pt x="2450367" y="429539"/>
                  </a:lnTo>
                  <a:lnTo>
                    <a:pt x="2430402" y="415946"/>
                  </a:lnTo>
                  <a:lnTo>
                    <a:pt x="2370578" y="354506"/>
                  </a:lnTo>
                  <a:lnTo>
                    <a:pt x="2350613" y="340912"/>
                  </a:lnTo>
                  <a:lnTo>
                    <a:pt x="2330496" y="320560"/>
                  </a:lnTo>
                  <a:lnTo>
                    <a:pt x="2310530" y="299901"/>
                  </a:lnTo>
                  <a:lnTo>
                    <a:pt x="2290563" y="286308"/>
                  </a:lnTo>
                  <a:lnTo>
                    <a:pt x="2270673" y="265879"/>
                  </a:lnTo>
                  <a:lnTo>
                    <a:pt x="2250707" y="252286"/>
                  </a:lnTo>
                  <a:lnTo>
                    <a:pt x="2230741" y="231857"/>
                  </a:lnTo>
                  <a:lnTo>
                    <a:pt x="2210774" y="218111"/>
                  </a:lnTo>
                  <a:lnTo>
                    <a:pt x="2190659" y="197681"/>
                  </a:lnTo>
                  <a:lnTo>
                    <a:pt x="2150801" y="170494"/>
                  </a:lnTo>
                  <a:lnTo>
                    <a:pt x="2130835" y="150065"/>
                  </a:lnTo>
                  <a:lnTo>
                    <a:pt x="2090978" y="122648"/>
                  </a:lnTo>
                  <a:lnTo>
                    <a:pt x="2070787" y="109054"/>
                  </a:lnTo>
                  <a:lnTo>
                    <a:pt x="2044216" y="95460"/>
                  </a:lnTo>
                  <a:lnTo>
                    <a:pt x="2024249" y="88626"/>
                  </a:lnTo>
                  <a:lnTo>
                    <a:pt x="1984393" y="61438"/>
                  </a:lnTo>
                  <a:lnTo>
                    <a:pt x="1944311" y="47845"/>
                  </a:lnTo>
                  <a:lnTo>
                    <a:pt x="1924345" y="34022"/>
                  </a:lnTo>
                  <a:lnTo>
                    <a:pt x="1864522" y="13592"/>
                  </a:lnTo>
                  <a:lnTo>
                    <a:pt x="1844555" y="13592"/>
                  </a:lnTo>
                  <a:lnTo>
                    <a:pt x="1824439" y="6835"/>
                  </a:lnTo>
                  <a:lnTo>
                    <a:pt x="1804473" y="6835"/>
                  </a:lnTo>
                  <a:lnTo>
                    <a:pt x="178450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0891" y="1834872"/>
              <a:ext cx="3649345" cy="1050290"/>
            </a:xfrm>
            <a:custGeom>
              <a:avLst/>
              <a:gdLst/>
              <a:ahLst/>
              <a:cxnLst/>
              <a:rect l="l" t="t" r="r" b="b"/>
              <a:pathLst>
                <a:path w="3649345" h="1050289">
                  <a:moveTo>
                    <a:pt x="0" y="1049964"/>
                  </a:moveTo>
                  <a:lnTo>
                    <a:pt x="0" y="1008961"/>
                  </a:lnTo>
                  <a:lnTo>
                    <a:pt x="19950" y="1002157"/>
                  </a:lnTo>
                  <a:lnTo>
                    <a:pt x="39894" y="1002157"/>
                  </a:lnTo>
                  <a:lnTo>
                    <a:pt x="60025" y="995352"/>
                  </a:lnTo>
                  <a:lnTo>
                    <a:pt x="79976" y="995352"/>
                  </a:lnTo>
                  <a:lnTo>
                    <a:pt x="99920" y="988548"/>
                  </a:lnTo>
                  <a:lnTo>
                    <a:pt x="119871" y="981744"/>
                  </a:lnTo>
                  <a:lnTo>
                    <a:pt x="139814" y="981744"/>
                  </a:lnTo>
                  <a:lnTo>
                    <a:pt x="159765" y="974947"/>
                  </a:lnTo>
                  <a:lnTo>
                    <a:pt x="179709" y="968142"/>
                  </a:lnTo>
                  <a:lnTo>
                    <a:pt x="199840" y="961338"/>
                  </a:lnTo>
                  <a:lnTo>
                    <a:pt x="219791" y="954533"/>
                  </a:lnTo>
                  <a:lnTo>
                    <a:pt x="246370" y="954533"/>
                  </a:lnTo>
                  <a:lnTo>
                    <a:pt x="266336" y="947729"/>
                  </a:lnTo>
                  <a:lnTo>
                    <a:pt x="286302" y="940740"/>
                  </a:lnTo>
                  <a:lnTo>
                    <a:pt x="306193" y="933936"/>
                  </a:lnTo>
                  <a:lnTo>
                    <a:pt x="326384" y="927131"/>
                  </a:lnTo>
                  <a:lnTo>
                    <a:pt x="346275" y="913530"/>
                  </a:lnTo>
                  <a:lnTo>
                    <a:pt x="366241" y="906726"/>
                  </a:lnTo>
                  <a:lnTo>
                    <a:pt x="386207" y="899921"/>
                  </a:lnTo>
                  <a:lnTo>
                    <a:pt x="406174" y="893117"/>
                  </a:lnTo>
                  <a:lnTo>
                    <a:pt x="426065" y="879508"/>
                  </a:lnTo>
                  <a:lnTo>
                    <a:pt x="446256" y="872711"/>
                  </a:lnTo>
                  <a:lnTo>
                    <a:pt x="466147" y="859102"/>
                  </a:lnTo>
                  <a:lnTo>
                    <a:pt x="486113" y="852114"/>
                  </a:lnTo>
                  <a:lnTo>
                    <a:pt x="506079" y="838505"/>
                  </a:lnTo>
                  <a:lnTo>
                    <a:pt x="526045" y="831700"/>
                  </a:lnTo>
                  <a:lnTo>
                    <a:pt x="545936" y="818091"/>
                  </a:lnTo>
                  <a:lnTo>
                    <a:pt x="566127" y="804490"/>
                  </a:lnTo>
                  <a:lnTo>
                    <a:pt x="586018" y="790881"/>
                  </a:lnTo>
                  <a:lnTo>
                    <a:pt x="605984" y="777288"/>
                  </a:lnTo>
                  <a:lnTo>
                    <a:pt x="625950" y="763694"/>
                  </a:lnTo>
                  <a:lnTo>
                    <a:pt x="645916" y="749870"/>
                  </a:lnTo>
                  <a:lnTo>
                    <a:pt x="665807" y="736277"/>
                  </a:lnTo>
                  <a:lnTo>
                    <a:pt x="692604" y="722683"/>
                  </a:lnTo>
                  <a:lnTo>
                    <a:pt x="712570" y="709090"/>
                  </a:lnTo>
                  <a:lnTo>
                    <a:pt x="732536" y="695419"/>
                  </a:lnTo>
                  <a:lnTo>
                    <a:pt x="752427" y="681826"/>
                  </a:lnTo>
                  <a:lnTo>
                    <a:pt x="772393" y="661244"/>
                  </a:lnTo>
                  <a:lnTo>
                    <a:pt x="792359" y="647650"/>
                  </a:lnTo>
                  <a:lnTo>
                    <a:pt x="812325" y="627221"/>
                  </a:lnTo>
                  <a:lnTo>
                    <a:pt x="832441" y="613628"/>
                  </a:lnTo>
                  <a:lnTo>
                    <a:pt x="852407" y="593199"/>
                  </a:lnTo>
                  <a:lnTo>
                    <a:pt x="872298" y="579452"/>
                  </a:lnTo>
                  <a:lnTo>
                    <a:pt x="892264" y="559023"/>
                  </a:lnTo>
                  <a:lnTo>
                    <a:pt x="912230" y="545430"/>
                  </a:lnTo>
                  <a:lnTo>
                    <a:pt x="932197" y="525001"/>
                  </a:lnTo>
                  <a:lnTo>
                    <a:pt x="952313" y="504572"/>
                  </a:lnTo>
                  <a:lnTo>
                    <a:pt x="972204" y="490825"/>
                  </a:lnTo>
                  <a:lnTo>
                    <a:pt x="992170" y="470397"/>
                  </a:lnTo>
                  <a:lnTo>
                    <a:pt x="1012136" y="449968"/>
                  </a:lnTo>
                  <a:lnTo>
                    <a:pt x="1032102" y="429539"/>
                  </a:lnTo>
                  <a:lnTo>
                    <a:pt x="1051993" y="415946"/>
                  </a:lnTo>
                  <a:lnTo>
                    <a:pt x="1072184" y="395364"/>
                  </a:lnTo>
                  <a:lnTo>
                    <a:pt x="1092075" y="374935"/>
                  </a:lnTo>
                  <a:lnTo>
                    <a:pt x="1112041" y="354506"/>
                  </a:lnTo>
                  <a:lnTo>
                    <a:pt x="1132007" y="340913"/>
                  </a:lnTo>
                  <a:lnTo>
                    <a:pt x="1158579" y="320561"/>
                  </a:lnTo>
                  <a:lnTo>
                    <a:pt x="1178545" y="299902"/>
                  </a:lnTo>
                  <a:lnTo>
                    <a:pt x="1198661" y="286308"/>
                  </a:lnTo>
                  <a:lnTo>
                    <a:pt x="1218627" y="265880"/>
                  </a:lnTo>
                  <a:lnTo>
                    <a:pt x="1238593" y="252286"/>
                  </a:lnTo>
                  <a:lnTo>
                    <a:pt x="1258484" y="231857"/>
                  </a:lnTo>
                  <a:lnTo>
                    <a:pt x="1278450" y="218110"/>
                  </a:lnTo>
                  <a:lnTo>
                    <a:pt x="1298416" y="197682"/>
                  </a:lnTo>
                  <a:lnTo>
                    <a:pt x="1318382" y="184088"/>
                  </a:lnTo>
                  <a:lnTo>
                    <a:pt x="1338498" y="170494"/>
                  </a:lnTo>
                  <a:lnTo>
                    <a:pt x="1358464" y="150066"/>
                  </a:lnTo>
                  <a:lnTo>
                    <a:pt x="1378355" y="136472"/>
                  </a:lnTo>
                  <a:lnTo>
                    <a:pt x="1398321" y="122648"/>
                  </a:lnTo>
                  <a:lnTo>
                    <a:pt x="1418287" y="109055"/>
                  </a:lnTo>
                  <a:lnTo>
                    <a:pt x="1438253" y="95461"/>
                  </a:lnTo>
                  <a:lnTo>
                    <a:pt x="1458370" y="88626"/>
                  </a:lnTo>
                  <a:lnTo>
                    <a:pt x="1478336" y="75033"/>
                  </a:lnTo>
                  <a:lnTo>
                    <a:pt x="1498227" y="61439"/>
                  </a:lnTo>
                  <a:lnTo>
                    <a:pt x="1518193" y="54604"/>
                  </a:lnTo>
                  <a:lnTo>
                    <a:pt x="1538159" y="47846"/>
                  </a:lnTo>
                  <a:lnTo>
                    <a:pt x="1558125" y="34022"/>
                  </a:lnTo>
                  <a:lnTo>
                    <a:pt x="1578241" y="27263"/>
                  </a:lnTo>
                  <a:lnTo>
                    <a:pt x="1604812" y="20428"/>
                  </a:lnTo>
                  <a:lnTo>
                    <a:pt x="1624778" y="13593"/>
                  </a:lnTo>
                  <a:lnTo>
                    <a:pt x="1644744" y="13593"/>
                  </a:lnTo>
                  <a:lnTo>
                    <a:pt x="1664635" y="6835"/>
                  </a:lnTo>
                  <a:lnTo>
                    <a:pt x="1684602" y="6835"/>
                  </a:lnTo>
                  <a:lnTo>
                    <a:pt x="1704718" y="0"/>
                  </a:lnTo>
                  <a:lnTo>
                    <a:pt x="1724684" y="0"/>
                  </a:lnTo>
                  <a:lnTo>
                    <a:pt x="1744650" y="0"/>
                  </a:lnTo>
                  <a:lnTo>
                    <a:pt x="1764616" y="0"/>
                  </a:lnTo>
                  <a:lnTo>
                    <a:pt x="1784507" y="0"/>
                  </a:lnTo>
                  <a:lnTo>
                    <a:pt x="1804473" y="6835"/>
                  </a:lnTo>
                  <a:lnTo>
                    <a:pt x="1824439" y="6835"/>
                  </a:lnTo>
                  <a:lnTo>
                    <a:pt x="1844555" y="13593"/>
                  </a:lnTo>
                  <a:lnTo>
                    <a:pt x="1864521" y="13593"/>
                  </a:lnTo>
                  <a:lnTo>
                    <a:pt x="1884487" y="20428"/>
                  </a:lnTo>
                  <a:lnTo>
                    <a:pt x="1904378" y="27263"/>
                  </a:lnTo>
                  <a:lnTo>
                    <a:pt x="1924344" y="34022"/>
                  </a:lnTo>
                  <a:lnTo>
                    <a:pt x="1944310" y="47846"/>
                  </a:lnTo>
                  <a:lnTo>
                    <a:pt x="1964427" y="54604"/>
                  </a:lnTo>
                  <a:lnTo>
                    <a:pt x="1984393" y="61439"/>
                  </a:lnTo>
                  <a:lnTo>
                    <a:pt x="2004284" y="75033"/>
                  </a:lnTo>
                  <a:lnTo>
                    <a:pt x="2024250" y="88626"/>
                  </a:lnTo>
                  <a:lnTo>
                    <a:pt x="2044216" y="95461"/>
                  </a:lnTo>
                  <a:lnTo>
                    <a:pt x="2070787" y="109055"/>
                  </a:lnTo>
                  <a:lnTo>
                    <a:pt x="2090978" y="122648"/>
                  </a:lnTo>
                  <a:lnTo>
                    <a:pt x="2110869" y="136472"/>
                  </a:lnTo>
                  <a:lnTo>
                    <a:pt x="2130835" y="150066"/>
                  </a:lnTo>
                  <a:lnTo>
                    <a:pt x="2150801" y="170494"/>
                  </a:lnTo>
                  <a:lnTo>
                    <a:pt x="2170692" y="184088"/>
                  </a:lnTo>
                  <a:lnTo>
                    <a:pt x="2190658" y="197682"/>
                  </a:lnTo>
                  <a:lnTo>
                    <a:pt x="2210775" y="218110"/>
                  </a:lnTo>
                  <a:lnTo>
                    <a:pt x="2230741" y="231857"/>
                  </a:lnTo>
                  <a:lnTo>
                    <a:pt x="2250707" y="252286"/>
                  </a:lnTo>
                  <a:lnTo>
                    <a:pt x="2270673" y="265880"/>
                  </a:lnTo>
                  <a:lnTo>
                    <a:pt x="2290564" y="286308"/>
                  </a:lnTo>
                  <a:lnTo>
                    <a:pt x="2310530" y="299902"/>
                  </a:lnTo>
                  <a:lnTo>
                    <a:pt x="2330496" y="320561"/>
                  </a:lnTo>
                  <a:lnTo>
                    <a:pt x="2350612" y="340913"/>
                  </a:lnTo>
                  <a:lnTo>
                    <a:pt x="2370578" y="354506"/>
                  </a:lnTo>
                  <a:lnTo>
                    <a:pt x="2390544" y="374935"/>
                  </a:lnTo>
                  <a:lnTo>
                    <a:pt x="2410435" y="395364"/>
                  </a:lnTo>
                  <a:lnTo>
                    <a:pt x="2430401" y="415946"/>
                  </a:lnTo>
                  <a:lnTo>
                    <a:pt x="2450367" y="429539"/>
                  </a:lnTo>
                  <a:lnTo>
                    <a:pt x="2470483" y="449968"/>
                  </a:lnTo>
                  <a:lnTo>
                    <a:pt x="2490449" y="470397"/>
                  </a:lnTo>
                  <a:lnTo>
                    <a:pt x="2517021" y="490825"/>
                  </a:lnTo>
                  <a:lnTo>
                    <a:pt x="2536987" y="504572"/>
                  </a:lnTo>
                  <a:lnTo>
                    <a:pt x="2556953" y="525001"/>
                  </a:lnTo>
                  <a:lnTo>
                    <a:pt x="2576844" y="545430"/>
                  </a:lnTo>
                  <a:lnTo>
                    <a:pt x="2597035" y="559023"/>
                  </a:lnTo>
                  <a:lnTo>
                    <a:pt x="2616926" y="579452"/>
                  </a:lnTo>
                  <a:lnTo>
                    <a:pt x="2636892" y="593199"/>
                  </a:lnTo>
                  <a:lnTo>
                    <a:pt x="2656858" y="613628"/>
                  </a:lnTo>
                  <a:lnTo>
                    <a:pt x="2676824" y="627221"/>
                  </a:lnTo>
                  <a:lnTo>
                    <a:pt x="2696715" y="647650"/>
                  </a:lnTo>
                  <a:lnTo>
                    <a:pt x="2716907" y="661244"/>
                  </a:lnTo>
                  <a:lnTo>
                    <a:pt x="2736798" y="681826"/>
                  </a:lnTo>
                  <a:lnTo>
                    <a:pt x="2756764" y="695419"/>
                  </a:lnTo>
                  <a:lnTo>
                    <a:pt x="2776730" y="709090"/>
                  </a:lnTo>
                  <a:lnTo>
                    <a:pt x="2796696" y="722683"/>
                  </a:lnTo>
                  <a:lnTo>
                    <a:pt x="2816587" y="736277"/>
                  </a:lnTo>
                  <a:lnTo>
                    <a:pt x="2836553" y="749870"/>
                  </a:lnTo>
                  <a:lnTo>
                    <a:pt x="2856669" y="763694"/>
                  </a:lnTo>
                  <a:lnTo>
                    <a:pt x="2876635" y="777288"/>
                  </a:lnTo>
                  <a:lnTo>
                    <a:pt x="2896601" y="790881"/>
                  </a:lnTo>
                  <a:lnTo>
                    <a:pt x="2916567" y="804490"/>
                  </a:lnTo>
                  <a:lnTo>
                    <a:pt x="2936458" y="818091"/>
                  </a:lnTo>
                  <a:lnTo>
                    <a:pt x="2956424" y="831700"/>
                  </a:lnTo>
                  <a:lnTo>
                    <a:pt x="2983221" y="838505"/>
                  </a:lnTo>
                  <a:lnTo>
                    <a:pt x="3003187" y="852114"/>
                  </a:lnTo>
                  <a:lnTo>
                    <a:pt x="3023078" y="859102"/>
                  </a:lnTo>
                  <a:lnTo>
                    <a:pt x="3043044" y="872711"/>
                  </a:lnTo>
                  <a:lnTo>
                    <a:pt x="3063010" y="879508"/>
                  </a:lnTo>
                  <a:lnTo>
                    <a:pt x="3082976" y="893117"/>
                  </a:lnTo>
                  <a:lnTo>
                    <a:pt x="3103092" y="899921"/>
                  </a:lnTo>
                  <a:lnTo>
                    <a:pt x="3123058" y="906726"/>
                  </a:lnTo>
                  <a:lnTo>
                    <a:pt x="3142949" y="913530"/>
                  </a:lnTo>
                  <a:lnTo>
                    <a:pt x="3162915" y="927131"/>
                  </a:lnTo>
                  <a:lnTo>
                    <a:pt x="3182881" y="933936"/>
                  </a:lnTo>
                  <a:lnTo>
                    <a:pt x="3202772" y="940740"/>
                  </a:lnTo>
                  <a:lnTo>
                    <a:pt x="3222964" y="947729"/>
                  </a:lnTo>
                  <a:lnTo>
                    <a:pt x="3242855" y="954533"/>
                  </a:lnTo>
                  <a:lnTo>
                    <a:pt x="3262821" y="954533"/>
                  </a:lnTo>
                  <a:lnTo>
                    <a:pt x="3282787" y="961338"/>
                  </a:lnTo>
                  <a:lnTo>
                    <a:pt x="3302753" y="968142"/>
                  </a:lnTo>
                  <a:lnTo>
                    <a:pt x="3322644" y="974947"/>
                  </a:lnTo>
                  <a:lnTo>
                    <a:pt x="3342610" y="981744"/>
                  </a:lnTo>
                  <a:lnTo>
                    <a:pt x="3362726" y="981744"/>
                  </a:lnTo>
                  <a:lnTo>
                    <a:pt x="3382692" y="988548"/>
                  </a:lnTo>
                  <a:lnTo>
                    <a:pt x="3402658" y="995352"/>
                  </a:lnTo>
                  <a:lnTo>
                    <a:pt x="3429229" y="995352"/>
                  </a:lnTo>
                  <a:lnTo>
                    <a:pt x="3449195" y="1002157"/>
                  </a:lnTo>
                  <a:lnTo>
                    <a:pt x="3469161" y="1002157"/>
                  </a:lnTo>
                  <a:lnTo>
                    <a:pt x="3489278" y="1008961"/>
                  </a:lnTo>
                  <a:lnTo>
                    <a:pt x="3509244" y="1008961"/>
                  </a:lnTo>
                  <a:lnTo>
                    <a:pt x="3529135" y="1015766"/>
                  </a:lnTo>
                  <a:lnTo>
                    <a:pt x="3549102" y="1015766"/>
                  </a:lnTo>
                  <a:lnTo>
                    <a:pt x="3569067" y="1015766"/>
                  </a:lnTo>
                  <a:lnTo>
                    <a:pt x="3589033" y="1022562"/>
                  </a:lnTo>
                  <a:lnTo>
                    <a:pt x="3609150" y="1022562"/>
                  </a:lnTo>
                  <a:lnTo>
                    <a:pt x="3629115" y="1022562"/>
                  </a:lnTo>
                  <a:lnTo>
                    <a:pt x="3649006" y="1029367"/>
                  </a:lnTo>
                  <a:lnTo>
                    <a:pt x="3649006" y="1049964"/>
                  </a:lnTo>
                  <a:lnTo>
                    <a:pt x="3629115" y="1049964"/>
                  </a:lnTo>
                  <a:lnTo>
                    <a:pt x="3609150" y="1049964"/>
                  </a:lnTo>
                  <a:lnTo>
                    <a:pt x="19950" y="1049964"/>
                  </a:lnTo>
                  <a:lnTo>
                    <a:pt x="0" y="1049964"/>
                  </a:lnTo>
                </a:path>
              </a:pathLst>
            </a:custGeom>
            <a:ln w="2037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0891" y="2462094"/>
              <a:ext cx="812800" cy="422909"/>
            </a:xfrm>
            <a:custGeom>
              <a:avLst/>
              <a:gdLst/>
              <a:ahLst/>
              <a:cxnLst/>
              <a:rect l="l" t="t" r="r" b="b"/>
              <a:pathLst>
                <a:path w="812800" h="422910">
                  <a:moveTo>
                    <a:pt x="812325" y="0"/>
                  </a:moveTo>
                  <a:lnTo>
                    <a:pt x="792360" y="20429"/>
                  </a:lnTo>
                  <a:lnTo>
                    <a:pt x="772393" y="34022"/>
                  </a:lnTo>
                  <a:lnTo>
                    <a:pt x="752427" y="54604"/>
                  </a:lnTo>
                  <a:lnTo>
                    <a:pt x="692604" y="95462"/>
                  </a:lnTo>
                  <a:lnTo>
                    <a:pt x="665808" y="109056"/>
                  </a:lnTo>
                  <a:lnTo>
                    <a:pt x="625950" y="136472"/>
                  </a:lnTo>
                  <a:lnTo>
                    <a:pt x="526045" y="204478"/>
                  </a:lnTo>
                  <a:lnTo>
                    <a:pt x="506079" y="211283"/>
                  </a:lnTo>
                  <a:lnTo>
                    <a:pt x="486113" y="224892"/>
                  </a:lnTo>
                  <a:lnTo>
                    <a:pt x="466147" y="231881"/>
                  </a:lnTo>
                  <a:lnTo>
                    <a:pt x="446256" y="245489"/>
                  </a:lnTo>
                  <a:lnTo>
                    <a:pt x="426065" y="252286"/>
                  </a:lnTo>
                  <a:lnTo>
                    <a:pt x="406174" y="265896"/>
                  </a:lnTo>
                  <a:lnTo>
                    <a:pt x="346275" y="286308"/>
                  </a:lnTo>
                  <a:lnTo>
                    <a:pt x="326384" y="299910"/>
                  </a:lnTo>
                  <a:lnTo>
                    <a:pt x="246370" y="327312"/>
                  </a:lnTo>
                  <a:lnTo>
                    <a:pt x="219791" y="327312"/>
                  </a:lnTo>
                  <a:lnTo>
                    <a:pt x="139814" y="354523"/>
                  </a:lnTo>
                  <a:lnTo>
                    <a:pt x="119871" y="354523"/>
                  </a:lnTo>
                  <a:lnTo>
                    <a:pt x="79976" y="368131"/>
                  </a:lnTo>
                  <a:lnTo>
                    <a:pt x="60025" y="368131"/>
                  </a:lnTo>
                  <a:lnTo>
                    <a:pt x="39894" y="374935"/>
                  </a:lnTo>
                  <a:lnTo>
                    <a:pt x="19951" y="374935"/>
                  </a:lnTo>
                  <a:lnTo>
                    <a:pt x="0" y="381740"/>
                  </a:lnTo>
                  <a:lnTo>
                    <a:pt x="0" y="422743"/>
                  </a:lnTo>
                  <a:lnTo>
                    <a:pt x="812325" y="422743"/>
                  </a:lnTo>
                  <a:lnTo>
                    <a:pt x="81232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0891" y="2462094"/>
              <a:ext cx="812800" cy="422909"/>
            </a:xfrm>
            <a:custGeom>
              <a:avLst/>
              <a:gdLst/>
              <a:ahLst/>
              <a:cxnLst/>
              <a:rect l="l" t="t" r="r" b="b"/>
              <a:pathLst>
                <a:path w="812800" h="422910">
                  <a:moveTo>
                    <a:pt x="0" y="422742"/>
                  </a:moveTo>
                  <a:lnTo>
                    <a:pt x="0" y="381740"/>
                  </a:lnTo>
                  <a:lnTo>
                    <a:pt x="19950" y="374935"/>
                  </a:lnTo>
                  <a:lnTo>
                    <a:pt x="39894" y="374935"/>
                  </a:lnTo>
                  <a:lnTo>
                    <a:pt x="60025" y="368130"/>
                  </a:lnTo>
                  <a:lnTo>
                    <a:pt x="79976" y="368130"/>
                  </a:lnTo>
                  <a:lnTo>
                    <a:pt x="99920" y="361326"/>
                  </a:lnTo>
                  <a:lnTo>
                    <a:pt x="119871" y="354522"/>
                  </a:lnTo>
                  <a:lnTo>
                    <a:pt x="139814" y="354522"/>
                  </a:lnTo>
                  <a:lnTo>
                    <a:pt x="159765" y="347725"/>
                  </a:lnTo>
                  <a:lnTo>
                    <a:pt x="179709" y="340920"/>
                  </a:lnTo>
                  <a:lnTo>
                    <a:pt x="199840" y="334116"/>
                  </a:lnTo>
                  <a:lnTo>
                    <a:pt x="219791" y="327311"/>
                  </a:lnTo>
                  <a:lnTo>
                    <a:pt x="246370" y="327311"/>
                  </a:lnTo>
                  <a:lnTo>
                    <a:pt x="266336" y="320507"/>
                  </a:lnTo>
                  <a:lnTo>
                    <a:pt x="286302" y="313518"/>
                  </a:lnTo>
                  <a:lnTo>
                    <a:pt x="306193" y="306714"/>
                  </a:lnTo>
                  <a:lnTo>
                    <a:pt x="326384" y="299910"/>
                  </a:lnTo>
                  <a:lnTo>
                    <a:pt x="346275" y="286308"/>
                  </a:lnTo>
                  <a:lnTo>
                    <a:pt x="366241" y="279504"/>
                  </a:lnTo>
                  <a:lnTo>
                    <a:pt x="386207" y="272699"/>
                  </a:lnTo>
                  <a:lnTo>
                    <a:pt x="406174" y="265895"/>
                  </a:lnTo>
                  <a:lnTo>
                    <a:pt x="426065" y="252286"/>
                  </a:lnTo>
                  <a:lnTo>
                    <a:pt x="446256" y="245489"/>
                  </a:lnTo>
                  <a:lnTo>
                    <a:pt x="466147" y="231880"/>
                  </a:lnTo>
                  <a:lnTo>
                    <a:pt x="486113" y="224892"/>
                  </a:lnTo>
                  <a:lnTo>
                    <a:pt x="506079" y="211283"/>
                  </a:lnTo>
                  <a:lnTo>
                    <a:pt x="526045" y="204478"/>
                  </a:lnTo>
                  <a:lnTo>
                    <a:pt x="545936" y="190869"/>
                  </a:lnTo>
                  <a:lnTo>
                    <a:pt x="566127" y="177268"/>
                  </a:lnTo>
                  <a:lnTo>
                    <a:pt x="586018" y="163659"/>
                  </a:lnTo>
                  <a:lnTo>
                    <a:pt x="605984" y="150066"/>
                  </a:lnTo>
                  <a:lnTo>
                    <a:pt x="625950" y="136472"/>
                  </a:lnTo>
                  <a:lnTo>
                    <a:pt x="645916" y="122648"/>
                  </a:lnTo>
                  <a:lnTo>
                    <a:pt x="665807" y="109055"/>
                  </a:lnTo>
                  <a:lnTo>
                    <a:pt x="692604" y="95461"/>
                  </a:lnTo>
                  <a:lnTo>
                    <a:pt x="712570" y="81868"/>
                  </a:lnTo>
                  <a:lnTo>
                    <a:pt x="732536" y="68197"/>
                  </a:lnTo>
                  <a:lnTo>
                    <a:pt x="752427" y="54604"/>
                  </a:lnTo>
                  <a:lnTo>
                    <a:pt x="772393" y="34022"/>
                  </a:lnTo>
                  <a:lnTo>
                    <a:pt x="792359" y="20428"/>
                  </a:lnTo>
                  <a:lnTo>
                    <a:pt x="812325" y="0"/>
                  </a:lnTo>
                  <a:lnTo>
                    <a:pt x="812325" y="422742"/>
                  </a:lnTo>
                  <a:lnTo>
                    <a:pt x="19950" y="422742"/>
                  </a:lnTo>
                  <a:lnTo>
                    <a:pt x="0" y="422742"/>
                  </a:lnTo>
                </a:path>
              </a:pathLst>
            </a:custGeom>
            <a:ln w="1354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0891" y="648703"/>
              <a:ext cx="3649345" cy="2236470"/>
            </a:xfrm>
            <a:custGeom>
              <a:avLst/>
              <a:gdLst/>
              <a:ahLst/>
              <a:cxnLst/>
              <a:rect l="l" t="t" r="r" b="b"/>
              <a:pathLst>
                <a:path w="3649345" h="2236470">
                  <a:moveTo>
                    <a:pt x="0" y="0"/>
                  </a:moveTo>
                  <a:lnTo>
                    <a:pt x="0" y="2236133"/>
                  </a:lnTo>
                </a:path>
                <a:path w="3649345" h="2236470">
                  <a:moveTo>
                    <a:pt x="0" y="2236133"/>
                  </a:moveTo>
                  <a:lnTo>
                    <a:pt x="3649006" y="2236133"/>
                  </a:lnTo>
                </a:path>
              </a:pathLst>
            </a:custGeom>
            <a:ln w="67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85114" y="342737"/>
            <a:ext cx="2964815" cy="189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1050" b="1" spc="10" dirty="0">
                <a:latin typeface="Cambria"/>
                <a:cs typeface="Cambria"/>
              </a:rPr>
              <a:t>Variabile</a:t>
            </a:r>
            <a:r>
              <a:rPr sz="1050" b="1" spc="25" dirty="0">
                <a:latin typeface="Cambria"/>
                <a:cs typeface="Cambria"/>
              </a:rPr>
              <a:t> </a:t>
            </a:r>
            <a:r>
              <a:rPr sz="1050" b="1" spc="5" dirty="0">
                <a:latin typeface="Cambria"/>
                <a:cs typeface="Cambria"/>
              </a:rPr>
              <a:t>Casuale</a:t>
            </a:r>
            <a:r>
              <a:rPr sz="1050" b="1" spc="30" dirty="0">
                <a:latin typeface="Cambria"/>
                <a:cs typeface="Cambria"/>
              </a:rPr>
              <a:t> </a:t>
            </a:r>
            <a:r>
              <a:rPr sz="1050" b="1" spc="10" dirty="0">
                <a:latin typeface="Cambria"/>
                <a:cs typeface="Cambria"/>
              </a:rPr>
              <a:t>Gaussiana</a:t>
            </a:r>
            <a:r>
              <a:rPr sz="1050" b="1" spc="25" dirty="0">
                <a:latin typeface="Cambria"/>
                <a:cs typeface="Cambria"/>
              </a:rPr>
              <a:t> </a:t>
            </a:r>
            <a:r>
              <a:rPr sz="1050" b="1" spc="-80" dirty="0">
                <a:latin typeface="Cambria"/>
                <a:cs typeface="Cambria"/>
              </a:rPr>
              <a:t>(</a:t>
            </a:r>
            <a:r>
              <a:rPr sz="1050" b="1" spc="50" dirty="0">
                <a:latin typeface="Cambria"/>
                <a:cs typeface="Cambria"/>
              </a:rPr>
              <a:t> </a:t>
            </a:r>
            <a:r>
              <a:rPr sz="1575" spc="15" baseline="13227" dirty="0">
                <a:latin typeface="Symbol"/>
                <a:cs typeface="Symbol"/>
              </a:rPr>
              <a:t></a:t>
            </a:r>
            <a:r>
              <a:rPr sz="1575" spc="150" baseline="13227" dirty="0">
                <a:latin typeface="Times New Roman"/>
                <a:cs typeface="Times New Roman"/>
              </a:rPr>
              <a:t> </a:t>
            </a:r>
            <a:r>
              <a:rPr sz="1050" b="1" spc="-60" dirty="0">
                <a:latin typeface="Cambria"/>
                <a:cs typeface="Cambria"/>
              </a:rPr>
              <a:t>171.5,</a:t>
            </a:r>
            <a:r>
              <a:rPr sz="1050" b="1" spc="25" dirty="0">
                <a:latin typeface="Cambria"/>
                <a:cs typeface="Cambria"/>
              </a:rPr>
              <a:t> </a:t>
            </a:r>
            <a:r>
              <a:rPr sz="1575" spc="67" baseline="13227" dirty="0">
                <a:latin typeface="Symbol"/>
                <a:cs typeface="Symbol"/>
              </a:rPr>
              <a:t></a:t>
            </a:r>
            <a:r>
              <a:rPr sz="1575" spc="150" baseline="13227" dirty="0">
                <a:latin typeface="Times New Roman"/>
                <a:cs typeface="Times New Roman"/>
              </a:rPr>
              <a:t> </a:t>
            </a:r>
            <a:r>
              <a:rPr sz="1050" b="1" spc="-60" dirty="0">
                <a:latin typeface="Cambria"/>
                <a:cs typeface="Cambria"/>
              </a:rPr>
              <a:t>8.5</a:t>
            </a:r>
            <a:r>
              <a:rPr sz="1050" b="1" spc="25" dirty="0">
                <a:latin typeface="Cambria"/>
                <a:cs typeface="Cambria"/>
              </a:rPr>
              <a:t> </a:t>
            </a:r>
            <a:r>
              <a:rPr sz="1050" b="1" spc="-80" dirty="0">
                <a:latin typeface="Cambria"/>
                <a:cs typeface="Cambria"/>
              </a:rPr>
              <a:t>)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4562" y="2347189"/>
            <a:ext cx="19939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0" dirty="0">
                <a:latin typeface="Trebuchet MS"/>
                <a:cs typeface="Trebuchet MS"/>
              </a:rPr>
              <a:t>0,02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4562" y="1904056"/>
            <a:ext cx="19939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0" dirty="0">
                <a:latin typeface="Trebuchet MS"/>
                <a:cs typeface="Trebuchet MS"/>
              </a:rPr>
              <a:t>0,04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4562" y="1010954"/>
            <a:ext cx="199390" cy="599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0" dirty="0">
                <a:latin typeface="Trebuchet MS"/>
                <a:cs typeface="Trebuchet MS"/>
              </a:rPr>
              <a:t>0,08</a:t>
            </a:r>
            <a:endParaRPr sz="8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850" spc="-50" dirty="0">
                <a:latin typeface="Trebuchet MS"/>
                <a:cs typeface="Trebuchet MS"/>
              </a:rPr>
              <a:t>0,06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9162" y="2764300"/>
            <a:ext cx="4175760" cy="35306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65"/>
              </a:spcBef>
            </a:pPr>
            <a:r>
              <a:rPr sz="850" spc="-50" dirty="0">
                <a:latin typeface="Trebuchet MS"/>
                <a:cs typeface="Trebuchet MS"/>
              </a:rPr>
              <a:t>0,00</a:t>
            </a:r>
            <a:endParaRPr sz="850">
              <a:latin typeface="Trebuchet MS"/>
              <a:cs typeface="Trebuchet MS"/>
            </a:endParaRPr>
          </a:p>
          <a:p>
            <a:pPr marL="211454">
              <a:lnSpc>
                <a:spcPct val="100000"/>
              </a:lnSpc>
              <a:spcBef>
                <a:spcPts val="270"/>
              </a:spcBef>
              <a:tabLst>
                <a:tab pos="617855" algn="l"/>
                <a:tab pos="1023619" algn="l"/>
                <a:tab pos="1430020" algn="l"/>
                <a:tab pos="1836420" algn="l"/>
                <a:tab pos="2235835" algn="l"/>
                <a:tab pos="2642235" algn="l"/>
                <a:tab pos="3048000" algn="l"/>
                <a:tab pos="3454400" algn="l"/>
                <a:tab pos="3860165" algn="l"/>
              </a:tabLst>
            </a:pPr>
            <a:r>
              <a:rPr sz="850" spc="-30" dirty="0">
                <a:latin typeface="Trebuchet MS"/>
                <a:cs typeface="Trebuchet MS"/>
              </a:rPr>
              <a:t>150	155	160	165	170	175	180	185	190	195</a:t>
            </a:r>
            <a:r>
              <a:rPr sz="850" spc="210" dirty="0">
                <a:latin typeface="Trebuchet MS"/>
                <a:cs typeface="Trebuchet MS"/>
              </a:rPr>
              <a:t> </a:t>
            </a:r>
            <a:r>
              <a:rPr sz="1200" b="1" i="1" spc="-104" baseline="10416" dirty="0">
                <a:latin typeface="Trebuchet MS"/>
                <a:cs typeface="Trebuchet MS"/>
              </a:rPr>
              <a:t>x</a:t>
            </a:r>
            <a:endParaRPr sz="1200" baseline="10416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4562" y="296470"/>
            <a:ext cx="199390" cy="42100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850" b="1" i="1" spc="-65" dirty="0">
                <a:latin typeface="Trebuchet MS"/>
                <a:cs typeface="Trebuchet MS"/>
              </a:rPr>
              <a:t>f(x)</a:t>
            </a:r>
            <a:endParaRPr sz="8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r>
              <a:rPr sz="850" spc="-50" dirty="0">
                <a:latin typeface="Trebuchet MS"/>
                <a:cs typeface="Trebuchet MS"/>
              </a:rPr>
              <a:t>0,10</a:t>
            </a:r>
            <a:endParaRPr sz="85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57735" y="259951"/>
            <a:ext cx="8754745" cy="6310630"/>
            <a:chOff x="257735" y="259951"/>
            <a:chExt cx="8754745" cy="6310630"/>
          </a:xfrm>
        </p:grpSpPr>
        <p:sp>
          <p:nvSpPr>
            <p:cNvPr id="24" name="object 24"/>
            <p:cNvSpPr/>
            <p:nvPr/>
          </p:nvSpPr>
          <p:spPr>
            <a:xfrm>
              <a:off x="264720" y="266936"/>
              <a:ext cx="4395470" cy="3088640"/>
            </a:xfrm>
            <a:custGeom>
              <a:avLst/>
              <a:gdLst/>
              <a:ahLst/>
              <a:cxnLst/>
              <a:rect l="l" t="t" r="r" b="b"/>
              <a:pathLst>
                <a:path w="4395470" h="3088640">
                  <a:moveTo>
                    <a:pt x="0" y="3088263"/>
                  </a:moveTo>
                  <a:lnTo>
                    <a:pt x="4394858" y="3088263"/>
                  </a:lnTo>
                  <a:lnTo>
                    <a:pt x="4394858" y="0"/>
                  </a:lnTo>
                  <a:lnTo>
                    <a:pt x="0" y="0"/>
                  </a:lnTo>
                  <a:lnTo>
                    <a:pt x="0" y="3088263"/>
                  </a:lnTo>
                  <a:close/>
                </a:path>
              </a:pathLst>
            </a:custGeom>
            <a:ln w="1350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16470" y="3481435"/>
              <a:ext cx="4389120" cy="3082290"/>
            </a:xfrm>
            <a:custGeom>
              <a:avLst/>
              <a:gdLst/>
              <a:ahLst/>
              <a:cxnLst/>
              <a:rect l="l" t="t" r="r" b="b"/>
              <a:pathLst>
                <a:path w="4389120" h="3082290">
                  <a:moveTo>
                    <a:pt x="0" y="3081838"/>
                  </a:moveTo>
                  <a:lnTo>
                    <a:pt x="4388662" y="3081838"/>
                  </a:lnTo>
                  <a:lnTo>
                    <a:pt x="4388662" y="0"/>
                  </a:lnTo>
                  <a:lnTo>
                    <a:pt x="0" y="0"/>
                  </a:lnTo>
                  <a:lnTo>
                    <a:pt x="0" y="3081838"/>
                  </a:lnTo>
                  <a:close/>
                </a:path>
              </a:pathLst>
            </a:custGeom>
            <a:ln w="1350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029471" y="3774488"/>
              <a:ext cx="3696335" cy="1854835"/>
            </a:xfrm>
            <a:custGeom>
              <a:avLst/>
              <a:gdLst/>
              <a:ahLst/>
              <a:cxnLst/>
              <a:rect l="l" t="t" r="r" b="b"/>
              <a:pathLst>
                <a:path w="3696334" h="1854835">
                  <a:moveTo>
                    <a:pt x="0" y="1854633"/>
                  </a:moveTo>
                  <a:lnTo>
                    <a:pt x="3695964" y="1854633"/>
                  </a:lnTo>
                </a:path>
                <a:path w="3696334" h="1854835">
                  <a:moveTo>
                    <a:pt x="0" y="1391032"/>
                  </a:moveTo>
                  <a:lnTo>
                    <a:pt x="3695964" y="1391032"/>
                  </a:lnTo>
                </a:path>
                <a:path w="3696334" h="1854835">
                  <a:moveTo>
                    <a:pt x="0" y="927201"/>
                  </a:moveTo>
                  <a:lnTo>
                    <a:pt x="3695964" y="927201"/>
                  </a:lnTo>
                </a:path>
                <a:path w="3696334" h="1854835">
                  <a:moveTo>
                    <a:pt x="0" y="463600"/>
                  </a:moveTo>
                  <a:lnTo>
                    <a:pt x="3695964" y="463600"/>
                  </a:lnTo>
                </a:path>
                <a:path w="3696334" h="1854835">
                  <a:moveTo>
                    <a:pt x="0" y="0"/>
                  </a:moveTo>
                  <a:lnTo>
                    <a:pt x="3695964" y="0"/>
                  </a:lnTo>
                </a:path>
              </a:pathLst>
            </a:custGeom>
            <a:ln w="67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029471" y="3774488"/>
              <a:ext cx="3696335" cy="2318385"/>
            </a:xfrm>
            <a:custGeom>
              <a:avLst/>
              <a:gdLst/>
              <a:ahLst/>
              <a:cxnLst/>
              <a:rect l="l" t="t" r="r" b="b"/>
              <a:pathLst>
                <a:path w="3696334" h="2318385">
                  <a:moveTo>
                    <a:pt x="0" y="0"/>
                  </a:moveTo>
                  <a:lnTo>
                    <a:pt x="3695964" y="0"/>
                  </a:lnTo>
                  <a:lnTo>
                    <a:pt x="3695964" y="2318195"/>
                  </a:lnTo>
                  <a:lnTo>
                    <a:pt x="0" y="2318195"/>
                  </a:lnTo>
                  <a:lnTo>
                    <a:pt x="0" y="0"/>
                  </a:lnTo>
                </a:path>
              </a:pathLst>
            </a:custGeom>
            <a:ln w="1352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35794" y="4244924"/>
              <a:ext cx="3283585" cy="1847850"/>
            </a:xfrm>
            <a:custGeom>
              <a:avLst/>
              <a:gdLst/>
              <a:ahLst/>
              <a:cxnLst/>
              <a:rect l="l" t="t" r="r" b="b"/>
              <a:pathLst>
                <a:path w="3283584" h="1847850">
                  <a:moveTo>
                    <a:pt x="3256565" y="1840962"/>
                  </a:moveTo>
                  <a:lnTo>
                    <a:pt x="26783" y="1840962"/>
                  </a:lnTo>
                  <a:lnTo>
                    <a:pt x="0" y="1847759"/>
                  </a:lnTo>
                  <a:lnTo>
                    <a:pt x="3283137" y="1847759"/>
                  </a:lnTo>
                  <a:lnTo>
                    <a:pt x="3256565" y="1840962"/>
                  </a:lnTo>
                  <a:close/>
                </a:path>
                <a:path w="3283584" h="1847850">
                  <a:moveTo>
                    <a:pt x="3123399" y="1834157"/>
                  </a:moveTo>
                  <a:lnTo>
                    <a:pt x="166598" y="1834157"/>
                  </a:lnTo>
                  <a:lnTo>
                    <a:pt x="140025" y="1840962"/>
                  </a:lnTo>
                  <a:lnTo>
                    <a:pt x="3143368" y="1840962"/>
                  </a:lnTo>
                  <a:lnTo>
                    <a:pt x="3123399" y="1834157"/>
                  </a:lnTo>
                  <a:close/>
                </a:path>
                <a:path w="3283584" h="1847850">
                  <a:moveTo>
                    <a:pt x="3050061" y="1827352"/>
                  </a:moveTo>
                  <a:lnTo>
                    <a:pt x="233105" y="1827352"/>
                  </a:lnTo>
                  <a:lnTo>
                    <a:pt x="206532" y="1834157"/>
                  </a:lnTo>
                  <a:lnTo>
                    <a:pt x="3076634" y="1834157"/>
                  </a:lnTo>
                  <a:lnTo>
                    <a:pt x="3050061" y="1827352"/>
                  </a:lnTo>
                  <a:close/>
                </a:path>
                <a:path w="3283584" h="1847850">
                  <a:moveTo>
                    <a:pt x="2956756" y="1813742"/>
                  </a:moveTo>
                  <a:lnTo>
                    <a:pt x="326411" y="1813742"/>
                  </a:lnTo>
                  <a:lnTo>
                    <a:pt x="299763" y="1820547"/>
                  </a:lnTo>
                  <a:lnTo>
                    <a:pt x="279796" y="1827352"/>
                  </a:lnTo>
                  <a:lnTo>
                    <a:pt x="3003522" y="1827352"/>
                  </a:lnTo>
                  <a:lnTo>
                    <a:pt x="2983553" y="1820547"/>
                  </a:lnTo>
                  <a:lnTo>
                    <a:pt x="2956756" y="1813742"/>
                  </a:lnTo>
                  <a:close/>
                </a:path>
                <a:path w="3283584" h="1847850">
                  <a:moveTo>
                    <a:pt x="1664966" y="0"/>
                  </a:moveTo>
                  <a:lnTo>
                    <a:pt x="1618427" y="0"/>
                  </a:lnTo>
                  <a:lnTo>
                    <a:pt x="1598234" y="6836"/>
                  </a:lnTo>
                  <a:lnTo>
                    <a:pt x="1571660" y="20431"/>
                  </a:lnTo>
                  <a:lnTo>
                    <a:pt x="1551693" y="34179"/>
                  </a:lnTo>
                  <a:lnTo>
                    <a:pt x="1525120" y="54610"/>
                  </a:lnTo>
                  <a:lnTo>
                    <a:pt x="1505153" y="81799"/>
                  </a:lnTo>
                  <a:lnTo>
                    <a:pt x="1478354" y="109218"/>
                  </a:lnTo>
                  <a:lnTo>
                    <a:pt x="1458462" y="143244"/>
                  </a:lnTo>
                  <a:lnTo>
                    <a:pt x="1431815" y="177269"/>
                  </a:lnTo>
                  <a:lnTo>
                    <a:pt x="1411923" y="218283"/>
                  </a:lnTo>
                  <a:lnTo>
                    <a:pt x="1385275" y="259067"/>
                  </a:lnTo>
                  <a:lnTo>
                    <a:pt x="1365157" y="300081"/>
                  </a:lnTo>
                  <a:lnTo>
                    <a:pt x="1338585" y="347778"/>
                  </a:lnTo>
                  <a:lnTo>
                    <a:pt x="1318618" y="402386"/>
                  </a:lnTo>
                  <a:lnTo>
                    <a:pt x="1292044" y="450006"/>
                  </a:lnTo>
                  <a:lnTo>
                    <a:pt x="1252109" y="559224"/>
                  </a:lnTo>
                  <a:lnTo>
                    <a:pt x="1225312" y="613680"/>
                  </a:lnTo>
                  <a:lnTo>
                    <a:pt x="1205420" y="668289"/>
                  </a:lnTo>
                  <a:lnTo>
                    <a:pt x="1178772" y="722897"/>
                  </a:lnTo>
                  <a:lnTo>
                    <a:pt x="1158880" y="784113"/>
                  </a:lnTo>
                  <a:lnTo>
                    <a:pt x="1132231" y="838721"/>
                  </a:lnTo>
                  <a:lnTo>
                    <a:pt x="1112114" y="893177"/>
                  </a:lnTo>
                  <a:lnTo>
                    <a:pt x="1085541" y="947785"/>
                  </a:lnTo>
                  <a:lnTo>
                    <a:pt x="1065574" y="1002394"/>
                  </a:lnTo>
                  <a:lnTo>
                    <a:pt x="1039000" y="1050014"/>
                  </a:lnTo>
                  <a:lnTo>
                    <a:pt x="1019034" y="1104623"/>
                  </a:lnTo>
                  <a:lnTo>
                    <a:pt x="992235" y="1152243"/>
                  </a:lnTo>
                  <a:lnTo>
                    <a:pt x="972268" y="1200094"/>
                  </a:lnTo>
                  <a:lnTo>
                    <a:pt x="945695" y="1247866"/>
                  </a:lnTo>
                  <a:lnTo>
                    <a:pt x="925728" y="1288727"/>
                  </a:lnTo>
                  <a:lnTo>
                    <a:pt x="905836" y="1336577"/>
                  </a:lnTo>
                  <a:lnTo>
                    <a:pt x="879187" y="1370525"/>
                  </a:lnTo>
                  <a:lnTo>
                    <a:pt x="859071" y="1411386"/>
                  </a:lnTo>
                  <a:lnTo>
                    <a:pt x="832497" y="1445564"/>
                  </a:lnTo>
                  <a:lnTo>
                    <a:pt x="812530" y="1479590"/>
                  </a:lnTo>
                  <a:lnTo>
                    <a:pt x="785957" y="1513845"/>
                  </a:lnTo>
                  <a:lnTo>
                    <a:pt x="765990" y="1541035"/>
                  </a:lnTo>
                  <a:lnTo>
                    <a:pt x="739192" y="1568224"/>
                  </a:lnTo>
                  <a:lnTo>
                    <a:pt x="719225" y="1595651"/>
                  </a:lnTo>
                  <a:lnTo>
                    <a:pt x="672684" y="1643271"/>
                  </a:lnTo>
                  <a:lnTo>
                    <a:pt x="646112" y="1663686"/>
                  </a:lnTo>
                  <a:lnTo>
                    <a:pt x="625994" y="1684285"/>
                  </a:lnTo>
                  <a:lnTo>
                    <a:pt x="599347" y="1697895"/>
                  </a:lnTo>
                  <a:lnTo>
                    <a:pt x="579454" y="1718303"/>
                  </a:lnTo>
                  <a:lnTo>
                    <a:pt x="552806" y="1731913"/>
                  </a:lnTo>
                  <a:lnTo>
                    <a:pt x="512946" y="1759125"/>
                  </a:lnTo>
                  <a:lnTo>
                    <a:pt x="486149" y="1765930"/>
                  </a:lnTo>
                  <a:lnTo>
                    <a:pt x="466181" y="1772919"/>
                  </a:lnTo>
                  <a:lnTo>
                    <a:pt x="439609" y="1786529"/>
                  </a:lnTo>
                  <a:lnTo>
                    <a:pt x="419642" y="1793334"/>
                  </a:lnTo>
                  <a:lnTo>
                    <a:pt x="393068" y="1800139"/>
                  </a:lnTo>
                  <a:lnTo>
                    <a:pt x="372950" y="1806937"/>
                  </a:lnTo>
                  <a:lnTo>
                    <a:pt x="346303" y="1813742"/>
                  </a:lnTo>
                  <a:lnTo>
                    <a:pt x="2936863" y="1813742"/>
                  </a:lnTo>
                  <a:lnTo>
                    <a:pt x="2910216" y="1806937"/>
                  </a:lnTo>
                  <a:lnTo>
                    <a:pt x="2890324" y="1800139"/>
                  </a:lnTo>
                  <a:lnTo>
                    <a:pt x="2863676" y="1793334"/>
                  </a:lnTo>
                  <a:lnTo>
                    <a:pt x="2843559" y="1786529"/>
                  </a:lnTo>
                  <a:lnTo>
                    <a:pt x="2816985" y="1772919"/>
                  </a:lnTo>
                  <a:lnTo>
                    <a:pt x="2797017" y="1765930"/>
                  </a:lnTo>
                  <a:lnTo>
                    <a:pt x="2770445" y="1759125"/>
                  </a:lnTo>
                  <a:lnTo>
                    <a:pt x="2730511" y="1731913"/>
                  </a:lnTo>
                  <a:lnTo>
                    <a:pt x="2703713" y="1718303"/>
                  </a:lnTo>
                  <a:lnTo>
                    <a:pt x="2683819" y="1697895"/>
                  </a:lnTo>
                  <a:lnTo>
                    <a:pt x="2657172" y="1684285"/>
                  </a:lnTo>
                  <a:lnTo>
                    <a:pt x="2637205" y="1663686"/>
                  </a:lnTo>
                  <a:lnTo>
                    <a:pt x="2610632" y="1643271"/>
                  </a:lnTo>
                  <a:lnTo>
                    <a:pt x="2563942" y="1595651"/>
                  </a:lnTo>
                  <a:lnTo>
                    <a:pt x="2543975" y="1568224"/>
                  </a:lnTo>
                  <a:lnTo>
                    <a:pt x="2517327" y="1541035"/>
                  </a:lnTo>
                  <a:lnTo>
                    <a:pt x="2497434" y="1513845"/>
                  </a:lnTo>
                  <a:lnTo>
                    <a:pt x="2470636" y="1479590"/>
                  </a:lnTo>
                  <a:lnTo>
                    <a:pt x="2450669" y="1445564"/>
                  </a:lnTo>
                  <a:lnTo>
                    <a:pt x="2424097" y="1411386"/>
                  </a:lnTo>
                  <a:lnTo>
                    <a:pt x="2404129" y="1370525"/>
                  </a:lnTo>
                  <a:lnTo>
                    <a:pt x="2384162" y="1336577"/>
                  </a:lnTo>
                  <a:lnTo>
                    <a:pt x="2357438" y="1288727"/>
                  </a:lnTo>
                  <a:lnTo>
                    <a:pt x="2337471" y="1247866"/>
                  </a:lnTo>
                  <a:lnTo>
                    <a:pt x="2310898" y="1200094"/>
                  </a:lnTo>
                  <a:lnTo>
                    <a:pt x="2290931" y="1152243"/>
                  </a:lnTo>
                  <a:lnTo>
                    <a:pt x="2264284" y="1104623"/>
                  </a:lnTo>
                  <a:lnTo>
                    <a:pt x="2244390" y="1050014"/>
                  </a:lnTo>
                  <a:lnTo>
                    <a:pt x="2217593" y="1002394"/>
                  </a:lnTo>
                  <a:lnTo>
                    <a:pt x="2197625" y="947785"/>
                  </a:lnTo>
                  <a:lnTo>
                    <a:pt x="2171053" y="893177"/>
                  </a:lnTo>
                  <a:lnTo>
                    <a:pt x="2151086" y="838721"/>
                  </a:lnTo>
                  <a:lnTo>
                    <a:pt x="2124513" y="784113"/>
                  </a:lnTo>
                  <a:lnTo>
                    <a:pt x="2104395" y="722897"/>
                  </a:lnTo>
                  <a:lnTo>
                    <a:pt x="2077747" y="668289"/>
                  </a:lnTo>
                  <a:lnTo>
                    <a:pt x="2057779" y="613680"/>
                  </a:lnTo>
                  <a:lnTo>
                    <a:pt x="2031207" y="559224"/>
                  </a:lnTo>
                  <a:lnTo>
                    <a:pt x="2011240" y="504615"/>
                  </a:lnTo>
                  <a:lnTo>
                    <a:pt x="1991347" y="450006"/>
                  </a:lnTo>
                  <a:lnTo>
                    <a:pt x="1964549" y="402386"/>
                  </a:lnTo>
                  <a:lnTo>
                    <a:pt x="1944582" y="347778"/>
                  </a:lnTo>
                  <a:lnTo>
                    <a:pt x="1918009" y="300081"/>
                  </a:lnTo>
                  <a:lnTo>
                    <a:pt x="1898042" y="259067"/>
                  </a:lnTo>
                  <a:lnTo>
                    <a:pt x="1871469" y="218283"/>
                  </a:lnTo>
                  <a:lnTo>
                    <a:pt x="1851277" y="177269"/>
                  </a:lnTo>
                  <a:lnTo>
                    <a:pt x="1824704" y="143244"/>
                  </a:lnTo>
                  <a:lnTo>
                    <a:pt x="1804737" y="109218"/>
                  </a:lnTo>
                  <a:lnTo>
                    <a:pt x="1778163" y="81799"/>
                  </a:lnTo>
                  <a:lnTo>
                    <a:pt x="1758196" y="54610"/>
                  </a:lnTo>
                  <a:lnTo>
                    <a:pt x="1731473" y="34179"/>
                  </a:lnTo>
                  <a:lnTo>
                    <a:pt x="1711506" y="20431"/>
                  </a:lnTo>
                  <a:lnTo>
                    <a:pt x="1684858" y="6836"/>
                  </a:lnTo>
                  <a:lnTo>
                    <a:pt x="166496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29471" y="4244924"/>
              <a:ext cx="3696335" cy="1847850"/>
            </a:xfrm>
            <a:custGeom>
              <a:avLst/>
              <a:gdLst/>
              <a:ahLst/>
              <a:cxnLst/>
              <a:rect l="l" t="t" r="r" b="b"/>
              <a:pathLst>
                <a:path w="3696334" h="1847850">
                  <a:moveTo>
                    <a:pt x="0" y="1847758"/>
                  </a:moveTo>
                  <a:lnTo>
                    <a:pt x="19952" y="1847758"/>
                  </a:lnTo>
                  <a:lnTo>
                    <a:pt x="206323" y="1847758"/>
                  </a:lnTo>
                  <a:lnTo>
                    <a:pt x="233105" y="1840961"/>
                  </a:lnTo>
                  <a:lnTo>
                    <a:pt x="346348" y="1840961"/>
                  </a:lnTo>
                  <a:lnTo>
                    <a:pt x="372921" y="1834156"/>
                  </a:lnTo>
                  <a:lnTo>
                    <a:pt x="392888" y="1834156"/>
                  </a:lnTo>
                  <a:lnTo>
                    <a:pt x="412856" y="1834156"/>
                  </a:lnTo>
                  <a:lnTo>
                    <a:pt x="439428" y="1827351"/>
                  </a:lnTo>
                  <a:lnTo>
                    <a:pt x="459396" y="1827351"/>
                  </a:lnTo>
                  <a:lnTo>
                    <a:pt x="486119" y="1827351"/>
                  </a:lnTo>
                  <a:lnTo>
                    <a:pt x="506086" y="1820546"/>
                  </a:lnTo>
                  <a:lnTo>
                    <a:pt x="532734" y="1813741"/>
                  </a:lnTo>
                  <a:lnTo>
                    <a:pt x="552627" y="1813741"/>
                  </a:lnTo>
                  <a:lnTo>
                    <a:pt x="579275" y="1806936"/>
                  </a:lnTo>
                  <a:lnTo>
                    <a:pt x="599392" y="1800139"/>
                  </a:lnTo>
                  <a:lnTo>
                    <a:pt x="625965" y="1793334"/>
                  </a:lnTo>
                  <a:lnTo>
                    <a:pt x="645932" y="1786529"/>
                  </a:lnTo>
                  <a:lnTo>
                    <a:pt x="672504" y="1772919"/>
                  </a:lnTo>
                  <a:lnTo>
                    <a:pt x="692472" y="1765929"/>
                  </a:lnTo>
                  <a:lnTo>
                    <a:pt x="719270" y="1759124"/>
                  </a:lnTo>
                  <a:lnTo>
                    <a:pt x="739162" y="1745514"/>
                  </a:lnTo>
                  <a:lnTo>
                    <a:pt x="759130" y="1731912"/>
                  </a:lnTo>
                  <a:lnTo>
                    <a:pt x="785778" y="1718302"/>
                  </a:lnTo>
                  <a:lnTo>
                    <a:pt x="805670" y="1697895"/>
                  </a:lnTo>
                  <a:lnTo>
                    <a:pt x="832318" y="1684285"/>
                  </a:lnTo>
                  <a:lnTo>
                    <a:pt x="852435" y="1663685"/>
                  </a:lnTo>
                  <a:lnTo>
                    <a:pt x="879008" y="1643270"/>
                  </a:lnTo>
                  <a:lnTo>
                    <a:pt x="898976" y="1622863"/>
                  </a:lnTo>
                  <a:lnTo>
                    <a:pt x="925548" y="1595651"/>
                  </a:lnTo>
                  <a:lnTo>
                    <a:pt x="945516" y="1568223"/>
                  </a:lnTo>
                  <a:lnTo>
                    <a:pt x="972314" y="1541034"/>
                  </a:lnTo>
                  <a:lnTo>
                    <a:pt x="992281" y="1513845"/>
                  </a:lnTo>
                  <a:lnTo>
                    <a:pt x="1018854" y="1479589"/>
                  </a:lnTo>
                  <a:lnTo>
                    <a:pt x="1038821" y="1445564"/>
                  </a:lnTo>
                  <a:lnTo>
                    <a:pt x="1065393" y="1411385"/>
                  </a:lnTo>
                  <a:lnTo>
                    <a:pt x="1085511" y="1370525"/>
                  </a:lnTo>
                  <a:lnTo>
                    <a:pt x="1112159" y="1336577"/>
                  </a:lnTo>
                  <a:lnTo>
                    <a:pt x="1132052" y="1288726"/>
                  </a:lnTo>
                  <a:lnTo>
                    <a:pt x="1152019" y="1247866"/>
                  </a:lnTo>
                  <a:lnTo>
                    <a:pt x="1178592" y="1200092"/>
                  </a:lnTo>
                  <a:lnTo>
                    <a:pt x="1198559" y="1152242"/>
                  </a:lnTo>
                  <a:lnTo>
                    <a:pt x="1225357" y="1104623"/>
                  </a:lnTo>
                  <a:lnTo>
                    <a:pt x="1245324" y="1050014"/>
                  </a:lnTo>
                  <a:lnTo>
                    <a:pt x="1271897" y="1002394"/>
                  </a:lnTo>
                  <a:lnTo>
                    <a:pt x="1291864" y="947785"/>
                  </a:lnTo>
                  <a:lnTo>
                    <a:pt x="1318438" y="893176"/>
                  </a:lnTo>
                  <a:lnTo>
                    <a:pt x="1338555" y="838720"/>
                  </a:lnTo>
                  <a:lnTo>
                    <a:pt x="1365203" y="784111"/>
                  </a:lnTo>
                  <a:lnTo>
                    <a:pt x="1385095" y="722897"/>
                  </a:lnTo>
                  <a:lnTo>
                    <a:pt x="1411743" y="668288"/>
                  </a:lnTo>
                  <a:lnTo>
                    <a:pt x="1431635" y="613679"/>
                  </a:lnTo>
                  <a:lnTo>
                    <a:pt x="1458433" y="559224"/>
                  </a:lnTo>
                  <a:lnTo>
                    <a:pt x="1478400" y="504615"/>
                  </a:lnTo>
                  <a:lnTo>
                    <a:pt x="1498368" y="450006"/>
                  </a:lnTo>
                  <a:lnTo>
                    <a:pt x="1524941" y="402386"/>
                  </a:lnTo>
                  <a:lnTo>
                    <a:pt x="1544907" y="347777"/>
                  </a:lnTo>
                  <a:lnTo>
                    <a:pt x="1571480" y="300080"/>
                  </a:lnTo>
                  <a:lnTo>
                    <a:pt x="1591598" y="259066"/>
                  </a:lnTo>
                  <a:lnTo>
                    <a:pt x="1618246" y="218282"/>
                  </a:lnTo>
                  <a:lnTo>
                    <a:pt x="1638138" y="177268"/>
                  </a:lnTo>
                  <a:lnTo>
                    <a:pt x="1664786" y="143243"/>
                  </a:lnTo>
                  <a:lnTo>
                    <a:pt x="1684678" y="109218"/>
                  </a:lnTo>
                  <a:lnTo>
                    <a:pt x="1711477" y="81798"/>
                  </a:lnTo>
                  <a:lnTo>
                    <a:pt x="1731443" y="54609"/>
                  </a:lnTo>
                  <a:lnTo>
                    <a:pt x="1758016" y="34178"/>
                  </a:lnTo>
                  <a:lnTo>
                    <a:pt x="1777984" y="20430"/>
                  </a:lnTo>
                  <a:lnTo>
                    <a:pt x="1804557" y="6835"/>
                  </a:lnTo>
                  <a:lnTo>
                    <a:pt x="1824749" y="0"/>
                  </a:lnTo>
                  <a:lnTo>
                    <a:pt x="1851322" y="0"/>
                  </a:lnTo>
                  <a:lnTo>
                    <a:pt x="1871289" y="0"/>
                  </a:lnTo>
                  <a:lnTo>
                    <a:pt x="1917830" y="20430"/>
                  </a:lnTo>
                  <a:lnTo>
                    <a:pt x="1964520" y="54609"/>
                  </a:lnTo>
                  <a:lnTo>
                    <a:pt x="1984487" y="81798"/>
                  </a:lnTo>
                  <a:lnTo>
                    <a:pt x="2011060" y="109218"/>
                  </a:lnTo>
                  <a:lnTo>
                    <a:pt x="2031027" y="143243"/>
                  </a:lnTo>
                  <a:lnTo>
                    <a:pt x="2057600" y="177268"/>
                  </a:lnTo>
                  <a:lnTo>
                    <a:pt x="2077793" y="218282"/>
                  </a:lnTo>
                  <a:lnTo>
                    <a:pt x="2104366" y="259066"/>
                  </a:lnTo>
                  <a:lnTo>
                    <a:pt x="2124332" y="300080"/>
                  </a:lnTo>
                  <a:lnTo>
                    <a:pt x="2150905" y="347777"/>
                  </a:lnTo>
                  <a:lnTo>
                    <a:pt x="2170872" y="402386"/>
                  </a:lnTo>
                  <a:lnTo>
                    <a:pt x="2197671" y="450006"/>
                  </a:lnTo>
                  <a:lnTo>
                    <a:pt x="2217564" y="504615"/>
                  </a:lnTo>
                  <a:lnTo>
                    <a:pt x="2237531" y="559224"/>
                  </a:lnTo>
                  <a:lnTo>
                    <a:pt x="2264103" y="613679"/>
                  </a:lnTo>
                  <a:lnTo>
                    <a:pt x="2284071" y="668288"/>
                  </a:lnTo>
                  <a:lnTo>
                    <a:pt x="2310718" y="722897"/>
                  </a:lnTo>
                  <a:lnTo>
                    <a:pt x="2330836" y="784111"/>
                  </a:lnTo>
                  <a:lnTo>
                    <a:pt x="2357409" y="838720"/>
                  </a:lnTo>
                  <a:lnTo>
                    <a:pt x="2377376" y="893176"/>
                  </a:lnTo>
                  <a:lnTo>
                    <a:pt x="2403949" y="947785"/>
                  </a:lnTo>
                  <a:lnTo>
                    <a:pt x="2423917" y="1002394"/>
                  </a:lnTo>
                  <a:lnTo>
                    <a:pt x="2450714" y="1050014"/>
                  </a:lnTo>
                  <a:lnTo>
                    <a:pt x="2470607" y="1104623"/>
                  </a:lnTo>
                  <a:lnTo>
                    <a:pt x="2497255" y="1152242"/>
                  </a:lnTo>
                  <a:lnTo>
                    <a:pt x="2517222" y="1200092"/>
                  </a:lnTo>
                  <a:lnTo>
                    <a:pt x="2543794" y="1247866"/>
                  </a:lnTo>
                  <a:lnTo>
                    <a:pt x="2563762" y="1288726"/>
                  </a:lnTo>
                  <a:lnTo>
                    <a:pt x="2590485" y="1336577"/>
                  </a:lnTo>
                  <a:lnTo>
                    <a:pt x="2610452" y="1370525"/>
                  </a:lnTo>
                  <a:lnTo>
                    <a:pt x="2630420" y="1411385"/>
                  </a:lnTo>
                  <a:lnTo>
                    <a:pt x="2656992" y="1445564"/>
                  </a:lnTo>
                  <a:lnTo>
                    <a:pt x="2676959" y="1479589"/>
                  </a:lnTo>
                  <a:lnTo>
                    <a:pt x="2703757" y="1513845"/>
                  </a:lnTo>
                  <a:lnTo>
                    <a:pt x="2723650" y="1541034"/>
                  </a:lnTo>
                  <a:lnTo>
                    <a:pt x="2750298" y="1568223"/>
                  </a:lnTo>
                  <a:lnTo>
                    <a:pt x="2770266" y="1595651"/>
                  </a:lnTo>
                  <a:lnTo>
                    <a:pt x="2796838" y="1622863"/>
                  </a:lnTo>
                  <a:lnTo>
                    <a:pt x="2816956" y="1643270"/>
                  </a:lnTo>
                  <a:lnTo>
                    <a:pt x="2843528" y="1663685"/>
                  </a:lnTo>
                  <a:lnTo>
                    <a:pt x="2863496" y="1684285"/>
                  </a:lnTo>
                  <a:lnTo>
                    <a:pt x="2890143" y="1697895"/>
                  </a:lnTo>
                  <a:lnTo>
                    <a:pt x="2910036" y="1718302"/>
                  </a:lnTo>
                  <a:lnTo>
                    <a:pt x="2936834" y="1731912"/>
                  </a:lnTo>
                  <a:lnTo>
                    <a:pt x="2956802" y="1745514"/>
                  </a:lnTo>
                  <a:lnTo>
                    <a:pt x="2976768" y="1759124"/>
                  </a:lnTo>
                  <a:lnTo>
                    <a:pt x="3003341" y="1765929"/>
                  </a:lnTo>
                  <a:lnTo>
                    <a:pt x="3023309" y="1772919"/>
                  </a:lnTo>
                  <a:lnTo>
                    <a:pt x="3049882" y="1786529"/>
                  </a:lnTo>
                  <a:lnTo>
                    <a:pt x="3069999" y="1793334"/>
                  </a:lnTo>
                  <a:lnTo>
                    <a:pt x="3096647" y="1800139"/>
                  </a:lnTo>
                  <a:lnTo>
                    <a:pt x="3116539" y="1806936"/>
                  </a:lnTo>
                  <a:lnTo>
                    <a:pt x="3143187" y="1813741"/>
                  </a:lnTo>
                  <a:lnTo>
                    <a:pt x="3163080" y="1813741"/>
                  </a:lnTo>
                  <a:lnTo>
                    <a:pt x="3189877" y="1820546"/>
                  </a:lnTo>
                  <a:lnTo>
                    <a:pt x="3209845" y="1827351"/>
                  </a:lnTo>
                  <a:lnTo>
                    <a:pt x="3236417" y="1827351"/>
                  </a:lnTo>
                  <a:lnTo>
                    <a:pt x="3256384" y="1827351"/>
                  </a:lnTo>
                  <a:lnTo>
                    <a:pt x="3282957" y="1834156"/>
                  </a:lnTo>
                  <a:lnTo>
                    <a:pt x="3302925" y="1834156"/>
                  </a:lnTo>
                  <a:lnTo>
                    <a:pt x="3329723" y="1834156"/>
                  </a:lnTo>
                  <a:lnTo>
                    <a:pt x="3349691" y="1840961"/>
                  </a:lnTo>
                  <a:lnTo>
                    <a:pt x="3369582" y="1840961"/>
                  </a:lnTo>
                  <a:lnTo>
                    <a:pt x="3396230" y="1840961"/>
                  </a:lnTo>
                  <a:lnTo>
                    <a:pt x="3416123" y="1840961"/>
                  </a:lnTo>
                  <a:lnTo>
                    <a:pt x="3442921" y="1840961"/>
                  </a:lnTo>
                  <a:lnTo>
                    <a:pt x="3462888" y="1840961"/>
                  </a:lnTo>
                  <a:lnTo>
                    <a:pt x="3489461" y="1847758"/>
                  </a:lnTo>
                  <a:lnTo>
                    <a:pt x="3695964" y="1847758"/>
                  </a:lnTo>
                  <a:lnTo>
                    <a:pt x="3695964" y="1847758"/>
                  </a:lnTo>
                  <a:lnTo>
                    <a:pt x="19952" y="1847758"/>
                  </a:lnTo>
                  <a:lnTo>
                    <a:pt x="0" y="1847758"/>
                  </a:lnTo>
                </a:path>
              </a:pathLst>
            </a:custGeom>
            <a:ln w="20318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35794" y="5349547"/>
              <a:ext cx="1019175" cy="743585"/>
            </a:xfrm>
            <a:custGeom>
              <a:avLst/>
              <a:gdLst/>
              <a:ahLst/>
              <a:cxnLst/>
              <a:rect l="l" t="t" r="r" b="b"/>
              <a:pathLst>
                <a:path w="1019175" h="743585">
                  <a:moveTo>
                    <a:pt x="1019034" y="0"/>
                  </a:moveTo>
                  <a:lnTo>
                    <a:pt x="992235" y="47619"/>
                  </a:lnTo>
                  <a:lnTo>
                    <a:pt x="972268" y="95470"/>
                  </a:lnTo>
                  <a:lnTo>
                    <a:pt x="945695" y="143243"/>
                  </a:lnTo>
                  <a:lnTo>
                    <a:pt x="925728" y="184104"/>
                  </a:lnTo>
                  <a:lnTo>
                    <a:pt x="905836" y="231954"/>
                  </a:lnTo>
                  <a:lnTo>
                    <a:pt x="879187" y="265902"/>
                  </a:lnTo>
                  <a:lnTo>
                    <a:pt x="859071" y="306763"/>
                  </a:lnTo>
                  <a:lnTo>
                    <a:pt x="832497" y="340941"/>
                  </a:lnTo>
                  <a:lnTo>
                    <a:pt x="812530" y="374967"/>
                  </a:lnTo>
                  <a:lnTo>
                    <a:pt x="785957" y="409222"/>
                  </a:lnTo>
                  <a:lnTo>
                    <a:pt x="765990" y="436412"/>
                  </a:lnTo>
                  <a:lnTo>
                    <a:pt x="739192" y="463601"/>
                  </a:lnTo>
                  <a:lnTo>
                    <a:pt x="719225" y="491028"/>
                  </a:lnTo>
                  <a:lnTo>
                    <a:pt x="672684" y="538648"/>
                  </a:lnTo>
                  <a:lnTo>
                    <a:pt x="646112" y="559063"/>
                  </a:lnTo>
                  <a:lnTo>
                    <a:pt x="625994" y="579662"/>
                  </a:lnTo>
                  <a:lnTo>
                    <a:pt x="599347" y="593272"/>
                  </a:lnTo>
                  <a:lnTo>
                    <a:pt x="579454" y="613680"/>
                  </a:lnTo>
                  <a:lnTo>
                    <a:pt x="552806" y="627290"/>
                  </a:lnTo>
                  <a:lnTo>
                    <a:pt x="512946" y="654502"/>
                  </a:lnTo>
                  <a:lnTo>
                    <a:pt x="486149" y="661307"/>
                  </a:lnTo>
                  <a:lnTo>
                    <a:pt x="466181" y="668296"/>
                  </a:lnTo>
                  <a:lnTo>
                    <a:pt x="439609" y="681906"/>
                  </a:lnTo>
                  <a:lnTo>
                    <a:pt x="419642" y="688711"/>
                  </a:lnTo>
                  <a:lnTo>
                    <a:pt x="393068" y="695516"/>
                  </a:lnTo>
                  <a:lnTo>
                    <a:pt x="372950" y="702314"/>
                  </a:lnTo>
                  <a:lnTo>
                    <a:pt x="346303" y="709119"/>
                  </a:lnTo>
                  <a:lnTo>
                    <a:pt x="326411" y="709119"/>
                  </a:lnTo>
                  <a:lnTo>
                    <a:pt x="299763" y="715924"/>
                  </a:lnTo>
                  <a:lnTo>
                    <a:pt x="279796" y="722729"/>
                  </a:lnTo>
                  <a:lnTo>
                    <a:pt x="233105" y="722729"/>
                  </a:lnTo>
                  <a:lnTo>
                    <a:pt x="206532" y="729534"/>
                  </a:lnTo>
                  <a:lnTo>
                    <a:pt x="166598" y="729534"/>
                  </a:lnTo>
                  <a:lnTo>
                    <a:pt x="140025" y="736339"/>
                  </a:lnTo>
                  <a:lnTo>
                    <a:pt x="26783" y="736339"/>
                  </a:lnTo>
                  <a:lnTo>
                    <a:pt x="0" y="743136"/>
                  </a:lnTo>
                  <a:lnTo>
                    <a:pt x="1019034" y="743136"/>
                  </a:lnTo>
                  <a:lnTo>
                    <a:pt x="101903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029471" y="5349547"/>
              <a:ext cx="1225550" cy="743585"/>
            </a:xfrm>
            <a:custGeom>
              <a:avLst/>
              <a:gdLst/>
              <a:ahLst/>
              <a:cxnLst/>
              <a:rect l="l" t="t" r="r" b="b"/>
              <a:pathLst>
                <a:path w="1225550" h="743585">
                  <a:moveTo>
                    <a:pt x="0" y="743135"/>
                  </a:moveTo>
                  <a:lnTo>
                    <a:pt x="19952" y="743135"/>
                  </a:lnTo>
                  <a:lnTo>
                    <a:pt x="206323" y="743135"/>
                  </a:lnTo>
                  <a:lnTo>
                    <a:pt x="233105" y="736338"/>
                  </a:lnTo>
                  <a:lnTo>
                    <a:pt x="346348" y="736338"/>
                  </a:lnTo>
                  <a:lnTo>
                    <a:pt x="372921" y="729533"/>
                  </a:lnTo>
                  <a:lnTo>
                    <a:pt x="392888" y="729533"/>
                  </a:lnTo>
                  <a:lnTo>
                    <a:pt x="412856" y="729533"/>
                  </a:lnTo>
                  <a:lnTo>
                    <a:pt x="439428" y="722728"/>
                  </a:lnTo>
                  <a:lnTo>
                    <a:pt x="459396" y="722728"/>
                  </a:lnTo>
                  <a:lnTo>
                    <a:pt x="486119" y="722728"/>
                  </a:lnTo>
                  <a:lnTo>
                    <a:pt x="506086" y="715923"/>
                  </a:lnTo>
                  <a:lnTo>
                    <a:pt x="532734" y="709118"/>
                  </a:lnTo>
                  <a:lnTo>
                    <a:pt x="552627" y="709118"/>
                  </a:lnTo>
                  <a:lnTo>
                    <a:pt x="579275" y="702313"/>
                  </a:lnTo>
                  <a:lnTo>
                    <a:pt x="599392" y="695516"/>
                  </a:lnTo>
                  <a:lnTo>
                    <a:pt x="625965" y="688711"/>
                  </a:lnTo>
                  <a:lnTo>
                    <a:pt x="645932" y="681906"/>
                  </a:lnTo>
                  <a:lnTo>
                    <a:pt x="672504" y="668296"/>
                  </a:lnTo>
                  <a:lnTo>
                    <a:pt x="692472" y="661306"/>
                  </a:lnTo>
                  <a:lnTo>
                    <a:pt x="719270" y="654501"/>
                  </a:lnTo>
                  <a:lnTo>
                    <a:pt x="739162" y="640891"/>
                  </a:lnTo>
                  <a:lnTo>
                    <a:pt x="759130" y="627289"/>
                  </a:lnTo>
                  <a:lnTo>
                    <a:pt x="785778" y="613679"/>
                  </a:lnTo>
                  <a:lnTo>
                    <a:pt x="805670" y="593272"/>
                  </a:lnTo>
                  <a:lnTo>
                    <a:pt x="832318" y="579662"/>
                  </a:lnTo>
                  <a:lnTo>
                    <a:pt x="852435" y="559062"/>
                  </a:lnTo>
                  <a:lnTo>
                    <a:pt x="879008" y="538647"/>
                  </a:lnTo>
                  <a:lnTo>
                    <a:pt x="898976" y="518240"/>
                  </a:lnTo>
                  <a:lnTo>
                    <a:pt x="925548" y="491028"/>
                  </a:lnTo>
                  <a:lnTo>
                    <a:pt x="945516" y="463600"/>
                  </a:lnTo>
                  <a:lnTo>
                    <a:pt x="972314" y="436411"/>
                  </a:lnTo>
                  <a:lnTo>
                    <a:pt x="992281" y="409222"/>
                  </a:lnTo>
                  <a:lnTo>
                    <a:pt x="1018854" y="374966"/>
                  </a:lnTo>
                  <a:lnTo>
                    <a:pt x="1038821" y="340941"/>
                  </a:lnTo>
                  <a:lnTo>
                    <a:pt x="1065393" y="306762"/>
                  </a:lnTo>
                  <a:lnTo>
                    <a:pt x="1085511" y="265902"/>
                  </a:lnTo>
                  <a:lnTo>
                    <a:pt x="1112159" y="231953"/>
                  </a:lnTo>
                  <a:lnTo>
                    <a:pt x="1132052" y="184103"/>
                  </a:lnTo>
                  <a:lnTo>
                    <a:pt x="1152019" y="143243"/>
                  </a:lnTo>
                  <a:lnTo>
                    <a:pt x="1178592" y="95469"/>
                  </a:lnTo>
                  <a:lnTo>
                    <a:pt x="1198559" y="47619"/>
                  </a:lnTo>
                  <a:lnTo>
                    <a:pt x="1225357" y="0"/>
                  </a:lnTo>
                  <a:lnTo>
                    <a:pt x="1225357" y="743135"/>
                  </a:lnTo>
                  <a:lnTo>
                    <a:pt x="1198559" y="743135"/>
                  </a:lnTo>
                  <a:lnTo>
                    <a:pt x="1178592" y="743135"/>
                  </a:lnTo>
                  <a:lnTo>
                    <a:pt x="19952" y="743135"/>
                  </a:lnTo>
                  <a:lnTo>
                    <a:pt x="0" y="743135"/>
                  </a:lnTo>
                </a:path>
              </a:pathLst>
            </a:custGeom>
            <a:ln w="1352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029471" y="3774488"/>
              <a:ext cx="3696335" cy="2318385"/>
            </a:xfrm>
            <a:custGeom>
              <a:avLst/>
              <a:gdLst/>
              <a:ahLst/>
              <a:cxnLst/>
              <a:rect l="l" t="t" r="r" b="b"/>
              <a:pathLst>
                <a:path w="3696334" h="2318385">
                  <a:moveTo>
                    <a:pt x="0" y="0"/>
                  </a:moveTo>
                  <a:lnTo>
                    <a:pt x="0" y="2318195"/>
                  </a:lnTo>
                </a:path>
                <a:path w="3696334" h="2318385">
                  <a:moveTo>
                    <a:pt x="0" y="2318195"/>
                  </a:moveTo>
                  <a:lnTo>
                    <a:pt x="3695964" y="2318195"/>
                  </a:lnTo>
                </a:path>
              </a:pathLst>
            </a:custGeom>
            <a:ln w="67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057269" y="3557131"/>
            <a:ext cx="3531235" cy="189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1050" b="1" spc="10" dirty="0">
                <a:latin typeface="Cambria"/>
                <a:cs typeface="Cambria"/>
              </a:rPr>
              <a:t>Variabile</a:t>
            </a:r>
            <a:r>
              <a:rPr sz="1050" b="1" spc="30" dirty="0">
                <a:latin typeface="Cambria"/>
                <a:cs typeface="Cambria"/>
              </a:rPr>
              <a:t> </a:t>
            </a:r>
            <a:r>
              <a:rPr sz="1050" b="1" spc="5" dirty="0">
                <a:latin typeface="Cambria"/>
                <a:cs typeface="Cambria"/>
              </a:rPr>
              <a:t>Casuale</a:t>
            </a:r>
            <a:r>
              <a:rPr sz="1050" b="1" spc="30" dirty="0">
                <a:latin typeface="Cambria"/>
                <a:cs typeface="Cambria"/>
              </a:rPr>
              <a:t> </a:t>
            </a:r>
            <a:r>
              <a:rPr sz="1050" b="1" spc="10" dirty="0">
                <a:latin typeface="Cambria"/>
                <a:cs typeface="Cambria"/>
              </a:rPr>
              <a:t>Gaussiana</a:t>
            </a:r>
            <a:r>
              <a:rPr sz="1050" b="1" spc="30" dirty="0">
                <a:latin typeface="Cambria"/>
                <a:cs typeface="Cambria"/>
              </a:rPr>
              <a:t> </a:t>
            </a:r>
            <a:r>
              <a:rPr sz="1050" b="1" spc="-10" dirty="0">
                <a:latin typeface="Cambria"/>
                <a:cs typeface="Cambria"/>
              </a:rPr>
              <a:t>Standardizzata</a:t>
            </a:r>
            <a:r>
              <a:rPr sz="1050" b="1" spc="30" dirty="0">
                <a:latin typeface="Cambria"/>
                <a:cs typeface="Cambria"/>
              </a:rPr>
              <a:t> </a:t>
            </a:r>
            <a:r>
              <a:rPr sz="1050" b="1" spc="-80" dirty="0">
                <a:latin typeface="Cambria"/>
                <a:cs typeface="Cambria"/>
              </a:rPr>
              <a:t>(</a:t>
            </a:r>
            <a:r>
              <a:rPr sz="1050" b="1" spc="40" dirty="0">
                <a:latin typeface="Cambria"/>
                <a:cs typeface="Cambria"/>
              </a:rPr>
              <a:t> </a:t>
            </a:r>
            <a:r>
              <a:rPr sz="1575" spc="15" baseline="13227" dirty="0">
                <a:latin typeface="Symbol"/>
                <a:cs typeface="Symbol"/>
              </a:rPr>
              <a:t></a:t>
            </a:r>
            <a:r>
              <a:rPr sz="1575" spc="82" baseline="13227" dirty="0">
                <a:latin typeface="Times New Roman"/>
                <a:cs typeface="Times New Roman"/>
              </a:rPr>
              <a:t> </a:t>
            </a:r>
            <a:r>
              <a:rPr sz="1050" b="1" spc="-40" dirty="0">
                <a:latin typeface="Cambria"/>
                <a:cs typeface="Cambria"/>
              </a:rPr>
              <a:t>0,</a:t>
            </a:r>
            <a:r>
              <a:rPr sz="1050" b="1" spc="30" dirty="0">
                <a:latin typeface="Cambria"/>
                <a:cs typeface="Cambria"/>
              </a:rPr>
              <a:t> </a:t>
            </a:r>
            <a:r>
              <a:rPr sz="1575" spc="22" baseline="13227" dirty="0">
                <a:latin typeface="Symbol"/>
                <a:cs typeface="Symbol"/>
              </a:rPr>
              <a:t></a:t>
            </a:r>
            <a:r>
              <a:rPr sz="1050" b="1" spc="15" dirty="0">
                <a:latin typeface="Cambria"/>
                <a:cs typeface="Cambria"/>
              </a:rPr>
              <a:t>1</a:t>
            </a:r>
            <a:r>
              <a:rPr sz="1050" b="1" spc="30" dirty="0">
                <a:latin typeface="Cambria"/>
                <a:cs typeface="Cambria"/>
              </a:rPr>
              <a:t> </a:t>
            </a:r>
            <a:r>
              <a:rPr sz="1050" b="1" spc="-80" dirty="0">
                <a:latin typeface="Cambria"/>
                <a:cs typeface="Cambria"/>
              </a:rPr>
              <a:t>)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816325" y="5541397"/>
            <a:ext cx="14605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0,1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816325" y="5077796"/>
            <a:ext cx="14605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0,2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816325" y="4614196"/>
            <a:ext cx="14605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0,3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816325" y="4150595"/>
            <a:ext cx="14605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0,4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816325" y="5972337"/>
            <a:ext cx="312420" cy="35306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65"/>
              </a:spcBef>
            </a:pPr>
            <a:r>
              <a:rPr sz="850" spc="-55" dirty="0">
                <a:latin typeface="Trebuchet MS"/>
                <a:cs typeface="Trebuchet MS"/>
              </a:rPr>
              <a:t>0,0</a:t>
            </a:r>
            <a:endParaRPr sz="850">
              <a:latin typeface="Trebuchet MS"/>
              <a:cs typeface="Trebuchet MS"/>
            </a:endParaRPr>
          </a:p>
          <a:p>
            <a:pPr marL="132715">
              <a:lnSpc>
                <a:spcPct val="100000"/>
              </a:lnSpc>
              <a:spcBef>
                <a:spcPts val="270"/>
              </a:spcBef>
            </a:pPr>
            <a:r>
              <a:rPr sz="850" spc="-55" dirty="0">
                <a:latin typeface="Trebuchet MS"/>
                <a:cs typeface="Trebuchet MS"/>
              </a:rPr>
              <a:t>-4,0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409074" y="6168809"/>
            <a:ext cx="179705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-3,0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875226" y="6168809"/>
            <a:ext cx="179705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-2,0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334623" y="6168809"/>
            <a:ext cx="179705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-1,0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814136" y="6168809"/>
            <a:ext cx="14605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0,0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273683" y="6168809"/>
            <a:ext cx="14605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1,0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733230" y="6168809"/>
            <a:ext cx="14605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2,0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199232" y="6168809"/>
            <a:ext cx="14605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3,0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633378" y="6134600"/>
            <a:ext cx="34036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850" spc="-55" dirty="0">
                <a:latin typeface="Trebuchet MS"/>
                <a:cs typeface="Trebuchet MS"/>
              </a:rPr>
              <a:t>4,0</a:t>
            </a:r>
            <a:r>
              <a:rPr sz="850" spc="60" dirty="0">
                <a:latin typeface="Trebuchet MS"/>
                <a:cs typeface="Trebuchet MS"/>
              </a:rPr>
              <a:t> </a:t>
            </a:r>
            <a:r>
              <a:rPr sz="1650" b="1" i="1" spc="44" baseline="7575" dirty="0">
                <a:latin typeface="Cambria"/>
                <a:cs typeface="Cambria"/>
              </a:rPr>
              <a:t>z</a:t>
            </a:r>
            <a:endParaRPr sz="1650" baseline="7575">
              <a:latin typeface="Cambria"/>
              <a:cs typeface="Cambr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763126" y="3509542"/>
            <a:ext cx="22606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100" b="1" i="1" spc="-10" dirty="0">
                <a:latin typeface="Cambria"/>
                <a:cs typeface="Cambria"/>
              </a:rPr>
              <a:t>f(</a:t>
            </a:r>
            <a:r>
              <a:rPr sz="1100" b="1" i="1" spc="15" dirty="0">
                <a:latin typeface="Cambria"/>
                <a:cs typeface="Cambria"/>
              </a:rPr>
              <a:t>z</a:t>
            </a:r>
            <a:r>
              <a:rPr sz="1100" b="1" i="1" spc="-70" dirty="0">
                <a:latin typeface="Cambria"/>
                <a:cs typeface="Cambria"/>
              </a:rPr>
              <a:t>)</a:t>
            </a:r>
            <a:endParaRPr sz="1100">
              <a:latin typeface="Cambria"/>
              <a:cs typeface="Cambria"/>
            </a:endParaRPr>
          </a:p>
          <a:p>
            <a:pPr marL="52705">
              <a:lnSpc>
                <a:spcPct val="100000"/>
              </a:lnSpc>
              <a:spcBef>
                <a:spcPts val="60"/>
              </a:spcBef>
            </a:pPr>
            <a:r>
              <a:rPr sz="850" spc="-55" dirty="0">
                <a:latin typeface="Trebuchet MS"/>
                <a:cs typeface="Trebuchet MS"/>
              </a:rPr>
              <a:t>0,5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616470" y="3481435"/>
            <a:ext cx="4389120" cy="3082290"/>
          </a:xfrm>
          <a:custGeom>
            <a:avLst/>
            <a:gdLst/>
            <a:ahLst/>
            <a:cxnLst/>
            <a:rect l="l" t="t" r="r" b="b"/>
            <a:pathLst>
              <a:path w="4389120" h="3082290">
                <a:moveTo>
                  <a:pt x="0" y="3081838"/>
                </a:moveTo>
                <a:lnTo>
                  <a:pt x="4388662" y="3081838"/>
                </a:lnTo>
                <a:lnTo>
                  <a:pt x="4388662" y="0"/>
                </a:lnTo>
                <a:lnTo>
                  <a:pt x="0" y="0"/>
                </a:lnTo>
                <a:lnTo>
                  <a:pt x="0" y="3081838"/>
                </a:lnTo>
                <a:close/>
              </a:path>
            </a:pathLst>
          </a:custGeom>
          <a:ln w="13505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6266" y="3344376"/>
            <a:ext cx="373380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spc="-20" dirty="0">
                <a:latin typeface="Arial MT"/>
                <a:cs typeface="Arial MT"/>
              </a:rPr>
              <a:t>0.089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795344" y="848860"/>
            <a:ext cx="2093595" cy="1473200"/>
            <a:chOff x="6795344" y="848860"/>
            <a:chExt cx="2093595" cy="1473200"/>
          </a:xfrm>
        </p:grpSpPr>
        <p:sp>
          <p:nvSpPr>
            <p:cNvPr id="4" name="object 4"/>
            <p:cNvSpPr/>
            <p:nvPr/>
          </p:nvSpPr>
          <p:spPr>
            <a:xfrm>
              <a:off x="6798837" y="852352"/>
              <a:ext cx="2086610" cy="1466215"/>
            </a:xfrm>
            <a:custGeom>
              <a:avLst/>
              <a:gdLst/>
              <a:ahLst/>
              <a:cxnLst/>
              <a:rect l="l" t="t" r="r" b="b"/>
              <a:pathLst>
                <a:path w="2086609" h="1466214">
                  <a:moveTo>
                    <a:pt x="0" y="1465964"/>
                  </a:moveTo>
                  <a:lnTo>
                    <a:pt x="2086439" y="1465964"/>
                  </a:lnTo>
                  <a:lnTo>
                    <a:pt x="2086439" y="0"/>
                  </a:lnTo>
                  <a:lnTo>
                    <a:pt x="0" y="0"/>
                  </a:lnTo>
                  <a:lnTo>
                    <a:pt x="0" y="1465964"/>
                  </a:lnTo>
                  <a:close/>
                </a:path>
              </a:pathLst>
            </a:custGeom>
            <a:ln w="6423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95184" y="1040415"/>
              <a:ext cx="1757680" cy="843280"/>
            </a:xfrm>
            <a:custGeom>
              <a:avLst/>
              <a:gdLst/>
              <a:ahLst/>
              <a:cxnLst/>
              <a:rect l="l" t="t" r="r" b="b"/>
              <a:pathLst>
                <a:path w="1757679" h="843280">
                  <a:moveTo>
                    <a:pt x="0" y="843226"/>
                  </a:moveTo>
                  <a:lnTo>
                    <a:pt x="1757119" y="843226"/>
                  </a:lnTo>
                </a:path>
                <a:path w="1757679" h="843280">
                  <a:moveTo>
                    <a:pt x="0" y="632419"/>
                  </a:moveTo>
                  <a:lnTo>
                    <a:pt x="1757119" y="632419"/>
                  </a:lnTo>
                </a:path>
                <a:path w="1757679" h="843280">
                  <a:moveTo>
                    <a:pt x="0" y="421613"/>
                  </a:moveTo>
                  <a:lnTo>
                    <a:pt x="1757119" y="421613"/>
                  </a:lnTo>
                </a:path>
                <a:path w="1757679" h="843280">
                  <a:moveTo>
                    <a:pt x="0" y="210806"/>
                  </a:moveTo>
                  <a:lnTo>
                    <a:pt x="1757119" y="210806"/>
                  </a:lnTo>
                </a:path>
                <a:path w="1757679" h="843280">
                  <a:moveTo>
                    <a:pt x="0" y="0"/>
                  </a:moveTo>
                  <a:lnTo>
                    <a:pt x="1757119" y="0"/>
                  </a:lnTo>
                </a:path>
              </a:pathLst>
            </a:custGeom>
            <a:ln w="319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95184" y="1040415"/>
              <a:ext cx="1757680" cy="1054100"/>
            </a:xfrm>
            <a:custGeom>
              <a:avLst/>
              <a:gdLst/>
              <a:ahLst/>
              <a:cxnLst/>
              <a:rect l="l" t="t" r="r" b="b"/>
              <a:pathLst>
                <a:path w="1757679" h="1054100">
                  <a:moveTo>
                    <a:pt x="0" y="0"/>
                  </a:moveTo>
                  <a:lnTo>
                    <a:pt x="1757119" y="0"/>
                  </a:lnTo>
                  <a:lnTo>
                    <a:pt x="1757119" y="1054051"/>
                  </a:lnTo>
                  <a:lnTo>
                    <a:pt x="0" y="1054051"/>
                  </a:lnTo>
                  <a:lnTo>
                    <a:pt x="0" y="0"/>
                  </a:lnTo>
                </a:path>
              </a:pathLst>
            </a:custGeom>
            <a:ln w="6433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93274" y="1254438"/>
              <a:ext cx="1561465" cy="840105"/>
            </a:xfrm>
            <a:custGeom>
              <a:avLst/>
              <a:gdLst/>
              <a:ahLst/>
              <a:cxnLst/>
              <a:rect l="l" t="t" r="r" b="b"/>
              <a:pathLst>
                <a:path w="1561465" h="840105">
                  <a:moveTo>
                    <a:pt x="1548221" y="836795"/>
                  </a:moveTo>
                  <a:lnTo>
                    <a:pt x="12731" y="836795"/>
                  </a:lnTo>
                  <a:lnTo>
                    <a:pt x="0" y="840028"/>
                  </a:lnTo>
                  <a:lnTo>
                    <a:pt x="1560854" y="840028"/>
                  </a:lnTo>
                  <a:lnTo>
                    <a:pt x="1548221" y="836795"/>
                  </a:lnTo>
                  <a:close/>
                </a:path>
                <a:path w="1561465" h="840105">
                  <a:moveTo>
                    <a:pt x="1484913" y="833558"/>
                  </a:moveTo>
                  <a:lnTo>
                    <a:pt x="79203" y="833558"/>
                  </a:lnTo>
                  <a:lnTo>
                    <a:pt x="66569" y="836795"/>
                  </a:lnTo>
                  <a:lnTo>
                    <a:pt x="1494405" y="836795"/>
                  </a:lnTo>
                  <a:lnTo>
                    <a:pt x="1484913" y="833558"/>
                  </a:lnTo>
                  <a:close/>
                </a:path>
                <a:path w="1561465" h="840105">
                  <a:moveTo>
                    <a:pt x="1440553" y="830320"/>
                  </a:moveTo>
                  <a:lnTo>
                    <a:pt x="120313" y="830320"/>
                  </a:lnTo>
                  <a:lnTo>
                    <a:pt x="110821" y="833558"/>
                  </a:lnTo>
                  <a:lnTo>
                    <a:pt x="1450046" y="833558"/>
                  </a:lnTo>
                  <a:lnTo>
                    <a:pt x="1440553" y="830320"/>
                  </a:lnTo>
                  <a:close/>
                </a:path>
                <a:path w="1561465" h="840105">
                  <a:moveTo>
                    <a:pt x="1418427" y="827083"/>
                  </a:moveTo>
                  <a:lnTo>
                    <a:pt x="142511" y="827083"/>
                  </a:lnTo>
                  <a:lnTo>
                    <a:pt x="133018" y="830320"/>
                  </a:lnTo>
                  <a:lnTo>
                    <a:pt x="1427920" y="830320"/>
                  </a:lnTo>
                  <a:lnTo>
                    <a:pt x="1418427" y="827083"/>
                  </a:lnTo>
                  <a:close/>
                </a:path>
                <a:path w="1561465" h="840105">
                  <a:moveTo>
                    <a:pt x="791550" y="0"/>
                  </a:moveTo>
                  <a:lnTo>
                    <a:pt x="769424" y="0"/>
                  </a:lnTo>
                  <a:lnTo>
                    <a:pt x="759824" y="3251"/>
                  </a:lnTo>
                  <a:lnTo>
                    <a:pt x="725064" y="26012"/>
                  </a:lnTo>
                  <a:lnTo>
                    <a:pt x="693375" y="64922"/>
                  </a:lnTo>
                  <a:lnTo>
                    <a:pt x="680707" y="81107"/>
                  </a:lnTo>
                  <a:lnTo>
                    <a:pt x="671249" y="97364"/>
                  </a:lnTo>
                  <a:lnTo>
                    <a:pt x="658581" y="116800"/>
                  </a:lnTo>
                  <a:lnTo>
                    <a:pt x="649016" y="136201"/>
                  </a:lnTo>
                  <a:lnTo>
                    <a:pt x="636384" y="158962"/>
                  </a:lnTo>
                  <a:lnTo>
                    <a:pt x="626891" y="181687"/>
                  </a:lnTo>
                  <a:lnTo>
                    <a:pt x="614257" y="204339"/>
                  </a:lnTo>
                  <a:lnTo>
                    <a:pt x="604765" y="230352"/>
                  </a:lnTo>
                  <a:lnTo>
                    <a:pt x="595271" y="253004"/>
                  </a:lnTo>
                  <a:lnTo>
                    <a:pt x="582532" y="278979"/>
                  </a:lnTo>
                  <a:lnTo>
                    <a:pt x="573074" y="304956"/>
                  </a:lnTo>
                  <a:lnTo>
                    <a:pt x="560405" y="330859"/>
                  </a:lnTo>
                  <a:lnTo>
                    <a:pt x="550948" y="356835"/>
                  </a:lnTo>
                  <a:lnTo>
                    <a:pt x="538279" y="379487"/>
                  </a:lnTo>
                  <a:lnTo>
                    <a:pt x="528716" y="405464"/>
                  </a:lnTo>
                  <a:lnTo>
                    <a:pt x="516082" y="431440"/>
                  </a:lnTo>
                  <a:lnTo>
                    <a:pt x="506590" y="454092"/>
                  </a:lnTo>
                  <a:lnTo>
                    <a:pt x="493956" y="480067"/>
                  </a:lnTo>
                  <a:lnTo>
                    <a:pt x="484463" y="502719"/>
                  </a:lnTo>
                  <a:lnTo>
                    <a:pt x="471723" y="525481"/>
                  </a:lnTo>
                  <a:lnTo>
                    <a:pt x="462230" y="544880"/>
                  </a:lnTo>
                  <a:lnTo>
                    <a:pt x="449597" y="567641"/>
                  </a:lnTo>
                  <a:lnTo>
                    <a:pt x="440104" y="587042"/>
                  </a:lnTo>
                  <a:lnTo>
                    <a:pt x="430648" y="606551"/>
                  </a:lnTo>
                  <a:lnTo>
                    <a:pt x="417979" y="625989"/>
                  </a:lnTo>
                  <a:lnTo>
                    <a:pt x="408414" y="642246"/>
                  </a:lnTo>
                  <a:lnTo>
                    <a:pt x="395782" y="658431"/>
                  </a:lnTo>
                  <a:lnTo>
                    <a:pt x="386289" y="674616"/>
                  </a:lnTo>
                  <a:lnTo>
                    <a:pt x="373655" y="687659"/>
                  </a:lnTo>
                  <a:lnTo>
                    <a:pt x="364163" y="700592"/>
                  </a:lnTo>
                  <a:lnTo>
                    <a:pt x="351422" y="713526"/>
                  </a:lnTo>
                  <a:lnTo>
                    <a:pt x="341930" y="726577"/>
                  </a:lnTo>
                  <a:lnTo>
                    <a:pt x="329297" y="736287"/>
                  </a:lnTo>
                  <a:lnTo>
                    <a:pt x="319803" y="745995"/>
                  </a:lnTo>
                  <a:lnTo>
                    <a:pt x="307171" y="755705"/>
                  </a:lnTo>
                  <a:lnTo>
                    <a:pt x="297606" y="765505"/>
                  </a:lnTo>
                  <a:lnTo>
                    <a:pt x="284937" y="771975"/>
                  </a:lnTo>
                  <a:lnTo>
                    <a:pt x="275480" y="781686"/>
                  </a:lnTo>
                  <a:lnTo>
                    <a:pt x="262812" y="788156"/>
                  </a:lnTo>
                  <a:lnTo>
                    <a:pt x="253319" y="791392"/>
                  </a:lnTo>
                  <a:lnTo>
                    <a:pt x="243861" y="797867"/>
                  </a:lnTo>
                  <a:lnTo>
                    <a:pt x="231122" y="804429"/>
                  </a:lnTo>
                  <a:lnTo>
                    <a:pt x="221628" y="807666"/>
                  </a:lnTo>
                  <a:lnTo>
                    <a:pt x="208996" y="810902"/>
                  </a:lnTo>
                  <a:lnTo>
                    <a:pt x="199503" y="814139"/>
                  </a:lnTo>
                  <a:lnTo>
                    <a:pt x="186870" y="817377"/>
                  </a:lnTo>
                  <a:lnTo>
                    <a:pt x="177305" y="820610"/>
                  </a:lnTo>
                  <a:lnTo>
                    <a:pt x="164637" y="823847"/>
                  </a:lnTo>
                  <a:lnTo>
                    <a:pt x="155180" y="827083"/>
                  </a:lnTo>
                  <a:lnTo>
                    <a:pt x="1405686" y="827083"/>
                  </a:lnTo>
                  <a:lnTo>
                    <a:pt x="1396230" y="823847"/>
                  </a:lnTo>
                  <a:lnTo>
                    <a:pt x="1383560" y="820610"/>
                  </a:lnTo>
                  <a:lnTo>
                    <a:pt x="1374104" y="817377"/>
                  </a:lnTo>
                  <a:lnTo>
                    <a:pt x="1361436" y="814139"/>
                  </a:lnTo>
                  <a:lnTo>
                    <a:pt x="1351870" y="810902"/>
                  </a:lnTo>
                  <a:lnTo>
                    <a:pt x="1339239" y="807666"/>
                  </a:lnTo>
                  <a:lnTo>
                    <a:pt x="1329745" y="804429"/>
                  </a:lnTo>
                  <a:lnTo>
                    <a:pt x="1317113" y="797867"/>
                  </a:lnTo>
                  <a:lnTo>
                    <a:pt x="1307619" y="791392"/>
                  </a:lnTo>
                  <a:lnTo>
                    <a:pt x="1298126" y="788156"/>
                  </a:lnTo>
                  <a:lnTo>
                    <a:pt x="1285387" y="781686"/>
                  </a:lnTo>
                  <a:lnTo>
                    <a:pt x="1275929" y="771975"/>
                  </a:lnTo>
                  <a:lnTo>
                    <a:pt x="1263261" y="765505"/>
                  </a:lnTo>
                  <a:lnTo>
                    <a:pt x="1253768" y="755705"/>
                  </a:lnTo>
                  <a:lnTo>
                    <a:pt x="1241134" y="745995"/>
                  </a:lnTo>
                  <a:lnTo>
                    <a:pt x="1231571" y="736287"/>
                  </a:lnTo>
                  <a:lnTo>
                    <a:pt x="1218937" y="726577"/>
                  </a:lnTo>
                  <a:lnTo>
                    <a:pt x="1209445" y="713526"/>
                  </a:lnTo>
                  <a:lnTo>
                    <a:pt x="1196775" y="700592"/>
                  </a:lnTo>
                  <a:lnTo>
                    <a:pt x="1187319" y="687659"/>
                  </a:lnTo>
                  <a:lnTo>
                    <a:pt x="1174578" y="674616"/>
                  </a:lnTo>
                  <a:lnTo>
                    <a:pt x="1165085" y="658431"/>
                  </a:lnTo>
                  <a:lnTo>
                    <a:pt x="1152452" y="642246"/>
                  </a:lnTo>
                  <a:lnTo>
                    <a:pt x="1142959" y="625989"/>
                  </a:lnTo>
                  <a:lnTo>
                    <a:pt x="1133467" y="606551"/>
                  </a:lnTo>
                  <a:lnTo>
                    <a:pt x="1120762" y="587042"/>
                  </a:lnTo>
                  <a:lnTo>
                    <a:pt x="1111270" y="567641"/>
                  </a:lnTo>
                  <a:lnTo>
                    <a:pt x="1098636" y="544880"/>
                  </a:lnTo>
                  <a:lnTo>
                    <a:pt x="1089144" y="525481"/>
                  </a:lnTo>
                  <a:lnTo>
                    <a:pt x="1076476" y="502719"/>
                  </a:lnTo>
                  <a:lnTo>
                    <a:pt x="1067018" y="480067"/>
                  </a:lnTo>
                  <a:lnTo>
                    <a:pt x="1054277" y="454092"/>
                  </a:lnTo>
                  <a:lnTo>
                    <a:pt x="1044785" y="431440"/>
                  </a:lnTo>
                  <a:lnTo>
                    <a:pt x="1032151" y="405464"/>
                  </a:lnTo>
                  <a:lnTo>
                    <a:pt x="1022659" y="379487"/>
                  </a:lnTo>
                  <a:lnTo>
                    <a:pt x="1010025" y="356835"/>
                  </a:lnTo>
                  <a:lnTo>
                    <a:pt x="1000461" y="330859"/>
                  </a:lnTo>
                  <a:lnTo>
                    <a:pt x="987793" y="304956"/>
                  </a:lnTo>
                  <a:lnTo>
                    <a:pt x="978300" y="278979"/>
                  </a:lnTo>
                  <a:lnTo>
                    <a:pt x="965667" y="253004"/>
                  </a:lnTo>
                  <a:lnTo>
                    <a:pt x="956174" y="230352"/>
                  </a:lnTo>
                  <a:lnTo>
                    <a:pt x="946717" y="204339"/>
                  </a:lnTo>
                  <a:lnTo>
                    <a:pt x="933977" y="181687"/>
                  </a:lnTo>
                  <a:lnTo>
                    <a:pt x="924483" y="158962"/>
                  </a:lnTo>
                  <a:lnTo>
                    <a:pt x="911851" y="136201"/>
                  </a:lnTo>
                  <a:lnTo>
                    <a:pt x="902357" y="116800"/>
                  </a:lnTo>
                  <a:lnTo>
                    <a:pt x="889725" y="97364"/>
                  </a:lnTo>
                  <a:lnTo>
                    <a:pt x="880125" y="81107"/>
                  </a:lnTo>
                  <a:lnTo>
                    <a:pt x="867492" y="64922"/>
                  </a:lnTo>
                  <a:lnTo>
                    <a:pt x="857999" y="48663"/>
                  </a:lnTo>
                  <a:lnTo>
                    <a:pt x="835873" y="26012"/>
                  </a:lnTo>
                  <a:lnTo>
                    <a:pt x="823169" y="16294"/>
                  </a:lnTo>
                  <a:lnTo>
                    <a:pt x="813676" y="9718"/>
                  </a:lnTo>
                  <a:lnTo>
                    <a:pt x="801006" y="3251"/>
                  </a:lnTo>
                  <a:lnTo>
                    <a:pt x="79155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95184" y="1254437"/>
              <a:ext cx="1757680" cy="840105"/>
            </a:xfrm>
            <a:custGeom>
              <a:avLst/>
              <a:gdLst/>
              <a:ahLst/>
              <a:cxnLst/>
              <a:rect l="l" t="t" r="r" b="b"/>
              <a:pathLst>
                <a:path w="1757679" h="840105">
                  <a:moveTo>
                    <a:pt x="0" y="840029"/>
                  </a:moveTo>
                  <a:lnTo>
                    <a:pt x="9485" y="840029"/>
                  </a:lnTo>
                  <a:lnTo>
                    <a:pt x="98089" y="840029"/>
                  </a:lnTo>
                  <a:lnTo>
                    <a:pt x="110821" y="836795"/>
                  </a:lnTo>
                  <a:lnTo>
                    <a:pt x="164659" y="836795"/>
                  </a:lnTo>
                  <a:lnTo>
                    <a:pt x="177293" y="833558"/>
                  </a:lnTo>
                  <a:lnTo>
                    <a:pt x="186785" y="833558"/>
                  </a:lnTo>
                  <a:lnTo>
                    <a:pt x="196278" y="833558"/>
                  </a:lnTo>
                  <a:lnTo>
                    <a:pt x="208911" y="833558"/>
                  </a:lnTo>
                  <a:lnTo>
                    <a:pt x="218403" y="830321"/>
                  </a:lnTo>
                  <a:lnTo>
                    <a:pt x="231108" y="830321"/>
                  </a:lnTo>
                  <a:lnTo>
                    <a:pt x="240601" y="827084"/>
                  </a:lnTo>
                  <a:lnTo>
                    <a:pt x="253270" y="827084"/>
                  </a:lnTo>
                  <a:lnTo>
                    <a:pt x="262727" y="823847"/>
                  </a:lnTo>
                  <a:lnTo>
                    <a:pt x="275396" y="820610"/>
                  </a:lnTo>
                  <a:lnTo>
                    <a:pt x="284960" y="817377"/>
                  </a:lnTo>
                  <a:lnTo>
                    <a:pt x="297593" y="814140"/>
                  </a:lnTo>
                  <a:lnTo>
                    <a:pt x="307085" y="810903"/>
                  </a:lnTo>
                  <a:lnTo>
                    <a:pt x="319719" y="807666"/>
                  </a:lnTo>
                  <a:lnTo>
                    <a:pt x="329212" y="804429"/>
                  </a:lnTo>
                  <a:lnTo>
                    <a:pt x="341951" y="797867"/>
                  </a:lnTo>
                  <a:lnTo>
                    <a:pt x="351409" y="791393"/>
                  </a:lnTo>
                  <a:lnTo>
                    <a:pt x="360902" y="788156"/>
                  </a:lnTo>
                  <a:lnTo>
                    <a:pt x="373571" y="781686"/>
                  </a:lnTo>
                  <a:lnTo>
                    <a:pt x="383027" y="771975"/>
                  </a:lnTo>
                  <a:lnTo>
                    <a:pt x="395696" y="765505"/>
                  </a:lnTo>
                  <a:lnTo>
                    <a:pt x="405261" y="755706"/>
                  </a:lnTo>
                  <a:lnTo>
                    <a:pt x="417893" y="745995"/>
                  </a:lnTo>
                  <a:lnTo>
                    <a:pt x="427386" y="736288"/>
                  </a:lnTo>
                  <a:lnTo>
                    <a:pt x="440020" y="726577"/>
                  </a:lnTo>
                  <a:lnTo>
                    <a:pt x="449512" y="713526"/>
                  </a:lnTo>
                  <a:lnTo>
                    <a:pt x="462253" y="700593"/>
                  </a:lnTo>
                  <a:lnTo>
                    <a:pt x="471745" y="687660"/>
                  </a:lnTo>
                  <a:lnTo>
                    <a:pt x="484379" y="674617"/>
                  </a:lnTo>
                  <a:lnTo>
                    <a:pt x="493872" y="658432"/>
                  </a:lnTo>
                  <a:lnTo>
                    <a:pt x="506504" y="642247"/>
                  </a:lnTo>
                  <a:lnTo>
                    <a:pt x="516069" y="625989"/>
                  </a:lnTo>
                  <a:lnTo>
                    <a:pt x="528738" y="606552"/>
                  </a:lnTo>
                  <a:lnTo>
                    <a:pt x="538195" y="587043"/>
                  </a:lnTo>
                  <a:lnTo>
                    <a:pt x="547687" y="567642"/>
                  </a:lnTo>
                  <a:lnTo>
                    <a:pt x="560320" y="544881"/>
                  </a:lnTo>
                  <a:lnTo>
                    <a:pt x="569814" y="525481"/>
                  </a:lnTo>
                  <a:lnTo>
                    <a:pt x="582553" y="502720"/>
                  </a:lnTo>
                  <a:lnTo>
                    <a:pt x="592046" y="480068"/>
                  </a:lnTo>
                  <a:lnTo>
                    <a:pt x="604680" y="454092"/>
                  </a:lnTo>
                  <a:lnTo>
                    <a:pt x="614172" y="431440"/>
                  </a:lnTo>
                  <a:lnTo>
                    <a:pt x="626806" y="405464"/>
                  </a:lnTo>
                  <a:lnTo>
                    <a:pt x="636369" y="379487"/>
                  </a:lnTo>
                  <a:lnTo>
                    <a:pt x="649038" y="356836"/>
                  </a:lnTo>
                  <a:lnTo>
                    <a:pt x="658495" y="330859"/>
                  </a:lnTo>
                  <a:lnTo>
                    <a:pt x="671164" y="304957"/>
                  </a:lnTo>
                  <a:lnTo>
                    <a:pt x="680622" y="278980"/>
                  </a:lnTo>
                  <a:lnTo>
                    <a:pt x="693362" y="253004"/>
                  </a:lnTo>
                  <a:lnTo>
                    <a:pt x="702854" y="230352"/>
                  </a:lnTo>
                  <a:lnTo>
                    <a:pt x="712347" y="204339"/>
                  </a:lnTo>
                  <a:lnTo>
                    <a:pt x="724980" y="181688"/>
                  </a:lnTo>
                  <a:lnTo>
                    <a:pt x="734473" y="158963"/>
                  </a:lnTo>
                  <a:lnTo>
                    <a:pt x="747106" y="136202"/>
                  </a:lnTo>
                  <a:lnTo>
                    <a:pt x="756671" y="116801"/>
                  </a:lnTo>
                  <a:lnTo>
                    <a:pt x="769339" y="97365"/>
                  </a:lnTo>
                  <a:lnTo>
                    <a:pt x="778796" y="81107"/>
                  </a:lnTo>
                  <a:lnTo>
                    <a:pt x="791465" y="64922"/>
                  </a:lnTo>
                  <a:lnTo>
                    <a:pt x="800922" y="48664"/>
                  </a:lnTo>
                  <a:lnTo>
                    <a:pt x="813662" y="35694"/>
                  </a:lnTo>
                  <a:lnTo>
                    <a:pt x="823155" y="26012"/>
                  </a:lnTo>
                  <a:lnTo>
                    <a:pt x="835788" y="16294"/>
                  </a:lnTo>
                  <a:lnTo>
                    <a:pt x="845281" y="9717"/>
                  </a:lnTo>
                  <a:lnTo>
                    <a:pt x="857914" y="3251"/>
                  </a:lnTo>
                  <a:lnTo>
                    <a:pt x="867514" y="0"/>
                  </a:lnTo>
                  <a:lnTo>
                    <a:pt x="880147" y="0"/>
                  </a:lnTo>
                  <a:lnTo>
                    <a:pt x="889640" y="0"/>
                  </a:lnTo>
                  <a:lnTo>
                    <a:pt x="933963" y="26012"/>
                  </a:lnTo>
                  <a:lnTo>
                    <a:pt x="965582" y="64922"/>
                  </a:lnTo>
                  <a:lnTo>
                    <a:pt x="978215" y="81107"/>
                  </a:lnTo>
                  <a:lnTo>
                    <a:pt x="987814" y="97365"/>
                  </a:lnTo>
                  <a:lnTo>
                    <a:pt x="1000448" y="116801"/>
                  </a:lnTo>
                  <a:lnTo>
                    <a:pt x="1009941" y="136202"/>
                  </a:lnTo>
                  <a:lnTo>
                    <a:pt x="1022573" y="158963"/>
                  </a:lnTo>
                  <a:lnTo>
                    <a:pt x="1032067" y="181688"/>
                  </a:lnTo>
                  <a:lnTo>
                    <a:pt x="1044807" y="204339"/>
                  </a:lnTo>
                  <a:lnTo>
                    <a:pt x="1054264" y="230352"/>
                  </a:lnTo>
                  <a:lnTo>
                    <a:pt x="1063756" y="253004"/>
                  </a:lnTo>
                  <a:lnTo>
                    <a:pt x="1076390" y="278980"/>
                  </a:lnTo>
                  <a:lnTo>
                    <a:pt x="1085883" y="304957"/>
                  </a:lnTo>
                  <a:lnTo>
                    <a:pt x="1098551" y="330859"/>
                  </a:lnTo>
                  <a:lnTo>
                    <a:pt x="1108116" y="356836"/>
                  </a:lnTo>
                  <a:lnTo>
                    <a:pt x="1120749" y="379487"/>
                  </a:lnTo>
                  <a:lnTo>
                    <a:pt x="1130241" y="405464"/>
                  </a:lnTo>
                  <a:lnTo>
                    <a:pt x="1142875" y="431440"/>
                  </a:lnTo>
                  <a:lnTo>
                    <a:pt x="1152367" y="454092"/>
                  </a:lnTo>
                  <a:lnTo>
                    <a:pt x="1165108" y="480068"/>
                  </a:lnTo>
                  <a:lnTo>
                    <a:pt x="1174565" y="502720"/>
                  </a:lnTo>
                  <a:lnTo>
                    <a:pt x="1187233" y="525481"/>
                  </a:lnTo>
                  <a:lnTo>
                    <a:pt x="1196727" y="544881"/>
                  </a:lnTo>
                  <a:lnTo>
                    <a:pt x="1209360" y="567642"/>
                  </a:lnTo>
                  <a:lnTo>
                    <a:pt x="1218852" y="587043"/>
                  </a:lnTo>
                  <a:lnTo>
                    <a:pt x="1231557" y="606552"/>
                  </a:lnTo>
                  <a:lnTo>
                    <a:pt x="1241050" y="625989"/>
                  </a:lnTo>
                  <a:lnTo>
                    <a:pt x="1250542" y="642247"/>
                  </a:lnTo>
                  <a:lnTo>
                    <a:pt x="1263175" y="658432"/>
                  </a:lnTo>
                  <a:lnTo>
                    <a:pt x="1272669" y="674617"/>
                  </a:lnTo>
                  <a:lnTo>
                    <a:pt x="1285409" y="687660"/>
                  </a:lnTo>
                  <a:lnTo>
                    <a:pt x="1294865" y="700593"/>
                  </a:lnTo>
                  <a:lnTo>
                    <a:pt x="1307535" y="713526"/>
                  </a:lnTo>
                  <a:lnTo>
                    <a:pt x="1317027" y="726577"/>
                  </a:lnTo>
                  <a:lnTo>
                    <a:pt x="1329660" y="736288"/>
                  </a:lnTo>
                  <a:lnTo>
                    <a:pt x="1339224" y="745995"/>
                  </a:lnTo>
                  <a:lnTo>
                    <a:pt x="1351857" y="755706"/>
                  </a:lnTo>
                  <a:lnTo>
                    <a:pt x="1361351" y="765505"/>
                  </a:lnTo>
                  <a:lnTo>
                    <a:pt x="1374019" y="771975"/>
                  </a:lnTo>
                  <a:lnTo>
                    <a:pt x="1383477" y="781686"/>
                  </a:lnTo>
                  <a:lnTo>
                    <a:pt x="1396217" y="788156"/>
                  </a:lnTo>
                  <a:lnTo>
                    <a:pt x="1405709" y="791393"/>
                  </a:lnTo>
                  <a:lnTo>
                    <a:pt x="1415202" y="797867"/>
                  </a:lnTo>
                  <a:lnTo>
                    <a:pt x="1427835" y="804429"/>
                  </a:lnTo>
                  <a:lnTo>
                    <a:pt x="1437328" y="807666"/>
                  </a:lnTo>
                  <a:lnTo>
                    <a:pt x="1449961" y="810903"/>
                  </a:lnTo>
                  <a:lnTo>
                    <a:pt x="1459525" y="814140"/>
                  </a:lnTo>
                  <a:lnTo>
                    <a:pt x="1472194" y="817377"/>
                  </a:lnTo>
                  <a:lnTo>
                    <a:pt x="1481651" y="820610"/>
                  </a:lnTo>
                  <a:lnTo>
                    <a:pt x="1494320" y="823847"/>
                  </a:lnTo>
                  <a:lnTo>
                    <a:pt x="1503777" y="827084"/>
                  </a:lnTo>
                  <a:lnTo>
                    <a:pt x="1516517" y="827084"/>
                  </a:lnTo>
                  <a:lnTo>
                    <a:pt x="1526010" y="830321"/>
                  </a:lnTo>
                  <a:lnTo>
                    <a:pt x="1538643" y="830321"/>
                  </a:lnTo>
                  <a:lnTo>
                    <a:pt x="1548136" y="833558"/>
                  </a:lnTo>
                  <a:lnTo>
                    <a:pt x="1560769" y="833558"/>
                  </a:lnTo>
                  <a:lnTo>
                    <a:pt x="1570262" y="833558"/>
                  </a:lnTo>
                  <a:lnTo>
                    <a:pt x="1583002" y="833558"/>
                  </a:lnTo>
                  <a:lnTo>
                    <a:pt x="1592495" y="836795"/>
                  </a:lnTo>
                  <a:lnTo>
                    <a:pt x="1646311" y="836795"/>
                  </a:lnTo>
                  <a:lnTo>
                    <a:pt x="1658944" y="840029"/>
                  </a:lnTo>
                  <a:lnTo>
                    <a:pt x="1757119" y="840029"/>
                  </a:lnTo>
                  <a:lnTo>
                    <a:pt x="1757119" y="840029"/>
                  </a:lnTo>
                  <a:lnTo>
                    <a:pt x="9485" y="840029"/>
                  </a:lnTo>
                  <a:lnTo>
                    <a:pt x="0" y="840029"/>
                  </a:lnTo>
                </a:path>
              </a:pathLst>
            </a:custGeom>
            <a:ln w="9667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93274" y="1254438"/>
              <a:ext cx="1000760" cy="840105"/>
            </a:xfrm>
            <a:custGeom>
              <a:avLst/>
              <a:gdLst/>
              <a:ahLst/>
              <a:cxnLst/>
              <a:rect l="l" t="t" r="r" b="b"/>
              <a:pathLst>
                <a:path w="1000759" h="840105">
                  <a:moveTo>
                    <a:pt x="791550" y="0"/>
                  </a:moveTo>
                  <a:lnTo>
                    <a:pt x="769424" y="0"/>
                  </a:lnTo>
                  <a:lnTo>
                    <a:pt x="759824" y="3251"/>
                  </a:lnTo>
                  <a:lnTo>
                    <a:pt x="725064" y="26012"/>
                  </a:lnTo>
                  <a:lnTo>
                    <a:pt x="693375" y="64922"/>
                  </a:lnTo>
                  <a:lnTo>
                    <a:pt x="680707" y="81107"/>
                  </a:lnTo>
                  <a:lnTo>
                    <a:pt x="671249" y="97364"/>
                  </a:lnTo>
                  <a:lnTo>
                    <a:pt x="658581" y="116800"/>
                  </a:lnTo>
                  <a:lnTo>
                    <a:pt x="649016" y="136201"/>
                  </a:lnTo>
                  <a:lnTo>
                    <a:pt x="636384" y="158962"/>
                  </a:lnTo>
                  <a:lnTo>
                    <a:pt x="626891" y="181687"/>
                  </a:lnTo>
                  <a:lnTo>
                    <a:pt x="614257" y="204339"/>
                  </a:lnTo>
                  <a:lnTo>
                    <a:pt x="604765" y="230352"/>
                  </a:lnTo>
                  <a:lnTo>
                    <a:pt x="595271" y="253004"/>
                  </a:lnTo>
                  <a:lnTo>
                    <a:pt x="582532" y="278979"/>
                  </a:lnTo>
                  <a:lnTo>
                    <a:pt x="573074" y="304956"/>
                  </a:lnTo>
                  <a:lnTo>
                    <a:pt x="560405" y="330859"/>
                  </a:lnTo>
                  <a:lnTo>
                    <a:pt x="550948" y="356835"/>
                  </a:lnTo>
                  <a:lnTo>
                    <a:pt x="538279" y="379487"/>
                  </a:lnTo>
                  <a:lnTo>
                    <a:pt x="528716" y="405464"/>
                  </a:lnTo>
                  <a:lnTo>
                    <a:pt x="516082" y="431440"/>
                  </a:lnTo>
                  <a:lnTo>
                    <a:pt x="506590" y="454092"/>
                  </a:lnTo>
                  <a:lnTo>
                    <a:pt x="493956" y="480067"/>
                  </a:lnTo>
                  <a:lnTo>
                    <a:pt x="484463" y="502719"/>
                  </a:lnTo>
                  <a:lnTo>
                    <a:pt x="471723" y="525481"/>
                  </a:lnTo>
                  <a:lnTo>
                    <a:pt x="462230" y="544880"/>
                  </a:lnTo>
                  <a:lnTo>
                    <a:pt x="449597" y="567641"/>
                  </a:lnTo>
                  <a:lnTo>
                    <a:pt x="440104" y="587042"/>
                  </a:lnTo>
                  <a:lnTo>
                    <a:pt x="430648" y="606551"/>
                  </a:lnTo>
                  <a:lnTo>
                    <a:pt x="417979" y="625989"/>
                  </a:lnTo>
                  <a:lnTo>
                    <a:pt x="408414" y="642246"/>
                  </a:lnTo>
                  <a:lnTo>
                    <a:pt x="395782" y="658431"/>
                  </a:lnTo>
                  <a:lnTo>
                    <a:pt x="386289" y="674616"/>
                  </a:lnTo>
                  <a:lnTo>
                    <a:pt x="373655" y="687659"/>
                  </a:lnTo>
                  <a:lnTo>
                    <a:pt x="364163" y="700592"/>
                  </a:lnTo>
                  <a:lnTo>
                    <a:pt x="351422" y="713526"/>
                  </a:lnTo>
                  <a:lnTo>
                    <a:pt x="341930" y="726577"/>
                  </a:lnTo>
                  <a:lnTo>
                    <a:pt x="329297" y="736287"/>
                  </a:lnTo>
                  <a:lnTo>
                    <a:pt x="319803" y="745995"/>
                  </a:lnTo>
                  <a:lnTo>
                    <a:pt x="307171" y="755705"/>
                  </a:lnTo>
                  <a:lnTo>
                    <a:pt x="297606" y="765505"/>
                  </a:lnTo>
                  <a:lnTo>
                    <a:pt x="284937" y="771975"/>
                  </a:lnTo>
                  <a:lnTo>
                    <a:pt x="275480" y="781686"/>
                  </a:lnTo>
                  <a:lnTo>
                    <a:pt x="262812" y="788156"/>
                  </a:lnTo>
                  <a:lnTo>
                    <a:pt x="253319" y="791392"/>
                  </a:lnTo>
                  <a:lnTo>
                    <a:pt x="243861" y="797867"/>
                  </a:lnTo>
                  <a:lnTo>
                    <a:pt x="231122" y="804429"/>
                  </a:lnTo>
                  <a:lnTo>
                    <a:pt x="221628" y="807666"/>
                  </a:lnTo>
                  <a:lnTo>
                    <a:pt x="208996" y="810902"/>
                  </a:lnTo>
                  <a:lnTo>
                    <a:pt x="199503" y="814139"/>
                  </a:lnTo>
                  <a:lnTo>
                    <a:pt x="186870" y="817377"/>
                  </a:lnTo>
                  <a:lnTo>
                    <a:pt x="177305" y="820610"/>
                  </a:lnTo>
                  <a:lnTo>
                    <a:pt x="164637" y="823847"/>
                  </a:lnTo>
                  <a:lnTo>
                    <a:pt x="155180" y="827083"/>
                  </a:lnTo>
                  <a:lnTo>
                    <a:pt x="142511" y="827083"/>
                  </a:lnTo>
                  <a:lnTo>
                    <a:pt x="133018" y="830320"/>
                  </a:lnTo>
                  <a:lnTo>
                    <a:pt x="120313" y="830320"/>
                  </a:lnTo>
                  <a:lnTo>
                    <a:pt x="110821" y="833558"/>
                  </a:lnTo>
                  <a:lnTo>
                    <a:pt x="79203" y="833558"/>
                  </a:lnTo>
                  <a:lnTo>
                    <a:pt x="66569" y="836795"/>
                  </a:lnTo>
                  <a:lnTo>
                    <a:pt x="12731" y="836795"/>
                  </a:lnTo>
                  <a:lnTo>
                    <a:pt x="0" y="840028"/>
                  </a:lnTo>
                  <a:lnTo>
                    <a:pt x="1000461" y="840028"/>
                  </a:lnTo>
                  <a:lnTo>
                    <a:pt x="1000461" y="330859"/>
                  </a:lnTo>
                  <a:lnTo>
                    <a:pt x="987793" y="304956"/>
                  </a:lnTo>
                  <a:lnTo>
                    <a:pt x="978300" y="278979"/>
                  </a:lnTo>
                  <a:lnTo>
                    <a:pt x="965667" y="253004"/>
                  </a:lnTo>
                  <a:lnTo>
                    <a:pt x="956174" y="230352"/>
                  </a:lnTo>
                  <a:lnTo>
                    <a:pt x="946717" y="204339"/>
                  </a:lnTo>
                  <a:lnTo>
                    <a:pt x="933977" y="181687"/>
                  </a:lnTo>
                  <a:lnTo>
                    <a:pt x="924483" y="158962"/>
                  </a:lnTo>
                  <a:lnTo>
                    <a:pt x="911851" y="136201"/>
                  </a:lnTo>
                  <a:lnTo>
                    <a:pt x="902357" y="116800"/>
                  </a:lnTo>
                  <a:lnTo>
                    <a:pt x="889725" y="97364"/>
                  </a:lnTo>
                  <a:lnTo>
                    <a:pt x="880125" y="81107"/>
                  </a:lnTo>
                  <a:lnTo>
                    <a:pt x="867492" y="64922"/>
                  </a:lnTo>
                  <a:lnTo>
                    <a:pt x="835873" y="26012"/>
                  </a:lnTo>
                  <a:lnTo>
                    <a:pt x="801006" y="3251"/>
                  </a:lnTo>
                  <a:lnTo>
                    <a:pt x="79155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95184" y="1254437"/>
              <a:ext cx="1098550" cy="840105"/>
            </a:xfrm>
            <a:custGeom>
              <a:avLst/>
              <a:gdLst/>
              <a:ahLst/>
              <a:cxnLst/>
              <a:rect l="l" t="t" r="r" b="b"/>
              <a:pathLst>
                <a:path w="1098550" h="840105">
                  <a:moveTo>
                    <a:pt x="0" y="840029"/>
                  </a:moveTo>
                  <a:lnTo>
                    <a:pt x="9485" y="840029"/>
                  </a:lnTo>
                  <a:lnTo>
                    <a:pt x="98089" y="840029"/>
                  </a:lnTo>
                  <a:lnTo>
                    <a:pt x="110821" y="836795"/>
                  </a:lnTo>
                  <a:lnTo>
                    <a:pt x="164659" y="836795"/>
                  </a:lnTo>
                  <a:lnTo>
                    <a:pt x="177293" y="833558"/>
                  </a:lnTo>
                  <a:lnTo>
                    <a:pt x="186785" y="833558"/>
                  </a:lnTo>
                  <a:lnTo>
                    <a:pt x="196278" y="833558"/>
                  </a:lnTo>
                  <a:lnTo>
                    <a:pt x="208911" y="833558"/>
                  </a:lnTo>
                  <a:lnTo>
                    <a:pt x="218403" y="830321"/>
                  </a:lnTo>
                  <a:lnTo>
                    <a:pt x="231108" y="830321"/>
                  </a:lnTo>
                  <a:lnTo>
                    <a:pt x="240601" y="827084"/>
                  </a:lnTo>
                  <a:lnTo>
                    <a:pt x="253270" y="827084"/>
                  </a:lnTo>
                  <a:lnTo>
                    <a:pt x="262727" y="823847"/>
                  </a:lnTo>
                  <a:lnTo>
                    <a:pt x="275396" y="820610"/>
                  </a:lnTo>
                  <a:lnTo>
                    <a:pt x="284960" y="817377"/>
                  </a:lnTo>
                  <a:lnTo>
                    <a:pt x="297593" y="814140"/>
                  </a:lnTo>
                  <a:lnTo>
                    <a:pt x="307085" y="810903"/>
                  </a:lnTo>
                  <a:lnTo>
                    <a:pt x="319719" y="807666"/>
                  </a:lnTo>
                  <a:lnTo>
                    <a:pt x="329212" y="804429"/>
                  </a:lnTo>
                  <a:lnTo>
                    <a:pt x="341951" y="797867"/>
                  </a:lnTo>
                  <a:lnTo>
                    <a:pt x="351409" y="791393"/>
                  </a:lnTo>
                  <a:lnTo>
                    <a:pt x="360902" y="788156"/>
                  </a:lnTo>
                  <a:lnTo>
                    <a:pt x="373571" y="781686"/>
                  </a:lnTo>
                  <a:lnTo>
                    <a:pt x="383027" y="771975"/>
                  </a:lnTo>
                  <a:lnTo>
                    <a:pt x="395696" y="765505"/>
                  </a:lnTo>
                  <a:lnTo>
                    <a:pt x="405261" y="755706"/>
                  </a:lnTo>
                  <a:lnTo>
                    <a:pt x="417893" y="745995"/>
                  </a:lnTo>
                  <a:lnTo>
                    <a:pt x="427386" y="736288"/>
                  </a:lnTo>
                  <a:lnTo>
                    <a:pt x="440020" y="726577"/>
                  </a:lnTo>
                  <a:lnTo>
                    <a:pt x="449512" y="713526"/>
                  </a:lnTo>
                  <a:lnTo>
                    <a:pt x="462253" y="700593"/>
                  </a:lnTo>
                  <a:lnTo>
                    <a:pt x="471745" y="687660"/>
                  </a:lnTo>
                  <a:lnTo>
                    <a:pt x="484379" y="674617"/>
                  </a:lnTo>
                  <a:lnTo>
                    <a:pt x="493872" y="658432"/>
                  </a:lnTo>
                  <a:lnTo>
                    <a:pt x="506504" y="642247"/>
                  </a:lnTo>
                  <a:lnTo>
                    <a:pt x="516069" y="625989"/>
                  </a:lnTo>
                  <a:lnTo>
                    <a:pt x="528738" y="606552"/>
                  </a:lnTo>
                  <a:lnTo>
                    <a:pt x="538195" y="587043"/>
                  </a:lnTo>
                  <a:lnTo>
                    <a:pt x="547687" y="567642"/>
                  </a:lnTo>
                  <a:lnTo>
                    <a:pt x="560320" y="544881"/>
                  </a:lnTo>
                  <a:lnTo>
                    <a:pt x="569814" y="525481"/>
                  </a:lnTo>
                  <a:lnTo>
                    <a:pt x="582553" y="502720"/>
                  </a:lnTo>
                  <a:lnTo>
                    <a:pt x="592046" y="480068"/>
                  </a:lnTo>
                  <a:lnTo>
                    <a:pt x="604680" y="454092"/>
                  </a:lnTo>
                  <a:lnTo>
                    <a:pt x="614172" y="431440"/>
                  </a:lnTo>
                  <a:lnTo>
                    <a:pt x="626806" y="405464"/>
                  </a:lnTo>
                  <a:lnTo>
                    <a:pt x="636369" y="379487"/>
                  </a:lnTo>
                  <a:lnTo>
                    <a:pt x="649038" y="356836"/>
                  </a:lnTo>
                  <a:lnTo>
                    <a:pt x="658495" y="330859"/>
                  </a:lnTo>
                  <a:lnTo>
                    <a:pt x="671164" y="304957"/>
                  </a:lnTo>
                  <a:lnTo>
                    <a:pt x="680622" y="278980"/>
                  </a:lnTo>
                  <a:lnTo>
                    <a:pt x="693362" y="253004"/>
                  </a:lnTo>
                  <a:lnTo>
                    <a:pt x="702854" y="230352"/>
                  </a:lnTo>
                  <a:lnTo>
                    <a:pt x="712347" y="204339"/>
                  </a:lnTo>
                  <a:lnTo>
                    <a:pt x="724980" y="181688"/>
                  </a:lnTo>
                  <a:lnTo>
                    <a:pt x="734473" y="158963"/>
                  </a:lnTo>
                  <a:lnTo>
                    <a:pt x="747106" y="136202"/>
                  </a:lnTo>
                  <a:lnTo>
                    <a:pt x="756671" y="116801"/>
                  </a:lnTo>
                  <a:lnTo>
                    <a:pt x="769339" y="97365"/>
                  </a:lnTo>
                  <a:lnTo>
                    <a:pt x="778796" y="81107"/>
                  </a:lnTo>
                  <a:lnTo>
                    <a:pt x="791465" y="64922"/>
                  </a:lnTo>
                  <a:lnTo>
                    <a:pt x="800922" y="48664"/>
                  </a:lnTo>
                  <a:lnTo>
                    <a:pt x="813662" y="35694"/>
                  </a:lnTo>
                  <a:lnTo>
                    <a:pt x="823155" y="26012"/>
                  </a:lnTo>
                  <a:lnTo>
                    <a:pt x="835788" y="16294"/>
                  </a:lnTo>
                  <a:lnTo>
                    <a:pt x="845281" y="9717"/>
                  </a:lnTo>
                  <a:lnTo>
                    <a:pt x="857914" y="3251"/>
                  </a:lnTo>
                  <a:lnTo>
                    <a:pt x="867514" y="0"/>
                  </a:lnTo>
                  <a:lnTo>
                    <a:pt x="880147" y="0"/>
                  </a:lnTo>
                  <a:lnTo>
                    <a:pt x="889640" y="0"/>
                  </a:lnTo>
                  <a:lnTo>
                    <a:pt x="933963" y="26012"/>
                  </a:lnTo>
                  <a:lnTo>
                    <a:pt x="965582" y="64922"/>
                  </a:lnTo>
                  <a:lnTo>
                    <a:pt x="978215" y="81107"/>
                  </a:lnTo>
                  <a:lnTo>
                    <a:pt x="987814" y="97365"/>
                  </a:lnTo>
                  <a:lnTo>
                    <a:pt x="1000448" y="116801"/>
                  </a:lnTo>
                  <a:lnTo>
                    <a:pt x="1009941" y="136202"/>
                  </a:lnTo>
                  <a:lnTo>
                    <a:pt x="1022573" y="158963"/>
                  </a:lnTo>
                  <a:lnTo>
                    <a:pt x="1032067" y="181688"/>
                  </a:lnTo>
                  <a:lnTo>
                    <a:pt x="1044807" y="204339"/>
                  </a:lnTo>
                  <a:lnTo>
                    <a:pt x="1054264" y="230352"/>
                  </a:lnTo>
                  <a:lnTo>
                    <a:pt x="1063756" y="253004"/>
                  </a:lnTo>
                  <a:lnTo>
                    <a:pt x="1076390" y="278980"/>
                  </a:lnTo>
                  <a:lnTo>
                    <a:pt x="1085883" y="304957"/>
                  </a:lnTo>
                  <a:lnTo>
                    <a:pt x="1098551" y="330859"/>
                  </a:lnTo>
                  <a:lnTo>
                    <a:pt x="1098551" y="840029"/>
                  </a:lnTo>
                  <a:lnTo>
                    <a:pt x="1085883" y="840029"/>
                  </a:lnTo>
                  <a:lnTo>
                    <a:pt x="1076390" y="840029"/>
                  </a:lnTo>
                  <a:lnTo>
                    <a:pt x="9485" y="840029"/>
                  </a:lnTo>
                  <a:lnTo>
                    <a:pt x="0" y="840029"/>
                  </a:lnTo>
                </a:path>
              </a:pathLst>
            </a:custGeom>
            <a:ln w="9626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95184" y="1040415"/>
              <a:ext cx="1757680" cy="1054100"/>
            </a:xfrm>
            <a:custGeom>
              <a:avLst/>
              <a:gdLst/>
              <a:ahLst/>
              <a:cxnLst/>
              <a:rect l="l" t="t" r="r" b="b"/>
              <a:pathLst>
                <a:path w="1757679" h="1054100">
                  <a:moveTo>
                    <a:pt x="0" y="0"/>
                  </a:moveTo>
                  <a:lnTo>
                    <a:pt x="0" y="1054051"/>
                  </a:lnTo>
                </a:path>
                <a:path w="1757679" h="1054100">
                  <a:moveTo>
                    <a:pt x="0" y="1054051"/>
                  </a:moveTo>
                  <a:lnTo>
                    <a:pt x="1757119" y="1054051"/>
                  </a:lnTo>
                </a:path>
              </a:pathLst>
            </a:custGeom>
            <a:ln w="31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893851" y="2030561"/>
            <a:ext cx="1026160" cy="18161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29"/>
              </a:spcBef>
            </a:pPr>
            <a:r>
              <a:rPr sz="400" spc="-25" dirty="0">
                <a:latin typeface="Trebuchet MS"/>
                <a:cs typeface="Trebuchet MS"/>
              </a:rPr>
              <a:t>0.0</a:t>
            </a:r>
            <a:endParaRPr sz="400">
              <a:latin typeface="Trebuchet MS"/>
              <a:cs typeface="Trebuchet MS"/>
            </a:endParaRPr>
          </a:p>
          <a:p>
            <a:pPr marL="62865">
              <a:lnSpc>
                <a:spcPct val="100000"/>
              </a:lnSpc>
              <a:spcBef>
                <a:spcPts val="135"/>
              </a:spcBef>
              <a:tabLst>
                <a:tab pos="281305" algn="l"/>
                <a:tab pos="502920" algn="l"/>
                <a:tab pos="721360" algn="l"/>
                <a:tab pos="949325" algn="l"/>
              </a:tabLst>
            </a:pPr>
            <a:r>
              <a:rPr sz="400" spc="-25" dirty="0">
                <a:latin typeface="Trebuchet MS"/>
                <a:cs typeface="Trebuchet MS"/>
              </a:rPr>
              <a:t>-4.0</a:t>
            </a:r>
            <a:r>
              <a:rPr sz="400" dirty="0">
                <a:latin typeface="Trebuchet MS"/>
                <a:cs typeface="Trebuchet MS"/>
              </a:rPr>
              <a:t>	</a:t>
            </a:r>
            <a:r>
              <a:rPr sz="400" spc="-25" dirty="0">
                <a:latin typeface="Trebuchet MS"/>
                <a:cs typeface="Trebuchet MS"/>
              </a:rPr>
              <a:t>-3.0</a:t>
            </a:r>
            <a:r>
              <a:rPr sz="400" dirty="0">
                <a:latin typeface="Trebuchet MS"/>
                <a:cs typeface="Trebuchet MS"/>
              </a:rPr>
              <a:t>	</a:t>
            </a:r>
            <a:r>
              <a:rPr sz="400" spc="-25" dirty="0">
                <a:latin typeface="Trebuchet MS"/>
                <a:cs typeface="Trebuchet MS"/>
              </a:rPr>
              <a:t>-2.0</a:t>
            </a:r>
            <a:r>
              <a:rPr sz="400" dirty="0">
                <a:latin typeface="Trebuchet MS"/>
                <a:cs typeface="Trebuchet MS"/>
              </a:rPr>
              <a:t>	</a:t>
            </a:r>
            <a:r>
              <a:rPr sz="400" spc="-25" dirty="0">
                <a:latin typeface="Trebuchet MS"/>
                <a:cs typeface="Trebuchet MS"/>
              </a:rPr>
              <a:t>-1.0</a:t>
            </a:r>
            <a:r>
              <a:rPr sz="400" dirty="0">
                <a:latin typeface="Trebuchet MS"/>
                <a:cs typeface="Trebuchet MS"/>
              </a:rPr>
              <a:t>	</a:t>
            </a:r>
            <a:r>
              <a:rPr sz="400" spc="-25" dirty="0">
                <a:latin typeface="Trebuchet MS"/>
                <a:cs typeface="Trebuchet MS"/>
              </a:rPr>
              <a:t>0.0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62117" y="2124019"/>
            <a:ext cx="76200" cy="88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400" spc="-25" dirty="0">
                <a:latin typeface="Trebuchet MS"/>
                <a:cs typeface="Trebuchet MS"/>
              </a:rPr>
              <a:t>1.0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80593" y="2124019"/>
            <a:ext cx="76200" cy="88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400" spc="-25" dirty="0">
                <a:latin typeface="Trebuchet MS"/>
                <a:cs typeface="Trebuchet MS"/>
              </a:rPr>
              <a:t>2.0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76738" y="2124019"/>
            <a:ext cx="407670" cy="88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  <a:tabLst>
                <a:tab pos="243204" algn="l"/>
              </a:tabLst>
            </a:pPr>
            <a:r>
              <a:rPr sz="400" spc="-25" dirty="0">
                <a:latin typeface="Trebuchet MS"/>
                <a:cs typeface="Trebuchet MS"/>
              </a:rPr>
              <a:t>3.0	4.0</a:t>
            </a:r>
            <a:r>
              <a:rPr sz="400" spc="110" dirty="0">
                <a:latin typeface="Trebuchet MS"/>
                <a:cs typeface="Trebuchet MS"/>
              </a:rPr>
              <a:t> </a:t>
            </a:r>
            <a:r>
              <a:rPr sz="525" b="1" i="1" spc="-22" baseline="15873" dirty="0">
                <a:latin typeface="Trebuchet MS"/>
                <a:cs typeface="Trebuchet MS"/>
              </a:rPr>
              <a:t>x</a:t>
            </a:r>
            <a:endParaRPr sz="525" baseline="15873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93851" y="848429"/>
            <a:ext cx="1609090" cy="107505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395"/>
              </a:spcBef>
              <a:tabLst>
                <a:tab pos="306705" algn="l"/>
              </a:tabLst>
            </a:pPr>
            <a:r>
              <a:rPr sz="400" b="1" i="1" spc="-30" dirty="0">
                <a:latin typeface="Trebuchet MS"/>
                <a:cs typeface="Trebuchet MS"/>
              </a:rPr>
              <a:t>f(x)	</a:t>
            </a:r>
            <a:r>
              <a:rPr sz="750" b="1" spc="-37" baseline="5555" dirty="0">
                <a:latin typeface="Georgia"/>
                <a:cs typeface="Georgia"/>
              </a:rPr>
              <a:t>Variabile</a:t>
            </a:r>
            <a:r>
              <a:rPr sz="750" b="1" spc="-7" baseline="5555" dirty="0">
                <a:latin typeface="Georgia"/>
                <a:cs typeface="Georgia"/>
              </a:rPr>
              <a:t> </a:t>
            </a:r>
            <a:r>
              <a:rPr sz="750" b="1" spc="-52" baseline="5555" dirty="0">
                <a:latin typeface="Georgia"/>
                <a:cs typeface="Georgia"/>
              </a:rPr>
              <a:t>Casuale</a:t>
            </a:r>
            <a:r>
              <a:rPr sz="750" b="1" baseline="5555" dirty="0">
                <a:latin typeface="Georgia"/>
                <a:cs typeface="Georgia"/>
              </a:rPr>
              <a:t> </a:t>
            </a:r>
            <a:r>
              <a:rPr sz="750" b="1" spc="-52" baseline="5555" dirty="0">
                <a:latin typeface="Georgia"/>
                <a:cs typeface="Georgia"/>
              </a:rPr>
              <a:t>Gaussiana</a:t>
            </a:r>
            <a:r>
              <a:rPr sz="750" b="1" baseline="5555" dirty="0">
                <a:latin typeface="Georgia"/>
                <a:cs typeface="Georgia"/>
              </a:rPr>
              <a:t> </a:t>
            </a:r>
            <a:r>
              <a:rPr sz="750" b="1" spc="-60" baseline="5555" dirty="0">
                <a:latin typeface="Georgia"/>
                <a:cs typeface="Georgia"/>
              </a:rPr>
              <a:t>Standardizzata</a:t>
            </a:r>
            <a:endParaRPr sz="750" baseline="5555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44"/>
              </a:spcBef>
            </a:pPr>
            <a:r>
              <a:rPr sz="400" spc="-25" dirty="0">
                <a:latin typeface="Trebuchet MS"/>
                <a:cs typeface="Trebuchet MS"/>
              </a:rPr>
              <a:t>0.5</a:t>
            </a:r>
            <a:endParaRPr sz="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400" spc="-25" dirty="0">
                <a:latin typeface="Trebuchet MS"/>
                <a:cs typeface="Trebuchet MS"/>
              </a:rPr>
              <a:t>0.4</a:t>
            </a:r>
            <a:endParaRPr sz="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400" spc="-25" dirty="0">
                <a:latin typeface="Trebuchet MS"/>
                <a:cs typeface="Trebuchet MS"/>
              </a:rPr>
              <a:t>0.3</a:t>
            </a:r>
            <a:endParaRPr sz="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400" spc="-25" dirty="0">
                <a:latin typeface="Trebuchet MS"/>
                <a:cs typeface="Trebuchet MS"/>
              </a:rPr>
              <a:t>0.2</a:t>
            </a:r>
            <a:endParaRPr sz="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400" spc="-25" dirty="0">
                <a:latin typeface="Trebuchet MS"/>
                <a:cs typeface="Trebuchet MS"/>
              </a:rPr>
              <a:t>0.1</a:t>
            </a:r>
            <a:endParaRPr sz="400">
              <a:latin typeface="Trebuchet MS"/>
              <a:cs typeface="Trebuchet MS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70051" y="857148"/>
          <a:ext cx="6043927" cy="54675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6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0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76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0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62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94364">
                <a:tc>
                  <a:txBody>
                    <a:bodyPr/>
                    <a:lstStyle/>
                    <a:p>
                      <a:pPr marL="42545">
                        <a:lnSpc>
                          <a:spcPts val="1400"/>
                        </a:lnSpc>
                      </a:pPr>
                      <a:r>
                        <a:rPr sz="1200" b="1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Z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40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40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40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40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40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40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  <a:lnT w="19050">
                      <a:solidFill>
                        <a:srgbClr val="008F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ts val="140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40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40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40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661">
                <a:tc>
                  <a:txBody>
                    <a:bodyPr/>
                    <a:lstStyle/>
                    <a:p>
                      <a:pPr marL="42545">
                        <a:lnSpc>
                          <a:spcPts val="134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0.500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0.496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0.492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0.488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34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0.484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0.480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0.476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0.472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0.468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0.464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905">
                <a:tc>
                  <a:txBody>
                    <a:bodyPr/>
                    <a:lstStyle/>
                    <a:p>
                      <a:pPr marL="42545">
                        <a:lnSpc>
                          <a:spcPts val="127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0.460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0.456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0.452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0.448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0.444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27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0.440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0.436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0.433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0.429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0.425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662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0.421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0.417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0.413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0.409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0.405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0.401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0.397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0.394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0.390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0.386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725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0.382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0.378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0.374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0.371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0.367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0.363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0.359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0.356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0.352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0.348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4725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0.345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0.341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0.337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0.334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0.330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0.326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0.323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0.319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0.316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0.312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4536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0.309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0.305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0.298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0.295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0.291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0.288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0.284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0.281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0.278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4725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0.274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0.271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0.268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0.264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0.261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0.258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0.255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0.251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0.248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0.245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4662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0.242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0.239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0.236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0.233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0.230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0.227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0.224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0.221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0.218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0.215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4725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0.212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0.209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0.206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0.200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0.198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0.195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0.192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0.189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0.187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4725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0.184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0.181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0.179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0.176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0.174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0.171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0.169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0.166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0.164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0.161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4662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0.159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0.156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0.154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0.152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0.149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0.147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0.145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0.142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0.140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0.138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4725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0.136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0.133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0.131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0.129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0.127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0.125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0.123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0.121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0.119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0.117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9665">
                <a:tc>
                  <a:txBody>
                    <a:bodyPr/>
                    <a:lstStyle/>
                    <a:p>
                      <a:pPr marL="42545">
                        <a:lnSpc>
                          <a:spcPts val="115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15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0.115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15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0.113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15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0.111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15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0.109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15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0.107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15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0.106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  <a:lnB w="12700">
                      <a:solidFill>
                        <a:srgbClr val="008F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04775">
                        <a:lnSpc>
                          <a:spcPts val="129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0.104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 marL="88265">
                        <a:lnSpc>
                          <a:spcPts val="129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89535">
                        <a:lnSpc>
                          <a:spcPts val="129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0.100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88900">
                        <a:lnSpc>
                          <a:spcPts val="129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0.099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8F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F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0.097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8F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0.095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T w="28575">
                      <a:solidFill>
                        <a:srgbClr val="008F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0.093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T w="28575">
                      <a:solidFill>
                        <a:srgbClr val="008F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0.092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T w="28575">
                      <a:solidFill>
                        <a:srgbClr val="008F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0.090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R w="12700">
                      <a:solidFill>
                        <a:srgbClr val="008F00"/>
                      </a:solidFill>
                      <a:prstDash val="solid"/>
                    </a:lnR>
                    <a:lnT w="28575">
                      <a:solidFill>
                        <a:srgbClr val="008F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2065">
                        <a:lnSpc>
                          <a:spcPts val="157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0.089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  <a:lnT w="12700">
                      <a:solidFill>
                        <a:srgbClr val="008F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358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19050">
                      <a:solidFill>
                        <a:srgbClr val="008F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F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8F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T w="28575">
                      <a:solidFill>
                        <a:srgbClr val="008F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T w="28575">
                      <a:solidFill>
                        <a:srgbClr val="008F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T w="28575">
                      <a:solidFill>
                        <a:srgbClr val="008F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R w="12700">
                      <a:solidFill>
                        <a:srgbClr val="008F00"/>
                      </a:solidFill>
                      <a:prstDash val="solid"/>
                    </a:lnR>
                    <a:lnT w="28575">
                      <a:solidFill>
                        <a:srgbClr val="008F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  <a:lnT w="12700">
                      <a:solidFill>
                        <a:srgbClr val="008F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0.087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0.085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0.084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0.082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3535">
                <a:tc>
                  <a:txBody>
                    <a:bodyPr/>
                    <a:lstStyle/>
                    <a:p>
                      <a:pPr marL="42545">
                        <a:lnSpc>
                          <a:spcPts val="103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F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03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0.081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8F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03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0.079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28575">
                      <a:solidFill>
                        <a:srgbClr val="008F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03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0.078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28575">
                      <a:solidFill>
                        <a:srgbClr val="008F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03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0.076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28575">
                      <a:solidFill>
                        <a:srgbClr val="008F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03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0.075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28575">
                      <a:solidFill>
                        <a:srgbClr val="008F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03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0.074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28575">
                      <a:solidFill>
                        <a:srgbClr val="008F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03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0.072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03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0.071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03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0.069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03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0.068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4662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0.067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0.066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0.064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0.063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0.062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0.061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0.059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0.058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0.057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0.056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4725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0.055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0.054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0.053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0.052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0.051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0.049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0.048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0.048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0.046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0.046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4725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0.045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0.044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0.043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0.042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0.041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0.040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4662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0.033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4725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0.026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4725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0.021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74662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0.016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74725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0.013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74725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0.010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74674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0.007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74706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0.006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74706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0.004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74700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74706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86296">
                <a:tc>
                  <a:txBody>
                    <a:bodyPr/>
                    <a:lstStyle/>
                    <a:p>
                      <a:pPr marL="42545">
                        <a:lnSpc>
                          <a:spcPts val="132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36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36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36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36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36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36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36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36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36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36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0.001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6798836" y="852352"/>
            <a:ext cx="2086610" cy="1466215"/>
          </a:xfrm>
          <a:custGeom>
            <a:avLst/>
            <a:gdLst/>
            <a:ahLst/>
            <a:cxnLst/>
            <a:rect l="l" t="t" r="r" b="b"/>
            <a:pathLst>
              <a:path w="2086609" h="1466214">
                <a:moveTo>
                  <a:pt x="0" y="1465964"/>
                </a:moveTo>
                <a:lnTo>
                  <a:pt x="2086439" y="1465964"/>
                </a:lnTo>
                <a:lnTo>
                  <a:pt x="2086439" y="0"/>
                </a:lnTo>
                <a:lnTo>
                  <a:pt x="0" y="0"/>
                </a:lnTo>
                <a:lnTo>
                  <a:pt x="0" y="1465964"/>
                </a:lnTo>
                <a:close/>
              </a:path>
            </a:pathLst>
          </a:custGeom>
          <a:ln w="6423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32867" y="805220"/>
            <a:ext cx="618490" cy="2727960"/>
          </a:xfrm>
          <a:custGeom>
            <a:avLst/>
            <a:gdLst/>
            <a:ahLst/>
            <a:cxnLst/>
            <a:rect l="l" t="t" r="r" b="b"/>
            <a:pathLst>
              <a:path w="618489" h="2727960">
                <a:moveTo>
                  <a:pt x="0" y="0"/>
                </a:moveTo>
                <a:lnTo>
                  <a:pt x="618280" y="0"/>
                </a:lnTo>
                <a:lnTo>
                  <a:pt x="618280" y="2727353"/>
                </a:lnTo>
                <a:lnTo>
                  <a:pt x="0" y="2727353"/>
                </a:lnTo>
                <a:lnTo>
                  <a:pt x="0" y="0"/>
                </a:lnTo>
                <a:close/>
              </a:path>
            </a:pathLst>
          </a:custGeom>
          <a:ln w="28536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727563" y="3506599"/>
            <a:ext cx="2131060" cy="377825"/>
          </a:xfrm>
          <a:prstGeom prst="rect">
            <a:avLst/>
          </a:prstGeom>
          <a:ln w="38054">
            <a:solidFill>
              <a:srgbClr val="FF7C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5"/>
              </a:spcBef>
            </a:pPr>
            <a:r>
              <a:rPr sz="1800" spc="-5" dirty="0">
                <a:latin typeface="Arial MT"/>
                <a:cs typeface="Arial MT"/>
              </a:rPr>
              <a:t>P(x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&lt;160)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=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0.089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27563" y="2402671"/>
            <a:ext cx="2131060" cy="755015"/>
          </a:xfrm>
          <a:prstGeom prst="rect">
            <a:avLst/>
          </a:prstGeom>
          <a:ln w="38054">
            <a:solidFill>
              <a:srgbClr val="FF7C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90805" marR="106680">
              <a:lnSpc>
                <a:spcPct val="98100"/>
              </a:lnSpc>
              <a:spcBef>
                <a:spcPts val="390"/>
              </a:spcBef>
            </a:pPr>
            <a:r>
              <a:rPr sz="1400" spc="-5" dirty="0">
                <a:latin typeface="Arial MT"/>
                <a:cs typeface="Arial MT"/>
              </a:rPr>
              <a:t>Ricordando la proprietà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 simmetria della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Distribuzione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Gaussiana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4510" y="4243633"/>
            <a:ext cx="3424554" cy="1227455"/>
          </a:xfrm>
          <a:prstGeom prst="rect">
            <a:avLst/>
          </a:prstGeom>
          <a:ln w="38054">
            <a:solidFill>
              <a:srgbClr val="FF4C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805" marR="102235">
              <a:lnSpc>
                <a:spcPct val="99400"/>
              </a:lnSpc>
              <a:spcBef>
                <a:spcPts val="370"/>
              </a:spcBef>
              <a:tabLst>
                <a:tab pos="953135" algn="l"/>
              </a:tabLst>
            </a:pPr>
            <a:r>
              <a:rPr sz="1800" spc="-5" dirty="0">
                <a:latin typeface="Tahoma"/>
                <a:cs typeface="Tahoma"/>
              </a:rPr>
              <a:t>Qual è la probabilità di </a:t>
            </a:r>
            <a:r>
              <a:rPr sz="1800" spc="-10" dirty="0">
                <a:latin typeface="Tahoma"/>
                <a:cs typeface="Tahoma"/>
              </a:rPr>
              <a:t>avere </a:t>
            </a:r>
            <a:r>
              <a:rPr sz="1800" spc="-5" dirty="0">
                <a:latin typeface="Tahoma"/>
                <a:cs typeface="Tahoma"/>
              </a:rPr>
              <a:t>un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soggetto con altezza compresa 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tra</a:t>
            </a:r>
            <a:r>
              <a:rPr sz="1800" spc="-5" dirty="0">
                <a:latin typeface="Tahoma"/>
                <a:cs typeface="Tahoma"/>
              </a:rPr>
              <a:t> 160	e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180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cm?</a:t>
            </a:r>
            <a:endParaRPr sz="1800">
              <a:latin typeface="Tahoma"/>
              <a:cs typeface="Tahoma"/>
            </a:endParaRPr>
          </a:p>
          <a:p>
            <a:pPr marL="90805">
              <a:lnSpc>
                <a:spcPts val="2100"/>
              </a:lnSpc>
            </a:pPr>
            <a:r>
              <a:rPr sz="1800" spc="-5" dirty="0">
                <a:latin typeface="Tahoma"/>
                <a:cs typeface="Tahoma"/>
              </a:rPr>
              <a:t>P(160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&lt;x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&lt;180)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=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?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4120" y="1716465"/>
            <a:ext cx="412750" cy="4241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2600" spc="-55" dirty="0">
                <a:latin typeface="Times New Roman"/>
                <a:cs typeface="Times New Roman"/>
              </a:rPr>
              <a:t>8</a:t>
            </a:r>
            <a:r>
              <a:rPr sz="2600" spc="-30" dirty="0">
                <a:latin typeface="Times New Roman"/>
                <a:cs typeface="Times New Roman"/>
              </a:rPr>
              <a:t>.</a:t>
            </a:r>
            <a:r>
              <a:rPr sz="2600" spc="-35" dirty="0">
                <a:latin typeface="Times New Roman"/>
                <a:cs typeface="Times New Roman"/>
              </a:rPr>
              <a:t>5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88312" y="1248166"/>
            <a:ext cx="3074035" cy="4241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3900" i="1" spc="-60" baseline="-35256" dirty="0">
                <a:latin typeface="Times New Roman"/>
                <a:cs typeface="Times New Roman"/>
              </a:rPr>
              <a:t>Z</a:t>
            </a:r>
            <a:r>
              <a:rPr sz="3900" i="1" spc="247" baseline="-35256" dirty="0">
                <a:latin typeface="Times New Roman"/>
                <a:cs typeface="Times New Roman"/>
              </a:rPr>
              <a:t> </a:t>
            </a:r>
            <a:r>
              <a:rPr sz="3900" spc="-60" baseline="-35256" dirty="0">
                <a:latin typeface="Symbol"/>
                <a:cs typeface="Symbol"/>
              </a:rPr>
              <a:t></a:t>
            </a:r>
            <a:r>
              <a:rPr sz="3900" spc="-232" baseline="-35256" dirty="0">
                <a:latin typeface="Times New Roman"/>
                <a:cs typeface="Times New Roman"/>
              </a:rPr>
              <a:t> </a:t>
            </a:r>
            <a:r>
              <a:rPr sz="2600" u="heavy" spc="-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600" u="heavy" spc="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6</a:t>
            </a:r>
            <a:r>
              <a:rPr sz="2600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sz="2600" u="heavy" spc="-3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spc="9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2600" u="heavy" spc="-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600" u="heavy" spc="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7</a:t>
            </a:r>
            <a:r>
              <a:rPr sz="2600" u="heavy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600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.</a:t>
            </a:r>
            <a:r>
              <a:rPr sz="2600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3900" spc="-60" baseline="-35256" dirty="0">
                <a:latin typeface="Symbol"/>
                <a:cs typeface="Symbol"/>
              </a:rPr>
              <a:t></a:t>
            </a:r>
            <a:r>
              <a:rPr sz="3900" spc="-142" baseline="-35256" dirty="0">
                <a:latin typeface="Times New Roman"/>
                <a:cs typeface="Times New Roman"/>
              </a:rPr>
              <a:t> </a:t>
            </a:r>
            <a:r>
              <a:rPr sz="3900" spc="-97" baseline="-35256" dirty="0">
                <a:latin typeface="Symbol"/>
                <a:cs typeface="Symbol"/>
              </a:rPr>
              <a:t></a:t>
            </a:r>
            <a:r>
              <a:rPr sz="3900" spc="-89" baseline="-35256" dirty="0">
                <a:latin typeface="Times New Roman"/>
                <a:cs typeface="Times New Roman"/>
              </a:rPr>
              <a:t>1</a:t>
            </a:r>
            <a:r>
              <a:rPr sz="3900" spc="-44" baseline="-35256" dirty="0">
                <a:latin typeface="Times New Roman"/>
                <a:cs typeface="Times New Roman"/>
              </a:rPr>
              <a:t>.</a:t>
            </a:r>
            <a:r>
              <a:rPr sz="3900" spc="-165" baseline="-35256" dirty="0">
                <a:latin typeface="Times New Roman"/>
                <a:cs typeface="Times New Roman"/>
              </a:rPr>
              <a:t>35</a:t>
            </a:r>
            <a:endParaRPr sz="3900" baseline="-35256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46662" y="1262726"/>
            <a:ext cx="3128010" cy="866775"/>
          </a:xfrm>
          <a:custGeom>
            <a:avLst/>
            <a:gdLst/>
            <a:ahLst/>
            <a:cxnLst/>
            <a:rect l="l" t="t" r="r" b="b"/>
            <a:pathLst>
              <a:path w="3128009" h="866775">
                <a:moveTo>
                  <a:pt x="0" y="0"/>
                </a:moveTo>
                <a:lnTo>
                  <a:pt x="3127865" y="0"/>
                </a:lnTo>
                <a:lnTo>
                  <a:pt x="3127865" y="866541"/>
                </a:lnTo>
                <a:lnTo>
                  <a:pt x="0" y="866541"/>
                </a:lnTo>
                <a:lnTo>
                  <a:pt x="0" y="0"/>
                </a:lnTo>
                <a:close/>
              </a:path>
            </a:pathLst>
          </a:custGeom>
          <a:ln w="28540">
            <a:solidFill>
              <a:srgbClr val="007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52003" y="226992"/>
            <a:ext cx="4409440" cy="3102610"/>
            <a:chOff x="294200" y="233977"/>
            <a:chExt cx="4409440" cy="3102610"/>
          </a:xfrm>
        </p:grpSpPr>
        <p:sp>
          <p:nvSpPr>
            <p:cNvPr id="7" name="object 7"/>
            <p:cNvSpPr/>
            <p:nvPr/>
          </p:nvSpPr>
          <p:spPr>
            <a:xfrm>
              <a:off x="301185" y="240962"/>
              <a:ext cx="4395470" cy="3088640"/>
            </a:xfrm>
            <a:custGeom>
              <a:avLst/>
              <a:gdLst/>
              <a:ahLst/>
              <a:cxnLst/>
              <a:rect l="l" t="t" r="r" b="b"/>
              <a:pathLst>
                <a:path w="4395470" h="3088640">
                  <a:moveTo>
                    <a:pt x="0" y="3088263"/>
                  </a:moveTo>
                  <a:lnTo>
                    <a:pt x="4394859" y="3088263"/>
                  </a:lnTo>
                  <a:lnTo>
                    <a:pt x="4394859" y="0"/>
                  </a:lnTo>
                  <a:lnTo>
                    <a:pt x="0" y="0"/>
                  </a:lnTo>
                  <a:lnTo>
                    <a:pt x="0" y="3088263"/>
                  </a:lnTo>
                  <a:close/>
                </a:path>
              </a:pathLst>
            </a:custGeom>
            <a:ln w="1350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7357" y="622729"/>
              <a:ext cx="3649345" cy="1786255"/>
            </a:xfrm>
            <a:custGeom>
              <a:avLst/>
              <a:gdLst/>
              <a:ahLst/>
              <a:cxnLst/>
              <a:rect l="l" t="t" r="r" b="b"/>
              <a:pathLst>
                <a:path w="3649345" h="1786255">
                  <a:moveTo>
                    <a:pt x="0" y="1786203"/>
                  </a:moveTo>
                  <a:lnTo>
                    <a:pt x="3649006" y="1786203"/>
                  </a:lnTo>
                </a:path>
                <a:path w="3649345" h="1786255">
                  <a:moveTo>
                    <a:pt x="0" y="1343070"/>
                  </a:moveTo>
                  <a:lnTo>
                    <a:pt x="3649006" y="1343070"/>
                  </a:lnTo>
                </a:path>
                <a:path w="3649345" h="1786255">
                  <a:moveTo>
                    <a:pt x="0" y="893101"/>
                  </a:moveTo>
                  <a:lnTo>
                    <a:pt x="3649006" y="893101"/>
                  </a:lnTo>
                </a:path>
                <a:path w="3649345" h="1786255">
                  <a:moveTo>
                    <a:pt x="0" y="449968"/>
                  </a:moveTo>
                  <a:lnTo>
                    <a:pt x="3649006" y="449968"/>
                  </a:lnTo>
                </a:path>
                <a:path w="3649345" h="1786255">
                  <a:moveTo>
                    <a:pt x="0" y="0"/>
                  </a:moveTo>
                  <a:lnTo>
                    <a:pt x="3649006" y="0"/>
                  </a:lnTo>
                </a:path>
              </a:pathLst>
            </a:custGeom>
            <a:ln w="67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7357" y="622729"/>
              <a:ext cx="3649345" cy="2236470"/>
            </a:xfrm>
            <a:custGeom>
              <a:avLst/>
              <a:gdLst/>
              <a:ahLst/>
              <a:cxnLst/>
              <a:rect l="l" t="t" r="r" b="b"/>
              <a:pathLst>
                <a:path w="3649345" h="2236470">
                  <a:moveTo>
                    <a:pt x="0" y="0"/>
                  </a:moveTo>
                  <a:lnTo>
                    <a:pt x="3649006" y="0"/>
                  </a:lnTo>
                  <a:lnTo>
                    <a:pt x="3649006" y="2236133"/>
                  </a:lnTo>
                  <a:lnTo>
                    <a:pt x="0" y="2236133"/>
                  </a:lnTo>
                  <a:lnTo>
                    <a:pt x="0" y="0"/>
                  </a:lnTo>
                </a:path>
              </a:pathLst>
            </a:custGeom>
            <a:ln w="13522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7357" y="1808899"/>
              <a:ext cx="3649345" cy="1050290"/>
            </a:xfrm>
            <a:custGeom>
              <a:avLst/>
              <a:gdLst/>
              <a:ahLst/>
              <a:cxnLst/>
              <a:rect l="l" t="t" r="r" b="b"/>
              <a:pathLst>
                <a:path w="3649345" h="1050289">
                  <a:moveTo>
                    <a:pt x="1784507" y="0"/>
                  </a:moveTo>
                  <a:lnTo>
                    <a:pt x="1704718" y="0"/>
                  </a:lnTo>
                  <a:lnTo>
                    <a:pt x="1684602" y="6835"/>
                  </a:lnTo>
                  <a:lnTo>
                    <a:pt x="1664635" y="6835"/>
                  </a:lnTo>
                  <a:lnTo>
                    <a:pt x="1644744" y="13594"/>
                  </a:lnTo>
                  <a:lnTo>
                    <a:pt x="1624779" y="13594"/>
                  </a:lnTo>
                  <a:lnTo>
                    <a:pt x="1604812" y="20429"/>
                  </a:lnTo>
                  <a:lnTo>
                    <a:pt x="1578241" y="27264"/>
                  </a:lnTo>
                  <a:lnTo>
                    <a:pt x="1558125" y="34022"/>
                  </a:lnTo>
                  <a:lnTo>
                    <a:pt x="1538158" y="47845"/>
                  </a:lnTo>
                  <a:lnTo>
                    <a:pt x="1498227" y="61440"/>
                  </a:lnTo>
                  <a:lnTo>
                    <a:pt x="1458369" y="88626"/>
                  </a:lnTo>
                  <a:lnTo>
                    <a:pt x="1438254" y="95462"/>
                  </a:lnTo>
                  <a:lnTo>
                    <a:pt x="1358465" y="150067"/>
                  </a:lnTo>
                  <a:lnTo>
                    <a:pt x="1338498" y="170494"/>
                  </a:lnTo>
                  <a:lnTo>
                    <a:pt x="1298415" y="197681"/>
                  </a:lnTo>
                  <a:lnTo>
                    <a:pt x="1278450" y="218111"/>
                  </a:lnTo>
                  <a:lnTo>
                    <a:pt x="1258484" y="231857"/>
                  </a:lnTo>
                  <a:lnTo>
                    <a:pt x="1238593" y="252286"/>
                  </a:lnTo>
                  <a:lnTo>
                    <a:pt x="1218626" y="265879"/>
                  </a:lnTo>
                  <a:lnTo>
                    <a:pt x="1198661" y="286308"/>
                  </a:lnTo>
                  <a:lnTo>
                    <a:pt x="1178545" y="299902"/>
                  </a:lnTo>
                  <a:lnTo>
                    <a:pt x="1158578" y="320560"/>
                  </a:lnTo>
                  <a:lnTo>
                    <a:pt x="1132007" y="340913"/>
                  </a:lnTo>
                  <a:lnTo>
                    <a:pt x="1112042" y="354506"/>
                  </a:lnTo>
                  <a:lnTo>
                    <a:pt x="1051993" y="415946"/>
                  </a:lnTo>
                  <a:lnTo>
                    <a:pt x="1032101" y="429539"/>
                  </a:lnTo>
                  <a:lnTo>
                    <a:pt x="972203" y="490825"/>
                  </a:lnTo>
                  <a:lnTo>
                    <a:pt x="952312" y="504572"/>
                  </a:lnTo>
                  <a:lnTo>
                    <a:pt x="912230" y="545430"/>
                  </a:lnTo>
                  <a:lnTo>
                    <a:pt x="892264" y="559023"/>
                  </a:lnTo>
                  <a:lnTo>
                    <a:pt x="872299" y="579452"/>
                  </a:lnTo>
                  <a:lnTo>
                    <a:pt x="852408" y="593199"/>
                  </a:lnTo>
                  <a:lnTo>
                    <a:pt x="832441" y="613628"/>
                  </a:lnTo>
                  <a:lnTo>
                    <a:pt x="812325" y="627222"/>
                  </a:lnTo>
                  <a:lnTo>
                    <a:pt x="792358" y="647650"/>
                  </a:lnTo>
                  <a:lnTo>
                    <a:pt x="772393" y="661244"/>
                  </a:lnTo>
                  <a:lnTo>
                    <a:pt x="752427" y="681826"/>
                  </a:lnTo>
                  <a:lnTo>
                    <a:pt x="692604" y="722683"/>
                  </a:lnTo>
                  <a:lnTo>
                    <a:pt x="665807" y="736277"/>
                  </a:lnTo>
                  <a:lnTo>
                    <a:pt x="625950" y="763694"/>
                  </a:lnTo>
                  <a:lnTo>
                    <a:pt x="526045" y="831700"/>
                  </a:lnTo>
                  <a:lnTo>
                    <a:pt x="506079" y="838504"/>
                  </a:lnTo>
                  <a:lnTo>
                    <a:pt x="486113" y="852114"/>
                  </a:lnTo>
                  <a:lnTo>
                    <a:pt x="466147" y="859102"/>
                  </a:lnTo>
                  <a:lnTo>
                    <a:pt x="446256" y="872712"/>
                  </a:lnTo>
                  <a:lnTo>
                    <a:pt x="426065" y="879508"/>
                  </a:lnTo>
                  <a:lnTo>
                    <a:pt x="406174" y="893117"/>
                  </a:lnTo>
                  <a:lnTo>
                    <a:pt x="346275" y="913530"/>
                  </a:lnTo>
                  <a:lnTo>
                    <a:pt x="326384" y="927131"/>
                  </a:lnTo>
                  <a:lnTo>
                    <a:pt x="246370" y="954533"/>
                  </a:lnTo>
                  <a:lnTo>
                    <a:pt x="219791" y="954533"/>
                  </a:lnTo>
                  <a:lnTo>
                    <a:pt x="139814" y="981744"/>
                  </a:lnTo>
                  <a:lnTo>
                    <a:pt x="119871" y="981744"/>
                  </a:lnTo>
                  <a:lnTo>
                    <a:pt x="79976" y="995352"/>
                  </a:lnTo>
                  <a:lnTo>
                    <a:pt x="60025" y="995352"/>
                  </a:lnTo>
                  <a:lnTo>
                    <a:pt x="39894" y="1002157"/>
                  </a:lnTo>
                  <a:lnTo>
                    <a:pt x="19950" y="1002157"/>
                  </a:lnTo>
                  <a:lnTo>
                    <a:pt x="0" y="1008961"/>
                  </a:lnTo>
                  <a:lnTo>
                    <a:pt x="0" y="1049964"/>
                  </a:lnTo>
                  <a:lnTo>
                    <a:pt x="3649006" y="1049964"/>
                  </a:lnTo>
                  <a:lnTo>
                    <a:pt x="3649006" y="1029366"/>
                  </a:lnTo>
                  <a:lnTo>
                    <a:pt x="3629116" y="1022563"/>
                  </a:lnTo>
                  <a:lnTo>
                    <a:pt x="3589033" y="1022563"/>
                  </a:lnTo>
                  <a:lnTo>
                    <a:pt x="3569067" y="1015766"/>
                  </a:lnTo>
                  <a:lnTo>
                    <a:pt x="3529135" y="1015766"/>
                  </a:lnTo>
                  <a:lnTo>
                    <a:pt x="3509244" y="1008961"/>
                  </a:lnTo>
                  <a:lnTo>
                    <a:pt x="3489278" y="1008961"/>
                  </a:lnTo>
                  <a:lnTo>
                    <a:pt x="3469162" y="1002157"/>
                  </a:lnTo>
                  <a:lnTo>
                    <a:pt x="3449196" y="1002157"/>
                  </a:lnTo>
                  <a:lnTo>
                    <a:pt x="3429229" y="995352"/>
                  </a:lnTo>
                  <a:lnTo>
                    <a:pt x="3402658" y="995352"/>
                  </a:lnTo>
                  <a:lnTo>
                    <a:pt x="3362727" y="981744"/>
                  </a:lnTo>
                  <a:lnTo>
                    <a:pt x="3342610" y="981744"/>
                  </a:lnTo>
                  <a:lnTo>
                    <a:pt x="3262821" y="954533"/>
                  </a:lnTo>
                  <a:lnTo>
                    <a:pt x="3242855" y="954533"/>
                  </a:lnTo>
                  <a:lnTo>
                    <a:pt x="3162915" y="927131"/>
                  </a:lnTo>
                  <a:lnTo>
                    <a:pt x="3142949" y="913530"/>
                  </a:lnTo>
                  <a:lnTo>
                    <a:pt x="3082976" y="893117"/>
                  </a:lnTo>
                  <a:lnTo>
                    <a:pt x="3063011" y="879508"/>
                  </a:lnTo>
                  <a:lnTo>
                    <a:pt x="3043044" y="872712"/>
                  </a:lnTo>
                  <a:lnTo>
                    <a:pt x="3023078" y="859102"/>
                  </a:lnTo>
                  <a:lnTo>
                    <a:pt x="3003187" y="852114"/>
                  </a:lnTo>
                  <a:lnTo>
                    <a:pt x="2983221" y="838504"/>
                  </a:lnTo>
                  <a:lnTo>
                    <a:pt x="2956424" y="831700"/>
                  </a:lnTo>
                  <a:lnTo>
                    <a:pt x="2736798" y="681826"/>
                  </a:lnTo>
                  <a:lnTo>
                    <a:pt x="2716906" y="661244"/>
                  </a:lnTo>
                  <a:lnTo>
                    <a:pt x="2696716" y="647650"/>
                  </a:lnTo>
                  <a:lnTo>
                    <a:pt x="2676825" y="627222"/>
                  </a:lnTo>
                  <a:lnTo>
                    <a:pt x="2656858" y="613628"/>
                  </a:lnTo>
                  <a:lnTo>
                    <a:pt x="2636892" y="593199"/>
                  </a:lnTo>
                  <a:lnTo>
                    <a:pt x="2616927" y="579452"/>
                  </a:lnTo>
                  <a:lnTo>
                    <a:pt x="2597036" y="559023"/>
                  </a:lnTo>
                  <a:lnTo>
                    <a:pt x="2576844" y="545430"/>
                  </a:lnTo>
                  <a:lnTo>
                    <a:pt x="2536988" y="504572"/>
                  </a:lnTo>
                  <a:lnTo>
                    <a:pt x="2517021" y="490825"/>
                  </a:lnTo>
                  <a:lnTo>
                    <a:pt x="2490450" y="470397"/>
                  </a:lnTo>
                  <a:lnTo>
                    <a:pt x="2450368" y="429539"/>
                  </a:lnTo>
                  <a:lnTo>
                    <a:pt x="2430402" y="415946"/>
                  </a:lnTo>
                  <a:lnTo>
                    <a:pt x="2370579" y="354506"/>
                  </a:lnTo>
                  <a:lnTo>
                    <a:pt x="2350612" y="340913"/>
                  </a:lnTo>
                  <a:lnTo>
                    <a:pt x="2330496" y="320560"/>
                  </a:lnTo>
                  <a:lnTo>
                    <a:pt x="2310530" y="299902"/>
                  </a:lnTo>
                  <a:lnTo>
                    <a:pt x="2290563" y="286308"/>
                  </a:lnTo>
                  <a:lnTo>
                    <a:pt x="2270673" y="265879"/>
                  </a:lnTo>
                  <a:lnTo>
                    <a:pt x="2250707" y="252286"/>
                  </a:lnTo>
                  <a:lnTo>
                    <a:pt x="2230741" y="231857"/>
                  </a:lnTo>
                  <a:lnTo>
                    <a:pt x="2210774" y="218111"/>
                  </a:lnTo>
                  <a:lnTo>
                    <a:pt x="2190659" y="197681"/>
                  </a:lnTo>
                  <a:lnTo>
                    <a:pt x="2150801" y="170494"/>
                  </a:lnTo>
                  <a:lnTo>
                    <a:pt x="2130836" y="150067"/>
                  </a:lnTo>
                  <a:lnTo>
                    <a:pt x="2090978" y="122648"/>
                  </a:lnTo>
                  <a:lnTo>
                    <a:pt x="2070787" y="109056"/>
                  </a:lnTo>
                  <a:lnTo>
                    <a:pt x="2044215" y="95462"/>
                  </a:lnTo>
                  <a:lnTo>
                    <a:pt x="2024250" y="88626"/>
                  </a:lnTo>
                  <a:lnTo>
                    <a:pt x="1984393" y="61440"/>
                  </a:lnTo>
                  <a:lnTo>
                    <a:pt x="1944311" y="47845"/>
                  </a:lnTo>
                  <a:lnTo>
                    <a:pt x="1924345" y="34022"/>
                  </a:lnTo>
                  <a:lnTo>
                    <a:pt x="1864522" y="13594"/>
                  </a:lnTo>
                  <a:lnTo>
                    <a:pt x="1844555" y="13594"/>
                  </a:lnTo>
                  <a:lnTo>
                    <a:pt x="1824439" y="6835"/>
                  </a:lnTo>
                  <a:lnTo>
                    <a:pt x="1804474" y="6835"/>
                  </a:lnTo>
                  <a:lnTo>
                    <a:pt x="17845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7357" y="1808898"/>
              <a:ext cx="3649345" cy="1050290"/>
            </a:xfrm>
            <a:custGeom>
              <a:avLst/>
              <a:gdLst/>
              <a:ahLst/>
              <a:cxnLst/>
              <a:rect l="l" t="t" r="r" b="b"/>
              <a:pathLst>
                <a:path w="3649345" h="1050289">
                  <a:moveTo>
                    <a:pt x="0" y="1049964"/>
                  </a:moveTo>
                  <a:lnTo>
                    <a:pt x="0" y="1008961"/>
                  </a:lnTo>
                  <a:lnTo>
                    <a:pt x="19950" y="1002157"/>
                  </a:lnTo>
                  <a:lnTo>
                    <a:pt x="39894" y="1002157"/>
                  </a:lnTo>
                  <a:lnTo>
                    <a:pt x="60025" y="995352"/>
                  </a:lnTo>
                  <a:lnTo>
                    <a:pt x="79976" y="995352"/>
                  </a:lnTo>
                  <a:lnTo>
                    <a:pt x="99920" y="988548"/>
                  </a:lnTo>
                  <a:lnTo>
                    <a:pt x="119871" y="981744"/>
                  </a:lnTo>
                  <a:lnTo>
                    <a:pt x="139814" y="981744"/>
                  </a:lnTo>
                  <a:lnTo>
                    <a:pt x="159765" y="974947"/>
                  </a:lnTo>
                  <a:lnTo>
                    <a:pt x="179709" y="968142"/>
                  </a:lnTo>
                  <a:lnTo>
                    <a:pt x="199840" y="961338"/>
                  </a:lnTo>
                  <a:lnTo>
                    <a:pt x="219791" y="954533"/>
                  </a:lnTo>
                  <a:lnTo>
                    <a:pt x="246370" y="954533"/>
                  </a:lnTo>
                  <a:lnTo>
                    <a:pt x="266336" y="947729"/>
                  </a:lnTo>
                  <a:lnTo>
                    <a:pt x="286302" y="940740"/>
                  </a:lnTo>
                  <a:lnTo>
                    <a:pt x="306193" y="933936"/>
                  </a:lnTo>
                  <a:lnTo>
                    <a:pt x="326384" y="927131"/>
                  </a:lnTo>
                  <a:lnTo>
                    <a:pt x="346275" y="913530"/>
                  </a:lnTo>
                  <a:lnTo>
                    <a:pt x="366241" y="906726"/>
                  </a:lnTo>
                  <a:lnTo>
                    <a:pt x="386208" y="899921"/>
                  </a:lnTo>
                  <a:lnTo>
                    <a:pt x="406174" y="893117"/>
                  </a:lnTo>
                  <a:lnTo>
                    <a:pt x="426065" y="879508"/>
                  </a:lnTo>
                  <a:lnTo>
                    <a:pt x="446256" y="872711"/>
                  </a:lnTo>
                  <a:lnTo>
                    <a:pt x="466147" y="859102"/>
                  </a:lnTo>
                  <a:lnTo>
                    <a:pt x="486113" y="852113"/>
                  </a:lnTo>
                  <a:lnTo>
                    <a:pt x="506079" y="838505"/>
                  </a:lnTo>
                  <a:lnTo>
                    <a:pt x="526045" y="831700"/>
                  </a:lnTo>
                  <a:lnTo>
                    <a:pt x="545936" y="818091"/>
                  </a:lnTo>
                  <a:lnTo>
                    <a:pt x="566127" y="804490"/>
                  </a:lnTo>
                  <a:lnTo>
                    <a:pt x="586018" y="790881"/>
                  </a:lnTo>
                  <a:lnTo>
                    <a:pt x="605984" y="777288"/>
                  </a:lnTo>
                  <a:lnTo>
                    <a:pt x="625950" y="763694"/>
                  </a:lnTo>
                  <a:lnTo>
                    <a:pt x="645916" y="749870"/>
                  </a:lnTo>
                  <a:lnTo>
                    <a:pt x="665807" y="736277"/>
                  </a:lnTo>
                  <a:lnTo>
                    <a:pt x="692604" y="722683"/>
                  </a:lnTo>
                  <a:lnTo>
                    <a:pt x="712570" y="709090"/>
                  </a:lnTo>
                  <a:lnTo>
                    <a:pt x="732536" y="695419"/>
                  </a:lnTo>
                  <a:lnTo>
                    <a:pt x="752427" y="681826"/>
                  </a:lnTo>
                  <a:lnTo>
                    <a:pt x="772393" y="661244"/>
                  </a:lnTo>
                  <a:lnTo>
                    <a:pt x="792359" y="647650"/>
                  </a:lnTo>
                  <a:lnTo>
                    <a:pt x="812325" y="627221"/>
                  </a:lnTo>
                  <a:lnTo>
                    <a:pt x="832441" y="613628"/>
                  </a:lnTo>
                  <a:lnTo>
                    <a:pt x="852407" y="593199"/>
                  </a:lnTo>
                  <a:lnTo>
                    <a:pt x="872298" y="579452"/>
                  </a:lnTo>
                  <a:lnTo>
                    <a:pt x="892264" y="559023"/>
                  </a:lnTo>
                  <a:lnTo>
                    <a:pt x="912231" y="545430"/>
                  </a:lnTo>
                  <a:lnTo>
                    <a:pt x="932197" y="525001"/>
                  </a:lnTo>
                  <a:lnTo>
                    <a:pt x="952313" y="504572"/>
                  </a:lnTo>
                  <a:lnTo>
                    <a:pt x="972204" y="490825"/>
                  </a:lnTo>
                  <a:lnTo>
                    <a:pt x="992170" y="470397"/>
                  </a:lnTo>
                  <a:lnTo>
                    <a:pt x="1012136" y="449968"/>
                  </a:lnTo>
                  <a:lnTo>
                    <a:pt x="1032102" y="429539"/>
                  </a:lnTo>
                  <a:lnTo>
                    <a:pt x="1051993" y="415946"/>
                  </a:lnTo>
                  <a:lnTo>
                    <a:pt x="1072184" y="395364"/>
                  </a:lnTo>
                  <a:lnTo>
                    <a:pt x="1092075" y="374935"/>
                  </a:lnTo>
                  <a:lnTo>
                    <a:pt x="1112041" y="354506"/>
                  </a:lnTo>
                  <a:lnTo>
                    <a:pt x="1132007" y="340913"/>
                  </a:lnTo>
                  <a:lnTo>
                    <a:pt x="1158579" y="320561"/>
                  </a:lnTo>
                  <a:lnTo>
                    <a:pt x="1178545" y="299902"/>
                  </a:lnTo>
                  <a:lnTo>
                    <a:pt x="1198661" y="286308"/>
                  </a:lnTo>
                  <a:lnTo>
                    <a:pt x="1218627" y="265880"/>
                  </a:lnTo>
                  <a:lnTo>
                    <a:pt x="1238593" y="252286"/>
                  </a:lnTo>
                  <a:lnTo>
                    <a:pt x="1258484" y="231857"/>
                  </a:lnTo>
                  <a:lnTo>
                    <a:pt x="1278450" y="218110"/>
                  </a:lnTo>
                  <a:lnTo>
                    <a:pt x="1298416" y="197682"/>
                  </a:lnTo>
                  <a:lnTo>
                    <a:pt x="1318382" y="184088"/>
                  </a:lnTo>
                  <a:lnTo>
                    <a:pt x="1338498" y="170494"/>
                  </a:lnTo>
                  <a:lnTo>
                    <a:pt x="1358464" y="150066"/>
                  </a:lnTo>
                  <a:lnTo>
                    <a:pt x="1378355" y="136472"/>
                  </a:lnTo>
                  <a:lnTo>
                    <a:pt x="1398321" y="122648"/>
                  </a:lnTo>
                  <a:lnTo>
                    <a:pt x="1418288" y="109055"/>
                  </a:lnTo>
                  <a:lnTo>
                    <a:pt x="1438254" y="95461"/>
                  </a:lnTo>
                  <a:lnTo>
                    <a:pt x="1458370" y="88626"/>
                  </a:lnTo>
                  <a:lnTo>
                    <a:pt x="1478336" y="75033"/>
                  </a:lnTo>
                  <a:lnTo>
                    <a:pt x="1498227" y="61439"/>
                  </a:lnTo>
                  <a:lnTo>
                    <a:pt x="1518193" y="54604"/>
                  </a:lnTo>
                  <a:lnTo>
                    <a:pt x="1538159" y="47846"/>
                  </a:lnTo>
                  <a:lnTo>
                    <a:pt x="1558125" y="34022"/>
                  </a:lnTo>
                  <a:lnTo>
                    <a:pt x="1578241" y="27263"/>
                  </a:lnTo>
                  <a:lnTo>
                    <a:pt x="1604813" y="20428"/>
                  </a:lnTo>
                  <a:lnTo>
                    <a:pt x="1624779" y="13593"/>
                  </a:lnTo>
                  <a:lnTo>
                    <a:pt x="1644745" y="13593"/>
                  </a:lnTo>
                  <a:lnTo>
                    <a:pt x="1664636" y="6835"/>
                  </a:lnTo>
                  <a:lnTo>
                    <a:pt x="1684602" y="6835"/>
                  </a:lnTo>
                  <a:lnTo>
                    <a:pt x="1704718" y="0"/>
                  </a:lnTo>
                  <a:lnTo>
                    <a:pt x="1724684" y="0"/>
                  </a:lnTo>
                  <a:lnTo>
                    <a:pt x="1744650" y="0"/>
                  </a:lnTo>
                  <a:lnTo>
                    <a:pt x="1764616" y="0"/>
                  </a:lnTo>
                  <a:lnTo>
                    <a:pt x="1784507" y="0"/>
                  </a:lnTo>
                  <a:lnTo>
                    <a:pt x="1804473" y="6835"/>
                  </a:lnTo>
                  <a:lnTo>
                    <a:pt x="1824439" y="6835"/>
                  </a:lnTo>
                  <a:lnTo>
                    <a:pt x="1844555" y="13593"/>
                  </a:lnTo>
                  <a:lnTo>
                    <a:pt x="1864521" y="13593"/>
                  </a:lnTo>
                  <a:lnTo>
                    <a:pt x="1884487" y="20428"/>
                  </a:lnTo>
                  <a:lnTo>
                    <a:pt x="1904378" y="27263"/>
                  </a:lnTo>
                  <a:lnTo>
                    <a:pt x="1924344" y="34022"/>
                  </a:lnTo>
                  <a:lnTo>
                    <a:pt x="1944311" y="47846"/>
                  </a:lnTo>
                  <a:lnTo>
                    <a:pt x="1964427" y="54604"/>
                  </a:lnTo>
                  <a:lnTo>
                    <a:pt x="1984393" y="61439"/>
                  </a:lnTo>
                  <a:lnTo>
                    <a:pt x="2004284" y="75033"/>
                  </a:lnTo>
                  <a:lnTo>
                    <a:pt x="2024250" y="88626"/>
                  </a:lnTo>
                  <a:lnTo>
                    <a:pt x="2044216" y="95461"/>
                  </a:lnTo>
                  <a:lnTo>
                    <a:pt x="2070787" y="109055"/>
                  </a:lnTo>
                  <a:lnTo>
                    <a:pt x="2090978" y="122648"/>
                  </a:lnTo>
                  <a:lnTo>
                    <a:pt x="2110869" y="136472"/>
                  </a:lnTo>
                  <a:lnTo>
                    <a:pt x="2130836" y="150066"/>
                  </a:lnTo>
                  <a:lnTo>
                    <a:pt x="2150802" y="170494"/>
                  </a:lnTo>
                  <a:lnTo>
                    <a:pt x="2170693" y="184088"/>
                  </a:lnTo>
                  <a:lnTo>
                    <a:pt x="2190659" y="197682"/>
                  </a:lnTo>
                  <a:lnTo>
                    <a:pt x="2210775" y="218110"/>
                  </a:lnTo>
                  <a:lnTo>
                    <a:pt x="2230741" y="231857"/>
                  </a:lnTo>
                  <a:lnTo>
                    <a:pt x="2250707" y="252286"/>
                  </a:lnTo>
                  <a:lnTo>
                    <a:pt x="2270673" y="265880"/>
                  </a:lnTo>
                  <a:lnTo>
                    <a:pt x="2290564" y="286308"/>
                  </a:lnTo>
                  <a:lnTo>
                    <a:pt x="2310530" y="299902"/>
                  </a:lnTo>
                  <a:lnTo>
                    <a:pt x="2330496" y="320561"/>
                  </a:lnTo>
                  <a:lnTo>
                    <a:pt x="2350612" y="340913"/>
                  </a:lnTo>
                  <a:lnTo>
                    <a:pt x="2370578" y="354506"/>
                  </a:lnTo>
                  <a:lnTo>
                    <a:pt x="2390544" y="374935"/>
                  </a:lnTo>
                  <a:lnTo>
                    <a:pt x="2410435" y="395364"/>
                  </a:lnTo>
                  <a:lnTo>
                    <a:pt x="2430401" y="415946"/>
                  </a:lnTo>
                  <a:lnTo>
                    <a:pt x="2450368" y="429539"/>
                  </a:lnTo>
                  <a:lnTo>
                    <a:pt x="2470484" y="449968"/>
                  </a:lnTo>
                  <a:lnTo>
                    <a:pt x="2490450" y="470397"/>
                  </a:lnTo>
                  <a:lnTo>
                    <a:pt x="2517021" y="490825"/>
                  </a:lnTo>
                  <a:lnTo>
                    <a:pt x="2536987" y="504572"/>
                  </a:lnTo>
                  <a:lnTo>
                    <a:pt x="2556953" y="525001"/>
                  </a:lnTo>
                  <a:lnTo>
                    <a:pt x="2576844" y="545430"/>
                  </a:lnTo>
                  <a:lnTo>
                    <a:pt x="2597035" y="559023"/>
                  </a:lnTo>
                  <a:lnTo>
                    <a:pt x="2616926" y="579452"/>
                  </a:lnTo>
                  <a:lnTo>
                    <a:pt x="2636893" y="593199"/>
                  </a:lnTo>
                  <a:lnTo>
                    <a:pt x="2656859" y="613628"/>
                  </a:lnTo>
                  <a:lnTo>
                    <a:pt x="2676825" y="627221"/>
                  </a:lnTo>
                  <a:lnTo>
                    <a:pt x="2696716" y="647650"/>
                  </a:lnTo>
                  <a:lnTo>
                    <a:pt x="2716907" y="661244"/>
                  </a:lnTo>
                  <a:lnTo>
                    <a:pt x="2736798" y="681826"/>
                  </a:lnTo>
                  <a:lnTo>
                    <a:pt x="2756764" y="695419"/>
                  </a:lnTo>
                  <a:lnTo>
                    <a:pt x="2776730" y="709090"/>
                  </a:lnTo>
                  <a:lnTo>
                    <a:pt x="2796696" y="722683"/>
                  </a:lnTo>
                  <a:lnTo>
                    <a:pt x="2816587" y="736277"/>
                  </a:lnTo>
                  <a:lnTo>
                    <a:pt x="2836553" y="749870"/>
                  </a:lnTo>
                  <a:lnTo>
                    <a:pt x="2856669" y="763694"/>
                  </a:lnTo>
                  <a:lnTo>
                    <a:pt x="2876635" y="777288"/>
                  </a:lnTo>
                  <a:lnTo>
                    <a:pt x="2896601" y="790881"/>
                  </a:lnTo>
                  <a:lnTo>
                    <a:pt x="2916567" y="804490"/>
                  </a:lnTo>
                  <a:lnTo>
                    <a:pt x="2936458" y="818091"/>
                  </a:lnTo>
                  <a:lnTo>
                    <a:pt x="2956424" y="831700"/>
                  </a:lnTo>
                  <a:lnTo>
                    <a:pt x="2983221" y="838505"/>
                  </a:lnTo>
                  <a:lnTo>
                    <a:pt x="3003187" y="852113"/>
                  </a:lnTo>
                  <a:lnTo>
                    <a:pt x="3023078" y="859102"/>
                  </a:lnTo>
                  <a:lnTo>
                    <a:pt x="3043044" y="872711"/>
                  </a:lnTo>
                  <a:lnTo>
                    <a:pt x="3063010" y="879508"/>
                  </a:lnTo>
                  <a:lnTo>
                    <a:pt x="3082976" y="893117"/>
                  </a:lnTo>
                  <a:lnTo>
                    <a:pt x="3103092" y="899921"/>
                  </a:lnTo>
                  <a:lnTo>
                    <a:pt x="3123058" y="906726"/>
                  </a:lnTo>
                  <a:lnTo>
                    <a:pt x="3142949" y="913530"/>
                  </a:lnTo>
                  <a:lnTo>
                    <a:pt x="3162916" y="927131"/>
                  </a:lnTo>
                  <a:lnTo>
                    <a:pt x="3182882" y="933936"/>
                  </a:lnTo>
                  <a:lnTo>
                    <a:pt x="3202773" y="940740"/>
                  </a:lnTo>
                  <a:lnTo>
                    <a:pt x="3222964" y="947729"/>
                  </a:lnTo>
                  <a:lnTo>
                    <a:pt x="3242855" y="954533"/>
                  </a:lnTo>
                  <a:lnTo>
                    <a:pt x="3262821" y="954533"/>
                  </a:lnTo>
                  <a:lnTo>
                    <a:pt x="3282787" y="961338"/>
                  </a:lnTo>
                  <a:lnTo>
                    <a:pt x="3302753" y="968142"/>
                  </a:lnTo>
                  <a:lnTo>
                    <a:pt x="3322644" y="974947"/>
                  </a:lnTo>
                  <a:lnTo>
                    <a:pt x="3342610" y="981744"/>
                  </a:lnTo>
                  <a:lnTo>
                    <a:pt x="3362726" y="981744"/>
                  </a:lnTo>
                  <a:lnTo>
                    <a:pt x="3382692" y="988548"/>
                  </a:lnTo>
                  <a:lnTo>
                    <a:pt x="3402658" y="995352"/>
                  </a:lnTo>
                  <a:lnTo>
                    <a:pt x="3429230" y="995352"/>
                  </a:lnTo>
                  <a:lnTo>
                    <a:pt x="3449196" y="1002157"/>
                  </a:lnTo>
                  <a:lnTo>
                    <a:pt x="3469162" y="1002157"/>
                  </a:lnTo>
                  <a:lnTo>
                    <a:pt x="3489278" y="1008961"/>
                  </a:lnTo>
                  <a:lnTo>
                    <a:pt x="3509244" y="1008961"/>
                  </a:lnTo>
                  <a:lnTo>
                    <a:pt x="3529135" y="1015765"/>
                  </a:lnTo>
                  <a:lnTo>
                    <a:pt x="3549101" y="1015765"/>
                  </a:lnTo>
                  <a:lnTo>
                    <a:pt x="3569067" y="1015765"/>
                  </a:lnTo>
                  <a:lnTo>
                    <a:pt x="3589033" y="1022562"/>
                  </a:lnTo>
                  <a:lnTo>
                    <a:pt x="3609149" y="1022562"/>
                  </a:lnTo>
                  <a:lnTo>
                    <a:pt x="3629115" y="1022562"/>
                  </a:lnTo>
                  <a:lnTo>
                    <a:pt x="3649006" y="1029367"/>
                  </a:lnTo>
                  <a:lnTo>
                    <a:pt x="3649006" y="1049964"/>
                  </a:lnTo>
                  <a:lnTo>
                    <a:pt x="3629115" y="1049964"/>
                  </a:lnTo>
                  <a:lnTo>
                    <a:pt x="3609149" y="1049964"/>
                  </a:lnTo>
                  <a:lnTo>
                    <a:pt x="19950" y="1049964"/>
                  </a:lnTo>
                  <a:lnTo>
                    <a:pt x="0" y="1049964"/>
                  </a:lnTo>
                </a:path>
              </a:pathLst>
            </a:custGeom>
            <a:ln w="2037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7357" y="2436121"/>
              <a:ext cx="812800" cy="422909"/>
            </a:xfrm>
            <a:custGeom>
              <a:avLst/>
              <a:gdLst/>
              <a:ahLst/>
              <a:cxnLst/>
              <a:rect l="l" t="t" r="r" b="b"/>
              <a:pathLst>
                <a:path w="812800" h="422910">
                  <a:moveTo>
                    <a:pt x="812325" y="0"/>
                  </a:moveTo>
                  <a:lnTo>
                    <a:pt x="792358" y="20427"/>
                  </a:lnTo>
                  <a:lnTo>
                    <a:pt x="772393" y="34022"/>
                  </a:lnTo>
                  <a:lnTo>
                    <a:pt x="752427" y="54603"/>
                  </a:lnTo>
                  <a:lnTo>
                    <a:pt x="692604" y="95460"/>
                  </a:lnTo>
                  <a:lnTo>
                    <a:pt x="665807" y="109054"/>
                  </a:lnTo>
                  <a:lnTo>
                    <a:pt x="625950" y="136471"/>
                  </a:lnTo>
                  <a:lnTo>
                    <a:pt x="526045" y="204477"/>
                  </a:lnTo>
                  <a:lnTo>
                    <a:pt x="506079" y="211282"/>
                  </a:lnTo>
                  <a:lnTo>
                    <a:pt x="486113" y="224891"/>
                  </a:lnTo>
                  <a:lnTo>
                    <a:pt x="466147" y="231880"/>
                  </a:lnTo>
                  <a:lnTo>
                    <a:pt x="446256" y="245489"/>
                  </a:lnTo>
                  <a:lnTo>
                    <a:pt x="426065" y="252285"/>
                  </a:lnTo>
                  <a:lnTo>
                    <a:pt x="406174" y="265894"/>
                  </a:lnTo>
                  <a:lnTo>
                    <a:pt x="346275" y="286307"/>
                  </a:lnTo>
                  <a:lnTo>
                    <a:pt x="326384" y="299909"/>
                  </a:lnTo>
                  <a:lnTo>
                    <a:pt x="246370" y="327310"/>
                  </a:lnTo>
                  <a:lnTo>
                    <a:pt x="219791" y="327310"/>
                  </a:lnTo>
                  <a:lnTo>
                    <a:pt x="139814" y="354521"/>
                  </a:lnTo>
                  <a:lnTo>
                    <a:pt x="119871" y="354521"/>
                  </a:lnTo>
                  <a:lnTo>
                    <a:pt x="79976" y="368129"/>
                  </a:lnTo>
                  <a:lnTo>
                    <a:pt x="60025" y="368129"/>
                  </a:lnTo>
                  <a:lnTo>
                    <a:pt x="39894" y="374934"/>
                  </a:lnTo>
                  <a:lnTo>
                    <a:pt x="19950" y="374934"/>
                  </a:lnTo>
                  <a:lnTo>
                    <a:pt x="0" y="381739"/>
                  </a:lnTo>
                  <a:lnTo>
                    <a:pt x="0" y="422742"/>
                  </a:lnTo>
                  <a:lnTo>
                    <a:pt x="812325" y="422742"/>
                  </a:lnTo>
                  <a:lnTo>
                    <a:pt x="81232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7357" y="2436120"/>
              <a:ext cx="812800" cy="422909"/>
            </a:xfrm>
            <a:custGeom>
              <a:avLst/>
              <a:gdLst/>
              <a:ahLst/>
              <a:cxnLst/>
              <a:rect l="l" t="t" r="r" b="b"/>
              <a:pathLst>
                <a:path w="812800" h="422910">
                  <a:moveTo>
                    <a:pt x="0" y="422742"/>
                  </a:moveTo>
                  <a:lnTo>
                    <a:pt x="0" y="381739"/>
                  </a:lnTo>
                  <a:lnTo>
                    <a:pt x="19950" y="374935"/>
                  </a:lnTo>
                  <a:lnTo>
                    <a:pt x="39894" y="374935"/>
                  </a:lnTo>
                  <a:lnTo>
                    <a:pt x="60025" y="368130"/>
                  </a:lnTo>
                  <a:lnTo>
                    <a:pt x="79976" y="368130"/>
                  </a:lnTo>
                  <a:lnTo>
                    <a:pt x="99920" y="361326"/>
                  </a:lnTo>
                  <a:lnTo>
                    <a:pt x="119871" y="354522"/>
                  </a:lnTo>
                  <a:lnTo>
                    <a:pt x="139814" y="354522"/>
                  </a:lnTo>
                  <a:lnTo>
                    <a:pt x="159765" y="347725"/>
                  </a:lnTo>
                  <a:lnTo>
                    <a:pt x="179709" y="340920"/>
                  </a:lnTo>
                  <a:lnTo>
                    <a:pt x="199840" y="334116"/>
                  </a:lnTo>
                  <a:lnTo>
                    <a:pt x="219791" y="327311"/>
                  </a:lnTo>
                  <a:lnTo>
                    <a:pt x="246370" y="327311"/>
                  </a:lnTo>
                  <a:lnTo>
                    <a:pt x="266336" y="320507"/>
                  </a:lnTo>
                  <a:lnTo>
                    <a:pt x="286302" y="313518"/>
                  </a:lnTo>
                  <a:lnTo>
                    <a:pt x="306193" y="306714"/>
                  </a:lnTo>
                  <a:lnTo>
                    <a:pt x="326384" y="299910"/>
                  </a:lnTo>
                  <a:lnTo>
                    <a:pt x="346275" y="286308"/>
                  </a:lnTo>
                  <a:lnTo>
                    <a:pt x="366241" y="279504"/>
                  </a:lnTo>
                  <a:lnTo>
                    <a:pt x="386208" y="272699"/>
                  </a:lnTo>
                  <a:lnTo>
                    <a:pt x="406174" y="265895"/>
                  </a:lnTo>
                  <a:lnTo>
                    <a:pt x="426065" y="252286"/>
                  </a:lnTo>
                  <a:lnTo>
                    <a:pt x="446256" y="245489"/>
                  </a:lnTo>
                  <a:lnTo>
                    <a:pt x="466147" y="231880"/>
                  </a:lnTo>
                  <a:lnTo>
                    <a:pt x="486113" y="224892"/>
                  </a:lnTo>
                  <a:lnTo>
                    <a:pt x="506079" y="211283"/>
                  </a:lnTo>
                  <a:lnTo>
                    <a:pt x="526045" y="204478"/>
                  </a:lnTo>
                  <a:lnTo>
                    <a:pt x="545936" y="190869"/>
                  </a:lnTo>
                  <a:lnTo>
                    <a:pt x="566127" y="177268"/>
                  </a:lnTo>
                  <a:lnTo>
                    <a:pt x="586018" y="163659"/>
                  </a:lnTo>
                  <a:lnTo>
                    <a:pt x="605984" y="150066"/>
                  </a:lnTo>
                  <a:lnTo>
                    <a:pt x="625950" y="136472"/>
                  </a:lnTo>
                  <a:lnTo>
                    <a:pt x="645916" y="122648"/>
                  </a:lnTo>
                  <a:lnTo>
                    <a:pt x="665807" y="109055"/>
                  </a:lnTo>
                  <a:lnTo>
                    <a:pt x="692604" y="95461"/>
                  </a:lnTo>
                  <a:lnTo>
                    <a:pt x="712570" y="81868"/>
                  </a:lnTo>
                  <a:lnTo>
                    <a:pt x="732536" y="68197"/>
                  </a:lnTo>
                  <a:lnTo>
                    <a:pt x="752427" y="54604"/>
                  </a:lnTo>
                  <a:lnTo>
                    <a:pt x="772393" y="34022"/>
                  </a:lnTo>
                  <a:lnTo>
                    <a:pt x="792359" y="20428"/>
                  </a:lnTo>
                  <a:lnTo>
                    <a:pt x="812325" y="0"/>
                  </a:lnTo>
                  <a:lnTo>
                    <a:pt x="812325" y="422742"/>
                  </a:lnTo>
                  <a:lnTo>
                    <a:pt x="19950" y="422742"/>
                  </a:lnTo>
                  <a:lnTo>
                    <a:pt x="0" y="422742"/>
                  </a:lnTo>
                </a:path>
              </a:pathLst>
            </a:custGeom>
            <a:ln w="1354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7357" y="622729"/>
              <a:ext cx="3649345" cy="2236470"/>
            </a:xfrm>
            <a:custGeom>
              <a:avLst/>
              <a:gdLst/>
              <a:ahLst/>
              <a:cxnLst/>
              <a:rect l="l" t="t" r="r" b="b"/>
              <a:pathLst>
                <a:path w="3649345" h="2236470">
                  <a:moveTo>
                    <a:pt x="0" y="0"/>
                  </a:moveTo>
                  <a:lnTo>
                    <a:pt x="0" y="2236133"/>
                  </a:lnTo>
                </a:path>
                <a:path w="3649345" h="2236470">
                  <a:moveTo>
                    <a:pt x="0" y="2236133"/>
                  </a:moveTo>
                  <a:lnTo>
                    <a:pt x="3649006" y="2236133"/>
                  </a:lnTo>
                </a:path>
              </a:pathLst>
            </a:custGeom>
            <a:ln w="67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616470" y="3146986"/>
            <a:ext cx="4389120" cy="3416739"/>
            <a:chOff x="4616470" y="3146986"/>
            <a:chExt cx="4389120" cy="3416739"/>
          </a:xfrm>
        </p:grpSpPr>
        <p:sp>
          <p:nvSpPr>
            <p:cNvPr id="16" name="object 16"/>
            <p:cNvSpPr/>
            <p:nvPr/>
          </p:nvSpPr>
          <p:spPr>
            <a:xfrm>
              <a:off x="6727215" y="3146986"/>
              <a:ext cx="83185" cy="287020"/>
            </a:xfrm>
            <a:custGeom>
              <a:avLst/>
              <a:gdLst/>
              <a:ahLst/>
              <a:cxnLst/>
              <a:rect l="l" t="t" r="r" b="b"/>
              <a:pathLst>
                <a:path w="83184" h="287020">
                  <a:moveTo>
                    <a:pt x="0" y="0"/>
                  </a:moveTo>
                  <a:lnTo>
                    <a:pt x="0" y="143280"/>
                  </a:lnTo>
                  <a:lnTo>
                    <a:pt x="82785" y="143280"/>
                  </a:lnTo>
                  <a:lnTo>
                    <a:pt x="82785" y="286559"/>
                  </a:lnTo>
                </a:path>
              </a:pathLst>
            </a:custGeom>
            <a:ln w="38054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16470" y="3481435"/>
              <a:ext cx="4389120" cy="3082290"/>
            </a:xfrm>
            <a:custGeom>
              <a:avLst/>
              <a:gdLst/>
              <a:ahLst/>
              <a:cxnLst/>
              <a:rect l="l" t="t" r="r" b="b"/>
              <a:pathLst>
                <a:path w="4389120" h="3082290">
                  <a:moveTo>
                    <a:pt x="0" y="3081838"/>
                  </a:moveTo>
                  <a:lnTo>
                    <a:pt x="4388662" y="3081838"/>
                  </a:lnTo>
                  <a:lnTo>
                    <a:pt x="4388662" y="0"/>
                  </a:lnTo>
                  <a:lnTo>
                    <a:pt x="0" y="0"/>
                  </a:lnTo>
                  <a:lnTo>
                    <a:pt x="0" y="3081838"/>
                  </a:lnTo>
                  <a:close/>
                </a:path>
              </a:pathLst>
            </a:custGeom>
            <a:ln w="1350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29471" y="3774488"/>
              <a:ext cx="3696335" cy="1854835"/>
            </a:xfrm>
            <a:custGeom>
              <a:avLst/>
              <a:gdLst/>
              <a:ahLst/>
              <a:cxnLst/>
              <a:rect l="l" t="t" r="r" b="b"/>
              <a:pathLst>
                <a:path w="3696334" h="1854835">
                  <a:moveTo>
                    <a:pt x="0" y="1854633"/>
                  </a:moveTo>
                  <a:lnTo>
                    <a:pt x="3695964" y="1854633"/>
                  </a:lnTo>
                </a:path>
                <a:path w="3696334" h="1854835">
                  <a:moveTo>
                    <a:pt x="0" y="1391032"/>
                  </a:moveTo>
                  <a:lnTo>
                    <a:pt x="3695964" y="1391032"/>
                  </a:lnTo>
                </a:path>
                <a:path w="3696334" h="1854835">
                  <a:moveTo>
                    <a:pt x="0" y="927201"/>
                  </a:moveTo>
                  <a:lnTo>
                    <a:pt x="3695964" y="927201"/>
                  </a:lnTo>
                </a:path>
                <a:path w="3696334" h="1854835">
                  <a:moveTo>
                    <a:pt x="0" y="463600"/>
                  </a:moveTo>
                  <a:lnTo>
                    <a:pt x="3695964" y="463600"/>
                  </a:lnTo>
                </a:path>
                <a:path w="3696334" h="1854835">
                  <a:moveTo>
                    <a:pt x="0" y="0"/>
                  </a:moveTo>
                  <a:lnTo>
                    <a:pt x="3695964" y="0"/>
                  </a:lnTo>
                </a:path>
              </a:pathLst>
            </a:custGeom>
            <a:ln w="67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29471" y="3774488"/>
              <a:ext cx="3696335" cy="2318385"/>
            </a:xfrm>
            <a:custGeom>
              <a:avLst/>
              <a:gdLst/>
              <a:ahLst/>
              <a:cxnLst/>
              <a:rect l="l" t="t" r="r" b="b"/>
              <a:pathLst>
                <a:path w="3696334" h="2318385">
                  <a:moveTo>
                    <a:pt x="0" y="0"/>
                  </a:moveTo>
                  <a:lnTo>
                    <a:pt x="3695964" y="0"/>
                  </a:lnTo>
                  <a:lnTo>
                    <a:pt x="3695964" y="2318195"/>
                  </a:lnTo>
                  <a:lnTo>
                    <a:pt x="0" y="2318195"/>
                  </a:lnTo>
                  <a:lnTo>
                    <a:pt x="0" y="0"/>
                  </a:lnTo>
                </a:path>
              </a:pathLst>
            </a:custGeom>
            <a:ln w="1352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35794" y="4244924"/>
              <a:ext cx="3283585" cy="1847850"/>
            </a:xfrm>
            <a:custGeom>
              <a:avLst/>
              <a:gdLst/>
              <a:ahLst/>
              <a:cxnLst/>
              <a:rect l="l" t="t" r="r" b="b"/>
              <a:pathLst>
                <a:path w="3283584" h="1847850">
                  <a:moveTo>
                    <a:pt x="3256565" y="1840962"/>
                  </a:moveTo>
                  <a:lnTo>
                    <a:pt x="26783" y="1840962"/>
                  </a:lnTo>
                  <a:lnTo>
                    <a:pt x="0" y="1847759"/>
                  </a:lnTo>
                  <a:lnTo>
                    <a:pt x="3283137" y="1847759"/>
                  </a:lnTo>
                  <a:lnTo>
                    <a:pt x="3256565" y="1840962"/>
                  </a:lnTo>
                  <a:close/>
                </a:path>
                <a:path w="3283584" h="1847850">
                  <a:moveTo>
                    <a:pt x="3123399" y="1834157"/>
                  </a:moveTo>
                  <a:lnTo>
                    <a:pt x="166598" y="1834157"/>
                  </a:lnTo>
                  <a:lnTo>
                    <a:pt x="140025" y="1840962"/>
                  </a:lnTo>
                  <a:lnTo>
                    <a:pt x="3143368" y="1840962"/>
                  </a:lnTo>
                  <a:lnTo>
                    <a:pt x="3123399" y="1834157"/>
                  </a:lnTo>
                  <a:close/>
                </a:path>
                <a:path w="3283584" h="1847850">
                  <a:moveTo>
                    <a:pt x="3050061" y="1827352"/>
                  </a:moveTo>
                  <a:lnTo>
                    <a:pt x="233105" y="1827352"/>
                  </a:lnTo>
                  <a:lnTo>
                    <a:pt x="206532" y="1834157"/>
                  </a:lnTo>
                  <a:lnTo>
                    <a:pt x="3076634" y="1834157"/>
                  </a:lnTo>
                  <a:lnTo>
                    <a:pt x="3050061" y="1827352"/>
                  </a:lnTo>
                  <a:close/>
                </a:path>
                <a:path w="3283584" h="1847850">
                  <a:moveTo>
                    <a:pt x="2956756" y="1813742"/>
                  </a:moveTo>
                  <a:lnTo>
                    <a:pt x="326411" y="1813742"/>
                  </a:lnTo>
                  <a:lnTo>
                    <a:pt x="299763" y="1820547"/>
                  </a:lnTo>
                  <a:lnTo>
                    <a:pt x="279796" y="1827352"/>
                  </a:lnTo>
                  <a:lnTo>
                    <a:pt x="3003522" y="1827352"/>
                  </a:lnTo>
                  <a:lnTo>
                    <a:pt x="2983553" y="1820547"/>
                  </a:lnTo>
                  <a:lnTo>
                    <a:pt x="2956756" y="1813742"/>
                  </a:lnTo>
                  <a:close/>
                </a:path>
                <a:path w="3283584" h="1847850">
                  <a:moveTo>
                    <a:pt x="1664966" y="0"/>
                  </a:moveTo>
                  <a:lnTo>
                    <a:pt x="1618427" y="0"/>
                  </a:lnTo>
                  <a:lnTo>
                    <a:pt x="1598234" y="6836"/>
                  </a:lnTo>
                  <a:lnTo>
                    <a:pt x="1571660" y="20431"/>
                  </a:lnTo>
                  <a:lnTo>
                    <a:pt x="1551693" y="34179"/>
                  </a:lnTo>
                  <a:lnTo>
                    <a:pt x="1525120" y="54610"/>
                  </a:lnTo>
                  <a:lnTo>
                    <a:pt x="1505153" y="81799"/>
                  </a:lnTo>
                  <a:lnTo>
                    <a:pt x="1478354" y="109218"/>
                  </a:lnTo>
                  <a:lnTo>
                    <a:pt x="1458462" y="143244"/>
                  </a:lnTo>
                  <a:lnTo>
                    <a:pt x="1431815" y="177269"/>
                  </a:lnTo>
                  <a:lnTo>
                    <a:pt x="1411923" y="218283"/>
                  </a:lnTo>
                  <a:lnTo>
                    <a:pt x="1385275" y="259067"/>
                  </a:lnTo>
                  <a:lnTo>
                    <a:pt x="1365157" y="300081"/>
                  </a:lnTo>
                  <a:lnTo>
                    <a:pt x="1338585" y="347778"/>
                  </a:lnTo>
                  <a:lnTo>
                    <a:pt x="1318618" y="402386"/>
                  </a:lnTo>
                  <a:lnTo>
                    <a:pt x="1292044" y="450006"/>
                  </a:lnTo>
                  <a:lnTo>
                    <a:pt x="1252109" y="559224"/>
                  </a:lnTo>
                  <a:lnTo>
                    <a:pt x="1225312" y="613680"/>
                  </a:lnTo>
                  <a:lnTo>
                    <a:pt x="1205420" y="668289"/>
                  </a:lnTo>
                  <a:lnTo>
                    <a:pt x="1178772" y="722897"/>
                  </a:lnTo>
                  <a:lnTo>
                    <a:pt x="1158880" y="784113"/>
                  </a:lnTo>
                  <a:lnTo>
                    <a:pt x="1132231" y="838721"/>
                  </a:lnTo>
                  <a:lnTo>
                    <a:pt x="1112114" y="893177"/>
                  </a:lnTo>
                  <a:lnTo>
                    <a:pt x="1085541" y="947785"/>
                  </a:lnTo>
                  <a:lnTo>
                    <a:pt x="1065574" y="1002394"/>
                  </a:lnTo>
                  <a:lnTo>
                    <a:pt x="1039000" y="1050014"/>
                  </a:lnTo>
                  <a:lnTo>
                    <a:pt x="1019034" y="1104623"/>
                  </a:lnTo>
                  <a:lnTo>
                    <a:pt x="992235" y="1152243"/>
                  </a:lnTo>
                  <a:lnTo>
                    <a:pt x="972268" y="1200094"/>
                  </a:lnTo>
                  <a:lnTo>
                    <a:pt x="945695" y="1247866"/>
                  </a:lnTo>
                  <a:lnTo>
                    <a:pt x="925728" y="1288727"/>
                  </a:lnTo>
                  <a:lnTo>
                    <a:pt x="905836" y="1336577"/>
                  </a:lnTo>
                  <a:lnTo>
                    <a:pt x="879187" y="1370525"/>
                  </a:lnTo>
                  <a:lnTo>
                    <a:pt x="859071" y="1411386"/>
                  </a:lnTo>
                  <a:lnTo>
                    <a:pt x="832497" y="1445564"/>
                  </a:lnTo>
                  <a:lnTo>
                    <a:pt x="812530" y="1479590"/>
                  </a:lnTo>
                  <a:lnTo>
                    <a:pt x="785957" y="1513845"/>
                  </a:lnTo>
                  <a:lnTo>
                    <a:pt x="765990" y="1541035"/>
                  </a:lnTo>
                  <a:lnTo>
                    <a:pt x="739192" y="1568224"/>
                  </a:lnTo>
                  <a:lnTo>
                    <a:pt x="719225" y="1595651"/>
                  </a:lnTo>
                  <a:lnTo>
                    <a:pt x="672684" y="1643271"/>
                  </a:lnTo>
                  <a:lnTo>
                    <a:pt x="646112" y="1663686"/>
                  </a:lnTo>
                  <a:lnTo>
                    <a:pt x="625994" y="1684285"/>
                  </a:lnTo>
                  <a:lnTo>
                    <a:pt x="599347" y="1697895"/>
                  </a:lnTo>
                  <a:lnTo>
                    <a:pt x="579454" y="1718303"/>
                  </a:lnTo>
                  <a:lnTo>
                    <a:pt x="552806" y="1731913"/>
                  </a:lnTo>
                  <a:lnTo>
                    <a:pt x="512946" y="1759125"/>
                  </a:lnTo>
                  <a:lnTo>
                    <a:pt x="486149" y="1765930"/>
                  </a:lnTo>
                  <a:lnTo>
                    <a:pt x="466181" y="1772919"/>
                  </a:lnTo>
                  <a:lnTo>
                    <a:pt x="439609" y="1786529"/>
                  </a:lnTo>
                  <a:lnTo>
                    <a:pt x="419642" y="1793334"/>
                  </a:lnTo>
                  <a:lnTo>
                    <a:pt x="393068" y="1800139"/>
                  </a:lnTo>
                  <a:lnTo>
                    <a:pt x="372950" y="1806937"/>
                  </a:lnTo>
                  <a:lnTo>
                    <a:pt x="346303" y="1813742"/>
                  </a:lnTo>
                  <a:lnTo>
                    <a:pt x="2936863" y="1813742"/>
                  </a:lnTo>
                  <a:lnTo>
                    <a:pt x="2910216" y="1806937"/>
                  </a:lnTo>
                  <a:lnTo>
                    <a:pt x="2890324" y="1800139"/>
                  </a:lnTo>
                  <a:lnTo>
                    <a:pt x="2863676" y="1793334"/>
                  </a:lnTo>
                  <a:lnTo>
                    <a:pt x="2843559" y="1786529"/>
                  </a:lnTo>
                  <a:lnTo>
                    <a:pt x="2816985" y="1772919"/>
                  </a:lnTo>
                  <a:lnTo>
                    <a:pt x="2797017" y="1765930"/>
                  </a:lnTo>
                  <a:lnTo>
                    <a:pt x="2770445" y="1759125"/>
                  </a:lnTo>
                  <a:lnTo>
                    <a:pt x="2730511" y="1731913"/>
                  </a:lnTo>
                  <a:lnTo>
                    <a:pt x="2703713" y="1718303"/>
                  </a:lnTo>
                  <a:lnTo>
                    <a:pt x="2683819" y="1697895"/>
                  </a:lnTo>
                  <a:lnTo>
                    <a:pt x="2657172" y="1684285"/>
                  </a:lnTo>
                  <a:lnTo>
                    <a:pt x="2637205" y="1663686"/>
                  </a:lnTo>
                  <a:lnTo>
                    <a:pt x="2610632" y="1643271"/>
                  </a:lnTo>
                  <a:lnTo>
                    <a:pt x="2563942" y="1595651"/>
                  </a:lnTo>
                  <a:lnTo>
                    <a:pt x="2543975" y="1568224"/>
                  </a:lnTo>
                  <a:lnTo>
                    <a:pt x="2517327" y="1541035"/>
                  </a:lnTo>
                  <a:lnTo>
                    <a:pt x="2497434" y="1513845"/>
                  </a:lnTo>
                  <a:lnTo>
                    <a:pt x="2470636" y="1479590"/>
                  </a:lnTo>
                  <a:lnTo>
                    <a:pt x="2450669" y="1445564"/>
                  </a:lnTo>
                  <a:lnTo>
                    <a:pt x="2424097" y="1411386"/>
                  </a:lnTo>
                  <a:lnTo>
                    <a:pt x="2404129" y="1370525"/>
                  </a:lnTo>
                  <a:lnTo>
                    <a:pt x="2384162" y="1336577"/>
                  </a:lnTo>
                  <a:lnTo>
                    <a:pt x="2357438" y="1288727"/>
                  </a:lnTo>
                  <a:lnTo>
                    <a:pt x="2337471" y="1247866"/>
                  </a:lnTo>
                  <a:lnTo>
                    <a:pt x="2310898" y="1200094"/>
                  </a:lnTo>
                  <a:lnTo>
                    <a:pt x="2290931" y="1152243"/>
                  </a:lnTo>
                  <a:lnTo>
                    <a:pt x="2264284" y="1104623"/>
                  </a:lnTo>
                  <a:lnTo>
                    <a:pt x="2244390" y="1050014"/>
                  </a:lnTo>
                  <a:lnTo>
                    <a:pt x="2217593" y="1002394"/>
                  </a:lnTo>
                  <a:lnTo>
                    <a:pt x="2197625" y="947785"/>
                  </a:lnTo>
                  <a:lnTo>
                    <a:pt x="2171053" y="893177"/>
                  </a:lnTo>
                  <a:lnTo>
                    <a:pt x="2151086" y="838721"/>
                  </a:lnTo>
                  <a:lnTo>
                    <a:pt x="2124513" y="784113"/>
                  </a:lnTo>
                  <a:lnTo>
                    <a:pt x="2104395" y="722897"/>
                  </a:lnTo>
                  <a:lnTo>
                    <a:pt x="2077747" y="668289"/>
                  </a:lnTo>
                  <a:lnTo>
                    <a:pt x="2057779" y="613680"/>
                  </a:lnTo>
                  <a:lnTo>
                    <a:pt x="2031207" y="559224"/>
                  </a:lnTo>
                  <a:lnTo>
                    <a:pt x="2011240" y="504615"/>
                  </a:lnTo>
                  <a:lnTo>
                    <a:pt x="1991347" y="450006"/>
                  </a:lnTo>
                  <a:lnTo>
                    <a:pt x="1964549" y="402386"/>
                  </a:lnTo>
                  <a:lnTo>
                    <a:pt x="1944582" y="347778"/>
                  </a:lnTo>
                  <a:lnTo>
                    <a:pt x="1918009" y="300081"/>
                  </a:lnTo>
                  <a:lnTo>
                    <a:pt x="1898042" y="259067"/>
                  </a:lnTo>
                  <a:lnTo>
                    <a:pt x="1871469" y="218283"/>
                  </a:lnTo>
                  <a:lnTo>
                    <a:pt x="1851277" y="177269"/>
                  </a:lnTo>
                  <a:lnTo>
                    <a:pt x="1824704" y="143244"/>
                  </a:lnTo>
                  <a:lnTo>
                    <a:pt x="1804737" y="109218"/>
                  </a:lnTo>
                  <a:lnTo>
                    <a:pt x="1778163" y="81799"/>
                  </a:lnTo>
                  <a:lnTo>
                    <a:pt x="1758196" y="54610"/>
                  </a:lnTo>
                  <a:lnTo>
                    <a:pt x="1731473" y="34179"/>
                  </a:lnTo>
                  <a:lnTo>
                    <a:pt x="1711506" y="20431"/>
                  </a:lnTo>
                  <a:lnTo>
                    <a:pt x="1684858" y="6836"/>
                  </a:lnTo>
                  <a:lnTo>
                    <a:pt x="166496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29471" y="4244924"/>
              <a:ext cx="3696335" cy="1847850"/>
            </a:xfrm>
            <a:custGeom>
              <a:avLst/>
              <a:gdLst/>
              <a:ahLst/>
              <a:cxnLst/>
              <a:rect l="l" t="t" r="r" b="b"/>
              <a:pathLst>
                <a:path w="3696334" h="1847850">
                  <a:moveTo>
                    <a:pt x="0" y="1847758"/>
                  </a:moveTo>
                  <a:lnTo>
                    <a:pt x="19952" y="1847758"/>
                  </a:lnTo>
                  <a:lnTo>
                    <a:pt x="206323" y="1847758"/>
                  </a:lnTo>
                  <a:lnTo>
                    <a:pt x="233105" y="1840961"/>
                  </a:lnTo>
                  <a:lnTo>
                    <a:pt x="346348" y="1840961"/>
                  </a:lnTo>
                  <a:lnTo>
                    <a:pt x="372921" y="1834156"/>
                  </a:lnTo>
                  <a:lnTo>
                    <a:pt x="392888" y="1834156"/>
                  </a:lnTo>
                  <a:lnTo>
                    <a:pt x="412856" y="1834156"/>
                  </a:lnTo>
                  <a:lnTo>
                    <a:pt x="439428" y="1827351"/>
                  </a:lnTo>
                  <a:lnTo>
                    <a:pt x="459396" y="1827351"/>
                  </a:lnTo>
                  <a:lnTo>
                    <a:pt x="486119" y="1827351"/>
                  </a:lnTo>
                  <a:lnTo>
                    <a:pt x="506086" y="1820546"/>
                  </a:lnTo>
                  <a:lnTo>
                    <a:pt x="532734" y="1813741"/>
                  </a:lnTo>
                  <a:lnTo>
                    <a:pt x="552627" y="1813741"/>
                  </a:lnTo>
                  <a:lnTo>
                    <a:pt x="579275" y="1806936"/>
                  </a:lnTo>
                  <a:lnTo>
                    <a:pt x="599392" y="1800139"/>
                  </a:lnTo>
                  <a:lnTo>
                    <a:pt x="625965" y="1793334"/>
                  </a:lnTo>
                  <a:lnTo>
                    <a:pt x="645932" y="1786529"/>
                  </a:lnTo>
                  <a:lnTo>
                    <a:pt x="672504" y="1772919"/>
                  </a:lnTo>
                  <a:lnTo>
                    <a:pt x="692472" y="1765929"/>
                  </a:lnTo>
                  <a:lnTo>
                    <a:pt x="719270" y="1759124"/>
                  </a:lnTo>
                  <a:lnTo>
                    <a:pt x="739162" y="1745514"/>
                  </a:lnTo>
                  <a:lnTo>
                    <a:pt x="759130" y="1731912"/>
                  </a:lnTo>
                  <a:lnTo>
                    <a:pt x="785778" y="1718302"/>
                  </a:lnTo>
                  <a:lnTo>
                    <a:pt x="805670" y="1697895"/>
                  </a:lnTo>
                  <a:lnTo>
                    <a:pt x="832318" y="1684285"/>
                  </a:lnTo>
                  <a:lnTo>
                    <a:pt x="852435" y="1663685"/>
                  </a:lnTo>
                  <a:lnTo>
                    <a:pt x="879008" y="1643270"/>
                  </a:lnTo>
                  <a:lnTo>
                    <a:pt x="898976" y="1622863"/>
                  </a:lnTo>
                  <a:lnTo>
                    <a:pt x="925548" y="1595651"/>
                  </a:lnTo>
                  <a:lnTo>
                    <a:pt x="945516" y="1568223"/>
                  </a:lnTo>
                  <a:lnTo>
                    <a:pt x="972314" y="1541034"/>
                  </a:lnTo>
                  <a:lnTo>
                    <a:pt x="992281" y="1513845"/>
                  </a:lnTo>
                  <a:lnTo>
                    <a:pt x="1018854" y="1479589"/>
                  </a:lnTo>
                  <a:lnTo>
                    <a:pt x="1038821" y="1445564"/>
                  </a:lnTo>
                  <a:lnTo>
                    <a:pt x="1065393" y="1411385"/>
                  </a:lnTo>
                  <a:lnTo>
                    <a:pt x="1085511" y="1370525"/>
                  </a:lnTo>
                  <a:lnTo>
                    <a:pt x="1112159" y="1336577"/>
                  </a:lnTo>
                  <a:lnTo>
                    <a:pt x="1132052" y="1288726"/>
                  </a:lnTo>
                  <a:lnTo>
                    <a:pt x="1152019" y="1247866"/>
                  </a:lnTo>
                  <a:lnTo>
                    <a:pt x="1178592" y="1200092"/>
                  </a:lnTo>
                  <a:lnTo>
                    <a:pt x="1198559" y="1152242"/>
                  </a:lnTo>
                  <a:lnTo>
                    <a:pt x="1225357" y="1104623"/>
                  </a:lnTo>
                  <a:lnTo>
                    <a:pt x="1245324" y="1050014"/>
                  </a:lnTo>
                  <a:lnTo>
                    <a:pt x="1271897" y="1002394"/>
                  </a:lnTo>
                  <a:lnTo>
                    <a:pt x="1291864" y="947785"/>
                  </a:lnTo>
                  <a:lnTo>
                    <a:pt x="1318438" y="893176"/>
                  </a:lnTo>
                  <a:lnTo>
                    <a:pt x="1338555" y="838720"/>
                  </a:lnTo>
                  <a:lnTo>
                    <a:pt x="1365203" y="784111"/>
                  </a:lnTo>
                  <a:lnTo>
                    <a:pt x="1385095" y="722897"/>
                  </a:lnTo>
                  <a:lnTo>
                    <a:pt x="1411743" y="668288"/>
                  </a:lnTo>
                  <a:lnTo>
                    <a:pt x="1431635" y="613679"/>
                  </a:lnTo>
                  <a:lnTo>
                    <a:pt x="1458433" y="559224"/>
                  </a:lnTo>
                  <a:lnTo>
                    <a:pt x="1478400" y="504615"/>
                  </a:lnTo>
                  <a:lnTo>
                    <a:pt x="1498368" y="450006"/>
                  </a:lnTo>
                  <a:lnTo>
                    <a:pt x="1524941" y="402386"/>
                  </a:lnTo>
                  <a:lnTo>
                    <a:pt x="1544907" y="347777"/>
                  </a:lnTo>
                  <a:lnTo>
                    <a:pt x="1571480" y="300080"/>
                  </a:lnTo>
                  <a:lnTo>
                    <a:pt x="1591598" y="259066"/>
                  </a:lnTo>
                  <a:lnTo>
                    <a:pt x="1618246" y="218282"/>
                  </a:lnTo>
                  <a:lnTo>
                    <a:pt x="1638138" y="177268"/>
                  </a:lnTo>
                  <a:lnTo>
                    <a:pt x="1664786" y="143243"/>
                  </a:lnTo>
                  <a:lnTo>
                    <a:pt x="1684678" y="109218"/>
                  </a:lnTo>
                  <a:lnTo>
                    <a:pt x="1711477" y="81798"/>
                  </a:lnTo>
                  <a:lnTo>
                    <a:pt x="1731443" y="54609"/>
                  </a:lnTo>
                  <a:lnTo>
                    <a:pt x="1758016" y="34178"/>
                  </a:lnTo>
                  <a:lnTo>
                    <a:pt x="1777984" y="20430"/>
                  </a:lnTo>
                  <a:lnTo>
                    <a:pt x="1804557" y="6835"/>
                  </a:lnTo>
                  <a:lnTo>
                    <a:pt x="1824749" y="0"/>
                  </a:lnTo>
                  <a:lnTo>
                    <a:pt x="1851322" y="0"/>
                  </a:lnTo>
                  <a:lnTo>
                    <a:pt x="1871289" y="0"/>
                  </a:lnTo>
                  <a:lnTo>
                    <a:pt x="1917830" y="20430"/>
                  </a:lnTo>
                  <a:lnTo>
                    <a:pt x="1964520" y="54609"/>
                  </a:lnTo>
                  <a:lnTo>
                    <a:pt x="1984487" y="81798"/>
                  </a:lnTo>
                  <a:lnTo>
                    <a:pt x="2011060" y="109218"/>
                  </a:lnTo>
                  <a:lnTo>
                    <a:pt x="2031027" y="143243"/>
                  </a:lnTo>
                  <a:lnTo>
                    <a:pt x="2057600" y="177268"/>
                  </a:lnTo>
                  <a:lnTo>
                    <a:pt x="2077793" y="218282"/>
                  </a:lnTo>
                  <a:lnTo>
                    <a:pt x="2104366" y="259066"/>
                  </a:lnTo>
                  <a:lnTo>
                    <a:pt x="2124332" y="300080"/>
                  </a:lnTo>
                  <a:lnTo>
                    <a:pt x="2150905" y="347777"/>
                  </a:lnTo>
                  <a:lnTo>
                    <a:pt x="2170872" y="402386"/>
                  </a:lnTo>
                  <a:lnTo>
                    <a:pt x="2197671" y="450006"/>
                  </a:lnTo>
                  <a:lnTo>
                    <a:pt x="2217564" y="504615"/>
                  </a:lnTo>
                  <a:lnTo>
                    <a:pt x="2237531" y="559224"/>
                  </a:lnTo>
                  <a:lnTo>
                    <a:pt x="2264103" y="613679"/>
                  </a:lnTo>
                  <a:lnTo>
                    <a:pt x="2284071" y="668288"/>
                  </a:lnTo>
                  <a:lnTo>
                    <a:pt x="2310718" y="722897"/>
                  </a:lnTo>
                  <a:lnTo>
                    <a:pt x="2330836" y="784111"/>
                  </a:lnTo>
                  <a:lnTo>
                    <a:pt x="2357409" y="838720"/>
                  </a:lnTo>
                  <a:lnTo>
                    <a:pt x="2377376" y="893176"/>
                  </a:lnTo>
                  <a:lnTo>
                    <a:pt x="2403949" y="947785"/>
                  </a:lnTo>
                  <a:lnTo>
                    <a:pt x="2423917" y="1002394"/>
                  </a:lnTo>
                  <a:lnTo>
                    <a:pt x="2450714" y="1050014"/>
                  </a:lnTo>
                  <a:lnTo>
                    <a:pt x="2470607" y="1104623"/>
                  </a:lnTo>
                  <a:lnTo>
                    <a:pt x="2497255" y="1152242"/>
                  </a:lnTo>
                  <a:lnTo>
                    <a:pt x="2517222" y="1200092"/>
                  </a:lnTo>
                  <a:lnTo>
                    <a:pt x="2543794" y="1247866"/>
                  </a:lnTo>
                  <a:lnTo>
                    <a:pt x="2563762" y="1288726"/>
                  </a:lnTo>
                  <a:lnTo>
                    <a:pt x="2590485" y="1336577"/>
                  </a:lnTo>
                  <a:lnTo>
                    <a:pt x="2610452" y="1370525"/>
                  </a:lnTo>
                  <a:lnTo>
                    <a:pt x="2630420" y="1411385"/>
                  </a:lnTo>
                  <a:lnTo>
                    <a:pt x="2656992" y="1445564"/>
                  </a:lnTo>
                  <a:lnTo>
                    <a:pt x="2676959" y="1479589"/>
                  </a:lnTo>
                  <a:lnTo>
                    <a:pt x="2703757" y="1513845"/>
                  </a:lnTo>
                  <a:lnTo>
                    <a:pt x="2723650" y="1541034"/>
                  </a:lnTo>
                  <a:lnTo>
                    <a:pt x="2750298" y="1568223"/>
                  </a:lnTo>
                  <a:lnTo>
                    <a:pt x="2770266" y="1595651"/>
                  </a:lnTo>
                  <a:lnTo>
                    <a:pt x="2796838" y="1622863"/>
                  </a:lnTo>
                  <a:lnTo>
                    <a:pt x="2816956" y="1643270"/>
                  </a:lnTo>
                  <a:lnTo>
                    <a:pt x="2843528" y="1663685"/>
                  </a:lnTo>
                  <a:lnTo>
                    <a:pt x="2863496" y="1684285"/>
                  </a:lnTo>
                  <a:lnTo>
                    <a:pt x="2890143" y="1697895"/>
                  </a:lnTo>
                  <a:lnTo>
                    <a:pt x="2910036" y="1718302"/>
                  </a:lnTo>
                  <a:lnTo>
                    <a:pt x="2936834" y="1731912"/>
                  </a:lnTo>
                  <a:lnTo>
                    <a:pt x="2956802" y="1745514"/>
                  </a:lnTo>
                  <a:lnTo>
                    <a:pt x="2976768" y="1759124"/>
                  </a:lnTo>
                  <a:lnTo>
                    <a:pt x="3003341" y="1765929"/>
                  </a:lnTo>
                  <a:lnTo>
                    <a:pt x="3023309" y="1772919"/>
                  </a:lnTo>
                  <a:lnTo>
                    <a:pt x="3049882" y="1786529"/>
                  </a:lnTo>
                  <a:lnTo>
                    <a:pt x="3069999" y="1793334"/>
                  </a:lnTo>
                  <a:lnTo>
                    <a:pt x="3096647" y="1800139"/>
                  </a:lnTo>
                  <a:lnTo>
                    <a:pt x="3116539" y="1806936"/>
                  </a:lnTo>
                  <a:lnTo>
                    <a:pt x="3143187" y="1813741"/>
                  </a:lnTo>
                  <a:lnTo>
                    <a:pt x="3163080" y="1813741"/>
                  </a:lnTo>
                  <a:lnTo>
                    <a:pt x="3189877" y="1820546"/>
                  </a:lnTo>
                  <a:lnTo>
                    <a:pt x="3209845" y="1827351"/>
                  </a:lnTo>
                  <a:lnTo>
                    <a:pt x="3236417" y="1827351"/>
                  </a:lnTo>
                  <a:lnTo>
                    <a:pt x="3256384" y="1827351"/>
                  </a:lnTo>
                  <a:lnTo>
                    <a:pt x="3282957" y="1834156"/>
                  </a:lnTo>
                  <a:lnTo>
                    <a:pt x="3302925" y="1834156"/>
                  </a:lnTo>
                  <a:lnTo>
                    <a:pt x="3329723" y="1834156"/>
                  </a:lnTo>
                  <a:lnTo>
                    <a:pt x="3349691" y="1840961"/>
                  </a:lnTo>
                  <a:lnTo>
                    <a:pt x="3369582" y="1840961"/>
                  </a:lnTo>
                  <a:lnTo>
                    <a:pt x="3396230" y="1840961"/>
                  </a:lnTo>
                  <a:lnTo>
                    <a:pt x="3416123" y="1840961"/>
                  </a:lnTo>
                  <a:lnTo>
                    <a:pt x="3442921" y="1840961"/>
                  </a:lnTo>
                  <a:lnTo>
                    <a:pt x="3462888" y="1840961"/>
                  </a:lnTo>
                  <a:lnTo>
                    <a:pt x="3489461" y="1847758"/>
                  </a:lnTo>
                  <a:lnTo>
                    <a:pt x="3695964" y="1847758"/>
                  </a:lnTo>
                  <a:lnTo>
                    <a:pt x="3695964" y="1847758"/>
                  </a:lnTo>
                  <a:lnTo>
                    <a:pt x="19952" y="1847758"/>
                  </a:lnTo>
                  <a:lnTo>
                    <a:pt x="0" y="1847758"/>
                  </a:lnTo>
                </a:path>
              </a:pathLst>
            </a:custGeom>
            <a:ln w="20318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35794" y="5349547"/>
              <a:ext cx="1019175" cy="743585"/>
            </a:xfrm>
            <a:custGeom>
              <a:avLst/>
              <a:gdLst/>
              <a:ahLst/>
              <a:cxnLst/>
              <a:rect l="l" t="t" r="r" b="b"/>
              <a:pathLst>
                <a:path w="1019175" h="743585">
                  <a:moveTo>
                    <a:pt x="1019034" y="0"/>
                  </a:moveTo>
                  <a:lnTo>
                    <a:pt x="992235" y="47619"/>
                  </a:lnTo>
                  <a:lnTo>
                    <a:pt x="972268" y="95470"/>
                  </a:lnTo>
                  <a:lnTo>
                    <a:pt x="945695" y="143243"/>
                  </a:lnTo>
                  <a:lnTo>
                    <a:pt x="925728" y="184104"/>
                  </a:lnTo>
                  <a:lnTo>
                    <a:pt x="905836" y="231954"/>
                  </a:lnTo>
                  <a:lnTo>
                    <a:pt x="879187" y="265902"/>
                  </a:lnTo>
                  <a:lnTo>
                    <a:pt x="859071" y="306763"/>
                  </a:lnTo>
                  <a:lnTo>
                    <a:pt x="832497" y="340941"/>
                  </a:lnTo>
                  <a:lnTo>
                    <a:pt x="812530" y="374967"/>
                  </a:lnTo>
                  <a:lnTo>
                    <a:pt x="785957" y="409222"/>
                  </a:lnTo>
                  <a:lnTo>
                    <a:pt x="765990" y="436412"/>
                  </a:lnTo>
                  <a:lnTo>
                    <a:pt x="739192" y="463601"/>
                  </a:lnTo>
                  <a:lnTo>
                    <a:pt x="719225" y="491028"/>
                  </a:lnTo>
                  <a:lnTo>
                    <a:pt x="672684" y="538648"/>
                  </a:lnTo>
                  <a:lnTo>
                    <a:pt x="646112" y="559063"/>
                  </a:lnTo>
                  <a:lnTo>
                    <a:pt x="625994" y="579662"/>
                  </a:lnTo>
                  <a:lnTo>
                    <a:pt x="599347" y="593272"/>
                  </a:lnTo>
                  <a:lnTo>
                    <a:pt x="579454" y="613680"/>
                  </a:lnTo>
                  <a:lnTo>
                    <a:pt x="552806" y="627290"/>
                  </a:lnTo>
                  <a:lnTo>
                    <a:pt x="512946" y="654502"/>
                  </a:lnTo>
                  <a:lnTo>
                    <a:pt x="486149" y="661307"/>
                  </a:lnTo>
                  <a:lnTo>
                    <a:pt x="466181" y="668296"/>
                  </a:lnTo>
                  <a:lnTo>
                    <a:pt x="439609" y="681906"/>
                  </a:lnTo>
                  <a:lnTo>
                    <a:pt x="419642" y="688711"/>
                  </a:lnTo>
                  <a:lnTo>
                    <a:pt x="393068" y="695516"/>
                  </a:lnTo>
                  <a:lnTo>
                    <a:pt x="372950" y="702314"/>
                  </a:lnTo>
                  <a:lnTo>
                    <a:pt x="346303" y="709119"/>
                  </a:lnTo>
                  <a:lnTo>
                    <a:pt x="326411" y="709119"/>
                  </a:lnTo>
                  <a:lnTo>
                    <a:pt x="299763" y="715924"/>
                  </a:lnTo>
                  <a:lnTo>
                    <a:pt x="279796" y="722729"/>
                  </a:lnTo>
                  <a:lnTo>
                    <a:pt x="233105" y="722729"/>
                  </a:lnTo>
                  <a:lnTo>
                    <a:pt x="206532" y="729534"/>
                  </a:lnTo>
                  <a:lnTo>
                    <a:pt x="166598" y="729534"/>
                  </a:lnTo>
                  <a:lnTo>
                    <a:pt x="140025" y="736339"/>
                  </a:lnTo>
                  <a:lnTo>
                    <a:pt x="26783" y="736339"/>
                  </a:lnTo>
                  <a:lnTo>
                    <a:pt x="0" y="743136"/>
                  </a:lnTo>
                  <a:lnTo>
                    <a:pt x="1019034" y="743136"/>
                  </a:lnTo>
                  <a:lnTo>
                    <a:pt x="101903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029471" y="5349547"/>
              <a:ext cx="1225550" cy="743585"/>
            </a:xfrm>
            <a:custGeom>
              <a:avLst/>
              <a:gdLst/>
              <a:ahLst/>
              <a:cxnLst/>
              <a:rect l="l" t="t" r="r" b="b"/>
              <a:pathLst>
                <a:path w="1225550" h="743585">
                  <a:moveTo>
                    <a:pt x="0" y="743135"/>
                  </a:moveTo>
                  <a:lnTo>
                    <a:pt x="19952" y="743135"/>
                  </a:lnTo>
                  <a:lnTo>
                    <a:pt x="206323" y="743135"/>
                  </a:lnTo>
                  <a:lnTo>
                    <a:pt x="233105" y="736338"/>
                  </a:lnTo>
                  <a:lnTo>
                    <a:pt x="346348" y="736338"/>
                  </a:lnTo>
                  <a:lnTo>
                    <a:pt x="372921" y="729533"/>
                  </a:lnTo>
                  <a:lnTo>
                    <a:pt x="392888" y="729533"/>
                  </a:lnTo>
                  <a:lnTo>
                    <a:pt x="412856" y="729533"/>
                  </a:lnTo>
                  <a:lnTo>
                    <a:pt x="439428" y="722728"/>
                  </a:lnTo>
                  <a:lnTo>
                    <a:pt x="459396" y="722728"/>
                  </a:lnTo>
                  <a:lnTo>
                    <a:pt x="486119" y="722728"/>
                  </a:lnTo>
                  <a:lnTo>
                    <a:pt x="506086" y="715923"/>
                  </a:lnTo>
                  <a:lnTo>
                    <a:pt x="532734" y="709118"/>
                  </a:lnTo>
                  <a:lnTo>
                    <a:pt x="552627" y="709118"/>
                  </a:lnTo>
                  <a:lnTo>
                    <a:pt x="579275" y="702313"/>
                  </a:lnTo>
                  <a:lnTo>
                    <a:pt x="599392" y="695516"/>
                  </a:lnTo>
                  <a:lnTo>
                    <a:pt x="625965" y="688711"/>
                  </a:lnTo>
                  <a:lnTo>
                    <a:pt x="645932" y="681906"/>
                  </a:lnTo>
                  <a:lnTo>
                    <a:pt x="672504" y="668296"/>
                  </a:lnTo>
                  <a:lnTo>
                    <a:pt x="692472" y="661306"/>
                  </a:lnTo>
                  <a:lnTo>
                    <a:pt x="719270" y="654501"/>
                  </a:lnTo>
                  <a:lnTo>
                    <a:pt x="739162" y="640891"/>
                  </a:lnTo>
                  <a:lnTo>
                    <a:pt x="759130" y="627289"/>
                  </a:lnTo>
                  <a:lnTo>
                    <a:pt x="785778" y="613679"/>
                  </a:lnTo>
                  <a:lnTo>
                    <a:pt x="805670" y="593272"/>
                  </a:lnTo>
                  <a:lnTo>
                    <a:pt x="832318" y="579662"/>
                  </a:lnTo>
                  <a:lnTo>
                    <a:pt x="852435" y="559062"/>
                  </a:lnTo>
                  <a:lnTo>
                    <a:pt x="879008" y="538647"/>
                  </a:lnTo>
                  <a:lnTo>
                    <a:pt x="898976" y="518240"/>
                  </a:lnTo>
                  <a:lnTo>
                    <a:pt x="925548" y="491028"/>
                  </a:lnTo>
                  <a:lnTo>
                    <a:pt x="945516" y="463600"/>
                  </a:lnTo>
                  <a:lnTo>
                    <a:pt x="972314" y="436411"/>
                  </a:lnTo>
                  <a:lnTo>
                    <a:pt x="992281" y="409222"/>
                  </a:lnTo>
                  <a:lnTo>
                    <a:pt x="1018854" y="374966"/>
                  </a:lnTo>
                  <a:lnTo>
                    <a:pt x="1038821" y="340941"/>
                  </a:lnTo>
                  <a:lnTo>
                    <a:pt x="1065393" y="306762"/>
                  </a:lnTo>
                  <a:lnTo>
                    <a:pt x="1085511" y="265902"/>
                  </a:lnTo>
                  <a:lnTo>
                    <a:pt x="1112159" y="231953"/>
                  </a:lnTo>
                  <a:lnTo>
                    <a:pt x="1132052" y="184103"/>
                  </a:lnTo>
                  <a:lnTo>
                    <a:pt x="1152019" y="143243"/>
                  </a:lnTo>
                  <a:lnTo>
                    <a:pt x="1178592" y="95469"/>
                  </a:lnTo>
                  <a:lnTo>
                    <a:pt x="1198559" y="47619"/>
                  </a:lnTo>
                  <a:lnTo>
                    <a:pt x="1225357" y="0"/>
                  </a:lnTo>
                  <a:lnTo>
                    <a:pt x="1225357" y="743135"/>
                  </a:lnTo>
                  <a:lnTo>
                    <a:pt x="1198559" y="743135"/>
                  </a:lnTo>
                  <a:lnTo>
                    <a:pt x="1178592" y="743135"/>
                  </a:lnTo>
                  <a:lnTo>
                    <a:pt x="19952" y="743135"/>
                  </a:lnTo>
                  <a:lnTo>
                    <a:pt x="0" y="743135"/>
                  </a:lnTo>
                </a:path>
              </a:pathLst>
            </a:custGeom>
            <a:ln w="1352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29471" y="3774488"/>
              <a:ext cx="3696335" cy="2318385"/>
            </a:xfrm>
            <a:custGeom>
              <a:avLst/>
              <a:gdLst/>
              <a:ahLst/>
              <a:cxnLst/>
              <a:rect l="l" t="t" r="r" b="b"/>
              <a:pathLst>
                <a:path w="3696334" h="2318385">
                  <a:moveTo>
                    <a:pt x="0" y="0"/>
                  </a:moveTo>
                  <a:lnTo>
                    <a:pt x="0" y="2318195"/>
                  </a:lnTo>
                </a:path>
                <a:path w="3696334" h="2318385">
                  <a:moveTo>
                    <a:pt x="0" y="2318195"/>
                  </a:moveTo>
                  <a:lnTo>
                    <a:pt x="3695964" y="2318195"/>
                  </a:lnTo>
                </a:path>
              </a:pathLst>
            </a:custGeom>
            <a:ln w="67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021579" y="316762"/>
            <a:ext cx="2964815" cy="189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1050" b="1" spc="10" dirty="0">
                <a:latin typeface="Cambria"/>
                <a:cs typeface="Cambria"/>
              </a:rPr>
              <a:t>Variabile</a:t>
            </a:r>
            <a:r>
              <a:rPr sz="1050" b="1" spc="25" dirty="0">
                <a:latin typeface="Cambria"/>
                <a:cs typeface="Cambria"/>
              </a:rPr>
              <a:t> </a:t>
            </a:r>
            <a:r>
              <a:rPr sz="1050" b="1" spc="5" dirty="0">
                <a:latin typeface="Cambria"/>
                <a:cs typeface="Cambria"/>
              </a:rPr>
              <a:t>Casuale</a:t>
            </a:r>
            <a:r>
              <a:rPr sz="1050" b="1" spc="30" dirty="0">
                <a:latin typeface="Cambria"/>
                <a:cs typeface="Cambria"/>
              </a:rPr>
              <a:t> </a:t>
            </a:r>
            <a:r>
              <a:rPr sz="1050" b="1" spc="10" dirty="0">
                <a:latin typeface="Cambria"/>
                <a:cs typeface="Cambria"/>
              </a:rPr>
              <a:t>Gaussiana</a:t>
            </a:r>
            <a:r>
              <a:rPr sz="1050" b="1" spc="25" dirty="0">
                <a:latin typeface="Cambria"/>
                <a:cs typeface="Cambria"/>
              </a:rPr>
              <a:t> </a:t>
            </a:r>
            <a:r>
              <a:rPr sz="1050" b="1" spc="-80" dirty="0">
                <a:latin typeface="Cambria"/>
                <a:cs typeface="Cambria"/>
              </a:rPr>
              <a:t>(</a:t>
            </a:r>
            <a:r>
              <a:rPr sz="1050" b="1" spc="50" dirty="0">
                <a:latin typeface="Cambria"/>
                <a:cs typeface="Cambria"/>
              </a:rPr>
              <a:t> </a:t>
            </a:r>
            <a:r>
              <a:rPr sz="1575" spc="15" baseline="13227" dirty="0">
                <a:latin typeface="Symbol"/>
                <a:cs typeface="Symbol"/>
              </a:rPr>
              <a:t></a:t>
            </a:r>
            <a:r>
              <a:rPr sz="1575" spc="150" baseline="13227" dirty="0">
                <a:latin typeface="Times New Roman"/>
                <a:cs typeface="Times New Roman"/>
              </a:rPr>
              <a:t> </a:t>
            </a:r>
            <a:r>
              <a:rPr sz="1050" b="1" spc="-60" dirty="0">
                <a:latin typeface="Cambria"/>
                <a:cs typeface="Cambria"/>
              </a:rPr>
              <a:t>171.5,</a:t>
            </a:r>
            <a:r>
              <a:rPr sz="1050" b="1" spc="25" dirty="0">
                <a:latin typeface="Cambria"/>
                <a:cs typeface="Cambria"/>
              </a:rPr>
              <a:t> </a:t>
            </a:r>
            <a:r>
              <a:rPr sz="1575" spc="67" baseline="13227" dirty="0">
                <a:latin typeface="Symbol"/>
                <a:cs typeface="Symbol"/>
              </a:rPr>
              <a:t></a:t>
            </a:r>
            <a:r>
              <a:rPr sz="1575" spc="150" baseline="13227" dirty="0">
                <a:latin typeface="Times New Roman"/>
                <a:cs typeface="Times New Roman"/>
              </a:rPr>
              <a:t> </a:t>
            </a:r>
            <a:r>
              <a:rPr sz="1050" b="1" spc="-60" dirty="0">
                <a:latin typeface="Cambria"/>
                <a:cs typeface="Cambria"/>
              </a:rPr>
              <a:t>8.5</a:t>
            </a:r>
            <a:r>
              <a:rPr sz="1050" b="1" spc="25" dirty="0">
                <a:latin typeface="Cambria"/>
                <a:cs typeface="Cambria"/>
              </a:rPr>
              <a:t> </a:t>
            </a:r>
            <a:r>
              <a:rPr sz="1050" b="1" spc="-80" dirty="0">
                <a:latin typeface="Cambria"/>
                <a:cs typeface="Cambria"/>
              </a:rPr>
              <a:t>)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1027" y="2321215"/>
            <a:ext cx="19939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0" dirty="0">
                <a:latin typeface="Trebuchet MS"/>
                <a:cs typeface="Trebuchet MS"/>
              </a:rPr>
              <a:t>0,02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1027" y="1878082"/>
            <a:ext cx="19939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0" dirty="0">
                <a:latin typeface="Trebuchet MS"/>
                <a:cs typeface="Trebuchet MS"/>
              </a:rPr>
              <a:t>0,04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1027" y="1428113"/>
            <a:ext cx="19939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0" dirty="0">
                <a:latin typeface="Trebuchet MS"/>
                <a:cs typeface="Trebuchet MS"/>
              </a:rPr>
              <a:t>0,06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1027" y="984980"/>
            <a:ext cx="19939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0" dirty="0">
                <a:latin typeface="Trebuchet MS"/>
                <a:cs typeface="Trebuchet MS"/>
              </a:rPr>
              <a:t>0,08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5627" y="2738326"/>
            <a:ext cx="4175760" cy="35306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65"/>
              </a:spcBef>
            </a:pPr>
            <a:r>
              <a:rPr sz="850" spc="-50" dirty="0">
                <a:latin typeface="Trebuchet MS"/>
                <a:cs typeface="Trebuchet MS"/>
              </a:rPr>
              <a:t>0,00</a:t>
            </a:r>
            <a:endParaRPr sz="850">
              <a:latin typeface="Trebuchet MS"/>
              <a:cs typeface="Trebuchet MS"/>
            </a:endParaRPr>
          </a:p>
          <a:p>
            <a:pPr marL="211454">
              <a:lnSpc>
                <a:spcPct val="100000"/>
              </a:lnSpc>
              <a:spcBef>
                <a:spcPts val="270"/>
              </a:spcBef>
              <a:tabLst>
                <a:tab pos="617855" algn="l"/>
                <a:tab pos="1023619" algn="l"/>
                <a:tab pos="1430020" algn="l"/>
                <a:tab pos="1836420" algn="l"/>
                <a:tab pos="2235835" algn="l"/>
                <a:tab pos="2642235" algn="l"/>
                <a:tab pos="3048000" algn="l"/>
                <a:tab pos="3454400" algn="l"/>
                <a:tab pos="3860165" algn="l"/>
              </a:tabLst>
            </a:pPr>
            <a:r>
              <a:rPr sz="850" spc="-30" dirty="0">
                <a:latin typeface="Trebuchet MS"/>
                <a:cs typeface="Trebuchet MS"/>
              </a:rPr>
              <a:t>150	155	160	165	170	175	180	185	190	195</a:t>
            </a:r>
            <a:r>
              <a:rPr sz="850" spc="210" dirty="0">
                <a:latin typeface="Trebuchet MS"/>
                <a:cs typeface="Trebuchet MS"/>
              </a:rPr>
              <a:t> </a:t>
            </a:r>
            <a:r>
              <a:rPr sz="1200" b="1" i="1" spc="-104" baseline="10416" dirty="0">
                <a:latin typeface="Trebuchet MS"/>
                <a:cs typeface="Trebuchet MS"/>
              </a:rPr>
              <a:t>x</a:t>
            </a:r>
            <a:endParaRPr sz="1200" baseline="10416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1027" y="270495"/>
            <a:ext cx="199390" cy="42100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850" b="1" i="1" spc="-65" dirty="0">
                <a:latin typeface="Trebuchet MS"/>
                <a:cs typeface="Trebuchet MS"/>
              </a:rPr>
              <a:t>f(x)</a:t>
            </a:r>
            <a:endParaRPr sz="8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r>
              <a:rPr sz="850" spc="-50" dirty="0">
                <a:latin typeface="Trebuchet MS"/>
                <a:cs typeface="Trebuchet MS"/>
              </a:rPr>
              <a:t>0,10</a:t>
            </a:r>
            <a:endParaRPr sz="850">
              <a:latin typeface="Trebuchet MS"/>
              <a:cs typeface="Trebuchet M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94431" y="234208"/>
            <a:ext cx="4408805" cy="3101975"/>
            <a:chOff x="294431" y="234208"/>
            <a:chExt cx="4408805" cy="3101975"/>
          </a:xfrm>
        </p:grpSpPr>
        <p:sp>
          <p:nvSpPr>
            <p:cNvPr id="33" name="object 33"/>
            <p:cNvSpPr/>
            <p:nvPr/>
          </p:nvSpPr>
          <p:spPr>
            <a:xfrm>
              <a:off x="301185" y="240962"/>
              <a:ext cx="4395470" cy="3088640"/>
            </a:xfrm>
            <a:custGeom>
              <a:avLst/>
              <a:gdLst/>
              <a:ahLst/>
              <a:cxnLst/>
              <a:rect l="l" t="t" r="r" b="b"/>
              <a:pathLst>
                <a:path w="4395470" h="3088640">
                  <a:moveTo>
                    <a:pt x="0" y="3088263"/>
                  </a:moveTo>
                  <a:lnTo>
                    <a:pt x="4394859" y="3088263"/>
                  </a:lnTo>
                  <a:lnTo>
                    <a:pt x="4394859" y="0"/>
                  </a:lnTo>
                  <a:lnTo>
                    <a:pt x="0" y="0"/>
                  </a:lnTo>
                  <a:lnTo>
                    <a:pt x="0" y="3088263"/>
                  </a:lnTo>
                  <a:close/>
                </a:path>
              </a:pathLst>
            </a:custGeom>
            <a:ln w="1350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32023" y="2217601"/>
              <a:ext cx="1258755" cy="613653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5057269" y="3557131"/>
            <a:ext cx="3531235" cy="189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1050" b="1" spc="10" dirty="0">
                <a:latin typeface="Cambria"/>
                <a:cs typeface="Cambria"/>
              </a:rPr>
              <a:t>Variabile</a:t>
            </a:r>
            <a:r>
              <a:rPr sz="1050" b="1" spc="30" dirty="0">
                <a:latin typeface="Cambria"/>
                <a:cs typeface="Cambria"/>
              </a:rPr>
              <a:t> </a:t>
            </a:r>
            <a:r>
              <a:rPr sz="1050" b="1" spc="5" dirty="0">
                <a:latin typeface="Cambria"/>
                <a:cs typeface="Cambria"/>
              </a:rPr>
              <a:t>Casuale</a:t>
            </a:r>
            <a:r>
              <a:rPr sz="1050" b="1" spc="30" dirty="0">
                <a:latin typeface="Cambria"/>
                <a:cs typeface="Cambria"/>
              </a:rPr>
              <a:t> </a:t>
            </a:r>
            <a:r>
              <a:rPr sz="1050" b="1" spc="10" dirty="0">
                <a:latin typeface="Cambria"/>
                <a:cs typeface="Cambria"/>
              </a:rPr>
              <a:t>Gaussiana</a:t>
            </a:r>
            <a:r>
              <a:rPr sz="1050" b="1" spc="30" dirty="0">
                <a:latin typeface="Cambria"/>
                <a:cs typeface="Cambria"/>
              </a:rPr>
              <a:t> </a:t>
            </a:r>
            <a:r>
              <a:rPr sz="1050" b="1" spc="-10" dirty="0">
                <a:latin typeface="Cambria"/>
                <a:cs typeface="Cambria"/>
              </a:rPr>
              <a:t>Standardizzata</a:t>
            </a:r>
            <a:r>
              <a:rPr sz="1050" b="1" spc="30" dirty="0">
                <a:latin typeface="Cambria"/>
                <a:cs typeface="Cambria"/>
              </a:rPr>
              <a:t> </a:t>
            </a:r>
            <a:r>
              <a:rPr sz="1050" b="1" spc="-80" dirty="0">
                <a:latin typeface="Cambria"/>
                <a:cs typeface="Cambria"/>
              </a:rPr>
              <a:t>(</a:t>
            </a:r>
            <a:r>
              <a:rPr sz="1050" b="1" spc="40" dirty="0">
                <a:latin typeface="Cambria"/>
                <a:cs typeface="Cambria"/>
              </a:rPr>
              <a:t> </a:t>
            </a:r>
            <a:r>
              <a:rPr sz="1575" spc="15" baseline="13227" dirty="0">
                <a:latin typeface="Symbol"/>
                <a:cs typeface="Symbol"/>
              </a:rPr>
              <a:t></a:t>
            </a:r>
            <a:r>
              <a:rPr sz="1575" spc="82" baseline="13227" dirty="0">
                <a:latin typeface="Times New Roman"/>
                <a:cs typeface="Times New Roman"/>
              </a:rPr>
              <a:t> </a:t>
            </a:r>
            <a:r>
              <a:rPr sz="1050" b="1" spc="-40" dirty="0">
                <a:latin typeface="Cambria"/>
                <a:cs typeface="Cambria"/>
              </a:rPr>
              <a:t>0,</a:t>
            </a:r>
            <a:r>
              <a:rPr sz="1050" b="1" spc="30" dirty="0">
                <a:latin typeface="Cambria"/>
                <a:cs typeface="Cambria"/>
              </a:rPr>
              <a:t> </a:t>
            </a:r>
            <a:r>
              <a:rPr sz="1575" spc="22" baseline="13227" dirty="0">
                <a:latin typeface="Symbol"/>
                <a:cs typeface="Symbol"/>
              </a:rPr>
              <a:t></a:t>
            </a:r>
            <a:r>
              <a:rPr sz="1050" b="1" spc="15" dirty="0">
                <a:latin typeface="Cambria"/>
                <a:cs typeface="Cambria"/>
              </a:rPr>
              <a:t>1</a:t>
            </a:r>
            <a:r>
              <a:rPr sz="1050" b="1" spc="30" dirty="0">
                <a:latin typeface="Cambria"/>
                <a:cs typeface="Cambria"/>
              </a:rPr>
              <a:t> </a:t>
            </a:r>
            <a:r>
              <a:rPr sz="1050" b="1" spc="-80" dirty="0">
                <a:latin typeface="Cambria"/>
                <a:cs typeface="Cambria"/>
              </a:rPr>
              <a:t>)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816325" y="5541397"/>
            <a:ext cx="14605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0,1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816325" y="5077796"/>
            <a:ext cx="14605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0,2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816325" y="4614196"/>
            <a:ext cx="14605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0,3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16325" y="4150595"/>
            <a:ext cx="14605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0,4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816325" y="5972337"/>
            <a:ext cx="312420" cy="35306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65"/>
              </a:spcBef>
            </a:pPr>
            <a:r>
              <a:rPr sz="850" spc="-55" dirty="0">
                <a:latin typeface="Trebuchet MS"/>
                <a:cs typeface="Trebuchet MS"/>
              </a:rPr>
              <a:t>0,0</a:t>
            </a:r>
            <a:endParaRPr sz="850">
              <a:latin typeface="Trebuchet MS"/>
              <a:cs typeface="Trebuchet MS"/>
            </a:endParaRPr>
          </a:p>
          <a:p>
            <a:pPr marL="132715">
              <a:lnSpc>
                <a:spcPct val="100000"/>
              </a:lnSpc>
              <a:spcBef>
                <a:spcPts val="270"/>
              </a:spcBef>
            </a:pPr>
            <a:r>
              <a:rPr sz="850" spc="-55" dirty="0">
                <a:latin typeface="Trebuchet MS"/>
                <a:cs typeface="Trebuchet MS"/>
              </a:rPr>
              <a:t>-4,0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409074" y="6168809"/>
            <a:ext cx="179705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-3,0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875226" y="6168809"/>
            <a:ext cx="179705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-2,0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334623" y="6168809"/>
            <a:ext cx="179705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-1,0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814136" y="6168809"/>
            <a:ext cx="14605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0,0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273683" y="6168809"/>
            <a:ext cx="14605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1,0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733230" y="6168809"/>
            <a:ext cx="14605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2,0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199232" y="6168809"/>
            <a:ext cx="146050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spc="-55" dirty="0">
                <a:latin typeface="Trebuchet MS"/>
                <a:cs typeface="Trebuchet MS"/>
              </a:rPr>
              <a:t>3,0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633378" y="6134600"/>
            <a:ext cx="34036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850" spc="-55" dirty="0">
                <a:latin typeface="Trebuchet MS"/>
                <a:cs typeface="Trebuchet MS"/>
              </a:rPr>
              <a:t>4,0</a:t>
            </a:r>
            <a:r>
              <a:rPr sz="850" spc="60" dirty="0">
                <a:latin typeface="Trebuchet MS"/>
                <a:cs typeface="Trebuchet MS"/>
              </a:rPr>
              <a:t> </a:t>
            </a:r>
            <a:r>
              <a:rPr sz="1650" b="1" i="1" spc="44" baseline="7575" dirty="0">
                <a:latin typeface="Cambria"/>
                <a:cs typeface="Cambria"/>
              </a:rPr>
              <a:t>z</a:t>
            </a:r>
            <a:endParaRPr sz="1650" baseline="7575">
              <a:latin typeface="Cambria"/>
              <a:cs typeface="Cambr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763126" y="3509542"/>
            <a:ext cx="22606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100" b="1" i="1" spc="-10" dirty="0">
                <a:latin typeface="Cambria"/>
                <a:cs typeface="Cambria"/>
              </a:rPr>
              <a:t>f(</a:t>
            </a:r>
            <a:r>
              <a:rPr sz="1100" b="1" i="1" spc="15" dirty="0">
                <a:latin typeface="Cambria"/>
                <a:cs typeface="Cambria"/>
              </a:rPr>
              <a:t>z</a:t>
            </a:r>
            <a:r>
              <a:rPr sz="1100" b="1" i="1" spc="-70" dirty="0">
                <a:latin typeface="Cambria"/>
                <a:cs typeface="Cambria"/>
              </a:rPr>
              <a:t>)</a:t>
            </a:r>
            <a:endParaRPr sz="1100">
              <a:latin typeface="Cambria"/>
              <a:cs typeface="Cambria"/>
            </a:endParaRPr>
          </a:p>
          <a:p>
            <a:pPr marL="52705">
              <a:lnSpc>
                <a:spcPct val="100000"/>
              </a:lnSpc>
              <a:spcBef>
                <a:spcPts val="60"/>
              </a:spcBef>
            </a:pPr>
            <a:r>
              <a:rPr sz="850" spc="-55" dirty="0">
                <a:latin typeface="Trebuchet MS"/>
                <a:cs typeface="Trebuchet MS"/>
              </a:rPr>
              <a:t>0,5</a:t>
            </a:r>
            <a:endParaRPr sz="850">
              <a:latin typeface="Trebuchet MS"/>
              <a:cs typeface="Trebuchet MS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609715" y="3474680"/>
            <a:ext cx="4402455" cy="3095625"/>
            <a:chOff x="4609715" y="3474680"/>
            <a:chExt cx="4402455" cy="3095625"/>
          </a:xfrm>
        </p:grpSpPr>
        <p:sp>
          <p:nvSpPr>
            <p:cNvPr id="51" name="object 51"/>
            <p:cNvSpPr/>
            <p:nvPr/>
          </p:nvSpPr>
          <p:spPr>
            <a:xfrm>
              <a:off x="4616470" y="3481435"/>
              <a:ext cx="4389120" cy="3082290"/>
            </a:xfrm>
            <a:custGeom>
              <a:avLst/>
              <a:gdLst/>
              <a:ahLst/>
              <a:cxnLst/>
              <a:rect l="l" t="t" r="r" b="b"/>
              <a:pathLst>
                <a:path w="4389120" h="3082290">
                  <a:moveTo>
                    <a:pt x="0" y="3081838"/>
                  </a:moveTo>
                  <a:lnTo>
                    <a:pt x="4388662" y="3081838"/>
                  </a:lnTo>
                  <a:lnTo>
                    <a:pt x="4388662" y="0"/>
                  </a:lnTo>
                  <a:lnTo>
                    <a:pt x="0" y="0"/>
                  </a:lnTo>
                  <a:lnTo>
                    <a:pt x="0" y="3081838"/>
                  </a:lnTo>
                  <a:close/>
                </a:path>
              </a:pathLst>
            </a:custGeom>
            <a:ln w="1350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6576" y="5164118"/>
              <a:ext cx="1425215" cy="962689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6717098" y="2650688"/>
            <a:ext cx="501015" cy="423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600" spc="229" dirty="0">
                <a:latin typeface="Times New Roman"/>
                <a:cs typeface="Times New Roman"/>
              </a:rPr>
              <a:t>8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r>
              <a:rPr sz="2600" spc="245" dirty="0">
                <a:latin typeface="Times New Roman"/>
                <a:cs typeface="Times New Roman"/>
              </a:rPr>
              <a:t>5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400714" y="2183188"/>
            <a:ext cx="3036570" cy="423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  <a:tabLst>
                <a:tab pos="372110" algn="l"/>
              </a:tabLst>
            </a:pPr>
            <a:r>
              <a:rPr sz="3900" i="1" spc="405" baseline="-35256" dirty="0">
                <a:latin typeface="Times New Roman"/>
                <a:cs typeface="Times New Roman"/>
              </a:rPr>
              <a:t>Z	</a:t>
            </a:r>
            <a:r>
              <a:rPr sz="3900" spc="405" baseline="-35256" dirty="0">
                <a:latin typeface="Symbol"/>
                <a:cs typeface="Symbol"/>
              </a:rPr>
              <a:t></a:t>
            </a:r>
            <a:r>
              <a:rPr sz="3900" spc="-52" baseline="-35256" dirty="0">
                <a:latin typeface="Times New Roman"/>
                <a:cs typeface="Times New Roman"/>
              </a:rPr>
              <a:t> </a:t>
            </a:r>
            <a:r>
              <a:rPr sz="2600" u="heavy" spc="1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600" u="heavy" spc="3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8</a:t>
            </a:r>
            <a:r>
              <a:rPr sz="2600" u="heavy" spc="2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sz="2600" u="heavy" spc="-2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spc="44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2600" u="heavy" spc="1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600" u="heavy" spc="3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7</a:t>
            </a:r>
            <a:r>
              <a:rPr sz="2600" u="heavy" spc="1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600" u="heavy" spc="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.</a:t>
            </a:r>
            <a:r>
              <a:rPr sz="2600" u="heavy" spc="2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</a:t>
            </a:r>
            <a:r>
              <a:rPr sz="2600" spc="220" dirty="0">
                <a:latin typeface="Times New Roman"/>
                <a:cs typeface="Times New Roman"/>
              </a:rPr>
              <a:t> </a:t>
            </a:r>
            <a:r>
              <a:rPr sz="3900" spc="405" baseline="-35256" dirty="0">
                <a:latin typeface="Symbol"/>
                <a:cs typeface="Symbol"/>
              </a:rPr>
              <a:t></a:t>
            </a:r>
            <a:r>
              <a:rPr sz="3900" spc="-427" baseline="-35256" dirty="0">
                <a:latin typeface="Times New Roman"/>
                <a:cs typeface="Times New Roman"/>
              </a:rPr>
              <a:t> </a:t>
            </a:r>
            <a:r>
              <a:rPr sz="3900" spc="367" baseline="-35256" dirty="0">
                <a:latin typeface="Times New Roman"/>
                <a:cs typeface="Times New Roman"/>
              </a:rPr>
              <a:t>1</a:t>
            </a:r>
            <a:endParaRPr sz="3900" baseline="-35256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346661" y="2197720"/>
            <a:ext cx="3048635" cy="865505"/>
          </a:xfrm>
          <a:custGeom>
            <a:avLst/>
            <a:gdLst/>
            <a:ahLst/>
            <a:cxnLst/>
            <a:rect l="l" t="t" r="r" b="b"/>
            <a:pathLst>
              <a:path w="3048634" h="865505">
                <a:moveTo>
                  <a:pt x="0" y="0"/>
                </a:moveTo>
                <a:lnTo>
                  <a:pt x="3048600" y="0"/>
                </a:lnTo>
                <a:lnTo>
                  <a:pt x="3048600" y="864955"/>
                </a:lnTo>
                <a:lnTo>
                  <a:pt x="0" y="864955"/>
                </a:lnTo>
                <a:lnTo>
                  <a:pt x="0" y="0"/>
                </a:lnTo>
                <a:close/>
              </a:path>
            </a:pathLst>
          </a:custGeom>
          <a:ln w="28540">
            <a:solidFill>
              <a:srgbClr val="007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6" name="object 34">
            <a:extLst>
              <a:ext uri="{FF2B5EF4-FFF2-40B4-BE49-F238E27FC236}">
                <a16:creationId xmlns:a16="http://schemas.microsoft.com/office/drawing/2014/main" id="{FC7F7B2F-E0BA-4E6A-976F-13EA67A3634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4423" y="2370001"/>
            <a:ext cx="1258755" cy="6136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587" y="1772828"/>
            <a:ext cx="7874634" cy="313880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 algn="just">
              <a:lnSpc>
                <a:spcPct val="89700"/>
              </a:lnSpc>
              <a:spcBef>
                <a:spcPts val="490"/>
              </a:spcBef>
            </a:pPr>
            <a:r>
              <a:rPr sz="3200" spc="-5" dirty="0">
                <a:latin typeface="Arial MT"/>
                <a:cs typeface="Arial MT"/>
              </a:rPr>
              <a:t>Si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supponga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di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eseguire,</a:t>
            </a:r>
            <a:r>
              <a:rPr sz="3200" spc="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</a:t>
            </a:r>
            <a:r>
              <a:rPr sz="3200" spc="88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condizioni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simili e con lo stesso metodo analitico, un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b="1" spc="204" dirty="0">
                <a:solidFill>
                  <a:srgbClr val="FF0000"/>
                </a:solidFill>
                <a:latin typeface="Arial"/>
                <a:cs typeface="Arial"/>
              </a:rPr>
              <a:t>gran</a:t>
            </a:r>
            <a:r>
              <a:rPr sz="3200" b="1" spc="2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229" dirty="0">
                <a:solidFill>
                  <a:srgbClr val="FF0000"/>
                </a:solidFill>
                <a:latin typeface="Arial"/>
                <a:cs typeface="Arial"/>
              </a:rPr>
              <a:t>numero</a:t>
            </a:r>
            <a:r>
              <a:rPr sz="3200" b="1" spc="2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135" dirty="0">
                <a:latin typeface="Arial MT"/>
                <a:cs typeface="Arial MT"/>
              </a:rPr>
              <a:t>di</a:t>
            </a:r>
            <a:r>
              <a:rPr sz="3200" spc="140" dirty="0">
                <a:latin typeface="Arial MT"/>
                <a:cs typeface="Arial MT"/>
              </a:rPr>
              <a:t> </a:t>
            </a:r>
            <a:r>
              <a:rPr sz="3200" spc="250" dirty="0">
                <a:latin typeface="Arial MT"/>
                <a:cs typeface="Arial MT"/>
              </a:rPr>
              <a:t>misurazioni</a:t>
            </a:r>
            <a:r>
              <a:rPr sz="3200" spc="254" dirty="0">
                <a:latin typeface="Arial MT"/>
                <a:cs typeface="Arial MT"/>
              </a:rPr>
              <a:t> </a:t>
            </a:r>
            <a:r>
              <a:rPr sz="3200" spc="275" dirty="0">
                <a:latin typeface="Arial MT"/>
                <a:cs typeface="Arial MT"/>
              </a:rPr>
              <a:t>della </a:t>
            </a:r>
            <a:r>
              <a:rPr sz="3200" spc="28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emoglobina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glicata,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di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riportare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un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grafico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le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frequenze</a:t>
            </a: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relative</a:t>
            </a: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latin typeface="Arial MT"/>
                <a:cs typeface="Arial MT"/>
              </a:rPr>
              <a:t>dei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valori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ottenuti (x) con le prime 20, 40, ... 5120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misure.</a:t>
            </a:r>
            <a:endParaRPr sz="3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376" y="2820263"/>
            <a:ext cx="373380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spc="-20" dirty="0">
                <a:latin typeface="Arial MT"/>
                <a:cs typeface="Arial MT"/>
              </a:rPr>
              <a:t>0.159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6266" y="3344376"/>
            <a:ext cx="373380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spc="-20" dirty="0">
                <a:latin typeface="Arial MT"/>
                <a:cs typeface="Arial MT"/>
              </a:rPr>
              <a:t>0.089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95344" y="848860"/>
            <a:ext cx="2093595" cy="1473200"/>
            <a:chOff x="6795344" y="848860"/>
            <a:chExt cx="2093595" cy="1473200"/>
          </a:xfrm>
        </p:grpSpPr>
        <p:sp>
          <p:nvSpPr>
            <p:cNvPr id="5" name="object 5"/>
            <p:cNvSpPr/>
            <p:nvPr/>
          </p:nvSpPr>
          <p:spPr>
            <a:xfrm>
              <a:off x="6798837" y="852352"/>
              <a:ext cx="2086610" cy="1466215"/>
            </a:xfrm>
            <a:custGeom>
              <a:avLst/>
              <a:gdLst/>
              <a:ahLst/>
              <a:cxnLst/>
              <a:rect l="l" t="t" r="r" b="b"/>
              <a:pathLst>
                <a:path w="2086609" h="1466214">
                  <a:moveTo>
                    <a:pt x="0" y="1465964"/>
                  </a:moveTo>
                  <a:lnTo>
                    <a:pt x="2086439" y="1465964"/>
                  </a:lnTo>
                  <a:lnTo>
                    <a:pt x="2086439" y="0"/>
                  </a:lnTo>
                  <a:lnTo>
                    <a:pt x="0" y="0"/>
                  </a:lnTo>
                  <a:lnTo>
                    <a:pt x="0" y="1465964"/>
                  </a:lnTo>
                  <a:close/>
                </a:path>
              </a:pathLst>
            </a:custGeom>
            <a:ln w="6423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95184" y="1040415"/>
              <a:ext cx="1757680" cy="843280"/>
            </a:xfrm>
            <a:custGeom>
              <a:avLst/>
              <a:gdLst/>
              <a:ahLst/>
              <a:cxnLst/>
              <a:rect l="l" t="t" r="r" b="b"/>
              <a:pathLst>
                <a:path w="1757679" h="843280">
                  <a:moveTo>
                    <a:pt x="0" y="843226"/>
                  </a:moveTo>
                  <a:lnTo>
                    <a:pt x="1757119" y="843226"/>
                  </a:lnTo>
                </a:path>
                <a:path w="1757679" h="843280">
                  <a:moveTo>
                    <a:pt x="0" y="632419"/>
                  </a:moveTo>
                  <a:lnTo>
                    <a:pt x="1757119" y="632419"/>
                  </a:lnTo>
                </a:path>
                <a:path w="1757679" h="843280">
                  <a:moveTo>
                    <a:pt x="0" y="421613"/>
                  </a:moveTo>
                  <a:lnTo>
                    <a:pt x="1757119" y="421613"/>
                  </a:lnTo>
                </a:path>
                <a:path w="1757679" h="843280">
                  <a:moveTo>
                    <a:pt x="0" y="210806"/>
                  </a:moveTo>
                  <a:lnTo>
                    <a:pt x="1757119" y="210806"/>
                  </a:lnTo>
                </a:path>
                <a:path w="1757679" h="843280">
                  <a:moveTo>
                    <a:pt x="0" y="0"/>
                  </a:moveTo>
                  <a:lnTo>
                    <a:pt x="1757119" y="0"/>
                  </a:lnTo>
                </a:path>
              </a:pathLst>
            </a:custGeom>
            <a:ln w="319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95184" y="1040415"/>
              <a:ext cx="1757680" cy="1054100"/>
            </a:xfrm>
            <a:custGeom>
              <a:avLst/>
              <a:gdLst/>
              <a:ahLst/>
              <a:cxnLst/>
              <a:rect l="l" t="t" r="r" b="b"/>
              <a:pathLst>
                <a:path w="1757679" h="1054100">
                  <a:moveTo>
                    <a:pt x="0" y="0"/>
                  </a:moveTo>
                  <a:lnTo>
                    <a:pt x="1757119" y="0"/>
                  </a:lnTo>
                  <a:lnTo>
                    <a:pt x="1757119" y="1054051"/>
                  </a:lnTo>
                  <a:lnTo>
                    <a:pt x="0" y="1054051"/>
                  </a:lnTo>
                  <a:lnTo>
                    <a:pt x="0" y="0"/>
                  </a:lnTo>
                </a:path>
              </a:pathLst>
            </a:custGeom>
            <a:ln w="6433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93274" y="1254438"/>
              <a:ext cx="1561465" cy="840105"/>
            </a:xfrm>
            <a:custGeom>
              <a:avLst/>
              <a:gdLst/>
              <a:ahLst/>
              <a:cxnLst/>
              <a:rect l="l" t="t" r="r" b="b"/>
              <a:pathLst>
                <a:path w="1561465" h="840105">
                  <a:moveTo>
                    <a:pt x="1548221" y="836795"/>
                  </a:moveTo>
                  <a:lnTo>
                    <a:pt x="12731" y="836795"/>
                  </a:lnTo>
                  <a:lnTo>
                    <a:pt x="0" y="840028"/>
                  </a:lnTo>
                  <a:lnTo>
                    <a:pt x="1560854" y="840028"/>
                  </a:lnTo>
                  <a:lnTo>
                    <a:pt x="1548221" y="836795"/>
                  </a:lnTo>
                  <a:close/>
                </a:path>
                <a:path w="1561465" h="840105">
                  <a:moveTo>
                    <a:pt x="1484913" y="833558"/>
                  </a:moveTo>
                  <a:lnTo>
                    <a:pt x="79203" y="833558"/>
                  </a:lnTo>
                  <a:lnTo>
                    <a:pt x="66569" y="836795"/>
                  </a:lnTo>
                  <a:lnTo>
                    <a:pt x="1494405" y="836795"/>
                  </a:lnTo>
                  <a:lnTo>
                    <a:pt x="1484913" y="833558"/>
                  </a:lnTo>
                  <a:close/>
                </a:path>
                <a:path w="1561465" h="840105">
                  <a:moveTo>
                    <a:pt x="1440553" y="830320"/>
                  </a:moveTo>
                  <a:lnTo>
                    <a:pt x="120313" y="830320"/>
                  </a:lnTo>
                  <a:lnTo>
                    <a:pt x="110821" y="833558"/>
                  </a:lnTo>
                  <a:lnTo>
                    <a:pt x="1450046" y="833558"/>
                  </a:lnTo>
                  <a:lnTo>
                    <a:pt x="1440553" y="830320"/>
                  </a:lnTo>
                  <a:close/>
                </a:path>
                <a:path w="1561465" h="840105">
                  <a:moveTo>
                    <a:pt x="1418427" y="827083"/>
                  </a:moveTo>
                  <a:lnTo>
                    <a:pt x="142511" y="827083"/>
                  </a:lnTo>
                  <a:lnTo>
                    <a:pt x="133018" y="830320"/>
                  </a:lnTo>
                  <a:lnTo>
                    <a:pt x="1427920" y="830320"/>
                  </a:lnTo>
                  <a:lnTo>
                    <a:pt x="1418427" y="827083"/>
                  </a:lnTo>
                  <a:close/>
                </a:path>
                <a:path w="1561465" h="840105">
                  <a:moveTo>
                    <a:pt x="791550" y="0"/>
                  </a:moveTo>
                  <a:lnTo>
                    <a:pt x="769424" y="0"/>
                  </a:lnTo>
                  <a:lnTo>
                    <a:pt x="759824" y="3251"/>
                  </a:lnTo>
                  <a:lnTo>
                    <a:pt x="725064" y="26012"/>
                  </a:lnTo>
                  <a:lnTo>
                    <a:pt x="693375" y="64922"/>
                  </a:lnTo>
                  <a:lnTo>
                    <a:pt x="680707" y="81107"/>
                  </a:lnTo>
                  <a:lnTo>
                    <a:pt x="671249" y="97364"/>
                  </a:lnTo>
                  <a:lnTo>
                    <a:pt x="658581" y="116800"/>
                  </a:lnTo>
                  <a:lnTo>
                    <a:pt x="649016" y="136201"/>
                  </a:lnTo>
                  <a:lnTo>
                    <a:pt x="636384" y="158962"/>
                  </a:lnTo>
                  <a:lnTo>
                    <a:pt x="626891" y="181687"/>
                  </a:lnTo>
                  <a:lnTo>
                    <a:pt x="614257" y="204339"/>
                  </a:lnTo>
                  <a:lnTo>
                    <a:pt x="604765" y="230352"/>
                  </a:lnTo>
                  <a:lnTo>
                    <a:pt x="595271" y="253004"/>
                  </a:lnTo>
                  <a:lnTo>
                    <a:pt x="582532" y="278979"/>
                  </a:lnTo>
                  <a:lnTo>
                    <a:pt x="573074" y="304956"/>
                  </a:lnTo>
                  <a:lnTo>
                    <a:pt x="560405" y="330859"/>
                  </a:lnTo>
                  <a:lnTo>
                    <a:pt x="550948" y="356835"/>
                  </a:lnTo>
                  <a:lnTo>
                    <a:pt x="538279" y="379487"/>
                  </a:lnTo>
                  <a:lnTo>
                    <a:pt x="528716" y="405464"/>
                  </a:lnTo>
                  <a:lnTo>
                    <a:pt x="516082" y="431440"/>
                  </a:lnTo>
                  <a:lnTo>
                    <a:pt x="506590" y="454092"/>
                  </a:lnTo>
                  <a:lnTo>
                    <a:pt x="493956" y="480067"/>
                  </a:lnTo>
                  <a:lnTo>
                    <a:pt x="484463" y="502719"/>
                  </a:lnTo>
                  <a:lnTo>
                    <a:pt x="471723" y="525481"/>
                  </a:lnTo>
                  <a:lnTo>
                    <a:pt x="462230" y="544880"/>
                  </a:lnTo>
                  <a:lnTo>
                    <a:pt x="449597" y="567641"/>
                  </a:lnTo>
                  <a:lnTo>
                    <a:pt x="440104" y="587042"/>
                  </a:lnTo>
                  <a:lnTo>
                    <a:pt x="430648" y="606551"/>
                  </a:lnTo>
                  <a:lnTo>
                    <a:pt x="417979" y="625989"/>
                  </a:lnTo>
                  <a:lnTo>
                    <a:pt x="408414" y="642246"/>
                  </a:lnTo>
                  <a:lnTo>
                    <a:pt x="395782" y="658431"/>
                  </a:lnTo>
                  <a:lnTo>
                    <a:pt x="386289" y="674616"/>
                  </a:lnTo>
                  <a:lnTo>
                    <a:pt x="373655" y="687659"/>
                  </a:lnTo>
                  <a:lnTo>
                    <a:pt x="364163" y="700592"/>
                  </a:lnTo>
                  <a:lnTo>
                    <a:pt x="351422" y="713526"/>
                  </a:lnTo>
                  <a:lnTo>
                    <a:pt x="341930" y="726577"/>
                  </a:lnTo>
                  <a:lnTo>
                    <a:pt x="329297" y="736287"/>
                  </a:lnTo>
                  <a:lnTo>
                    <a:pt x="319803" y="745995"/>
                  </a:lnTo>
                  <a:lnTo>
                    <a:pt x="307171" y="755705"/>
                  </a:lnTo>
                  <a:lnTo>
                    <a:pt x="297606" y="765505"/>
                  </a:lnTo>
                  <a:lnTo>
                    <a:pt x="284937" y="771975"/>
                  </a:lnTo>
                  <a:lnTo>
                    <a:pt x="275480" y="781686"/>
                  </a:lnTo>
                  <a:lnTo>
                    <a:pt x="262812" y="788156"/>
                  </a:lnTo>
                  <a:lnTo>
                    <a:pt x="253319" y="791392"/>
                  </a:lnTo>
                  <a:lnTo>
                    <a:pt x="243861" y="797867"/>
                  </a:lnTo>
                  <a:lnTo>
                    <a:pt x="231122" y="804429"/>
                  </a:lnTo>
                  <a:lnTo>
                    <a:pt x="221628" y="807666"/>
                  </a:lnTo>
                  <a:lnTo>
                    <a:pt x="208996" y="810902"/>
                  </a:lnTo>
                  <a:lnTo>
                    <a:pt x="199503" y="814139"/>
                  </a:lnTo>
                  <a:lnTo>
                    <a:pt x="186870" y="817377"/>
                  </a:lnTo>
                  <a:lnTo>
                    <a:pt x="177305" y="820610"/>
                  </a:lnTo>
                  <a:lnTo>
                    <a:pt x="164637" y="823847"/>
                  </a:lnTo>
                  <a:lnTo>
                    <a:pt x="155180" y="827083"/>
                  </a:lnTo>
                  <a:lnTo>
                    <a:pt x="1405686" y="827083"/>
                  </a:lnTo>
                  <a:lnTo>
                    <a:pt x="1396230" y="823847"/>
                  </a:lnTo>
                  <a:lnTo>
                    <a:pt x="1383560" y="820610"/>
                  </a:lnTo>
                  <a:lnTo>
                    <a:pt x="1374104" y="817377"/>
                  </a:lnTo>
                  <a:lnTo>
                    <a:pt x="1361436" y="814139"/>
                  </a:lnTo>
                  <a:lnTo>
                    <a:pt x="1351870" y="810902"/>
                  </a:lnTo>
                  <a:lnTo>
                    <a:pt x="1339239" y="807666"/>
                  </a:lnTo>
                  <a:lnTo>
                    <a:pt x="1329745" y="804429"/>
                  </a:lnTo>
                  <a:lnTo>
                    <a:pt x="1317113" y="797867"/>
                  </a:lnTo>
                  <a:lnTo>
                    <a:pt x="1307619" y="791392"/>
                  </a:lnTo>
                  <a:lnTo>
                    <a:pt x="1298126" y="788156"/>
                  </a:lnTo>
                  <a:lnTo>
                    <a:pt x="1285387" y="781686"/>
                  </a:lnTo>
                  <a:lnTo>
                    <a:pt x="1275929" y="771975"/>
                  </a:lnTo>
                  <a:lnTo>
                    <a:pt x="1263261" y="765505"/>
                  </a:lnTo>
                  <a:lnTo>
                    <a:pt x="1253768" y="755705"/>
                  </a:lnTo>
                  <a:lnTo>
                    <a:pt x="1241134" y="745995"/>
                  </a:lnTo>
                  <a:lnTo>
                    <a:pt x="1231571" y="736287"/>
                  </a:lnTo>
                  <a:lnTo>
                    <a:pt x="1218937" y="726577"/>
                  </a:lnTo>
                  <a:lnTo>
                    <a:pt x="1209445" y="713526"/>
                  </a:lnTo>
                  <a:lnTo>
                    <a:pt x="1196775" y="700592"/>
                  </a:lnTo>
                  <a:lnTo>
                    <a:pt x="1187319" y="687659"/>
                  </a:lnTo>
                  <a:lnTo>
                    <a:pt x="1174578" y="674616"/>
                  </a:lnTo>
                  <a:lnTo>
                    <a:pt x="1165085" y="658431"/>
                  </a:lnTo>
                  <a:lnTo>
                    <a:pt x="1152452" y="642246"/>
                  </a:lnTo>
                  <a:lnTo>
                    <a:pt x="1142959" y="625989"/>
                  </a:lnTo>
                  <a:lnTo>
                    <a:pt x="1133467" y="606551"/>
                  </a:lnTo>
                  <a:lnTo>
                    <a:pt x="1120762" y="587042"/>
                  </a:lnTo>
                  <a:lnTo>
                    <a:pt x="1111270" y="567641"/>
                  </a:lnTo>
                  <a:lnTo>
                    <a:pt x="1098636" y="544880"/>
                  </a:lnTo>
                  <a:lnTo>
                    <a:pt x="1089144" y="525481"/>
                  </a:lnTo>
                  <a:lnTo>
                    <a:pt x="1076476" y="502719"/>
                  </a:lnTo>
                  <a:lnTo>
                    <a:pt x="1067018" y="480067"/>
                  </a:lnTo>
                  <a:lnTo>
                    <a:pt x="1054277" y="454092"/>
                  </a:lnTo>
                  <a:lnTo>
                    <a:pt x="1044785" y="431440"/>
                  </a:lnTo>
                  <a:lnTo>
                    <a:pt x="1032151" y="405464"/>
                  </a:lnTo>
                  <a:lnTo>
                    <a:pt x="1022659" y="379487"/>
                  </a:lnTo>
                  <a:lnTo>
                    <a:pt x="1010025" y="356835"/>
                  </a:lnTo>
                  <a:lnTo>
                    <a:pt x="1000461" y="330859"/>
                  </a:lnTo>
                  <a:lnTo>
                    <a:pt x="987793" y="304956"/>
                  </a:lnTo>
                  <a:lnTo>
                    <a:pt x="978300" y="278979"/>
                  </a:lnTo>
                  <a:lnTo>
                    <a:pt x="965667" y="253004"/>
                  </a:lnTo>
                  <a:lnTo>
                    <a:pt x="956174" y="230352"/>
                  </a:lnTo>
                  <a:lnTo>
                    <a:pt x="946717" y="204339"/>
                  </a:lnTo>
                  <a:lnTo>
                    <a:pt x="933977" y="181687"/>
                  </a:lnTo>
                  <a:lnTo>
                    <a:pt x="924483" y="158962"/>
                  </a:lnTo>
                  <a:lnTo>
                    <a:pt x="911851" y="136201"/>
                  </a:lnTo>
                  <a:lnTo>
                    <a:pt x="902357" y="116800"/>
                  </a:lnTo>
                  <a:lnTo>
                    <a:pt x="889725" y="97364"/>
                  </a:lnTo>
                  <a:lnTo>
                    <a:pt x="880125" y="81107"/>
                  </a:lnTo>
                  <a:lnTo>
                    <a:pt x="867492" y="64922"/>
                  </a:lnTo>
                  <a:lnTo>
                    <a:pt x="857999" y="48663"/>
                  </a:lnTo>
                  <a:lnTo>
                    <a:pt x="835873" y="26012"/>
                  </a:lnTo>
                  <a:lnTo>
                    <a:pt x="823169" y="16294"/>
                  </a:lnTo>
                  <a:lnTo>
                    <a:pt x="813676" y="9718"/>
                  </a:lnTo>
                  <a:lnTo>
                    <a:pt x="801006" y="3251"/>
                  </a:lnTo>
                  <a:lnTo>
                    <a:pt x="79155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95184" y="1254437"/>
              <a:ext cx="1757680" cy="840105"/>
            </a:xfrm>
            <a:custGeom>
              <a:avLst/>
              <a:gdLst/>
              <a:ahLst/>
              <a:cxnLst/>
              <a:rect l="l" t="t" r="r" b="b"/>
              <a:pathLst>
                <a:path w="1757679" h="840105">
                  <a:moveTo>
                    <a:pt x="0" y="840029"/>
                  </a:moveTo>
                  <a:lnTo>
                    <a:pt x="9485" y="840029"/>
                  </a:lnTo>
                  <a:lnTo>
                    <a:pt x="98089" y="840029"/>
                  </a:lnTo>
                  <a:lnTo>
                    <a:pt x="110821" y="836795"/>
                  </a:lnTo>
                  <a:lnTo>
                    <a:pt x="164659" y="836795"/>
                  </a:lnTo>
                  <a:lnTo>
                    <a:pt x="177293" y="833558"/>
                  </a:lnTo>
                  <a:lnTo>
                    <a:pt x="186785" y="833558"/>
                  </a:lnTo>
                  <a:lnTo>
                    <a:pt x="196278" y="833558"/>
                  </a:lnTo>
                  <a:lnTo>
                    <a:pt x="208911" y="833558"/>
                  </a:lnTo>
                  <a:lnTo>
                    <a:pt x="218403" y="830321"/>
                  </a:lnTo>
                  <a:lnTo>
                    <a:pt x="231108" y="830321"/>
                  </a:lnTo>
                  <a:lnTo>
                    <a:pt x="240601" y="827084"/>
                  </a:lnTo>
                  <a:lnTo>
                    <a:pt x="253270" y="827084"/>
                  </a:lnTo>
                  <a:lnTo>
                    <a:pt x="262727" y="823847"/>
                  </a:lnTo>
                  <a:lnTo>
                    <a:pt x="275396" y="820610"/>
                  </a:lnTo>
                  <a:lnTo>
                    <a:pt x="284960" y="817377"/>
                  </a:lnTo>
                  <a:lnTo>
                    <a:pt x="297593" y="814140"/>
                  </a:lnTo>
                  <a:lnTo>
                    <a:pt x="307085" y="810903"/>
                  </a:lnTo>
                  <a:lnTo>
                    <a:pt x="319719" y="807666"/>
                  </a:lnTo>
                  <a:lnTo>
                    <a:pt x="329212" y="804429"/>
                  </a:lnTo>
                  <a:lnTo>
                    <a:pt x="341951" y="797867"/>
                  </a:lnTo>
                  <a:lnTo>
                    <a:pt x="351409" y="791393"/>
                  </a:lnTo>
                  <a:lnTo>
                    <a:pt x="360902" y="788156"/>
                  </a:lnTo>
                  <a:lnTo>
                    <a:pt x="373571" y="781686"/>
                  </a:lnTo>
                  <a:lnTo>
                    <a:pt x="383027" y="771975"/>
                  </a:lnTo>
                  <a:lnTo>
                    <a:pt x="395696" y="765505"/>
                  </a:lnTo>
                  <a:lnTo>
                    <a:pt x="405261" y="755706"/>
                  </a:lnTo>
                  <a:lnTo>
                    <a:pt x="417893" y="745995"/>
                  </a:lnTo>
                  <a:lnTo>
                    <a:pt x="427386" y="736288"/>
                  </a:lnTo>
                  <a:lnTo>
                    <a:pt x="440020" y="726577"/>
                  </a:lnTo>
                  <a:lnTo>
                    <a:pt x="449512" y="713526"/>
                  </a:lnTo>
                  <a:lnTo>
                    <a:pt x="462253" y="700593"/>
                  </a:lnTo>
                  <a:lnTo>
                    <a:pt x="471745" y="687660"/>
                  </a:lnTo>
                  <a:lnTo>
                    <a:pt x="484379" y="674617"/>
                  </a:lnTo>
                  <a:lnTo>
                    <a:pt x="493872" y="658432"/>
                  </a:lnTo>
                  <a:lnTo>
                    <a:pt x="506504" y="642247"/>
                  </a:lnTo>
                  <a:lnTo>
                    <a:pt x="516069" y="625989"/>
                  </a:lnTo>
                  <a:lnTo>
                    <a:pt x="528738" y="606552"/>
                  </a:lnTo>
                  <a:lnTo>
                    <a:pt x="538195" y="587043"/>
                  </a:lnTo>
                  <a:lnTo>
                    <a:pt x="547687" y="567642"/>
                  </a:lnTo>
                  <a:lnTo>
                    <a:pt x="560320" y="544881"/>
                  </a:lnTo>
                  <a:lnTo>
                    <a:pt x="569814" y="525481"/>
                  </a:lnTo>
                  <a:lnTo>
                    <a:pt x="582553" y="502720"/>
                  </a:lnTo>
                  <a:lnTo>
                    <a:pt x="592046" y="480068"/>
                  </a:lnTo>
                  <a:lnTo>
                    <a:pt x="604680" y="454092"/>
                  </a:lnTo>
                  <a:lnTo>
                    <a:pt x="614172" y="431440"/>
                  </a:lnTo>
                  <a:lnTo>
                    <a:pt x="626806" y="405464"/>
                  </a:lnTo>
                  <a:lnTo>
                    <a:pt x="636369" y="379487"/>
                  </a:lnTo>
                  <a:lnTo>
                    <a:pt x="649038" y="356836"/>
                  </a:lnTo>
                  <a:lnTo>
                    <a:pt x="658495" y="330859"/>
                  </a:lnTo>
                  <a:lnTo>
                    <a:pt x="671164" y="304957"/>
                  </a:lnTo>
                  <a:lnTo>
                    <a:pt x="680622" y="278980"/>
                  </a:lnTo>
                  <a:lnTo>
                    <a:pt x="693362" y="253004"/>
                  </a:lnTo>
                  <a:lnTo>
                    <a:pt x="702854" y="230352"/>
                  </a:lnTo>
                  <a:lnTo>
                    <a:pt x="712347" y="204339"/>
                  </a:lnTo>
                  <a:lnTo>
                    <a:pt x="724980" y="181688"/>
                  </a:lnTo>
                  <a:lnTo>
                    <a:pt x="734473" y="158963"/>
                  </a:lnTo>
                  <a:lnTo>
                    <a:pt x="747106" y="136202"/>
                  </a:lnTo>
                  <a:lnTo>
                    <a:pt x="756671" y="116801"/>
                  </a:lnTo>
                  <a:lnTo>
                    <a:pt x="769339" y="97365"/>
                  </a:lnTo>
                  <a:lnTo>
                    <a:pt x="778796" y="81107"/>
                  </a:lnTo>
                  <a:lnTo>
                    <a:pt x="791465" y="64922"/>
                  </a:lnTo>
                  <a:lnTo>
                    <a:pt x="800922" y="48664"/>
                  </a:lnTo>
                  <a:lnTo>
                    <a:pt x="813662" y="35694"/>
                  </a:lnTo>
                  <a:lnTo>
                    <a:pt x="823155" y="26012"/>
                  </a:lnTo>
                  <a:lnTo>
                    <a:pt x="835788" y="16294"/>
                  </a:lnTo>
                  <a:lnTo>
                    <a:pt x="845281" y="9717"/>
                  </a:lnTo>
                  <a:lnTo>
                    <a:pt x="857914" y="3251"/>
                  </a:lnTo>
                  <a:lnTo>
                    <a:pt x="867514" y="0"/>
                  </a:lnTo>
                  <a:lnTo>
                    <a:pt x="880147" y="0"/>
                  </a:lnTo>
                  <a:lnTo>
                    <a:pt x="889640" y="0"/>
                  </a:lnTo>
                  <a:lnTo>
                    <a:pt x="933963" y="26012"/>
                  </a:lnTo>
                  <a:lnTo>
                    <a:pt x="965582" y="64922"/>
                  </a:lnTo>
                  <a:lnTo>
                    <a:pt x="978215" y="81107"/>
                  </a:lnTo>
                  <a:lnTo>
                    <a:pt x="987814" y="97365"/>
                  </a:lnTo>
                  <a:lnTo>
                    <a:pt x="1000448" y="116801"/>
                  </a:lnTo>
                  <a:lnTo>
                    <a:pt x="1009941" y="136202"/>
                  </a:lnTo>
                  <a:lnTo>
                    <a:pt x="1022573" y="158963"/>
                  </a:lnTo>
                  <a:lnTo>
                    <a:pt x="1032067" y="181688"/>
                  </a:lnTo>
                  <a:lnTo>
                    <a:pt x="1044807" y="204339"/>
                  </a:lnTo>
                  <a:lnTo>
                    <a:pt x="1054264" y="230352"/>
                  </a:lnTo>
                  <a:lnTo>
                    <a:pt x="1063756" y="253004"/>
                  </a:lnTo>
                  <a:lnTo>
                    <a:pt x="1076390" y="278980"/>
                  </a:lnTo>
                  <a:lnTo>
                    <a:pt x="1085883" y="304957"/>
                  </a:lnTo>
                  <a:lnTo>
                    <a:pt x="1098551" y="330859"/>
                  </a:lnTo>
                  <a:lnTo>
                    <a:pt x="1108116" y="356836"/>
                  </a:lnTo>
                  <a:lnTo>
                    <a:pt x="1120749" y="379487"/>
                  </a:lnTo>
                  <a:lnTo>
                    <a:pt x="1130241" y="405464"/>
                  </a:lnTo>
                  <a:lnTo>
                    <a:pt x="1142875" y="431440"/>
                  </a:lnTo>
                  <a:lnTo>
                    <a:pt x="1152367" y="454092"/>
                  </a:lnTo>
                  <a:lnTo>
                    <a:pt x="1165108" y="480068"/>
                  </a:lnTo>
                  <a:lnTo>
                    <a:pt x="1174565" y="502720"/>
                  </a:lnTo>
                  <a:lnTo>
                    <a:pt x="1187233" y="525481"/>
                  </a:lnTo>
                  <a:lnTo>
                    <a:pt x="1196727" y="544881"/>
                  </a:lnTo>
                  <a:lnTo>
                    <a:pt x="1209360" y="567642"/>
                  </a:lnTo>
                  <a:lnTo>
                    <a:pt x="1218852" y="587043"/>
                  </a:lnTo>
                  <a:lnTo>
                    <a:pt x="1231557" y="606552"/>
                  </a:lnTo>
                  <a:lnTo>
                    <a:pt x="1241050" y="625989"/>
                  </a:lnTo>
                  <a:lnTo>
                    <a:pt x="1250542" y="642247"/>
                  </a:lnTo>
                  <a:lnTo>
                    <a:pt x="1263175" y="658432"/>
                  </a:lnTo>
                  <a:lnTo>
                    <a:pt x="1272669" y="674617"/>
                  </a:lnTo>
                  <a:lnTo>
                    <a:pt x="1285409" y="687660"/>
                  </a:lnTo>
                  <a:lnTo>
                    <a:pt x="1294865" y="700593"/>
                  </a:lnTo>
                  <a:lnTo>
                    <a:pt x="1307535" y="713526"/>
                  </a:lnTo>
                  <a:lnTo>
                    <a:pt x="1317027" y="726577"/>
                  </a:lnTo>
                  <a:lnTo>
                    <a:pt x="1329660" y="736288"/>
                  </a:lnTo>
                  <a:lnTo>
                    <a:pt x="1339224" y="745995"/>
                  </a:lnTo>
                  <a:lnTo>
                    <a:pt x="1351857" y="755706"/>
                  </a:lnTo>
                  <a:lnTo>
                    <a:pt x="1361351" y="765505"/>
                  </a:lnTo>
                  <a:lnTo>
                    <a:pt x="1374019" y="771975"/>
                  </a:lnTo>
                  <a:lnTo>
                    <a:pt x="1383477" y="781686"/>
                  </a:lnTo>
                  <a:lnTo>
                    <a:pt x="1396217" y="788156"/>
                  </a:lnTo>
                  <a:lnTo>
                    <a:pt x="1405709" y="791393"/>
                  </a:lnTo>
                  <a:lnTo>
                    <a:pt x="1415202" y="797867"/>
                  </a:lnTo>
                  <a:lnTo>
                    <a:pt x="1427835" y="804429"/>
                  </a:lnTo>
                  <a:lnTo>
                    <a:pt x="1437328" y="807666"/>
                  </a:lnTo>
                  <a:lnTo>
                    <a:pt x="1449961" y="810903"/>
                  </a:lnTo>
                  <a:lnTo>
                    <a:pt x="1459525" y="814140"/>
                  </a:lnTo>
                  <a:lnTo>
                    <a:pt x="1472194" y="817377"/>
                  </a:lnTo>
                  <a:lnTo>
                    <a:pt x="1481651" y="820610"/>
                  </a:lnTo>
                  <a:lnTo>
                    <a:pt x="1494320" y="823847"/>
                  </a:lnTo>
                  <a:lnTo>
                    <a:pt x="1503777" y="827084"/>
                  </a:lnTo>
                  <a:lnTo>
                    <a:pt x="1516517" y="827084"/>
                  </a:lnTo>
                  <a:lnTo>
                    <a:pt x="1526010" y="830321"/>
                  </a:lnTo>
                  <a:lnTo>
                    <a:pt x="1538643" y="830321"/>
                  </a:lnTo>
                  <a:lnTo>
                    <a:pt x="1548136" y="833558"/>
                  </a:lnTo>
                  <a:lnTo>
                    <a:pt x="1560769" y="833558"/>
                  </a:lnTo>
                  <a:lnTo>
                    <a:pt x="1570262" y="833558"/>
                  </a:lnTo>
                  <a:lnTo>
                    <a:pt x="1583002" y="833558"/>
                  </a:lnTo>
                  <a:lnTo>
                    <a:pt x="1592495" y="836795"/>
                  </a:lnTo>
                  <a:lnTo>
                    <a:pt x="1646311" y="836795"/>
                  </a:lnTo>
                  <a:lnTo>
                    <a:pt x="1658944" y="840029"/>
                  </a:lnTo>
                  <a:lnTo>
                    <a:pt x="1757119" y="840029"/>
                  </a:lnTo>
                  <a:lnTo>
                    <a:pt x="1757119" y="840029"/>
                  </a:lnTo>
                  <a:lnTo>
                    <a:pt x="9485" y="840029"/>
                  </a:lnTo>
                  <a:lnTo>
                    <a:pt x="0" y="840029"/>
                  </a:lnTo>
                </a:path>
              </a:pathLst>
            </a:custGeom>
            <a:ln w="9667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93274" y="1254438"/>
              <a:ext cx="1000760" cy="840105"/>
            </a:xfrm>
            <a:custGeom>
              <a:avLst/>
              <a:gdLst/>
              <a:ahLst/>
              <a:cxnLst/>
              <a:rect l="l" t="t" r="r" b="b"/>
              <a:pathLst>
                <a:path w="1000759" h="840105">
                  <a:moveTo>
                    <a:pt x="791550" y="0"/>
                  </a:moveTo>
                  <a:lnTo>
                    <a:pt x="769424" y="0"/>
                  </a:lnTo>
                  <a:lnTo>
                    <a:pt x="759824" y="3251"/>
                  </a:lnTo>
                  <a:lnTo>
                    <a:pt x="725064" y="26012"/>
                  </a:lnTo>
                  <a:lnTo>
                    <a:pt x="693375" y="64922"/>
                  </a:lnTo>
                  <a:lnTo>
                    <a:pt x="680707" y="81107"/>
                  </a:lnTo>
                  <a:lnTo>
                    <a:pt x="671249" y="97364"/>
                  </a:lnTo>
                  <a:lnTo>
                    <a:pt x="658581" y="116800"/>
                  </a:lnTo>
                  <a:lnTo>
                    <a:pt x="649016" y="136201"/>
                  </a:lnTo>
                  <a:lnTo>
                    <a:pt x="636384" y="158962"/>
                  </a:lnTo>
                  <a:lnTo>
                    <a:pt x="626891" y="181687"/>
                  </a:lnTo>
                  <a:lnTo>
                    <a:pt x="614257" y="204339"/>
                  </a:lnTo>
                  <a:lnTo>
                    <a:pt x="604765" y="230352"/>
                  </a:lnTo>
                  <a:lnTo>
                    <a:pt x="595271" y="253004"/>
                  </a:lnTo>
                  <a:lnTo>
                    <a:pt x="582532" y="278979"/>
                  </a:lnTo>
                  <a:lnTo>
                    <a:pt x="573074" y="304956"/>
                  </a:lnTo>
                  <a:lnTo>
                    <a:pt x="560405" y="330859"/>
                  </a:lnTo>
                  <a:lnTo>
                    <a:pt x="550948" y="356835"/>
                  </a:lnTo>
                  <a:lnTo>
                    <a:pt x="538279" y="379487"/>
                  </a:lnTo>
                  <a:lnTo>
                    <a:pt x="528716" y="405464"/>
                  </a:lnTo>
                  <a:lnTo>
                    <a:pt x="516082" y="431440"/>
                  </a:lnTo>
                  <a:lnTo>
                    <a:pt x="506590" y="454092"/>
                  </a:lnTo>
                  <a:lnTo>
                    <a:pt x="493956" y="480067"/>
                  </a:lnTo>
                  <a:lnTo>
                    <a:pt x="484463" y="502719"/>
                  </a:lnTo>
                  <a:lnTo>
                    <a:pt x="471723" y="525481"/>
                  </a:lnTo>
                  <a:lnTo>
                    <a:pt x="462230" y="544880"/>
                  </a:lnTo>
                  <a:lnTo>
                    <a:pt x="449597" y="567641"/>
                  </a:lnTo>
                  <a:lnTo>
                    <a:pt x="440104" y="587042"/>
                  </a:lnTo>
                  <a:lnTo>
                    <a:pt x="430648" y="606551"/>
                  </a:lnTo>
                  <a:lnTo>
                    <a:pt x="417979" y="625989"/>
                  </a:lnTo>
                  <a:lnTo>
                    <a:pt x="408414" y="642246"/>
                  </a:lnTo>
                  <a:lnTo>
                    <a:pt x="395782" y="658431"/>
                  </a:lnTo>
                  <a:lnTo>
                    <a:pt x="386289" y="674616"/>
                  </a:lnTo>
                  <a:lnTo>
                    <a:pt x="373655" y="687659"/>
                  </a:lnTo>
                  <a:lnTo>
                    <a:pt x="364163" y="700592"/>
                  </a:lnTo>
                  <a:lnTo>
                    <a:pt x="351422" y="713526"/>
                  </a:lnTo>
                  <a:lnTo>
                    <a:pt x="341930" y="726577"/>
                  </a:lnTo>
                  <a:lnTo>
                    <a:pt x="329297" y="736287"/>
                  </a:lnTo>
                  <a:lnTo>
                    <a:pt x="319803" y="745995"/>
                  </a:lnTo>
                  <a:lnTo>
                    <a:pt x="307171" y="755705"/>
                  </a:lnTo>
                  <a:lnTo>
                    <a:pt x="297606" y="765505"/>
                  </a:lnTo>
                  <a:lnTo>
                    <a:pt x="284937" y="771975"/>
                  </a:lnTo>
                  <a:lnTo>
                    <a:pt x="275480" y="781686"/>
                  </a:lnTo>
                  <a:lnTo>
                    <a:pt x="262812" y="788156"/>
                  </a:lnTo>
                  <a:lnTo>
                    <a:pt x="253319" y="791392"/>
                  </a:lnTo>
                  <a:lnTo>
                    <a:pt x="243861" y="797867"/>
                  </a:lnTo>
                  <a:lnTo>
                    <a:pt x="231122" y="804429"/>
                  </a:lnTo>
                  <a:lnTo>
                    <a:pt x="221628" y="807666"/>
                  </a:lnTo>
                  <a:lnTo>
                    <a:pt x="208996" y="810902"/>
                  </a:lnTo>
                  <a:lnTo>
                    <a:pt x="199503" y="814139"/>
                  </a:lnTo>
                  <a:lnTo>
                    <a:pt x="186870" y="817377"/>
                  </a:lnTo>
                  <a:lnTo>
                    <a:pt x="177305" y="820610"/>
                  </a:lnTo>
                  <a:lnTo>
                    <a:pt x="164637" y="823847"/>
                  </a:lnTo>
                  <a:lnTo>
                    <a:pt x="155180" y="827083"/>
                  </a:lnTo>
                  <a:lnTo>
                    <a:pt x="142511" y="827083"/>
                  </a:lnTo>
                  <a:lnTo>
                    <a:pt x="133018" y="830320"/>
                  </a:lnTo>
                  <a:lnTo>
                    <a:pt x="120313" y="830320"/>
                  </a:lnTo>
                  <a:lnTo>
                    <a:pt x="110821" y="833558"/>
                  </a:lnTo>
                  <a:lnTo>
                    <a:pt x="79203" y="833558"/>
                  </a:lnTo>
                  <a:lnTo>
                    <a:pt x="66569" y="836795"/>
                  </a:lnTo>
                  <a:lnTo>
                    <a:pt x="12731" y="836795"/>
                  </a:lnTo>
                  <a:lnTo>
                    <a:pt x="0" y="840028"/>
                  </a:lnTo>
                  <a:lnTo>
                    <a:pt x="1000461" y="840028"/>
                  </a:lnTo>
                  <a:lnTo>
                    <a:pt x="1000461" y="330859"/>
                  </a:lnTo>
                  <a:lnTo>
                    <a:pt x="987793" y="304956"/>
                  </a:lnTo>
                  <a:lnTo>
                    <a:pt x="978300" y="278979"/>
                  </a:lnTo>
                  <a:lnTo>
                    <a:pt x="965667" y="253004"/>
                  </a:lnTo>
                  <a:lnTo>
                    <a:pt x="956174" y="230352"/>
                  </a:lnTo>
                  <a:lnTo>
                    <a:pt x="946717" y="204339"/>
                  </a:lnTo>
                  <a:lnTo>
                    <a:pt x="933977" y="181687"/>
                  </a:lnTo>
                  <a:lnTo>
                    <a:pt x="924483" y="158962"/>
                  </a:lnTo>
                  <a:lnTo>
                    <a:pt x="911851" y="136201"/>
                  </a:lnTo>
                  <a:lnTo>
                    <a:pt x="902357" y="116800"/>
                  </a:lnTo>
                  <a:lnTo>
                    <a:pt x="889725" y="97364"/>
                  </a:lnTo>
                  <a:lnTo>
                    <a:pt x="880125" y="81107"/>
                  </a:lnTo>
                  <a:lnTo>
                    <a:pt x="867492" y="64922"/>
                  </a:lnTo>
                  <a:lnTo>
                    <a:pt x="835873" y="26012"/>
                  </a:lnTo>
                  <a:lnTo>
                    <a:pt x="801006" y="3251"/>
                  </a:lnTo>
                  <a:lnTo>
                    <a:pt x="79155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95184" y="1254437"/>
              <a:ext cx="1098550" cy="840105"/>
            </a:xfrm>
            <a:custGeom>
              <a:avLst/>
              <a:gdLst/>
              <a:ahLst/>
              <a:cxnLst/>
              <a:rect l="l" t="t" r="r" b="b"/>
              <a:pathLst>
                <a:path w="1098550" h="840105">
                  <a:moveTo>
                    <a:pt x="0" y="840029"/>
                  </a:moveTo>
                  <a:lnTo>
                    <a:pt x="9485" y="840029"/>
                  </a:lnTo>
                  <a:lnTo>
                    <a:pt x="98089" y="840029"/>
                  </a:lnTo>
                  <a:lnTo>
                    <a:pt x="110821" y="836795"/>
                  </a:lnTo>
                  <a:lnTo>
                    <a:pt x="164659" y="836795"/>
                  </a:lnTo>
                  <a:lnTo>
                    <a:pt x="177293" y="833558"/>
                  </a:lnTo>
                  <a:lnTo>
                    <a:pt x="186785" y="833558"/>
                  </a:lnTo>
                  <a:lnTo>
                    <a:pt x="196278" y="833558"/>
                  </a:lnTo>
                  <a:lnTo>
                    <a:pt x="208911" y="833558"/>
                  </a:lnTo>
                  <a:lnTo>
                    <a:pt x="218403" y="830321"/>
                  </a:lnTo>
                  <a:lnTo>
                    <a:pt x="231108" y="830321"/>
                  </a:lnTo>
                  <a:lnTo>
                    <a:pt x="240601" y="827084"/>
                  </a:lnTo>
                  <a:lnTo>
                    <a:pt x="253270" y="827084"/>
                  </a:lnTo>
                  <a:lnTo>
                    <a:pt x="262727" y="823847"/>
                  </a:lnTo>
                  <a:lnTo>
                    <a:pt x="275396" y="820610"/>
                  </a:lnTo>
                  <a:lnTo>
                    <a:pt x="284960" y="817377"/>
                  </a:lnTo>
                  <a:lnTo>
                    <a:pt x="297593" y="814140"/>
                  </a:lnTo>
                  <a:lnTo>
                    <a:pt x="307085" y="810903"/>
                  </a:lnTo>
                  <a:lnTo>
                    <a:pt x="319719" y="807666"/>
                  </a:lnTo>
                  <a:lnTo>
                    <a:pt x="329212" y="804429"/>
                  </a:lnTo>
                  <a:lnTo>
                    <a:pt x="341951" y="797867"/>
                  </a:lnTo>
                  <a:lnTo>
                    <a:pt x="351409" y="791393"/>
                  </a:lnTo>
                  <a:lnTo>
                    <a:pt x="360902" y="788156"/>
                  </a:lnTo>
                  <a:lnTo>
                    <a:pt x="373571" y="781686"/>
                  </a:lnTo>
                  <a:lnTo>
                    <a:pt x="383027" y="771975"/>
                  </a:lnTo>
                  <a:lnTo>
                    <a:pt x="395696" y="765505"/>
                  </a:lnTo>
                  <a:lnTo>
                    <a:pt x="405261" y="755706"/>
                  </a:lnTo>
                  <a:lnTo>
                    <a:pt x="417893" y="745995"/>
                  </a:lnTo>
                  <a:lnTo>
                    <a:pt x="427386" y="736288"/>
                  </a:lnTo>
                  <a:lnTo>
                    <a:pt x="440020" y="726577"/>
                  </a:lnTo>
                  <a:lnTo>
                    <a:pt x="449512" y="713526"/>
                  </a:lnTo>
                  <a:lnTo>
                    <a:pt x="462253" y="700593"/>
                  </a:lnTo>
                  <a:lnTo>
                    <a:pt x="471745" y="687660"/>
                  </a:lnTo>
                  <a:lnTo>
                    <a:pt x="484379" y="674617"/>
                  </a:lnTo>
                  <a:lnTo>
                    <a:pt x="493872" y="658432"/>
                  </a:lnTo>
                  <a:lnTo>
                    <a:pt x="506504" y="642247"/>
                  </a:lnTo>
                  <a:lnTo>
                    <a:pt x="516069" y="625989"/>
                  </a:lnTo>
                  <a:lnTo>
                    <a:pt x="528738" y="606552"/>
                  </a:lnTo>
                  <a:lnTo>
                    <a:pt x="538195" y="587043"/>
                  </a:lnTo>
                  <a:lnTo>
                    <a:pt x="547687" y="567642"/>
                  </a:lnTo>
                  <a:lnTo>
                    <a:pt x="560320" y="544881"/>
                  </a:lnTo>
                  <a:lnTo>
                    <a:pt x="569814" y="525481"/>
                  </a:lnTo>
                  <a:lnTo>
                    <a:pt x="582553" y="502720"/>
                  </a:lnTo>
                  <a:lnTo>
                    <a:pt x="592046" y="480068"/>
                  </a:lnTo>
                  <a:lnTo>
                    <a:pt x="604680" y="454092"/>
                  </a:lnTo>
                  <a:lnTo>
                    <a:pt x="614172" y="431440"/>
                  </a:lnTo>
                  <a:lnTo>
                    <a:pt x="626806" y="405464"/>
                  </a:lnTo>
                  <a:lnTo>
                    <a:pt x="636369" y="379487"/>
                  </a:lnTo>
                  <a:lnTo>
                    <a:pt x="649038" y="356836"/>
                  </a:lnTo>
                  <a:lnTo>
                    <a:pt x="658495" y="330859"/>
                  </a:lnTo>
                  <a:lnTo>
                    <a:pt x="671164" y="304957"/>
                  </a:lnTo>
                  <a:lnTo>
                    <a:pt x="680622" y="278980"/>
                  </a:lnTo>
                  <a:lnTo>
                    <a:pt x="693362" y="253004"/>
                  </a:lnTo>
                  <a:lnTo>
                    <a:pt x="702854" y="230352"/>
                  </a:lnTo>
                  <a:lnTo>
                    <a:pt x="712347" y="204339"/>
                  </a:lnTo>
                  <a:lnTo>
                    <a:pt x="724980" y="181688"/>
                  </a:lnTo>
                  <a:lnTo>
                    <a:pt x="734473" y="158963"/>
                  </a:lnTo>
                  <a:lnTo>
                    <a:pt x="747106" y="136202"/>
                  </a:lnTo>
                  <a:lnTo>
                    <a:pt x="756671" y="116801"/>
                  </a:lnTo>
                  <a:lnTo>
                    <a:pt x="769339" y="97365"/>
                  </a:lnTo>
                  <a:lnTo>
                    <a:pt x="778796" y="81107"/>
                  </a:lnTo>
                  <a:lnTo>
                    <a:pt x="791465" y="64922"/>
                  </a:lnTo>
                  <a:lnTo>
                    <a:pt x="800922" y="48664"/>
                  </a:lnTo>
                  <a:lnTo>
                    <a:pt x="813662" y="35694"/>
                  </a:lnTo>
                  <a:lnTo>
                    <a:pt x="823155" y="26012"/>
                  </a:lnTo>
                  <a:lnTo>
                    <a:pt x="835788" y="16294"/>
                  </a:lnTo>
                  <a:lnTo>
                    <a:pt x="845281" y="9717"/>
                  </a:lnTo>
                  <a:lnTo>
                    <a:pt x="857914" y="3251"/>
                  </a:lnTo>
                  <a:lnTo>
                    <a:pt x="867514" y="0"/>
                  </a:lnTo>
                  <a:lnTo>
                    <a:pt x="880147" y="0"/>
                  </a:lnTo>
                  <a:lnTo>
                    <a:pt x="889640" y="0"/>
                  </a:lnTo>
                  <a:lnTo>
                    <a:pt x="933963" y="26012"/>
                  </a:lnTo>
                  <a:lnTo>
                    <a:pt x="965582" y="64922"/>
                  </a:lnTo>
                  <a:lnTo>
                    <a:pt x="978215" y="81107"/>
                  </a:lnTo>
                  <a:lnTo>
                    <a:pt x="987814" y="97365"/>
                  </a:lnTo>
                  <a:lnTo>
                    <a:pt x="1000448" y="116801"/>
                  </a:lnTo>
                  <a:lnTo>
                    <a:pt x="1009941" y="136202"/>
                  </a:lnTo>
                  <a:lnTo>
                    <a:pt x="1022573" y="158963"/>
                  </a:lnTo>
                  <a:lnTo>
                    <a:pt x="1032067" y="181688"/>
                  </a:lnTo>
                  <a:lnTo>
                    <a:pt x="1044807" y="204339"/>
                  </a:lnTo>
                  <a:lnTo>
                    <a:pt x="1054264" y="230352"/>
                  </a:lnTo>
                  <a:lnTo>
                    <a:pt x="1063756" y="253004"/>
                  </a:lnTo>
                  <a:lnTo>
                    <a:pt x="1076390" y="278980"/>
                  </a:lnTo>
                  <a:lnTo>
                    <a:pt x="1085883" y="304957"/>
                  </a:lnTo>
                  <a:lnTo>
                    <a:pt x="1098551" y="330859"/>
                  </a:lnTo>
                  <a:lnTo>
                    <a:pt x="1098551" y="840029"/>
                  </a:lnTo>
                  <a:lnTo>
                    <a:pt x="1085883" y="840029"/>
                  </a:lnTo>
                  <a:lnTo>
                    <a:pt x="1076390" y="840029"/>
                  </a:lnTo>
                  <a:lnTo>
                    <a:pt x="9485" y="840029"/>
                  </a:lnTo>
                  <a:lnTo>
                    <a:pt x="0" y="840029"/>
                  </a:lnTo>
                </a:path>
              </a:pathLst>
            </a:custGeom>
            <a:ln w="9626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95184" y="1040415"/>
              <a:ext cx="1757680" cy="1054100"/>
            </a:xfrm>
            <a:custGeom>
              <a:avLst/>
              <a:gdLst/>
              <a:ahLst/>
              <a:cxnLst/>
              <a:rect l="l" t="t" r="r" b="b"/>
              <a:pathLst>
                <a:path w="1757679" h="1054100">
                  <a:moveTo>
                    <a:pt x="0" y="0"/>
                  </a:moveTo>
                  <a:lnTo>
                    <a:pt x="0" y="1054051"/>
                  </a:lnTo>
                </a:path>
                <a:path w="1757679" h="1054100">
                  <a:moveTo>
                    <a:pt x="0" y="1054051"/>
                  </a:moveTo>
                  <a:lnTo>
                    <a:pt x="1757119" y="1054051"/>
                  </a:lnTo>
                </a:path>
              </a:pathLst>
            </a:custGeom>
            <a:ln w="31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893851" y="2030561"/>
            <a:ext cx="1026160" cy="18161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29"/>
              </a:spcBef>
            </a:pPr>
            <a:r>
              <a:rPr sz="400" spc="-25" dirty="0">
                <a:latin typeface="Trebuchet MS"/>
                <a:cs typeface="Trebuchet MS"/>
              </a:rPr>
              <a:t>0.0</a:t>
            </a:r>
            <a:endParaRPr sz="400">
              <a:latin typeface="Trebuchet MS"/>
              <a:cs typeface="Trebuchet MS"/>
            </a:endParaRPr>
          </a:p>
          <a:p>
            <a:pPr marL="62865">
              <a:lnSpc>
                <a:spcPct val="100000"/>
              </a:lnSpc>
              <a:spcBef>
                <a:spcPts val="135"/>
              </a:spcBef>
              <a:tabLst>
                <a:tab pos="281305" algn="l"/>
                <a:tab pos="502920" algn="l"/>
                <a:tab pos="721360" algn="l"/>
                <a:tab pos="949325" algn="l"/>
              </a:tabLst>
            </a:pPr>
            <a:r>
              <a:rPr sz="400" spc="-25" dirty="0">
                <a:latin typeface="Trebuchet MS"/>
                <a:cs typeface="Trebuchet MS"/>
              </a:rPr>
              <a:t>-4.0</a:t>
            </a:r>
            <a:r>
              <a:rPr sz="400" dirty="0">
                <a:latin typeface="Trebuchet MS"/>
                <a:cs typeface="Trebuchet MS"/>
              </a:rPr>
              <a:t>	</a:t>
            </a:r>
            <a:r>
              <a:rPr sz="400" spc="-25" dirty="0">
                <a:latin typeface="Trebuchet MS"/>
                <a:cs typeface="Trebuchet MS"/>
              </a:rPr>
              <a:t>-3.0</a:t>
            </a:r>
            <a:r>
              <a:rPr sz="400" dirty="0">
                <a:latin typeface="Trebuchet MS"/>
                <a:cs typeface="Trebuchet MS"/>
              </a:rPr>
              <a:t>	</a:t>
            </a:r>
            <a:r>
              <a:rPr sz="400" spc="-25" dirty="0">
                <a:latin typeface="Trebuchet MS"/>
                <a:cs typeface="Trebuchet MS"/>
              </a:rPr>
              <a:t>-2.0</a:t>
            </a:r>
            <a:r>
              <a:rPr sz="400" dirty="0">
                <a:latin typeface="Trebuchet MS"/>
                <a:cs typeface="Trebuchet MS"/>
              </a:rPr>
              <a:t>	</a:t>
            </a:r>
            <a:r>
              <a:rPr sz="400" spc="-25" dirty="0">
                <a:latin typeface="Trebuchet MS"/>
                <a:cs typeface="Trebuchet MS"/>
              </a:rPr>
              <a:t>-1.0</a:t>
            </a:r>
            <a:r>
              <a:rPr sz="400" dirty="0">
                <a:latin typeface="Trebuchet MS"/>
                <a:cs typeface="Trebuchet MS"/>
              </a:rPr>
              <a:t>	</a:t>
            </a:r>
            <a:r>
              <a:rPr sz="400" spc="-25" dirty="0">
                <a:latin typeface="Trebuchet MS"/>
                <a:cs typeface="Trebuchet MS"/>
              </a:rPr>
              <a:t>0.0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62117" y="2124019"/>
            <a:ext cx="76200" cy="88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400" spc="-25" dirty="0">
                <a:latin typeface="Trebuchet MS"/>
                <a:cs typeface="Trebuchet MS"/>
              </a:rPr>
              <a:t>1.0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0593" y="2124019"/>
            <a:ext cx="76200" cy="88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400" spc="-25" dirty="0">
                <a:latin typeface="Trebuchet MS"/>
                <a:cs typeface="Trebuchet MS"/>
              </a:rPr>
              <a:t>2.0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76738" y="2124019"/>
            <a:ext cx="407670" cy="88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  <a:tabLst>
                <a:tab pos="243204" algn="l"/>
              </a:tabLst>
            </a:pPr>
            <a:r>
              <a:rPr sz="400" spc="-25" dirty="0">
                <a:latin typeface="Trebuchet MS"/>
                <a:cs typeface="Trebuchet MS"/>
              </a:rPr>
              <a:t>3.0	4.0</a:t>
            </a:r>
            <a:r>
              <a:rPr sz="400" spc="110" dirty="0">
                <a:latin typeface="Trebuchet MS"/>
                <a:cs typeface="Trebuchet MS"/>
              </a:rPr>
              <a:t> </a:t>
            </a:r>
            <a:r>
              <a:rPr sz="525" b="1" i="1" spc="-22" baseline="15873" dirty="0">
                <a:latin typeface="Trebuchet MS"/>
                <a:cs typeface="Trebuchet MS"/>
              </a:rPr>
              <a:t>x</a:t>
            </a:r>
            <a:endParaRPr sz="525" baseline="15873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93851" y="848429"/>
            <a:ext cx="1609090" cy="107505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395"/>
              </a:spcBef>
              <a:tabLst>
                <a:tab pos="306705" algn="l"/>
              </a:tabLst>
            </a:pPr>
            <a:r>
              <a:rPr sz="400" b="1" i="1" spc="-30" dirty="0">
                <a:latin typeface="Trebuchet MS"/>
                <a:cs typeface="Trebuchet MS"/>
              </a:rPr>
              <a:t>f(x)	</a:t>
            </a:r>
            <a:r>
              <a:rPr sz="750" b="1" spc="-37" baseline="5555" dirty="0">
                <a:latin typeface="Georgia"/>
                <a:cs typeface="Georgia"/>
              </a:rPr>
              <a:t>Variabile</a:t>
            </a:r>
            <a:r>
              <a:rPr sz="750" b="1" spc="-7" baseline="5555" dirty="0">
                <a:latin typeface="Georgia"/>
                <a:cs typeface="Georgia"/>
              </a:rPr>
              <a:t> </a:t>
            </a:r>
            <a:r>
              <a:rPr sz="750" b="1" spc="-52" baseline="5555" dirty="0">
                <a:latin typeface="Georgia"/>
                <a:cs typeface="Georgia"/>
              </a:rPr>
              <a:t>Casuale</a:t>
            </a:r>
            <a:r>
              <a:rPr sz="750" b="1" baseline="5555" dirty="0">
                <a:latin typeface="Georgia"/>
                <a:cs typeface="Georgia"/>
              </a:rPr>
              <a:t> </a:t>
            </a:r>
            <a:r>
              <a:rPr sz="750" b="1" spc="-52" baseline="5555" dirty="0">
                <a:latin typeface="Georgia"/>
                <a:cs typeface="Georgia"/>
              </a:rPr>
              <a:t>Gaussiana</a:t>
            </a:r>
            <a:r>
              <a:rPr sz="750" b="1" baseline="5555" dirty="0">
                <a:latin typeface="Georgia"/>
                <a:cs typeface="Georgia"/>
              </a:rPr>
              <a:t> </a:t>
            </a:r>
            <a:r>
              <a:rPr sz="750" b="1" spc="-60" baseline="5555" dirty="0">
                <a:latin typeface="Georgia"/>
                <a:cs typeface="Georgia"/>
              </a:rPr>
              <a:t>Standardizzata</a:t>
            </a:r>
            <a:endParaRPr sz="750" baseline="5555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44"/>
              </a:spcBef>
            </a:pPr>
            <a:r>
              <a:rPr sz="400" spc="-25" dirty="0">
                <a:latin typeface="Trebuchet MS"/>
                <a:cs typeface="Trebuchet MS"/>
              </a:rPr>
              <a:t>0.5</a:t>
            </a:r>
            <a:endParaRPr sz="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400" spc="-25" dirty="0">
                <a:latin typeface="Trebuchet MS"/>
                <a:cs typeface="Trebuchet MS"/>
              </a:rPr>
              <a:t>0.4</a:t>
            </a:r>
            <a:endParaRPr sz="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400" spc="-25" dirty="0">
                <a:latin typeface="Trebuchet MS"/>
                <a:cs typeface="Trebuchet MS"/>
              </a:rPr>
              <a:t>0.3</a:t>
            </a:r>
            <a:endParaRPr sz="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400" spc="-25" dirty="0">
                <a:latin typeface="Trebuchet MS"/>
                <a:cs typeface="Trebuchet MS"/>
              </a:rPr>
              <a:t>0.2</a:t>
            </a:r>
            <a:endParaRPr sz="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400" spc="-25" dirty="0">
                <a:latin typeface="Trebuchet MS"/>
                <a:cs typeface="Trebuchet MS"/>
              </a:rPr>
              <a:t>0.1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798836" y="852352"/>
            <a:ext cx="2086610" cy="1466215"/>
          </a:xfrm>
          <a:custGeom>
            <a:avLst/>
            <a:gdLst/>
            <a:ahLst/>
            <a:cxnLst/>
            <a:rect l="l" t="t" r="r" b="b"/>
            <a:pathLst>
              <a:path w="2086609" h="1466214">
                <a:moveTo>
                  <a:pt x="0" y="1465964"/>
                </a:moveTo>
                <a:lnTo>
                  <a:pt x="2086439" y="1465964"/>
                </a:lnTo>
                <a:lnTo>
                  <a:pt x="2086439" y="0"/>
                </a:lnTo>
                <a:lnTo>
                  <a:pt x="0" y="0"/>
                </a:lnTo>
                <a:lnTo>
                  <a:pt x="0" y="1465964"/>
                </a:lnTo>
                <a:close/>
              </a:path>
            </a:pathLst>
          </a:custGeom>
          <a:ln w="6423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727563" y="2769566"/>
            <a:ext cx="2131060" cy="944880"/>
          </a:xfrm>
          <a:prstGeom prst="rect">
            <a:avLst/>
          </a:prstGeom>
          <a:ln w="38053">
            <a:solidFill>
              <a:srgbClr val="FF4C0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90805" marR="158115">
              <a:lnSpc>
                <a:spcPts val="2100"/>
              </a:lnSpc>
              <a:spcBef>
                <a:spcPts val="475"/>
              </a:spcBef>
            </a:pPr>
            <a:r>
              <a:rPr sz="1800" spc="-5" dirty="0">
                <a:latin typeface="Tahoma"/>
                <a:cs typeface="Tahoma"/>
              </a:rPr>
              <a:t>P(160&lt;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x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&lt;180)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= </a:t>
            </a:r>
            <a:r>
              <a:rPr sz="1800" spc="-54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1-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(0.089+0.159)</a:t>
            </a:r>
            <a:endParaRPr sz="1800">
              <a:latin typeface="Tahoma"/>
              <a:cs typeface="Tahoma"/>
            </a:endParaRPr>
          </a:p>
          <a:p>
            <a:pPr marL="90805">
              <a:lnSpc>
                <a:spcPts val="2135"/>
              </a:lnSpc>
            </a:pPr>
            <a:r>
              <a:rPr sz="1800" spc="-5" dirty="0">
                <a:latin typeface="Tahoma"/>
                <a:cs typeface="Tahoma"/>
              </a:rPr>
              <a:t>=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0.752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570051" y="764976"/>
          <a:ext cx="6045197" cy="5554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05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76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0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62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870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T w="28575">
                      <a:solidFill>
                        <a:srgbClr val="008F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  <a:lnT w="28575">
                      <a:solidFill>
                        <a:srgbClr val="008F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  <a:lnB w="19050">
                      <a:solidFill>
                        <a:srgbClr val="008F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364">
                <a:tc>
                  <a:txBody>
                    <a:bodyPr/>
                    <a:lstStyle/>
                    <a:p>
                      <a:pPr marL="42545">
                        <a:lnSpc>
                          <a:spcPts val="1400"/>
                        </a:lnSpc>
                      </a:pPr>
                      <a:r>
                        <a:rPr sz="1200" b="1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Z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40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40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40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40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40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40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  <a:lnT w="19050">
                      <a:solidFill>
                        <a:srgbClr val="008F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ts val="140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40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40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40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661">
                <a:tc>
                  <a:txBody>
                    <a:bodyPr/>
                    <a:lstStyle/>
                    <a:p>
                      <a:pPr marL="42545">
                        <a:lnSpc>
                          <a:spcPts val="134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0.500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0.496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0.492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0.488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34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0.484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0.480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16">
                  <a:txBody>
                    <a:bodyPr/>
                    <a:lstStyle/>
                    <a:p>
                      <a:pPr marL="104775">
                        <a:lnSpc>
                          <a:spcPts val="140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0.476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104775">
                        <a:lnSpc>
                          <a:spcPts val="137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0.436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10477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0.397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10477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0.359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10477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0.323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10477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0.288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10477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0.255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10477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0.224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10477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0.195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10477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0.169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10477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0.145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10477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0.123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10477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0.104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104775">
                        <a:lnSpc>
                          <a:spcPts val="141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0.087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8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16">
                  <a:txBody>
                    <a:bodyPr/>
                    <a:lstStyle/>
                    <a:p>
                      <a:pPr marL="88265">
                        <a:lnSpc>
                          <a:spcPts val="140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0.472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8265">
                        <a:lnSpc>
                          <a:spcPts val="137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0.433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826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0.394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826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0.356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826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0.319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826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0.284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826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0.251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826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0.221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826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0.192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826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0.166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826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0.142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826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0.121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826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0.102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8265">
                        <a:lnSpc>
                          <a:spcPts val="141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0.085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16">
                  <a:txBody>
                    <a:bodyPr/>
                    <a:lstStyle/>
                    <a:p>
                      <a:pPr marL="89535">
                        <a:lnSpc>
                          <a:spcPts val="140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0.468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9535">
                        <a:lnSpc>
                          <a:spcPts val="137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0.429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953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0.390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953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0.352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953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0.316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953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0.281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953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0.248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953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0.218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953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0.189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953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0.164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953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0.140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953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0.119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9535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0.100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9535">
                        <a:lnSpc>
                          <a:spcPts val="141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0.084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16">
                  <a:txBody>
                    <a:bodyPr/>
                    <a:lstStyle/>
                    <a:p>
                      <a:pPr marL="88900">
                        <a:lnSpc>
                          <a:spcPts val="140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0.464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8900">
                        <a:lnSpc>
                          <a:spcPts val="137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0.425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8900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0.386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8900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0.348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8900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0.312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8900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0.278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8900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0.245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8900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0.215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8900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0.187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8900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0.161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8900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0.138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8900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0.117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8900">
                        <a:lnSpc>
                          <a:spcPts val="13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0.099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88900">
                        <a:lnSpc>
                          <a:spcPts val="141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0.082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905">
                <a:tc>
                  <a:txBody>
                    <a:bodyPr/>
                    <a:lstStyle/>
                    <a:p>
                      <a:pPr marL="42545">
                        <a:lnSpc>
                          <a:spcPts val="127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0.460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0.456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0.452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0.448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0.444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127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0.440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8F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662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0.421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0.417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0.413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0.409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0.405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0.401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8F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4725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0.382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0.378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0.374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0.371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0.367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0.363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8F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4725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0.345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0.341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0.337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0.334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0.330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0.326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8F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4536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0.309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0.305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0.302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0.298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0.295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0.291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8F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4725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0.274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0.271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0.268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0.264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0.261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0.258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8F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4662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0.242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0.239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0.236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0.233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0.230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0.227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8F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4725"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0.212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0.209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0.206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0.203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0.200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0.198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8F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9931">
                <a:tc>
                  <a:txBody>
                    <a:bodyPr/>
                    <a:lstStyle/>
                    <a:p>
                      <a:pPr marL="42545">
                        <a:lnSpc>
                          <a:spcPts val="100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0.9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00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0.184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9535">
                        <a:lnSpc>
                          <a:spcPts val="129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0.181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 marL="88900">
                        <a:lnSpc>
                          <a:spcPts val="129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0.179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88265">
                        <a:lnSpc>
                          <a:spcPts val="129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0.176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88265">
                        <a:lnSpc>
                          <a:spcPts val="129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0.174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173355">
                        <a:lnSpc>
                          <a:spcPts val="129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0.171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8F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8F00"/>
                      </a:solidFill>
                      <a:prstDash val="solid"/>
                    </a:lnL>
                    <a:lnR w="38100">
                      <a:solidFill>
                        <a:srgbClr val="008F00"/>
                      </a:solidFill>
                      <a:prstDash val="solid"/>
                    </a:lnR>
                    <a:lnT w="28575">
                      <a:solidFill>
                        <a:srgbClr val="008F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marL="15240">
                        <a:lnSpc>
                          <a:spcPts val="162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0.159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38100">
                      <a:solidFill>
                        <a:srgbClr val="008F00"/>
                      </a:solidFill>
                      <a:prstDash val="solid"/>
                    </a:lnL>
                    <a:lnR w="38100">
                      <a:solidFill>
                        <a:srgbClr val="008F00"/>
                      </a:solidFill>
                      <a:prstDash val="solid"/>
                    </a:lnR>
                    <a:lnT w="28575">
                      <a:solidFill>
                        <a:srgbClr val="008F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8F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47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0320" marB="0">
                    <a:lnL w="19050">
                      <a:solidFill>
                        <a:srgbClr val="008F00"/>
                      </a:solidFill>
                      <a:prstDash val="solid"/>
                    </a:lnL>
                    <a:lnR w="38100">
                      <a:solidFill>
                        <a:srgbClr val="008F00"/>
                      </a:solidFill>
                      <a:prstDash val="solid"/>
                    </a:lnR>
                    <a:lnT w="28575">
                      <a:solidFill>
                        <a:srgbClr val="008F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8F00"/>
                      </a:solidFill>
                      <a:prstDash val="solid"/>
                    </a:lnL>
                    <a:lnR w="38100">
                      <a:solidFill>
                        <a:srgbClr val="008F00"/>
                      </a:solidFill>
                      <a:prstDash val="solid"/>
                    </a:lnR>
                    <a:lnT w="28575">
                      <a:solidFill>
                        <a:srgbClr val="008F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89535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0.156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38100">
                      <a:solidFill>
                        <a:srgbClr val="008F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 marL="88900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0.154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88265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0.152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88265">
                        <a:lnSpc>
                          <a:spcPts val="134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0.149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0.147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8F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0320" marB="0">
                    <a:lnL w="19050">
                      <a:solidFill>
                        <a:srgbClr val="008F00"/>
                      </a:solidFill>
                      <a:prstDash val="solid"/>
                    </a:lnL>
                    <a:lnR w="38100">
                      <a:solidFill>
                        <a:srgbClr val="008F00"/>
                      </a:solidFill>
                      <a:prstDash val="solid"/>
                    </a:lnR>
                    <a:lnT w="28575">
                      <a:solidFill>
                        <a:srgbClr val="008F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8F00"/>
                      </a:solidFill>
                      <a:prstDash val="solid"/>
                    </a:lnL>
                    <a:lnR w="38100">
                      <a:solidFill>
                        <a:srgbClr val="008F00"/>
                      </a:solidFill>
                      <a:prstDash val="solid"/>
                    </a:lnR>
                    <a:lnT w="28575">
                      <a:solidFill>
                        <a:srgbClr val="008F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8F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173355">
                        <a:lnSpc>
                          <a:spcPts val="126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0.125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8F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0408">
                <a:tc gridSpan="2">
                  <a:txBody>
                    <a:bodyPr/>
                    <a:lstStyle/>
                    <a:p>
                      <a:pPr marL="42545">
                        <a:lnSpc>
                          <a:spcPts val="108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008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08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0.136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8F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08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0.133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08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0.131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08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0.129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08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0.127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8F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9665">
                <a:tc gridSpan="2">
                  <a:txBody>
                    <a:bodyPr/>
                    <a:lstStyle/>
                    <a:p>
                      <a:pPr marL="42545">
                        <a:lnSpc>
                          <a:spcPts val="115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15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0.115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15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0.113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15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0.111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15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0.109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15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0.107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28575">
                      <a:solidFill>
                        <a:srgbClr val="008F00"/>
                      </a:solidFill>
                      <a:prstDash val="solid"/>
                    </a:lnR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115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0.106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8F00"/>
                      </a:solidFill>
                      <a:prstDash val="solid"/>
                    </a:lnL>
                    <a:lnR w="28575">
                      <a:solidFill>
                        <a:srgbClr val="008F00"/>
                      </a:solidFill>
                      <a:prstDash val="solid"/>
                    </a:lnR>
                    <a:lnB w="12700">
                      <a:solidFill>
                        <a:srgbClr val="008F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8F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0786">
                <a:tc gridSpan="2"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8F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F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0.097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8F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0.095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T w="28575">
                      <a:solidFill>
                        <a:srgbClr val="008F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0.093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T w="28575">
                      <a:solidFill>
                        <a:srgbClr val="008F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0.092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T w="28575">
                      <a:solidFill>
                        <a:srgbClr val="008F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0.090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R w="38100">
                      <a:solidFill>
                        <a:srgbClr val="008F00"/>
                      </a:solidFill>
                      <a:prstDash val="solid"/>
                    </a:lnR>
                    <a:lnT w="28575">
                      <a:solidFill>
                        <a:srgbClr val="008F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157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0.089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38100">
                      <a:solidFill>
                        <a:srgbClr val="008F00"/>
                      </a:solidFill>
                      <a:prstDash val="solid"/>
                    </a:lnL>
                    <a:lnR w="38100">
                      <a:solidFill>
                        <a:srgbClr val="008F00"/>
                      </a:solidFill>
                      <a:prstDash val="solid"/>
                    </a:lnR>
                    <a:lnT w="12700">
                      <a:solidFill>
                        <a:srgbClr val="008F00"/>
                      </a:solidFill>
                      <a:prstDash val="solid"/>
                    </a:lnT>
                    <a:lnB w="28575">
                      <a:solidFill>
                        <a:srgbClr val="008F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8F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3535">
                <a:tc gridSpan="2">
                  <a:txBody>
                    <a:bodyPr/>
                    <a:lstStyle/>
                    <a:p>
                      <a:pPr marL="42545">
                        <a:lnSpc>
                          <a:spcPts val="1030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8F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03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0.081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8F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03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0.079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28575">
                      <a:solidFill>
                        <a:srgbClr val="008F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03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0.078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28575">
                      <a:solidFill>
                        <a:srgbClr val="008F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03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0.076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28575">
                      <a:solidFill>
                        <a:srgbClr val="008F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03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0.075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28575">
                      <a:solidFill>
                        <a:srgbClr val="008F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103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0.074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28575">
                      <a:solidFill>
                        <a:srgbClr val="008F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03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0.072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03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0.071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03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0.069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03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0.068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4662">
                <a:tc gridSpan="2"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0.067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0.066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0.064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0.063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0.062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0.061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0.059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0.058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0.057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0.056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4725">
                <a:tc gridSpan="2"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0.055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0.054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0.053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0.052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0.051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0.049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0.048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0.048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0.046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0.046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4725">
                <a:tc gridSpan="2"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0.045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0.044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0.043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0.042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0.041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0.040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4662">
                <a:tc gridSpan="2"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0.033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0.030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74725">
                <a:tc gridSpan="2"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1.9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0.026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74725">
                <a:tc gridSpan="2"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0.021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0.020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74662">
                <a:tc gridSpan="2"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0.016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74725">
                <a:tc gridSpan="2"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0.013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74725">
                <a:tc gridSpan="2"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0.010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0.010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74674">
                <a:tc gridSpan="2"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0.007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74706">
                <a:tc gridSpan="2"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0.006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74706">
                <a:tc gridSpan="2"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0.004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74700">
                <a:tc gridSpan="2"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74706">
                <a:tc gridSpan="2"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86296">
                <a:tc gridSpan="2">
                  <a:txBody>
                    <a:bodyPr/>
                    <a:lstStyle/>
                    <a:p>
                      <a:pPr marL="42545">
                        <a:lnSpc>
                          <a:spcPts val="1325"/>
                        </a:lnSpc>
                      </a:pPr>
                      <a:r>
                        <a:rPr sz="1200" b="1" spc="-1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2.9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36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36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36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36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36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136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36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36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36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360"/>
                        </a:lnSpc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0.001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948" y="259199"/>
            <a:ext cx="6507480" cy="88391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340"/>
              </a:spcBef>
              <a:tabLst>
                <a:tab pos="666750" algn="l"/>
                <a:tab pos="1347470" algn="l"/>
                <a:tab pos="2172970" algn="l"/>
                <a:tab pos="2992755" algn="l"/>
                <a:tab pos="3517900" algn="l"/>
                <a:tab pos="3641090" algn="l"/>
              </a:tabLst>
            </a:pPr>
            <a:r>
              <a:rPr sz="2850" spc="-35" dirty="0"/>
              <a:t>LA	F</a:t>
            </a:r>
            <a:r>
              <a:rPr sz="2850" spc="-50" dirty="0"/>
              <a:t>O</a:t>
            </a:r>
            <a:r>
              <a:rPr sz="2850" spc="-45" dirty="0"/>
              <a:t>RMA</a:t>
            </a:r>
            <a:r>
              <a:rPr sz="2850" dirty="0"/>
              <a:t>	</a:t>
            </a:r>
            <a:r>
              <a:rPr sz="2850" spc="-45" dirty="0"/>
              <a:t>DE</a:t>
            </a:r>
            <a:r>
              <a:rPr sz="2850" spc="-35" dirty="0"/>
              <a:t>LLA</a:t>
            </a:r>
            <a:r>
              <a:rPr sz="2850" dirty="0"/>
              <a:t>	</a:t>
            </a:r>
            <a:r>
              <a:rPr sz="2850" spc="-50" dirty="0"/>
              <a:t>D</a:t>
            </a:r>
            <a:r>
              <a:rPr sz="2850" spc="-35" dirty="0"/>
              <a:t>ISTRI</a:t>
            </a:r>
            <a:r>
              <a:rPr sz="2850" spc="-45" dirty="0"/>
              <a:t>BU</a:t>
            </a:r>
            <a:r>
              <a:rPr sz="2850" spc="-30" dirty="0"/>
              <a:t>ZI</a:t>
            </a:r>
            <a:r>
              <a:rPr sz="2850" spc="-50" dirty="0"/>
              <a:t>ON</a:t>
            </a:r>
            <a:r>
              <a:rPr sz="2850" spc="-25" dirty="0"/>
              <a:t>E  </a:t>
            </a:r>
            <a:r>
              <a:rPr sz="2850" spc="-40" dirty="0"/>
              <a:t>DEGLI	ERRORI	DI		MISURA</a:t>
            </a:r>
            <a:endParaRPr sz="2850" dirty="0"/>
          </a:p>
        </p:txBody>
      </p:sp>
      <p:sp>
        <p:nvSpPr>
          <p:cNvPr id="3" name="object 3"/>
          <p:cNvSpPr txBox="1"/>
          <p:nvPr/>
        </p:nvSpPr>
        <p:spPr>
          <a:xfrm>
            <a:off x="477768" y="1669575"/>
            <a:ext cx="7903845" cy="87058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250"/>
              </a:spcBef>
              <a:tabLst>
                <a:tab pos="1445895" algn="l"/>
                <a:tab pos="1990089" algn="l"/>
                <a:tab pos="2454275" algn="l"/>
                <a:tab pos="3204845" algn="l"/>
                <a:tab pos="3876675" algn="l"/>
                <a:tab pos="4686935" algn="l"/>
                <a:tab pos="5132070" algn="l"/>
                <a:tab pos="5240655" algn="l"/>
                <a:tab pos="5834380" algn="l"/>
                <a:tab pos="6576059" algn="l"/>
                <a:tab pos="6683375" algn="l"/>
                <a:tab pos="7038975" algn="l"/>
                <a:tab pos="7693025" algn="l"/>
              </a:tabLst>
            </a:pPr>
            <a:r>
              <a:rPr sz="2800" spc="-5" dirty="0">
                <a:latin typeface="Arial MT"/>
                <a:cs typeface="Arial MT"/>
              </a:rPr>
              <a:t>All'aumentare	del	numero	di		misure,		i	valori  </a:t>
            </a:r>
            <a:r>
              <a:rPr sz="2800" spc="-10" dirty="0">
                <a:latin typeface="Arial MT"/>
                <a:cs typeface="Arial MT"/>
              </a:rPr>
              <a:t>t</a:t>
            </a:r>
            <a:r>
              <a:rPr sz="2800" spc="-5" dirty="0">
                <a:latin typeface="Arial MT"/>
                <a:cs typeface="Arial MT"/>
              </a:rPr>
              <a:t>endono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5" dirty="0">
                <a:latin typeface="Arial MT"/>
                <a:cs typeface="Arial MT"/>
              </a:rPr>
              <a:t>ad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5" dirty="0">
                <a:latin typeface="Arial MT"/>
                <a:cs typeface="Arial MT"/>
              </a:rPr>
              <a:t>accen</a:t>
            </a:r>
            <a:r>
              <a:rPr sz="2800" spc="-10" dirty="0">
                <a:latin typeface="Arial MT"/>
                <a:cs typeface="Arial MT"/>
              </a:rPr>
              <a:t>t</a:t>
            </a:r>
            <a:r>
              <a:rPr sz="2800" spc="-5" dirty="0">
                <a:latin typeface="Arial MT"/>
                <a:cs typeface="Arial MT"/>
              </a:rPr>
              <a:t>rarsi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-10" dirty="0">
                <a:latin typeface="Arial MT"/>
                <a:cs typeface="Arial MT"/>
              </a:rPr>
              <a:t>tt</a:t>
            </a:r>
            <a:r>
              <a:rPr sz="2800" spc="-5" dirty="0">
                <a:latin typeface="Arial MT"/>
                <a:cs typeface="Arial MT"/>
              </a:rPr>
              <a:t>orno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5" dirty="0">
                <a:latin typeface="Arial MT"/>
                <a:cs typeface="Arial MT"/>
              </a:rPr>
              <a:t>alla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5" dirty="0">
                <a:latin typeface="Arial MT"/>
                <a:cs typeface="Arial MT"/>
              </a:rPr>
              <a:t>loro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5" dirty="0">
                <a:latin typeface="Arial MT"/>
                <a:cs typeface="Arial MT"/>
              </a:rPr>
              <a:t>media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5" dirty="0">
                <a:latin typeface="Arial MT"/>
                <a:cs typeface="Arial MT"/>
              </a:rPr>
              <a:t>e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7768" y="2519467"/>
            <a:ext cx="4424680" cy="87058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250"/>
              </a:spcBef>
              <a:tabLst>
                <a:tab pos="1722120" algn="l"/>
                <a:tab pos="2295525" algn="l"/>
                <a:tab pos="2597150" algn="l"/>
                <a:tab pos="3817620" algn="l"/>
              </a:tabLst>
            </a:pPr>
            <a:r>
              <a:rPr sz="2800" spc="-5" dirty="0">
                <a:latin typeface="Arial MT"/>
                <a:cs typeface="Arial MT"/>
              </a:rPr>
              <a:t>l'istogramma	assume	una  </a:t>
            </a:r>
            <a:r>
              <a:rPr sz="2800" spc="265" dirty="0">
                <a:latin typeface="Arial MT"/>
                <a:cs typeface="Arial MT"/>
              </a:rPr>
              <a:t>sempre	</a:t>
            </a:r>
            <a:r>
              <a:rPr sz="2800" spc="215" dirty="0">
                <a:latin typeface="Arial MT"/>
                <a:cs typeface="Arial MT"/>
              </a:rPr>
              <a:t>più		</a:t>
            </a:r>
            <a:r>
              <a:rPr sz="2800" spc="285" dirty="0">
                <a:latin typeface="Arial MT"/>
                <a:cs typeface="Arial MT"/>
              </a:rPr>
              <a:t>regolare,</a:t>
            </a:r>
            <a:r>
              <a:rPr sz="2800" spc="-455" dirty="0">
                <a:latin typeface="Arial MT"/>
                <a:cs typeface="Arial MT"/>
              </a:rPr>
              <a:t> 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14255" y="2519467"/>
            <a:ext cx="974725" cy="87058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38100">
              <a:lnSpc>
                <a:spcPts val="3300"/>
              </a:lnSpc>
              <a:spcBef>
                <a:spcPts val="250"/>
              </a:spcBef>
            </a:pPr>
            <a:r>
              <a:rPr sz="2800" spc="-5" dirty="0">
                <a:latin typeface="Arial MT"/>
                <a:cs typeface="Arial MT"/>
              </a:rPr>
              <a:t>forma  </a:t>
            </a:r>
            <a:r>
              <a:rPr sz="2800" spc="210" dirty="0">
                <a:latin typeface="Arial MT"/>
                <a:cs typeface="Arial MT"/>
              </a:rPr>
              <a:t>che</a:t>
            </a:r>
            <a:r>
              <a:rPr sz="2800" spc="-455" dirty="0">
                <a:latin typeface="Arial MT"/>
                <a:cs typeface="Arial MT"/>
              </a:rPr>
              <a:t> 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87875" y="2519467"/>
            <a:ext cx="2334260" cy="870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3525">
              <a:lnSpc>
                <a:spcPts val="3329"/>
              </a:lnSpc>
              <a:spcBef>
                <a:spcPts val="95"/>
              </a:spcBef>
              <a:tabLst>
                <a:tab pos="737870" algn="l"/>
              </a:tabLst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a	campana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ts val="3329"/>
              </a:lnSpc>
              <a:tabLst>
                <a:tab pos="1005840" algn="l"/>
              </a:tabLst>
            </a:pPr>
            <a:r>
              <a:rPr sz="2800" spc="210" dirty="0">
                <a:latin typeface="Arial MT"/>
                <a:cs typeface="Arial MT"/>
              </a:rPr>
              <a:t>può	</a:t>
            </a:r>
            <a:r>
              <a:rPr sz="2800" spc="265" dirty="0">
                <a:latin typeface="Arial MT"/>
                <a:cs typeface="Arial MT"/>
              </a:rPr>
              <a:t>essere</a:t>
            </a:r>
            <a:r>
              <a:rPr sz="2800" spc="-455" dirty="0">
                <a:latin typeface="Arial MT"/>
                <a:cs typeface="Arial MT"/>
              </a:rPr>
              <a:t> 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7768" y="3369359"/>
            <a:ext cx="7903845" cy="883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MT"/>
                <a:cs typeface="Arial MT"/>
              </a:rPr>
              <a:t>approssimata</a:t>
            </a:r>
            <a:r>
              <a:rPr sz="2800" spc="38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con</a:t>
            </a:r>
            <a:r>
              <a:rPr sz="2800" spc="38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una</a:t>
            </a:r>
            <a:r>
              <a:rPr sz="2800" spc="38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funzione</a:t>
            </a:r>
            <a:r>
              <a:rPr sz="2800" spc="38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reale</a:t>
            </a:r>
            <a:r>
              <a:rPr sz="2800" spc="38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nota</a:t>
            </a:r>
            <a:r>
              <a:rPr sz="2800" spc="39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come</a:t>
            </a:r>
            <a:endParaRPr sz="2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funzione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di Gauss o </a:t>
            </a: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funzione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 normale</a:t>
            </a:r>
            <a:r>
              <a:rPr sz="2800" spc="-5" dirty="0">
                <a:latin typeface="Arial MT"/>
                <a:cs typeface="Arial MT"/>
              </a:rPr>
              <a:t>.</a:t>
            </a:r>
            <a:endParaRPr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5858" y="1453805"/>
            <a:ext cx="8067040" cy="37719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4965" marR="5080" indent="-342900" algn="just">
              <a:lnSpc>
                <a:spcPct val="99600"/>
              </a:lnSpc>
              <a:spcBef>
                <a:spcPts val="110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La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più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importante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distribuzione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continua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che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trova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numerose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applicazioni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nello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studio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dei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fenomeni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biologici.</a:t>
            </a:r>
            <a:endParaRPr sz="2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4200" dirty="0">
              <a:latin typeface="Arial MT"/>
              <a:cs typeface="Arial MT"/>
            </a:endParaRPr>
          </a:p>
          <a:p>
            <a:pPr marL="354965" marR="5080" indent="-342900" algn="just">
              <a:lnSpc>
                <a:spcPts val="3320"/>
              </a:lnSpc>
              <a:buChar char="•"/>
              <a:tabLst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Proposta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Gauss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(1809)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nell’ambito</a:t>
            </a:r>
            <a:r>
              <a:rPr sz="2800" spc="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della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teoria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degli errori.</a:t>
            </a:r>
            <a:endParaRPr sz="2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4000" dirty="0">
              <a:latin typeface="Arial MT"/>
              <a:cs typeface="Arial MT"/>
            </a:endParaRPr>
          </a:p>
          <a:p>
            <a:pPr marL="453390" indent="-441325">
              <a:lnSpc>
                <a:spcPct val="100000"/>
              </a:lnSpc>
              <a:spcBef>
                <a:spcPts val="5"/>
              </a:spcBef>
              <a:buChar char="•"/>
              <a:tabLst>
                <a:tab pos="453390" algn="l"/>
                <a:tab pos="454025" algn="l"/>
              </a:tabLst>
            </a:pPr>
            <a:r>
              <a:rPr sz="2800" spc="-5" dirty="0">
                <a:latin typeface="Arial MT"/>
                <a:cs typeface="Arial MT"/>
              </a:rPr>
              <a:t>Detta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anche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curva</a:t>
            </a: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degli</a:t>
            </a: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errori</a:t>
            </a:r>
            <a:r>
              <a:rPr sz="2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accidentali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815" y="417773"/>
            <a:ext cx="368427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-35" dirty="0"/>
              <a:t>LA</a:t>
            </a:r>
            <a:r>
              <a:rPr sz="2850" spc="-40" dirty="0"/>
              <a:t> CURVA DI GAUSS</a:t>
            </a:r>
            <a:endParaRPr sz="28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948" y="427889"/>
            <a:ext cx="47644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La</a:t>
            </a:r>
            <a:r>
              <a:rPr sz="2800" spc="-185" dirty="0"/>
              <a:t> </a:t>
            </a:r>
            <a:r>
              <a:rPr sz="2800" spc="-5" dirty="0"/>
              <a:t>distribuzione</a:t>
            </a:r>
            <a:r>
              <a:rPr sz="2800" spc="-175" dirty="0"/>
              <a:t> </a:t>
            </a:r>
            <a:r>
              <a:rPr sz="2800" spc="-10" dirty="0"/>
              <a:t>Gaussiana</a:t>
            </a:r>
            <a:endParaRPr sz="2800" dirty="0"/>
          </a:p>
        </p:txBody>
      </p:sp>
      <p:grpSp>
        <p:nvGrpSpPr>
          <p:cNvPr id="3" name="object 3"/>
          <p:cNvGrpSpPr/>
          <p:nvPr/>
        </p:nvGrpSpPr>
        <p:grpSpPr>
          <a:xfrm>
            <a:off x="1221790" y="5805405"/>
            <a:ext cx="5622290" cy="97790"/>
            <a:chOff x="1221790" y="5805405"/>
            <a:chExt cx="5622290" cy="97790"/>
          </a:xfrm>
        </p:grpSpPr>
        <p:sp>
          <p:nvSpPr>
            <p:cNvPr id="4" name="object 4"/>
            <p:cNvSpPr/>
            <p:nvPr/>
          </p:nvSpPr>
          <p:spPr>
            <a:xfrm>
              <a:off x="1231289" y="5815128"/>
              <a:ext cx="5603240" cy="0"/>
            </a:xfrm>
            <a:custGeom>
              <a:avLst/>
              <a:gdLst/>
              <a:ahLst/>
              <a:cxnLst/>
              <a:rect l="l" t="t" r="r" b="b"/>
              <a:pathLst>
                <a:path w="5603240">
                  <a:moveTo>
                    <a:pt x="0" y="0"/>
                  </a:moveTo>
                  <a:lnTo>
                    <a:pt x="5602684" y="0"/>
                  </a:lnTo>
                </a:path>
              </a:pathLst>
            </a:custGeom>
            <a:ln w="194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1790" y="5815128"/>
              <a:ext cx="19050" cy="88265"/>
            </a:xfrm>
            <a:custGeom>
              <a:avLst/>
              <a:gdLst/>
              <a:ahLst/>
              <a:cxnLst/>
              <a:rect l="l" t="t" r="r" b="b"/>
              <a:pathLst>
                <a:path w="19050" h="88264">
                  <a:moveTo>
                    <a:pt x="0" y="87772"/>
                  </a:moveTo>
                  <a:lnTo>
                    <a:pt x="18999" y="87772"/>
                  </a:lnTo>
                  <a:lnTo>
                    <a:pt x="18999" y="0"/>
                  </a:lnTo>
                  <a:lnTo>
                    <a:pt x="0" y="0"/>
                  </a:lnTo>
                  <a:lnTo>
                    <a:pt x="0" y="87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49528" y="5815128"/>
              <a:ext cx="4366260" cy="88265"/>
            </a:xfrm>
            <a:custGeom>
              <a:avLst/>
              <a:gdLst/>
              <a:ahLst/>
              <a:cxnLst/>
              <a:rect l="l" t="t" r="r" b="b"/>
              <a:pathLst>
                <a:path w="4366260" h="88264">
                  <a:moveTo>
                    <a:pt x="0" y="0"/>
                  </a:moveTo>
                  <a:lnTo>
                    <a:pt x="0" y="87772"/>
                  </a:lnTo>
                </a:path>
                <a:path w="4366260" h="88264">
                  <a:moveTo>
                    <a:pt x="627760" y="0"/>
                  </a:moveTo>
                  <a:lnTo>
                    <a:pt x="627760" y="87772"/>
                  </a:lnTo>
                </a:path>
                <a:path w="4366260" h="88264">
                  <a:moveTo>
                    <a:pt x="1245977" y="0"/>
                  </a:moveTo>
                  <a:lnTo>
                    <a:pt x="1245977" y="87772"/>
                  </a:lnTo>
                </a:path>
                <a:path w="4366260" h="88264">
                  <a:moveTo>
                    <a:pt x="1873952" y="0"/>
                  </a:moveTo>
                  <a:lnTo>
                    <a:pt x="1873952" y="87772"/>
                  </a:lnTo>
                </a:path>
                <a:path w="4366260" h="88264">
                  <a:moveTo>
                    <a:pt x="2492276" y="0"/>
                  </a:moveTo>
                  <a:lnTo>
                    <a:pt x="2492276" y="87772"/>
                  </a:lnTo>
                </a:path>
                <a:path w="4366260" h="88264">
                  <a:moveTo>
                    <a:pt x="3120037" y="0"/>
                  </a:moveTo>
                  <a:lnTo>
                    <a:pt x="3120037" y="87772"/>
                  </a:lnTo>
                </a:path>
                <a:path w="4366260" h="88264">
                  <a:moveTo>
                    <a:pt x="3738254" y="0"/>
                  </a:moveTo>
                  <a:lnTo>
                    <a:pt x="3738254" y="87772"/>
                  </a:lnTo>
                </a:path>
                <a:path w="4366260" h="88264">
                  <a:moveTo>
                    <a:pt x="4366229" y="0"/>
                  </a:moveTo>
                  <a:lnTo>
                    <a:pt x="4366229" y="87772"/>
                  </a:lnTo>
                </a:path>
              </a:pathLst>
            </a:custGeom>
            <a:ln w="19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24474" y="5815128"/>
              <a:ext cx="19050" cy="88265"/>
            </a:xfrm>
            <a:custGeom>
              <a:avLst/>
              <a:gdLst/>
              <a:ahLst/>
              <a:cxnLst/>
              <a:rect l="l" t="t" r="r" b="b"/>
              <a:pathLst>
                <a:path w="19050" h="88264">
                  <a:moveTo>
                    <a:pt x="0" y="87772"/>
                  </a:moveTo>
                  <a:lnTo>
                    <a:pt x="18999" y="87772"/>
                  </a:lnTo>
                  <a:lnTo>
                    <a:pt x="18999" y="0"/>
                  </a:lnTo>
                  <a:lnTo>
                    <a:pt x="0" y="0"/>
                  </a:lnTo>
                  <a:lnTo>
                    <a:pt x="0" y="87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1289" y="5815128"/>
              <a:ext cx="5603240" cy="0"/>
            </a:xfrm>
            <a:custGeom>
              <a:avLst/>
              <a:gdLst/>
              <a:ahLst/>
              <a:cxnLst/>
              <a:rect l="l" t="t" r="r" b="b"/>
              <a:pathLst>
                <a:path w="5603240">
                  <a:moveTo>
                    <a:pt x="0" y="0"/>
                  </a:moveTo>
                  <a:lnTo>
                    <a:pt x="5602684" y="0"/>
                  </a:lnTo>
                </a:path>
              </a:pathLst>
            </a:custGeom>
            <a:ln w="194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1790" y="5815128"/>
              <a:ext cx="19050" cy="88265"/>
            </a:xfrm>
            <a:custGeom>
              <a:avLst/>
              <a:gdLst/>
              <a:ahLst/>
              <a:cxnLst/>
              <a:rect l="l" t="t" r="r" b="b"/>
              <a:pathLst>
                <a:path w="19050" h="88264">
                  <a:moveTo>
                    <a:pt x="0" y="87772"/>
                  </a:moveTo>
                  <a:lnTo>
                    <a:pt x="18999" y="87772"/>
                  </a:lnTo>
                  <a:lnTo>
                    <a:pt x="18999" y="0"/>
                  </a:lnTo>
                  <a:lnTo>
                    <a:pt x="0" y="0"/>
                  </a:lnTo>
                  <a:lnTo>
                    <a:pt x="0" y="87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49528" y="5815128"/>
              <a:ext cx="4366260" cy="88265"/>
            </a:xfrm>
            <a:custGeom>
              <a:avLst/>
              <a:gdLst/>
              <a:ahLst/>
              <a:cxnLst/>
              <a:rect l="l" t="t" r="r" b="b"/>
              <a:pathLst>
                <a:path w="4366260" h="88264">
                  <a:moveTo>
                    <a:pt x="0" y="0"/>
                  </a:moveTo>
                  <a:lnTo>
                    <a:pt x="0" y="87772"/>
                  </a:lnTo>
                </a:path>
                <a:path w="4366260" h="88264">
                  <a:moveTo>
                    <a:pt x="627760" y="0"/>
                  </a:moveTo>
                  <a:lnTo>
                    <a:pt x="627760" y="87772"/>
                  </a:lnTo>
                </a:path>
                <a:path w="4366260" h="88264">
                  <a:moveTo>
                    <a:pt x="1245977" y="0"/>
                  </a:moveTo>
                  <a:lnTo>
                    <a:pt x="1245977" y="87772"/>
                  </a:lnTo>
                </a:path>
                <a:path w="4366260" h="88264">
                  <a:moveTo>
                    <a:pt x="1873952" y="0"/>
                  </a:moveTo>
                  <a:lnTo>
                    <a:pt x="1873952" y="87772"/>
                  </a:lnTo>
                </a:path>
                <a:path w="4366260" h="88264">
                  <a:moveTo>
                    <a:pt x="2492276" y="0"/>
                  </a:moveTo>
                  <a:lnTo>
                    <a:pt x="2492276" y="87772"/>
                  </a:lnTo>
                </a:path>
                <a:path w="4366260" h="88264">
                  <a:moveTo>
                    <a:pt x="3120037" y="0"/>
                  </a:moveTo>
                  <a:lnTo>
                    <a:pt x="3120037" y="87772"/>
                  </a:lnTo>
                </a:path>
                <a:path w="4366260" h="88264">
                  <a:moveTo>
                    <a:pt x="3738254" y="0"/>
                  </a:moveTo>
                  <a:lnTo>
                    <a:pt x="3738254" y="87772"/>
                  </a:lnTo>
                </a:path>
                <a:path w="4366260" h="88264">
                  <a:moveTo>
                    <a:pt x="4366229" y="0"/>
                  </a:moveTo>
                  <a:lnTo>
                    <a:pt x="4366229" y="87772"/>
                  </a:lnTo>
                </a:path>
              </a:pathLst>
            </a:custGeom>
            <a:ln w="19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24474" y="5815128"/>
              <a:ext cx="19050" cy="88265"/>
            </a:xfrm>
            <a:custGeom>
              <a:avLst/>
              <a:gdLst/>
              <a:ahLst/>
              <a:cxnLst/>
              <a:rect l="l" t="t" r="r" b="b"/>
              <a:pathLst>
                <a:path w="19050" h="88264">
                  <a:moveTo>
                    <a:pt x="0" y="87772"/>
                  </a:moveTo>
                  <a:lnTo>
                    <a:pt x="18999" y="87772"/>
                  </a:lnTo>
                  <a:lnTo>
                    <a:pt x="18999" y="0"/>
                  </a:lnTo>
                  <a:lnTo>
                    <a:pt x="0" y="0"/>
                  </a:lnTo>
                  <a:lnTo>
                    <a:pt x="0" y="87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917291" y="1702348"/>
            <a:ext cx="6155055" cy="4005579"/>
            <a:chOff x="917291" y="1702348"/>
            <a:chExt cx="6155055" cy="4005579"/>
          </a:xfrm>
        </p:grpSpPr>
        <p:sp>
          <p:nvSpPr>
            <p:cNvPr id="13" name="object 13"/>
            <p:cNvSpPr/>
            <p:nvPr/>
          </p:nvSpPr>
          <p:spPr>
            <a:xfrm>
              <a:off x="1231289" y="5425469"/>
              <a:ext cx="618490" cy="253365"/>
            </a:xfrm>
            <a:custGeom>
              <a:avLst/>
              <a:gdLst/>
              <a:ahLst/>
              <a:cxnLst/>
              <a:rect l="l" t="t" r="r" b="b"/>
              <a:pathLst>
                <a:path w="618489" h="253364">
                  <a:moveTo>
                    <a:pt x="0" y="0"/>
                  </a:moveTo>
                  <a:lnTo>
                    <a:pt x="618238" y="0"/>
                  </a:lnTo>
                  <a:lnTo>
                    <a:pt x="618238" y="253274"/>
                  </a:lnTo>
                  <a:lnTo>
                    <a:pt x="0" y="253274"/>
                  </a:lnTo>
                  <a:lnTo>
                    <a:pt x="0" y="0"/>
                  </a:lnTo>
                </a:path>
              </a:pathLst>
            </a:custGeom>
            <a:ln w="969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31289" y="5425414"/>
              <a:ext cx="618490" cy="253365"/>
            </a:xfrm>
            <a:custGeom>
              <a:avLst/>
              <a:gdLst/>
              <a:ahLst/>
              <a:cxnLst/>
              <a:rect l="l" t="t" r="r" b="b"/>
              <a:pathLst>
                <a:path w="618489" h="253364">
                  <a:moveTo>
                    <a:pt x="618248" y="0"/>
                  </a:moveTo>
                  <a:lnTo>
                    <a:pt x="0" y="0"/>
                  </a:lnTo>
                  <a:lnTo>
                    <a:pt x="0" y="253329"/>
                  </a:lnTo>
                  <a:lnTo>
                    <a:pt x="618248" y="253329"/>
                  </a:lnTo>
                  <a:lnTo>
                    <a:pt x="61824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31289" y="5425469"/>
              <a:ext cx="618490" cy="253365"/>
            </a:xfrm>
            <a:custGeom>
              <a:avLst/>
              <a:gdLst/>
              <a:ahLst/>
              <a:cxnLst/>
              <a:rect l="l" t="t" r="r" b="b"/>
              <a:pathLst>
                <a:path w="618489" h="253364">
                  <a:moveTo>
                    <a:pt x="0" y="0"/>
                  </a:moveTo>
                  <a:lnTo>
                    <a:pt x="618238" y="0"/>
                  </a:lnTo>
                  <a:lnTo>
                    <a:pt x="618238" y="253274"/>
                  </a:lnTo>
                  <a:lnTo>
                    <a:pt x="0" y="253274"/>
                  </a:lnTo>
                  <a:lnTo>
                    <a:pt x="0" y="0"/>
                  </a:lnTo>
                </a:path>
              </a:pathLst>
            </a:custGeom>
            <a:ln w="969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49527" y="5045700"/>
              <a:ext cx="628015" cy="633095"/>
            </a:xfrm>
            <a:custGeom>
              <a:avLst/>
              <a:gdLst/>
              <a:ahLst/>
              <a:cxnLst/>
              <a:rect l="l" t="t" r="r" b="b"/>
              <a:pathLst>
                <a:path w="628014" h="633095">
                  <a:moveTo>
                    <a:pt x="627739" y="0"/>
                  </a:moveTo>
                  <a:lnTo>
                    <a:pt x="0" y="0"/>
                  </a:lnTo>
                  <a:lnTo>
                    <a:pt x="0" y="633043"/>
                  </a:lnTo>
                  <a:lnTo>
                    <a:pt x="627739" y="633043"/>
                  </a:lnTo>
                  <a:lnTo>
                    <a:pt x="62773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49527" y="5045711"/>
              <a:ext cx="628015" cy="633095"/>
            </a:xfrm>
            <a:custGeom>
              <a:avLst/>
              <a:gdLst/>
              <a:ahLst/>
              <a:cxnLst/>
              <a:rect l="l" t="t" r="r" b="b"/>
              <a:pathLst>
                <a:path w="628014" h="633095">
                  <a:moveTo>
                    <a:pt x="0" y="0"/>
                  </a:moveTo>
                  <a:lnTo>
                    <a:pt x="627760" y="0"/>
                  </a:lnTo>
                  <a:lnTo>
                    <a:pt x="627760" y="633032"/>
                  </a:lnTo>
                  <a:lnTo>
                    <a:pt x="0" y="633032"/>
                  </a:lnTo>
                  <a:lnTo>
                    <a:pt x="0" y="0"/>
                  </a:lnTo>
                </a:path>
              </a:pathLst>
            </a:custGeom>
            <a:ln w="961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77288" y="4412370"/>
              <a:ext cx="618490" cy="1266825"/>
            </a:xfrm>
            <a:custGeom>
              <a:avLst/>
              <a:gdLst/>
              <a:ahLst/>
              <a:cxnLst/>
              <a:rect l="l" t="t" r="r" b="b"/>
              <a:pathLst>
                <a:path w="618489" h="1266825">
                  <a:moveTo>
                    <a:pt x="618248" y="0"/>
                  </a:moveTo>
                  <a:lnTo>
                    <a:pt x="0" y="0"/>
                  </a:lnTo>
                  <a:lnTo>
                    <a:pt x="0" y="1266373"/>
                  </a:lnTo>
                  <a:lnTo>
                    <a:pt x="618248" y="1266373"/>
                  </a:lnTo>
                  <a:lnTo>
                    <a:pt x="61824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77288" y="4412415"/>
              <a:ext cx="618490" cy="1266825"/>
            </a:xfrm>
            <a:custGeom>
              <a:avLst/>
              <a:gdLst/>
              <a:ahLst/>
              <a:cxnLst/>
              <a:rect l="l" t="t" r="r" b="b"/>
              <a:pathLst>
                <a:path w="618489" h="1266825">
                  <a:moveTo>
                    <a:pt x="0" y="0"/>
                  </a:moveTo>
                  <a:lnTo>
                    <a:pt x="618216" y="0"/>
                  </a:lnTo>
                  <a:lnTo>
                    <a:pt x="618216" y="1266329"/>
                  </a:lnTo>
                  <a:lnTo>
                    <a:pt x="0" y="1266329"/>
                  </a:lnTo>
                  <a:lnTo>
                    <a:pt x="0" y="0"/>
                  </a:lnTo>
                </a:path>
              </a:pathLst>
            </a:custGeom>
            <a:ln w="9542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95505" y="2318212"/>
              <a:ext cx="628015" cy="3361054"/>
            </a:xfrm>
            <a:custGeom>
              <a:avLst/>
              <a:gdLst/>
              <a:ahLst/>
              <a:cxnLst/>
              <a:rect l="l" t="t" r="r" b="b"/>
              <a:pathLst>
                <a:path w="628014" h="3361054">
                  <a:moveTo>
                    <a:pt x="628007" y="0"/>
                  </a:moveTo>
                  <a:lnTo>
                    <a:pt x="0" y="0"/>
                  </a:lnTo>
                  <a:lnTo>
                    <a:pt x="0" y="3360531"/>
                  </a:lnTo>
                  <a:lnTo>
                    <a:pt x="628007" y="3360531"/>
                  </a:lnTo>
                  <a:lnTo>
                    <a:pt x="6280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95505" y="2318256"/>
              <a:ext cx="628015" cy="3361054"/>
            </a:xfrm>
            <a:custGeom>
              <a:avLst/>
              <a:gdLst/>
              <a:ahLst/>
              <a:cxnLst/>
              <a:rect l="l" t="t" r="r" b="b"/>
              <a:pathLst>
                <a:path w="628014" h="3361054">
                  <a:moveTo>
                    <a:pt x="0" y="0"/>
                  </a:moveTo>
                  <a:lnTo>
                    <a:pt x="627975" y="0"/>
                  </a:lnTo>
                  <a:lnTo>
                    <a:pt x="627975" y="3360487"/>
                  </a:lnTo>
                  <a:lnTo>
                    <a:pt x="0" y="3360487"/>
                  </a:lnTo>
                  <a:lnTo>
                    <a:pt x="0" y="0"/>
                  </a:lnTo>
                </a:path>
              </a:pathLst>
            </a:custGeom>
            <a:ln w="9506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23475" y="4091012"/>
              <a:ext cx="618490" cy="1588135"/>
            </a:xfrm>
            <a:custGeom>
              <a:avLst/>
              <a:gdLst/>
              <a:ahLst/>
              <a:cxnLst/>
              <a:rect l="l" t="t" r="r" b="b"/>
              <a:pathLst>
                <a:path w="618489" h="1588135">
                  <a:moveTo>
                    <a:pt x="163169" y="0"/>
                  </a:moveTo>
                  <a:lnTo>
                    <a:pt x="0" y="0"/>
                  </a:lnTo>
                  <a:lnTo>
                    <a:pt x="0" y="1587741"/>
                  </a:lnTo>
                  <a:lnTo>
                    <a:pt x="163169" y="1587741"/>
                  </a:lnTo>
                  <a:lnTo>
                    <a:pt x="163169" y="0"/>
                  </a:lnTo>
                  <a:close/>
                </a:path>
                <a:path w="618489" h="1588135">
                  <a:moveTo>
                    <a:pt x="618248" y="0"/>
                  </a:moveTo>
                  <a:lnTo>
                    <a:pt x="218655" y="0"/>
                  </a:lnTo>
                  <a:lnTo>
                    <a:pt x="218655" y="1587741"/>
                  </a:lnTo>
                  <a:lnTo>
                    <a:pt x="618248" y="1587741"/>
                  </a:lnTo>
                  <a:lnTo>
                    <a:pt x="61824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23480" y="4091047"/>
              <a:ext cx="618490" cy="1588135"/>
            </a:xfrm>
            <a:custGeom>
              <a:avLst/>
              <a:gdLst/>
              <a:ahLst/>
              <a:cxnLst/>
              <a:rect l="l" t="t" r="r" b="b"/>
              <a:pathLst>
                <a:path w="618489" h="1588135">
                  <a:moveTo>
                    <a:pt x="0" y="0"/>
                  </a:moveTo>
                  <a:lnTo>
                    <a:pt x="618323" y="0"/>
                  </a:lnTo>
                  <a:lnTo>
                    <a:pt x="618323" y="1587696"/>
                  </a:lnTo>
                  <a:lnTo>
                    <a:pt x="0" y="1587696"/>
                  </a:lnTo>
                  <a:lnTo>
                    <a:pt x="0" y="0"/>
                  </a:lnTo>
                </a:path>
              </a:pathLst>
            </a:custGeom>
            <a:ln w="952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41804" y="3399316"/>
              <a:ext cx="628015" cy="2279650"/>
            </a:xfrm>
            <a:custGeom>
              <a:avLst/>
              <a:gdLst/>
              <a:ahLst/>
              <a:cxnLst/>
              <a:rect l="l" t="t" r="r" b="b"/>
              <a:pathLst>
                <a:path w="628014" h="2279650">
                  <a:moveTo>
                    <a:pt x="627739" y="0"/>
                  </a:moveTo>
                  <a:lnTo>
                    <a:pt x="0" y="0"/>
                  </a:lnTo>
                  <a:lnTo>
                    <a:pt x="0" y="2279427"/>
                  </a:lnTo>
                  <a:lnTo>
                    <a:pt x="627739" y="2279427"/>
                  </a:lnTo>
                  <a:lnTo>
                    <a:pt x="62773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41804" y="3399360"/>
              <a:ext cx="628015" cy="2279650"/>
            </a:xfrm>
            <a:custGeom>
              <a:avLst/>
              <a:gdLst/>
              <a:ahLst/>
              <a:cxnLst/>
              <a:rect l="l" t="t" r="r" b="b"/>
              <a:pathLst>
                <a:path w="628014" h="2279650">
                  <a:moveTo>
                    <a:pt x="0" y="0"/>
                  </a:moveTo>
                  <a:lnTo>
                    <a:pt x="627760" y="0"/>
                  </a:lnTo>
                  <a:lnTo>
                    <a:pt x="627760" y="2279383"/>
                  </a:lnTo>
                  <a:lnTo>
                    <a:pt x="0" y="2279383"/>
                  </a:lnTo>
                  <a:lnTo>
                    <a:pt x="0" y="0"/>
                  </a:lnTo>
                </a:path>
              </a:pathLst>
            </a:custGeom>
            <a:ln w="951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69565" y="3964344"/>
              <a:ext cx="618490" cy="1714500"/>
            </a:xfrm>
            <a:custGeom>
              <a:avLst/>
              <a:gdLst/>
              <a:ahLst/>
              <a:cxnLst/>
              <a:rect l="l" t="t" r="r" b="b"/>
              <a:pathLst>
                <a:path w="618489" h="1714500">
                  <a:moveTo>
                    <a:pt x="618248" y="0"/>
                  </a:moveTo>
                  <a:lnTo>
                    <a:pt x="0" y="0"/>
                  </a:lnTo>
                  <a:lnTo>
                    <a:pt x="0" y="1714399"/>
                  </a:lnTo>
                  <a:lnTo>
                    <a:pt x="618248" y="1714399"/>
                  </a:lnTo>
                  <a:lnTo>
                    <a:pt x="61824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69565" y="3964388"/>
              <a:ext cx="1864995" cy="1714500"/>
            </a:xfrm>
            <a:custGeom>
              <a:avLst/>
              <a:gdLst/>
              <a:ahLst/>
              <a:cxnLst/>
              <a:rect l="l" t="t" r="r" b="b"/>
              <a:pathLst>
                <a:path w="1864995" h="1714500">
                  <a:moveTo>
                    <a:pt x="0" y="0"/>
                  </a:moveTo>
                  <a:lnTo>
                    <a:pt x="618216" y="0"/>
                  </a:lnTo>
                  <a:lnTo>
                    <a:pt x="618216" y="1714356"/>
                  </a:lnTo>
                  <a:lnTo>
                    <a:pt x="0" y="1714356"/>
                  </a:lnTo>
                  <a:lnTo>
                    <a:pt x="0" y="0"/>
                  </a:lnTo>
                </a:path>
                <a:path w="1864995" h="1714500">
                  <a:moveTo>
                    <a:pt x="1246191" y="1587740"/>
                  </a:moveTo>
                  <a:lnTo>
                    <a:pt x="1864408" y="1587740"/>
                  </a:lnTo>
                  <a:lnTo>
                    <a:pt x="1864408" y="1714356"/>
                  </a:lnTo>
                  <a:lnTo>
                    <a:pt x="1246191" y="1714356"/>
                  </a:lnTo>
                  <a:lnTo>
                    <a:pt x="1246191" y="1587740"/>
                  </a:lnTo>
                </a:path>
              </a:pathLst>
            </a:custGeom>
            <a:ln w="961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587782" y="4977365"/>
              <a:ext cx="628015" cy="701675"/>
            </a:xfrm>
            <a:custGeom>
              <a:avLst/>
              <a:gdLst/>
              <a:ahLst/>
              <a:cxnLst/>
              <a:rect l="l" t="t" r="r" b="b"/>
              <a:pathLst>
                <a:path w="628014" h="701675">
                  <a:moveTo>
                    <a:pt x="628007" y="0"/>
                  </a:moveTo>
                  <a:lnTo>
                    <a:pt x="0" y="0"/>
                  </a:lnTo>
                  <a:lnTo>
                    <a:pt x="0" y="701378"/>
                  </a:lnTo>
                  <a:lnTo>
                    <a:pt x="628007" y="701378"/>
                  </a:lnTo>
                  <a:lnTo>
                    <a:pt x="6280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87782" y="4977333"/>
              <a:ext cx="628015" cy="701675"/>
            </a:xfrm>
            <a:custGeom>
              <a:avLst/>
              <a:gdLst/>
              <a:ahLst/>
              <a:cxnLst/>
              <a:rect l="l" t="t" r="r" b="b"/>
              <a:pathLst>
                <a:path w="628014" h="701675">
                  <a:moveTo>
                    <a:pt x="0" y="0"/>
                  </a:moveTo>
                  <a:lnTo>
                    <a:pt x="627975" y="0"/>
                  </a:lnTo>
                  <a:lnTo>
                    <a:pt x="627975" y="701411"/>
                  </a:lnTo>
                  <a:lnTo>
                    <a:pt x="0" y="701411"/>
                  </a:lnTo>
                  <a:lnTo>
                    <a:pt x="0" y="0"/>
                  </a:lnTo>
                </a:path>
              </a:pathLst>
            </a:custGeom>
            <a:ln w="959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215757" y="5552084"/>
              <a:ext cx="618490" cy="127000"/>
            </a:xfrm>
            <a:custGeom>
              <a:avLst/>
              <a:gdLst/>
              <a:ahLst/>
              <a:cxnLst/>
              <a:rect l="l" t="t" r="r" b="b"/>
              <a:pathLst>
                <a:path w="618490" h="127000">
                  <a:moveTo>
                    <a:pt x="618248" y="0"/>
                  </a:moveTo>
                  <a:lnTo>
                    <a:pt x="0" y="0"/>
                  </a:lnTo>
                  <a:lnTo>
                    <a:pt x="0" y="126659"/>
                  </a:lnTo>
                  <a:lnTo>
                    <a:pt x="618248" y="126659"/>
                  </a:lnTo>
                  <a:lnTo>
                    <a:pt x="61824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215757" y="5552129"/>
              <a:ext cx="618490" cy="127000"/>
            </a:xfrm>
            <a:custGeom>
              <a:avLst/>
              <a:gdLst/>
              <a:ahLst/>
              <a:cxnLst/>
              <a:rect l="l" t="t" r="r" b="b"/>
              <a:pathLst>
                <a:path w="618490" h="127000">
                  <a:moveTo>
                    <a:pt x="0" y="0"/>
                  </a:moveTo>
                  <a:lnTo>
                    <a:pt x="618216" y="0"/>
                  </a:lnTo>
                  <a:lnTo>
                    <a:pt x="618216" y="126615"/>
                  </a:lnTo>
                  <a:lnTo>
                    <a:pt x="0" y="126615"/>
                  </a:lnTo>
                  <a:lnTo>
                    <a:pt x="0" y="0"/>
                  </a:lnTo>
                </a:path>
              </a:pathLst>
            </a:custGeom>
            <a:ln w="9713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17282" y="2181885"/>
              <a:ext cx="95885" cy="3507104"/>
            </a:xfrm>
            <a:custGeom>
              <a:avLst/>
              <a:gdLst/>
              <a:ahLst/>
              <a:cxnLst/>
              <a:rect l="l" t="t" r="r" b="b"/>
              <a:pathLst>
                <a:path w="95884" h="3507104">
                  <a:moveTo>
                    <a:pt x="95262" y="9715"/>
                  </a:moveTo>
                  <a:lnTo>
                    <a:pt x="85763" y="9715"/>
                  </a:lnTo>
                  <a:lnTo>
                    <a:pt x="85763" y="0"/>
                  </a:lnTo>
                  <a:lnTo>
                    <a:pt x="0" y="0"/>
                  </a:lnTo>
                  <a:lnTo>
                    <a:pt x="0" y="19443"/>
                  </a:lnTo>
                  <a:lnTo>
                    <a:pt x="76263" y="19443"/>
                  </a:lnTo>
                  <a:lnTo>
                    <a:pt x="76263" y="321360"/>
                  </a:lnTo>
                  <a:lnTo>
                    <a:pt x="0" y="321360"/>
                  </a:lnTo>
                  <a:lnTo>
                    <a:pt x="0" y="340804"/>
                  </a:lnTo>
                  <a:lnTo>
                    <a:pt x="76263" y="340804"/>
                  </a:lnTo>
                  <a:lnTo>
                    <a:pt x="76263" y="633069"/>
                  </a:lnTo>
                  <a:lnTo>
                    <a:pt x="0" y="633069"/>
                  </a:lnTo>
                  <a:lnTo>
                    <a:pt x="0" y="652513"/>
                  </a:lnTo>
                  <a:lnTo>
                    <a:pt x="76263" y="652513"/>
                  </a:lnTo>
                  <a:lnTo>
                    <a:pt x="76263" y="954659"/>
                  </a:lnTo>
                  <a:lnTo>
                    <a:pt x="0" y="954659"/>
                  </a:lnTo>
                  <a:lnTo>
                    <a:pt x="0" y="974102"/>
                  </a:lnTo>
                  <a:lnTo>
                    <a:pt x="76263" y="974102"/>
                  </a:lnTo>
                  <a:lnTo>
                    <a:pt x="76263" y="1266367"/>
                  </a:lnTo>
                  <a:lnTo>
                    <a:pt x="0" y="1266367"/>
                  </a:lnTo>
                  <a:lnTo>
                    <a:pt x="0" y="1285811"/>
                  </a:lnTo>
                  <a:lnTo>
                    <a:pt x="76263" y="1285811"/>
                  </a:lnTo>
                  <a:lnTo>
                    <a:pt x="76263" y="1587741"/>
                  </a:lnTo>
                  <a:lnTo>
                    <a:pt x="0" y="1587741"/>
                  </a:lnTo>
                  <a:lnTo>
                    <a:pt x="0" y="1607185"/>
                  </a:lnTo>
                  <a:lnTo>
                    <a:pt x="76263" y="1607185"/>
                  </a:lnTo>
                  <a:lnTo>
                    <a:pt x="76263" y="1899450"/>
                  </a:lnTo>
                  <a:lnTo>
                    <a:pt x="0" y="1899450"/>
                  </a:lnTo>
                  <a:lnTo>
                    <a:pt x="0" y="1918893"/>
                  </a:lnTo>
                  <a:lnTo>
                    <a:pt x="76263" y="1918893"/>
                  </a:lnTo>
                  <a:lnTo>
                    <a:pt x="76263" y="2220811"/>
                  </a:lnTo>
                  <a:lnTo>
                    <a:pt x="0" y="2220811"/>
                  </a:lnTo>
                  <a:lnTo>
                    <a:pt x="0" y="2240254"/>
                  </a:lnTo>
                  <a:lnTo>
                    <a:pt x="76263" y="2240254"/>
                  </a:lnTo>
                  <a:lnTo>
                    <a:pt x="76263" y="2532748"/>
                  </a:lnTo>
                  <a:lnTo>
                    <a:pt x="0" y="2532748"/>
                  </a:lnTo>
                  <a:lnTo>
                    <a:pt x="0" y="2552192"/>
                  </a:lnTo>
                  <a:lnTo>
                    <a:pt x="76263" y="2552192"/>
                  </a:lnTo>
                  <a:lnTo>
                    <a:pt x="76263" y="2854109"/>
                  </a:lnTo>
                  <a:lnTo>
                    <a:pt x="0" y="2854109"/>
                  </a:lnTo>
                  <a:lnTo>
                    <a:pt x="0" y="2873552"/>
                  </a:lnTo>
                  <a:lnTo>
                    <a:pt x="76263" y="2873552"/>
                  </a:lnTo>
                  <a:lnTo>
                    <a:pt x="76263" y="3165703"/>
                  </a:lnTo>
                  <a:lnTo>
                    <a:pt x="0" y="3165703"/>
                  </a:lnTo>
                  <a:lnTo>
                    <a:pt x="0" y="3185160"/>
                  </a:lnTo>
                  <a:lnTo>
                    <a:pt x="76263" y="3185160"/>
                  </a:lnTo>
                  <a:lnTo>
                    <a:pt x="76263" y="3487140"/>
                  </a:lnTo>
                  <a:lnTo>
                    <a:pt x="0" y="3487140"/>
                  </a:lnTo>
                  <a:lnTo>
                    <a:pt x="0" y="3506584"/>
                  </a:lnTo>
                  <a:lnTo>
                    <a:pt x="85763" y="3506584"/>
                  </a:lnTo>
                  <a:lnTo>
                    <a:pt x="85763" y="3496868"/>
                  </a:lnTo>
                  <a:lnTo>
                    <a:pt x="95262" y="3496868"/>
                  </a:lnTo>
                  <a:lnTo>
                    <a:pt x="95262" y="9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03048" y="2883284"/>
              <a:ext cx="6059805" cy="2757170"/>
            </a:xfrm>
            <a:custGeom>
              <a:avLst/>
              <a:gdLst/>
              <a:ahLst/>
              <a:cxnLst/>
              <a:rect l="l" t="t" r="r" b="b"/>
              <a:pathLst>
                <a:path w="6059805" h="2757170">
                  <a:moveTo>
                    <a:pt x="0" y="2727399"/>
                  </a:moveTo>
                  <a:lnTo>
                    <a:pt x="66497" y="2717686"/>
                  </a:lnTo>
                  <a:lnTo>
                    <a:pt x="123493" y="2707918"/>
                  </a:lnTo>
                  <a:lnTo>
                    <a:pt x="180746" y="2688271"/>
                  </a:lnTo>
                  <a:lnTo>
                    <a:pt x="247243" y="2678503"/>
                  </a:lnTo>
                  <a:lnTo>
                    <a:pt x="304239" y="2659076"/>
                  </a:lnTo>
                  <a:lnTo>
                    <a:pt x="361235" y="2639649"/>
                  </a:lnTo>
                  <a:lnTo>
                    <a:pt x="428044" y="2610454"/>
                  </a:lnTo>
                  <a:lnTo>
                    <a:pt x="484986" y="2591027"/>
                  </a:lnTo>
                  <a:lnTo>
                    <a:pt x="551472" y="2561831"/>
                  </a:lnTo>
                  <a:lnTo>
                    <a:pt x="608737" y="2532417"/>
                  </a:lnTo>
                  <a:lnTo>
                    <a:pt x="665786" y="2493563"/>
                  </a:lnTo>
                  <a:lnTo>
                    <a:pt x="732273" y="2454599"/>
                  </a:lnTo>
                  <a:lnTo>
                    <a:pt x="789537" y="2415745"/>
                  </a:lnTo>
                  <a:lnTo>
                    <a:pt x="846479" y="2366903"/>
                  </a:lnTo>
                  <a:lnTo>
                    <a:pt x="912966" y="2318281"/>
                  </a:lnTo>
                  <a:lnTo>
                    <a:pt x="970230" y="2269659"/>
                  </a:lnTo>
                  <a:lnTo>
                    <a:pt x="1027279" y="2211049"/>
                  </a:lnTo>
                  <a:lnTo>
                    <a:pt x="1093766" y="2152658"/>
                  </a:lnTo>
                  <a:lnTo>
                    <a:pt x="1151030" y="2084390"/>
                  </a:lnTo>
                  <a:lnTo>
                    <a:pt x="1217517" y="2016340"/>
                  </a:lnTo>
                  <a:lnTo>
                    <a:pt x="1274459" y="1938303"/>
                  </a:lnTo>
                  <a:lnTo>
                    <a:pt x="1331723" y="1870144"/>
                  </a:lnTo>
                  <a:lnTo>
                    <a:pt x="1398210" y="1782449"/>
                  </a:lnTo>
                  <a:lnTo>
                    <a:pt x="1455259" y="1704631"/>
                  </a:lnTo>
                  <a:lnTo>
                    <a:pt x="1512202" y="1616826"/>
                  </a:lnTo>
                  <a:lnTo>
                    <a:pt x="1579010" y="1529130"/>
                  </a:lnTo>
                  <a:lnTo>
                    <a:pt x="1635952" y="1431886"/>
                  </a:lnTo>
                  <a:lnTo>
                    <a:pt x="1693002" y="1344080"/>
                  </a:lnTo>
                  <a:lnTo>
                    <a:pt x="1759703" y="1246616"/>
                  </a:lnTo>
                  <a:lnTo>
                    <a:pt x="1816752" y="1149372"/>
                  </a:lnTo>
                  <a:lnTo>
                    <a:pt x="1883239" y="1051908"/>
                  </a:lnTo>
                  <a:lnTo>
                    <a:pt x="1940503" y="954334"/>
                  </a:lnTo>
                  <a:lnTo>
                    <a:pt x="1997445" y="857200"/>
                  </a:lnTo>
                  <a:lnTo>
                    <a:pt x="2063932" y="769394"/>
                  </a:lnTo>
                  <a:lnTo>
                    <a:pt x="2121196" y="671930"/>
                  </a:lnTo>
                  <a:lnTo>
                    <a:pt x="2178246" y="584344"/>
                  </a:lnTo>
                  <a:lnTo>
                    <a:pt x="2244732" y="506307"/>
                  </a:lnTo>
                  <a:lnTo>
                    <a:pt x="2301996" y="418831"/>
                  </a:lnTo>
                  <a:lnTo>
                    <a:pt x="2358939" y="350562"/>
                  </a:lnTo>
                  <a:lnTo>
                    <a:pt x="2425425" y="282404"/>
                  </a:lnTo>
                  <a:lnTo>
                    <a:pt x="2482475" y="214135"/>
                  </a:lnTo>
                  <a:lnTo>
                    <a:pt x="2549283" y="165513"/>
                  </a:lnTo>
                  <a:lnTo>
                    <a:pt x="2606225" y="116890"/>
                  </a:lnTo>
                  <a:lnTo>
                    <a:pt x="2663275" y="77707"/>
                  </a:lnTo>
                  <a:lnTo>
                    <a:pt x="2729976" y="48622"/>
                  </a:lnTo>
                  <a:lnTo>
                    <a:pt x="2787026" y="19426"/>
                  </a:lnTo>
                  <a:lnTo>
                    <a:pt x="2843968" y="9658"/>
                  </a:lnTo>
                  <a:lnTo>
                    <a:pt x="2910776" y="0"/>
                  </a:lnTo>
                  <a:lnTo>
                    <a:pt x="2967719" y="9658"/>
                  </a:lnTo>
                  <a:lnTo>
                    <a:pt x="3024768" y="19426"/>
                  </a:lnTo>
                  <a:lnTo>
                    <a:pt x="3091469" y="48622"/>
                  </a:lnTo>
                  <a:lnTo>
                    <a:pt x="3148519" y="77707"/>
                  </a:lnTo>
                  <a:lnTo>
                    <a:pt x="3215005" y="116890"/>
                  </a:lnTo>
                  <a:lnTo>
                    <a:pt x="3272270" y="165513"/>
                  </a:lnTo>
                  <a:lnTo>
                    <a:pt x="3329212" y="214135"/>
                  </a:lnTo>
                  <a:lnTo>
                    <a:pt x="3395698" y="282404"/>
                  </a:lnTo>
                  <a:lnTo>
                    <a:pt x="3452963" y="350562"/>
                  </a:lnTo>
                  <a:lnTo>
                    <a:pt x="3510012" y="418831"/>
                  </a:lnTo>
                  <a:lnTo>
                    <a:pt x="3576499" y="506307"/>
                  </a:lnTo>
                  <a:lnTo>
                    <a:pt x="3633441" y="584344"/>
                  </a:lnTo>
                  <a:lnTo>
                    <a:pt x="3700249" y="671930"/>
                  </a:lnTo>
                  <a:lnTo>
                    <a:pt x="3757192" y="769394"/>
                  </a:lnTo>
                  <a:lnTo>
                    <a:pt x="3814241" y="857200"/>
                  </a:lnTo>
                  <a:lnTo>
                    <a:pt x="3880942" y="954334"/>
                  </a:lnTo>
                  <a:lnTo>
                    <a:pt x="3937992" y="1051908"/>
                  </a:lnTo>
                  <a:lnTo>
                    <a:pt x="3994934" y="1149372"/>
                  </a:lnTo>
                  <a:lnTo>
                    <a:pt x="4061743" y="1246616"/>
                  </a:lnTo>
                  <a:lnTo>
                    <a:pt x="4118685" y="1344080"/>
                  </a:lnTo>
                  <a:lnTo>
                    <a:pt x="4175735" y="1431886"/>
                  </a:lnTo>
                  <a:lnTo>
                    <a:pt x="4242436" y="1529130"/>
                  </a:lnTo>
                  <a:lnTo>
                    <a:pt x="4299485" y="1616826"/>
                  </a:lnTo>
                  <a:lnTo>
                    <a:pt x="4365972" y="1704631"/>
                  </a:lnTo>
                  <a:lnTo>
                    <a:pt x="4423236" y="1782449"/>
                  </a:lnTo>
                  <a:lnTo>
                    <a:pt x="4480178" y="1870144"/>
                  </a:lnTo>
                  <a:lnTo>
                    <a:pt x="4546665" y="1947962"/>
                  </a:lnTo>
                  <a:lnTo>
                    <a:pt x="4603714" y="2016340"/>
                  </a:lnTo>
                  <a:lnTo>
                    <a:pt x="4660978" y="2084390"/>
                  </a:lnTo>
                  <a:lnTo>
                    <a:pt x="4727465" y="2152658"/>
                  </a:lnTo>
                  <a:lnTo>
                    <a:pt x="4784515" y="2211049"/>
                  </a:lnTo>
                  <a:lnTo>
                    <a:pt x="4841671" y="2269659"/>
                  </a:lnTo>
                  <a:lnTo>
                    <a:pt x="4908265" y="2318281"/>
                  </a:lnTo>
                  <a:lnTo>
                    <a:pt x="4965208" y="2366903"/>
                  </a:lnTo>
                  <a:lnTo>
                    <a:pt x="5032016" y="2415745"/>
                  </a:lnTo>
                  <a:lnTo>
                    <a:pt x="5088959" y="2454599"/>
                  </a:lnTo>
                  <a:lnTo>
                    <a:pt x="5146008" y="2493563"/>
                  </a:lnTo>
                  <a:lnTo>
                    <a:pt x="5212709" y="2532417"/>
                  </a:lnTo>
                  <a:lnTo>
                    <a:pt x="5269758" y="2561831"/>
                  </a:lnTo>
                  <a:lnTo>
                    <a:pt x="5326702" y="2591027"/>
                  </a:lnTo>
                  <a:lnTo>
                    <a:pt x="5393509" y="2610454"/>
                  </a:lnTo>
                  <a:lnTo>
                    <a:pt x="5450451" y="2639649"/>
                  </a:lnTo>
                  <a:lnTo>
                    <a:pt x="5507501" y="2659076"/>
                  </a:lnTo>
                  <a:lnTo>
                    <a:pt x="5574203" y="2678503"/>
                  </a:lnTo>
                  <a:lnTo>
                    <a:pt x="5631252" y="2688271"/>
                  </a:lnTo>
                  <a:lnTo>
                    <a:pt x="5697738" y="2707918"/>
                  </a:lnTo>
                  <a:lnTo>
                    <a:pt x="5754681" y="2717686"/>
                  </a:lnTo>
                  <a:lnTo>
                    <a:pt x="5811945" y="2727399"/>
                  </a:lnTo>
                  <a:lnTo>
                    <a:pt x="5878431" y="2737124"/>
                  </a:lnTo>
                  <a:lnTo>
                    <a:pt x="5935482" y="2746848"/>
                  </a:lnTo>
                  <a:lnTo>
                    <a:pt x="5992745" y="2756573"/>
                  </a:lnTo>
                  <a:lnTo>
                    <a:pt x="6059231" y="2756573"/>
                  </a:lnTo>
                </a:path>
              </a:pathLst>
            </a:custGeom>
            <a:ln w="19369">
              <a:solidFill>
                <a:srgbClr val="006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905669" y="2930725"/>
              <a:ext cx="17780" cy="2757805"/>
            </a:xfrm>
            <a:custGeom>
              <a:avLst/>
              <a:gdLst/>
              <a:ahLst/>
              <a:cxnLst/>
              <a:rect l="l" t="t" r="r" b="b"/>
              <a:pathLst>
                <a:path w="17779" h="2757804">
                  <a:moveTo>
                    <a:pt x="17438" y="0"/>
                  </a:moveTo>
                  <a:lnTo>
                    <a:pt x="0" y="2757756"/>
                  </a:lnTo>
                </a:path>
              </a:pathLst>
            </a:custGeom>
            <a:ln w="38048">
              <a:solidFill>
                <a:srgbClr val="008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743965" y="1708689"/>
              <a:ext cx="304800" cy="1024890"/>
            </a:xfrm>
            <a:custGeom>
              <a:avLst/>
              <a:gdLst/>
              <a:ahLst/>
              <a:cxnLst/>
              <a:rect l="l" t="t" r="r" b="b"/>
              <a:pathLst>
                <a:path w="304800" h="1024889">
                  <a:moveTo>
                    <a:pt x="202921" y="0"/>
                  </a:moveTo>
                  <a:lnTo>
                    <a:pt x="101462" y="0"/>
                  </a:lnTo>
                  <a:lnTo>
                    <a:pt x="101462" y="651676"/>
                  </a:lnTo>
                  <a:lnTo>
                    <a:pt x="0" y="651676"/>
                  </a:lnTo>
                  <a:lnTo>
                    <a:pt x="152191" y="1024309"/>
                  </a:lnTo>
                  <a:lnTo>
                    <a:pt x="304383" y="651676"/>
                  </a:lnTo>
                  <a:lnTo>
                    <a:pt x="202921" y="651676"/>
                  </a:lnTo>
                  <a:lnTo>
                    <a:pt x="202921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743965" y="1708689"/>
              <a:ext cx="304800" cy="1024890"/>
            </a:xfrm>
            <a:custGeom>
              <a:avLst/>
              <a:gdLst/>
              <a:ahLst/>
              <a:cxnLst/>
              <a:rect l="l" t="t" r="r" b="b"/>
              <a:pathLst>
                <a:path w="304800" h="1024889">
                  <a:moveTo>
                    <a:pt x="0" y="651676"/>
                  </a:moveTo>
                  <a:lnTo>
                    <a:pt x="101462" y="651676"/>
                  </a:lnTo>
                  <a:lnTo>
                    <a:pt x="101462" y="0"/>
                  </a:lnTo>
                  <a:lnTo>
                    <a:pt x="202921" y="0"/>
                  </a:lnTo>
                  <a:lnTo>
                    <a:pt x="202921" y="651676"/>
                  </a:lnTo>
                  <a:lnTo>
                    <a:pt x="304384" y="651676"/>
                  </a:lnTo>
                  <a:lnTo>
                    <a:pt x="152192" y="1024309"/>
                  </a:lnTo>
                  <a:lnTo>
                    <a:pt x="0" y="651676"/>
                  </a:lnTo>
                  <a:close/>
                </a:path>
              </a:pathLst>
            </a:custGeom>
            <a:ln w="12682">
              <a:solidFill>
                <a:srgbClr val="0041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38216" y="2420529"/>
              <a:ext cx="304800" cy="1480820"/>
            </a:xfrm>
            <a:custGeom>
              <a:avLst/>
              <a:gdLst/>
              <a:ahLst/>
              <a:cxnLst/>
              <a:rect l="l" t="t" r="r" b="b"/>
              <a:pathLst>
                <a:path w="304800" h="1480820">
                  <a:moveTo>
                    <a:pt x="202921" y="0"/>
                  </a:moveTo>
                  <a:lnTo>
                    <a:pt x="101462" y="0"/>
                  </a:lnTo>
                  <a:lnTo>
                    <a:pt x="101462" y="1107931"/>
                  </a:lnTo>
                  <a:lnTo>
                    <a:pt x="0" y="1107931"/>
                  </a:lnTo>
                  <a:lnTo>
                    <a:pt x="152192" y="1480564"/>
                  </a:lnTo>
                  <a:lnTo>
                    <a:pt x="304384" y="1107931"/>
                  </a:lnTo>
                  <a:lnTo>
                    <a:pt x="202921" y="1107931"/>
                  </a:lnTo>
                  <a:lnTo>
                    <a:pt x="202921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38216" y="2420529"/>
              <a:ext cx="304800" cy="1480820"/>
            </a:xfrm>
            <a:custGeom>
              <a:avLst/>
              <a:gdLst/>
              <a:ahLst/>
              <a:cxnLst/>
              <a:rect l="l" t="t" r="r" b="b"/>
              <a:pathLst>
                <a:path w="304800" h="1480820">
                  <a:moveTo>
                    <a:pt x="0" y="1107931"/>
                  </a:moveTo>
                  <a:lnTo>
                    <a:pt x="101462" y="1107931"/>
                  </a:lnTo>
                  <a:lnTo>
                    <a:pt x="101462" y="0"/>
                  </a:lnTo>
                  <a:lnTo>
                    <a:pt x="202921" y="0"/>
                  </a:lnTo>
                  <a:lnTo>
                    <a:pt x="202921" y="1107931"/>
                  </a:lnTo>
                  <a:lnTo>
                    <a:pt x="304384" y="1107931"/>
                  </a:lnTo>
                  <a:lnTo>
                    <a:pt x="152192" y="1480564"/>
                  </a:lnTo>
                  <a:lnTo>
                    <a:pt x="0" y="1107931"/>
                  </a:lnTo>
                  <a:close/>
                </a:path>
              </a:pathLst>
            </a:custGeom>
            <a:ln w="12682">
              <a:solidFill>
                <a:srgbClr val="0041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892985" y="3985512"/>
              <a:ext cx="1078230" cy="0"/>
            </a:xfrm>
            <a:custGeom>
              <a:avLst/>
              <a:gdLst/>
              <a:ahLst/>
              <a:cxnLst/>
              <a:rect l="l" t="t" r="r" b="b"/>
              <a:pathLst>
                <a:path w="1078229">
                  <a:moveTo>
                    <a:pt x="0" y="0"/>
                  </a:moveTo>
                  <a:lnTo>
                    <a:pt x="1078027" y="0"/>
                  </a:lnTo>
                </a:path>
              </a:pathLst>
            </a:custGeom>
            <a:ln w="38054">
              <a:solidFill>
                <a:srgbClr val="008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29257" y="3603695"/>
            <a:ext cx="195580" cy="7727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10" dirty="0">
                <a:latin typeface="Arial MT"/>
                <a:cs typeface="Arial MT"/>
              </a:rPr>
              <a:t>Frequenza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94839" y="5987697"/>
            <a:ext cx="281940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dirty="0">
                <a:latin typeface="Arial MT"/>
                <a:cs typeface="Arial MT"/>
              </a:rPr>
              <a:t>150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713077" y="5987697"/>
            <a:ext cx="281940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dirty="0">
                <a:latin typeface="Arial MT"/>
                <a:cs typeface="Arial MT"/>
              </a:rPr>
              <a:t>155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341052" y="5987697"/>
            <a:ext cx="281940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dirty="0">
                <a:latin typeface="Arial MT"/>
                <a:cs typeface="Arial MT"/>
              </a:rPr>
              <a:t>160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959376" y="5987697"/>
            <a:ext cx="281940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dirty="0">
                <a:latin typeface="Arial MT"/>
                <a:cs typeface="Arial MT"/>
              </a:rPr>
              <a:t>165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587030" y="5987697"/>
            <a:ext cx="900430" cy="3853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30555" algn="l"/>
              </a:tabLst>
            </a:pPr>
            <a:r>
              <a:rPr sz="1200" dirty="0">
                <a:latin typeface="Arial MT"/>
                <a:cs typeface="Arial MT"/>
              </a:rPr>
              <a:t>17</a:t>
            </a:r>
            <a:r>
              <a:rPr sz="1200" spc="-5" dirty="0">
                <a:latin typeface="Arial MT"/>
                <a:cs typeface="Arial MT"/>
              </a:rPr>
              <a:t>0</a:t>
            </a:r>
            <a:r>
              <a:rPr sz="1200" dirty="0">
                <a:latin typeface="Arial MT"/>
                <a:cs typeface="Arial MT"/>
              </a:rPr>
              <a:t>	175</a:t>
            </a:r>
          </a:p>
          <a:p>
            <a:pPr marL="40640">
              <a:lnSpc>
                <a:spcPct val="100000"/>
              </a:lnSpc>
            </a:pPr>
            <a:r>
              <a:rPr sz="1200" spc="15" dirty="0" err="1">
                <a:latin typeface="Arial MT"/>
                <a:cs typeface="Arial MT"/>
              </a:rPr>
              <a:t>A</a:t>
            </a:r>
            <a:r>
              <a:rPr sz="1200" spc="-50" dirty="0" err="1">
                <a:latin typeface="Arial MT"/>
                <a:cs typeface="Arial MT"/>
              </a:rPr>
              <a:t>l</a:t>
            </a:r>
            <a:r>
              <a:rPr sz="1200" spc="-40" dirty="0" err="1">
                <a:latin typeface="Arial MT"/>
                <a:cs typeface="Arial MT"/>
              </a:rPr>
              <a:t>t</a:t>
            </a:r>
            <a:r>
              <a:rPr sz="1200" dirty="0" err="1">
                <a:latin typeface="Arial MT"/>
                <a:cs typeface="Arial MT"/>
              </a:rPr>
              <a:t>e</a:t>
            </a:r>
            <a:r>
              <a:rPr sz="1200" spc="-85" dirty="0" err="1">
                <a:latin typeface="Arial MT"/>
                <a:cs typeface="Arial MT"/>
              </a:rPr>
              <a:t>zz</a:t>
            </a:r>
            <a:r>
              <a:rPr sz="1200" spc="-5" dirty="0" err="1">
                <a:latin typeface="Arial MT"/>
                <a:cs typeface="Arial MT"/>
              </a:rPr>
              <a:t>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(</a:t>
            </a:r>
            <a:r>
              <a:rPr sz="1200" spc="-5" dirty="0">
                <a:latin typeface="Arial MT"/>
                <a:cs typeface="Arial MT"/>
              </a:rPr>
              <a:t>c</a:t>
            </a:r>
            <a:r>
              <a:rPr sz="1200" spc="-35" dirty="0">
                <a:latin typeface="Arial MT"/>
                <a:cs typeface="Arial MT"/>
              </a:rPr>
              <a:t>m</a:t>
            </a:r>
            <a:r>
              <a:rPr sz="1200" spc="-5" dirty="0">
                <a:latin typeface="Arial MT"/>
                <a:cs typeface="Arial MT"/>
              </a:rPr>
              <a:t>)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833329" y="5987697"/>
            <a:ext cx="281940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dirty="0">
                <a:latin typeface="Arial MT"/>
                <a:cs typeface="Arial MT"/>
              </a:rPr>
              <a:t>180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451546" y="5987697"/>
            <a:ext cx="281940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dirty="0">
                <a:latin typeface="Arial MT"/>
                <a:cs typeface="Arial MT"/>
              </a:rPr>
              <a:t>185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079306" y="5987697"/>
            <a:ext cx="281940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dirty="0">
                <a:latin typeface="Arial MT"/>
                <a:cs typeface="Arial MT"/>
              </a:rPr>
              <a:t>190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697523" y="5987697"/>
            <a:ext cx="281940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dirty="0">
                <a:latin typeface="Arial MT"/>
                <a:cs typeface="Arial MT"/>
              </a:rPr>
              <a:t>195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71759" y="5618264"/>
            <a:ext cx="195580" cy="1123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71759" y="5296908"/>
            <a:ext cx="195580" cy="1123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 MT"/>
                <a:cs typeface="Arial MT"/>
              </a:rPr>
              <a:t>5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71759" y="2091858"/>
            <a:ext cx="195580" cy="30543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  <a:tabLst>
                <a:tab pos="334010" algn="l"/>
                <a:tab pos="645160" algn="l"/>
                <a:tab pos="966469" algn="l"/>
                <a:tab pos="1278255" algn="l"/>
                <a:tab pos="1600200" algn="l"/>
                <a:tab pos="1911350" algn="l"/>
                <a:tab pos="2233295" algn="l"/>
                <a:tab pos="2544445" algn="l"/>
                <a:tab pos="2866390" algn="l"/>
              </a:tabLst>
            </a:pPr>
            <a:r>
              <a:rPr sz="1200" spc="5" dirty="0">
                <a:latin typeface="Arial MT"/>
                <a:cs typeface="Arial MT"/>
              </a:rPr>
              <a:t>1</a:t>
            </a:r>
            <a:r>
              <a:rPr sz="1200" dirty="0">
                <a:latin typeface="Arial MT"/>
                <a:cs typeface="Arial MT"/>
              </a:rPr>
              <a:t>0	</a:t>
            </a:r>
            <a:r>
              <a:rPr sz="1200" spc="5" dirty="0">
                <a:latin typeface="Arial MT"/>
                <a:cs typeface="Arial MT"/>
              </a:rPr>
              <a:t>1</a:t>
            </a:r>
            <a:r>
              <a:rPr sz="1200" dirty="0">
                <a:latin typeface="Arial MT"/>
                <a:cs typeface="Arial MT"/>
              </a:rPr>
              <a:t>5	</a:t>
            </a:r>
            <a:r>
              <a:rPr sz="1200" spc="5" dirty="0">
                <a:latin typeface="Arial MT"/>
                <a:cs typeface="Arial MT"/>
              </a:rPr>
              <a:t>2</a:t>
            </a:r>
            <a:r>
              <a:rPr sz="1200" dirty="0">
                <a:latin typeface="Arial MT"/>
                <a:cs typeface="Arial MT"/>
              </a:rPr>
              <a:t>0	</a:t>
            </a:r>
            <a:r>
              <a:rPr sz="1200" spc="5" dirty="0">
                <a:latin typeface="Arial MT"/>
                <a:cs typeface="Arial MT"/>
              </a:rPr>
              <a:t>2</a:t>
            </a:r>
            <a:r>
              <a:rPr sz="1200" dirty="0">
                <a:latin typeface="Arial MT"/>
                <a:cs typeface="Arial MT"/>
              </a:rPr>
              <a:t>5	</a:t>
            </a:r>
            <a:r>
              <a:rPr sz="1200" spc="5" dirty="0">
                <a:latin typeface="Arial MT"/>
                <a:cs typeface="Arial MT"/>
              </a:rPr>
              <a:t>3</a:t>
            </a:r>
            <a:r>
              <a:rPr sz="1200" dirty="0">
                <a:latin typeface="Arial MT"/>
                <a:cs typeface="Arial MT"/>
              </a:rPr>
              <a:t>0	</a:t>
            </a:r>
            <a:r>
              <a:rPr sz="1200" spc="5" dirty="0">
                <a:latin typeface="Arial MT"/>
                <a:cs typeface="Arial MT"/>
              </a:rPr>
              <a:t>3</a:t>
            </a:r>
            <a:r>
              <a:rPr sz="1200" dirty="0">
                <a:latin typeface="Arial MT"/>
                <a:cs typeface="Arial MT"/>
              </a:rPr>
              <a:t>5	</a:t>
            </a:r>
            <a:r>
              <a:rPr sz="1200" spc="5" dirty="0">
                <a:latin typeface="Arial MT"/>
                <a:cs typeface="Arial MT"/>
              </a:rPr>
              <a:t>4</a:t>
            </a:r>
            <a:r>
              <a:rPr sz="1200" dirty="0">
                <a:latin typeface="Arial MT"/>
                <a:cs typeface="Arial MT"/>
              </a:rPr>
              <a:t>0	</a:t>
            </a:r>
            <a:r>
              <a:rPr sz="1200" spc="5" dirty="0">
                <a:latin typeface="Arial MT"/>
                <a:cs typeface="Arial MT"/>
              </a:rPr>
              <a:t>4</a:t>
            </a:r>
            <a:r>
              <a:rPr sz="1200" dirty="0">
                <a:latin typeface="Arial MT"/>
                <a:cs typeface="Arial MT"/>
              </a:rPr>
              <a:t>5	</a:t>
            </a:r>
            <a:r>
              <a:rPr sz="1200" spc="5" dirty="0">
                <a:latin typeface="Arial MT"/>
                <a:cs typeface="Arial MT"/>
              </a:rPr>
              <a:t>5</a:t>
            </a:r>
            <a:r>
              <a:rPr sz="1200" dirty="0">
                <a:latin typeface="Arial MT"/>
                <a:cs typeface="Arial MT"/>
              </a:rPr>
              <a:t>0	</a:t>
            </a:r>
            <a:r>
              <a:rPr sz="1200" spc="5" dirty="0">
                <a:latin typeface="Arial MT"/>
                <a:cs typeface="Arial MT"/>
              </a:rPr>
              <a:t>55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007718" y="1300699"/>
            <a:ext cx="5329555" cy="269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0" dirty="0">
                <a:latin typeface="Cambria"/>
                <a:cs typeface="Cambria"/>
              </a:rPr>
              <a:t>Media</a:t>
            </a:r>
            <a:r>
              <a:rPr sz="1600" spc="30" dirty="0">
                <a:latin typeface="Cambria"/>
                <a:cs typeface="Cambria"/>
              </a:rPr>
              <a:t> </a:t>
            </a:r>
            <a:r>
              <a:rPr sz="1600" spc="-5" dirty="0">
                <a:latin typeface="Symbol"/>
                <a:cs typeface="Symbol"/>
              </a:rPr>
              <a:t>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60" dirty="0">
                <a:latin typeface="Cambria"/>
                <a:cs typeface="Cambria"/>
              </a:rPr>
              <a:t>(171.5</a:t>
            </a:r>
            <a:r>
              <a:rPr sz="1600" spc="3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cm)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800">
              <a:latin typeface="Cambria"/>
              <a:cs typeface="Cambria"/>
            </a:endParaRPr>
          </a:p>
          <a:p>
            <a:pPr marL="1153795">
              <a:lnSpc>
                <a:spcPts val="1760"/>
              </a:lnSpc>
              <a:spcBef>
                <a:spcPts val="5"/>
              </a:spcBef>
            </a:pPr>
            <a:r>
              <a:rPr sz="1600" spc="40" dirty="0">
                <a:latin typeface="Cambria"/>
                <a:cs typeface="Cambria"/>
              </a:rPr>
              <a:t>Deviazione</a:t>
            </a:r>
            <a:r>
              <a:rPr sz="1600" spc="25" dirty="0">
                <a:latin typeface="Cambria"/>
                <a:cs typeface="Cambria"/>
              </a:rPr>
              <a:t> Standard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-5" dirty="0">
                <a:latin typeface="Symbol"/>
                <a:cs typeface="Symbol"/>
              </a:rPr>
              <a:t></a:t>
            </a:r>
            <a:endParaRPr sz="1600">
              <a:latin typeface="Symbol"/>
              <a:cs typeface="Symbol"/>
            </a:endParaRPr>
          </a:p>
          <a:p>
            <a:pPr marL="1153795">
              <a:lnSpc>
                <a:spcPts val="1760"/>
              </a:lnSpc>
            </a:pPr>
            <a:r>
              <a:rPr sz="1600" spc="-50" dirty="0">
                <a:latin typeface="Cambria"/>
                <a:cs typeface="Cambria"/>
              </a:rPr>
              <a:t>(8.5</a:t>
            </a:r>
            <a:r>
              <a:rPr sz="1600" spc="1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cm)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Cambria"/>
              <a:cs typeface="Cambria"/>
            </a:endParaRPr>
          </a:p>
          <a:p>
            <a:pPr marL="3235325" marR="5080">
              <a:lnSpc>
                <a:spcPct val="98600"/>
              </a:lnSpc>
            </a:pPr>
            <a:r>
              <a:rPr sz="1800" spc="-5" dirty="0">
                <a:latin typeface="Arial MT"/>
                <a:cs typeface="Arial MT"/>
              </a:rPr>
              <a:t>Distribuzione di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frequenza della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variabile altezza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una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POPOLAZIONE</a:t>
            </a:r>
            <a:endParaRPr sz="1800">
              <a:latin typeface="Arial MT"/>
              <a:cs typeface="Arial MT"/>
            </a:endParaRPr>
          </a:p>
          <a:p>
            <a:pPr marL="3235325">
              <a:lnSpc>
                <a:spcPct val="100000"/>
              </a:lnSpc>
              <a:spcBef>
                <a:spcPts val="35"/>
              </a:spcBef>
            </a:pPr>
            <a:r>
              <a:rPr sz="1800" spc="-5" dirty="0">
                <a:latin typeface="Arial MT"/>
                <a:cs typeface="Arial MT"/>
              </a:rPr>
              <a:t>di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studenti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405858" y="1080499"/>
            <a:ext cx="7466330" cy="4657044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pc="-5" dirty="0"/>
              <a:t>Caratteristiche</a:t>
            </a:r>
          </a:p>
          <a:p>
            <a:pPr marL="541020" indent="-457200">
              <a:lnSpc>
                <a:spcPts val="2130"/>
              </a:lnSpc>
              <a:spcBef>
                <a:spcPts val="1240"/>
              </a:spcBef>
              <a:buClr>
                <a:srgbClr val="FF6600"/>
              </a:buClr>
              <a:buChar char="•"/>
              <a:tabLst>
                <a:tab pos="541020" algn="l"/>
                <a:tab pos="541655" algn="l"/>
              </a:tabLst>
            </a:pPr>
            <a:r>
              <a:rPr spc="-5" dirty="0">
                <a:solidFill>
                  <a:srgbClr val="000000"/>
                </a:solidFill>
              </a:rPr>
              <a:t>È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una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distribuzione continua</a:t>
            </a:r>
          </a:p>
          <a:p>
            <a:pPr marL="541020" indent="-457200">
              <a:lnSpc>
                <a:spcPts val="2130"/>
              </a:lnSpc>
              <a:buClr>
                <a:srgbClr val="FF6600"/>
              </a:buClr>
              <a:buChar char="•"/>
              <a:tabLst>
                <a:tab pos="541020" algn="l"/>
                <a:tab pos="541655" algn="l"/>
              </a:tabLst>
            </a:pPr>
            <a:r>
              <a:rPr spc="-5" dirty="0">
                <a:solidFill>
                  <a:srgbClr val="000000"/>
                </a:solidFill>
              </a:rPr>
              <a:t>È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simmetrica rispetto alla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media</a:t>
            </a:r>
          </a:p>
          <a:p>
            <a:pPr marL="541020" indent="-457200">
              <a:lnSpc>
                <a:spcPts val="2130"/>
              </a:lnSpc>
              <a:spcBef>
                <a:spcPts val="35"/>
              </a:spcBef>
              <a:buClr>
                <a:srgbClr val="FF6600"/>
              </a:buClr>
              <a:buChar char="•"/>
              <a:tabLst>
                <a:tab pos="541020" algn="l"/>
                <a:tab pos="541655" algn="l"/>
              </a:tabLst>
            </a:pPr>
            <a:r>
              <a:rPr spc="-5" dirty="0">
                <a:solidFill>
                  <a:srgbClr val="000000"/>
                </a:solidFill>
              </a:rPr>
              <a:t>Media, mediana e moda coincidono</a:t>
            </a:r>
          </a:p>
          <a:p>
            <a:pPr marL="84455" marR="3236595">
              <a:lnSpc>
                <a:spcPts val="2200"/>
              </a:lnSpc>
              <a:spcBef>
                <a:spcPts val="10"/>
              </a:spcBef>
              <a:buClr>
                <a:srgbClr val="FF6600"/>
              </a:buClr>
              <a:buChar char="•"/>
              <a:tabLst>
                <a:tab pos="541020" algn="l"/>
                <a:tab pos="541655" algn="l"/>
              </a:tabLst>
            </a:pPr>
            <a:r>
              <a:rPr lang="it-IT" spc="-5" dirty="0">
                <a:solidFill>
                  <a:srgbClr val="000000"/>
                </a:solidFill>
              </a:rPr>
              <a:t>      </a:t>
            </a:r>
            <a:r>
              <a:rPr spc="-5" dirty="0">
                <a:solidFill>
                  <a:srgbClr val="000000"/>
                </a:solidFill>
              </a:rPr>
              <a:t>È definita da due parametri: media e </a:t>
            </a:r>
            <a:r>
              <a:rPr spc="-490" dirty="0">
                <a:solidFill>
                  <a:srgbClr val="000000"/>
                </a:solidFill>
              </a:rPr>
              <a:t> </a:t>
            </a:r>
            <a:r>
              <a:rPr lang="it-IT" spc="-490" dirty="0">
                <a:solidFill>
                  <a:srgbClr val="000000"/>
                </a:solidFill>
              </a:rPr>
              <a:t>   </a:t>
            </a:r>
          </a:p>
          <a:p>
            <a:pPr marL="84455" marR="3236595">
              <a:lnSpc>
                <a:spcPts val="2200"/>
              </a:lnSpc>
              <a:spcBef>
                <a:spcPts val="10"/>
              </a:spcBef>
              <a:buClr>
                <a:srgbClr val="FF6600"/>
              </a:buClr>
              <a:tabLst>
                <a:tab pos="541020" algn="l"/>
                <a:tab pos="541655" algn="l"/>
              </a:tabLst>
            </a:pPr>
            <a:r>
              <a:rPr lang="it-IT" spc="-490" dirty="0">
                <a:solidFill>
                  <a:srgbClr val="000000"/>
                </a:solidFill>
              </a:rPr>
              <a:t>     		</a:t>
            </a:r>
            <a:r>
              <a:rPr spc="-5" dirty="0" err="1">
                <a:solidFill>
                  <a:srgbClr val="000000"/>
                </a:solidFill>
              </a:rPr>
              <a:t>deviazione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standard (m, s)</a:t>
            </a:r>
          </a:p>
          <a:p>
            <a:pPr marL="541020" indent="-457200">
              <a:lnSpc>
                <a:spcPts val="2014"/>
              </a:lnSpc>
              <a:buClr>
                <a:srgbClr val="FF6600"/>
              </a:buClr>
              <a:buChar char="•"/>
              <a:tabLst>
                <a:tab pos="541020" algn="l"/>
                <a:tab pos="541655" algn="l"/>
              </a:tabLst>
            </a:pPr>
            <a:r>
              <a:rPr spc="-5" dirty="0">
                <a:solidFill>
                  <a:srgbClr val="000000"/>
                </a:solidFill>
              </a:rPr>
              <a:t>È una distribuzione di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probabilità</a:t>
            </a:r>
          </a:p>
          <a:p>
            <a:pPr marL="541020" indent="-457200">
              <a:lnSpc>
                <a:spcPct val="100000"/>
              </a:lnSpc>
              <a:spcBef>
                <a:spcPts val="40"/>
              </a:spcBef>
              <a:buClr>
                <a:srgbClr val="FF6600"/>
              </a:buClr>
              <a:buChar char="•"/>
              <a:tabLst>
                <a:tab pos="541020" algn="l"/>
                <a:tab pos="541655" algn="l"/>
              </a:tabLst>
            </a:pPr>
            <a:r>
              <a:rPr spc="-20" dirty="0">
                <a:solidFill>
                  <a:srgbClr val="000000"/>
                </a:solidFill>
              </a:rPr>
              <a:t>L’area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sotto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la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curva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è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FF3300"/>
                </a:solidFill>
              </a:rPr>
              <a:t>=</a:t>
            </a:r>
            <a:r>
              <a:rPr spc="-10" dirty="0">
                <a:solidFill>
                  <a:srgbClr val="FF3300"/>
                </a:solidFill>
              </a:rPr>
              <a:t> </a:t>
            </a:r>
            <a:r>
              <a:rPr spc="-5" dirty="0">
                <a:solidFill>
                  <a:srgbClr val="FF3300"/>
                </a:solidFill>
              </a:rPr>
              <a:t>1</a:t>
            </a:r>
          </a:p>
          <a:p>
            <a:pPr marL="84455">
              <a:lnSpc>
                <a:spcPct val="100000"/>
              </a:lnSpc>
              <a:spcBef>
                <a:spcPts val="35"/>
              </a:spcBef>
            </a:pPr>
            <a:r>
              <a:rPr lang="it-IT" spc="-5" dirty="0">
                <a:solidFill>
                  <a:srgbClr val="000000"/>
                </a:solidFill>
              </a:rPr>
              <a:t>       </a:t>
            </a:r>
            <a:r>
              <a:rPr spc="-5" dirty="0">
                <a:solidFill>
                  <a:srgbClr val="000000"/>
                </a:solidFill>
              </a:rPr>
              <a:t>(essendo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la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probabilità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che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si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verifichi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un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qualsiasi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valore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di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x)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 dirty="0"/>
          </a:p>
          <a:p>
            <a:pPr marL="156210">
              <a:lnSpc>
                <a:spcPct val="100000"/>
              </a:lnSpc>
            </a:pPr>
            <a:r>
              <a:rPr spc="-5" dirty="0">
                <a:latin typeface="Tahoma"/>
                <a:cs typeface="Tahoma"/>
              </a:rPr>
              <a:t>Importanza</a:t>
            </a:r>
          </a:p>
          <a:p>
            <a:pPr marL="612775" lvl="1" indent="-457200">
              <a:lnSpc>
                <a:spcPts val="2105"/>
              </a:lnSpc>
              <a:spcBef>
                <a:spcPts val="1240"/>
              </a:spcBef>
              <a:buClr>
                <a:srgbClr val="FF6600"/>
              </a:buClr>
              <a:buAutoNum type="arabicPeriod"/>
              <a:tabLst>
                <a:tab pos="612775" algn="l"/>
                <a:tab pos="613410" algn="l"/>
              </a:tabLst>
            </a:pPr>
            <a:r>
              <a:rPr sz="1800" spc="-5" dirty="0">
                <a:latin typeface="Tahoma"/>
                <a:cs typeface="Tahoma"/>
              </a:rPr>
              <a:t>È la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distribuzione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di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molte </a:t>
            </a:r>
            <a:r>
              <a:rPr sz="1800" spc="-10" dirty="0">
                <a:latin typeface="Tahoma"/>
                <a:cs typeface="Tahoma"/>
              </a:rPr>
              <a:t>variabili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continue</a:t>
            </a:r>
            <a:endParaRPr sz="1800" dirty="0">
              <a:latin typeface="Tahoma"/>
              <a:cs typeface="Tahoma"/>
            </a:endParaRPr>
          </a:p>
          <a:p>
            <a:pPr marL="612775" marR="5080" lvl="1" indent="-457200">
              <a:lnSpc>
                <a:spcPts val="2200"/>
              </a:lnSpc>
              <a:spcBef>
                <a:spcPts val="30"/>
              </a:spcBef>
              <a:buClr>
                <a:srgbClr val="FF6600"/>
              </a:buClr>
              <a:buAutoNum type="arabicPeriod"/>
              <a:tabLst>
                <a:tab pos="612775" algn="l"/>
                <a:tab pos="613410" algn="l"/>
              </a:tabLst>
            </a:pPr>
            <a:r>
              <a:rPr sz="1800" spc="-5" dirty="0">
                <a:latin typeface="Tahoma"/>
                <a:cs typeface="Tahoma"/>
              </a:rPr>
              <a:t>È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la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distribuzione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di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molte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variabili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50" spc="-30" dirty="0">
                <a:latin typeface="Tahoma"/>
                <a:cs typeface="Tahoma"/>
              </a:rPr>
              <a:t>non-normali</a:t>
            </a:r>
            <a:r>
              <a:rPr sz="1850" spc="-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dopo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una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opportuna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trasformazione</a:t>
            </a:r>
            <a:r>
              <a:rPr sz="1800" spc="-5" dirty="0">
                <a:latin typeface="Tahoma"/>
                <a:cs typeface="Tahoma"/>
              </a:rPr>
              <a:t> di scala (log, </a:t>
            </a:r>
            <a:r>
              <a:rPr sz="1800" spc="-10" dirty="0">
                <a:latin typeface="Tahoma"/>
                <a:cs typeface="Tahoma"/>
              </a:rPr>
              <a:t>radice)</a:t>
            </a:r>
            <a:endParaRPr sz="1800" dirty="0">
              <a:latin typeface="Tahoma"/>
              <a:cs typeface="Tahoma"/>
            </a:endParaRPr>
          </a:p>
          <a:p>
            <a:pPr marL="612775" lvl="1" indent="-457200">
              <a:lnSpc>
                <a:spcPts val="2025"/>
              </a:lnSpc>
              <a:buClr>
                <a:srgbClr val="FF6600"/>
              </a:buClr>
              <a:buAutoNum type="arabicPeriod"/>
              <a:tabLst>
                <a:tab pos="612775" algn="l"/>
                <a:tab pos="613410" algn="l"/>
              </a:tabLst>
            </a:pPr>
            <a:r>
              <a:rPr sz="1800" spc="-5" dirty="0">
                <a:latin typeface="Tahoma"/>
                <a:cs typeface="Tahoma"/>
              </a:rPr>
              <a:t>È la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distribuzione della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media campionaria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50" spc="-30" dirty="0">
                <a:latin typeface="Tahoma"/>
                <a:cs typeface="Tahoma"/>
              </a:rPr>
              <a:t>(vedi</a:t>
            </a:r>
            <a:r>
              <a:rPr sz="1850" spc="-20" dirty="0">
                <a:latin typeface="Tahoma"/>
                <a:cs typeface="Tahoma"/>
              </a:rPr>
              <a:t> </a:t>
            </a:r>
            <a:r>
              <a:rPr sz="1850" spc="-25" dirty="0">
                <a:latin typeface="Tahoma"/>
                <a:cs typeface="Tahoma"/>
              </a:rPr>
              <a:t>di</a:t>
            </a:r>
            <a:r>
              <a:rPr sz="1850" spc="-15" dirty="0">
                <a:latin typeface="Tahoma"/>
                <a:cs typeface="Tahoma"/>
              </a:rPr>
              <a:t> </a:t>
            </a:r>
            <a:r>
              <a:rPr sz="1850" spc="-25" dirty="0">
                <a:latin typeface="Tahoma"/>
                <a:cs typeface="Tahoma"/>
              </a:rPr>
              <a:t>seguito)</a:t>
            </a:r>
            <a:endParaRPr sz="185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2038" y="224802"/>
            <a:ext cx="6534784" cy="88391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340"/>
              </a:spcBef>
            </a:pPr>
            <a:r>
              <a:rPr sz="2850" spc="-35" dirty="0"/>
              <a:t>Le </a:t>
            </a:r>
            <a:r>
              <a:rPr sz="2850" spc="-30" dirty="0"/>
              <a:t>caratteristiche della distribuzione </a:t>
            </a:r>
            <a:r>
              <a:rPr sz="2850" spc="-819" dirty="0"/>
              <a:t> </a:t>
            </a:r>
            <a:r>
              <a:rPr sz="2850" spc="-35" dirty="0"/>
              <a:t>normale</a:t>
            </a:r>
            <a:endParaRPr sz="285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1380" y="1348917"/>
            <a:ext cx="2967746" cy="20359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925" y="701321"/>
            <a:ext cx="2303491" cy="184096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47628" y="707815"/>
            <a:ext cx="2300320" cy="184096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80747" y="701321"/>
            <a:ext cx="2243246" cy="184096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4511" y="2696512"/>
            <a:ext cx="2373245" cy="18409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18968" y="2696512"/>
            <a:ext cx="2301906" cy="18409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80747" y="2696512"/>
            <a:ext cx="2300319" cy="18409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87436" y="4831315"/>
            <a:ext cx="2371660" cy="184096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418968" y="4831315"/>
            <a:ext cx="2301906" cy="184096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167939" y="4831315"/>
            <a:ext cx="2284467" cy="18409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5083" y="4532570"/>
            <a:ext cx="6981825" cy="140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4045">
              <a:lnSpc>
                <a:spcPts val="1590"/>
              </a:lnSpc>
              <a:tabLst>
                <a:tab pos="4103370" algn="l"/>
              </a:tabLst>
            </a:pPr>
            <a:r>
              <a:rPr sz="1800" spc="-5" dirty="0">
                <a:solidFill>
                  <a:srgbClr val="006600"/>
                </a:solidFill>
                <a:latin typeface="Symbol"/>
                <a:cs typeface="Symbol"/>
              </a:rPr>
              <a:t></a:t>
            </a:r>
            <a:r>
              <a:rPr sz="1800" spc="-5" dirty="0">
                <a:solidFill>
                  <a:srgbClr val="006600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800000"/>
                </a:solidFill>
                <a:latin typeface="Symbol"/>
                <a:cs typeface="Symbol"/>
              </a:rPr>
              <a:t></a:t>
            </a:r>
            <a:endParaRPr sz="1800">
              <a:latin typeface="Symbol"/>
              <a:cs typeface="Symbol"/>
            </a:endParaRPr>
          </a:p>
          <a:p>
            <a:pPr marL="1884045">
              <a:lnSpc>
                <a:spcPts val="2130"/>
              </a:lnSpc>
              <a:tabLst>
                <a:tab pos="4103370" algn="l"/>
              </a:tabLst>
            </a:pPr>
            <a:r>
              <a:rPr sz="1800" spc="-5" dirty="0">
                <a:solidFill>
                  <a:srgbClr val="006600"/>
                </a:solidFill>
                <a:latin typeface="Symbol"/>
                <a:cs typeface="Symbol"/>
              </a:rPr>
              <a:t>σ</a:t>
            </a:r>
            <a:r>
              <a:rPr sz="1800" spc="-5" dirty="0">
                <a:solidFill>
                  <a:srgbClr val="006600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800000"/>
                </a:solidFill>
                <a:latin typeface="Symbol"/>
                <a:cs typeface="Symbol"/>
              </a:rPr>
              <a:t>σ</a:t>
            </a:r>
            <a:endParaRPr sz="1800">
              <a:latin typeface="Symbol"/>
              <a:cs typeface="Symbol"/>
            </a:endParaRPr>
          </a:p>
          <a:p>
            <a:pPr>
              <a:lnSpc>
                <a:spcPct val="100000"/>
              </a:lnSpc>
            </a:pPr>
            <a:endParaRPr sz="1800">
              <a:latin typeface="Symbol"/>
              <a:cs typeface="Symbol"/>
            </a:endParaRPr>
          </a:p>
          <a:p>
            <a:pPr>
              <a:lnSpc>
                <a:spcPct val="100000"/>
              </a:lnSpc>
            </a:pPr>
            <a:endParaRPr sz="18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Symbol"/>
              <a:cs typeface="Symbol"/>
            </a:endParaRPr>
          </a:p>
          <a:p>
            <a:pPr>
              <a:lnSpc>
                <a:spcPct val="100000"/>
              </a:lnSpc>
              <a:tabLst>
                <a:tab pos="1122045" algn="l"/>
                <a:tab pos="2244725" algn="l"/>
                <a:tab pos="3357245" algn="l"/>
                <a:tab pos="4479925" algn="l"/>
                <a:tab pos="5602605" algn="l"/>
                <a:tab pos="6724650" algn="l"/>
              </a:tabLst>
            </a:pPr>
            <a:r>
              <a:rPr sz="1050" spc="85" dirty="0">
                <a:latin typeface="Arial MT"/>
                <a:cs typeface="Arial MT"/>
              </a:rPr>
              <a:t>14</a:t>
            </a:r>
            <a:r>
              <a:rPr sz="1050" spc="80" dirty="0">
                <a:latin typeface="Arial MT"/>
                <a:cs typeface="Arial MT"/>
              </a:rPr>
              <a:t>0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85" dirty="0">
                <a:latin typeface="Arial MT"/>
                <a:cs typeface="Arial MT"/>
              </a:rPr>
              <a:t>15</a:t>
            </a:r>
            <a:r>
              <a:rPr sz="1050" spc="80" dirty="0">
                <a:latin typeface="Arial MT"/>
                <a:cs typeface="Arial MT"/>
              </a:rPr>
              <a:t>0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85" dirty="0">
                <a:latin typeface="Arial MT"/>
                <a:cs typeface="Arial MT"/>
              </a:rPr>
              <a:t>16</a:t>
            </a:r>
            <a:r>
              <a:rPr sz="1050" spc="80" dirty="0">
                <a:latin typeface="Arial MT"/>
                <a:cs typeface="Arial MT"/>
              </a:rPr>
              <a:t>0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85" dirty="0">
                <a:latin typeface="Arial MT"/>
                <a:cs typeface="Arial MT"/>
              </a:rPr>
              <a:t>17</a:t>
            </a:r>
            <a:r>
              <a:rPr sz="1050" spc="80" dirty="0">
                <a:latin typeface="Arial MT"/>
                <a:cs typeface="Arial MT"/>
              </a:rPr>
              <a:t>0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85" dirty="0">
                <a:latin typeface="Arial MT"/>
                <a:cs typeface="Arial MT"/>
              </a:rPr>
              <a:t>18</a:t>
            </a:r>
            <a:r>
              <a:rPr sz="1050" spc="80" dirty="0">
                <a:latin typeface="Arial MT"/>
                <a:cs typeface="Arial MT"/>
              </a:rPr>
              <a:t>0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85" dirty="0">
                <a:latin typeface="Arial MT"/>
                <a:cs typeface="Arial MT"/>
              </a:rPr>
              <a:t>19</a:t>
            </a:r>
            <a:r>
              <a:rPr sz="1050" spc="80" dirty="0">
                <a:latin typeface="Arial MT"/>
                <a:cs typeface="Arial MT"/>
              </a:rPr>
              <a:t>0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85" dirty="0">
                <a:latin typeface="Arial MT"/>
                <a:cs typeface="Arial MT"/>
              </a:rPr>
              <a:t>200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8420" y="1276995"/>
            <a:ext cx="8323580" cy="5179060"/>
          </a:xfrm>
          <a:custGeom>
            <a:avLst/>
            <a:gdLst/>
            <a:ahLst/>
            <a:cxnLst/>
            <a:rect l="l" t="t" r="r" b="b"/>
            <a:pathLst>
              <a:path w="8323580" h="5179060">
                <a:moveTo>
                  <a:pt x="8323008" y="0"/>
                </a:moveTo>
                <a:lnTo>
                  <a:pt x="0" y="0"/>
                </a:lnTo>
                <a:lnTo>
                  <a:pt x="0" y="5178436"/>
                </a:lnTo>
                <a:lnTo>
                  <a:pt x="8323008" y="5178436"/>
                </a:lnTo>
                <a:lnTo>
                  <a:pt x="83230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5083" y="3669965"/>
            <a:ext cx="6981825" cy="2208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7040">
              <a:lnSpc>
                <a:spcPts val="1590"/>
              </a:lnSpc>
            </a:pPr>
            <a:r>
              <a:rPr sz="1800" spc="-5" dirty="0">
                <a:solidFill>
                  <a:srgbClr val="006600"/>
                </a:solidFill>
                <a:latin typeface="Symbol"/>
                <a:cs typeface="Symbol"/>
              </a:rPr>
              <a:t></a:t>
            </a:r>
            <a:endParaRPr sz="1800">
              <a:latin typeface="Symbol"/>
              <a:cs typeface="Symbol"/>
            </a:endParaRPr>
          </a:p>
          <a:p>
            <a:pPr marL="2987040">
              <a:lnSpc>
                <a:spcPts val="2130"/>
              </a:lnSpc>
            </a:pPr>
            <a:r>
              <a:rPr sz="1800" spc="-5" dirty="0">
                <a:solidFill>
                  <a:srgbClr val="006600"/>
                </a:solidFill>
                <a:latin typeface="Symbol"/>
                <a:cs typeface="Symbol"/>
              </a:rPr>
              <a:t>σ</a:t>
            </a:r>
            <a:endParaRPr sz="1800">
              <a:latin typeface="Symbol"/>
              <a:cs typeface="Symbol"/>
            </a:endParaRPr>
          </a:p>
          <a:p>
            <a:pPr>
              <a:lnSpc>
                <a:spcPct val="100000"/>
              </a:lnSpc>
            </a:pPr>
            <a:endParaRPr sz="18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Symbol"/>
              <a:cs typeface="Symbol"/>
            </a:endParaRPr>
          </a:p>
          <a:p>
            <a:pPr marL="2987040">
              <a:lnSpc>
                <a:spcPts val="2130"/>
              </a:lnSpc>
            </a:pPr>
            <a:r>
              <a:rPr sz="1800" spc="-5" dirty="0">
                <a:solidFill>
                  <a:srgbClr val="800000"/>
                </a:solidFill>
                <a:latin typeface="Symbol"/>
                <a:cs typeface="Symbol"/>
              </a:rPr>
              <a:t></a:t>
            </a:r>
            <a:endParaRPr sz="1800">
              <a:latin typeface="Symbol"/>
              <a:cs typeface="Symbol"/>
            </a:endParaRPr>
          </a:p>
          <a:p>
            <a:pPr marL="2987040">
              <a:lnSpc>
                <a:spcPts val="2130"/>
              </a:lnSpc>
            </a:pPr>
            <a:r>
              <a:rPr sz="1800" spc="-5" dirty="0">
                <a:solidFill>
                  <a:srgbClr val="800000"/>
                </a:solidFill>
                <a:latin typeface="Symbol"/>
                <a:cs typeface="Symbol"/>
              </a:rPr>
              <a:t>σ</a:t>
            </a:r>
            <a:endParaRPr sz="18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Symbol"/>
              <a:cs typeface="Symbol"/>
            </a:endParaRPr>
          </a:p>
          <a:p>
            <a:pPr>
              <a:lnSpc>
                <a:spcPct val="100000"/>
              </a:lnSpc>
              <a:tabLst>
                <a:tab pos="1122045" algn="l"/>
                <a:tab pos="2244725" algn="l"/>
                <a:tab pos="3357245" algn="l"/>
                <a:tab pos="4479925" algn="l"/>
                <a:tab pos="5602605" algn="l"/>
                <a:tab pos="6724650" algn="l"/>
              </a:tabLst>
            </a:pPr>
            <a:r>
              <a:rPr sz="1050" spc="85" dirty="0">
                <a:latin typeface="Arial MT"/>
                <a:cs typeface="Arial MT"/>
              </a:rPr>
              <a:t>14</a:t>
            </a:r>
            <a:r>
              <a:rPr sz="1050" spc="80" dirty="0">
                <a:latin typeface="Arial MT"/>
                <a:cs typeface="Arial MT"/>
              </a:rPr>
              <a:t>0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85" dirty="0">
                <a:latin typeface="Arial MT"/>
                <a:cs typeface="Arial MT"/>
              </a:rPr>
              <a:t>15</a:t>
            </a:r>
            <a:r>
              <a:rPr sz="1050" spc="80" dirty="0">
                <a:latin typeface="Arial MT"/>
                <a:cs typeface="Arial MT"/>
              </a:rPr>
              <a:t>0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85" dirty="0">
                <a:latin typeface="Arial MT"/>
                <a:cs typeface="Arial MT"/>
              </a:rPr>
              <a:t>16</a:t>
            </a:r>
            <a:r>
              <a:rPr sz="1050" spc="80" dirty="0">
                <a:latin typeface="Arial MT"/>
                <a:cs typeface="Arial MT"/>
              </a:rPr>
              <a:t>0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85" dirty="0">
                <a:latin typeface="Arial MT"/>
                <a:cs typeface="Arial MT"/>
              </a:rPr>
              <a:t>17</a:t>
            </a:r>
            <a:r>
              <a:rPr sz="1050" spc="80" dirty="0">
                <a:latin typeface="Arial MT"/>
                <a:cs typeface="Arial MT"/>
              </a:rPr>
              <a:t>0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85" dirty="0">
                <a:latin typeface="Arial MT"/>
                <a:cs typeface="Arial MT"/>
              </a:rPr>
              <a:t>18</a:t>
            </a:r>
            <a:r>
              <a:rPr sz="1050" spc="80" dirty="0">
                <a:latin typeface="Arial MT"/>
                <a:cs typeface="Arial MT"/>
              </a:rPr>
              <a:t>0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85" dirty="0">
                <a:latin typeface="Arial MT"/>
                <a:cs typeface="Arial MT"/>
              </a:rPr>
              <a:t>19</a:t>
            </a:r>
            <a:r>
              <a:rPr sz="1050" spc="80" dirty="0">
                <a:latin typeface="Arial MT"/>
                <a:cs typeface="Arial MT"/>
              </a:rPr>
              <a:t>0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85" dirty="0">
                <a:latin typeface="Arial MT"/>
                <a:cs typeface="Arial MT"/>
              </a:rPr>
              <a:t>200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08420" y="1420840"/>
            <a:ext cx="8323580" cy="5034915"/>
            <a:chOff x="408420" y="1420840"/>
            <a:chExt cx="8323580" cy="5034915"/>
          </a:xfrm>
        </p:grpSpPr>
        <p:sp>
          <p:nvSpPr>
            <p:cNvPr id="6" name="object 6"/>
            <p:cNvSpPr/>
            <p:nvPr/>
          </p:nvSpPr>
          <p:spPr>
            <a:xfrm>
              <a:off x="408420" y="1420840"/>
              <a:ext cx="8323580" cy="5034915"/>
            </a:xfrm>
            <a:custGeom>
              <a:avLst/>
              <a:gdLst/>
              <a:ahLst/>
              <a:cxnLst/>
              <a:rect l="l" t="t" r="r" b="b"/>
              <a:pathLst>
                <a:path w="8323580" h="5034915">
                  <a:moveTo>
                    <a:pt x="8323008" y="0"/>
                  </a:moveTo>
                  <a:lnTo>
                    <a:pt x="0" y="0"/>
                  </a:lnTo>
                  <a:lnTo>
                    <a:pt x="0" y="5034589"/>
                  </a:lnTo>
                  <a:lnTo>
                    <a:pt x="8323008" y="5034589"/>
                  </a:lnTo>
                  <a:lnTo>
                    <a:pt x="83230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78601" y="3876825"/>
              <a:ext cx="6725284" cy="1703070"/>
            </a:xfrm>
            <a:custGeom>
              <a:avLst/>
              <a:gdLst/>
              <a:ahLst/>
              <a:cxnLst/>
              <a:rect l="l" t="t" r="r" b="b"/>
              <a:pathLst>
                <a:path w="6725284" h="1703070">
                  <a:moveTo>
                    <a:pt x="0" y="1629204"/>
                  </a:moveTo>
                  <a:lnTo>
                    <a:pt x="66768" y="1612781"/>
                  </a:lnTo>
                  <a:lnTo>
                    <a:pt x="133289" y="1596450"/>
                  </a:lnTo>
                  <a:lnTo>
                    <a:pt x="199789" y="1571723"/>
                  </a:lnTo>
                  <a:lnTo>
                    <a:pt x="266289" y="1547181"/>
                  </a:lnTo>
                  <a:lnTo>
                    <a:pt x="333111" y="1522731"/>
                  </a:lnTo>
                  <a:lnTo>
                    <a:pt x="399611" y="1489977"/>
                  </a:lnTo>
                  <a:lnTo>
                    <a:pt x="466111" y="1457316"/>
                  </a:lnTo>
                  <a:lnTo>
                    <a:pt x="532825" y="1424377"/>
                  </a:lnTo>
                  <a:lnTo>
                    <a:pt x="599325" y="1383504"/>
                  </a:lnTo>
                  <a:lnTo>
                    <a:pt x="665825" y="1334512"/>
                  </a:lnTo>
                  <a:lnTo>
                    <a:pt x="732647" y="1285242"/>
                  </a:lnTo>
                  <a:lnTo>
                    <a:pt x="808693" y="1228039"/>
                  </a:lnTo>
                  <a:lnTo>
                    <a:pt x="875193" y="1170835"/>
                  </a:lnTo>
                  <a:lnTo>
                    <a:pt x="941693" y="1105235"/>
                  </a:lnTo>
                  <a:lnTo>
                    <a:pt x="1008408" y="1039819"/>
                  </a:lnTo>
                  <a:lnTo>
                    <a:pt x="1074908" y="966008"/>
                  </a:lnTo>
                  <a:lnTo>
                    <a:pt x="1141515" y="900592"/>
                  </a:lnTo>
                  <a:lnTo>
                    <a:pt x="1208229" y="818661"/>
                  </a:lnTo>
                  <a:lnTo>
                    <a:pt x="1274729" y="744850"/>
                  </a:lnTo>
                  <a:lnTo>
                    <a:pt x="1341229" y="671315"/>
                  </a:lnTo>
                  <a:lnTo>
                    <a:pt x="1408051" y="589384"/>
                  </a:lnTo>
                  <a:lnTo>
                    <a:pt x="1474551" y="515850"/>
                  </a:lnTo>
                  <a:lnTo>
                    <a:pt x="1541051" y="442038"/>
                  </a:lnTo>
                  <a:lnTo>
                    <a:pt x="1607551" y="368503"/>
                  </a:lnTo>
                  <a:lnTo>
                    <a:pt x="1683812" y="302903"/>
                  </a:lnTo>
                  <a:lnTo>
                    <a:pt x="1750312" y="237488"/>
                  </a:lnTo>
                  <a:lnTo>
                    <a:pt x="1816812" y="180007"/>
                  </a:lnTo>
                  <a:lnTo>
                    <a:pt x="1883633" y="131015"/>
                  </a:lnTo>
                  <a:lnTo>
                    <a:pt x="1950133" y="81930"/>
                  </a:lnTo>
                  <a:lnTo>
                    <a:pt x="2016633" y="49084"/>
                  </a:lnTo>
                  <a:lnTo>
                    <a:pt x="2083348" y="24542"/>
                  </a:lnTo>
                  <a:lnTo>
                    <a:pt x="2149955" y="8211"/>
                  </a:lnTo>
                  <a:lnTo>
                    <a:pt x="2216455" y="0"/>
                  </a:lnTo>
                  <a:lnTo>
                    <a:pt x="2282955" y="0"/>
                  </a:lnTo>
                  <a:lnTo>
                    <a:pt x="2349670" y="8211"/>
                  </a:lnTo>
                  <a:lnTo>
                    <a:pt x="2416170" y="32661"/>
                  </a:lnTo>
                  <a:lnTo>
                    <a:pt x="2482670" y="57203"/>
                  </a:lnTo>
                  <a:lnTo>
                    <a:pt x="2559037" y="98353"/>
                  </a:lnTo>
                  <a:lnTo>
                    <a:pt x="2625537" y="147346"/>
                  </a:lnTo>
                  <a:lnTo>
                    <a:pt x="2692037" y="196430"/>
                  </a:lnTo>
                  <a:lnTo>
                    <a:pt x="2758752" y="253819"/>
                  </a:lnTo>
                  <a:lnTo>
                    <a:pt x="2825252" y="319234"/>
                  </a:lnTo>
                  <a:lnTo>
                    <a:pt x="2891752" y="393046"/>
                  </a:lnTo>
                  <a:lnTo>
                    <a:pt x="2958252" y="466581"/>
                  </a:lnTo>
                  <a:lnTo>
                    <a:pt x="3025074" y="540300"/>
                  </a:lnTo>
                  <a:lnTo>
                    <a:pt x="3091574" y="613927"/>
                  </a:lnTo>
                  <a:lnTo>
                    <a:pt x="3158074" y="695858"/>
                  </a:lnTo>
                  <a:lnTo>
                    <a:pt x="3224895" y="769669"/>
                  </a:lnTo>
                  <a:lnTo>
                    <a:pt x="3291395" y="843204"/>
                  </a:lnTo>
                  <a:lnTo>
                    <a:pt x="3357895" y="925135"/>
                  </a:lnTo>
                  <a:lnTo>
                    <a:pt x="3434156" y="990550"/>
                  </a:lnTo>
                  <a:lnTo>
                    <a:pt x="3500656" y="1064362"/>
                  </a:lnTo>
                  <a:lnTo>
                    <a:pt x="3567156" y="1129685"/>
                  </a:lnTo>
                  <a:lnTo>
                    <a:pt x="3633656" y="1187165"/>
                  </a:lnTo>
                  <a:lnTo>
                    <a:pt x="3700478" y="1244369"/>
                  </a:lnTo>
                  <a:lnTo>
                    <a:pt x="3766978" y="1301758"/>
                  </a:lnTo>
                  <a:lnTo>
                    <a:pt x="3833478" y="1350842"/>
                  </a:lnTo>
                  <a:lnTo>
                    <a:pt x="3900192" y="1391716"/>
                  </a:lnTo>
                  <a:lnTo>
                    <a:pt x="3966799" y="1432589"/>
                  </a:lnTo>
                  <a:lnTo>
                    <a:pt x="4033299" y="1473646"/>
                  </a:lnTo>
                  <a:lnTo>
                    <a:pt x="4099799" y="1506308"/>
                  </a:lnTo>
                  <a:lnTo>
                    <a:pt x="4166514" y="1530850"/>
                  </a:lnTo>
                  <a:lnTo>
                    <a:pt x="4242560" y="1555393"/>
                  </a:lnTo>
                  <a:lnTo>
                    <a:pt x="4309060" y="1580119"/>
                  </a:lnTo>
                  <a:lnTo>
                    <a:pt x="4375881" y="1604662"/>
                  </a:lnTo>
                  <a:lnTo>
                    <a:pt x="4442381" y="1620993"/>
                  </a:lnTo>
                  <a:lnTo>
                    <a:pt x="4508881" y="1629204"/>
                  </a:lnTo>
                  <a:lnTo>
                    <a:pt x="4575596" y="1645535"/>
                  </a:lnTo>
                  <a:lnTo>
                    <a:pt x="4642096" y="1653654"/>
                  </a:lnTo>
                  <a:lnTo>
                    <a:pt x="4708596" y="1661866"/>
                  </a:lnTo>
                  <a:lnTo>
                    <a:pt x="4775096" y="1670040"/>
                  </a:lnTo>
                  <a:lnTo>
                    <a:pt x="4841918" y="1678206"/>
                  </a:lnTo>
                  <a:lnTo>
                    <a:pt x="4908418" y="1678206"/>
                  </a:lnTo>
                  <a:lnTo>
                    <a:pt x="4974918" y="1686380"/>
                  </a:lnTo>
                  <a:lnTo>
                    <a:pt x="5041740" y="1686380"/>
                  </a:lnTo>
                  <a:lnTo>
                    <a:pt x="5117678" y="1694555"/>
                  </a:lnTo>
                  <a:lnTo>
                    <a:pt x="5184178" y="1694555"/>
                  </a:lnTo>
                  <a:lnTo>
                    <a:pt x="5251000" y="1694555"/>
                  </a:lnTo>
                  <a:lnTo>
                    <a:pt x="5317500" y="1694555"/>
                  </a:lnTo>
                  <a:lnTo>
                    <a:pt x="5384000" y="1702730"/>
                  </a:lnTo>
                  <a:lnTo>
                    <a:pt x="6658762" y="1702730"/>
                  </a:lnTo>
                  <a:lnTo>
                    <a:pt x="6725262" y="1702730"/>
                  </a:lnTo>
                </a:path>
              </a:pathLst>
            </a:custGeom>
            <a:ln w="24759">
              <a:solidFill>
                <a:srgbClr val="006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78601" y="5579555"/>
              <a:ext cx="6725284" cy="74295"/>
            </a:xfrm>
            <a:custGeom>
              <a:avLst/>
              <a:gdLst/>
              <a:ahLst/>
              <a:cxnLst/>
              <a:rect l="l" t="t" r="r" b="b"/>
              <a:pathLst>
                <a:path w="6725284" h="74295">
                  <a:moveTo>
                    <a:pt x="0" y="0"/>
                  </a:moveTo>
                  <a:lnTo>
                    <a:pt x="6725262" y="0"/>
                  </a:lnTo>
                </a:path>
                <a:path w="6725284" h="74295">
                  <a:moveTo>
                    <a:pt x="0" y="0"/>
                  </a:moveTo>
                  <a:lnTo>
                    <a:pt x="0" y="73783"/>
                  </a:lnTo>
                </a:path>
                <a:path w="6725284" h="74295">
                  <a:moveTo>
                    <a:pt x="1122423" y="0"/>
                  </a:moveTo>
                  <a:lnTo>
                    <a:pt x="1122423" y="73783"/>
                  </a:lnTo>
                </a:path>
                <a:path w="6725284" h="74295">
                  <a:moveTo>
                    <a:pt x="2244878" y="0"/>
                  </a:moveTo>
                  <a:lnTo>
                    <a:pt x="2244878" y="73783"/>
                  </a:lnTo>
                </a:path>
                <a:path w="6725284" h="74295">
                  <a:moveTo>
                    <a:pt x="3357895" y="0"/>
                  </a:moveTo>
                  <a:lnTo>
                    <a:pt x="3357895" y="73783"/>
                  </a:lnTo>
                </a:path>
                <a:path w="6725284" h="74295">
                  <a:moveTo>
                    <a:pt x="4480351" y="0"/>
                  </a:moveTo>
                  <a:lnTo>
                    <a:pt x="4480351" y="73783"/>
                  </a:lnTo>
                </a:path>
                <a:path w="6725284" h="74295">
                  <a:moveTo>
                    <a:pt x="5602806" y="0"/>
                  </a:moveTo>
                  <a:lnTo>
                    <a:pt x="5602806" y="73783"/>
                  </a:lnTo>
                </a:path>
                <a:path w="6725284" h="74295">
                  <a:moveTo>
                    <a:pt x="6725262" y="0"/>
                  </a:moveTo>
                  <a:lnTo>
                    <a:pt x="6725262" y="73783"/>
                  </a:lnTo>
                </a:path>
              </a:pathLst>
            </a:custGeom>
            <a:ln w="176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42383" y="5722597"/>
            <a:ext cx="281940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114" dirty="0">
                <a:latin typeface="Arial MT"/>
                <a:cs typeface="Arial MT"/>
              </a:rPr>
              <a:t>140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64870" y="5722597"/>
            <a:ext cx="281940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114" dirty="0">
                <a:latin typeface="Arial MT"/>
                <a:cs typeface="Arial MT"/>
              </a:rPr>
              <a:t>150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87326" y="5722597"/>
            <a:ext cx="281940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114" dirty="0">
                <a:latin typeface="Arial MT"/>
                <a:cs typeface="Arial MT"/>
              </a:rPr>
              <a:t>160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00235" y="5722597"/>
            <a:ext cx="281940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114" dirty="0">
                <a:latin typeface="Arial MT"/>
                <a:cs typeface="Arial MT"/>
              </a:rPr>
              <a:t>170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22691" y="5722597"/>
            <a:ext cx="281940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114" dirty="0">
                <a:latin typeface="Arial MT"/>
                <a:cs typeface="Arial MT"/>
              </a:rPr>
              <a:t>180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45147" y="5722597"/>
            <a:ext cx="281940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114" dirty="0">
                <a:latin typeface="Arial MT"/>
                <a:cs typeface="Arial MT"/>
              </a:rPr>
              <a:t>190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67602" y="5722597"/>
            <a:ext cx="281940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114" dirty="0">
                <a:latin typeface="Arial MT"/>
                <a:cs typeface="Arial MT"/>
              </a:rPr>
              <a:t>200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78601" y="2174086"/>
            <a:ext cx="6725284" cy="3405504"/>
          </a:xfrm>
          <a:custGeom>
            <a:avLst/>
            <a:gdLst/>
            <a:ahLst/>
            <a:cxnLst/>
            <a:rect l="l" t="t" r="r" b="b"/>
            <a:pathLst>
              <a:path w="6725284" h="3405504">
                <a:moveTo>
                  <a:pt x="0" y="3405469"/>
                </a:moveTo>
                <a:lnTo>
                  <a:pt x="0" y="3405469"/>
                </a:lnTo>
                <a:lnTo>
                  <a:pt x="2825252" y="3405469"/>
                </a:lnTo>
                <a:lnTo>
                  <a:pt x="2891752" y="3397294"/>
                </a:lnTo>
                <a:lnTo>
                  <a:pt x="2958252" y="3397294"/>
                </a:lnTo>
                <a:lnTo>
                  <a:pt x="3025074" y="3389120"/>
                </a:lnTo>
                <a:lnTo>
                  <a:pt x="3091574" y="3380945"/>
                </a:lnTo>
                <a:lnTo>
                  <a:pt x="3158074" y="3364605"/>
                </a:lnTo>
                <a:lnTo>
                  <a:pt x="3224895" y="3340063"/>
                </a:lnTo>
                <a:lnTo>
                  <a:pt x="3291395" y="3307401"/>
                </a:lnTo>
                <a:lnTo>
                  <a:pt x="3357895" y="3258132"/>
                </a:lnTo>
                <a:lnTo>
                  <a:pt x="3434156" y="3192717"/>
                </a:lnTo>
                <a:lnTo>
                  <a:pt x="3500656" y="3102574"/>
                </a:lnTo>
                <a:lnTo>
                  <a:pt x="3567156" y="2987982"/>
                </a:lnTo>
                <a:lnTo>
                  <a:pt x="3633656" y="2840636"/>
                </a:lnTo>
                <a:lnTo>
                  <a:pt x="3700478" y="2668747"/>
                </a:lnTo>
                <a:lnTo>
                  <a:pt x="3766978" y="2455801"/>
                </a:lnTo>
                <a:lnTo>
                  <a:pt x="3833478" y="2210378"/>
                </a:lnTo>
                <a:lnTo>
                  <a:pt x="3900192" y="1940227"/>
                </a:lnTo>
                <a:lnTo>
                  <a:pt x="3966799" y="1645535"/>
                </a:lnTo>
                <a:lnTo>
                  <a:pt x="4033299" y="1334327"/>
                </a:lnTo>
                <a:lnTo>
                  <a:pt x="4099799" y="1031423"/>
                </a:lnTo>
                <a:lnTo>
                  <a:pt x="4166514" y="736731"/>
                </a:lnTo>
                <a:lnTo>
                  <a:pt x="4242560" y="474792"/>
                </a:lnTo>
                <a:lnTo>
                  <a:pt x="4309060" y="253634"/>
                </a:lnTo>
                <a:lnTo>
                  <a:pt x="4375881" y="98077"/>
                </a:lnTo>
                <a:lnTo>
                  <a:pt x="4442381" y="8211"/>
                </a:lnTo>
                <a:lnTo>
                  <a:pt x="4508881" y="0"/>
                </a:lnTo>
                <a:lnTo>
                  <a:pt x="4575596" y="57296"/>
                </a:lnTo>
                <a:lnTo>
                  <a:pt x="4642096" y="196430"/>
                </a:lnTo>
                <a:lnTo>
                  <a:pt x="4708596" y="392769"/>
                </a:lnTo>
                <a:lnTo>
                  <a:pt x="4775096" y="646588"/>
                </a:lnTo>
                <a:lnTo>
                  <a:pt x="4841918" y="924950"/>
                </a:lnTo>
                <a:lnTo>
                  <a:pt x="4908418" y="1236250"/>
                </a:lnTo>
                <a:lnTo>
                  <a:pt x="4974918" y="1539062"/>
                </a:lnTo>
                <a:lnTo>
                  <a:pt x="5041740" y="1841966"/>
                </a:lnTo>
                <a:lnTo>
                  <a:pt x="5117678" y="2128447"/>
                </a:lnTo>
                <a:lnTo>
                  <a:pt x="5184178" y="2382266"/>
                </a:lnTo>
                <a:lnTo>
                  <a:pt x="5251000" y="2603332"/>
                </a:lnTo>
                <a:lnTo>
                  <a:pt x="5317500" y="2791551"/>
                </a:lnTo>
                <a:lnTo>
                  <a:pt x="5384000" y="2947109"/>
                </a:lnTo>
                <a:lnTo>
                  <a:pt x="5450500" y="3069913"/>
                </a:lnTo>
                <a:lnTo>
                  <a:pt x="5517322" y="3160055"/>
                </a:lnTo>
                <a:lnTo>
                  <a:pt x="5583822" y="3233590"/>
                </a:lnTo>
                <a:lnTo>
                  <a:pt x="5650323" y="3291070"/>
                </a:lnTo>
                <a:lnTo>
                  <a:pt x="5717036" y="3323732"/>
                </a:lnTo>
                <a:lnTo>
                  <a:pt x="5783643" y="3356394"/>
                </a:lnTo>
                <a:lnTo>
                  <a:pt x="5850143" y="3372780"/>
                </a:lnTo>
                <a:lnTo>
                  <a:pt x="5916858" y="3380945"/>
                </a:lnTo>
                <a:lnTo>
                  <a:pt x="5992904" y="3389120"/>
                </a:lnTo>
                <a:lnTo>
                  <a:pt x="6059404" y="3397294"/>
                </a:lnTo>
                <a:lnTo>
                  <a:pt x="6125904" y="3397294"/>
                </a:lnTo>
                <a:lnTo>
                  <a:pt x="6192618" y="3405469"/>
                </a:lnTo>
                <a:lnTo>
                  <a:pt x="6259226" y="3405469"/>
                </a:lnTo>
                <a:lnTo>
                  <a:pt x="6658762" y="3405469"/>
                </a:lnTo>
                <a:lnTo>
                  <a:pt x="6725262" y="3405469"/>
                </a:lnTo>
              </a:path>
            </a:pathLst>
          </a:custGeom>
          <a:ln w="25332">
            <a:solidFill>
              <a:srgbClr val="8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126619" y="4466374"/>
            <a:ext cx="62484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95"/>
              </a:spcBef>
            </a:pPr>
            <a:r>
              <a:rPr sz="1800" spc="-5" dirty="0">
                <a:solidFill>
                  <a:srgbClr val="006600"/>
                </a:solidFill>
                <a:latin typeface="Symbol"/>
                <a:cs typeface="Symbol"/>
              </a:rPr>
              <a:t></a:t>
            </a:r>
            <a:r>
              <a:rPr sz="1800" spc="-10" dirty="0">
                <a:solidFill>
                  <a:srgbClr val="006600"/>
                </a:solidFill>
                <a:latin typeface="Symbol"/>
                <a:cs typeface="Symbol"/>
              </a:rPr>
              <a:t></a:t>
            </a:r>
            <a:r>
              <a:rPr sz="1800" spc="-5" dirty="0">
                <a:solidFill>
                  <a:srgbClr val="006600"/>
                </a:solidFill>
                <a:latin typeface="Symbol"/>
                <a:cs typeface="Symbol"/>
              </a:rPr>
              <a:t>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ts val="2130"/>
              </a:lnSpc>
            </a:pPr>
            <a:r>
              <a:rPr sz="1800" spc="-5" dirty="0">
                <a:solidFill>
                  <a:srgbClr val="006600"/>
                </a:solidFill>
                <a:latin typeface="Symbol"/>
                <a:cs typeface="Symbol"/>
              </a:rPr>
              <a:t>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46088" y="4466374"/>
            <a:ext cx="62484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95"/>
              </a:spcBef>
            </a:pPr>
            <a:r>
              <a:rPr sz="1800" spc="-5" dirty="0">
                <a:solidFill>
                  <a:srgbClr val="800000"/>
                </a:solidFill>
                <a:latin typeface="Symbol"/>
                <a:cs typeface="Symbol"/>
              </a:rPr>
              <a:t></a:t>
            </a:r>
            <a:r>
              <a:rPr sz="1800" spc="-10" dirty="0">
                <a:solidFill>
                  <a:srgbClr val="800000"/>
                </a:solidFill>
                <a:latin typeface="Symbol"/>
                <a:cs typeface="Symbol"/>
              </a:rPr>
              <a:t></a:t>
            </a:r>
            <a:r>
              <a:rPr sz="1800" spc="-5" dirty="0">
                <a:solidFill>
                  <a:srgbClr val="800000"/>
                </a:solidFill>
                <a:latin typeface="Symbol"/>
                <a:cs typeface="Symbol"/>
              </a:rPr>
              <a:t>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ts val="2130"/>
              </a:lnSpc>
            </a:pPr>
            <a:r>
              <a:rPr sz="1800" spc="-5" dirty="0">
                <a:solidFill>
                  <a:srgbClr val="800000"/>
                </a:solidFill>
                <a:latin typeface="Symbol"/>
                <a:cs typeface="Symbol"/>
              </a:rPr>
              <a:t>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33948" y="488885"/>
            <a:ext cx="478536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-35" dirty="0"/>
              <a:t>La</a:t>
            </a:r>
            <a:r>
              <a:rPr sz="2850" spc="-105" dirty="0"/>
              <a:t> </a:t>
            </a:r>
            <a:r>
              <a:rPr sz="2850" spc="-35" dirty="0"/>
              <a:t>distribuzione</a:t>
            </a:r>
            <a:r>
              <a:rPr sz="2850" spc="-90" dirty="0"/>
              <a:t> </a:t>
            </a:r>
            <a:r>
              <a:rPr sz="2850" spc="-35" dirty="0"/>
              <a:t>Gaussiana</a:t>
            </a:r>
            <a:endParaRPr sz="28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17842" y="1364303"/>
            <a:ext cx="3764915" cy="153035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39395" marR="231775" algn="ctr">
              <a:lnSpc>
                <a:spcPts val="2100"/>
              </a:lnSpc>
              <a:spcBef>
                <a:spcPts val="215"/>
              </a:spcBef>
            </a:pPr>
            <a:r>
              <a:rPr sz="1800" b="1" spc="-5" dirty="0">
                <a:latin typeface="Arial"/>
                <a:cs typeface="Arial"/>
              </a:rPr>
              <a:t>MEDIA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COME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PARAMETRO </a:t>
            </a:r>
            <a:r>
              <a:rPr sz="1800" b="1" spc="-5" dirty="0">
                <a:latin typeface="Arial"/>
                <a:cs typeface="Arial"/>
              </a:rPr>
              <a:t>DI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POSIZIONE</a:t>
            </a:r>
            <a:endParaRPr sz="1800">
              <a:latin typeface="Arial"/>
              <a:cs typeface="Arial"/>
            </a:endParaRPr>
          </a:p>
          <a:p>
            <a:pPr marL="12700" marR="5080" algn="ctr">
              <a:lnSpc>
                <a:spcPct val="99900"/>
              </a:lnSpc>
              <a:spcBef>
                <a:spcPts val="1055"/>
              </a:spcBef>
            </a:pPr>
            <a:r>
              <a:rPr sz="1800" spc="-5" dirty="0">
                <a:latin typeface="Arial MT"/>
                <a:cs typeface="Arial MT"/>
              </a:rPr>
              <a:t>Al variare della media aritmetica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(a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parità di </a:t>
            </a:r>
            <a:r>
              <a:rPr sz="1800" spc="-15" dirty="0">
                <a:latin typeface="Arial MT"/>
                <a:cs typeface="Arial MT"/>
              </a:rPr>
              <a:t>dev.standard)</a:t>
            </a:r>
            <a:r>
              <a:rPr sz="1800" spc="-5" dirty="0">
                <a:latin typeface="Arial MT"/>
                <a:cs typeface="Arial MT"/>
              </a:rPr>
              <a:t> la curva trasla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sull’asse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delle x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982" y="4178341"/>
            <a:ext cx="3426460" cy="153035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76835" marR="69850" indent="635" algn="ctr">
              <a:lnSpc>
                <a:spcPts val="2100"/>
              </a:lnSpc>
              <a:spcBef>
                <a:spcPts val="215"/>
              </a:spcBef>
            </a:pPr>
            <a:r>
              <a:rPr sz="1800" b="1" spc="-5" dirty="0">
                <a:latin typeface="Arial"/>
                <a:cs typeface="Arial"/>
              </a:rPr>
              <a:t>DEV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STANDARD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COME 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PARAMETRO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DI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40" dirty="0">
                <a:latin typeface="Arial"/>
                <a:cs typeface="Arial"/>
              </a:rPr>
              <a:t>VARIABILITA’</a:t>
            </a:r>
            <a:endParaRPr sz="1800" dirty="0">
              <a:latin typeface="Arial"/>
              <a:cs typeface="Arial"/>
            </a:endParaRPr>
          </a:p>
          <a:p>
            <a:pPr marL="12700" marR="5080" algn="ctr">
              <a:lnSpc>
                <a:spcPct val="99900"/>
              </a:lnSpc>
              <a:spcBef>
                <a:spcPts val="1055"/>
              </a:spcBef>
            </a:pPr>
            <a:r>
              <a:rPr sz="1800" spc="-5" dirty="0">
                <a:latin typeface="Arial MT"/>
                <a:cs typeface="Arial MT"/>
              </a:rPr>
              <a:t>Al variare della deviazione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standard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curva modifica la sua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forma</a:t>
            </a:r>
            <a:endParaRPr sz="180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5820" y="404408"/>
            <a:ext cx="4318635" cy="2658745"/>
            <a:chOff x="245820" y="404408"/>
            <a:chExt cx="4318635" cy="26587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5333" y="413923"/>
              <a:ext cx="4299428" cy="26396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0577" y="409165"/>
              <a:ext cx="4309110" cy="2649220"/>
            </a:xfrm>
            <a:custGeom>
              <a:avLst/>
              <a:gdLst/>
              <a:ahLst/>
              <a:cxnLst/>
              <a:rect l="l" t="t" r="r" b="b"/>
              <a:pathLst>
                <a:path w="4309110" h="2649220">
                  <a:moveTo>
                    <a:pt x="0" y="0"/>
                  </a:moveTo>
                  <a:lnTo>
                    <a:pt x="4308940" y="0"/>
                  </a:lnTo>
                  <a:lnTo>
                    <a:pt x="4308940" y="2649174"/>
                  </a:lnTo>
                  <a:lnTo>
                    <a:pt x="0" y="2649174"/>
                  </a:lnTo>
                  <a:lnTo>
                    <a:pt x="0" y="0"/>
                  </a:lnTo>
                  <a:close/>
                </a:path>
              </a:pathLst>
            </a:custGeom>
            <a:ln w="951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31425" y="3936076"/>
            <a:ext cx="4729941" cy="26974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2484</Words>
  <Application>Microsoft Office PowerPoint</Application>
  <PresentationFormat>Personalizzato</PresentationFormat>
  <Paragraphs>1661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31" baseType="lpstr">
      <vt:lpstr>Arial</vt:lpstr>
      <vt:lpstr>Arial MT</vt:lpstr>
      <vt:lpstr>Calibri</vt:lpstr>
      <vt:lpstr>Cambria</vt:lpstr>
      <vt:lpstr>Georgia</vt:lpstr>
      <vt:lpstr>Symbol</vt:lpstr>
      <vt:lpstr>Tahoma</vt:lpstr>
      <vt:lpstr>Times New Roman</vt:lpstr>
      <vt:lpstr>Trebuchet MS</vt:lpstr>
      <vt:lpstr>Office Theme</vt:lpstr>
      <vt:lpstr>LA DISTRIBUZIONE NORMALE</vt:lpstr>
      <vt:lpstr>Presentazione standard di PowerPoint</vt:lpstr>
      <vt:lpstr>LA FORMA DELLA DISTRIBUZIONE  DEGLI ERRORI DI  MISURA</vt:lpstr>
      <vt:lpstr>LA CURVA DI GAUSS</vt:lpstr>
      <vt:lpstr>La distribuzione Gaussiana</vt:lpstr>
      <vt:lpstr>Le caratteristiche della distribuzione  normale</vt:lpstr>
      <vt:lpstr>Presentazione standard di PowerPoint</vt:lpstr>
      <vt:lpstr>La distribuzione Gaussiana</vt:lpstr>
      <vt:lpstr>Presentazione standard di PowerPoint</vt:lpstr>
      <vt:lpstr>INTERVALLI NOTI DI PROBABILITÀ</vt:lpstr>
      <vt:lpstr>DISTRIBUZIONE  NORMALE  STANDARDIZZATA</vt:lpstr>
      <vt:lpstr>Distribuzione normale</vt:lpstr>
      <vt:lpstr>Presentazione standard di PowerPoint</vt:lpstr>
      <vt:lpstr>La tavola della distribuzione  Gaussiana Standardizzata</vt:lpstr>
      <vt:lpstr>Presentazione standard di PowerPoint</vt:lpstr>
      <vt:lpstr>La tavola della distribuzione Gaussiana Standardizzata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Frenz Frenz</cp:lastModifiedBy>
  <cp:revision>3</cp:revision>
  <dcterms:created xsi:type="dcterms:W3CDTF">2022-04-23T11:35:42Z</dcterms:created>
  <dcterms:modified xsi:type="dcterms:W3CDTF">2022-04-23T14:44:17Z</dcterms:modified>
</cp:coreProperties>
</file>