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76" r:id="rId16"/>
    <p:sldId id="270" r:id="rId17"/>
    <p:sldId id="272" r:id="rId18"/>
    <p:sldId id="273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11" autoAdjust="0"/>
    <p:restoredTop sz="94660"/>
  </p:normalViewPr>
  <p:slideViewPr>
    <p:cSldViewPr snapToGrid="0">
      <p:cViewPr varScale="1">
        <p:scale>
          <a:sx n="96" d="100"/>
          <a:sy n="96" d="100"/>
        </p:scale>
        <p:origin x="7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539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59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99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649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758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678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956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210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85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843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142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9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73DF2B2-A516-4DCE-93D5-C711861DAF3A}"/>
              </a:ext>
            </a:extLst>
          </p:cNvPr>
          <p:cNvSpPr txBox="1">
            <a:spLocks/>
          </p:cNvSpPr>
          <p:nvPr/>
        </p:nvSpPr>
        <p:spPr>
          <a:xfrm>
            <a:off x="963167" y="1624207"/>
            <a:ext cx="7124700" cy="1386342"/>
          </a:xfrm>
          <a:prstGeom prst="rect">
            <a:avLst/>
          </a:prstGeom>
        </p:spPr>
        <p:txBody>
          <a:bodyPr vert="horz" wrap="square" lIns="0" tIns="3619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42340" marR="5080" indent="-930275">
              <a:lnSpc>
                <a:spcPts val="5190"/>
              </a:lnSpc>
              <a:spcBef>
                <a:spcPts val="285"/>
              </a:spcBef>
            </a:pPr>
            <a:r>
              <a:rPr lang="it-IT" sz="5400" b="1" i="1" spc="-1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DISTRIBUZIONE NORMALE</a:t>
            </a:r>
            <a:endParaRPr lang="it-IT" sz="5400" b="1" i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9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CC5CC87-C17A-4E0B-843D-AEACF8F5EAD8}"/>
              </a:ext>
            </a:extLst>
          </p:cNvPr>
          <p:cNvSpPr txBox="1">
            <a:spLocks/>
          </p:cNvSpPr>
          <p:nvPr/>
        </p:nvSpPr>
        <p:spPr>
          <a:xfrm>
            <a:off x="2064925" y="2173033"/>
            <a:ext cx="5015865" cy="2027555"/>
          </a:xfrm>
          <a:prstGeom prst="rect">
            <a:avLst/>
          </a:prstGeom>
        </p:spPr>
        <p:txBody>
          <a:bodyPr vert="horz" wrap="square" lIns="0" tIns="1651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065" marR="5080" indent="-635">
              <a:lnSpc>
                <a:spcPct val="99300"/>
              </a:lnSpc>
              <a:spcBef>
                <a:spcPts val="130"/>
              </a:spcBef>
            </a:pPr>
            <a:r>
              <a:rPr lang="it-IT" sz="4400" b="1" i="1" spc="-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DISTRIBUZIONE </a:t>
            </a:r>
            <a:r>
              <a:rPr lang="it-IT" sz="4400" b="1" i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4400" b="1" i="1" spc="-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NORMALE </a:t>
            </a:r>
            <a:r>
              <a:rPr lang="it-IT" sz="4400" b="1" i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</a:t>
            </a:r>
            <a:r>
              <a:rPr lang="it-IT" sz="4400" b="1" i="1" spc="-33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lang="it-IT" sz="4400" b="1" i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ANDARD</a:t>
            </a:r>
            <a:r>
              <a:rPr lang="it-IT" sz="4400" b="1" i="1" spc="-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IZZ</a:t>
            </a:r>
            <a:r>
              <a:rPr lang="it-IT" sz="4400" b="1" i="1" spc="-33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AT</a:t>
            </a:r>
            <a:r>
              <a:rPr lang="it-IT" sz="4400" b="1" i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endParaRPr lang="it-IT" sz="4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872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3CAFD157-4C93-4A2B-8BB2-9436888425B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884" y="611257"/>
            <a:ext cx="8558337" cy="581173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2FBCD2F-3EC9-4F07-BA4C-E68ADA51B015}"/>
              </a:ext>
            </a:extLst>
          </p:cNvPr>
          <p:cNvSpPr txBox="1"/>
          <p:nvPr/>
        </p:nvSpPr>
        <p:spPr>
          <a:xfrm>
            <a:off x="5247861" y="1917460"/>
            <a:ext cx="29519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spc="-5" dirty="0">
                <a:solidFill>
                  <a:srgbClr val="FF0000"/>
                </a:solidFill>
                <a:latin typeface="Arial"/>
                <a:cs typeface="Arial"/>
              </a:rPr>
              <a:t>Distribuzione</a:t>
            </a:r>
            <a:r>
              <a:rPr lang="it-IT" sz="20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it-IT" sz="2000" b="1" spc="-5" dirty="0">
                <a:solidFill>
                  <a:srgbClr val="FF0000"/>
                </a:solidFill>
                <a:latin typeface="Arial"/>
                <a:cs typeface="Arial"/>
              </a:rPr>
              <a:t>normale</a:t>
            </a:r>
            <a:endParaRPr lang="it-IT" sz="20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EA7C43B-9BE0-402C-B3E2-90D8CFFFAD1D}"/>
              </a:ext>
            </a:extLst>
          </p:cNvPr>
          <p:cNvSpPr txBox="1"/>
          <p:nvPr/>
        </p:nvSpPr>
        <p:spPr>
          <a:xfrm>
            <a:off x="5377070" y="4968773"/>
            <a:ext cx="28227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spc="-5" dirty="0">
                <a:solidFill>
                  <a:srgbClr val="FF0000"/>
                </a:solidFill>
                <a:latin typeface="Arial"/>
                <a:cs typeface="Arial"/>
              </a:rPr>
              <a:t>Distribuzione</a:t>
            </a:r>
            <a:r>
              <a:rPr lang="it-IT" sz="18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it-IT" sz="1800" b="1" spc="-5" dirty="0">
                <a:solidFill>
                  <a:srgbClr val="FF0000"/>
                </a:solidFill>
                <a:latin typeface="Arial"/>
                <a:cs typeface="Arial"/>
              </a:rPr>
              <a:t>normale</a:t>
            </a:r>
          </a:p>
          <a:p>
            <a:pPr algn="ctr"/>
            <a:r>
              <a:rPr lang="it-IT" b="1" spc="-5" dirty="0">
                <a:solidFill>
                  <a:srgbClr val="FF0000"/>
                </a:solidFill>
                <a:latin typeface="Arial"/>
                <a:cs typeface="Arial"/>
              </a:rPr>
              <a:t>standardizzata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84863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E42EB7C-82F2-48F2-9C0B-0110A002D38B}"/>
              </a:ext>
            </a:extLst>
          </p:cNvPr>
          <p:cNvSpPr txBox="1"/>
          <p:nvPr/>
        </p:nvSpPr>
        <p:spPr>
          <a:xfrm>
            <a:off x="321248" y="500842"/>
            <a:ext cx="7891780" cy="181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2850" b="1" spc="-35" dirty="0">
                <a:latin typeface="Tahoma"/>
                <a:cs typeface="Tahoma"/>
              </a:rPr>
              <a:t>La</a:t>
            </a:r>
            <a:r>
              <a:rPr sz="2850" b="1" spc="-20" dirty="0">
                <a:latin typeface="Tahoma"/>
                <a:cs typeface="Tahoma"/>
              </a:rPr>
              <a:t> </a:t>
            </a:r>
            <a:r>
              <a:rPr sz="2850" b="1" spc="-35" dirty="0">
                <a:latin typeface="Tahoma"/>
                <a:cs typeface="Tahoma"/>
              </a:rPr>
              <a:t>curva</a:t>
            </a:r>
            <a:r>
              <a:rPr sz="2850" b="1" spc="-20" dirty="0">
                <a:latin typeface="Tahoma"/>
                <a:cs typeface="Tahoma"/>
              </a:rPr>
              <a:t> </a:t>
            </a:r>
            <a:r>
              <a:rPr sz="2850" b="1" spc="-30" dirty="0">
                <a:latin typeface="Tahoma"/>
                <a:cs typeface="Tahoma"/>
              </a:rPr>
              <a:t>di</a:t>
            </a:r>
            <a:r>
              <a:rPr sz="2850" b="1" spc="-15" dirty="0">
                <a:latin typeface="Tahoma"/>
                <a:cs typeface="Tahoma"/>
              </a:rPr>
              <a:t> </a:t>
            </a:r>
            <a:r>
              <a:rPr sz="2850" b="1" spc="-40" dirty="0">
                <a:latin typeface="Tahoma"/>
                <a:cs typeface="Tahoma"/>
              </a:rPr>
              <a:t>Gauss</a:t>
            </a:r>
            <a:r>
              <a:rPr sz="2850" b="1" spc="-20" dirty="0">
                <a:latin typeface="Tahoma"/>
                <a:cs typeface="Tahoma"/>
              </a:rPr>
              <a:t> </a:t>
            </a:r>
            <a:r>
              <a:rPr sz="2850" b="1" spc="-35" dirty="0">
                <a:latin typeface="Tahoma"/>
                <a:cs typeface="Tahoma"/>
              </a:rPr>
              <a:t>standardizzata</a:t>
            </a:r>
            <a:endParaRPr sz="28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 dirty="0">
              <a:latin typeface="Tahoma"/>
              <a:cs typeface="Tahoma"/>
            </a:endParaRPr>
          </a:p>
          <a:p>
            <a:pPr marL="97155">
              <a:lnSpc>
                <a:spcPts val="2400"/>
              </a:lnSpc>
              <a:spcBef>
                <a:spcPts val="5"/>
              </a:spcBef>
            </a:pPr>
            <a:r>
              <a:rPr sz="2000" spc="-5" dirty="0">
                <a:latin typeface="Arial MT"/>
                <a:cs typeface="Arial MT"/>
              </a:rPr>
              <a:t>Si</a:t>
            </a:r>
            <a:r>
              <a:rPr sz="2000" spc="16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può</a:t>
            </a:r>
            <a:r>
              <a:rPr sz="2000" spc="17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trasformare</a:t>
            </a:r>
            <a:r>
              <a:rPr sz="2000" spc="17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una</a:t>
            </a:r>
            <a:r>
              <a:rPr sz="2000" spc="17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generica</a:t>
            </a:r>
            <a:r>
              <a:rPr sz="2000" spc="16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funzione</a:t>
            </a:r>
            <a:r>
              <a:rPr sz="2000" spc="17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gaussiana</a:t>
            </a:r>
            <a:r>
              <a:rPr sz="2000" spc="17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f(x)</a:t>
            </a:r>
            <a:r>
              <a:rPr sz="2000" spc="17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</a:t>
            </a:r>
            <a:r>
              <a:rPr sz="2000" spc="17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media</a:t>
            </a:r>
            <a:endParaRPr sz="2000" dirty="0">
              <a:latin typeface="Arial MT"/>
              <a:cs typeface="Arial MT"/>
            </a:endParaRPr>
          </a:p>
          <a:p>
            <a:pPr marL="97155" marR="43180">
              <a:lnSpc>
                <a:spcPts val="2400"/>
              </a:lnSpc>
              <a:spcBef>
                <a:spcPts val="75"/>
              </a:spcBef>
            </a:pPr>
            <a:r>
              <a:rPr sz="2000" spc="-5" dirty="0">
                <a:latin typeface="Symbol"/>
                <a:cs typeface="Symbol"/>
              </a:rPr>
              <a:t>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spc="1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varianza</a:t>
            </a:r>
            <a:r>
              <a:rPr sz="2000" spc="130" dirty="0">
                <a:latin typeface="Arial MT"/>
                <a:cs typeface="Arial MT"/>
              </a:rPr>
              <a:t> </a:t>
            </a:r>
            <a:r>
              <a:rPr sz="2000" spc="5" dirty="0">
                <a:latin typeface="Symbol"/>
                <a:cs typeface="Symbol"/>
              </a:rPr>
              <a:t></a:t>
            </a:r>
            <a:r>
              <a:rPr sz="1950" spc="7" baseline="25641" dirty="0">
                <a:latin typeface="Arial MT"/>
                <a:cs typeface="Arial MT"/>
              </a:rPr>
              <a:t>2</a:t>
            </a:r>
            <a:r>
              <a:rPr sz="2000" spc="5" dirty="0">
                <a:latin typeface="Arial MT"/>
                <a:cs typeface="Arial MT"/>
              </a:rPr>
              <a:t>,</a:t>
            </a:r>
            <a:r>
              <a:rPr sz="2000" spc="1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1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una</a:t>
            </a:r>
            <a:r>
              <a:rPr sz="2000" spc="135" dirty="0"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funzione</a:t>
            </a:r>
            <a:r>
              <a:rPr sz="2000" b="1" spc="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gaussiana</a:t>
            </a:r>
            <a:r>
              <a:rPr sz="2000" b="1" spc="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standard</a:t>
            </a:r>
            <a:r>
              <a:rPr sz="2000" b="1" spc="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con</a:t>
            </a:r>
            <a:r>
              <a:rPr sz="2000" spc="1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media</a:t>
            </a:r>
            <a:r>
              <a:rPr sz="2000" spc="1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0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varianza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1, se si pone: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746419D5-77C4-4C36-AFA4-6EA546C49392}"/>
              </a:ext>
            </a:extLst>
          </p:cNvPr>
          <p:cNvSpPr txBox="1"/>
          <p:nvPr/>
        </p:nvSpPr>
        <p:spPr>
          <a:xfrm>
            <a:off x="3308235" y="2452564"/>
            <a:ext cx="1978660" cy="12319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5"/>
              </a:spcBef>
            </a:pPr>
            <a:r>
              <a:rPr sz="5025" i="1" baseline="-35655" dirty="0">
                <a:latin typeface="Times New Roman"/>
                <a:cs typeface="Times New Roman"/>
              </a:rPr>
              <a:t>Z</a:t>
            </a:r>
            <a:r>
              <a:rPr sz="5025" i="1" spc="382" baseline="-35655" dirty="0">
                <a:latin typeface="Times New Roman"/>
                <a:cs typeface="Times New Roman"/>
              </a:rPr>
              <a:t> </a:t>
            </a:r>
            <a:r>
              <a:rPr sz="5025" baseline="-35655" dirty="0">
                <a:latin typeface="Symbol"/>
                <a:cs typeface="Symbol"/>
              </a:rPr>
              <a:t></a:t>
            </a:r>
            <a:r>
              <a:rPr sz="5025" spc="217" baseline="-35655" dirty="0">
                <a:latin typeface="Times New Roman"/>
                <a:cs typeface="Times New Roman"/>
              </a:rPr>
              <a:t> </a:t>
            </a:r>
            <a:r>
              <a:rPr sz="3350" u="heavy" spc="22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335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3350" i="1" u="heavy" spc="-2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50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3350" u="heavy" spc="-2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50" u="heavy" spc="13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</a:t>
            </a:r>
            <a:r>
              <a:rPr sz="33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3350" dirty="0">
              <a:latin typeface="Times New Roman"/>
              <a:cs typeface="Times New Roman"/>
            </a:endParaRPr>
          </a:p>
          <a:p>
            <a:pPr marL="1183640">
              <a:lnSpc>
                <a:spcPct val="100000"/>
              </a:lnSpc>
              <a:spcBef>
                <a:spcPts val="490"/>
              </a:spcBef>
            </a:pPr>
            <a:r>
              <a:rPr sz="3550" spc="-120" dirty="0">
                <a:latin typeface="Symbol"/>
                <a:cs typeface="Symbol"/>
              </a:rPr>
              <a:t></a:t>
            </a:r>
            <a:endParaRPr sz="3550" dirty="0">
              <a:latin typeface="Symbol"/>
              <a:cs typeface="Symbol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BCDE7D7-CC23-48A2-88C5-0C1B7BD38469}"/>
              </a:ext>
            </a:extLst>
          </p:cNvPr>
          <p:cNvSpPr txBox="1"/>
          <p:nvPr/>
        </p:nvSpPr>
        <p:spPr>
          <a:xfrm>
            <a:off x="5871002" y="2892261"/>
            <a:ext cx="28917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STANDARDIZZAZIONE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920D2DD2-9644-42B5-821A-EABA469FFAD4}"/>
              </a:ext>
            </a:extLst>
          </p:cNvPr>
          <p:cNvSpPr txBox="1"/>
          <p:nvPr/>
        </p:nvSpPr>
        <p:spPr>
          <a:xfrm>
            <a:off x="549677" y="4402637"/>
            <a:ext cx="514032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latin typeface="Arial MT"/>
                <a:cs typeface="Arial MT"/>
              </a:rPr>
              <a:t>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lavoriamo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dati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campionari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notazione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sarà: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1CBFA7D4-EDEE-417F-A45F-BC73B2682BFB}"/>
              </a:ext>
            </a:extLst>
          </p:cNvPr>
          <p:cNvSpPr txBox="1"/>
          <p:nvPr/>
        </p:nvSpPr>
        <p:spPr>
          <a:xfrm>
            <a:off x="5799092" y="5337633"/>
            <a:ext cx="28917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STANDARDIZZAZIONE</a:t>
            </a:r>
            <a:endParaRPr sz="2000" dirty="0">
              <a:latin typeface="Tahoma"/>
              <a:cs typeface="Tahoma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297CE34-FD01-47BA-8F9E-80942AB07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221" y="4956775"/>
            <a:ext cx="2085674" cy="113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5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EFC691B-8C32-458D-8DBC-9DB3452A8956}"/>
              </a:ext>
            </a:extLst>
          </p:cNvPr>
          <p:cNvSpPr txBox="1">
            <a:spLocks/>
          </p:cNvSpPr>
          <p:nvPr/>
        </p:nvSpPr>
        <p:spPr>
          <a:xfrm>
            <a:off x="405858" y="225296"/>
            <a:ext cx="7808833" cy="796499"/>
          </a:xfrm>
          <a:prstGeom prst="rect">
            <a:avLst/>
          </a:prstGeom>
        </p:spPr>
        <p:txBody>
          <a:bodyPr vert="horz" wrap="square" lIns="0" tIns="32384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l">
              <a:lnSpc>
                <a:spcPts val="2800"/>
              </a:lnSpc>
              <a:spcBef>
                <a:spcPts val="254"/>
              </a:spcBef>
            </a:pPr>
            <a:r>
              <a:rPr lang="it-IT" sz="3600" b="1" spc="-5" dirty="0">
                <a:latin typeface="+mn-lt"/>
              </a:rPr>
              <a:t>La tavola della distribuzione </a:t>
            </a:r>
            <a:r>
              <a:rPr lang="it-IT" sz="3600" b="1" spc="-695" dirty="0">
                <a:latin typeface="+mn-lt"/>
              </a:rPr>
              <a:t> </a:t>
            </a:r>
            <a:r>
              <a:rPr lang="it-IT" sz="3600" b="1" spc="-10" dirty="0">
                <a:latin typeface="+mn-lt"/>
              </a:rPr>
              <a:t>Gaussiana</a:t>
            </a:r>
            <a:r>
              <a:rPr lang="it-IT" sz="3600" b="1" spc="-15" dirty="0">
                <a:latin typeface="+mn-lt"/>
              </a:rPr>
              <a:t> </a:t>
            </a:r>
            <a:r>
              <a:rPr lang="it-IT" sz="3600" b="1" spc="-5" dirty="0">
                <a:latin typeface="+mn-lt"/>
              </a:rPr>
              <a:t>Standardizzata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4689DC7-75A0-48E4-9F9C-24A5980F7190}"/>
              </a:ext>
            </a:extLst>
          </p:cNvPr>
          <p:cNvGraphicFramePr>
            <a:graphicFrameLocks noGrp="1"/>
          </p:cNvGraphicFramePr>
          <p:nvPr/>
        </p:nvGraphicFramePr>
        <p:xfrm>
          <a:off x="616279" y="1205051"/>
          <a:ext cx="5568313" cy="50292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6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92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79196">
                <a:tc>
                  <a:txBody>
                    <a:bodyPr/>
                    <a:lstStyle/>
                    <a:p>
                      <a:pPr marL="39370">
                        <a:lnSpc>
                          <a:spcPts val="1290"/>
                        </a:lnSpc>
                      </a:pPr>
                      <a:r>
                        <a:rPr sz="1100" b="1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29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29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29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29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29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29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29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29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29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29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30">
                <a:tc>
                  <a:txBody>
                    <a:bodyPr/>
                    <a:lstStyle/>
                    <a:p>
                      <a:pPr marL="39370">
                        <a:lnSpc>
                          <a:spcPts val="1235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230"/>
                        </a:lnSpc>
                        <a:spcBef>
                          <a:spcPts val="5"/>
                        </a:spcBef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0.500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230"/>
                        </a:lnSpc>
                        <a:spcBef>
                          <a:spcPts val="5"/>
                        </a:spcBef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0.496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230"/>
                        </a:lnSpc>
                        <a:spcBef>
                          <a:spcPts val="5"/>
                        </a:spcBef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0.492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230"/>
                        </a:lnSpc>
                        <a:spcBef>
                          <a:spcPts val="5"/>
                        </a:spcBef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0.488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230"/>
                        </a:lnSpc>
                        <a:spcBef>
                          <a:spcPts val="5"/>
                        </a:spcBef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0.484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230"/>
                        </a:lnSpc>
                        <a:spcBef>
                          <a:spcPts val="5"/>
                        </a:spcBef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0.480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230"/>
                        </a:lnSpc>
                        <a:spcBef>
                          <a:spcPts val="5"/>
                        </a:spcBef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0.476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230"/>
                        </a:lnSpc>
                        <a:spcBef>
                          <a:spcPts val="5"/>
                        </a:spcBef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0.472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230"/>
                        </a:lnSpc>
                        <a:spcBef>
                          <a:spcPts val="5"/>
                        </a:spcBef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0.468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230"/>
                        </a:lnSpc>
                        <a:spcBef>
                          <a:spcPts val="5"/>
                        </a:spcBef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0.464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334">
                <a:tc>
                  <a:txBody>
                    <a:bodyPr/>
                    <a:lstStyle/>
                    <a:p>
                      <a:pPr marL="39370">
                        <a:lnSpc>
                          <a:spcPts val="116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6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0.460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6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0.456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6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0.452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6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0.448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6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0.444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6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0.440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6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0.436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6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0.433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6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0.429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6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0.425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032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0.421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0.417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0.413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0.409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0.405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0.401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0.397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0.394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0.390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0.386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090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0.382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0.378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0.374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0.371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0.367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0.363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0.359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0.356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0.352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0.348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090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0.345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0.341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0.337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0.334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0.330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0.326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0.323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0.319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0.316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0.312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916">
                <a:tc>
                  <a:txBody>
                    <a:bodyPr/>
                    <a:lstStyle/>
                    <a:p>
                      <a:pPr marL="39370">
                        <a:lnSpc>
                          <a:spcPts val="1165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65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0.309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65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0.305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65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65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0.298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65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0.295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65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0.291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65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0.288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65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0.284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65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0.281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65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0.278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090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0.274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0.271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0.268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0.264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0.261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0.258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0.255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0.251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0.248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0.245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032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0.242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0.239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0.236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0.233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0.230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0.227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0.224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0.221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0.218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0.215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090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0.212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0.209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0.206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0.203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0.198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0.195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0.192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0.189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0.187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090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0.184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0.181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0.179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0.176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0.174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0.171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0.169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0.166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0.164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0.161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032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0.159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0.156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0.154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0.152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0.149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0.147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0.145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0.142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0.140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0.138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090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0.136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0.133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0.131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0.129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0.127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0.125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0.123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0.121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0.119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0.117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1090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0.115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0.113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0.111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0.109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0.107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0.106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0.104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0.099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1032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0.097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0.095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0.093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0.092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0.090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0.089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0.087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0.085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0.084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0.082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0974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0.081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0.079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0.078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0.076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0.075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0.074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0.072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0.071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0.069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0.068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1032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0.067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0.066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0.064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0.063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0.062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0.061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0.059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0.058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0.057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0.056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1090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0.055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0.054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0.053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0.052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0.051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0.049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0.048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0.048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0.046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0.046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1090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0.045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0.044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0.043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0.042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0.041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0.040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0.039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0.038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0.037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0.037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1032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0.036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0.035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0.034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0.034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0.033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0.032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0.031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0.030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1090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1090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1032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1090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1090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1044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1073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1073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1067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61073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71758">
                <a:tc>
                  <a:txBody>
                    <a:bodyPr/>
                    <a:lstStyle/>
                    <a:p>
                      <a:pPr marL="39370">
                        <a:lnSpc>
                          <a:spcPts val="122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25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25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25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25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25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25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25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25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25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25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0.001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sp>
        <p:nvSpPr>
          <p:cNvPr id="8" name="object 20">
            <a:extLst>
              <a:ext uri="{FF2B5EF4-FFF2-40B4-BE49-F238E27FC236}">
                <a16:creationId xmlns:a16="http://schemas.microsoft.com/office/drawing/2014/main" id="{F69D99C6-3A4A-4F35-BDBB-1C89DEDFB366}"/>
              </a:ext>
            </a:extLst>
          </p:cNvPr>
          <p:cNvSpPr txBox="1"/>
          <p:nvPr/>
        </p:nvSpPr>
        <p:spPr>
          <a:xfrm>
            <a:off x="6799125" y="3290830"/>
            <a:ext cx="2131060" cy="755015"/>
          </a:xfrm>
          <a:prstGeom prst="rect">
            <a:avLst/>
          </a:prstGeom>
          <a:ln w="38054">
            <a:solidFill>
              <a:srgbClr val="FF7C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90805" marR="156210">
              <a:lnSpc>
                <a:spcPct val="98100"/>
              </a:lnSpc>
              <a:spcBef>
                <a:spcPts val="390"/>
              </a:spcBef>
            </a:pPr>
            <a:r>
              <a:rPr sz="1400" spc="-5" dirty="0">
                <a:latin typeface="Arial MT"/>
                <a:cs typeface="Arial MT"/>
              </a:rPr>
              <a:t>La tavola fornisce i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valori delle aree sottese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alla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curva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z 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+</a:t>
            </a:r>
            <a:r>
              <a:rPr sz="1400" spc="-5" dirty="0">
                <a:latin typeface="Symbol"/>
                <a:cs typeface="Symbol"/>
              </a:rPr>
              <a:t></a:t>
            </a:r>
            <a:endParaRPr sz="1400">
              <a:latin typeface="Symbol"/>
              <a:cs typeface="Symbol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96BF744-6DB5-4DF3-807D-C87718697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125" y="1279657"/>
            <a:ext cx="1990740" cy="148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0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2A86B1E-EDB6-40C3-9579-CAC3A43CBEAB}"/>
              </a:ext>
            </a:extLst>
          </p:cNvPr>
          <p:cNvSpPr txBox="1"/>
          <p:nvPr/>
        </p:nvSpPr>
        <p:spPr>
          <a:xfrm>
            <a:off x="646217" y="4456305"/>
            <a:ext cx="3424554" cy="1227455"/>
          </a:xfrm>
          <a:prstGeom prst="rect">
            <a:avLst/>
          </a:prstGeom>
          <a:ln w="38054">
            <a:solidFill>
              <a:srgbClr val="FF4C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805" marR="102235">
              <a:lnSpc>
                <a:spcPct val="99400"/>
              </a:lnSpc>
              <a:spcBef>
                <a:spcPts val="370"/>
              </a:spcBef>
            </a:pPr>
            <a:r>
              <a:rPr sz="1800" spc="-5" dirty="0">
                <a:latin typeface="Tahoma"/>
                <a:cs typeface="Tahoma"/>
              </a:rPr>
              <a:t>Qual è la probabilità di </a:t>
            </a:r>
            <a:r>
              <a:rPr sz="1800" spc="-10" dirty="0">
                <a:latin typeface="Tahoma"/>
                <a:cs typeface="Tahoma"/>
              </a:rPr>
              <a:t>avere </a:t>
            </a:r>
            <a:r>
              <a:rPr sz="1800" spc="-5" dirty="0">
                <a:latin typeface="Tahoma"/>
                <a:cs typeface="Tahoma"/>
              </a:rPr>
              <a:t>un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soggetto</a:t>
            </a:r>
            <a:r>
              <a:rPr sz="1800" spc="114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con</a:t>
            </a:r>
            <a:r>
              <a:rPr sz="1800" spc="1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altezza</a:t>
            </a:r>
            <a:r>
              <a:rPr sz="1800" spc="1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superiore 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 180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cm?</a:t>
            </a:r>
            <a:endParaRPr sz="1800">
              <a:latin typeface="Tahoma"/>
              <a:cs typeface="Tahoma"/>
            </a:endParaRPr>
          </a:p>
          <a:p>
            <a:pPr marL="90805">
              <a:lnSpc>
                <a:spcPts val="2100"/>
              </a:lnSpc>
            </a:pPr>
            <a:r>
              <a:rPr sz="1800" spc="-5" dirty="0">
                <a:latin typeface="Tahoma"/>
                <a:cs typeface="Tahoma"/>
              </a:rPr>
              <a:t>P(x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&gt;180)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=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135B6CC-82AD-4164-9817-E632699A5976}"/>
              </a:ext>
            </a:extLst>
          </p:cNvPr>
          <p:cNvSpPr txBox="1"/>
          <p:nvPr/>
        </p:nvSpPr>
        <p:spPr>
          <a:xfrm>
            <a:off x="6551574" y="1996991"/>
            <a:ext cx="498475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3150" spc="-55" dirty="0">
                <a:latin typeface="Times New Roman"/>
                <a:cs typeface="Times New Roman"/>
              </a:rPr>
              <a:t>8</a:t>
            </a:r>
            <a:r>
              <a:rPr sz="3150" spc="-30" dirty="0">
                <a:latin typeface="Times New Roman"/>
                <a:cs typeface="Times New Roman"/>
              </a:rPr>
              <a:t>.</a:t>
            </a:r>
            <a:r>
              <a:rPr sz="3150" spc="-40" dirty="0">
                <a:latin typeface="Times New Roman"/>
                <a:cs typeface="Times New Roman"/>
              </a:rPr>
              <a:t>5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21F0C3C-32DE-4A9A-AFBD-7D24F2D0E51E}"/>
              </a:ext>
            </a:extLst>
          </p:cNvPr>
          <p:cNvSpPr txBox="1"/>
          <p:nvPr/>
        </p:nvSpPr>
        <p:spPr>
          <a:xfrm>
            <a:off x="5241915" y="1427131"/>
            <a:ext cx="3021330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4725" i="1" spc="-67" baseline="-35273" dirty="0">
                <a:latin typeface="Times New Roman"/>
                <a:cs typeface="Times New Roman"/>
              </a:rPr>
              <a:t>Z</a:t>
            </a:r>
            <a:r>
              <a:rPr sz="4725" i="1" spc="330" baseline="-35273" dirty="0">
                <a:latin typeface="Times New Roman"/>
                <a:cs typeface="Times New Roman"/>
              </a:rPr>
              <a:t> </a:t>
            </a:r>
            <a:r>
              <a:rPr sz="4725" spc="-67" baseline="-35273" dirty="0">
                <a:latin typeface="Symbol"/>
                <a:cs typeface="Symbol"/>
              </a:rPr>
              <a:t></a:t>
            </a:r>
            <a:r>
              <a:rPr sz="4725" spc="-262" baseline="-35273" dirty="0">
                <a:latin typeface="Times New Roman"/>
                <a:cs typeface="Times New Roman"/>
              </a:rPr>
              <a:t> </a:t>
            </a:r>
            <a:r>
              <a:rPr sz="3150" u="heavy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150" u="heavy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8</a:t>
            </a:r>
            <a:r>
              <a:rPr sz="3150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3150" u="heavy" spc="-3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150" u="heavy" spc="12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3150" u="heavy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150" u="heavy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</a:t>
            </a:r>
            <a:r>
              <a:rPr sz="315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150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3150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3150" spc="75" dirty="0">
                <a:latin typeface="Times New Roman"/>
                <a:cs typeface="Times New Roman"/>
              </a:rPr>
              <a:t> </a:t>
            </a:r>
            <a:r>
              <a:rPr sz="4725" spc="-67" baseline="-35273" dirty="0">
                <a:latin typeface="Symbol"/>
                <a:cs typeface="Symbol"/>
              </a:rPr>
              <a:t></a:t>
            </a:r>
            <a:r>
              <a:rPr sz="4725" spc="-637" baseline="-35273" dirty="0">
                <a:latin typeface="Times New Roman"/>
                <a:cs typeface="Times New Roman"/>
              </a:rPr>
              <a:t> </a:t>
            </a:r>
            <a:r>
              <a:rPr sz="4725" spc="-60" baseline="-35273" dirty="0">
                <a:latin typeface="Times New Roman"/>
                <a:cs typeface="Times New Roman"/>
              </a:rPr>
              <a:t>1</a:t>
            </a:r>
            <a:endParaRPr sz="4725" baseline="-35273">
              <a:latin typeface="Times New Roman"/>
              <a:cs typeface="Times New Roman"/>
            </a:endParaRPr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26148CA4-502C-4C2D-A02C-663DCE9EF27F}"/>
              </a:ext>
            </a:extLst>
          </p:cNvPr>
          <p:cNvGrpSpPr/>
          <p:nvPr/>
        </p:nvGrpSpPr>
        <p:grpSpPr>
          <a:xfrm>
            <a:off x="257735" y="333004"/>
            <a:ext cx="7977505" cy="3102610"/>
            <a:chOff x="257735" y="333004"/>
            <a:chExt cx="7977505" cy="3102610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00BC7DA9-9BF2-4179-9DC0-32D337DC69C5}"/>
                </a:ext>
              </a:extLst>
            </p:cNvPr>
            <p:cNvSpPr/>
            <p:nvPr/>
          </p:nvSpPr>
          <p:spPr>
            <a:xfrm>
              <a:off x="5188202" y="1445189"/>
              <a:ext cx="3032760" cy="1048385"/>
            </a:xfrm>
            <a:custGeom>
              <a:avLst/>
              <a:gdLst/>
              <a:ahLst/>
              <a:cxnLst/>
              <a:rect l="l" t="t" r="r" b="b"/>
              <a:pathLst>
                <a:path w="3032759" h="1048385">
                  <a:moveTo>
                    <a:pt x="0" y="0"/>
                  </a:moveTo>
                  <a:lnTo>
                    <a:pt x="3032745" y="0"/>
                  </a:lnTo>
                  <a:lnTo>
                    <a:pt x="3032745" y="1048094"/>
                  </a:lnTo>
                  <a:lnTo>
                    <a:pt x="0" y="1048094"/>
                  </a:lnTo>
                  <a:lnTo>
                    <a:pt x="0" y="0"/>
                  </a:lnTo>
                  <a:close/>
                </a:path>
              </a:pathLst>
            </a:custGeom>
            <a:ln w="28540">
              <a:solidFill>
                <a:srgbClr val="007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7890CFDC-59A8-447A-B652-7800F1B6A225}"/>
                </a:ext>
              </a:extLst>
            </p:cNvPr>
            <p:cNvSpPr/>
            <p:nvPr/>
          </p:nvSpPr>
          <p:spPr>
            <a:xfrm>
              <a:off x="4563582" y="1969215"/>
              <a:ext cx="624840" cy="355600"/>
            </a:xfrm>
            <a:custGeom>
              <a:avLst/>
              <a:gdLst/>
              <a:ahLst/>
              <a:cxnLst/>
              <a:rect l="l" t="t" r="r" b="b"/>
              <a:pathLst>
                <a:path w="624839" h="355600">
                  <a:moveTo>
                    <a:pt x="0" y="355529"/>
                  </a:moveTo>
                  <a:lnTo>
                    <a:pt x="318644" y="355529"/>
                  </a:lnTo>
                  <a:lnTo>
                    <a:pt x="318644" y="0"/>
                  </a:lnTo>
                  <a:lnTo>
                    <a:pt x="624621" y="0"/>
                  </a:lnTo>
                </a:path>
              </a:pathLst>
            </a:custGeom>
            <a:ln w="38053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C290A7BE-F93B-4AD0-A90B-B1DBD08B1914}"/>
                </a:ext>
              </a:extLst>
            </p:cNvPr>
            <p:cNvSpPr/>
            <p:nvPr/>
          </p:nvSpPr>
          <p:spPr>
            <a:xfrm>
              <a:off x="6705370" y="2493581"/>
              <a:ext cx="6350" cy="818515"/>
            </a:xfrm>
            <a:custGeom>
              <a:avLst/>
              <a:gdLst/>
              <a:ahLst/>
              <a:cxnLst/>
              <a:rect l="l" t="t" r="r" b="b"/>
              <a:pathLst>
                <a:path w="6350" h="818514">
                  <a:moveTo>
                    <a:pt x="0" y="0"/>
                  </a:moveTo>
                  <a:lnTo>
                    <a:pt x="0" y="400994"/>
                  </a:lnTo>
                  <a:lnTo>
                    <a:pt x="6341" y="400994"/>
                  </a:lnTo>
                  <a:lnTo>
                    <a:pt x="6341" y="818206"/>
                  </a:lnTo>
                </a:path>
              </a:pathLst>
            </a:custGeom>
            <a:ln w="38054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4D936728-D21C-4915-BD48-B1A0CFDDE265}"/>
                </a:ext>
              </a:extLst>
            </p:cNvPr>
            <p:cNvSpPr/>
            <p:nvPr/>
          </p:nvSpPr>
          <p:spPr>
            <a:xfrm>
              <a:off x="264720" y="339989"/>
              <a:ext cx="4395470" cy="3088640"/>
            </a:xfrm>
            <a:custGeom>
              <a:avLst/>
              <a:gdLst/>
              <a:ahLst/>
              <a:cxnLst/>
              <a:rect l="l" t="t" r="r" b="b"/>
              <a:pathLst>
                <a:path w="4395470" h="3088640">
                  <a:moveTo>
                    <a:pt x="0" y="3088264"/>
                  </a:moveTo>
                  <a:lnTo>
                    <a:pt x="4394858" y="3088264"/>
                  </a:lnTo>
                  <a:lnTo>
                    <a:pt x="4394858" y="0"/>
                  </a:lnTo>
                  <a:lnTo>
                    <a:pt x="0" y="0"/>
                  </a:lnTo>
                  <a:lnTo>
                    <a:pt x="0" y="3088264"/>
                  </a:lnTo>
                  <a:close/>
                </a:path>
              </a:pathLst>
            </a:custGeom>
            <a:ln w="1350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>
              <a:extLst>
                <a:ext uri="{FF2B5EF4-FFF2-40B4-BE49-F238E27FC236}">
                  <a16:creationId xmlns:a16="http://schemas.microsoft.com/office/drawing/2014/main" id="{4618891B-875E-47CA-9237-5D114A3B2EE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704" y="1897738"/>
              <a:ext cx="3669382" cy="1070340"/>
            </a:xfrm>
            <a:prstGeom prst="rect">
              <a:avLst/>
            </a:prstGeom>
          </p:spPr>
        </p:pic>
      </p:grpSp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id="{AED09BB2-CFFC-4948-A3DC-7282BA026500}"/>
              </a:ext>
            </a:extLst>
          </p:cNvPr>
          <p:cNvGraphicFramePr>
            <a:graphicFrameLocks noGrp="1"/>
          </p:cNvGraphicFramePr>
          <p:nvPr/>
        </p:nvGraphicFramePr>
        <p:xfrm>
          <a:off x="724129" y="714994"/>
          <a:ext cx="3648710" cy="2236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9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8000"/>
                      </a:solidFill>
                      <a:prstDash val="solid"/>
                    </a:lnL>
                    <a:lnR w="19050">
                      <a:solidFill>
                        <a:srgbClr val="008000"/>
                      </a:solidFill>
                      <a:prstDash val="solid"/>
                    </a:lnR>
                    <a:lnT w="19050">
                      <a:solidFill>
                        <a:srgbClr val="008000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1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8000"/>
                      </a:solidFill>
                      <a:prstDash val="solid"/>
                    </a:lnL>
                    <a:lnR w="19050">
                      <a:solidFill>
                        <a:srgbClr val="008000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9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8000"/>
                      </a:solidFill>
                      <a:prstDash val="solid"/>
                    </a:lnL>
                    <a:lnR w="19050">
                      <a:solidFill>
                        <a:srgbClr val="008000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1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8000"/>
                      </a:solidFill>
                      <a:prstDash val="solid"/>
                    </a:lnL>
                    <a:lnR w="19050">
                      <a:solidFill>
                        <a:srgbClr val="008000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8000"/>
                      </a:solidFill>
                      <a:prstDash val="solid"/>
                    </a:lnL>
                    <a:lnR w="19050">
                      <a:solidFill>
                        <a:srgbClr val="008000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8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>
            <a:extLst>
              <a:ext uri="{FF2B5EF4-FFF2-40B4-BE49-F238E27FC236}">
                <a16:creationId xmlns:a16="http://schemas.microsoft.com/office/drawing/2014/main" id="{B54C2B20-486E-4E87-95B9-E11C2B758EFC}"/>
              </a:ext>
            </a:extLst>
          </p:cNvPr>
          <p:cNvSpPr txBox="1"/>
          <p:nvPr/>
        </p:nvSpPr>
        <p:spPr>
          <a:xfrm>
            <a:off x="972414" y="415790"/>
            <a:ext cx="2977515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050" b="1" spc="10" dirty="0">
                <a:latin typeface="Cambria"/>
                <a:cs typeface="Cambria"/>
              </a:rPr>
              <a:t>Variabile</a:t>
            </a:r>
            <a:r>
              <a:rPr sz="1050" b="1" spc="25" dirty="0">
                <a:latin typeface="Cambria"/>
                <a:cs typeface="Cambria"/>
              </a:rPr>
              <a:t> </a:t>
            </a:r>
            <a:r>
              <a:rPr sz="1050" b="1" spc="5" dirty="0">
                <a:latin typeface="Cambria"/>
                <a:cs typeface="Cambria"/>
              </a:rPr>
              <a:t>Casuale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10" dirty="0">
                <a:latin typeface="Cambria"/>
                <a:cs typeface="Cambria"/>
              </a:rPr>
              <a:t>Gaussiana</a:t>
            </a:r>
            <a:r>
              <a:rPr sz="1050" b="1" spc="25" dirty="0">
                <a:latin typeface="Cambria"/>
                <a:cs typeface="Cambria"/>
              </a:rPr>
              <a:t> </a:t>
            </a:r>
            <a:r>
              <a:rPr sz="1050" b="1" spc="-80" dirty="0">
                <a:latin typeface="Cambria"/>
                <a:cs typeface="Cambria"/>
              </a:rPr>
              <a:t>(</a:t>
            </a:r>
            <a:r>
              <a:rPr sz="1050" b="1" spc="50" dirty="0">
                <a:latin typeface="Cambria"/>
                <a:cs typeface="Cambria"/>
              </a:rPr>
              <a:t> </a:t>
            </a:r>
            <a:r>
              <a:rPr sz="1575" spc="15" baseline="13227" dirty="0">
                <a:latin typeface="Symbol"/>
                <a:cs typeface="Symbol"/>
              </a:rPr>
              <a:t></a:t>
            </a:r>
            <a:r>
              <a:rPr sz="1575" spc="150" baseline="13227" dirty="0">
                <a:latin typeface="Times New Roman"/>
                <a:cs typeface="Times New Roman"/>
              </a:rPr>
              <a:t> </a:t>
            </a:r>
            <a:r>
              <a:rPr sz="1050" b="1" spc="-60" dirty="0">
                <a:latin typeface="Cambria"/>
                <a:cs typeface="Cambria"/>
              </a:rPr>
              <a:t>171.5,</a:t>
            </a:r>
            <a:r>
              <a:rPr sz="1050" b="1" spc="25" dirty="0">
                <a:latin typeface="Cambria"/>
                <a:cs typeface="Cambria"/>
              </a:rPr>
              <a:t> </a:t>
            </a:r>
            <a:r>
              <a:rPr sz="1575" spc="67" baseline="13227" dirty="0">
                <a:latin typeface="Symbol"/>
                <a:cs typeface="Symbol"/>
              </a:rPr>
              <a:t></a:t>
            </a:r>
            <a:r>
              <a:rPr sz="1575" spc="150" baseline="13227" dirty="0">
                <a:latin typeface="Times New Roman"/>
                <a:cs typeface="Times New Roman"/>
              </a:rPr>
              <a:t> </a:t>
            </a:r>
            <a:r>
              <a:rPr sz="1050" b="1" spc="-60" dirty="0">
                <a:latin typeface="Cambria"/>
                <a:cs typeface="Cambria"/>
              </a:rPr>
              <a:t>8.5</a:t>
            </a:r>
            <a:r>
              <a:rPr sz="1050" b="1" spc="25" dirty="0">
                <a:latin typeface="Cambria"/>
                <a:cs typeface="Cambria"/>
              </a:rPr>
              <a:t> </a:t>
            </a:r>
            <a:r>
              <a:rPr sz="1050" b="1" spc="-80" dirty="0">
                <a:latin typeface="Cambria"/>
                <a:cs typeface="Cambria"/>
              </a:rPr>
              <a:t>)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A59E69CC-09FC-4E44-A69D-BA421FBD3A3A}"/>
              </a:ext>
            </a:extLst>
          </p:cNvPr>
          <p:cNvSpPr txBox="1"/>
          <p:nvPr/>
        </p:nvSpPr>
        <p:spPr>
          <a:xfrm>
            <a:off x="451862" y="2870166"/>
            <a:ext cx="21209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50" dirty="0">
                <a:latin typeface="Trebuchet MS"/>
                <a:cs typeface="Trebuchet MS"/>
              </a:rPr>
              <a:t>0,00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5353F0EB-E41C-4520-A301-CC55E39DBE95}"/>
              </a:ext>
            </a:extLst>
          </p:cNvPr>
          <p:cNvSpPr txBox="1"/>
          <p:nvPr/>
        </p:nvSpPr>
        <p:spPr>
          <a:xfrm>
            <a:off x="451862" y="2420243"/>
            <a:ext cx="21209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50" dirty="0">
                <a:latin typeface="Trebuchet MS"/>
                <a:cs typeface="Trebuchet MS"/>
              </a:rPr>
              <a:t>0,02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4C56B44A-6086-4EAE-B296-DE6231B287C9}"/>
              </a:ext>
            </a:extLst>
          </p:cNvPr>
          <p:cNvSpPr txBox="1"/>
          <p:nvPr/>
        </p:nvSpPr>
        <p:spPr>
          <a:xfrm>
            <a:off x="451862" y="1977110"/>
            <a:ext cx="21209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50" dirty="0">
                <a:latin typeface="Trebuchet MS"/>
                <a:cs typeface="Trebuchet MS"/>
              </a:rPr>
              <a:t>0,04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577FEE65-852B-4637-B39D-F0165CA93F3D}"/>
              </a:ext>
            </a:extLst>
          </p:cNvPr>
          <p:cNvSpPr txBox="1"/>
          <p:nvPr/>
        </p:nvSpPr>
        <p:spPr>
          <a:xfrm>
            <a:off x="451862" y="1527141"/>
            <a:ext cx="21209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50" dirty="0">
                <a:latin typeface="Trebuchet MS"/>
                <a:cs typeface="Trebuchet MS"/>
              </a:rPr>
              <a:t>0,06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14F8F314-862E-45E5-A7D9-9B214DAF8E01}"/>
              </a:ext>
            </a:extLst>
          </p:cNvPr>
          <p:cNvSpPr txBox="1"/>
          <p:nvPr/>
        </p:nvSpPr>
        <p:spPr>
          <a:xfrm>
            <a:off x="451862" y="1084007"/>
            <a:ext cx="21209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50" dirty="0">
                <a:latin typeface="Trebuchet MS"/>
                <a:cs typeface="Trebuchet MS"/>
              </a:rPr>
              <a:t>0,08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723BB631-D024-48D5-9762-FA763CB6756E}"/>
              </a:ext>
            </a:extLst>
          </p:cNvPr>
          <p:cNvSpPr txBox="1"/>
          <p:nvPr/>
        </p:nvSpPr>
        <p:spPr>
          <a:xfrm>
            <a:off x="638222" y="3033825"/>
            <a:ext cx="18542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30" dirty="0">
                <a:latin typeface="Trebuchet MS"/>
                <a:cs typeface="Trebuchet MS"/>
              </a:rPr>
              <a:t>150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4E3EC615-F8FA-4208-8EA2-0AF4B0F1CEF5}"/>
              </a:ext>
            </a:extLst>
          </p:cNvPr>
          <p:cNvSpPr txBox="1"/>
          <p:nvPr/>
        </p:nvSpPr>
        <p:spPr>
          <a:xfrm>
            <a:off x="1044576" y="3033825"/>
            <a:ext cx="18542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30" dirty="0">
                <a:latin typeface="Trebuchet MS"/>
                <a:cs typeface="Trebuchet MS"/>
              </a:rPr>
              <a:t>155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EBE2606A-07DD-4317-A944-CA6F1DAD10E6}"/>
              </a:ext>
            </a:extLst>
          </p:cNvPr>
          <p:cNvSpPr txBox="1"/>
          <p:nvPr/>
        </p:nvSpPr>
        <p:spPr>
          <a:xfrm>
            <a:off x="1450728" y="3033825"/>
            <a:ext cx="18542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30" dirty="0">
                <a:latin typeface="Trebuchet MS"/>
                <a:cs typeface="Trebuchet MS"/>
              </a:rPr>
              <a:t>160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AF59D8F0-51A1-4F52-ACB8-944BCF53A68B}"/>
              </a:ext>
            </a:extLst>
          </p:cNvPr>
          <p:cNvSpPr txBox="1"/>
          <p:nvPr/>
        </p:nvSpPr>
        <p:spPr>
          <a:xfrm>
            <a:off x="1856804" y="3033825"/>
            <a:ext cx="18542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30" dirty="0">
                <a:latin typeface="Trebuchet MS"/>
                <a:cs typeface="Trebuchet MS"/>
              </a:rPr>
              <a:t>165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8BC75C08-E885-4F83-9BF6-1EB6F5715D3B}"/>
              </a:ext>
            </a:extLst>
          </p:cNvPr>
          <p:cNvSpPr txBox="1"/>
          <p:nvPr/>
        </p:nvSpPr>
        <p:spPr>
          <a:xfrm>
            <a:off x="2262956" y="3033825"/>
            <a:ext cx="18542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30" dirty="0">
                <a:latin typeface="Trebuchet MS"/>
                <a:cs typeface="Trebuchet MS"/>
              </a:rPr>
              <a:t>170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F1768C72-B616-4AF1-8BE6-414425B34040}"/>
              </a:ext>
            </a:extLst>
          </p:cNvPr>
          <p:cNvSpPr txBox="1"/>
          <p:nvPr/>
        </p:nvSpPr>
        <p:spPr>
          <a:xfrm>
            <a:off x="2662502" y="3033825"/>
            <a:ext cx="18542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30" dirty="0">
                <a:latin typeface="Trebuchet MS"/>
                <a:cs typeface="Trebuchet MS"/>
              </a:rPr>
              <a:t>175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845EF214-C26E-41A8-94C9-9411A6B8E98E}"/>
              </a:ext>
            </a:extLst>
          </p:cNvPr>
          <p:cNvSpPr txBox="1"/>
          <p:nvPr/>
        </p:nvSpPr>
        <p:spPr>
          <a:xfrm>
            <a:off x="3068804" y="3033825"/>
            <a:ext cx="18542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30" dirty="0">
                <a:latin typeface="Trebuchet MS"/>
                <a:cs typeface="Trebuchet MS"/>
              </a:rPr>
              <a:t>180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4096E19F-AB30-498A-9A34-F61BEC53D4FD}"/>
              </a:ext>
            </a:extLst>
          </p:cNvPr>
          <p:cNvSpPr txBox="1"/>
          <p:nvPr/>
        </p:nvSpPr>
        <p:spPr>
          <a:xfrm>
            <a:off x="3474956" y="3033825"/>
            <a:ext cx="18542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30" dirty="0">
                <a:latin typeface="Trebuchet MS"/>
                <a:cs typeface="Trebuchet MS"/>
              </a:rPr>
              <a:t>185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736FD429-2193-4AA6-AB4B-0E3010CE4137}"/>
              </a:ext>
            </a:extLst>
          </p:cNvPr>
          <p:cNvSpPr txBox="1"/>
          <p:nvPr/>
        </p:nvSpPr>
        <p:spPr>
          <a:xfrm>
            <a:off x="3855707" y="3033825"/>
            <a:ext cx="758825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43865" algn="l"/>
              </a:tabLst>
            </a:pPr>
            <a:r>
              <a:rPr sz="850" spc="-30" dirty="0">
                <a:latin typeface="Trebuchet MS"/>
                <a:cs typeface="Trebuchet MS"/>
              </a:rPr>
              <a:t>190	195</a:t>
            </a:r>
            <a:r>
              <a:rPr sz="850" spc="210" dirty="0">
                <a:latin typeface="Trebuchet MS"/>
                <a:cs typeface="Trebuchet MS"/>
              </a:rPr>
              <a:t> </a:t>
            </a:r>
            <a:r>
              <a:rPr sz="1200" b="1" i="1" spc="-104" baseline="10416" dirty="0">
                <a:latin typeface="Trebuchet MS"/>
                <a:cs typeface="Trebuchet MS"/>
              </a:rPr>
              <a:t>x</a:t>
            </a:r>
            <a:endParaRPr sz="1200" baseline="10416">
              <a:latin typeface="Trebuchet MS"/>
              <a:cs typeface="Trebuchet MS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62E75F3A-63EE-4B82-82BB-B1A5AAEA0CB5}"/>
              </a:ext>
            </a:extLst>
          </p:cNvPr>
          <p:cNvSpPr txBox="1"/>
          <p:nvPr/>
        </p:nvSpPr>
        <p:spPr>
          <a:xfrm>
            <a:off x="451862" y="369523"/>
            <a:ext cx="212090" cy="42100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35"/>
              </a:spcBef>
            </a:pPr>
            <a:r>
              <a:rPr sz="850" b="1" i="1" spc="-65" dirty="0">
                <a:latin typeface="Trebuchet MS"/>
                <a:cs typeface="Trebuchet MS"/>
              </a:rPr>
              <a:t>f(x)</a:t>
            </a:r>
            <a:endParaRPr sz="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850" spc="-50" dirty="0">
                <a:latin typeface="Trebuchet MS"/>
                <a:cs typeface="Trebuchet MS"/>
              </a:rPr>
              <a:t>0,10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0B1ED74F-F636-4DDE-84EB-E27A8494227A}"/>
              </a:ext>
            </a:extLst>
          </p:cNvPr>
          <p:cNvSpPr/>
          <p:nvPr/>
        </p:nvSpPr>
        <p:spPr>
          <a:xfrm>
            <a:off x="264720" y="339989"/>
            <a:ext cx="4395470" cy="3088640"/>
          </a:xfrm>
          <a:custGeom>
            <a:avLst/>
            <a:gdLst/>
            <a:ahLst/>
            <a:cxnLst/>
            <a:rect l="l" t="t" r="r" b="b"/>
            <a:pathLst>
              <a:path w="4395470" h="3088640">
                <a:moveTo>
                  <a:pt x="0" y="3088264"/>
                </a:moveTo>
                <a:lnTo>
                  <a:pt x="4394858" y="3088264"/>
                </a:lnTo>
                <a:lnTo>
                  <a:pt x="4394858" y="0"/>
                </a:lnTo>
                <a:lnTo>
                  <a:pt x="0" y="0"/>
                </a:lnTo>
                <a:lnTo>
                  <a:pt x="0" y="3088264"/>
                </a:lnTo>
                <a:close/>
              </a:path>
            </a:pathLst>
          </a:custGeom>
          <a:ln w="1350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>
            <a:extLst>
              <a:ext uri="{FF2B5EF4-FFF2-40B4-BE49-F238E27FC236}">
                <a16:creationId xmlns:a16="http://schemas.microsoft.com/office/drawing/2014/main" id="{10CCA40C-5A24-4118-A0C9-ACD9D330CB27}"/>
              </a:ext>
            </a:extLst>
          </p:cNvPr>
          <p:cNvGrpSpPr/>
          <p:nvPr/>
        </p:nvGrpSpPr>
        <p:grpSpPr>
          <a:xfrm>
            <a:off x="4466805" y="3547502"/>
            <a:ext cx="4403090" cy="3096260"/>
            <a:chOff x="4466805" y="3547502"/>
            <a:chExt cx="4403090" cy="3096260"/>
          </a:xfrm>
        </p:grpSpPr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41976EBB-53C8-400E-8945-F51BDDDBB683}"/>
                </a:ext>
              </a:extLst>
            </p:cNvPr>
            <p:cNvSpPr/>
            <p:nvPr/>
          </p:nvSpPr>
          <p:spPr>
            <a:xfrm>
              <a:off x="4473790" y="3554487"/>
              <a:ext cx="4389120" cy="3082290"/>
            </a:xfrm>
            <a:custGeom>
              <a:avLst/>
              <a:gdLst/>
              <a:ahLst/>
              <a:cxnLst/>
              <a:rect l="l" t="t" r="r" b="b"/>
              <a:pathLst>
                <a:path w="4389120" h="3082290">
                  <a:moveTo>
                    <a:pt x="0" y="3081840"/>
                  </a:moveTo>
                  <a:lnTo>
                    <a:pt x="4388662" y="3081840"/>
                  </a:lnTo>
                  <a:lnTo>
                    <a:pt x="4388662" y="0"/>
                  </a:lnTo>
                  <a:lnTo>
                    <a:pt x="0" y="0"/>
                  </a:lnTo>
                  <a:lnTo>
                    <a:pt x="0" y="3081840"/>
                  </a:lnTo>
                  <a:close/>
                </a:path>
              </a:pathLst>
            </a:custGeom>
            <a:ln w="1350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76D2E11E-A805-4E80-BFD3-1167C0CF4EB0}"/>
                </a:ext>
              </a:extLst>
            </p:cNvPr>
            <p:cNvSpPr/>
            <p:nvPr/>
          </p:nvSpPr>
          <p:spPr>
            <a:xfrm>
              <a:off x="4886790" y="3847541"/>
              <a:ext cx="3696335" cy="1854835"/>
            </a:xfrm>
            <a:custGeom>
              <a:avLst/>
              <a:gdLst/>
              <a:ahLst/>
              <a:cxnLst/>
              <a:rect l="l" t="t" r="r" b="b"/>
              <a:pathLst>
                <a:path w="3696334" h="1854835">
                  <a:moveTo>
                    <a:pt x="0" y="1854634"/>
                  </a:moveTo>
                  <a:lnTo>
                    <a:pt x="3695964" y="1854634"/>
                  </a:lnTo>
                </a:path>
                <a:path w="3696334" h="1854835">
                  <a:moveTo>
                    <a:pt x="0" y="1391033"/>
                  </a:moveTo>
                  <a:lnTo>
                    <a:pt x="3695964" y="1391033"/>
                  </a:lnTo>
                </a:path>
                <a:path w="3696334" h="1854835">
                  <a:moveTo>
                    <a:pt x="0" y="927201"/>
                  </a:moveTo>
                  <a:lnTo>
                    <a:pt x="3695964" y="927201"/>
                  </a:lnTo>
                </a:path>
                <a:path w="3696334" h="1854835">
                  <a:moveTo>
                    <a:pt x="0" y="463600"/>
                  </a:moveTo>
                  <a:lnTo>
                    <a:pt x="3695964" y="463600"/>
                  </a:lnTo>
                </a:path>
                <a:path w="3696334" h="1854835">
                  <a:moveTo>
                    <a:pt x="0" y="0"/>
                  </a:moveTo>
                  <a:lnTo>
                    <a:pt x="3695964" y="0"/>
                  </a:lnTo>
                </a:path>
              </a:pathLst>
            </a:custGeom>
            <a:ln w="67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16739423-F792-46F5-A9C4-51490DB3C84A}"/>
                </a:ext>
              </a:extLst>
            </p:cNvPr>
            <p:cNvSpPr/>
            <p:nvPr/>
          </p:nvSpPr>
          <p:spPr>
            <a:xfrm>
              <a:off x="4886790" y="3847541"/>
              <a:ext cx="3696335" cy="2318385"/>
            </a:xfrm>
            <a:custGeom>
              <a:avLst/>
              <a:gdLst/>
              <a:ahLst/>
              <a:cxnLst/>
              <a:rect l="l" t="t" r="r" b="b"/>
              <a:pathLst>
                <a:path w="3696334" h="2318385">
                  <a:moveTo>
                    <a:pt x="0" y="0"/>
                  </a:moveTo>
                  <a:lnTo>
                    <a:pt x="3695964" y="0"/>
                  </a:lnTo>
                  <a:lnTo>
                    <a:pt x="3695964" y="2318196"/>
                  </a:lnTo>
                  <a:lnTo>
                    <a:pt x="0" y="2318196"/>
                  </a:lnTo>
                  <a:lnTo>
                    <a:pt x="0" y="0"/>
                  </a:lnTo>
                </a:path>
              </a:pathLst>
            </a:custGeom>
            <a:ln w="1352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1DE056AA-922F-4A3A-B353-3A799307A238}"/>
                </a:ext>
              </a:extLst>
            </p:cNvPr>
            <p:cNvSpPr/>
            <p:nvPr/>
          </p:nvSpPr>
          <p:spPr>
            <a:xfrm>
              <a:off x="5093114" y="4317978"/>
              <a:ext cx="3283585" cy="1847850"/>
            </a:xfrm>
            <a:custGeom>
              <a:avLst/>
              <a:gdLst/>
              <a:ahLst/>
              <a:cxnLst/>
              <a:rect l="l" t="t" r="r" b="b"/>
              <a:pathLst>
                <a:path w="3283584" h="1847850">
                  <a:moveTo>
                    <a:pt x="3256565" y="1840962"/>
                  </a:moveTo>
                  <a:lnTo>
                    <a:pt x="26783" y="1840962"/>
                  </a:lnTo>
                  <a:lnTo>
                    <a:pt x="0" y="1847759"/>
                  </a:lnTo>
                  <a:lnTo>
                    <a:pt x="3283139" y="1847759"/>
                  </a:lnTo>
                  <a:lnTo>
                    <a:pt x="3256565" y="1840962"/>
                  </a:lnTo>
                  <a:close/>
                </a:path>
                <a:path w="3283584" h="1847850">
                  <a:moveTo>
                    <a:pt x="3123401" y="1834157"/>
                  </a:moveTo>
                  <a:lnTo>
                    <a:pt x="166598" y="1834157"/>
                  </a:lnTo>
                  <a:lnTo>
                    <a:pt x="140026" y="1840962"/>
                  </a:lnTo>
                  <a:lnTo>
                    <a:pt x="3143368" y="1840962"/>
                  </a:lnTo>
                  <a:lnTo>
                    <a:pt x="3123401" y="1834157"/>
                  </a:lnTo>
                  <a:close/>
                </a:path>
                <a:path w="3283584" h="1847850">
                  <a:moveTo>
                    <a:pt x="3050062" y="1827352"/>
                  </a:moveTo>
                  <a:lnTo>
                    <a:pt x="233105" y="1827352"/>
                  </a:lnTo>
                  <a:lnTo>
                    <a:pt x="206533" y="1834157"/>
                  </a:lnTo>
                  <a:lnTo>
                    <a:pt x="3076635" y="1834157"/>
                  </a:lnTo>
                  <a:lnTo>
                    <a:pt x="3050062" y="1827352"/>
                  </a:lnTo>
                  <a:close/>
                </a:path>
                <a:path w="3283584" h="1847850">
                  <a:moveTo>
                    <a:pt x="2956756" y="1813742"/>
                  </a:moveTo>
                  <a:lnTo>
                    <a:pt x="326411" y="1813742"/>
                  </a:lnTo>
                  <a:lnTo>
                    <a:pt x="299763" y="1820547"/>
                  </a:lnTo>
                  <a:lnTo>
                    <a:pt x="279796" y="1827352"/>
                  </a:lnTo>
                  <a:lnTo>
                    <a:pt x="3003522" y="1827352"/>
                  </a:lnTo>
                  <a:lnTo>
                    <a:pt x="2983555" y="1820547"/>
                  </a:lnTo>
                  <a:lnTo>
                    <a:pt x="2956756" y="1813742"/>
                  </a:lnTo>
                  <a:close/>
                </a:path>
                <a:path w="3283584" h="1847850">
                  <a:moveTo>
                    <a:pt x="1664967" y="0"/>
                  </a:moveTo>
                  <a:lnTo>
                    <a:pt x="1618427" y="0"/>
                  </a:lnTo>
                  <a:lnTo>
                    <a:pt x="1598234" y="6835"/>
                  </a:lnTo>
                  <a:lnTo>
                    <a:pt x="1571661" y="20429"/>
                  </a:lnTo>
                  <a:lnTo>
                    <a:pt x="1551694" y="34178"/>
                  </a:lnTo>
                  <a:lnTo>
                    <a:pt x="1525121" y="54608"/>
                  </a:lnTo>
                  <a:lnTo>
                    <a:pt x="1505154" y="81798"/>
                  </a:lnTo>
                  <a:lnTo>
                    <a:pt x="1478356" y="109217"/>
                  </a:lnTo>
                  <a:lnTo>
                    <a:pt x="1458464" y="143243"/>
                  </a:lnTo>
                  <a:lnTo>
                    <a:pt x="1431815" y="177267"/>
                  </a:lnTo>
                  <a:lnTo>
                    <a:pt x="1411923" y="218282"/>
                  </a:lnTo>
                  <a:lnTo>
                    <a:pt x="1385275" y="259066"/>
                  </a:lnTo>
                  <a:lnTo>
                    <a:pt x="1365158" y="300080"/>
                  </a:lnTo>
                  <a:lnTo>
                    <a:pt x="1338585" y="347776"/>
                  </a:lnTo>
                  <a:lnTo>
                    <a:pt x="1318618" y="402386"/>
                  </a:lnTo>
                  <a:lnTo>
                    <a:pt x="1292044" y="450005"/>
                  </a:lnTo>
                  <a:lnTo>
                    <a:pt x="1252110" y="559224"/>
                  </a:lnTo>
                  <a:lnTo>
                    <a:pt x="1225312" y="613679"/>
                  </a:lnTo>
                  <a:lnTo>
                    <a:pt x="1205420" y="668287"/>
                  </a:lnTo>
                  <a:lnTo>
                    <a:pt x="1178772" y="722897"/>
                  </a:lnTo>
                  <a:lnTo>
                    <a:pt x="1158880" y="784111"/>
                  </a:lnTo>
                  <a:lnTo>
                    <a:pt x="1132232" y="838720"/>
                  </a:lnTo>
                  <a:lnTo>
                    <a:pt x="1112114" y="893175"/>
                  </a:lnTo>
                  <a:lnTo>
                    <a:pt x="1085541" y="947785"/>
                  </a:lnTo>
                  <a:lnTo>
                    <a:pt x="1065574" y="1002394"/>
                  </a:lnTo>
                  <a:lnTo>
                    <a:pt x="1039002" y="1050014"/>
                  </a:lnTo>
                  <a:lnTo>
                    <a:pt x="1019034" y="1104623"/>
                  </a:lnTo>
                  <a:lnTo>
                    <a:pt x="992237" y="1152243"/>
                  </a:lnTo>
                  <a:lnTo>
                    <a:pt x="972268" y="1200092"/>
                  </a:lnTo>
                  <a:lnTo>
                    <a:pt x="945696" y="1247866"/>
                  </a:lnTo>
                  <a:lnTo>
                    <a:pt x="925729" y="1288727"/>
                  </a:lnTo>
                  <a:lnTo>
                    <a:pt x="905836" y="1336577"/>
                  </a:lnTo>
                  <a:lnTo>
                    <a:pt x="879189" y="1370525"/>
                  </a:lnTo>
                  <a:lnTo>
                    <a:pt x="859071" y="1411386"/>
                  </a:lnTo>
                  <a:lnTo>
                    <a:pt x="832498" y="1445565"/>
                  </a:lnTo>
                  <a:lnTo>
                    <a:pt x="812530" y="1479590"/>
                  </a:lnTo>
                  <a:lnTo>
                    <a:pt x="785958" y="1513845"/>
                  </a:lnTo>
                  <a:lnTo>
                    <a:pt x="765991" y="1541034"/>
                  </a:lnTo>
                  <a:lnTo>
                    <a:pt x="739193" y="1568224"/>
                  </a:lnTo>
                  <a:lnTo>
                    <a:pt x="719226" y="1595651"/>
                  </a:lnTo>
                  <a:lnTo>
                    <a:pt x="672685" y="1643271"/>
                  </a:lnTo>
                  <a:lnTo>
                    <a:pt x="646112" y="1663686"/>
                  </a:lnTo>
                  <a:lnTo>
                    <a:pt x="625995" y="1684285"/>
                  </a:lnTo>
                  <a:lnTo>
                    <a:pt x="599347" y="1697895"/>
                  </a:lnTo>
                  <a:lnTo>
                    <a:pt x="579455" y="1718303"/>
                  </a:lnTo>
                  <a:lnTo>
                    <a:pt x="552806" y="1731913"/>
                  </a:lnTo>
                  <a:lnTo>
                    <a:pt x="512947" y="1759125"/>
                  </a:lnTo>
                  <a:lnTo>
                    <a:pt x="486149" y="1765930"/>
                  </a:lnTo>
                  <a:lnTo>
                    <a:pt x="466182" y="1772919"/>
                  </a:lnTo>
                  <a:lnTo>
                    <a:pt x="439609" y="1786529"/>
                  </a:lnTo>
                  <a:lnTo>
                    <a:pt x="419642" y="1793334"/>
                  </a:lnTo>
                  <a:lnTo>
                    <a:pt x="393068" y="1800139"/>
                  </a:lnTo>
                  <a:lnTo>
                    <a:pt x="372952" y="1806937"/>
                  </a:lnTo>
                  <a:lnTo>
                    <a:pt x="346303" y="1813742"/>
                  </a:lnTo>
                  <a:lnTo>
                    <a:pt x="2936864" y="1813742"/>
                  </a:lnTo>
                  <a:lnTo>
                    <a:pt x="2910216" y="1806937"/>
                  </a:lnTo>
                  <a:lnTo>
                    <a:pt x="2890324" y="1800139"/>
                  </a:lnTo>
                  <a:lnTo>
                    <a:pt x="2863677" y="1793334"/>
                  </a:lnTo>
                  <a:lnTo>
                    <a:pt x="2843559" y="1786529"/>
                  </a:lnTo>
                  <a:lnTo>
                    <a:pt x="2816985" y="1772919"/>
                  </a:lnTo>
                  <a:lnTo>
                    <a:pt x="2797018" y="1765930"/>
                  </a:lnTo>
                  <a:lnTo>
                    <a:pt x="2770446" y="1759125"/>
                  </a:lnTo>
                  <a:lnTo>
                    <a:pt x="2730511" y="1731913"/>
                  </a:lnTo>
                  <a:lnTo>
                    <a:pt x="2703713" y="1718303"/>
                  </a:lnTo>
                  <a:lnTo>
                    <a:pt x="2683821" y="1697895"/>
                  </a:lnTo>
                  <a:lnTo>
                    <a:pt x="2657174" y="1684285"/>
                  </a:lnTo>
                  <a:lnTo>
                    <a:pt x="2637205" y="1663686"/>
                  </a:lnTo>
                  <a:lnTo>
                    <a:pt x="2610632" y="1643271"/>
                  </a:lnTo>
                  <a:lnTo>
                    <a:pt x="2563942" y="1595651"/>
                  </a:lnTo>
                  <a:lnTo>
                    <a:pt x="2543975" y="1568224"/>
                  </a:lnTo>
                  <a:lnTo>
                    <a:pt x="2517327" y="1541034"/>
                  </a:lnTo>
                  <a:lnTo>
                    <a:pt x="2497435" y="1513845"/>
                  </a:lnTo>
                  <a:lnTo>
                    <a:pt x="2470637" y="1479590"/>
                  </a:lnTo>
                  <a:lnTo>
                    <a:pt x="2450670" y="1445565"/>
                  </a:lnTo>
                  <a:lnTo>
                    <a:pt x="2424097" y="1411386"/>
                  </a:lnTo>
                  <a:lnTo>
                    <a:pt x="2404130" y="1370525"/>
                  </a:lnTo>
                  <a:lnTo>
                    <a:pt x="2384163" y="1336577"/>
                  </a:lnTo>
                  <a:lnTo>
                    <a:pt x="2357440" y="1288727"/>
                  </a:lnTo>
                  <a:lnTo>
                    <a:pt x="2337473" y="1247866"/>
                  </a:lnTo>
                  <a:lnTo>
                    <a:pt x="2310899" y="1200092"/>
                  </a:lnTo>
                  <a:lnTo>
                    <a:pt x="2290932" y="1152243"/>
                  </a:lnTo>
                  <a:lnTo>
                    <a:pt x="2264284" y="1104623"/>
                  </a:lnTo>
                  <a:lnTo>
                    <a:pt x="2244392" y="1050014"/>
                  </a:lnTo>
                  <a:lnTo>
                    <a:pt x="2217593" y="1002394"/>
                  </a:lnTo>
                  <a:lnTo>
                    <a:pt x="2197627" y="947785"/>
                  </a:lnTo>
                  <a:lnTo>
                    <a:pt x="2171053" y="893175"/>
                  </a:lnTo>
                  <a:lnTo>
                    <a:pt x="2151086" y="838720"/>
                  </a:lnTo>
                  <a:lnTo>
                    <a:pt x="2124513" y="784111"/>
                  </a:lnTo>
                  <a:lnTo>
                    <a:pt x="2104396" y="722897"/>
                  </a:lnTo>
                  <a:lnTo>
                    <a:pt x="2077747" y="668287"/>
                  </a:lnTo>
                  <a:lnTo>
                    <a:pt x="2057780" y="613679"/>
                  </a:lnTo>
                  <a:lnTo>
                    <a:pt x="2031208" y="559224"/>
                  </a:lnTo>
                  <a:lnTo>
                    <a:pt x="2011240" y="504615"/>
                  </a:lnTo>
                  <a:lnTo>
                    <a:pt x="1991348" y="450005"/>
                  </a:lnTo>
                  <a:lnTo>
                    <a:pt x="1964550" y="402386"/>
                  </a:lnTo>
                  <a:lnTo>
                    <a:pt x="1944583" y="347776"/>
                  </a:lnTo>
                  <a:lnTo>
                    <a:pt x="1918011" y="300080"/>
                  </a:lnTo>
                  <a:lnTo>
                    <a:pt x="1898042" y="259066"/>
                  </a:lnTo>
                  <a:lnTo>
                    <a:pt x="1871470" y="218282"/>
                  </a:lnTo>
                  <a:lnTo>
                    <a:pt x="1851277" y="177267"/>
                  </a:lnTo>
                  <a:lnTo>
                    <a:pt x="1824704" y="143243"/>
                  </a:lnTo>
                  <a:lnTo>
                    <a:pt x="1804737" y="109217"/>
                  </a:lnTo>
                  <a:lnTo>
                    <a:pt x="1778165" y="81798"/>
                  </a:lnTo>
                  <a:lnTo>
                    <a:pt x="1758196" y="54608"/>
                  </a:lnTo>
                  <a:lnTo>
                    <a:pt x="1731474" y="34178"/>
                  </a:lnTo>
                  <a:lnTo>
                    <a:pt x="1711506" y="20429"/>
                  </a:lnTo>
                  <a:lnTo>
                    <a:pt x="1684859" y="6835"/>
                  </a:lnTo>
                  <a:lnTo>
                    <a:pt x="1664967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0D1096FC-7EE1-4061-9322-933756548885}"/>
                </a:ext>
              </a:extLst>
            </p:cNvPr>
            <p:cNvSpPr/>
            <p:nvPr/>
          </p:nvSpPr>
          <p:spPr>
            <a:xfrm>
              <a:off x="4886790" y="4317977"/>
              <a:ext cx="3696335" cy="1847850"/>
            </a:xfrm>
            <a:custGeom>
              <a:avLst/>
              <a:gdLst/>
              <a:ahLst/>
              <a:cxnLst/>
              <a:rect l="l" t="t" r="r" b="b"/>
              <a:pathLst>
                <a:path w="3696334" h="1847850">
                  <a:moveTo>
                    <a:pt x="0" y="1847760"/>
                  </a:moveTo>
                  <a:lnTo>
                    <a:pt x="19952" y="1847760"/>
                  </a:lnTo>
                  <a:lnTo>
                    <a:pt x="206323" y="1847760"/>
                  </a:lnTo>
                  <a:lnTo>
                    <a:pt x="233105" y="1840962"/>
                  </a:lnTo>
                  <a:lnTo>
                    <a:pt x="346348" y="1840962"/>
                  </a:lnTo>
                  <a:lnTo>
                    <a:pt x="372921" y="1834157"/>
                  </a:lnTo>
                  <a:lnTo>
                    <a:pt x="392888" y="1834157"/>
                  </a:lnTo>
                  <a:lnTo>
                    <a:pt x="412856" y="1834157"/>
                  </a:lnTo>
                  <a:lnTo>
                    <a:pt x="439429" y="1827352"/>
                  </a:lnTo>
                  <a:lnTo>
                    <a:pt x="459396" y="1827352"/>
                  </a:lnTo>
                  <a:lnTo>
                    <a:pt x="486119" y="1827352"/>
                  </a:lnTo>
                  <a:lnTo>
                    <a:pt x="506086" y="1820547"/>
                  </a:lnTo>
                  <a:lnTo>
                    <a:pt x="532734" y="1813742"/>
                  </a:lnTo>
                  <a:lnTo>
                    <a:pt x="552626" y="1813742"/>
                  </a:lnTo>
                  <a:lnTo>
                    <a:pt x="579274" y="1806937"/>
                  </a:lnTo>
                  <a:lnTo>
                    <a:pt x="599392" y="1800140"/>
                  </a:lnTo>
                  <a:lnTo>
                    <a:pt x="625965" y="1793335"/>
                  </a:lnTo>
                  <a:lnTo>
                    <a:pt x="645932" y="1786530"/>
                  </a:lnTo>
                  <a:lnTo>
                    <a:pt x="672505" y="1772920"/>
                  </a:lnTo>
                  <a:lnTo>
                    <a:pt x="692472" y="1765931"/>
                  </a:lnTo>
                  <a:lnTo>
                    <a:pt x="719270" y="1759126"/>
                  </a:lnTo>
                  <a:lnTo>
                    <a:pt x="739162" y="1745516"/>
                  </a:lnTo>
                  <a:lnTo>
                    <a:pt x="759130" y="1731913"/>
                  </a:lnTo>
                  <a:lnTo>
                    <a:pt x="785778" y="1718303"/>
                  </a:lnTo>
                  <a:lnTo>
                    <a:pt x="805670" y="1697896"/>
                  </a:lnTo>
                  <a:lnTo>
                    <a:pt x="832318" y="1684286"/>
                  </a:lnTo>
                  <a:lnTo>
                    <a:pt x="852435" y="1663687"/>
                  </a:lnTo>
                  <a:lnTo>
                    <a:pt x="879008" y="1643271"/>
                  </a:lnTo>
                  <a:lnTo>
                    <a:pt x="898975" y="1622864"/>
                  </a:lnTo>
                  <a:lnTo>
                    <a:pt x="925548" y="1595652"/>
                  </a:lnTo>
                  <a:lnTo>
                    <a:pt x="945515" y="1568224"/>
                  </a:lnTo>
                  <a:lnTo>
                    <a:pt x="972314" y="1541035"/>
                  </a:lnTo>
                  <a:lnTo>
                    <a:pt x="992281" y="1513846"/>
                  </a:lnTo>
                  <a:lnTo>
                    <a:pt x="1018854" y="1479590"/>
                  </a:lnTo>
                  <a:lnTo>
                    <a:pt x="1038821" y="1445565"/>
                  </a:lnTo>
                  <a:lnTo>
                    <a:pt x="1065394" y="1411386"/>
                  </a:lnTo>
                  <a:lnTo>
                    <a:pt x="1085511" y="1370526"/>
                  </a:lnTo>
                  <a:lnTo>
                    <a:pt x="1112159" y="1336577"/>
                  </a:lnTo>
                  <a:lnTo>
                    <a:pt x="1132051" y="1288727"/>
                  </a:lnTo>
                  <a:lnTo>
                    <a:pt x="1152019" y="1247867"/>
                  </a:lnTo>
                  <a:lnTo>
                    <a:pt x="1178592" y="1200093"/>
                  </a:lnTo>
                  <a:lnTo>
                    <a:pt x="1198559" y="1152243"/>
                  </a:lnTo>
                  <a:lnTo>
                    <a:pt x="1225357" y="1104623"/>
                  </a:lnTo>
                  <a:lnTo>
                    <a:pt x="1245324" y="1050014"/>
                  </a:lnTo>
                  <a:lnTo>
                    <a:pt x="1271897" y="1002395"/>
                  </a:lnTo>
                  <a:lnTo>
                    <a:pt x="1291864" y="947785"/>
                  </a:lnTo>
                  <a:lnTo>
                    <a:pt x="1318437" y="893176"/>
                  </a:lnTo>
                  <a:lnTo>
                    <a:pt x="1338555" y="838721"/>
                  </a:lnTo>
                  <a:lnTo>
                    <a:pt x="1365203" y="784112"/>
                  </a:lnTo>
                  <a:lnTo>
                    <a:pt x="1385095" y="722898"/>
                  </a:lnTo>
                  <a:lnTo>
                    <a:pt x="1411743" y="668288"/>
                  </a:lnTo>
                  <a:lnTo>
                    <a:pt x="1431635" y="613679"/>
                  </a:lnTo>
                  <a:lnTo>
                    <a:pt x="1458433" y="559224"/>
                  </a:lnTo>
                  <a:lnTo>
                    <a:pt x="1478400" y="504615"/>
                  </a:lnTo>
                  <a:lnTo>
                    <a:pt x="1498368" y="450006"/>
                  </a:lnTo>
                  <a:lnTo>
                    <a:pt x="1524940" y="402386"/>
                  </a:lnTo>
                  <a:lnTo>
                    <a:pt x="1544908" y="347777"/>
                  </a:lnTo>
                  <a:lnTo>
                    <a:pt x="1571481" y="300081"/>
                  </a:lnTo>
                  <a:lnTo>
                    <a:pt x="1591598" y="259066"/>
                  </a:lnTo>
                  <a:lnTo>
                    <a:pt x="1618246" y="218282"/>
                  </a:lnTo>
                  <a:lnTo>
                    <a:pt x="1638138" y="177268"/>
                  </a:lnTo>
                  <a:lnTo>
                    <a:pt x="1664786" y="143243"/>
                  </a:lnTo>
                  <a:lnTo>
                    <a:pt x="1684678" y="109218"/>
                  </a:lnTo>
                  <a:lnTo>
                    <a:pt x="1711477" y="81798"/>
                  </a:lnTo>
                  <a:lnTo>
                    <a:pt x="1731444" y="54609"/>
                  </a:lnTo>
                  <a:lnTo>
                    <a:pt x="1758017" y="34178"/>
                  </a:lnTo>
                  <a:lnTo>
                    <a:pt x="1777984" y="20430"/>
                  </a:lnTo>
                  <a:lnTo>
                    <a:pt x="1804557" y="6835"/>
                  </a:lnTo>
                  <a:lnTo>
                    <a:pt x="1824749" y="0"/>
                  </a:lnTo>
                  <a:lnTo>
                    <a:pt x="1851323" y="0"/>
                  </a:lnTo>
                  <a:lnTo>
                    <a:pt x="1871289" y="0"/>
                  </a:lnTo>
                  <a:lnTo>
                    <a:pt x="1917830" y="20430"/>
                  </a:lnTo>
                  <a:lnTo>
                    <a:pt x="1964520" y="54609"/>
                  </a:lnTo>
                  <a:lnTo>
                    <a:pt x="1984487" y="81798"/>
                  </a:lnTo>
                  <a:lnTo>
                    <a:pt x="2011060" y="109218"/>
                  </a:lnTo>
                  <a:lnTo>
                    <a:pt x="2031027" y="143243"/>
                  </a:lnTo>
                  <a:lnTo>
                    <a:pt x="2057600" y="177268"/>
                  </a:lnTo>
                  <a:lnTo>
                    <a:pt x="2077793" y="218282"/>
                  </a:lnTo>
                  <a:lnTo>
                    <a:pt x="2104366" y="259066"/>
                  </a:lnTo>
                  <a:lnTo>
                    <a:pt x="2124333" y="300081"/>
                  </a:lnTo>
                  <a:lnTo>
                    <a:pt x="2150906" y="347777"/>
                  </a:lnTo>
                  <a:lnTo>
                    <a:pt x="2170873" y="402386"/>
                  </a:lnTo>
                  <a:lnTo>
                    <a:pt x="2197671" y="450006"/>
                  </a:lnTo>
                  <a:lnTo>
                    <a:pt x="2217563" y="504615"/>
                  </a:lnTo>
                  <a:lnTo>
                    <a:pt x="2237530" y="559224"/>
                  </a:lnTo>
                  <a:lnTo>
                    <a:pt x="2264103" y="613679"/>
                  </a:lnTo>
                  <a:lnTo>
                    <a:pt x="2284071" y="668288"/>
                  </a:lnTo>
                  <a:lnTo>
                    <a:pt x="2310719" y="722898"/>
                  </a:lnTo>
                  <a:lnTo>
                    <a:pt x="2330836" y="784112"/>
                  </a:lnTo>
                  <a:lnTo>
                    <a:pt x="2357409" y="838721"/>
                  </a:lnTo>
                  <a:lnTo>
                    <a:pt x="2377375" y="893176"/>
                  </a:lnTo>
                  <a:lnTo>
                    <a:pt x="2403949" y="947785"/>
                  </a:lnTo>
                  <a:lnTo>
                    <a:pt x="2423916" y="1002395"/>
                  </a:lnTo>
                  <a:lnTo>
                    <a:pt x="2450714" y="1050014"/>
                  </a:lnTo>
                  <a:lnTo>
                    <a:pt x="2470607" y="1104623"/>
                  </a:lnTo>
                  <a:lnTo>
                    <a:pt x="2497255" y="1152243"/>
                  </a:lnTo>
                  <a:lnTo>
                    <a:pt x="2517221" y="1200093"/>
                  </a:lnTo>
                  <a:lnTo>
                    <a:pt x="2543795" y="1247867"/>
                  </a:lnTo>
                  <a:lnTo>
                    <a:pt x="2563762" y="1288727"/>
                  </a:lnTo>
                  <a:lnTo>
                    <a:pt x="2590485" y="1336577"/>
                  </a:lnTo>
                  <a:lnTo>
                    <a:pt x="2610452" y="1370526"/>
                  </a:lnTo>
                  <a:lnTo>
                    <a:pt x="2630420" y="1411386"/>
                  </a:lnTo>
                  <a:lnTo>
                    <a:pt x="2656992" y="1445565"/>
                  </a:lnTo>
                  <a:lnTo>
                    <a:pt x="2676960" y="1479590"/>
                  </a:lnTo>
                  <a:lnTo>
                    <a:pt x="2703758" y="1513846"/>
                  </a:lnTo>
                  <a:lnTo>
                    <a:pt x="2723650" y="1541035"/>
                  </a:lnTo>
                  <a:lnTo>
                    <a:pt x="2750298" y="1568224"/>
                  </a:lnTo>
                  <a:lnTo>
                    <a:pt x="2770265" y="1595652"/>
                  </a:lnTo>
                  <a:lnTo>
                    <a:pt x="2796838" y="1622864"/>
                  </a:lnTo>
                  <a:lnTo>
                    <a:pt x="2816955" y="1643271"/>
                  </a:lnTo>
                  <a:lnTo>
                    <a:pt x="2843528" y="1663687"/>
                  </a:lnTo>
                  <a:lnTo>
                    <a:pt x="2863496" y="1684286"/>
                  </a:lnTo>
                  <a:lnTo>
                    <a:pt x="2890144" y="1697896"/>
                  </a:lnTo>
                  <a:lnTo>
                    <a:pt x="2910036" y="1718303"/>
                  </a:lnTo>
                  <a:lnTo>
                    <a:pt x="2936834" y="1731913"/>
                  </a:lnTo>
                  <a:lnTo>
                    <a:pt x="2956800" y="1745516"/>
                  </a:lnTo>
                  <a:lnTo>
                    <a:pt x="2976768" y="1759126"/>
                  </a:lnTo>
                  <a:lnTo>
                    <a:pt x="3003341" y="1765931"/>
                  </a:lnTo>
                  <a:lnTo>
                    <a:pt x="3023309" y="1772920"/>
                  </a:lnTo>
                  <a:lnTo>
                    <a:pt x="3049882" y="1786530"/>
                  </a:lnTo>
                  <a:lnTo>
                    <a:pt x="3069999" y="1793335"/>
                  </a:lnTo>
                  <a:lnTo>
                    <a:pt x="3096646" y="1800140"/>
                  </a:lnTo>
                  <a:lnTo>
                    <a:pt x="3116539" y="1806937"/>
                  </a:lnTo>
                  <a:lnTo>
                    <a:pt x="3143187" y="1813742"/>
                  </a:lnTo>
                  <a:lnTo>
                    <a:pt x="3163078" y="1813742"/>
                  </a:lnTo>
                  <a:lnTo>
                    <a:pt x="3189877" y="1820547"/>
                  </a:lnTo>
                  <a:lnTo>
                    <a:pt x="3209845" y="1827352"/>
                  </a:lnTo>
                  <a:lnTo>
                    <a:pt x="3236418" y="1827352"/>
                  </a:lnTo>
                  <a:lnTo>
                    <a:pt x="3256385" y="1827352"/>
                  </a:lnTo>
                  <a:lnTo>
                    <a:pt x="3282958" y="1834157"/>
                  </a:lnTo>
                  <a:lnTo>
                    <a:pt x="3302924" y="1834157"/>
                  </a:lnTo>
                  <a:lnTo>
                    <a:pt x="3329723" y="1834157"/>
                  </a:lnTo>
                  <a:lnTo>
                    <a:pt x="3349690" y="1840962"/>
                  </a:lnTo>
                  <a:lnTo>
                    <a:pt x="3369582" y="1840962"/>
                  </a:lnTo>
                  <a:lnTo>
                    <a:pt x="3396230" y="1840962"/>
                  </a:lnTo>
                  <a:lnTo>
                    <a:pt x="3416122" y="1840962"/>
                  </a:lnTo>
                  <a:lnTo>
                    <a:pt x="3442921" y="1840962"/>
                  </a:lnTo>
                  <a:lnTo>
                    <a:pt x="3462888" y="1840962"/>
                  </a:lnTo>
                  <a:lnTo>
                    <a:pt x="3489462" y="1847760"/>
                  </a:lnTo>
                  <a:lnTo>
                    <a:pt x="3695964" y="1847760"/>
                  </a:lnTo>
                  <a:lnTo>
                    <a:pt x="3695964" y="1847760"/>
                  </a:lnTo>
                  <a:lnTo>
                    <a:pt x="19952" y="1847760"/>
                  </a:lnTo>
                  <a:lnTo>
                    <a:pt x="0" y="1847760"/>
                  </a:lnTo>
                </a:path>
              </a:pathLst>
            </a:custGeom>
            <a:ln w="20318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86401F7F-403A-44D9-B51A-DD99E5732CC4}"/>
                </a:ext>
              </a:extLst>
            </p:cNvPr>
            <p:cNvSpPr/>
            <p:nvPr/>
          </p:nvSpPr>
          <p:spPr>
            <a:xfrm>
              <a:off x="5093114" y="4317978"/>
              <a:ext cx="2105025" cy="1847850"/>
            </a:xfrm>
            <a:custGeom>
              <a:avLst/>
              <a:gdLst/>
              <a:ahLst/>
              <a:cxnLst/>
              <a:rect l="l" t="t" r="r" b="b"/>
              <a:pathLst>
                <a:path w="2105025" h="1847850">
                  <a:moveTo>
                    <a:pt x="1664967" y="0"/>
                  </a:moveTo>
                  <a:lnTo>
                    <a:pt x="1618427" y="0"/>
                  </a:lnTo>
                  <a:lnTo>
                    <a:pt x="1598234" y="6835"/>
                  </a:lnTo>
                  <a:lnTo>
                    <a:pt x="1571661" y="20429"/>
                  </a:lnTo>
                  <a:lnTo>
                    <a:pt x="1551694" y="34178"/>
                  </a:lnTo>
                  <a:lnTo>
                    <a:pt x="1525121" y="54608"/>
                  </a:lnTo>
                  <a:lnTo>
                    <a:pt x="1505154" y="81798"/>
                  </a:lnTo>
                  <a:lnTo>
                    <a:pt x="1478356" y="109217"/>
                  </a:lnTo>
                  <a:lnTo>
                    <a:pt x="1458464" y="143243"/>
                  </a:lnTo>
                  <a:lnTo>
                    <a:pt x="1431815" y="177267"/>
                  </a:lnTo>
                  <a:lnTo>
                    <a:pt x="1411923" y="218282"/>
                  </a:lnTo>
                  <a:lnTo>
                    <a:pt x="1385275" y="259066"/>
                  </a:lnTo>
                  <a:lnTo>
                    <a:pt x="1365158" y="300080"/>
                  </a:lnTo>
                  <a:lnTo>
                    <a:pt x="1338585" y="347776"/>
                  </a:lnTo>
                  <a:lnTo>
                    <a:pt x="1318618" y="402386"/>
                  </a:lnTo>
                  <a:lnTo>
                    <a:pt x="1292044" y="450005"/>
                  </a:lnTo>
                  <a:lnTo>
                    <a:pt x="1252110" y="559224"/>
                  </a:lnTo>
                  <a:lnTo>
                    <a:pt x="1225312" y="613679"/>
                  </a:lnTo>
                  <a:lnTo>
                    <a:pt x="1205420" y="668287"/>
                  </a:lnTo>
                  <a:lnTo>
                    <a:pt x="1178772" y="722897"/>
                  </a:lnTo>
                  <a:lnTo>
                    <a:pt x="1158880" y="784111"/>
                  </a:lnTo>
                  <a:lnTo>
                    <a:pt x="1132232" y="838720"/>
                  </a:lnTo>
                  <a:lnTo>
                    <a:pt x="1112114" y="893175"/>
                  </a:lnTo>
                  <a:lnTo>
                    <a:pt x="1085541" y="947785"/>
                  </a:lnTo>
                  <a:lnTo>
                    <a:pt x="1065574" y="1002394"/>
                  </a:lnTo>
                  <a:lnTo>
                    <a:pt x="1039002" y="1050014"/>
                  </a:lnTo>
                  <a:lnTo>
                    <a:pt x="1019034" y="1104623"/>
                  </a:lnTo>
                  <a:lnTo>
                    <a:pt x="992237" y="1152243"/>
                  </a:lnTo>
                  <a:lnTo>
                    <a:pt x="972268" y="1200092"/>
                  </a:lnTo>
                  <a:lnTo>
                    <a:pt x="945696" y="1247866"/>
                  </a:lnTo>
                  <a:lnTo>
                    <a:pt x="925729" y="1288727"/>
                  </a:lnTo>
                  <a:lnTo>
                    <a:pt x="905836" y="1336577"/>
                  </a:lnTo>
                  <a:lnTo>
                    <a:pt x="879189" y="1370525"/>
                  </a:lnTo>
                  <a:lnTo>
                    <a:pt x="859071" y="1411386"/>
                  </a:lnTo>
                  <a:lnTo>
                    <a:pt x="832498" y="1445565"/>
                  </a:lnTo>
                  <a:lnTo>
                    <a:pt x="812530" y="1479590"/>
                  </a:lnTo>
                  <a:lnTo>
                    <a:pt x="785958" y="1513845"/>
                  </a:lnTo>
                  <a:lnTo>
                    <a:pt x="765991" y="1541034"/>
                  </a:lnTo>
                  <a:lnTo>
                    <a:pt x="739193" y="1568224"/>
                  </a:lnTo>
                  <a:lnTo>
                    <a:pt x="719226" y="1595651"/>
                  </a:lnTo>
                  <a:lnTo>
                    <a:pt x="672685" y="1643271"/>
                  </a:lnTo>
                  <a:lnTo>
                    <a:pt x="646112" y="1663686"/>
                  </a:lnTo>
                  <a:lnTo>
                    <a:pt x="625995" y="1684285"/>
                  </a:lnTo>
                  <a:lnTo>
                    <a:pt x="599347" y="1697895"/>
                  </a:lnTo>
                  <a:lnTo>
                    <a:pt x="579455" y="1718303"/>
                  </a:lnTo>
                  <a:lnTo>
                    <a:pt x="552806" y="1731913"/>
                  </a:lnTo>
                  <a:lnTo>
                    <a:pt x="512947" y="1759125"/>
                  </a:lnTo>
                  <a:lnTo>
                    <a:pt x="486149" y="1765930"/>
                  </a:lnTo>
                  <a:lnTo>
                    <a:pt x="466182" y="1772919"/>
                  </a:lnTo>
                  <a:lnTo>
                    <a:pt x="439609" y="1786529"/>
                  </a:lnTo>
                  <a:lnTo>
                    <a:pt x="419642" y="1793334"/>
                  </a:lnTo>
                  <a:lnTo>
                    <a:pt x="393068" y="1800139"/>
                  </a:lnTo>
                  <a:lnTo>
                    <a:pt x="372952" y="1806937"/>
                  </a:lnTo>
                  <a:lnTo>
                    <a:pt x="346303" y="1813742"/>
                  </a:lnTo>
                  <a:lnTo>
                    <a:pt x="326411" y="1813742"/>
                  </a:lnTo>
                  <a:lnTo>
                    <a:pt x="299763" y="1820547"/>
                  </a:lnTo>
                  <a:lnTo>
                    <a:pt x="279796" y="1827352"/>
                  </a:lnTo>
                  <a:lnTo>
                    <a:pt x="233105" y="1827352"/>
                  </a:lnTo>
                  <a:lnTo>
                    <a:pt x="206533" y="1834157"/>
                  </a:lnTo>
                  <a:lnTo>
                    <a:pt x="166598" y="1834157"/>
                  </a:lnTo>
                  <a:lnTo>
                    <a:pt x="140026" y="1840962"/>
                  </a:lnTo>
                  <a:lnTo>
                    <a:pt x="26783" y="1840962"/>
                  </a:lnTo>
                  <a:lnTo>
                    <a:pt x="0" y="1847759"/>
                  </a:lnTo>
                  <a:lnTo>
                    <a:pt x="2104396" y="1847759"/>
                  </a:lnTo>
                  <a:lnTo>
                    <a:pt x="2104396" y="722897"/>
                  </a:lnTo>
                  <a:lnTo>
                    <a:pt x="2077747" y="668287"/>
                  </a:lnTo>
                  <a:lnTo>
                    <a:pt x="2057780" y="613679"/>
                  </a:lnTo>
                  <a:lnTo>
                    <a:pt x="2031208" y="559224"/>
                  </a:lnTo>
                  <a:lnTo>
                    <a:pt x="2011240" y="504615"/>
                  </a:lnTo>
                  <a:lnTo>
                    <a:pt x="1991348" y="450005"/>
                  </a:lnTo>
                  <a:lnTo>
                    <a:pt x="1964550" y="402386"/>
                  </a:lnTo>
                  <a:lnTo>
                    <a:pt x="1944583" y="347776"/>
                  </a:lnTo>
                  <a:lnTo>
                    <a:pt x="1918011" y="300080"/>
                  </a:lnTo>
                  <a:lnTo>
                    <a:pt x="1898042" y="259066"/>
                  </a:lnTo>
                  <a:lnTo>
                    <a:pt x="1871470" y="218282"/>
                  </a:lnTo>
                  <a:lnTo>
                    <a:pt x="1851277" y="177267"/>
                  </a:lnTo>
                  <a:lnTo>
                    <a:pt x="1824704" y="143243"/>
                  </a:lnTo>
                  <a:lnTo>
                    <a:pt x="1804737" y="109217"/>
                  </a:lnTo>
                  <a:lnTo>
                    <a:pt x="1778165" y="81798"/>
                  </a:lnTo>
                  <a:lnTo>
                    <a:pt x="1758196" y="54608"/>
                  </a:lnTo>
                  <a:lnTo>
                    <a:pt x="1731474" y="34178"/>
                  </a:lnTo>
                  <a:lnTo>
                    <a:pt x="1711506" y="20429"/>
                  </a:lnTo>
                  <a:lnTo>
                    <a:pt x="1684859" y="6835"/>
                  </a:lnTo>
                  <a:lnTo>
                    <a:pt x="166496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844C9C31-D60D-489A-BCA5-2EEE3543616F}"/>
                </a:ext>
              </a:extLst>
            </p:cNvPr>
            <p:cNvSpPr/>
            <p:nvPr/>
          </p:nvSpPr>
          <p:spPr>
            <a:xfrm>
              <a:off x="4886790" y="4317977"/>
              <a:ext cx="2310765" cy="1847850"/>
            </a:xfrm>
            <a:custGeom>
              <a:avLst/>
              <a:gdLst/>
              <a:ahLst/>
              <a:cxnLst/>
              <a:rect l="l" t="t" r="r" b="b"/>
              <a:pathLst>
                <a:path w="2310765" h="1847850">
                  <a:moveTo>
                    <a:pt x="0" y="1847760"/>
                  </a:moveTo>
                  <a:lnTo>
                    <a:pt x="19952" y="1847760"/>
                  </a:lnTo>
                  <a:lnTo>
                    <a:pt x="206323" y="1847760"/>
                  </a:lnTo>
                  <a:lnTo>
                    <a:pt x="233105" y="1840962"/>
                  </a:lnTo>
                  <a:lnTo>
                    <a:pt x="346348" y="1840962"/>
                  </a:lnTo>
                  <a:lnTo>
                    <a:pt x="372921" y="1834157"/>
                  </a:lnTo>
                  <a:lnTo>
                    <a:pt x="392888" y="1834157"/>
                  </a:lnTo>
                  <a:lnTo>
                    <a:pt x="412856" y="1834157"/>
                  </a:lnTo>
                  <a:lnTo>
                    <a:pt x="439429" y="1827352"/>
                  </a:lnTo>
                  <a:lnTo>
                    <a:pt x="459396" y="1827352"/>
                  </a:lnTo>
                  <a:lnTo>
                    <a:pt x="486119" y="1827352"/>
                  </a:lnTo>
                  <a:lnTo>
                    <a:pt x="506086" y="1820547"/>
                  </a:lnTo>
                  <a:lnTo>
                    <a:pt x="532734" y="1813742"/>
                  </a:lnTo>
                  <a:lnTo>
                    <a:pt x="552626" y="1813742"/>
                  </a:lnTo>
                  <a:lnTo>
                    <a:pt x="579274" y="1806937"/>
                  </a:lnTo>
                  <a:lnTo>
                    <a:pt x="599392" y="1800140"/>
                  </a:lnTo>
                  <a:lnTo>
                    <a:pt x="625965" y="1793335"/>
                  </a:lnTo>
                  <a:lnTo>
                    <a:pt x="645932" y="1786530"/>
                  </a:lnTo>
                  <a:lnTo>
                    <a:pt x="672505" y="1772920"/>
                  </a:lnTo>
                  <a:lnTo>
                    <a:pt x="692472" y="1765931"/>
                  </a:lnTo>
                  <a:lnTo>
                    <a:pt x="719270" y="1759126"/>
                  </a:lnTo>
                  <a:lnTo>
                    <a:pt x="739162" y="1745516"/>
                  </a:lnTo>
                  <a:lnTo>
                    <a:pt x="759130" y="1731913"/>
                  </a:lnTo>
                  <a:lnTo>
                    <a:pt x="785778" y="1718303"/>
                  </a:lnTo>
                  <a:lnTo>
                    <a:pt x="805670" y="1697896"/>
                  </a:lnTo>
                  <a:lnTo>
                    <a:pt x="832318" y="1684286"/>
                  </a:lnTo>
                  <a:lnTo>
                    <a:pt x="852435" y="1663687"/>
                  </a:lnTo>
                  <a:lnTo>
                    <a:pt x="879008" y="1643271"/>
                  </a:lnTo>
                  <a:lnTo>
                    <a:pt x="898975" y="1622864"/>
                  </a:lnTo>
                  <a:lnTo>
                    <a:pt x="925548" y="1595652"/>
                  </a:lnTo>
                  <a:lnTo>
                    <a:pt x="945515" y="1568224"/>
                  </a:lnTo>
                  <a:lnTo>
                    <a:pt x="972314" y="1541035"/>
                  </a:lnTo>
                  <a:lnTo>
                    <a:pt x="992281" y="1513846"/>
                  </a:lnTo>
                  <a:lnTo>
                    <a:pt x="1018854" y="1479590"/>
                  </a:lnTo>
                  <a:lnTo>
                    <a:pt x="1038821" y="1445565"/>
                  </a:lnTo>
                  <a:lnTo>
                    <a:pt x="1065394" y="1411386"/>
                  </a:lnTo>
                  <a:lnTo>
                    <a:pt x="1085511" y="1370526"/>
                  </a:lnTo>
                  <a:lnTo>
                    <a:pt x="1112159" y="1336577"/>
                  </a:lnTo>
                  <a:lnTo>
                    <a:pt x="1132051" y="1288727"/>
                  </a:lnTo>
                  <a:lnTo>
                    <a:pt x="1152019" y="1247867"/>
                  </a:lnTo>
                  <a:lnTo>
                    <a:pt x="1178592" y="1200093"/>
                  </a:lnTo>
                  <a:lnTo>
                    <a:pt x="1198559" y="1152243"/>
                  </a:lnTo>
                  <a:lnTo>
                    <a:pt x="1225357" y="1104623"/>
                  </a:lnTo>
                  <a:lnTo>
                    <a:pt x="1245324" y="1050014"/>
                  </a:lnTo>
                  <a:lnTo>
                    <a:pt x="1271897" y="1002395"/>
                  </a:lnTo>
                  <a:lnTo>
                    <a:pt x="1291864" y="947785"/>
                  </a:lnTo>
                  <a:lnTo>
                    <a:pt x="1318437" y="893176"/>
                  </a:lnTo>
                  <a:lnTo>
                    <a:pt x="1338555" y="838721"/>
                  </a:lnTo>
                  <a:lnTo>
                    <a:pt x="1365203" y="784112"/>
                  </a:lnTo>
                  <a:lnTo>
                    <a:pt x="1385095" y="722898"/>
                  </a:lnTo>
                  <a:lnTo>
                    <a:pt x="1411743" y="668288"/>
                  </a:lnTo>
                  <a:lnTo>
                    <a:pt x="1431635" y="613679"/>
                  </a:lnTo>
                  <a:lnTo>
                    <a:pt x="1458433" y="559224"/>
                  </a:lnTo>
                  <a:lnTo>
                    <a:pt x="1478400" y="504615"/>
                  </a:lnTo>
                  <a:lnTo>
                    <a:pt x="1498368" y="450006"/>
                  </a:lnTo>
                  <a:lnTo>
                    <a:pt x="1524940" y="402386"/>
                  </a:lnTo>
                  <a:lnTo>
                    <a:pt x="1544908" y="347777"/>
                  </a:lnTo>
                  <a:lnTo>
                    <a:pt x="1571481" y="300081"/>
                  </a:lnTo>
                  <a:lnTo>
                    <a:pt x="1591598" y="259066"/>
                  </a:lnTo>
                  <a:lnTo>
                    <a:pt x="1618246" y="218282"/>
                  </a:lnTo>
                  <a:lnTo>
                    <a:pt x="1638138" y="177268"/>
                  </a:lnTo>
                  <a:lnTo>
                    <a:pt x="1664786" y="143243"/>
                  </a:lnTo>
                  <a:lnTo>
                    <a:pt x="1684678" y="109218"/>
                  </a:lnTo>
                  <a:lnTo>
                    <a:pt x="1711477" y="81798"/>
                  </a:lnTo>
                  <a:lnTo>
                    <a:pt x="1731444" y="54609"/>
                  </a:lnTo>
                  <a:lnTo>
                    <a:pt x="1758017" y="34178"/>
                  </a:lnTo>
                  <a:lnTo>
                    <a:pt x="1777984" y="20430"/>
                  </a:lnTo>
                  <a:lnTo>
                    <a:pt x="1804557" y="6835"/>
                  </a:lnTo>
                  <a:lnTo>
                    <a:pt x="1824749" y="0"/>
                  </a:lnTo>
                  <a:lnTo>
                    <a:pt x="1851323" y="0"/>
                  </a:lnTo>
                  <a:lnTo>
                    <a:pt x="1871289" y="0"/>
                  </a:lnTo>
                  <a:lnTo>
                    <a:pt x="1917830" y="20430"/>
                  </a:lnTo>
                  <a:lnTo>
                    <a:pt x="1964520" y="54609"/>
                  </a:lnTo>
                  <a:lnTo>
                    <a:pt x="1984487" y="81798"/>
                  </a:lnTo>
                  <a:lnTo>
                    <a:pt x="2011060" y="109218"/>
                  </a:lnTo>
                  <a:lnTo>
                    <a:pt x="2031027" y="143243"/>
                  </a:lnTo>
                  <a:lnTo>
                    <a:pt x="2057600" y="177268"/>
                  </a:lnTo>
                  <a:lnTo>
                    <a:pt x="2077793" y="218282"/>
                  </a:lnTo>
                  <a:lnTo>
                    <a:pt x="2104366" y="259066"/>
                  </a:lnTo>
                  <a:lnTo>
                    <a:pt x="2124333" y="300081"/>
                  </a:lnTo>
                  <a:lnTo>
                    <a:pt x="2150906" y="347777"/>
                  </a:lnTo>
                  <a:lnTo>
                    <a:pt x="2170873" y="402386"/>
                  </a:lnTo>
                  <a:lnTo>
                    <a:pt x="2197671" y="450006"/>
                  </a:lnTo>
                  <a:lnTo>
                    <a:pt x="2217563" y="504615"/>
                  </a:lnTo>
                  <a:lnTo>
                    <a:pt x="2237530" y="559224"/>
                  </a:lnTo>
                  <a:lnTo>
                    <a:pt x="2264103" y="613679"/>
                  </a:lnTo>
                  <a:lnTo>
                    <a:pt x="2284071" y="668288"/>
                  </a:lnTo>
                  <a:lnTo>
                    <a:pt x="2310719" y="722898"/>
                  </a:lnTo>
                  <a:lnTo>
                    <a:pt x="2310719" y="1847760"/>
                  </a:lnTo>
                  <a:lnTo>
                    <a:pt x="2284071" y="1847760"/>
                  </a:lnTo>
                  <a:lnTo>
                    <a:pt x="2264103" y="1847760"/>
                  </a:lnTo>
                  <a:lnTo>
                    <a:pt x="19952" y="1847760"/>
                  </a:lnTo>
                  <a:lnTo>
                    <a:pt x="0" y="1847760"/>
                  </a:lnTo>
                </a:path>
              </a:pathLst>
            </a:custGeom>
            <a:ln w="13487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A60E58DB-738A-4762-844C-1A6CB2848B85}"/>
                </a:ext>
              </a:extLst>
            </p:cNvPr>
            <p:cNvSpPr/>
            <p:nvPr/>
          </p:nvSpPr>
          <p:spPr>
            <a:xfrm>
              <a:off x="4886790" y="3847541"/>
              <a:ext cx="3696335" cy="2318385"/>
            </a:xfrm>
            <a:custGeom>
              <a:avLst/>
              <a:gdLst/>
              <a:ahLst/>
              <a:cxnLst/>
              <a:rect l="l" t="t" r="r" b="b"/>
              <a:pathLst>
                <a:path w="3696334" h="2318385">
                  <a:moveTo>
                    <a:pt x="0" y="0"/>
                  </a:moveTo>
                  <a:lnTo>
                    <a:pt x="0" y="2318196"/>
                  </a:lnTo>
                </a:path>
                <a:path w="3696334" h="2318385">
                  <a:moveTo>
                    <a:pt x="0" y="2318196"/>
                  </a:moveTo>
                  <a:lnTo>
                    <a:pt x="3695964" y="2318196"/>
                  </a:lnTo>
                </a:path>
              </a:pathLst>
            </a:custGeom>
            <a:ln w="67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>
            <a:extLst>
              <a:ext uri="{FF2B5EF4-FFF2-40B4-BE49-F238E27FC236}">
                <a16:creationId xmlns:a16="http://schemas.microsoft.com/office/drawing/2014/main" id="{82EC5A8A-24B0-4068-B25E-D61022E4A0F4}"/>
              </a:ext>
            </a:extLst>
          </p:cNvPr>
          <p:cNvSpPr txBox="1"/>
          <p:nvPr/>
        </p:nvSpPr>
        <p:spPr>
          <a:xfrm>
            <a:off x="4914589" y="3630183"/>
            <a:ext cx="3531235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050" b="1" spc="10" dirty="0">
                <a:latin typeface="Cambria"/>
                <a:cs typeface="Cambria"/>
              </a:rPr>
              <a:t>Variabile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5" dirty="0">
                <a:latin typeface="Cambria"/>
                <a:cs typeface="Cambria"/>
              </a:rPr>
              <a:t>Casuale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10" dirty="0">
                <a:latin typeface="Cambria"/>
                <a:cs typeface="Cambria"/>
              </a:rPr>
              <a:t>Gaussiana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-10" dirty="0">
                <a:latin typeface="Cambria"/>
                <a:cs typeface="Cambria"/>
              </a:rPr>
              <a:t>Standardizzata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-80" dirty="0">
                <a:latin typeface="Cambria"/>
                <a:cs typeface="Cambria"/>
              </a:rPr>
              <a:t>(</a:t>
            </a:r>
            <a:r>
              <a:rPr sz="1050" b="1" spc="40" dirty="0">
                <a:latin typeface="Cambria"/>
                <a:cs typeface="Cambria"/>
              </a:rPr>
              <a:t> </a:t>
            </a:r>
            <a:r>
              <a:rPr sz="1575" spc="15" baseline="13227" dirty="0">
                <a:latin typeface="Symbol"/>
                <a:cs typeface="Symbol"/>
              </a:rPr>
              <a:t></a:t>
            </a:r>
            <a:r>
              <a:rPr sz="1575" spc="82" baseline="13227" dirty="0">
                <a:latin typeface="Times New Roman"/>
                <a:cs typeface="Times New Roman"/>
              </a:rPr>
              <a:t> </a:t>
            </a:r>
            <a:r>
              <a:rPr sz="1050" b="1" spc="-40" dirty="0">
                <a:latin typeface="Cambria"/>
                <a:cs typeface="Cambria"/>
              </a:rPr>
              <a:t>0,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575" spc="22" baseline="13227" dirty="0">
                <a:latin typeface="Symbol"/>
                <a:cs typeface="Symbol"/>
              </a:rPr>
              <a:t></a:t>
            </a:r>
            <a:r>
              <a:rPr sz="1050" b="1" spc="15" dirty="0">
                <a:latin typeface="Cambria"/>
                <a:cs typeface="Cambria"/>
              </a:rPr>
              <a:t>1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-80" dirty="0">
                <a:latin typeface="Cambria"/>
                <a:cs typeface="Cambria"/>
              </a:rPr>
              <a:t>)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FEF1CF80-C87C-4265-81F7-62C336C3CE81}"/>
              </a:ext>
            </a:extLst>
          </p:cNvPr>
          <p:cNvSpPr txBox="1"/>
          <p:nvPr/>
        </p:nvSpPr>
        <p:spPr>
          <a:xfrm>
            <a:off x="4673644" y="5614451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0,1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97338EDF-4B0A-4E29-81BA-676DEC258896}"/>
              </a:ext>
            </a:extLst>
          </p:cNvPr>
          <p:cNvSpPr txBox="1"/>
          <p:nvPr/>
        </p:nvSpPr>
        <p:spPr>
          <a:xfrm>
            <a:off x="4673644" y="5150850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0,2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7BBF0B56-A88A-4506-8806-2414F46A330C}"/>
              </a:ext>
            </a:extLst>
          </p:cNvPr>
          <p:cNvSpPr txBox="1"/>
          <p:nvPr/>
        </p:nvSpPr>
        <p:spPr>
          <a:xfrm>
            <a:off x="4673644" y="4687249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0,3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0E5C7F52-D8FE-4D83-B838-4A28AF3C2A5E}"/>
              </a:ext>
            </a:extLst>
          </p:cNvPr>
          <p:cNvSpPr txBox="1"/>
          <p:nvPr/>
        </p:nvSpPr>
        <p:spPr>
          <a:xfrm>
            <a:off x="4673644" y="4223648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0,4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33210814-2151-4841-94A9-D9C2A10084C8}"/>
              </a:ext>
            </a:extLst>
          </p:cNvPr>
          <p:cNvSpPr txBox="1"/>
          <p:nvPr/>
        </p:nvSpPr>
        <p:spPr>
          <a:xfrm>
            <a:off x="4673644" y="6045391"/>
            <a:ext cx="312420" cy="3530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65"/>
              </a:spcBef>
            </a:pPr>
            <a:r>
              <a:rPr sz="850" spc="-55" dirty="0">
                <a:latin typeface="Trebuchet MS"/>
                <a:cs typeface="Trebuchet MS"/>
              </a:rPr>
              <a:t>0,0</a:t>
            </a:r>
            <a:endParaRPr sz="850">
              <a:latin typeface="Trebuchet MS"/>
              <a:cs typeface="Trebuchet MS"/>
            </a:endParaRPr>
          </a:p>
          <a:p>
            <a:pPr marL="132715">
              <a:lnSpc>
                <a:spcPct val="100000"/>
              </a:lnSpc>
              <a:spcBef>
                <a:spcPts val="270"/>
              </a:spcBef>
            </a:pPr>
            <a:r>
              <a:rPr sz="850" spc="-55" dirty="0">
                <a:latin typeface="Trebuchet MS"/>
                <a:cs typeface="Trebuchet MS"/>
              </a:rPr>
              <a:t>-4,0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AA880A59-C7A2-4DE5-849F-32D390C9AE04}"/>
              </a:ext>
            </a:extLst>
          </p:cNvPr>
          <p:cNvSpPr txBox="1"/>
          <p:nvPr/>
        </p:nvSpPr>
        <p:spPr>
          <a:xfrm>
            <a:off x="5266393" y="6241863"/>
            <a:ext cx="179705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-3,0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9F8633C5-AD41-4E06-A0F9-0537FC9F11F6}"/>
              </a:ext>
            </a:extLst>
          </p:cNvPr>
          <p:cNvSpPr txBox="1"/>
          <p:nvPr/>
        </p:nvSpPr>
        <p:spPr>
          <a:xfrm>
            <a:off x="5732545" y="6241863"/>
            <a:ext cx="179705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-2,0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996EC216-DE61-4154-837E-849F2C239F63}"/>
              </a:ext>
            </a:extLst>
          </p:cNvPr>
          <p:cNvSpPr txBox="1"/>
          <p:nvPr/>
        </p:nvSpPr>
        <p:spPr>
          <a:xfrm>
            <a:off x="6191942" y="6241863"/>
            <a:ext cx="179705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-1,0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FD6C12C7-3FD3-4EE6-BD18-2DD63A82F5AB}"/>
              </a:ext>
            </a:extLst>
          </p:cNvPr>
          <p:cNvSpPr txBox="1"/>
          <p:nvPr/>
        </p:nvSpPr>
        <p:spPr>
          <a:xfrm>
            <a:off x="6671456" y="6241863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0,0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0EE45566-43B7-4CBE-A557-86DD101986A0}"/>
              </a:ext>
            </a:extLst>
          </p:cNvPr>
          <p:cNvSpPr txBox="1"/>
          <p:nvPr/>
        </p:nvSpPr>
        <p:spPr>
          <a:xfrm>
            <a:off x="7131002" y="6241863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1,0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1B6DB350-ACF4-480E-96E5-78FDBD270D93}"/>
              </a:ext>
            </a:extLst>
          </p:cNvPr>
          <p:cNvSpPr txBox="1"/>
          <p:nvPr/>
        </p:nvSpPr>
        <p:spPr>
          <a:xfrm>
            <a:off x="7590549" y="6241863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2,0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98668C6A-FDF0-461F-882E-7F32146BBD37}"/>
              </a:ext>
            </a:extLst>
          </p:cNvPr>
          <p:cNvSpPr txBox="1"/>
          <p:nvPr/>
        </p:nvSpPr>
        <p:spPr>
          <a:xfrm>
            <a:off x="8056551" y="6241863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3,0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E8F04890-9672-4859-A2BF-3EF9F308B60E}"/>
              </a:ext>
            </a:extLst>
          </p:cNvPr>
          <p:cNvSpPr txBox="1"/>
          <p:nvPr/>
        </p:nvSpPr>
        <p:spPr>
          <a:xfrm>
            <a:off x="8490698" y="6207654"/>
            <a:ext cx="34036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850" spc="-55" dirty="0">
                <a:latin typeface="Trebuchet MS"/>
                <a:cs typeface="Trebuchet MS"/>
              </a:rPr>
              <a:t>4,0</a:t>
            </a:r>
            <a:r>
              <a:rPr sz="850" spc="60" dirty="0">
                <a:latin typeface="Trebuchet MS"/>
                <a:cs typeface="Trebuchet MS"/>
              </a:rPr>
              <a:t> </a:t>
            </a:r>
            <a:r>
              <a:rPr sz="1650" b="1" i="1" spc="44" baseline="7575" dirty="0">
                <a:latin typeface="Cambria"/>
                <a:cs typeface="Cambria"/>
              </a:rPr>
              <a:t>z</a:t>
            </a:r>
            <a:endParaRPr sz="1650" baseline="7575">
              <a:latin typeface="Cambria"/>
              <a:cs typeface="Cambria"/>
            </a:endParaRPr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4579247F-A7C2-4424-9BF7-F251CF8D20B4}"/>
              </a:ext>
            </a:extLst>
          </p:cNvPr>
          <p:cNvSpPr txBox="1"/>
          <p:nvPr/>
        </p:nvSpPr>
        <p:spPr>
          <a:xfrm>
            <a:off x="4620445" y="3582594"/>
            <a:ext cx="22606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100" b="1" i="1" spc="-10" dirty="0">
                <a:latin typeface="Cambria"/>
                <a:cs typeface="Cambria"/>
              </a:rPr>
              <a:t>f(</a:t>
            </a:r>
            <a:r>
              <a:rPr sz="1100" b="1" i="1" spc="15" dirty="0">
                <a:latin typeface="Cambria"/>
                <a:cs typeface="Cambria"/>
              </a:rPr>
              <a:t>z</a:t>
            </a:r>
            <a:r>
              <a:rPr sz="1100" b="1" i="1" spc="-70" dirty="0"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  <a:p>
            <a:pPr marL="52705">
              <a:lnSpc>
                <a:spcPct val="100000"/>
              </a:lnSpc>
              <a:spcBef>
                <a:spcPts val="60"/>
              </a:spcBef>
            </a:pPr>
            <a:r>
              <a:rPr sz="850" spc="-55" dirty="0">
                <a:latin typeface="Trebuchet MS"/>
                <a:cs typeface="Trebuchet MS"/>
              </a:rPr>
              <a:t>0,5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53544036-D6FE-4112-8BDD-5DD2F76DD8DA}"/>
              </a:ext>
            </a:extLst>
          </p:cNvPr>
          <p:cNvSpPr/>
          <p:nvPr/>
        </p:nvSpPr>
        <p:spPr>
          <a:xfrm>
            <a:off x="4473790" y="3554487"/>
            <a:ext cx="4389120" cy="3082290"/>
          </a:xfrm>
          <a:custGeom>
            <a:avLst/>
            <a:gdLst/>
            <a:ahLst/>
            <a:cxnLst/>
            <a:rect l="l" t="t" r="r" b="b"/>
            <a:pathLst>
              <a:path w="4389120" h="3082290">
                <a:moveTo>
                  <a:pt x="0" y="3081840"/>
                </a:moveTo>
                <a:lnTo>
                  <a:pt x="4388662" y="3081840"/>
                </a:lnTo>
                <a:lnTo>
                  <a:pt x="4388662" y="0"/>
                </a:lnTo>
                <a:lnTo>
                  <a:pt x="0" y="0"/>
                </a:lnTo>
                <a:lnTo>
                  <a:pt x="0" y="3081840"/>
                </a:lnTo>
                <a:close/>
              </a:path>
            </a:pathLst>
          </a:custGeom>
          <a:ln w="1350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5540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EFC691B-8C32-458D-8DBC-9DB3452A8956}"/>
              </a:ext>
            </a:extLst>
          </p:cNvPr>
          <p:cNvSpPr txBox="1">
            <a:spLocks/>
          </p:cNvSpPr>
          <p:nvPr/>
        </p:nvSpPr>
        <p:spPr>
          <a:xfrm>
            <a:off x="405858" y="225296"/>
            <a:ext cx="7808833" cy="796499"/>
          </a:xfrm>
          <a:prstGeom prst="rect">
            <a:avLst/>
          </a:prstGeom>
        </p:spPr>
        <p:txBody>
          <a:bodyPr vert="horz" wrap="square" lIns="0" tIns="32384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l">
              <a:lnSpc>
                <a:spcPts val="2800"/>
              </a:lnSpc>
              <a:spcBef>
                <a:spcPts val="254"/>
              </a:spcBef>
            </a:pPr>
            <a:r>
              <a:rPr lang="it-IT" sz="3600" b="1" spc="-5" dirty="0">
                <a:latin typeface="+mn-lt"/>
              </a:rPr>
              <a:t>La tavola della distribuzione </a:t>
            </a:r>
            <a:r>
              <a:rPr lang="it-IT" sz="3600" b="1" spc="-695" dirty="0">
                <a:latin typeface="+mn-lt"/>
              </a:rPr>
              <a:t> </a:t>
            </a:r>
            <a:r>
              <a:rPr lang="it-IT" sz="3600" b="1" spc="-10" dirty="0">
                <a:latin typeface="+mn-lt"/>
              </a:rPr>
              <a:t>Gaussiana</a:t>
            </a:r>
            <a:r>
              <a:rPr lang="it-IT" sz="3600" b="1" spc="-15" dirty="0">
                <a:latin typeface="+mn-lt"/>
              </a:rPr>
              <a:t> </a:t>
            </a:r>
            <a:r>
              <a:rPr lang="it-IT" sz="3600" b="1" spc="-5" dirty="0">
                <a:latin typeface="+mn-lt"/>
              </a:rPr>
              <a:t>Standardizzata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96BF744-6DB5-4DF3-807D-C87718697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723" y="852275"/>
            <a:ext cx="1990740" cy="1485911"/>
          </a:xfrm>
          <a:prstGeom prst="rect">
            <a:avLst/>
          </a:prstGeom>
        </p:spPr>
      </p:pic>
      <p:graphicFrame>
        <p:nvGraphicFramePr>
          <p:cNvPr id="6" name="object 19">
            <a:extLst>
              <a:ext uri="{FF2B5EF4-FFF2-40B4-BE49-F238E27FC236}">
                <a16:creationId xmlns:a16="http://schemas.microsoft.com/office/drawing/2014/main" id="{7F82CD0B-D0A2-4D60-8018-30E78527DD8E}"/>
              </a:ext>
            </a:extLst>
          </p:cNvPr>
          <p:cNvGraphicFramePr>
            <a:graphicFrameLocks noGrp="1"/>
          </p:cNvGraphicFramePr>
          <p:nvPr/>
        </p:nvGraphicFramePr>
        <p:xfrm>
          <a:off x="515386" y="1021795"/>
          <a:ext cx="6042021" cy="5550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05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56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870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T w="28575">
                      <a:solidFill>
                        <a:srgbClr val="008F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64">
                <a:tc>
                  <a:txBody>
                    <a:bodyPr/>
                    <a:lstStyle/>
                    <a:p>
                      <a:pPr marL="42545">
                        <a:lnSpc>
                          <a:spcPts val="1400"/>
                        </a:lnSpc>
                      </a:pPr>
                      <a:r>
                        <a:rPr sz="1200" b="1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661">
                <a:tc>
                  <a:txBody>
                    <a:bodyPr/>
                    <a:lstStyle/>
                    <a:p>
                      <a:pPr marL="42545">
                        <a:lnSpc>
                          <a:spcPts val="134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0.500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0.496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0.492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0.488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0.484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0.480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0.476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0.472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0.468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0.464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905">
                <a:tc>
                  <a:txBody>
                    <a:bodyPr/>
                    <a:lstStyle/>
                    <a:p>
                      <a:pPr marL="42545">
                        <a:lnSpc>
                          <a:spcPts val="127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0.460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0.456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0.452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0.448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0.444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0.440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0.436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0.433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0.429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0.425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62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0.421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0.417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0.413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0.401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0.397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0.394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0.390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0.386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0.382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0.378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0.374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0.371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0.367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0.363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0.359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0.356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0.352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0.348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0.345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0.341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0.337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0.334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0.330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0.326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0.323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0.319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0.316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0.312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536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0.298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0.295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0.291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0.288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0.284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0.281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0.278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0.274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0.271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0.268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0.264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0.261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0.258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0.255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0.251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0.248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0.245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662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0.242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0.239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0.236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0.233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0.230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0.227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0.224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0.221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0.218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0.215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0.212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0.198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0.195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0.192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0.189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0.187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9931">
                <a:tc>
                  <a:txBody>
                    <a:bodyPr/>
                    <a:lstStyle/>
                    <a:p>
                      <a:pPr marL="42545">
                        <a:lnSpc>
                          <a:spcPts val="10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00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0.184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ts val="129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0.181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88900">
                        <a:lnSpc>
                          <a:spcPts val="129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0.179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8265">
                        <a:lnSpc>
                          <a:spcPts val="129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0.176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8265">
                        <a:lnSpc>
                          <a:spcPts val="129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0.174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ts val="129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0.171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8265">
                        <a:lnSpc>
                          <a:spcPts val="129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0.169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8265">
                        <a:lnSpc>
                          <a:spcPts val="129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0.166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ts val="129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0.164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8900">
                        <a:lnSpc>
                          <a:spcPts val="129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0.161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8F00"/>
                      </a:solidFill>
                      <a:prstDash val="solid"/>
                    </a:lnL>
                    <a:lnR w="38100">
                      <a:solidFill>
                        <a:srgbClr val="008F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15240">
                        <a:lnSpc>
                          <a:spcPts val="162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0.159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R w="38100">
                      <a:solidFill>
                        <a:srgbClr val="008F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68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320" marB="0">
                    <a:lnL w="19050">
                      <a:solidFill>
                        <a:srgbClr val="008F00"/>
                      </a:solidFill>
                      <a:prstDash val="solid"/>
                    </a:lnL>
                    <a:lnR w="38100">
                      <a:solidFill>
                        <a:srgbClr val="008F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R w="38100">
                      <a:solidFill>
                        <a:srgbClr val="008F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0.156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0.154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0.152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0.149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0.147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0.145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0.142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0.140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0.138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408">
                <a:tc gridSpan="2">
                  <a:txBody>
                    <a:bodyPr/>
                    <a:lstStyle/>
                    <a:p>
                      <a:pPr marL="42545">
                        <a:lnSpc>
                          <a:spcPts val="108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8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08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0.136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8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08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0.133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08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0.131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08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0.129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08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0.127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08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0.125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0.123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08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0.121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08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0.119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08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0.117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4725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0.115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0.113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0.111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0.099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4662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0.097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0.095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0.093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0.092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0.090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0.089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0.087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0.085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0.084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0.082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4599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0.081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4662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4725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4725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4662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4725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4725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4662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4725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4725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4674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74706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74706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74700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74706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86296">
                <a:tc gridSpan="2">
                  <a:txBody>
                    <a:bodyPr/>
                    <a:lstStyle/>
                    <a:p>
                      <a:pPr marL="42545">
                        <a:lnSpc>
                          <a:spcPts val="132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0.001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  <p:sp>
        <p:nvSpPr>
          <p:cNvPr id="7" name="object 22">
            <a:extLst>
              <a:ext uri="{FF2B5EF4-FFF2-40B4-BE49-F238E27FC236}">
                <a16:creationId xmlns:a16="http://schemas.microsoft.com/office/drawing/2014/main" id="{2F3E45B8-9E28-4BCE-A874-AA33616904B0}"/>
              </a:ext>
            </a:extLst>
          </p:cNvPr>
          <p:cNvSpPr txBox="1"/>
          <p:nvPr/>
        </p:nvSpPr>
        <p:spPr>
          <a:xfrm>
            <a:off x="6727563" y="2402671"/>
            <a:ext cx="2131060" cy="755015"/>
          </a:xfrm>
          <a:prstGeom prst="rect">
            <a:avLst/>
          </a:prstGeom>
          <a:ln w="38054">
            <a:solidFill>
              <a:srgbClr val="FF7C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90805" marR="156210">
              <a:lnSpc>
                <a:spcPct val="98100"/>
              </a:lnSpc>
              <a:spcBef>
                <a:spcPts val="390"/>
              </a:spcBef>
            </a:pPr>
            <a:r>
              <a:rPr sz="1400" spc="-5" dirty="0">
                <a:latin typeface="Arial MT"/>
                <a:cs typeface="Arial MT"/>
              </a:rPr>
              <a:t>La tavola fornisce i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valori delle aree sottese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alla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curva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z 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+</a:t>
            </a:r>
            <a:r>
              <a:rPr sz="1400" spc="-5" dirty="0">
                <a:latin typeface="Symbol"/>
                <a:cs typeface="Symbol"/>
              </a:rPr>
              <a:t>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9" name="object 21">
            <a:extLst>
              <a:ext uri="{FF2B5EF4-FFF2-40B4-BE49-F238E27FC236}">
                <a16:creationId xmlns:a16="http://schemas.microsoft.com/office/drawing/2014/main" id="{57F8B077-8676-47EC-8BC1-F0B1F4DFCFCF}"/>
              </a:ext>
            </a:extLst>
          </p:cNvPr>
          <p:cNvSpPr txBox="1"/>
          <p:nvPr/>
        </p:nvSpPr>
        <p:spPr>
          <a:xfrm>
            <a:off x="6727563" y="3608258"/>
            <a:ext cx="2131060" cy="377825"/>
          </a:xfrm>
          <a:prstGeom prst="rect">
            <a:avLst/>
          </a:prstGeom>
          <a:ln w="38054">
            <a:solidFill>
              <a:srgbClr val="FF7C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sz="1800" spc="-5" dirty="0">
                <a:latin typeface="Arial MT"/>
                <a:cs typeface="Arial MT"/>
              </a:rPr>
              <a:t>P(x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&gt;180)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0.159</a:t>
            </a:r>
            <a:endParaRPr sz="1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795213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74026BF-62A0-4623-8D55-7A60E1DDEF16}"/>
              </a:ext>
            </a:extLst>
          </p:cNvPr>
          <p:cNvSpPr txBox="1"/>
          <p:nvPr/>
        </p:nvSpPr>
        <p:spPr>
          <a:xfrm>
            <a:off x="574876" y="4310195"/>
            <a:ext cx="3424554" cy="1227455"/>
          </a:xfrm>
          <a:prstGeom prst="rect">
            <a:avLst/>
          </a:prstGeom>
          <a:ln w="38054">
            <a:solidFill>
              <a:srgbClr val="FF4C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805" marR="102235" algn="just">
              <a:lnSpc>
                <a:spcPct val="99400"/>
              </a:lnSpc>
              <a:spcBef>
                <a:spcPts val="370"/>
              </a:spcBef>
            </a:pPr>
            <a:r>
              <a:rPr sz="1800" spc="-5" dirty="0">
                <a:latin typeface="Tahoma"/>
                <a:cs typeface="Tahoma"/>
              </a:rPr>
              <a:t>Qual è la probabilità di </a:t>
            </a:r>
            <a:r>
              <a:rPr sz="1800" spc="-10" dirty="0">
                <a:latin typeface="Tahoma"/>
                <a:cs typeface="Tahoma"/>
              </a:rPr>
              <a:t>avere </a:t>
            </a:r>
            <a:r>
              <a:rPr sz="1800" spc="-5" dirty="0">
                <a:latin typeface="Tahoma"/>
                <a:cs typeface="Tahoma"/>
              </a:rPr>
              <a:t>un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soggetto con altezza inferiore a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160 cm?</a:t>
            </a:r>
            <a:endParaRPr sz="1800">
              <a:latin typeface="Tahoma"/>
              <a:cs typeface="Tahoma"/>
            </a:endParaRPr>
          </a:p>
          <a:p>
            <a:pPr marL="90805" algn="just">
              <a:lnSpc>
                <a:spcPts val="2100"/>
              </a:lnSpc>
            </a:pPr>
            <a:r>
              <a:rPr sz="1800" spc="-5" dirty="0">
                <a:latin typeface="Tahoma"/>
                <a:cs typeface="Tahoma"/>
              </a:rPr>
              <a:t>P(x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&lt;160)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=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0A0CD9C-9D71-4828-BE2B-51D0E2D245D8}"/>
              </a:ext>
            </a:extLst>
          </p:cNvPr>
          <p:cNvSpPr txBox="1"/>
          <p:nvPr/>
        </p:nvSpPr>
        <p:spPr>
          <a:xfrm>
            <a:off x="6252451" y="2107356"/>
            <a:ext cx="44005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65" dirty="0">
                <a:latin typeface="Times New Roman"/>
                <a:cs typeface="Times New Roman"/>
              </a:rPr>
              <a:t>8</a:t>
            </a:r>
            <a:r>
              <a:rPr sz="2800" spc="-35" dirty="0">
                <a:latin typeface="Times New Roman"/>
                <a:cs typeface="Times New Roman"/>
              </a:rPr>
              <a:t>.</a:t>
            </a:r>
            <a:r>
              <a:rPr sz="2800" spc="-45" dirty="0"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F32D1BF-2709-49CA-85A1-D8F831345E11}"/>
              </a:ext>
            </a:extLst>
          </p:cNvPr>
          <p:cNvSpPr txBox="1"/>
          <p:nvPr/>
        </p:nvSpPr>
        <p:spPr>
          <a:xfrm>
            <a:off x="5103528" y="1606459"/>
            <a:ext cx="328358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4200" i="1" spc="-75" baseline="-34722" dirty="0">
                <a:latin typeface="Times New Roman"/>
                <a:cs typeface="Times New Roman"/>
              </a:rPr>
              <a:t>Z</a:t>
            </a:r>
            <a:r>
              <a:rPr sz="4200" i="1" spc="254" baseline="-34722" dirty="0">
                <a:latin typeface="Times New Roman"/>
                <a:cs typeface="Times New Roman"/>
              </a:rPr>
              <a:t> </a:t>
            </a:r>
            <a:r>
              <a:rPr sz="4200" spc="-75" baseline="-34722" dirty="0">
                <a:latin typeface="Symbol"/>
                <a:cs typeface="Symbol"/>
              </a:rPr>
              <a:t></a:t>
            </a:r>
            <a:r>
              <a:rPr sz="4200" spc="-254" baseline="-34722" dirty="0">
                <a:latin typeface="Times New Roman"/>
                <a:cs typeface="Times New Roman"/>
              </a:rPr>
              <a:t> </a:t>
            </a:r>
            <a:r>
              <a:rPr sz="2800" u="heavy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800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</a:t>
            </a:r>
            <a:r>
              <a:rPr sz="2800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2800" u="heavy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9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800" u="heavy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800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</a:t>
            </a:r>
            <a:r>
              <a:rPr sz="2800" u="heavy" spc="-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800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2800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4200" spc="-75" baseline="-34722" dirty="0">
                <a:latin typeface="Symbol"/>
                <a:cs typeface="Symbol"/>
              </a:rPr>
              <a:t></a:t>
            </a:r>
            <a:r>
              <a:rPr sz="4200" spc="-157" baseline="-34722" dirty="0">
                <a:latin typeface="Times New Roman"/>
                <a:cs typeface="Times New Roman"/>
              </a:rPr>
              <a:t> </a:t>
            </a:r>
            <a:r>
              <a:rPr sz="4200" spc="-112" baseline="-34722" dirty="0">
                <a:latin typeface="Symbol"/>
                <a:cs typeface="Symbol"/>
              </a:rPr>
              <a:t></a:t>
            </a:r>
            <a:r>
              <a:rPr sz="4200" spc="-104" baseline="-34722" dirty="0">
                <a:latin typeface="Times New Roman"/>
                <a:cs typeface="Times New Roman"/>
              </a:rPr>
              <a:t>1</a:t>
            </a:r>
            <a:r>
              <a:rPr sz="4200" spc="-52" baseline="-34722" dirty="0">
                <a:latin typeface="Times New Roman"/>
                <a:cs typeface="Times New Roman"/>
              </a:rPr>
              <a:t>.</a:t>
            </a:r>
            <a:r>
              <a:rPr sz="4200" spc="-187" baseline="-34722" dirty="0">
                <a:latin typeface="Times New Roman"/>
                <a:cs typeface="Times New Roman"/>
              </a:rPr>
              <a:t>35</a:t>
            </a:r>
            <a:endParaRPr sz="4200" baseline="-34722">
              <a:latin typeface="Times New Roman"/>
              <a:cs typeface="Times New Roman"/>
            </a:endParaRPr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420BA539-67D6-498D-98FE-5401AA3493B8}"/>
              </a:ext>
            </a:extLst>
          </p:cNvPr>
          <p:cNvGrpSpPr/>
          <p:nvPr/>
        </p:nvGrpSpPr>
        <p:grpSpPr>
          <a:xfrm>
            <a:off x="257735" y="259951"/>
            <a:ext cx="8158480" cy="3192780"/>
            <a:chOff x="257735" y="259951"/>
            <a:chExt cx="8158480" cy="3192780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2E695F6-94B3-48E0-9AFF-F62CB10B066C}"/>
                </a:ext>
              </a:extLst>
            </p:cNvPr>
            <p:cNvSpPr/>
            <p:nvPr/>
          </p:nvSpPr>
          <p:spPr>
            <a:xfrm>
              <a:off x="5058204" y="1622142"/>
              <a:ext cx="3343910" cy="925194"/>
            </a:xfrm>
            <a:custGeom>
              <a:avLst/>
              <a:gdLst/>
              <a:ahLst/>
              <a:cxnLst/>
              <a:rect l="l" t="t" r="r" b="b"/>
              <a:pathLst>
                <a:path w="3343909" h="925194">
                  <a:moveTo>
                    <a:pt x="0" y="0"/>
                  </a:moveTo>
                  <a:lnTo>
                    <a:pt x="3343471" y="0"/>
                  </a:lnTo>
                  <a:lnTo>
                    <a:pt x="3343471" y="924812"/>
                  </a:lnTo>
                  <a:lnTo>
                    <a:pt x="0" y="924812"/>
                  </a:lnTo>
                  <a:lnTo>
                    <a:pt x="0" y="0"/>
                  </a:lnTo>
                  <a:close/>
                </a:path>
              </a:pathLst>
            </a:custGeom>
            <a:ln w="28540">
              <a:solidFill>
                <a:srgbClr val="007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E2DB0975-F42C-4487-9B6D-995F8D4597A1}"/>
                </a:ext>
              </a:extLst>
            </p:cNvPr>
            <p:cNvSpPr/>
            <p:nvPr/>
          </p:nvSpPr>
          <p:spPr>
            <a:xfrm>
              <a:off x="4563580" y="2084479"/>
              <a:ext cx="494665" cy="240665"/>
            </a:xfrm>
            <a:custGeom>
              <a:avLst/>
              <a:gdLst/>
              <a:ahLst/>
              <a:cxnLst/>
              <a:rect l="l" t="t" r="r" b="b"/>
              <a:pathLst>
                <a:path w="494664" h="240664">
                  <a:moveTo>
                    <a:pt x="0" y="240267"/>
                  </a:moveTo>
                  <a:lnTo>
                    <a:pt x="253653" y="240267"/>
                  </a:lnTo>
                  <a:lnTo>
                    <a:pt x="253653" y="0"/>
                  </a:lnTo>
                  <a:lnTo>
                    <a:pt x="494624" y="0"/>
                  </a:lnTo>
                </a:path>
              </a:pathLst>
            </a:custGeom>
            <a:ln w="38053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ED1E5398-6AE3-4360-B1EF-A7D50B1B4149}"/>
                </a:ext>
              </a:extLst>
            </p:cNvPr>
            <p:cNvSpPr/>
            <p:nvPr/>
          </p:nvSpPr>
          <p:spPr>
            <a:xfrm>
              <a:off x="6730735" y="2547157"/>
              <a:ext cx="79375" cy="886460"/>
            </a:xfrm>
            <a:custGeom>
              <a:avLst/>
              <a:gdLst/>
              <a:ahLst/>
              <a:cxnLst/>
              <a:rect l="l" t="t" r="r" b="b"/>
              <a:pathLst>
                <a:path w="79375" h="886460">
                  <a:moveTo>
                    <a:pt x="0" y="0"/>
                  </a:moveTo>
                  <a:lnTo>
                    <a:pt x="0" y="443195"/>
                  </a:lnTo>
                  <a:lnTo>
                    <a:pt x="79266" y="443195"/>
                  </a:lnTo>
                  <a:lnTo>
                    <a:pt x="79266" y="886390"/>
                  </a:lnTo>
                </a:path>
              </a:pathLst>
            </a:custGeom>
            <a:ln w="38054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85157EFA-4A21-4E3D-BF92-1DF13A94A82C}"/>
                </a:ext>
              </a:extLst>
            </p:cNvPr>
            <p:cNvSpPr/>
            <p:nvPr/>
          </p:nvSpPr>
          <p:spPr>
            <a:xfrm>
              <a:off x="264720" y="266936"/>
              <a:ext cx="4395470" cy="3088640"/>
            </a:xfrm>
            <a:custGeom>
              <a:avLst/>
              <a:gdLst/>
              <a:ahLst/>
              <a:cxnLst/>
              <a:rect l="l" t="t" r="r" b="b"/>
              <a:pathLst>
                <a:path w="4395470" h="3088640">
                  <a:moveTo>
                    <a:pt x="0" y="3088263"/>
                  </a:moveTo>
                  <a:lnTo>
                    <a:pt x="4394858" y="3088263"/>
                  </a:lnTo>
                  <a:lnTo>
                    <a:pt x="4394858" y="0"/>
                  </a:lnTo>
                  <a:lnTo>
                    <a:pt x="0" y="0"/>
                  </a:lnTo>
                  <a:lnTo>
                    <a:pt x="0" y="3088263"/>
                  </a:lnTo>
                  <a:close/>
                </a:path>
              </a:pathLst>
            </a:custGeom>
            <a:ln w="1350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E6152D18-DE60-49DB-9A9B-B1CAAAAA7CB5}"/>
                </a:ext>
              </a:extLst>
            </p:cNvPr>
            <p:cNvSpPr/>
            <p:nvPr/>
          </p:nvSpPr>
          <p:spPr>
            <a:xfrm>
              <a:off x="730891" y="648703"/>
              <a:ext cx="3649345" cy="1786255"/>
            </a:xfrm>
            <a:custGeom>
              <a:avLst/>
              <a:gdLst/>
              <a:ahLst/>
              <a:cxnLst/>
              <a:rect l="l" t="t" r="r" b="b"/>
              <a:pathLst>
                <a:path w="3649345" h="1786255">
                  <a:moveTo>
                    <a:pt x="0" y="1786203"/>
                  </a:moveTo>
                  <a:lnTo>
                    <a:pt x="3649006" y="1786203"/>
                  </a:lnTo>
                </a:path>
                <a:path w="3649345" h="1786255">
                  <a:moveTo>
                    <a:pt x="0" y="1343070"/>
                  </a:moveTo>
                  <a:lnTo>
                    <a:pt x="3649006" y="1343070"/>
                  </a:lnTo>
                </a:path>
                <a:path w="3649345" h="1786255">
                  <a:moveTo>
                    <a:pt x="0" y="893101"/>
                  </a:moveTo>
                  <a:lnTo>
                    <a:pt x="3649006" y="893101"/>
                  </a:lnTo>
                </a:path>
                <a:path w="3649345" h="1786255">
                  <a:moveTo>
                    <a:pt x="0" y="449968"/>
                  </a:moveTo>
                  <a:lnTo>
                    <a:pt x="3649006" y="449968"/>
                  </a:lnTo>
                </a:path>
                <a:path w="3649345" h="1786255">
                  <a:moveTo>
                    <a:pt x="0" y="0"/>
                  </a:moveTo>
                  <a:lnTo>
                    <a:pt x="3649006" y="0"/>
                  </a:lnTo>
                </a:path>
              </a:pathLst>
            </a:custGeom>
            <a:ln w="67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41D03DC3-9EED-475F-B109-6F967FFBEB38}"/>
                </a:ext>
              </a:extLst>
            </p:cNvPr>
            <p:cNvSpPr/>
            <p:nvPr/>
          </p:nvSpPr>
          <p:spPr>
            <a:xfrm>
              <a:off x="730891" y="648703"/>
              <a:ext cx="3649345" cy="2236470"/>
            </a:xfrm>
            <a:custGeom>
              <a:avLst/>
              <a:gdLst/>
              <a:ahLst/>
              <a:cxnLst/>
              <a:rect l="l" t="t" r="r" b="b"/>
              <a:pathLst>
                <a:path w="3649345" h="2236470">
                  <a:moveTo>
                    <a:pt x="0" y="0"/>
                  </a:moveTo>
                  <a:lnTo>
                    <a:pt x="3649006" y="0"/>
                  </a:lnTo>
                  <a:lnTo>
                    <a:pt x="3649006" y="2236133"/>
                  </a:lnTo>
                  <a:lnTo>
                    <a:pt x="0" y="2236133"/>
                  </a:lnTo>
                  <a:lnTo>
                    <a:pt x="0" y="0"/>
                  </a:lnTo>
                </a:path>
              </a:pathLst>
            </a:custGeom>
            <a:ln w="13522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D0E50B07-9514-423B-AE46-34D69BB7E433}"/>
                </a:ext>
              </a:extLst>
            </p:cNvPr>
            <p:cNvSpPr/>
            <p:nvPr/>
          </p:nvSpPr>
          <p:spPr>
            <a:xfrm>
              <a:off x="730891" y="1834873"/>
              <a:ext cx="3649345" cy="1050290"/>
            </a:xfrm>
            <a:custGeom>
              <a:avLst/>
              <a:gdLst/>
              <a:ahLst/>
              <a:cxnLst/>
              <a:rect l="l" t="t" r="r" b="b"/>
              <a:pathLst>
                <a:path w="3649345" h="1050289">
                  <a:moveTo>
                    <a:pt x="1784506" y="0"/>
                  </a:moveTo>
                  <a:lnTo>
                    <a:pt x="1704717" y="0"/>
                  </a:lnTo>
                  <a:lnTo>
                    <a:pt x="1684602" y="6835"/>
                  </a:lnTo>
                  <a:lnTo>
                    <a:pt x="1664635" y="6835"/>
                  </a:lnTo>
                  <a:lnTo>
                    <a:pt x="1644744" y="13592"/>
                  </a:lnTo>
                  <a:lnTo>
                    <a:pt x="1624779" y="13592"/>
                  </a:lnTo>
                  <a:lnTo>
                    <a:pt x="1604813" y="20427"/>
                  </a:lnTo>
                  <a:lnTo>
                    <a:pt x="1578241" y="27263"/>
                  </a:lnTo>
                  <a:lnTo>
                    <a:pt x="1558125" y="34022"/>
                  </a:lnTo>
                  <a:lnTo>
                    <a:pt x="1538158" y="47845"/>
                  </a:lnTo>
                  <a:lnTo>
                    <a:pt x="1498227" y="61438"/>
                  </a:lnTo>
                  <a:lnTo>
                    <a:pt x="1458369" y="88626"/>
                  </a:lnTo>
                  <a:lnTo>
                    <a:pt x="1438254" y="95460"/>
                  </a:lnTo>
                  <a:lnTo>
                    <a:pt x="1358465" y="150065"/>
                  </a:lnTo>
                  <a:lnTo>
                    <a:pt x="1338498" y="170494"/>
                  </a:lnTo>
                  <a:lnTo>
                    <a:pt x="1298417" y="197681"/>
                  </a:lnTo>
                  <a:lnTo>
                    <a:pt x="1278450" y="218111"/>
                  </a:lnTo>
                  <a:lnTo>
                    <a:pt x="1258484" y="231857"/>
                  </a:lnTo>
                  <a:lnTo>
                    <a:pt x="1238593" y="252286"/>
                  </a:lnTo>
                  <a:lnTo>
                    <a:pt x="1218626" y="265879"/>
                  </a:lnTo>
                  <a:lnTo>
                    <a:pt x="1198661" y="286308"/>
                  </a:lnTo>
                  <a:lnTo>
                    <a:pt x="1178545" y="299901"/>
                  </a:lnTo>
                  <a:lnTo>
                    <a:pt x="1158578" y="320560"/>
                  </a:lnTo>
                  <a:lnTo>
                    <a:pt x="1132007" y="340912"/>
                  </a:lnTo>
                  <a:lnTo>
                    <a:pt x="1112041" y="354506"/>
                  </a:lnTo>
                  <a:lnTo>
                    <a:pt x="1051993" y="415946"/>
                  </a:lnTo>
                  <a:lnTo>
                    <a:pt x="1032103" y="429539"/>
                  </a:lnTo>
                  <a:lnTo>
                    <a:pt x="972204" y="490825"/>
                  </a:lnTo>
                  <a:lnTo>
                    <a:pt x="952312" y="504572"/>
                  </a:lnTo>
                  <a:lnTo>
                    <a:pt x="912230" y="545429"/>
                  </a:lnTo>
                  <a:lnTo>
                    <a:pt x="892264" y="559023"/>
                  </a:lnTo>
                  <a:lnTo>
                    <a:pt x="872298" y="579452"/>
                  </a:lnTo>
                  <a:lnTo>
                    <a:pt x="852408" y="593199"/>
                  </a:lnTo>
                  <a:lnTo>
                    <a:pt x="832441" y="613627"/>
                  </a:lnTo>
                  <a:lnTo>
                    <a:pt x="812325" y="627221"/>
                  </a:lnTo>
                  <a:lnTo>
                    <a:pt x="792360" y="647650"/>
                  </a:lnTo>
                  <a:lnTo>
                    <a:pt x="772393" y="661243"/>
                  </a:lnTo>
                  <a:lnTo>
                    <a:pt x="752427" y="681826"/>
                  </a:lnTo>
                  <a:lnTo>
                    <a:pt x="692604" y="722683"/>
                  </a:lnTo>
                  <a:lnTo>
                    <a:pt x="665808" y="736277"/>
                  </a:lnTo>
                  <a:lnTo>
                    <a:pt x="625950" y="763694"/>
                  </a:lnTo>
                  <a:lnTo>
                    <a:pt x="526045" y="831700"/>
                  </a:lnTo>
                  <a:lnTo>
                    <a:pt x="506079" y="838504"/>
                  </a:lnTo>
                  <a:lnTo>
                    <a:pt x="486113" y="852114"/>
                  </a:lnTo>
                  <a:lnTo>
                    <a:pt x="466147" y="859102"/>
                  </a:lnTo>
                  <a:lnTo>
                    <a:pt x="446256" y="872710"/>
                  </a:lnTo>
                  <a:lnTo>
                    <a:pt x="426065" y="879508"/>
                  </a:lnTo>
                  <a:lnTo>
                    <a:pt x="406174" y="893117"/>
                  </a:lnTo>
                  <a:lnTo>
                    <a:pt x="346275" y="913530"/>
                  </a:lnTo>
                  <a:lnTo>
                    <a:pt x="326384" y="927131"/>
                  </a:lnTo>
                  <a:lnTo>
                    <a:pt x="246370" y="954533"/>
                  </a:lnTo>
                  <a:lnTo>
                    <a:pt x="219791" y="954533"/>
                  </a:lnTo>
                  <a:lnTo>
                    <a:pt x="139814" y="981744"/>
                  </a:lnTo>
                  <a:lnTo>
                    <a:pt x="119871" y="981744"/>
                  </a:lnTo>
                  <a:lnTo>
                    <a:pt x="79976" y="995352"/>
                  </a:lnTo>
                  <a:lnTo>
                    <a:pt x="60025" y="995352"/>
                  </a:lnTo>
                  <a:lnTo>
                    <a:pt x="39894" y="1002156"/>
                  </a:lnTo>
                  <a:lnTo>
                    <a:pt x="19951" y="1002156"/>
                  </a:lnTo>
                  <a:lnTo>
                    <a:pt x="0" y="1008961"/>
                  </a:lnTo>
                  <a:lnTo>
                    <a:pt x="0" y="1049964"/>
                  </a:lnTo>
                  <a:lnTo>
                    <a:pt x="3649006" y="1049964"/>
                  </a:lnTo>
                  <a:lnTo>
                    <a:pt x="3649006" y="1029366"/>
                  </a:lnTo>
                  <a:lnTo>
                    <a:pt x="3629115" y="1022562"/>
                  </a:lnTo>
                  <a:lnTo>
                    <a:pt x="3589033" y="1022562"/>
                  </a:lnTo>
                  <a:lnTo>
                    <a:pt x="3569067" y="1015765"/>
                  </a:lnTo>
                  <a:lnTo>
                    <a:pt x="3529135" y="1015765"/>
                  </a:lnTo>
                  <a:lnTo>
                    <a:pt x="3509244" y="1008961"/>
                  </a:lnTo>
                  <a:lnTo>
                    <a:pt x="3489277" y="1008961"/>
                  </a:lnTo>
                  <a:lnTo>
                    <a:pt x="3469161" y="1002156"/>
                  </a:lnTo>
                  <a:lnTo>
                    <a:pt x="3449196" y="1002156"/>
                  </a:lnTo>
                  <a:lnTo>
                    <a:pt x="3429229" y="995352"/>
                  </a:lnTo>
                  <a:lnTo>
                    <a:pt x="3402658" y="995352"/>
                  </a:lnTo>
                  <a:lnTo>
                    <a:pt x="3362727" y="981744"/>
                  </a:lnTo>
                  <a:lnTo>
                    <a:pt x="3342610" y="981744"/>
                  </a:lnTo>
                  <a:lnTo>
                    <a:pt x="3262821" y="954533"/>
                  </a:lnTo>
                  <a:lnTo>
                    <a:pt x="3242855" y="954533"/>
                  </a:lnTo>
                  <a:lnTo>
                    <a:pt x="3162915" y="927131"/>
                  </a:lnTo>
                  <a:lnTo>
                    <a:pt x="3142949" y="913530"/>
                  </a:lnTo>
                  <a:lnTo>
                    <a:pt x="3082976" y="893117"/>
                  </a:lnTo>
                  <a:lnTo>
                    <a:pt x="3063010" y="879508"/>
                  </a:lnTo>
                  <a:lnTo>
                    <a:pt x="3043043" y="872710"/>
                  </a:lnTo>
                  <a:lnTo>
                    <a:pt x="3023078" y="859102"/>
                  </a:lnTo>
                  <a:lnTo>
                    <a:pt x="3003187" y="852114"/>
                  </a:lnTo>
                  <a:lnTo>
                    <a:pt x="2983221" y="838504"/>
                  </a:lnTo>
                  <a:lnTo>
                    <a:pt x="2956424" y="831700"/>
                  </a:lnTo>
                  <a:lnTo>
                    <a:pt x="2736797" y="681826"/>
                  </a:lnTo>
                  <a:lnTo>
                    <a:pt x="2716906" y="661243"/>
                  </a:lnTo>
                  <a:lnTo>
                    <a:pt x="2696716" y="647650"/>
                  </a:lnTo>
                  <a:lnTo>
                    <a:pt x="2676825" y="627221"/>
                  </a:lnTo>
                  <a:lnTo>
                    <a:pt x="2656858" y="613627"/>
                  </a:lnTo>
                  <a:lnTo>
                    <a:pt x="2636892" y="593199"/>
                  </a:lnTo>
                  <a:lnTo>
                    <a:pt x="2616927" y="579452"/>
                  </a:lnTo>
                  <a:lnTo>
                    <a:pt x="2597036" y="559023"/>
                  </a:lnTo>
                  <a:lnTo>
                    <a:pt x="2576844" y="545429"/>
                  </a:lnTo>
                  <a:lnTo>
                    <a:pt x="2536988" y="504572"/>
                  </a:lnTo>
                  <a:lnTo>
                    <a:pt x="2517021" y="490825"/>
                  </a:lnTo>
                  <a:lnTo>
                    <a:pt x="2490450" y="470396"/>
                  </a:lnTo>
                  <a:lnTo>
                    <a:pt x="2450367" y="429539"/>
                  </a:lnTo>
                  <a:lnTo>
                    <a:pt x="2430402" y="415946"/>
                  </a:lnTo>
                  <a:lnTo>
                    <a:pt x="2370578" y="354506"/>
                  </a:lnTo>
                  <a:lnTo>
                    <a:pt x="2350613" y="340912"/>
                  </a:lnTo>
                  <a:lnTo>
                    <a:pt x="2330496" y="320560"/>
                  </a:lnTo>
                  <a:lnTo>
                    <a:pt x="2310530" y="299901"/>
                  </a:lnTo>
                  <a:lnTo>
                    <a:pt x="2290563" y="286308"/>
                  </a:lnTo>
                  <a:lnTo>
                    <a:pt x="2270673" y="265879"/>
                  </a:lnTo>
                  <a:lnTo>
                    <a:pt x="2250707" y="252286"/>
                  </a:lnTo>
                  <a:lnTo>
                    <a:pt x="2230741" y="231857"/>
                  </a:lnTo>
                  <a:lnTo>
                    <a:pt x="2210774" y="218111"/>
                  </a:lnTo>
                  <a:lnTo>
                    <a:pt x="2190659" y="197681"/>
                  </a:lnTo>
                  <a:lnTo>
                    <a:pt x="2150801" y="170494"/>
                  </a:lnTo>
                  <a:lnTo>
                    <a:pt x="2130835" y="150065"/>
                  </a:lnTo>
                  <a:lnTo>
                    <a:pt x="2090978" y="122648"/>
                  </a:lnTo>
                  <a:lnTo>
                    <a:pt x="2070787" y="109054"/>
                  </a:lnTo>
                  <a:lnTo>
                    <a:pt x="2044216" y="95460"/>
                  </a:lnTo>
                  <a:lnTo>
                    <a:pt x="2024249" y="88626"/>
                  </a:lnTo>
                  <a:lnTo>
                    <a:pt x="1984393" y="61438"/>
                  </a:lnTo>
                  <a:lnTo>
                    <a:pt x="1944311" y="47845"/>
                  </a:lnTo>
                  <a:lnTo>
                    <a:pt x="1924345" y="34022"/>
                  </a:lnTo>
                  <a:lnTo>
                    <a:pt x="1864522" y="13592"/>
                  </a:lnTo>
                  <a:lnTo>
                    <a:pt x="1844555" y="13592"/>
                  </a:lnTo>
                  <a:lnTo>
                    <a:pt x="1824439" y="6835"/>
                  </a:lnTo>
                  <a:lnTo>
                    <a:pt x="1804473" y="6835"/>
                  </a:lnTo>
                  <a:lnTo>
                    <a:pt x="178450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59F1C7E4-7F58-4E33-9451-5C747992DFC6}"/>
                </a:ext>
              </a:extLst>
            </p:cNvPr>
            <p:cNvSpPr/>
            <p:nvPr/>
          </p:nvSpPr>
          <p:spPr>
            <a:xfrm>
              <a:off x="730891" y="1834872"/>
              <a:ext cx="3649345" cy="1050290"/>
            </a:xfrm>
            <a:custGeom>
              <a:avLst/>
              <a:gdLst/>
              <a:ahLst/>
              <a:cxnLst/>
              <a:rect l="l" t="t" r="r" b="b"/>
              <a:pathLst>
                <a:path w="3649345" h="1050289">
                  <a:moveTo>
                    <a:pt x="0" y="1049964"/>
                  </a:moveTo>
                  <a:lnTo>
                    <a:pt x="0" y="1008961"/>
                  </a:lnTo>
                  <a:lnTo>
                    <a:pt x="19950" y="1002157"/>
                  </a:lnTo>
                  <a:lnTo>
                    <a:pt x="39894" y="1002157"/>
                  </a:lnTo>
                  <a:lnTo>
                    <a:pt x="60025" y="995352"/>
                  </a:lnTo>
                  <a:lnTo>
                    <a:pt x="79976" y="995352"/>
                  </a:lnTo>
                  <a:lnTo>
                    <a:pt x="99920" y="988548"/>
                  </a:lnTo>
                  <a:lnTo>
                    <a:pt x="119871" y="981744"/>
                  </a:lnTo>
                  <a:lnTo>
                    <a:pt x="139814" y="981744"/>
                  </a:lnTo>
                  <a:lnTo>
                    <a:pt x="159765" y="974947"/>
                  </a:lnTo>
                  <a:lnTo>
                    <a:pt x="179709" y="968142"/>
                  </a:lnTo>
                  <a:lnTo>
                    <a:pt x="199840" y="961338"/>
                  </a:lnTo>
                  <a:lnTo>
                    <a:pt x="219791" y="954533"/>
                  </a:lnTo>
                  <a:lnTo>
                    <a:pt x="246370" y="954533"/>
                  </a:lnTo>
                  <a:lnTo>
                    <a:pt x="266336" y="947729"/>
                  </a:lnTo>
                  <a:lnTo>
                    <a:pt x="286302" y="940740"/>
                  </a:lnTo>
                  <a:lnTo>
                    <a:pt x="306193" y="933936"/>
                  </a:lnTo>
                  <a:lnTo>
                    <a:pt x="326384" y="927131"/>
                  </a:lnTo>
                  <a:lnTo>
                    <a:pt x="346275" y="913530"/>
                  </a:lnTo>
                  <a:lnTo>
                    <a:pt x="366241" y="906726"/>
                  </a:lnTo>
                  <a:lnTo>
                    <a:pt x="386207" y="899921"/>
                  </a:lnTo>
                  <a:lnTo>
                    <a:pt x="406174" y="893117"/>
                  </a:lnTo>
                  <a:lnTo>
                    <a:pt x="426065" y="879508"/>
                  </a:lnTo>
                  <a:lnTo>
                    <a:pt x="446256" y="872711"/>
                  </a:lnTo>
                  <a:lnTo>
                    <a:pt x="466147" y="859102"/>
                  </a:lnTo>
                  <a:lnTo>
                    <a:pt x="486113" y="852114"/>
                  </a:lnTo>
                  <a:lnTo>
                    <a:pt x="506079" y="838505"/>
                  </a:lnTo>
                  <a:lnTo>
                    <a:pt x="526045" y="831700"/>
                  </a:lnTo>
                  <a:lnTo>
                    <a:pt x="545936" y="818091"/>
                  </a:lnTo>
                  <a:lnTo>
                    <a:pt x="566127" y="804490"/>
                  </a:lnTo>
                  <a:lnTo>
                    <a:pt x="586018" y="790881"/>
                  </a:lnTo>
                  <a:lnTo>
                    <a:pt x="605984" y="777288"/>
                  </a:lnTo>
                  <a:lnTo>
                    <a:pt x="625950" y="763694"/>
                  </a:lnTo>
                  <a:lnTo>
                    <a:pt x="645916" y="749870"/>
                  </a:lnTo>
                  <a:lnTo>
                    <a:pt x="665807" y="736277"/>
                  </a:lnTo>
                  <a:lnTo>
                    <a:pt x="692604" y="722683"/>
                  </a:lnTo>
                  <a:lnTo>
                    <a:pt x="712570" y="709090"/>
                  </a:lnTo>
                  <a:lnTo>
                    <a:pt x="732536" y="695419"/>
                  </a:lnTo>
                  <a:lnTo>
                    <a:pt x="752427" y="681826"/>
                  </a:lnTo>
                  <a:lnTo>
                    <a:pt x="772393" y="661244"/>
                  </a:lnTo>
                  <a:lnTo>
                    <a:pt x="792359" y="647650"/>
                  </a:lnTo>
                  <a:lnTo>
                    <a:pt x="812325" y="627221"/>
                  </a:lnTo>
                  <a:lnTo>
                    <a:pt x="832441" y="613628"/>
                  </a:lnTo>
                  <a:lnTo>
                    <a:pt x="852407" y="593199"/>
                  </a:lnTo>
                  <a:lnTo>
                    <a:pt x="872298" y="579452"/>
                  </a:lnTo>
                  <a:lnTo>
                    <a:pt x="892264" y="559023"/>
                  </a:lnTo>
                  <a:lnTo>
                    <a:pt x="912230" y="545430"/>
                  </a:lnTo>
                  <a:lnTo>
                    <a:pt x="932197" y="525001"/>
                  </a:lnTo>
                  <a:lnTo>
                    <a:pt x="952313" y="504572"/>
                  </a:lnTo>
                  <a:lnTo>
                    <a:pt x="972204" y="490825"/>
                  </a:lnTo>
                  <a:lnTo>
                    <a:pt x="992170" y="470397"/>
                  </a:lnTo>
                  <a:lnTo>
                    <a:pt x="1012136" y="449968"/>
                  </a:lnTo>
                  <a:lnTo>
                    <a:pt x="1032102" y="429539"/>
                  </a:lnTo>
                  <a:lnTo>
                    <a:pt x="1051993" y="415946"/>
                  </a:lnTo>
                  <a:lnTo>
                    <a:pt x="1072184" y="395364"/>
                  </a:lnTo>
                  <a:lnTo>
                    <a:pt x="1092075" y="374935"/>
                  </a:lnTo>
                  <a:lnTo>
                    <a:pt x="1112041" y="354506"/>
                  </a:lnTo>
                  <a:lnTo>
                    <a:pt x="1132007" y="340913"/>
                  </a:lnTo>
                  <a:lnTo>
                    <a:pt x="1158579" y="320561"/>
                  </a:lnTo>
                  <a:lnTo>
                    <a:pt x="1178545" y="299902"/>
                  </a:lnTo>
                  <a:lnTo>
                    <a:pt x="1198661" y="286308"/>
                  </a:lnTo>
                  <a:lnTo>
                    <a:pt x="1218627" y="265880"/>
                  </a:lnTo>
                  <a:lnTo>
                    <a:pt x="1238593" y="252286"/>
                  </a:lnTo>
                  <a:lnTo>
                    <a:pt x="1258484" y="231857"/>
                  </a:lnTo>
                  <a:lnTo>
                    <a:pt x="1278450" y="218110"/>
                  </a:lnTo>
                  <a:lnTo>
                    <a:pt x="1298416" y="197682"/>
                  </a:lnTo>
                  <a:lnTo>
                    <a:pt x="1318382" y="184088"/>
                  </a:lnTo>
                  <a:lnTo>
                    <a:pt x="1338498" y="170494"/>
                  </a:lnTo>
                  <a:lnTo>
                    <a:pt x="1358464" y="150066"/>
                  </a:lnTo>
                  <a:lnTo>
                    <a:pt x="1378355" y="136472"/>
                  </a:lnTo>
                  <a:lnTo>
                    <a:pt x="1398321" y="122648"/>
                  </a:lnTo>
                  <a:lnTo>
                    <a:pt x="1418287" y="109055"/>
                  </a:lnTo>
                  <a:lnTo>
                    <a:pt x="1438253" y="95461"/>
                  </a:lnTo>
                  <a:lnTo>
                    <a:pt x="1458370" y="88626"/>
                  </a:lnTo>
                  <a:lnTo>
                    <a:pt x="1478336" y="75033"/>
                  </a:lnTo>
                  <a:lnTo>
                    <a:pt x="1498227" y="61439"/>
                  </a:lnTo>
                  <a:lnTo>
                    <a:pt x="1518193" y="54604"/>
                  </a:lnTo>
                  <a:lnTo>
                    <a:pt x="1538159" y="47846"/>
                  </a:lnTo>
                  <a:lnTo>
                    <a:pt x="1558125" y="34022"/>
                  </a:lnTo>
                  <a:lnTo>
                    <a:pt x="1578241" y="27263"/>
                  </a:lnTo>
                  <a:lnTo>
                    <a:pt x="1604812" y="20428"/>
                  </a:lnTo>
                  <a:lnTo>
                    <a:pt x="1624778" y="13593"/>
                  </a:lnTo>
                  <a:lnTo>
                    <a:pt x="1644744" y="13593"/>
                  </a:lnTo>
                  <a:lnTo>
                    <a:pt x="1664635" y="6835"/>
                  </a:lnTo>
                  <a:lnTo>
                    <a:pt x="1684602" y="6835"/>
                  </a:lnTo>
                  <a:lnTo>
                    <a:pt x="1704718" y="0"/>
                  </a:lnTo>
                  <a:lnTo>
                    <a:pt x="1724684" y="0"/>
                  </a:lnTo>
                  <a:lnTo>
                    <a:pt x="1744650" y="0"/>
                  </a:lnTo>
                  <a:lnTo>
                    <a:pt x="1764616" y="0"/>
                  </a:lnTo>
                  <a:lnTo>
                    <a:pt x="1784507" y="0"/>
                  </a:lnTo>
                  <a:lnTo>
                    <a:pt x="1804473" y="6835"/>
                  </a:lnTo>
                  <a:lnTo>
                    <a:pt x="1824439" y="6835"/>
                  </a:lnTo>
                  <a:lnTo>
                    <a:pt x="1844555" y="13593"/>
                  </a:lnTo>
                  <a:lnTo>
                    <a:pt x="1864521" y="13593"/>
                  </a:lnTo>
                  <a:lnTo>
                    <a:pt x="1884487" y="20428"/>
                  </a:lnTo>
                  <a:lnTo>
                    <a:pt x="1904378" y="27263"/>
                  </a:lnTo>
                  <a:lnTo>
                    <a:pt x="1924344" y="34022"/>
                  </a:lnTo>
                  <a:lnTo>
                    <a:pt x="1944310" y="47846"/>
                  </a:lnTo>
                  <a:lnTo>
                    <a:pt x="1964427" y="54604"/>
                  </a:lnTo>
                  <a:lnTo>
                    <a:pt x="1984393" y="61439"/>
                  </a:lnTo>
                  <a:lnTo>
                    <a:pt x="2004284" y="75033"/>
                  </a:lnTo>
                  <a:lnTo>
                    <a:pt x="2024250" y="88626"/>
                  </a:lnTo>
                  <a:lnTo>
                    <a:pt x="2044216" y="95461"/>
                  </a:lnTo>
                  <a:lnTo>
                    <a:pt x="2070787" y="109055"/>
                  </a:lnTo>
                  <a:lnTo>
                    <a:pt x="2090978" y="122648"/>
                  </a:lnTo>
                  <a:lnTo>
                    <a:pt x="2110869" y="136472"/>
                  </a:lnTo>
                  <a:lnTo>
                    <a:pt x="2130835" y="150066"/>
                  </a:lnTo>
                  <a:lnTo>
                    <a:pt x="2150801" y="170494"/>
                  </a:lnTo>
                  <a:lnTo>
                    <a:pt x="2170692" y="184088"/>
                  </a:lnTo>
                  <a:lnTo>
                    <a:pt x="2190658" y="197682"/>
                  </a:lnTo>
                  <a:lnTo>
                    <a:pt x="2210775" y="218110"/>
                  </a:lnTo>
                  <a:lnTo>
                    <a:pt x="2230741" y="231857"/>
                  </a:lnTo>
                  <a:lnTo>
                    <a:pt x="2250707" y="252286"/>
                  </a:lnTo>
                  <a:lnTo>
                    <a:pt x="2270673" y="265880"/>
                  </a:lnTo>
                  <a:lnTo>
                    <a:pt x="2290564" y="286308"/>
                  </a:lnTo>
                  <a:lnTo>
                    <a:pt x="2310530" y="299902"/>
                  </a:lnTo>
                  <a:lnTo>
                    <a:pt x="2330496" y="320561"/>
                  </a:lnTo>
                  <a:lnTo>
                    <a:pt x="2350612" y="340913"/>
                  </a:lnTo>
                  <a:lnTo>
                    <a:pt x="2370578" y="354506"/>
                  </a:lnTo>
                  <a:lnTo>
                    <a:pt x="2390544" y="374935"/>
                  </a:lnTo>
                  <a:lnTo>
                    <a:pt x="2410435" y="395364"/>
                  </a:lnTo>
                  <a:lnTo>
                    <a:pt x="2430401" y="415946"/>
                  </a:lnTo>
                  <a:lnTo>
                    <a:pt x="2450367" y="429539"/>
                  </a:lnTo>
                  <a:lnTo>
                    <a:pt x="2470483" y="449968"/>
                  </a:lnTo>
                  <a:lnTo>
                    <a:pt x="2490449" y="470397"/>
                  </a:lnTo>
                  <a:lnTo>
                    <a:pt x="2517021" y="490825"/>
                  </a:lnTo>
                  <a:lnTo>
                    <a:pt x="2536987" y="504572"/>
                  </a:lnTo>
                  <a:lnTo>
                    <a:pt x="2556953" y="525001"/>
                  </a:lnTo>
                  <a:lnTo>
                    <a:pt x="2576844" y="545430"/>
                  </a:lnTo>
                  <a:lnTo>
                    <a:pt x="2597035" y="559023"/>
                  </a:lnTo>
                  <a:lnTo>
                    <a:pt x="2616926" y="579452"/>
                  </a:lnTo>
                  <a:lnTo>
                    <a:pt x="2636892" y="593199"/>
                  </a:lnTo>
                  <a:lnTo>
                    <a:pt x="2656858" y="613628"/>
                  </a:lnTo>
                  <a:lnTo>
                    <a:pt x="2676824" y="627221"/>
                  </a:lnTo>
                  <a:lnTo>
                    <a:pt x="2696715" y="647650"/>
                  </a:lnTo>
                  <a:lnTo>
                    <a:pt x="2716907" y="661244"/>
                  </a:lnTo>
                  <a:lnTo>
                    <a:pt x="2736798" y="681826"/>
                  </a:lnTo>
                  <a:lnTo>
                    <a:pt x="2756764" y="695419"/>
                  </a:lnTo>
                  <a:lnTo>
                    <a:pt x="2776730" y="709090"/>
                  </a:lnTo>
                  <a:lnTo>
                    <a:pt x="2796696" y="722683"/>
                  </a:lnTo>
                  <a:lnTo>
                    <a:pt x="2816587" y="736277"/>
                  </a:lnTo>
                  <a:lnTo>
                    <a:pt x="2836553" y="749870"/>
                  </a:lnTo>
                  <a:lnTo>
                    <a:pt x="2856669" y="763694"/>
                  </a:lnTo>
                  <a:lnTo>
                    <a:pt x="2876635" y="777288"/>
                  </a:lnTo>
                  <a:lnTo>
                    <a:pt x="2896601" y="790881"/>
                  </a:lnTo>
                  <a:lnTo>
                    <a:pt x="2916567" y="804490"/>
                  </a:lnTo>
                  <a:lnTo>
                    <a:pt x="2936458" y="818091"/>
                  </a:lnTo>
                  <a:lnTo>
                    <a:pt x="2956424" y="831700"/>
                  </a:lnTo>
                  <a:lnTo>
                    <a:pt x="2983221" y="838505"/>
                  </a:lnTo>
                  <a:lnTo>
                    <a:pt x="3003187" y="852114"/>
                  </a:lnTo>
                  <a:lnTo>
                    <a:pt x="3023078" y="859102"/>
                  </a:lnTo>
                  <a:lnTo>
                    <a:pt x="3043044" y="872711"/>
                  </a:lnTo>
                  <a:lnTo>
                    <a:pt x="3063010" y="879508"/>
                  </a:lnTo>
                  <a:lnTo>
                    <a:pt x="3082976" y="893117"/>
                  </a:lnTo>
                  <a:lnTo>
                    <a:pt x="3103092" y="899921"/>
                  </a:lnTo>
                  <a:lnTo>
                    <a:pt x="3123058" y="906726"/>
                  </a:lnTo>
                  <a:lnTo>
                    <a:pt x="3142949" y="913530"/>
                  </a:lnTo>
                  <a:lnTo>
                    <a:pt x="3162915" y="927131"/>
                  </a:lnTo>
                  <a:lnTo>
                    <a:pt x="3182881" y="933936"/>
                  </a:lnTo>
                  <a:lnTo>
                    <a:pt x="3202772" y="940740"/>
                  </a:lnTo>
                  <a:lnTo>
                    <a:pt x="3222964" y="947729"/>
                  </a:lnTo>
                  <a:lnTo>
                    <a:pt x="3242855" y="954533"/>
                  </a:lnTo>
                  <a:lnTo>
                    <a:pt x="3262821" y="954533"/>
                  </a:lnTo>
                  <a:lnTo>
                    <a:pt x="3282787" y="961338"/>
                  </a:lnTo>
                  <a:lnTo>
                    <a:pt x="3302753" y="968142"/>
                  </a:lnTo>
                  <a:lnTo>
                    <a:pt x="3322644" y="974947"/>
                  </a:lnTo>
                  <a:lnTo>
                    <a:pt x="3342610" y="981744"/>
                  </a:lnTo>
                  <a:lnTo>
                    <a:pt x="3362726" y="981744"/>
                  </a:lnTo>
                  <a:lnTo>
                    <a:pt x="3382692" y="988548"/>
                  </a:lnTo>
                  <a:lnTo>
                    <a:pt x="3402658" y="995352"/>
                  </a:lnTo>
                  <a:lnTo>
                    <a:pt x="3429229" y="995352"/>
                  </a:lnTo>
                  <a:lnTo>
                    <a:pt x="3449195" y="1002157"/>
                  </a:lnTo>
                  <a:lnTo>
                    <a:pt x="3469161" y="1002157"/>
                  </a:lnTo>
                  <a:lnTo>
                    <a:pt x="3489278" y="1008961"/>
                  </a:lnTo>
                  <a:lnTo>
                    <a:pt x="3509244" y="1008961"/>
                  </a:lnTo>
                  <a:lnTo>
                    <a:pt x="3529135" y="1015766"/>
                  </a:lnTo>
                  <a:lnTo>
                    <a:pt x="3549102" y="1015766"/>
                  </a:lnTo>
                  <a:lnTo>
                    <a:pt x="3569067" y="1015766"/>
                  </a:lnTo>
                  <a:lnTo>
                    <a:pt x="3589033" y="1022562"/>
                  </a:lnTo>
                  <a:lnTo>
                    <a:pt x="3609150" y="1022562"/>
                  </a:lnTo>
                  <a:lnTo>
                    <a:pt x="3629115" y="1022562"/>
                  </a:lnTo>
                  <a:lnTo>
                    <a:pt x="3649006" y="1029367"/>
                  </a:lnTo>
                  <a:lnTo>
                    <a:pt x="3649006" y="1049964"/>
                  </a:lnTo>
                  <a:lnTo>
                    <a:pt x="3629115" y="1049964"/>
                  </a:lnTo>
                  <a:lnTo>
                    <a:pt x="3609150" y="1049964"/>
                  </a:lnTo>
                  <a:lnTo>
                    <a:pt x="19950" y="1049964"/>
                  </a:lnTo>
                  <a:lnTo>
                    <a:pt x="0" y="1049964"/>
                  </a:lnTo>
                </a:path>
              </a:pathLst>
            </a:custGeom>
            <a:ln w="2037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8702FF87-C198-46D1-A768-10464169144C}"/>
                </a:ext>
              </a:extLst>
            </p:cNvPr>
            <p:cNvSpPr/>
            <p:nvPr/>
          </p:nvSpPr>
          <p:spPr>
            <a:xfrm>
              <a:off x="730891" y="2462094"/>
              <a:ext cx="812800" cy="422909"/>
            </a:xfrm>
            <a:custGeom>
              <a:avLst/>
              <a:gdLst/>
              <a:ahLst/>
              <a:cxnLst/>
              <a:rect l="l" t="t" r="r" b="b"/>
              <a:pathLst>
                <a:path w="812800" h="422910">
                  <a:moveTo>
                    <a:pt x="812325" y="0"/>
                  </a:moveTo>
                  <a:lnTo>
                    <a:pt x="792360" y="20429"/>
                  </a:lnTo>
                  <a:lnTo>
                    <a:pt x="772393" y="34022"/>
                  </a:lnTo>
                  <a:lnTo>
                    <a:pt x="752427" y="54604"/>
                  </a:lnTo>
                  <a:lnTo>
                    <a:pt x="692604" y="95462"/>
                  </a:lnTo>
                  <a:lnTo>
                    <a:pt x="665808" y="109056"/>
                  </a:lnTo>
                  <a:lnTo>
                    <a:pt x="625950" y="136472"/>
                  </a:lnTo>
                  <a:lnTo>
                    <a:pt x="526045" y="204478"/>
                  </a:lnTo>
                  <a:lnTo>
                    <a:pt x="506079" y="211283"/>
                  </a:lnTo>
                  <a:lnTo>
                    <a:pt x="486113" y="224892"/>
                  </a:lnTo>
                  <a:lnTo>
                    <a:pt x="466147" y="231881"/>
                  </a:lnTo>
                  <a:lnTo>
                    <a:pt x="446256" y="245489"/>
                  </a:lnTo>
                  <a:lnTo>
                    <a:pt x="426065" y="252286"/>
                  </a:lnTo>
                  <a:lnTo>
                    <a:pt x="406174" y="265896"/>
                  </a:lnTo>
                  <a:lnTo>
                    <a:pt x="346275" y="286308"/>
                  </a:lnTo>
                  <a:lnTo>
                    <a:pt x="326384" y="299910"/>
                  </a:lnTo>
                  <a:lnTo>
                    <a:pt x="246370" y="327312"/>
                  </a:lnTo>
                  <a:lnTo>
                    <a:pt x="219791" y="327312"/>
                  </a:lnTo>
                  <a:lnTo>
                    <a:pt x="139814" y="354523"/>
                  </a:lnTo>
                  <a:lnTo>
                    <a:pt x="119871" y="354523"/>
                  </a:lnTo>
                  <a:lnTo>
                    <a:pt x="79976" y="368131"/>
                  </a:lnTo>
                  <a:lnTo>
                    <a:pt x="60025" y="368131"/>
                  </a:lnTo>
                  <a:lnTo>
                    <a:pt x="39894" y="374935"/>
                  </a:lnTo>
                  <a:lnTo>
                    <a:pt x="19951" y="374935"/>
                  </a:lnTo>
                  <a:lnTo>
                    <a:pt x="0" y="381740"/>
                  </a:lnTo>
                  <a:lnTo>
                    <a:pt x="0" y="422743"/>
                  </a:lnTo>
                  <a:lnTo>
                    <a:pt x="812325" y="422743"/>
                  </a:lnTo>
                  <a:lnTo>
                    <a:pt x="8123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C7E0CDC6-252F-4E6A-AB2D-5CB636C2F19E}"/>
                </a:ext>
              </a:extLst>
            </p:cNvPr>
            <p:cNvSpPr/>
            <p:nvPr/>
          </p:nvSpPr>
          <p:spPr>
            <a:xfrm>
              <a:off x="730891" y="2462094"/>
              <a:ext cx="812800" cy="422909"/>
            </a:xfrm>
            <a:custGeom>
              <a:avLst/>
              <a:gdLst/>
              <a:ahLst/>
              <a:cxnLst/>
              <a:rect l="l" t="t" r="r" b="b"/>
              <a:pathLst>
                <a:path w="812800" h="422910">
                  <a:moveTo>
                    <a:pt x="0" y="422742"/>
                  </a:moveTo>
                  <a:lnTo>
                    <a:pt x="0" y="381740"/>
                  </a:lnTo>
                  <a:lnTo>
                    <a:pt x="19950" y="374935"/>
                  </a:lnTo>
                  <a:lnTo>
                    <a:pt x="39894" y="374935"/>
                  </a:lnTo>
                  <a:lnTo>
                    <a:pt x="60025" y="368130"/>
                  </a:lnTo>
                  <a:lnTo>
                    <a:pt x="79976" y="368130"/>
                  </a:lnTo>
                  <a:lnTo>
                    <a:pt x="99920" y="361326"/>
                  </a:lnTo>
                  <a:lnTo>
                    <a:pt x="119871" y="354522"/>
                  </a:lnTo>
                  <a:lnTo>
                    <a:pt x="139814" y="354522"/>
                  </a:lnTo>
                  <a:lnTo>
                    <a:pt x="159765" y="347725"/>
                  </a:lnTo>
                  <a:lnTo>
                    <a:pt x="179709" y="340920"/>
                  </a:lnTo>
                  <a:lnTo>
                    <a:pt x="199840" y="334116"/>
                  </a:lnTo>
                  <a:lnTo>
                    <a:pt x="219791" y="327311"/>
                  </a:lnTo>
                  <a:lnTo>
                    <a:pt x="246370" y="327311"/>
                  </a:lnTo>
                  <a:lnTo>
                    <a:pt x="266336" y="320507"/>
                  </a:lnTo>
                  <a:lnTo>
                    <a:pt x="286302" y="313518"/>
                  </a:lnTo>
                  <a:lnTo>
                    <a:pt x="306193" y="306714"/>
                  </a:lnTo>
                  <a:lnTo>
                    <a:pt x="326384" y="299910"/>
                  </a:lnTo>
                  <a:lnTo>
                    <a:pt x="346275" y="286308"/>
                  </a:lnTo>
                  <a:lnTo>
                    <a:pt x="366241" y="279504"/>
                  </a:lnTo>
                  <a:lnTo>
                    <a:pt x="386207" y="272699"/>
                  </a:lnTo>
                  <a:lnTo>
                    <a:pt x="406174" y="265895"/>
                  </a:lnTo>
                  <a:lnTo>
                    <a:pt x="426065" y="252286"/>
                  </a:lnTo>
                  <a:lnTo>
                    <a:pt x="446256" y="245489"/>
                  </a:lnTo>
                  <a:lnTo>
                    <a:pt x="466147" y="231880"/>
                  </a:lnTo>
                  <a:lnTo>
                    <a:pt x="486113" y="224892"/>
                  </a:lnTo>
                  <a:lnTo>
                    <a:pt x="506079" y="211283"/>
                  </a:lnTo>
                  <a:lnTo>
                    <a:pt x="526045" y="204478"/>
                  </a:lnTo>
                  <a:lnTo>
                    <a:pt x="545936" y="190869"/>
                  </a:lnTo>
                  <a:lnTo>
                    <a:pt x="566127" y="177268"/>
                  </a:lnTo>
                  <a:lnTo>
                    <a:pt x="586018" y="163659"/>
                  </a:lnTo>
                  <a:lnTo>
                    <a:pt x="605984" y="150066"/>
                  </a:lnTo>
                  <a:lnTo>
                    <a:pt x="625950" y="136472"/>
                  </a:lnTo>
                  <a:lnTo>
                    <a:pt x="645916" y="122648"/>
                  </a:lnTo>
                  <a:lnTo>
                    <a:pt x="665807" y="109055"/>
                  </a:lnTo>
                  <a:lnTo>
                    <a:pt x="692604" y="95461"/>
                  </a:lnTo>
                  <a:lnTo>
                    <a:pt x="712570" y="81868"/>
                  </a:lnTo>
                  <a:lnTo>
                    <a:pt x="732536" y="68197"/>
                  </a:lnTo>
                  <a:lnTo>
                    <a:pt x="752427" y="54604"/>
                  </a:lnTo>
                  <a:lnTo>
                    <a:pt x="772393" y="34022"/>
                  </a:lnTo>
                  <a:lnTo>
                    <a:pt x="792359" y="20428"/>
                  </a:lnTo>
                  <a:lnTo>
                    <a:pt x="812325" y="0"/>
                  </a:lnTo>
                  <a:lnTo>
                    <a:pt x="812325" y="422742"/>
                  </a:lnTo>
                  <a:lnTo>
                    <a:pt x="19950" y="422742"/>
                  </a:lnTo>
                  <a:lnTo>
                    <a:pt x="0" y="422742"/>
                  </a:lnTo>
                </a:path>
              </a:pathLst>
            </a:custGeom>
            <a:ln w="1354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91AA2370-813E-45F6-BA65-B6002BE04356}"/>
                </a:ext>
              </a:extLst>
            </p:cNvPr>
            <p:cNvSpPr/>
            <p:nvPr/>
          </p:nvSpPr>
          <p:spPr>
            <a:xfrm>
              <a:off x="730891" y="648703"/>
              <a:ext cx="3649345" cy="2236470"/>
            </a:xfrm>
            <a:custGeom>
              <a:avLst/>
              <a:gdLst/>
              <a:ahLst/>
              <a:cxnLst/>
              <a:rect l="l" t="t" r="r" b="b"/>
              <a:pathLst>
                <a:path w="3649345" h="2236470">
                  <a:moveTo>
                    <a:pt x="0" y="0"/>
                  </a:moveTo>
                  <a:lnTo>
                    <a:pt x="0" y="2236133"/>
                  </a:lnTo>
                </a:path>
                <a:path w="3649345" h="2236470">
                  <a:moveTo>
                    <a:pt x="0" y="2236133"/>
                  </a:moveTo>
                  <a:lnTo>
                    <a:pt x="3649006" y="2236133"/>
                  </a:lnTo>
                </a:path>
              </a:pathLst>
            </a:custGeom>
            <a:ln w="67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>
            <a:extLst>
              <a:ext uri="{FF2B5EF4-FFF2-40B4-BE49-F238E27FC236}">
                <a16:creationId xmlns:a16="http://schemas.microsoft.com/office/drawing/2014/main" id="{85A1131B-3565-44E7-B10C-BCF3DF02CD00}"/>
              </a:ext>
            </a:extLst>
          </p:cNvPr>
          <p:cNvSpPr txBox="1"/>
          <p:nvPr/>
        </p:nvSpPr>
        <p:spPr>
          <a:xfrm>
            <a:off x="985114" y="342737"/>
            <a:ext cx="2964815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050" b="1" spc="10" dirty="0">
                <a:latin typeface="Cambria"/>
                <a:cs typeface="Cambria"/>
              </a:rPr>
              <a:t>Variabile</a:t>
            </a:r>
            <a:r>
              <a:rPr sz="1050" b="1" spc="25" dirty="0">
                <a:latin typeface="Cambria"/>
                <a:cs typeface="Cambria"/>
              </a:rPr>
              <a:t> </a:t>
            </a:r>
            <a:r>
              <a:rPr sz="1050" b="1" spc="5" dirty="0">
                <a:latin typeface="Cambria"/>
                <a:cs typeface="Cambria"/>
              </a:rPr>
              <a:t>Casuale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10" dirty="0">
                <a:latin typeface="Cambria"/>
                <a:cs typeface="Cambria"/>
              </a:rPr>
              <a:t>Gaussiana</a:t>
            </a:r>
            <a:r>
              <a:rPr sz="1050" b="1" spc="25" dirty="0">
                <a:latin typeface="Cambria"/>
                <a:cs typeface="Cambria"/>
              </a:rPr>
              <a:t> </a:t>
            </a:r>
            <a:r>
              <a:rPr sz="1050" b="1" spc="-80" dirty="0">
                <a:latin typeface="Cambria"/>
                <a:cs typeface="Cambria"/>
              </a:rPr>
              <a:t>(</a:t>
            </a:r>
            <a:r>
              <a:rPr sz="1050" b="1" spc="50" dirty="0">
                <a:latin typeface="Cambria"/>
                <a:cs typeface="Cambria"/>
              </a:rPr>
              <a:t> </a:t>
            </a:r>
            <a:r>
              <a:rPr sz="1575" spc="15" baseline="13227" dirty="0">
                <a:latin typeface="Symbol"/>
                <a:cs typeface="Symbol"/>
              </a:rPr>
              <a:t></a:t>
            </a:r>
            <a:r>
              <a:rPr sz="1575" spc="150" baseline="13227" dirty="0">
                <a:latin typeface="Times New Roman"/>
                <a:cs typeface="Times New Roman"/>
              </a:rPr>
              <a:t> </a:t>
            </a:r>
            <a:r>
              <a:rPr sz="1050" b="1" spc="-60" dirty="0">
                <a:latin typeface="Cambria"/>
                <a:cs typeface="Cambria"/>
              </a:rPr>
              <a:t>171.5,</a:t>
            </a:r>
            <a:r>
              <a:rPr sz="1050" b="1" spc="25" dirty="0">
                <a:latin typeface="Cambria"/>
                <a:cs typeface="Cambria"/>
              </a:rPr>
              <a:t> </a:t>
            </a:r>
            <a:r>
              <a:rPr sz="1575" spc="67" baseline="13227" dirty="0">
                <a:latin typeface="Symbol"/>
                <a:cs typeface="Symbol"/>
              </a:rPr>
              <a:t></a:t>
            </a:r>
            <a:r>
              <a:rPr sz="1575" spc="150" baseline="13227" dirty="0">
                <a:latin typeface="Times New Roman"/>
                <a:cs typeface="Times New Roman"/>
              </a:rPr>
              <a:t> </a:t>
            </a:r>
            <a:r>
              <a:rPr sz="1050" b="1" spc="-60" dirty="0">
                <a:latin typeface="Cambria"/>
                <a:cs typeface="Cambria"/>
              </a:rPr>
              <a:t>8.5</a:t>
            </a:r>
            <a:r>
              <a:rPr sz="1050" b="1" spc="25" dirty="0">
                <a:latin typeface="Cambria"/>
                <a:cs typeface="Cambria"/>
              </a:rPr>
              <a:t> </a:t>
            </a:r>
            <a:r>
              <a:rPr sz="1050" b="1" spc="-80" dirty="0">
                <a:latin typeface="Cambria"/>
                <a:cs typeface="Cambria"/>
              </a:rPr>
              <a:t>)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9E21F763-43D5-459D-B311-0908AC41E7BD}"/>
              </a:ext>
            </a:extLst>
          </p:cNvPr>
          <p:cNvSpPr txBox="1"/>
          <p:nvPr/>
        </p:nvSpPr>
        <p:spPr>
          <a:xfrm>
            <a:off x="464562" y="2347189"/>
            <a:ext cx="19939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0" dirty="0">
                <a:latin typeface="Trebuchet MS"/>
                <a:cs typeface="Trebuchet MS"/>
              </a:rPr>
              <a:t>0,02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A6C29E88-A84B-4C27-B723-58539E2D7DB0}"/>
              </a:ext>
            </a:extLst>
          </p:cNvPr>
          <p:cNvSpPr txBox="1"/>
          <p:nvPr/>
        </p:nvSpPr>
        <p:spPr>
          <a:xfrm>
            <a:off x="464562" y="1904056"/>
            <a:ext cx="19939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0" dirty="0">
                <a:latin typeface="Trebuchet MS"/>
                <a:cs typeface="Trebuchet MS"/>
              </a:rPr>
              <a:t>0,04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744A0CAC-7F9A-4F89-89A3-53A4BA1B50F0}"/>
              </a:ext>
            </a:extLst>
          </p:cNvPr>
          <p:cNvSpPr txBox="1"/>
          <p:nvPr/>
        </p:nvSpPr>
        <p:spPr>
          <a:xfrm>
            <a:off x="464562" y="1010954"/>
            <a:ext cx="199390" cy="599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0" dirty="0">
                <a:latin typeface="Trebuchet MS"/>
                <a:cs typeface="Trebuchet MS"/>
              </a:rPr>
              <a:t>0,08</a:t>
            </a:r>
            <a:endParaRPr sz="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850" spc="-50" dirty="0">
                <a:latin typeface="Trebuchet MS"/>
                <a:cs typeface="Trebuchet MS"/>
              </a:rPr>
              <a:t>0,06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D6417CE9-F7F9-4961-87F4-4DDA2E4EF49A}"/>
              </a:ext>
            </a:extLst>
          </p:cNvPr>
          <p:cNvSpPr txBox="1"/>
          <p:nvPr/>
        </p:nvSpPr>
        <p:spPr>
          <a:xfrm>
            <a:off x="439162" y="2764300"/>
            <a:ext cx="4175760" cy="3530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65"/>
              </a:spcBef>
            </a:pPr>
            <a:r>
              <a:rPr sz="850" spc="-50" dirty="0">
                <a:latin typeface="Trebuchet MS"/>
                <a:cs typeface="Trebuchet MS"/>
              </a:rPr>
              <a:t>0,00</a:t>
            </a:r>
            <a:endParaRPr sz="850">
              <a:latin typeface="Trebuchet MS"/>
              <a:cs typeface="Trebuchet MS"/>
            </a:endParaRPr>
          </a:p>
          <a:p>
            <a:pPr marL="211454">
              <a:lnSpc>
                <a:spcPct val="100000"/>
              </a:lnSpc>
              <a:spcBef>
                <a:spcPts val="270"/>
              </a:spcBef>
              <a:tabLst>
                <a:tab pos="617855" algn="l"/>
                <a:tab pos="1023619" algn="l"/>
                <a:tab pos="1430020" algn="l"/>
                <a:tab pos="1836420" algn="l"/>
                <a:tab pos="2235835" algn="l"/>
                <a:tab pos="2642235" algn="l"/>
                <a:tab pos="3048000" algn="l"/>
                <a:tab pos="3454400" algn="l"/>
                <a:tab pos="3860165" algn="l"/>
              </a:tabLst>
            </a:pPr>
            <a:r>
              <a:rPr sz="850" spc="-30" dirty="0">
                <a:latin typeface="Trebuchet MS"/>
                <a:cs typeface="Trebuchet MS"/>
              </a:rPr>
              <a:t>150	155	160	165	170	175	180	185	190	195</a:t>
            </a:r>
            <a:r>
              <a:rPr sz="850" spc="210" dirty="0">
                <a:latin typeface="Trebuchet MS"/>
                <a:cs typeface="Trebuchet MS"/>
              </a:rPr>
              <a:t> </a:t>
            </a:r>
            <a:r>
              <a:rPr sz="1200" b="1" i="1" spc="-104" baseline="10416" dirty="0">
                <a:latin typeface="Trebuchet MS"/>
                <a:cs typeface="Trebuchet MS"/>
              </a:rPr>
              <a:t>x</a:t>
            </a:r>
            <a:endParaRPr sz="1200" baseline="10416">
              <a:latin typeface="Trebuchet MS"/>
              <a:cs typeface="Trebuchet MS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C6FDC14A-E1C5-4654-A680-54B27F922F1A}"/>
              </a:ext>
            </a:extLst>
          </p:cNvPr>
          <p:cNvSpPr txBox="1"/>
          <p:nvPr/>
        </p:nvSpPr>
        <p:spPr>
          <a:xfrm>
            <a:off x="464562" y="296470"/>
            <a:ext cx="199390" cy="42100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850" b="1" i="1" spc="-65" dirty="0">
                <a:latin typeface="Trebuchet MS"/>
                <a:cs typeface="Trebuchet MS"/>
              </a:rPr>
              <a:t>f(x)</a:t>
            </a:r>
            <a:endParaRPr sz="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r>
              <a:rPr sz="850" spc="-50" dirty="0">
                <a:latin typeface="Trebuchet MS"/>
                <a:cs typeface="Trebuchet MS"/>
              </a:rPr>
              <a:t>0,10</a:t>
            </a:r>
            <a:endParaRPr sz="850">
              <a:latin typeface="Trebuchet MS"/>
              <a:cs typeface="Trebuchet MS"/>
            </a:endParaRPr>
          </a:p>
        </p:txBody>
      </p:sp>
      <p:grpSp>
        <p:nvGrpSpPr>
          <p:cNvPr id="23" name="object 23">
            <a:extLst>
              <a:ext uri="{FF2B5EF4-FFF2-40B4-BE49-F238E27FC236}">
                <a16:creationId xmlns:a16="http://schemas.microsoft.com/office/drawing/2014/main" id="{B6CDEC29-03B0-431B-A691-24CE8074D85B}"/>
              </a:ext>
            </a:extLst>
          </p:cNvPr>
          <p:cNvGrpSpPr/>
          <p:nvPr/>
        </p:nvGrpSpPr>
        <p:grpSpPr>
          <a:xfrm>
            <a:off x="257735" y="259951"/>
            <a:ext cx="8754745" cy="6310630"/>
            <a:chOff x="257735" y="259951"/>
            <a:chExt cx="8754745" cy="6310630"/>
          </a:xfrm>
        </p:grpSpPr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768E4C39-16AB-4AD5-9B74-6C4F8DE8B336}"/>
                </a:ext>
              </a:extLst>
            </p:cNvPr>
            <p:cNvSpPr/>
            <p:nvPr/>
          </p:nvSpPr>
          <p:spPr>
            <a:xfrm>
              <a:off x="264720" y="266936"/>
              <a:ext cx="4395470" cy="3088640"/>
            </a:xfrm>
            <a:custGeom>
              <a:avLst/>
              <a:gdLst/>
              <a:ahLst/>
              <a:cxnLst/>
              <a:rect l="l" t="t" r="r" b="b"/>
              <a:pathLst>
                <a:path w="4395470" h="3088640">
                  <a:moveTo>
                    <a:pt x="0" y="3088263"/>
                  </a:moveTo>
                  <a:lnTo>
                    <a:pt x="4394858" y="3088263"/>
                  </a:lnTo>
                  <a:lnTo>
                    <a:pt x="4394858" y="0"/>
                  </a:lnTo>
                  <a:lnTo>
                    <a:pt x="0" y="0"/>
                  </a:lnTo>
                  <a:lnTo>
                    <a:pt x="0" y="3088263"/>
                  </a:lnTo>
                  <a:close/>
                </a:path>
              </a:pathLst>
            </a:custGeom>
            <a:ln w="1350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8F267027-BFE1-465C-BCFE-388E553519D6}"/>
                </a:ext>
              </a:extLst>
            </p:cNvPr>
            <p:cNvSpPr/>
            <p:nvPr/>
          </p:nvSpPr>
          <p:spPr>
            <a:xfrm>
              <a:off x="4616470" y="3481435"/>
              <a:ext cx="4389120" cy="3082290"/>
            </a:xfrm>
            <a:custGeom>
              <a:avLst/>
              <a:gdLst/>
              <a:ahLst/>
              <a:cxnLst/>
              <a:rect l="l" t="t" r="r" b="b"/>
              <a:pathLst>
                <a:path w="4389120" h="3082290">
                  <a:moveTo>
                    <a:pt x="0" y="3081838"/>
                  </a:moveTo>
                  <a:lnTo>
                    <a:pt x="4388662" y="3081838"/>
                  </a:lnTo>
                  <a:lnTo>
                    <a:pt x="4388662" y="0"/>
                  </a:lnTo>
                  <a:lnTo>
                    <a:pt x="0" y="0"/>
                  </a:lnTo>
                  <a:lnTo>
                    <a:pt x="0" y="3081838"/>
                  </a:lnTo>
                  <a:close/>
                </a:path>
              </a:pathLst>
            </a:custGeom>
            <a:ln w="1350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08BFDB85-624E-4329-AF8B-270636FC9489}"/>
                </a:ext>
              </a:extLst>
            </p:cNvPr>
            <p:cNvSpPr/>
            <p:nvPr/>
          </p:nvSpPr>
          <p:spPr>
            <a:xfrm>
              <a:off x="5029471" y="3774488"/>
              <a:ext cx="3696335" cy="1854835"/>
            </a:xfrm>
            <a:custGeom>
              <a:avLst/>
              <a:gdLst/>
              <a:ahLst/>
              <a:cxnLst/>
              <a:rect l="l" t="t" r="r" b="b"/>
              <a:pathLst>
                <a:path w="3696334" h="1854835">
                  <a:moveTo>
                    <a:pt x="0" y="1854633"/>
                  </a:moveTo>
                  <a:lnTo>
                    <a:pt x="3695964" y="1854633"/>
                  </a:lnTo>
                </a:path>
                <a:path w="3696334" h="1854835">
                  <a:moveTo>
                    <a:pt x="0" y="1391032"/>
                  </a:moveTo>
                  <a:lnTo>
                    <a:pt x="3695964" y="1391032"/>
                  </a:lnTo>
                </a:path>
                <a:path w="3696334" h="1854835">
                  <a:moveTo>
                    <a:pt x="0" y="927201"/>
                  </a:moveTo>
                  <a:lnTo>
                    <a:pt x="3695964" y="927201"/>
                  </a:lnTo>
                </a:path>
                <a:path w="3696334" h="1854835">
                  <a:moveTo>
                    <a:pt x="0" y="463600"/>
                  </a:moveTo>
                  <a:lnTo>
                    <a:pt x="3695964" y="463600"/>
                  </a:lnTo>
                </a:path>
                <a:path w="3696334" h="1854835">
                  <a:moveTo>
                    <a:pt x="0" y="0"/>
                  </a:moveTo>
                  <a:lnTo>
                    <a:pt x="3695964" y="0"/>
                  </a:lnTo>
                </a:path>
              </a:pathLst>
            </a:custGeom>
            <a:ln w="67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C50F6271-D44F-437B-86C2-42C163CCF6AF}"/>
                </a:ext>
              </a:extLst>
            </p:cNvPr>
            <p:cNvSpPr/>
            <p:nvPr/>
          </p:nvSpPr>
          <p:spPr>
            <a:xfrm>
              <a:off x="5029471" y="3774488"/>
              <a:ext cx="3696335" cy="2318385"/>
            </a:xfrm>
            <a:custGeom>
              <a:avLst/>
              <a:gdLst/>
              <a:ahLst/>
              <a:cxnLst/>
              <a:rect l="l" t="t" r="r" b="b"/>
              <a:pathLst>
                <a:path w="3696334" h="2318385">
                  <a:moveTo>
                    <a:pt x="0" y="0"/>
                  </a:moveTo>
                  <a:lnTo>
                    <a:pt x="3695964" y="0"/>
                  </a:lnTo>
                  <a:lnTo>
                    <a:pt x="3695964" y="2318195"/>
                  </a:lnTo>
                  <a:lnTo>
                    <a:pt x="0" y="2318195"/>
                  </a:lnTo>
                  <a:lnTo>
                    <a:pt x="0" y="0"/>
                  </a:lnTo>
                </a:path>
              </a:pathLst>
            </a:custGeom>
            <a:ln w="1352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A8AE5522-A184-4798-AC0B-E599AD45D85D}"/>
                </a:ext>
              </a:extLst>
            </p:cNvPr>
            <p:cNvSpPr/>
            <p:nvPr/>
          </p:nvSpPr>
          <p:spPr>
            <a:xfrm>
              <a:off x="5235794" y="4244924"/>
              <a:ext cx="3283585" cy="1847850"/>
            </a:xfrm>
            <a:custGeom>
              <a:avLst/>
              <a:gdLst/>
              <a:ahLst/>
              <a:cxnLst/>
              <a:rect l="l" t="t" r="r" b="b"/>
              <a:pathLst>
                <a:path w="3283584" h="1847850">
                  <a:moveTo>
                    <a:pt x="3256565" y="1840962"/>
                  </a:moveTo>
                  <a:lnTo>
                    <a:pt x="26783" y="1840962"/>
                  </a:lnTo>
                  <a:lnTo>
                    <a:pt x="0" y="1847759"/>
                  </a:lnTo>
                  <a:lnTo>
                    <a:pt x="3283137" y="1847759"/>
                  </a:lnTo>
                  <a:lnTo>
                    <a:pt x="3256565" y="1840962"/>
                  </a:lnTo>
                  <a:close/>
                </a:path>
                <a:path w="3283584" h="1847850">
                  <a:moveTo>
                    <a:pt x="3123399" y="1834157"/>
                  </a:moveTo>
                  <a:lnTo>
                    <a:pt x="166598" y="1834157"/>
                  </a:lnTo>
                  <a:lnTo>
                    <a:pt x="140025" y="1840962"/>
                  </a:lnTo>
                  <a:lnTo>
                    <a:pt x="3143368" y="1840962"/>
                  </a:lnTo>
                  <a:lnTo>
                    <a:pt x="3123399" y="1834157"/>
                  </a:lnTo>
                  <a:close/>
                </a:path>
                <a:path w="3283584" h="1847850">
                  <a:moveTo>
                    <a:pt x="3050061" y="1827352"/>
                  </a:moveTo>
                  <a:lnTo>
                    <a:pt x="233105" y="1827352"/>
                  </a:lnTo>
                  <a:lnTo>
                    <a:pt x="206532" y="1834157"/>
                  </a:lnTo>
                  <a:lnTo>
                    <a:pt x="3076634" y="1834157"/>
                  </a:lnTo>
                  <a:lnTo>
                    <a:pt x="3050061" y="1827352"/>
                  </a:lnTo>
                  <a:close/>
                </a:path>
                <a:path w="3283584" h="1847850">
                  <a:moveTo>
                    <a:pt x="2956756" y="1813742"/>
                  </a:moveTo>
                  <a:lnTo>
                    <a:pt x="326411" y="1813742"/>
                  </a:lnTo>
                  <a:lnTo>
                    <a:pt x="299763" y="1820547"/>
                  </a:lnTo>
                  <a:lnTo>
                    <a:pt x="279796" y="1827352"/>
                  </a:lnTo>
                  <a:lnTo>
                    <a:pt x="3003522" y="1827352"/>
                  </a:lnTo>
                  <a:lnTo>
                    <a:pt x="2983553" y="1820547"/>
                  </a:lnTo>
                  <a:lnTo>
                    <a:pt x="2956756" y="1813742"/>
                  </a:lnTo>
                  <a:close/>
                </a:path>
                <a:path w="3283584" h="1847850">
                  <a:moveTo>
                    <a:pt x="1664966" y="0"/>
                  </a:moveTo>
                  <a:lnTo>
                    <a:pt x="1618427" y="0"/>
                  </a:lnTo>
                  <a:lnTo>
                    <a:pt x="1598234" y="6836"/>
                  </a:lnTo>
                  <a:lnTo>
                    <a:pt x="1571660" y="20431"/>
                  </a:lnTo>
                  <a:lnTo>
                    <a:pt x="1551693" y="34179"/>
                  </a:lnTo>
                  <a:lnTo>
                    <a:pt x="1525120" y="54610"/>
                  </a:lnTo>
                  <a:lnTo>
                    <a:pt x="1505153" y="81799"/>
                  </a:lnTo>
                  <a:lnTo>
                    <a:pt x="1478354" y="109218"/>
                  </a:lnTo>
                  <a:lnTo>
                    <a:pt x="1458462" y="143244"/>
                  </a:lnTo>
                  <a:lnTo>
                    <a:pt x="1431815" y="177269"/>
                  </a:lnTo>
                  <a:lnTo>
                    <a:pt x="1411923" y="218283"/>
                  </a:lnTo>
                  <a:lnTo>
                    <a:pt x="1385275" y="259067"/>
                  </a:lnTo>
                  <a:lnTo>
                    <a:pt x="1365157" y="300081"/>
                  </a:lnTo>
                  <a:lnTo>
                    <a:pt x="1338585" y="347778"/>
                  </a:lnTo>
                  <a:lnTo>
                    <a:pt x="1318618" y="402386"/>
                  </a:lnTo>
                  <a:lnTo>
                    <a:pt x="1292044" y="450006"/>
                  </a:lnTo>
                  <a:lnTo>
                    <a:pt x="1252109" y="559224"/>
                  </a:lnTo>
                  <a:lnTo>
                    <a:pt x="1225312" y="613680"/>
                  </a:lnTo>
                  <a:lnTo>
                    <a:pt x="1205420" y="668289"/>
                  </a:lnTo>
                  <a:lnTo>
                    <a:pt x="1178772" y="722897"/>
                  </a:lnTo>
                  <a:lnTo>
                    <a:pt x="1158880" y="784113"/>
                  </a:lnTo>
                  <a:lnTo>
                    <a:pt x="1132231" y="838721"/>
                  </a:lnTo>
                  <a:lnTo>
                    <a:pt x="1112114" y="893177"/>
                  </a:lnTo>
                  <a:lnTo>
                    <a:pt x="1085541" y="947785"/>
                  </a:lnTo>
                  <a:lnTo>
                    <a:pt x="1065574" y="1002394"/>
                  </a:lnTo>
                  <a:lnTo>
                    <a:pt x="1039000" y="1050014"/>
                  </a:lnTo>
                  <a:lnTo>
                    <a:pt x="1019034" y="1104623"/>
                  </a:lnTo>
                  <a:lnTo>
                    <a:pt x="992235" y="1152243"/>
                  </a:lnTo>
                  <a:lnTo>
                    <a:pt x="972268" y="1200094"/>
                  </a:lnTo>
                  <a:lnTo>
                    <a:pt x="945695" y="1247866"/>
                  </a:lnTo>
                  <a:lnTo>
                    <a:pt x="925728" y="1288727"/>
                  </a:lnTo>
                  <a:lnTo>
                    <a:pt x="905836" y="1336577"/>
                  </a:lnTo>
                  <a:lnTo>
                    <a:pt x="879187" y="1370525"/>
                  </a:lnTo>
                  <a:lnTo>
                    <a:pt x="859071" y="1411386"/>
                  </a:lnTo>
                  <a:lnTo>
                    <a:pt x="832497" y="1445564"/>
                  </a:lnTo>
                  <a:lnTo>
                    <a:pt x="812530" y="1479590"/>
                  </a:lnTo>
                  <a:lnTo>
                    <a:pt x="785957" y="1513845"/>
                  </a:lnTo>
                  <a:lnTo>
                    <a:pt x="765990" y="1541035"/>
                  </a:lnTo>
                  <a:lnTo>
                    <a:pt x="739192" y="1568224"/>
                  </a:lnTo>
                  <a:lnTo>
                    <a:pt x="719225" y="1595651"/>
                  </a:lnTo>
                  <a:lnTo>
                    <a:pt x="672684" y="1643271"/>
                  </a:lnTo>
                  <a:lnTo>
                    <a:pt x="646112" y="1663686"/>
                  </a:lnTo>
                  <a:lnTo>
                    <a:pt x="625994" y="1684285"/>
                  </a:lnTo>
                  <a:lnTo>
                    <a:pt x="599347" y="1697895"/>
                  </a:lnTo>
                  <a:lnTo>
                    <a:pt x="579454" y="1718303"/>
                  </a:lnTo>
                  <a:lnTo>
                    <a:pt x="552806" y="1731913"/>
                  </a:lnTo>
                  <a:lnTo>
                    <a:pt x="512946" y="1759125"/>
                  </a:lnTo>
                  <a:lnTo>
                    <a:pt x="486149" y="1765930"/>
                  </a:lnTo>
                  <a:lnTo>
                    <a:pt x="466181" y="1772919"/>
                  </a:lnTo>
                  <a:lnTo>
                    <a:pt x="439609" y="1786529"/>
                  </a:lnTo>
                  <a:lnTo>
                    <a:pt x="419642" y="1793334"/>
                  </a:lnTo>
                  <a:lnTo>
                    <a:pt x="393068" y="1800139"/>
                  </a:lnTo>
                  <a:lnTo>
                    <a:pt x="372950" y="1806937"/>
                  </a:lnTo>
                  <a:lnTo>
                    <a:pt x="346303" y="1813742"/>
                  </a:lnTo>
                  <a:lnTo>
                    <a:pt x="2936863" y="1813742"/>
                  </a:lnTo>
                  <a:lnTo>
                    <a:pt x="2910216" y="1806937"/>
                  </a:lnTo>
                  <a:lnTo>
                    <a:pt x="2890324" y="1800139"/>
                  </a:lnTo>
                  <a:lnTo>
                    <a:pt x="2863676" y="1793334"/>
                  </a:lnTo>
                  <a:lnTo>
                    <a:pt x="2843559" y="1786529"/>
                  </a:lnTo>
                  <a:lnTo>
                    <a:pt x="2816985" y="1772919"/>
                  </a:lnTo>
                  <a:lnTo>
                    <a:pt x="2797017" y="1765930"/>
                  </a:lnTo>
                  <a:lnTo>
                    <a:pt x="2770445" y="1759125"/>
                  </a:lnTo>
                  <a:lnTo>
                    <a:pt x="2730511" y="1731913"/>
                  </a:lnTo>
                  <a:lnTo>
                    <a:pt x="2703713" y="1718303"/>
                  </a:lnTo>
                  <a:lnTo>
                    <a:pt x="2683819" y="1697895"/>
                  </a:lnTo>
                  <a:lnTo>
                    <a:pt x="2657172" y="1684285"/>
                  </a:lnTo>
                  <a:lnTo>
                    <a:pt x="2637205" y="1663686"/>
                  </a:lnTo>
                  <a:lnTo>
                    <a:pt x="2610632" y="1643271"/>
                  </a:lnTo>
                  <a:lnTo>
                    <a:pt x="2563942" y="1595651"/>
                  </a:lnTo>
                  <a:lnTo>
                    <a:pt x="2543975" y="1568224"/>
                  </a:lnTo>
                  <a:lnTo>
                    <a:pt x="2517327" y="1541035"/>
                  </a:lnTo>
                  <a:lnTo>
                    <a:pt x="2497434" y="1513845"/>
                  </a:lnTo>
                  <a:lnTo>
                    <a:pt x="2470636" y="1479590"/>
                  </a:lnTo>
                  <a:lnTo>
                    <a:pt x="2450669" y="1445564"/>
                  </a:lnTo>
                  <a:lnTo>
                    <a:pt x="2424097" y="1411386"/>
                  </a:lnTo>
                  <a:lnTo>
                    <a:pt x="2404129" y="1370525"/>
                  </a:lnTo>
                  <a:lnTo>
                    <a:pt x="2384162" y="1336577"/>
                  </a:lnTo>
                  <a:lnTo>
                    <a:pt x="2357438" y="1288727"/>
                  </a:lnTo>
                  <a:lnTo>
                    <a:pt x="2337471" y="1247866"/>
                  </a:lnTo>
                  <a:lnTo>
                    <a:pt x="2310898" y="1200094"/>
                  </a:lnTo>
                  <a:lnTo>
                    <a:pt x="2290931" y="1152243"/>
                  </a:lnTo>
                  <a:lnTo>
                    <a:pt x="2264284" y="1104623"/>
                  </a:lnTo>
                  <a:lnTo>
                    <a:pt x="2244390" y="1050014"/>
                  </a:lnTo>
                  <a:lnTo>
                    <a:pt x="2217593" y="1002394"/>
                  </a:lnTo>
                  <a:lnTo>
                    <a:pt x="2197625" y="947785"/>
                  </a:lnTo>
                  <a:lnTo>
                    <a:pt x="2171053" y="893177"/>
                  </a:lnTo>
                  <a:lnTo>
                    <a:pt x="2151086" y="838721"/>
                  </a:lnTo>
                  <a:lnTo>
                    <a:pt x="2124513" y="784113"/>
                  </a:lnTo>
                  <a:lnTo>
                    <a:pt x="2104395" y="722897"/>
                  </a:lnTo>
                  <a:lnTo>
                    <a:pt x="2077747" y="668289"/>
                  </a:lnTo>
                  <a:lnTo>
                    <a:pt x="2057779" y="613680"/>
                  </a:lnTo>
                  <a:lnTo>
                    <a:pt x="2031207" y="559224"/>
                  </a:lnTo>
                  <a:lnTo>
                    <a:pt x="2011240" y="504615"/>
                  </a:lnTo>
                  <a:lnTo>
                    <a:pt x="1991347" y="450006"/>
                  </a:lnTo>
                  <a:lnTo>
                    <a:pt x="1964549" y="402386"/>
                  </a:lnTo>
                  <a:lnTo>
                    <a:pt x="1944582" y="347778"/>
                  </a:lnTo>
                  <a:lnTo>
                    <a:pt x="1918009" y="300081"/>
                  </a:lnTo>
                  <a:lnTo>
                    <a:pt x="1898042" y="259067"/>
                  </a:lnTo>
                  <a:lnTo>
                    <a:pt x="1871469" y="218283"/>
                  </a:lnTo>
                  <a:lnTo>
                    <a:pt x="1851277" y="177269"/>
                  </a:lnTo>
                  <a:lnTo>
                    <a:pt x="1824704" y="143244"/>
                  </a:lnTo>
                  <a:lnTo>
                    <a:pt x="1804737" y="109218"/>
                  </a:lnTo>
                  <a:lnTo>
                    <a:pt x="1778163" y="81799"/>
                  </a:lnTo>
                  <a:lnTo>
                    <a:pt x="1758196" y="54610"/>
                  </a:lnTo>
                  <a:lnTo>
                    <a:pt x="1731473" y="34179"/>
                  </a:lnTo>
                  <a:lnTo>
                    <a:pt x="1711506" y="20431"/>
                  </a:lnTo>
                  <a:lnTo>
                    <a:pt x="1684858" y="6836"/>
                  </a:lnTo>
                  <a:lnTo>
                    <a:pt x="166496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30A994A3-BCD4-436A-9647-4F13DA91454F}"/>
                </a:ext>
              </a:extLst>
            </p:cNvPr>
            <p:cNvSpPr/>
            <p:nvPr/>
          </p:nvSpPr>
          <p:spPr>
            <a:xfrm>
              <a:off x="5029471" y="4244924"/>
              <a:ext cx="3696335" cy="1847850"/>
            </a:xfrm>
            <a:custGeom>
              <a:avLst/>
              <a:gdLst/>
              <a:ahLst/>
              <a:cxnLst/>
              <a:rect l="l" t="t" r="r" b="b"/>
              <a:pathLst>
                <a:path w="3696334" h="1847850">
                  <a:moveTo>
                    <a:pt x="0" y="1847758"/>
                  </a:moveTo>
                  <a:lnTo>
                    <a:pt x="19952" y="1847758"/>
                  </a:lnTo>
                  <a:lnTo>
                    <a:pt x="206323" y="1847758"/>
                  </a:lnTo>
                  <a:lnTo>
                    <a:pt x="233105" y="1840961"/>
                  </a:lnTo>
                  <a:lnTo>
                    <a:pt x="346348" y="1840961"/>
                  </a:lnTo>
                  <a:lnTo>
                    <a:pt x="372921" y="1834156"/>
                  </a:lnTo>
                  <a:lnTo>
                    <a:pt x="392888" y="1834156"/>
                  </a:lnTo>
                  <a:lnTo>
                    <a:pt x="412856" y="1834156"/>
                  </a:lnTo>
                  <a:lnTo>
                    <a:pt x="439428" y="1827351"/>
                  </a:lnTo>
                  <a:lnTo>
                    <a:pt x="459396" y="1827351"/>
                  </a:lnTo>
                  <a:lnTo>
                    <a:pt x="486119" y="1827351"/>
                  </a:lnTo>
                  <a:lnTo>
                    <a:pt x="506086" y="1820546"/>
                  </a:lnTo>
                  <a:lnTo>
                    <a:pt x="532734" y="1813741"/>
                  </a:lnTo>
                  <a:lnTo>
                    <a:pt x="552627" y="1813741"/>
                  </a:lnTo>
                  <a:lnTo>
                    <a:pt x="579275" y="1806936"/>
                  </a:lnTo>
                  <a:lnTo>
                    <a:pt x="599392" y="1800139"/>
                  </a:lnTo>
                  <a:lnTo>
                    <a:pt x="625965" y="1793334"/>
                  </a:lnTo>
                  <a:lnTo>
                    <a:pt x="645932" y="1786529"/>
                  </a:lnTo>
                  <a:lnTo>
                    <a:pt x="672504" y="1772919"/>
                  </a:lnTo>
                  <a:lnTo>
                    <a:pt x="692472" y="1765929"/>
                  </a:lnTo>
                  <a:lnTo>
                    <a:pt x="719270" y="1759124"/>
                  </a:lnTo>
                  <a:lnTo>
                    <a:pt x="739162" y="1745514"/>
                  </a:lnTo>
                  <a:lnTo>
                    <a:pt x="759130" y="1731912"/>
                  </a:lnTo>
                  <a:lnTo>
                    <a:pt x="785778" y="1718302"/>
                  </a:lnTo>
                  <a:lnTo>
                    <a:pt x="805670" y="1697895"/>
                  </a:lnTo>
                  <a:lnTo>
                    <a:pt x="832318" y="1684285"/>
                  </a:lnTo>
                  <a:lnTo>
                    <a:pt x="852435" y="1663685"/>
                  </a:lnTo>
                  <a:lnTo>
                    <a:pt x="879008" y="1643270"/>
                  </a:lnTo>
                  <a:lnTo>
                    <a:pt x="898976" y="1622863"/>
                  </a:lnTo>
                  <a:lnTo>
                    <a:pt x="925548" y="1595651"/>
                  </a:lnTo>
                  <a:lnTo>
                    <a:pt x="945516" y="1568223"/>
                  </a:lnTo>
                  <a:lnTo>
                    <a:pt x="972314" y="1541034"/>
                  </a:lnTo>
                  <a:lnTo>
                    <a:pt x="992281" y="1513845"/>
                  </a:lnTo>
                  <a:lnTo>
                    <a:pt x="1018854" y="1479589"/>
                  </a:lnTo>
                  <a:lnTo>
                    <a:pt x="1038821" y="1445564"/>
                  </a:lnTo>
                  <a:lnTo>
                    <a:pt x="1065393" y="1411385"/>
                  </a:lnTo>
                  <a:lnTo>
                    <a:pt x="1085511" y="1370525"/>
                  </a:lnTo>
                  <a:lnTo>
                    <a:pt x="1112159" y="1336577"/>
                  </a:lnTo>
                  <a:lnTo>
                    <a:pt x="1132052" y="1288726"/>
                  </a:lnTo>
                  <a:lnTo>
                    <a:pt x="1152019" y="1247866"/>
                  </a:lnTo>
                  <a:lnTo>
                    <a:pt x="1178592" y="1200092"/>
                  </a:lnTo>
                  <a:lnTo>
                    <a:pt x="1198559" y="1152242"/>
                  </a:lnTo>
                  <a:lnTo>
                    <a:pt x="1225357" y="1104623"/>
                  </a:lnTo>
                  <a:lnTo>
                    <a:pt x="1245324" y="1050014"/>
                  </a:lnTo>
                  <a:lnTo>
                    <a:pt x="1271897" y="1002394"/>
                  </a:lnTo>
                  <a:lnTo>
                    <a:pt x="1291864" y="947785"/>
                  </a:lnTo>
                  <a:lnTo>
                    <a:pt x="1318438" y="893176"/>
                  </a:lnTo>
                  <a:lnTo>
                    <a:pt x="1338555" y="838720"/>
                  </a:lnTo>
                  <a:lnTo>
                    <a:pt x="1365203" y="784111"/>
                  </a:lnTo>
                  <a:lnTo>
                    <a:pt x="1385095" y="722897"/>
                  </a:lnTo>
                  <a:lnTo>
                    <a:pt x="1411743" y="668288"/>
                  </a:lnTo>
                  <a:lnTo>
                    <a:pt x="1431635" y="613679"/>
                  </a:lnTo>
                  <a:lnTo>
                    <a:pt x="1458433" y="559224"/>
                  </a:lnTo>
                  <a:lnTo>
                    <a:pt x="1478400" y="504615"/>
                  </a:lnTo>
                  <a:lnTo>
                    <a:pt x="1498368" y="450006"/>
                  </a:lnTo>
                  <a:lnTo>
                    <a:pt x="1524941" y="402386"/>
                  </a:lnTo>
                  <a:lnTo>
                    <a:pt x="1544907" y="347777"/>
                  </a:lnTo>
                  <a:lnTo>
                    <a:pt x="1571480" y="300080"/>
                  </a:lnTo>
                  <a:lnTo>
                    <a:pt x="1591598" y="259066"/>
                  </a:lnTo>
                  <a:lnTo>
                    <a:pt x="1618246" y="218282"/>
                  </a:lnTo>
                  <a:lnTo>
                    <a:pt x="1638138" y="177268"/>
                  </a:lnTo>
                  <a:lnTo>
                    <a:pt x="1664786" y="143243"/>
                  </a:lnTo>
                  <a:lnTo>
                    <a:pt x="1684678" y="109218"/>
                  </a:lnTo>
                  <a:lnTo>
                    <a:pt x="1711477" y="81798"/>
                  </a:lnTo>
                  <a:lnTo>
                    <a:pt x="1731443" y="54609"/>
                  </a:lnTo>
                  <a:lnTo>
                    <a:pt x="1758016" y="34178"/>
                  </a:lnTo>
                  <a:lnTo>
                    <a:pt x="1777984" y="20430"/>
                  </a:lnTo>
                  <a:lnTo>
                    <a:pt x="1804557" y="6835"/>
                  </a:lnTo>
                  <a:lnTo>
                    <a:pt x="1824749" y="0"/>
                  </a:lnTo>
                  <a:lnTo>
                    <a:pt x="1851322" y="0"/>
                  </a:lnTo>
                  <a:lnTo>
                    <a:pt x="1871289" y="0"/>
                  </a:lnTo>
                  <a:lnTo>
                    <a:pt x="1917830" y="20430"/>
                  </a:lnTo>
                  <a:lnTo>
                    <a:pt x="1964520" y="54609"/>
                  </a:lnTo>
                  <a:lnTo>
                    <a:pt x="1984487" y="81798"/>
                  </a:lnTo>
                  <a:lnTo>
                    <a:pt x="2011060" y="109218"/>
                  </a:lnTo>
                  <a:lnTo>
                    <a:pt x="2031027" y="143243"/>
                  </a:lnTo>
                  <a:lnTo>
                    <a:pt x="2057600" y="177268"/>
                  </a:lnTo>
                  <a:lnTo>
                    <a:pt x="2077793" y="218282"/>
                  </a:lnTo>
                  <a:lnTo>
                    <a:pt x="2104366" y="259066"/>
                  </a:lnTo>
                  <a:lnTo>
                    <a:pt x="2124332" y="300080"/>
                  </a:lnTo>
                  <a:lnTo>
                    <a:pt x="2150905" y="347777"/>
                  </a:lnTo>
                  <a:lnTo>
                    <a:pt x="2170872" y="402386"/>
                  </a:lnTo>
                  <a:lnTo>
                    <a:pt x="2197671" y="450006"/>
                  </a:lnTo>
                  <a:lnTo>
                    <a:pt x="2217564" y="504615"/>
                  </a:lnTo>
                  <a:lnTo>
                    <a:pt x="2237531" y="559224"/>
                  </a:lnTo>
                  <a:lnTo>
                    <a:pt x="2264103" y="613679"/>
                  </a:lnTo>
                  <a:lnTo>
                    <a:pt x="2284071" y="668288"/>
                  </a:lnTo>
                  <a:lnTo>
                    <a:pt x="2310718" y="722897"/>
                  </a:lnTo>
                  <a:lnTo>
                    <a:pt x="2330836" y="784111"/>
                  </a:lnTo>
                  <a:lnTo>
                    <a:pt x="2357409" y="838720"/>
                  </a:lnTo>
                  <a:lnTo>
                    <a:pt x="2377376" y="893176"/>
                  </a:lnTo>
                  <a:lnTo>
                    <a:pt x="2403949" y="947785"/>
                  </a:lnTo>
                  <a:lnTo>
                    <a:pt x="2423917" y="1002394"/>
                  </a:lnTo>
                  <a:lnTo>
                    <a:pt x="2450714" y="1050014"/>
                  </a:lnTo>
                  <a:lnTo>
                    <a:pt x="2470607" y="1104623"/>
                  </a:lnTo>
                  <a:lnTo>
                    <a:pt x="2497255" y="1152242"/>
                  </a:lnTo>
                  <a:lnTo>
                    <a:pt x="2517222" y="1200092"/>
                  </a:lnTo>
                  <a:lnTo>
                    <a:pt x="2543794" y="1247866"/>
                  </a:lnTo>
                  <a:lnTo>
                    <a:pt x="2563762" y="1288726"/>
                  </a:lnTo>
                  <a:lnTo>
                    <a:pt x="2590485" y="1336577"/>
                  </a:lnTo>
                  <a:lnTo>
                    <a:pt x="2610452" y="1370525"/>
                  </a:lnTo>
                  <a:lnTo>
                    <a:pt x="2630420" y="1411385"/>
                  </a:lnTo>
                  <a:lnTo>
                    <a:pt x="2656992" y="1445564"/>
                  </a:lnTo>
                  <a:lnTo>
                    <a:pt x="2676959" y="1479589"/>
                  </a:lnTo>
                  <a:lnTo>
                    <a:pt x="2703757" y="1513845"/>
                  </a:lnTo>
                  <a:lnTo>
                    <a:pt x="2723650" y="1541034"/>
                  </a:lnTo>
                  <a:lnTo>
                    <a:pt x="2750298" y="1568223"/>
                  </a:lnTo>
                  <a:lnTo>
                    <a:pt x="2770266" y="1595651"/>
                  </a:lnTo>
                  <a:lnTo>
                    <a:pt x="2796838" y="1622863"/>
                  </a:lnTo>
                  <a:lnTo>
                    <a:pt x="2816956" y="1643270"/>
                  </a:lnTo>
                  <a:lnTo>
                    <a:pt x="2843528" y="1663685"/>
                  </a:lnTo>
                  <a:lnTo>
                    <a:pt x="2863496" y="1684285"/>
                  </a:lnTo>
                  <a:lnTo>
                    <a:pt x="2890143" y="1697895"/>
                  </a:lnTo>
                  <a:lnTo>
                    <a:pt x="2910036" y="1718302"/>
                  </a:lnTo>
                  <a:lnTo>
                    <a:pt x="2936834" y="1731912"/>
                  </a:lnTo>
                  <a:lnTo>
                    <a:pt x="2956802" y="1745514"/>
                  </a:lnTo>
                  <a:lnTo>
                    <a:pt x="2976768" y="1759124"/>
                  </a:lnTo>
                  <a:lnTo>
                    <a:pt x="3003341" y="1765929"/>
                  </a:lnTo>
                  <a:lnTo>
                    <a:pt x="3023309" y="1772919"/>
                  </a:lnTo>
                  <a:lnTo>
                    <a:pt x="3049882" y="1786529"/>
                  </a:lnTo>
                  <a:lnTo>
                    <a:pt x="3069999" y="1793334"/>
                  </a:lnTo>
                  <a:lnTo>
                    <a:pt x="3096647" y="1800139"/>
                  </a:lnTo>
                  <a:lnTo>
                    <a:pt x="3116539" y="1806936"/>
                  </a:lnTo>
                  <a:lnTo>
                    <a:pt x="3143187" y="1813741"/>
                  </a:lnTo>
                  <a:lnTo>
                    <a:pt x="3163080" y="1813741"/>
                  </a:lnTo>
                  <a:lnTo>
                    <a:pt x="3189877" y="1820546"/>
                  </a:lnTo>
                  <a:lnTo>
                    <a:pt x="3209845" y="1827351"/>
                  </a:lnTo>
                  <a:lnTo>
                    <a:pt x="3236417" y="1827351"/>
                  </a:lnTo>
                  <a:lnTo>
                    <a:pt x="3256384" y="1827351"/>
                  </a:lnTo>
                  <a:lnTo>
                    <a:pt x="3282957" y="1834156"/>
                  </a:lnTo>
                  <a:lnTo>
                    <a:pt x="3302925" y="1834156"/>
                  </a:lnTo>
                  <a:lnTo>
                    <a:pt x="3329723" y="1834156"/>
                  </a:lnTo>
                  <a:lnTo>
                    <a:pt x="3349691" y="1840961"/>
                  </a:lnTo>
                  <a:lnTo>
                    <a:pt x="3369582" y="1840961"/>
                  </a:lnTo>
                  <a:lnTo>
                    <a:pt x="3396230" y="1840961"/>
                  </a:lnTo>
                  <a:lnTo>
                    <a:pt x="3416123" y="1840961"/>
                  </a:lnTo>
                  <a:lnTo>
                    <a:pt x="3442921" y="1840961"/>
                  </a:lnTo>
                  <a:lnTo>
                    <a:pt x="3462888" y="1840961"/>
                  </a:lnTo>
                  <a:lnTo>
                    <a:pt x="3489461" y="1847758"/>
                  </a:lnTo>
                  <a:lnTo>
                    <a:pt x="3695964" y="1847758"/>
                  </a:lnTo>
                  <a:lnTo>
                    <a:pt x="3695964" y="1847758"/>
                  </a:lnTo>
                  <a:lnTo>
                    <a:pt x="19952" y="1847758"/>
                  </a:lnTo>
                  <a:lnTo>
                    <a:pt x="0" y="1847758"/>
                  </a:lnTo>
                </a:path>
              </a:pathLst>
            </a:custGeom>
            <a:ln w="20318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A4896649-4205-4103-B980-7218831FCF1C}"/>
                </a:ext>
              </a:extLst>
            </p:cNvPr>
            <p:cNvSpPr/>
            <p:nvPr/>
          </p:nvSpPr>
          <p:spPr>
            <a:xfrm>
              <a:off x="5235794" y="5349547"/>
              <a:ext cx="1019175" cy="743585"/>
            </a:xfrm>
            <a:custGeom>
              <a:avLst/>
              <a:gdLst/>
              <a:ahLst/>
              <a:cxnLst/>
              <a:rect l="l" t="t" r="r" b="b"/>
              <a:pathLst>
                <a:path w="1019175" h="743585">
                  <a:moveTo>
                    <a:pt x="1019034" y="0"/>
                  </a:moveTo>
                  <a:lnTo>
                    <a:pt x="992235" y="47619"/>
                  </a:lnTo>
                  <a:lnTo>
                    <a:pt x="972268" y="95470"/>
                  </a:lnTo>
                  <a:lnTo>
                    <a:pt x="945695" y="143243"/>
                  </a:lnTo>
                  <a:lnTo>
                    <a:pt x="925728" y="184104"/>
                  </a:lnTo>
                  <a:lnTo>
                    <a:pt x="905836" y="231954"/>
                  </a:lnTo>
                  <a:lnTo>
                    <a:pt x="879187" y="265902"/>
                  </a:lnTo>
                  <a:lnTo>
                    <a:pt x="859071" y="306763"/>
                  </a:lnTo>
                  <a:lnTo>
                    <a:pt x="832497" y="340941"/>
                  </a:lnTo>
                  <a:lnTo>
                    <a:pt x="812530" y="374967"/>
                  </a:lnTo>
                  <a:lnTo>
                    <a:pt x="785957" y="409222"/>
                  </a:lnTo>
                  <a:lnTo>
                    <a:pt x="765990" y="436412"/>
                  </a:lnTo>
                  <a:lnTo>
                    <a:pt x="739192" y="463601"/>
                  </a:lnTo>
                  <a:lnTo>
                    <a:pt x="719225" y="491028"/>
                  </a:lnTo>
                  <a:lnTo>
                    <a:pt x="672684" y="538648"/>
                  </a:lnTo>
                  <a:lnTo>
                    <a:pt x="646112" y="559063"/>
                  </a:lnTo>
                  <a:lnTo>
                    <a:pt x="625994" y="579662"/>
                  </a:lnTo>
                  <a:lnTo>
                    <a:pt x="599347" y="593272"/>
                  </a:lnTo>
                  <a:lnTo>
                    <a:pt x="579454" y="613680"/>
                  </a:lnTo>
                  <a:lnTo>
                    <a:pt x="552806" y="627290"/>
                  </a:lnTo>
                  <a:lnTo>
                    <a:pt x="512946" y="654502"/>
                  </a:lnTo>
                  <a:lnTo>
                    <a:pt x="486149" y="661307"/>
                  </a:lnTo>
                  <a:lnTo>
                    <a:pt x="466181" y="668296"/>
                  </a:lnTo>
                  <a:lnTo>
                    <a:pt x="439609" y="681906"/>
                  </a:lnTo>
                  <a:lnTo>
                    <a:pt x="419642" y="688711"/>
                  </a:lnTo>
                  <a:lnTo>
                    <a:pt x="393068" y="695516"/>
                  </a:lnTo>
                  <a:lnTo>
                    <a:pt x="372950" y="702314"/>
                  </a:lnTo>
                  <a:lnTo>
                    <a:pt x="346303" y="709119"/>
                  </a:lnTo>
                  <a:lnTo>
                    <a:pt x="326411" y="709119"/>
                  </a:lnTo>
                  <a:lnTo>
                    <a:pt x="299763" y="715924"/>
                  </a:lnTo>
                  <a:lnTo>
                    <a:pt x="279796" y="722729"/>
                  </a:lnTo>
                  <a:lnTo>
                    <a:pt x="233105" y="722729"/>
                  </a:lnTo>
                  <a:lnTo>
                    <a:pt x="206532" y="729534"/>
                  </a:lnTo>
                  <a:lnTo>
                    <a:pt x="166598" y="729534"/>
                  </a:lnTo>
                  <a:lnTo>
                    <a:pt x="140025" y="736339"/>
                  </a:lnTo>
                  <a:lnTo>
                    <a:pt x="26783" y="736339"/>
                  </a:lnTo>
                  <a:lnTo>
                    <a:pt x="0" y="743136"/>
                  </a:lnTo>
                  <a:lnTo>
                    <a:pt x="1019034" y="743136"/>
                  </a:lnTo>
                  <a:lnTo>
                    <a:pt x="101903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C9A53132-9F57-4F9B-B2EF-BCF72A7D9B1F}"/>
                </a:ext>
              </a:extLst>
            </p:cNvPr>
            <p:cNvSpPr/>
            <p:nvPr/>
          </p:nvSpPr>
          <p:spPr>
            <a:xfrm>
              <a:off x="5029471" y="5349547"/>
              <a:ext cx="1225550" cy="743585"/>
            </a:xfrm>
            <a:custGeom>
              <a:avLst/>
              <a:gdLst/>
              <a:ahLst/>
              <a:cxnLst/>
              <a:rect l="l" t="t" r="r" b="b"/>
              <a:pathLst>
                <a:path w="1225550" h="743585">
                  <a:moveTo>
                    <a:pt x="0" y="743135"/>
                  </a:moveTo>
                  <a:lnTo>
                    <a:pt x="19952" y="743135"/>
                  </a:lnTo>
                  <a:lnTo>
                    <a:pt x="206323" y="743135"/>
                  </a:lnTo>
                  <a:lnTo>
                    <a:pt x="233105" y="736338"/>
                  </a:lnTo>
                  <a:lnTo>
                    <a:pt x="346348" y="736338"/>
                  </a:lnTo>
                  <a:lnTo>
                    <a:pt x="372921" y="729533"/>
                  </a:lnTo>
                  <a:lnTo>
                    <a:pt x="392888" y="729533"/>
                  </a:lnTo>
                  <a:lnTo>
                    <a:pt x="412856" y="729533"/>
                  </a:lnTo>
                  <a:lnTo>
                    <a:pt x="439428" y="722728"/>
                  </a:lnTo>
                  <a:lnTo>
                    <a:pt x="459396" y="722728"/>
                  </a:lnTo>
                  <a:lnTo>
                    <a:pt x="486119" y="722728"/>
                  </a:lnTo>
                  <a:lnTo>
                    <a:pt x="506086" y="715923"/>
                  </a:lnTo>
                  <a:lnTo>
                    <a:pt x="532734" y="709118"/>
                  </a:lnTo>
                  <a:lnTo>
                    <a:pt x="552627" y="709118"/>
                  </a:lnTo>
                  <a:lnTo>
                    <a:pt x="579275" y="702313"/>
                  </a:lnTo>
                  <a:lnTo>
                    <a:pt x="599392" y="695516"/>
                  </a:lnTo>
                  <a:lnTo>
                    <a:pt x="625965" y="688711"/>
                  </a:lnTo>
                  <a:lnTo>
                    <a:pt x="645932" y="681906"/>
                  </a:lnTo>
                  <a:lnTo>
                    <a:pt x="672504" y="668296"/>
                  </a:lnTo>
                  <a:lnTo>
                    <a:pt x="692472" y="661306"/>
                  </a:lnTo>
                  <a:lnTo>
                    <a:pt x="719270" y="654501"/>
                  </a:lnTo>
                  <a:lnTo>
                    <a:pt x="739162" y="640891"/>
                  </a:lnTo>
                  <a:lnTo>
                    <a:pt x="759130" y="627289"/>
                  </a:lnTo>
                  <a:lnTo>
                    <a:pt x="785778" y="613679"/>
                  </a:lnTo>
                  <a:lnTo>
                    <a:pt x="805670" y="593272"/>
                  </a:lnTo>
                  <a:lnTo>
                    <a:pt x="832318" y="579662"/>
                  </a:lnTo>
                  <a:lnTo>
                    <a:pt x="852435" y="559062"/>
                  </a:lnTo>
                  <a:lnTo>
                    <a:pt x="879008" y="538647"/>
                  </a:lnTo>
                  <a:lnTo>
                    <a:pt x="898976" y="518240"/>
                  </a:lnTo>
                  <a:lnTo>
                    <a:pt x="925548" y="491028"/>
                  </a:lnTo>
                  <a:lnTo>
                    <a:pt x="945516" y="463600"/>
                  </a:lnTo>
                  <a:lnTo>
                    <a:pt x="972314" y="436411"/>
                  </a:lnTo>
                  <a:lnTo>
                    <a:pt x="992281" y="409222"/>
                  </a:lnTo>
                  <a:lnTo>
                    <a:pt x="1018854" y="374966"/>
                  </a:lnTo>
                  <a:lnTo>
                    <a:pt x="1038821" y="340941"/>
                  </a:lnTo>
                  <a:lnTo>
                    <a:pt x="1065393" y="306762"/>
                  </a:lnTo>
                  <a:lnTo>
                    <a:pt x="1085511" y="265902"/>
                  </a:lnTo>
                  <a:lnTo>
                    <a:pt x="1112159" y="231953"/>
                  </a:lnTo>
                  <a:lnTo>
                    <a:pt x="1132052" y="184103"/>
                  </a:lnTo>
                  <a:lnTo>
                    <a:pt x="1152019" y="143243"/>
                  </a:lnTo>
                  <a:lnTo>
                    <a:pt x="1178592" y="95469"/>
                  </a:lnTo>
                  <a:lnTo>
                    <a:pt x="1198559" y="47619"/>
                  </a:lnTo>
                  <a:lnTo>
                    <a:pt x="1225357" y="0"/>
                  </a:lnTo>
                  <a:lnTo>
                    <a:pt x="1225357" y="743135"/>
                  </a:lnTo>
                  <a:lnTo>
                    <a:pt x="1198559" y="743135"/>
                  </a:lnTo>
                  <a:lnTo>
                    <a:pt x="1178592" y="743135"/>
                  </a:lnTo>
                  <a:lnTo>
                    <a:pt x="19952" y="743135"/>
                  </a:lnTo>
                  <a:lnTo>
                    <a:pt x="0" y="743135"/>
                  </a:lnTo>
                </a:path>
              </a:pathLst>
            </a:custGeom>
            <a:ln w="1352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794AFDBC-27AB-4361-ADBF-0BD89A1DCA33}"/>
                </a:ext>
              </a:extLst>
            </p:cNvPr>
            <p:cNvSpPr/>
            <p:nvPr/>
          </p:nvSpPr>
          <p:spPr>
            <a:xfrm>
              <a:off x="5029471" y="3774488"/>
              <a:ext cx="3696335" cy="2318385"/>
            </a:xfrm>
            <a:custGeom>
              <a:avLst/>
              <a:gdLst/>
              <a:ahLst/>
              <a:cxnLst/>
              <a:rect l="l" t="t" r="r" b="b"/>
              <a:pathLst>
                <a:path w="3696334" h="2318385">
                  <a:moveTo>
                    <a:pt x="0" y="0"/>
                  </a:moveTo>
                  <a:lnTo>
                    <a:pt x="0" y="2318195"/>
                  </a:lnTo>
                </a:path>
                <a:path w="3696334" h="2318385">
                  <a:moveTo>
                    <a:pt x="0" y="2318195"/>
                  </a:moveTo>
                  <a:lnTo>
                    <a:pt x="3695964" y="2318195"/>
                  </a:lnTo>
                </a:path>
              </a:pathLst>
            </a:custGeom>
            <a:ln w="67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>
            <a:extLst>
              <a:ext uri="{FF2B5EF4-FFF2-40B4-BE49-F238E27FC236}">
                <a16:creationId xmlns:a16="http://schemas.microsoft.com/office/drawing/2014/main" id="{48A3CAFD-C806-458C-A146-82BCDD074582}"/>
              </a:ext>
            </a:extLst>
          </p:cNvPr>
          <p:cNvSpPr txBox="1"/>
          <p:nvPr/>
        </p:nvSpPr>
        <p:spPr>
          <a:xfrm>
            <a:off x="5057269" y="3557131"/>
            <a:ext cx="3531235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050" b="1" spc="10" dirty="0">
                <a:latin typeface="Cambria"/>
                <a:cs typeface="Cambria"/>
              </a:rPr>
              <a:t>Variabile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5" dirty="0">
                <a:latin typeface="Cambria"/>
                <a:cs typeface="Cambria"/>
              </a:rPr>
              <a:t>Casuale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10" dirty="0">
                <a:latin typeface="Cambria"/>
                <a:cs typeface="Cambria"/>
              </a:rPr>
              <a:t>Gaussiana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-10" dirty="0">
                <a:latin typeface="Cambria"/>
                <a:cs typeface="Cambria"/>
              </a:rPr>
              <a:t>Standardizzata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-80" dirty="0">
                <a:latin typeface="Cambria"/>
                <a:cs typeface="Cambria"/>
              </a:rPr>
              <a:t>(</a:t>
            </a:r>
            <a:r>
              <a:rPr sz="1050" b="1" spc="40" dirty="0">
                <a:latin typeface="Cambria"/>
                <a:cs typeface="Cambria"/>
              </a:rPr>
              <a:t> </a:t>
            </a:r>
            <a:r>
              <a:rPr sz="1575" spc="15" baseline="13227" dirty="0">
                <a:latin typeface="Symbol"/>
                <a:cs typeface="Symbol"/>
              </a:rPr>
              <a:t></a:t>
            </a:r>
            <a:r>
              <a:rPr sz="1575" spc="82" baseline="13227" dirty="0">
                <a:latin typeface="Times New Roman"/>
                <a:cs typeface="Times New Roman"/>
              </a:rPr>
              <a:t> </a:t>
            </a:r>
            <a:r>
              <a:rPr sz="1050" b="1" spc="-40" dirty="0">
                <a:latin typeface="Cambria"/>
                <a:cs typeface="Cambria"/>
              </a:rPr>
              <a:t>0,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575" spc="22" baseline="13227" dirty="0">
                <a:latin typeface="Symbol"/>
                <a:cs typeface="Symbol"/>
              </a:rPr>
              <a:t></a:t>
            </a:r>
            <a:r>
              <a:rPr sz="1050" b="1" spc="15" dirty="0">
                <a:latin typeface="Cambria"/>
                <a:cs typeface="Cambria"/>
              </a:rPr>
              <a:t>1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-80" dirty="0">
                <a:latin typeface="Cambria"/>
                <a:cs typeface="Cambria"/>
              </a:rPr>
              <a:t>)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04CA6751-28C5-4416-8893-0B6649C09917}"/>
              </a:ext>
            </a:extLst>
          </p:cNvPr>
          <p:cNvSpPr txBox="1"/>
          <p:nvPr/>
        </p:nvSpPr>
        <p:spPr>
          <a:xfrm>
            <a:off x="4816325" y="5541397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0,1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C8FA19F5-3032-4A41-A297-9836A36360E1}"/>
              </a:ext>
            </a:extLst>
          </p:cNvPr>
          <p:cNvSpPr txBox="1"/>
          <p:nvPr/>
        </p:nvSpPr>
        <p:spPr>
          <a:xfrm>
            <a:off x="4816325" y="5077796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0,2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A85D575F-6557-4FDF-A73D-3FD8A53E1C3E}"/>
              </a:ext>
            </a:extLst>
          </p:cNvPr>
          <p:cNvSpPr txBox="1"/>
          <p:nvPr/>
        </p:nvSpPr>
        <p:spPr>
          <a:xfrm>
            <a:off x="4816325" y="4614196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0,3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813E93D6-6257-439B-B1FD-2FFEC31373D5}"/>
              </a:ext>
            </a:extLst>
          </p:cNvPr>
          <p:cNvSpPr txBox="1"/>
          <p:nvPr/>
        </p:nvSpPr>
        <p:spPr>
          <a:xfrm>
            <a:off x="4816325" y="4150595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0,4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89C81483-57D0-441B-80B9-F95631A9EE33}"/>
              </a:ext>
            </a:extLst>
          </p:cNvPr>
          <p:cNvSpPr txBox="1"/>
          <p:nvPr/>
        </p:nvSpPr>
        <p:spPr>
          <a:xfrm>
            <a:off x="4816325" y="5972337"/>
            <a:ext cx="312420" cy="3530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65"/>
              </a:spcBef>
            </a:pPr>
            <a:r>
              <a:rPr sz="850" spc="-55" dirty="0">
                <a:latin typeface="Trebuchet MS"/>
                <a:cs typeface="Trebuchet MS"/>
              </a:rPr>
              <a:t>0,0</a:t>
            </a:r>
            <a:endParaRPr sz="850">
              <a:latin typeface="Trebuchet MS"/>
              <a:cs typeface="Trebuchet MS"/>
            </a:endParaRPr>
          </a:p>
          <a:p>
            <a:pPr marL="132715">
              <a:lnSpc>
                <a:spcPct val="100000"/>
              </a:lnSpc>
              <a:spcBef>
                <a:spcPts val="270"/>
              </a:spcBef>
            </a:pPr>
            <a:r>
              <a:rPr sz="850" spc="-55" dirty="0">
                <a:latin typeface="Trebuchet MS"/>
                <a:cs typeface="Trebuchet MS"/>
              </a:rPr>
              <a:t>-4,0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FFBA4485-21CF-44E3-802A-81C8A2C78212}"/>
              </a:ext>
            </a:extLst>
          </p:cNvPr>
          <p:cNvSpPr txBox="1"/>
          <p:nvPr/>
        </p:nvSpPr>
        <p:spPr>
          <a:xfrm>
            <a:off x="5409074" y="6168809"/>
            <a:ext cx="179705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-3,0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7B662850-72CB-469C-A663-076143D54B42}"/>
              </a:ext>
            </a:extLst>
          </p:cNvPr>
          <p:cNvSpPr txBox="1"/>
          <p:nvPr/>
        </p:nvSpPr>
        <p:spPr>
          <a:xfrm>
            <a:off x="5875226" y="6168809"/>
            <a:ext cx="179705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-2,0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0D6E2450-C298-46A0-ABC0-71CDA0B26409}"/>
              </a:ext>
            </a:extLst>
          </p:cNvPr>
          <p:cNvSpPr txBox="1"/>
          <p:nvPr/>
        </p:nvSpPr>
        <p:spPr>
          <a:xfrm>
            <a:off x="6334623" y="6168809"/>
            <a:ext cx="179705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-1,0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2E5FBB99-2336-438A-A42B-596ED7EFC0D1}"/>
              </a:ext>
            </a:extLst>
          </p:cNvPr>
          <p:cNvSpPr txBox="1"/>
          <p:nvPr/>
        </p:nvSpPr>
        <p:spPr>
          <a:xfrm>
            <a:off x="6814136" y="6168809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0,0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DE425754-D053-4B01-B453-E037B5C85401}"/>
              </a:ext>
            </a:extLst>
          </p:cNvPr>
          <p:cNvSpPr txBox="1"/>
          <p:nvPr/>
        </p:nvSpPr>
        <p:spPr>
          <a:xfrm>
            <a:off x="7273683" y="6168809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1,0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950F3259-B438-49A3-A5BD-86B47E814E8A}"/>
              </a:ext>
            </a:extLst>
          </p:cNvPr>
          <p:cNvSpPr txBox="1"/>
          <p:nvPr/>
        </p:nvSpPr>
        <p:spPr>
          <a:xfrm>
            <a:off x="7733230" y="6168809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2,0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0C11BEE1-0E96-4CD7-869C-4F55C2B55E49}"/>
              </a:ext>
            </a:extLst>
          </p:cNvPr>
          <p:cNvSpPr txBox="1"/>
          <p:nvPr/>
        </p:nvSpPr>
        <p:spPr>
          <a:xfrm>
            <a:off x="8199232" y="6168809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3,0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FA8F4487-882A-4F17-837A-402C266AA65B}"/>
              </a:ext>
            </a:extLst>
          </p:cNvPr>
          <p:cNvSpPr txBox="1"/>
          <p:nvPr/>
        </p:nvSpPr>
        <p:spPr>
          <a:xfrm>
            <a:off x="8633378" y="6134600"/>
            <a:ext cx="34036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850" spc="-55" dirty="0">
                <a:latin typeface="Trebuchet MS"/>
                <a:cs typeface="Trebuchet MS"/>
              </a:rPr>
              <a:t>4,0</a:t>
            </a:r>
            <a:r>
              <a:rPr sz="850" spc="60" dirty="0">
                <a:latin typeface="Trebuchet MS"/>
                <a:cs typeface="Trebuchet MS"/>
              </a:rPr>
              <a:t> </a:t>
            </a:r>
            <a:r>
              <a:rPr sz="1650" b="1" i="1" spc="44" baseline="7575" dirty="0">
                <a:latin typeface="Cambria"/>
                <a:cs typeface="Cambria"/>
              </a:rPr>
              <a:t>z</a:t>
            </a:r>
            <a:endParaRPr sz="1650" baseline="7575">
              <a:latin typeface="Cambria"/>
              <a:cs typeface="Cambria"/>
            </a:endParaRPr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85727649-E306-4F39-B152-45CBBEA0ACD8}"/>
              </a:ext>
            </a:extLst>
          </p:cNvPr>
          <p:cNvSpPr txBox="1"/>
          <p:nvPr/>
        </p:nvSpPr>
        <p:spPr>
          <a:xfrm>
            <a:off x="4763126" y="3509542"/>
            <a:ext cx="22606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100" b="1" i="1" spc="-10" dirty="0">
                <a:latin typeface="Cambria"/>
                <a:cs typeface="Cambria"/>
              </a:rPr>
              <a:t>f(</a:t>
            </a:r>
            <a:r>
              <a:rPr sz="1100" b="1" i="1" spc="15" dirty="0">
                <a:latin typeface="Cambria"/>
                <a:cs typeface="Cambria"/>
              </a:rPr>
              <a:t>z</a:t>
            </a:r>
            <a:r>
              <a:rPr sz="1100" b="1" i="1" spc="-70" dirty="0"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  <a:p>
            <a:pPr marL="52705">
              <a:lnSpc>
                <a:spcPct val="100000"/>
              </a:lnSpc>
              <a:spcBef>
                <a:spcPts val="60"/>
              </a:spcBef>
            </a:pPr>
            <a:r>
              <a:rPr sz="850" spc="-55" dirty="0">
                <a:latin typeface="Trebuchet MS"/>
                <a:cs typeface="Trebuchet MS"/>
              </a:rPr>
              <a:t>0,5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2DFDE7BC-C29D-422B-B14E-0938710D515C}"/>
              </a:ext>
            </a:extLst>
          </p:cNvPr>
          <p:cNvSpPr/>
          <p:nvPr/>
        </p:nvSpPr>
        <p:spPr>
          <a:xfrm>
            <a:off x="4616470" y="3481435"/>
            <a:ext cx="4389120" cy="3082290"/>
          </a:xfrm>
          <a:custGeom>
            <a:avLst/>
            <a:gdLst/>
            <a:ahLst/>
            <a:cxnLst/>
            <a:rect l="l" t="t" r="r" b="b"/>
            <a:pathLst>
              <a:path w="4389120" h="3082290">
                <a:moveTo>
                  <a:pt x="0" y="3081838"/>
                </a:moveTo>
                <a:lnTo>
                  <a:pt x="4388662" y="3081838"/>
                </a:lnTo>
                <a:lnTo>
                  <a:pt x="4388662" y="0"/>
                </a:lnTo>
                <a:lnTo>
                  <a:pt x="0" y="0"/>
                </a:lnTo>
                <a:lnTo>
                  <a:pt x="0" y="3081838"/>
                </a:lnTo>
                <a:close/>
              </a:path>
            </a:pathLst>
          </a:custGeom>
          <a:ln w="1350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246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EFC691B-8C32-458D-8DBC-9DB3452A8956}"/>
              </a:ext>
            </a:extLst>
          </p:cNvPr>
          <p:cNvSpPr txBox="1">
            <a:spLocks/>
          </p:cNvSpPr>
          <p:nvPr/>
        </p:nvSpPr>
        <p:spPr>
          <a:xfrm>
            <a:off x="405858" y="225296"/>
            <a:ext cx="7808833" cy="796499"/>
          </a:xfrm>
          <a:prstGeom prst="rect">
            <a:avLst/>
          </a:prstGeom>
        </p:spPr>
        <p:txBody>
          <a:bodyPr vert="horz" wrap="square" lIns="0" tIns="32384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l">
              <a:lnSpc>
                <a:spcPts val="2800"/>
              </a:lnSpc>
              <a:spcBef>
                <a:spcPts val="254"/>
              </a:spcBef>
            </a:pPr>
            <a:r>
              <a:rPr lang="it-IT" sz="3600" b="1" spc="-5" dirty="0">
                <a:latin typeface="+mn-lt"/>
              </a:rPr>
              <a:t>La tavola della distribuzione </a:t>
            </a:r>
            <a:r>
              <a:rPr lang="it-IT" sz="3600" b="1" spc="-695" dirty="0">
                <a:latin typeface="+mn-lt"/>
              </a:rPr>
              <a:t> </a:t>
            </a:r>
            <a:r>
              <a:rPr lang="it-IT" sz="3600" b="1" spc="-10" dirty="0">
                <a:latin typeface="+mn-lt"/>
              </a:rPr>
              <a:t>Gaussiana</a:t>
            </a:r>
            <a:r>
              <a:rPr lang="it-IT" sz="3600" b="1" spc="-15" dirty="0">
                <a:latin typeface="+mn-lt"/>
              </a:rPr>
              <a:t> </a:t>
            </a:r>
            <a:r>
              <a:rPr lang="it-IT" sz="3600" b="1" spc="-5" dirty="0">
                <a:latin typeface="+mn-lt"/>
              </a:rPr>
              <a:t>Standardizzata</a:t>
            </a:r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F69D99C6-3A4A-4F35-BDBB-1C89DEDFB366}"/>
              </a:ext>
            </a:extLst>
          </p:cNvPr>
          <p:cNvSpPr txBox="1"/>
          <p:nvPr/>
        </p:nvSpPr>
        <p:spPr>
          <a:xfrm>
            <a:off x="6727563" y="2480791"/>
            <a:ext cx="2131060" cy="755015"/>
          </a:xfrm>
          <a:prstGeom prst="rect">
            <a:avLst/>
          </a:prstGeom>
          <a:ln w="38054">
            <a:solidFill>
              <a:srgbClr val="FF7C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90805" marR="156210">
              <a:lnSpc>
                <a:spcPct val="98100"/>
              </a:lnSpc>
              <a:spcBef>
                <a:spcPts val="390"/>
              </a:spcBef>
            </a:pPr>
            <a:r>
              <a:rPr sz="1400" spc="-5" dirty="0">
                <a:latin typeface="Arial MT"/>
                <a:cs typeface="Arial MT"/>
              </a:rPr>
              <a:t>La tavola fornisce i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valori delle aree sottese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alla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curva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z 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+</a:t>
            </a:r>
            <a:r>
              <a:rPr sz="1400" spc="-5" dirty="0">
                <a:latin typeface="Symbol"/>
                <a:cs typeface="Symbol"/>
              </a:rPr>
              <a:t></a:t>
            </a:r>
            <a:endParaRPr sz="1400">
              <a:latin typeface="Symbol"/>
              <a:cs typeface="Symbol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96BF744-6DB5-4DF3-807D-C87718697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402" y="948703"/>
            <a:ext cx="1990740" cy="1485911"/>
          </a:xfrm>
          <a:prstGeom prst="rect">
            <a:avLst/>
          </a:prstGeom>
        </p:spPr>
      </p:pic>
      <p:sp>
        <p:nvSpPr>
          <p:cNvPr id="7" name="object 20">
            <a:extLst>
              <a:ext uri="{FF2B5EF4-FFF2-40B4-BE49-F238E27FC236}">
                <a16:creationId xmlns:a16="http://schemas.microsoft.com/office/drawing/2014/main" id="{6BF620A2-92A8-49F7-A706-21CFFC44F72E}"/>
              </a:ext>
            </a:extLst>
          </p:cNvPr>
          <p:cNvSpPr txBox="1"/>
          <p:nvPr/>
        </p:nvSpPr>
        <p:spPr>
          <a:xfrm>
            <a:off x="6727563" y="3506599"/>
            <a:ext cx="2131060" cy="377825"/>
          </a:xfrm>
          <a:prstGeom prst="rect">
            <a:avLst/>
          </a:prstGeom>
          <a:ln w="38054">
            <a:solidFill>
              <a:srgbClr val="FF7C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sz="1800" spc="-5" dirty="0">
                <a:latin typeface="Arial MT"/>
                <a:cs typeface="Arial MT"/>
              </a:rPr>
              <a:t>P(x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&lt;160)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0.089</a:t>
            </a:r>
            <a:endParaRPr sz="1800" dirty="0">
              <a:latin typeface="Arial MT"/>
              <a:cs typeface="Arial MT"/>
            </a:endParaRPr>
          </a:p>
        </p:txBody>
      </p:sp>
      <p:graphicFrame>
        <p:nvGraphicFramePr>
          <p:cNvPr id="9" name="object 17">
            <a:extLst>
              <a:ext uri="{FF2B5EF4-FFF2-40B4-BE49-F238E27FC236}">
                <a16:creationId xmlns:a16="http://schemas.microsoft.com/office/drawing/2014/main" id="{84FEFD0D-2DDD-4533-A311-B08B454BE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630741"/>
              </p:ext>
            </p:extLst>
          </p:nvPr>
        </p:nvGraphicFramePr>
        <p:xfrm>
          <a:off x="405858" y="1085748"/>
          <a:ext cx="6043927" cy="5467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6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7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62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94364">
                <a:tc>
                  <a:txBody>
                    <a:bodyPr/>
                    <a:lstStyle/>
                    <a:p>
                      <a:pPr marL="42545">
                        <a:lnSpc>
                          <a:spcPts val="1400"/>
                        </a:lnSpc>
                      </a:pPr>
                      <a:r>
                        <a:rPr sz="1200" b="1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T w="19050">
                      <a:solidFill>
                        <a:srgbClr val="008F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661">
                <a:tc>
                  <a:txBody>
                    <a:bodyPr/>
                    <a:lstStyle/>
                    <a:p>
                      <a:pPr marL="42545">
                        <a:lnSpc>
                          <a:spcPts val="134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0.500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0.496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0.492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0.488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4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0.484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0.480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0.476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0.472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0.468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0.464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905">
                <a:tc>
                  <a:txBody>
                    <a:bodyPr/>
                    <a:lstStyle/>
                    <a:p>
                      <a:pPr marL="42545">
                        <a:lnSpc>
                          <a:spcPts val="127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0.460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0.456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0.452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0.448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0.444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0.440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0.436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0.433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0.429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0.425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662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0.421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0.417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0.413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0.405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0.401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0.397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0.394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0.390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0.386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0.382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0.378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0.374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0.371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0.367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0.363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0.359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0.356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0.352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0.348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0.345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0.341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0.337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0.334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0.330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0.326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0.323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0.319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0.316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0.312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536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0.298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0.295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0.291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0.288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0.284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0.281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0.278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0.274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0.271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0.268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0.264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0.261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0.258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0.255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0.251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0.248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0.245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662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0.242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0.239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0.236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0.233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0.230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0.227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0.224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0.221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0.218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0.215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0.212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0.200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0.198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0.195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0.192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0.189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0.187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0.184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0.181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0.179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0.176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0.174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0.171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0.169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0.166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0.164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0.161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4662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0.159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0.156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0.154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0.152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0.149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0.147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0.145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0.142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0.140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0.138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0.136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0.133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0.131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0.129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0.127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0.125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0.123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0.121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0.119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0.117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9665">
                <a:tc>
                  <a:txBody>
                    <a:bodyPr/>
                    <a:lstStyle/>
                    <a:p>
                      <a:pPr marL="42545">
                        <a:lnSpc>
                          <a:spcPts val="115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5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0.115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15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0.113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15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0.111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15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15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0.107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15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B w="12700">
                      <a:solidFill>
                        <a:srgbClr val="008F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4775">
                        <a:lnSpc>
                          <a:spcPts val="129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88265">
                        <a:lnSpc>
                          <a:spcPts val="129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ts val="129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8900">
                        <a:lnSpc>
                          <a:spcPts val="129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0.099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0.097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0.095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0.093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0.092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0.090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R w="12700">
                      <a:solidFill>
                        <a:srgbClr val="008F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57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0.089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T w="12700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358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9050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R w="12700">
                      <a:solidFill>
                        <a:srgbClr val="008F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T w="12700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0.087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0.085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0.084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0.082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3535">
                <a:tc>
                  <a:txBody>
                    <a:bodyPr/>
                    <a:lstStyle/>
                    <a:p>
                      <a:pPr marL="42545">
                        <a:lnSpc>
                          <a:spcPts val="103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0.081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8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28575">
                      <a:solidFill>
                        <a:srgbClr val="008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28575">
                      <a:solidFill>
                        <a:srgbClr val="008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28575">
                      <a:solidFill>
                        <a:srgbClr val="008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03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0.075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28575">
                      <a:solidFill>
                        <a:srgbClr val="008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28575">
                      <a:solidFill>
                        <a:srgbClr val="008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4662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0.062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0.051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0.041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4662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0.033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0.026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0.021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4662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0.016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0.013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4674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4706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74706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74700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74706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86296">
                <a:tc>
                  <a:txBody>
                    <a:bodyPr/>
                    <a:lstStyle/>
                    <a:p>
                      <a:pPr marL="42545">
                        <a:lnSpc>
                          <a:spcPts val="132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6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0.001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163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35EBE32-1DD4-4770-89DB-E1216F0BCA34}"/>
              </a:ext>
            </a:extLst>
          </p:cNvPr>
          <p:cNvSpPr txBox="1"/>
          <p:nvPr/>
        </p:nvSpPr>
        <p:spPr>
          <a:xfrm>
            <a:off x="614510" y="4243633"/>
            <a:ext cx="3424554" cy="1227455"/>
          </a:xfrm>
          <a:prstGeom prst="rect">
            <a:avLst/>
          </a:prstGeom>
          <a:ln w="38054">
            <a:solidFill>
              <a:srgbClr val="FF4C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805" marR="102235">
              <a:lnSpc>
                <a:spcPct val="99400"/>
              </a:lnSpc>
              <a:spcBef>
                <a:spcPts val="370"/>
              </a:spcBef>
              <a:tabLst>
                <a:tab pos="953135" algn="l"/>
              </a:tabLst>
            </a:pPr>
            <a:r>
              <a:rPr sz="1800" spc="-5" dirty="0">
                <a:latin typeface="Tahoma"/>
                <a:cs typeface="Tahoma"/>
              </a:rPr>
              <a:t>Qual è la probabilità di </a:t>
            </a:r>
            <a:r>
              <a:rPr sz="1800" spc="-10" dirty="0">
                <a:latin typeface="Tahoma"/>
                <a:cs typeface="Tahoma"/>
              </a:rPr>
              <a:t>avere </a:t>
            </a:r>
            <a:r>
              <a:rPr sz="1800" spc="-5" dirty="0">
                <a:latin typeface="Tahoma"/>
                <a:cs typeface="Tahoma"/>
              </a:rPr>
              <a:t>un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soggetto con altezza compresa 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tra</a:t>
            </a:r>
            <a:r>
              <a:rPr sz="1800" spc="-5" dirty="0">
                <a:latin typeface="Tahoma"/>
                <a:cs typeface="Tahoma"/>
              </a:rPr>
              <a:t> 160	e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180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cm?</a:t>
            </a:r>
            <a:endParaRPr sz="1800">
              <a:latin typeface="Tahoma"/>
              <a:cs typeface="Tahoma"/>
            </a:endParaRPr>
          </a:p>
          <a:p>
            <a:pPr marL="90805">
              <a:lnSpc>
                <a:spcPts val="2100"/>
              </a:lnSpc>
            </a:pPr>
            <a:r>
              <a:rPr sz="1800" spc="-5" dirty="0">
                <a:latin typeface="Tahoma"/>
                <a:cs typeface="Tahoma"/>
              </a:rPr>
              <a:t>P(160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&lt;x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&lt;180)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=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71B0D92-313B-4FBA-8438-B04F074F511E}"/>
              </a:ext>
            </a:extLst>
          </p:cNvPr>
          <p:cNvSpPr txBox="1"/>
          <p:nvPr/>
        </p:nvSpPr>
        <p:spPr>
          <a:xfrm>
            <a:off x="6464120" y="1716465"/>
            <a:ext cx="41275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600" spc="-55" dirty="0">
                <a:latin typeface="Times New Roman"/>
                <a:cs typeface="Times New Roman"/>
              </a:rPr>
              <a:t>8</a:t>
            </a:r>
            <a:r>
              <a:rPr sz="2600" spc="-30" dirty="0">
                <a:latin typeface="Times New Roman"/>
                <a:cs typeface="Times New Roman"/>
              </a:rPr>
              <a:t>.</a:t>
            </a:r>
            <a:r>
              <a:rPr sz="2600" spc="-35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9A7C087-89D1-437A-90DD-43AAC83C610A}"/>
              </a:ext>
            </a:extLst>
          </p:cNvPr>
          <p:cNvSpPr txBox="1"/>
          <p:nvPr/>
        </p:nvSpPr>
        <p:spPr>
          <a:xfrm>
            <a:off x="5388312" y="1248166"/>
            <a:ext cx="3074035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3900" i="1" spc="-60" baseline="-35256" dirty="0">
                <a:latin typeface="Times New Roman"/>
                <a:cs typeface="Times New Roman"/>
              </a:rPr>
              <a:t>Z</a:t>
            </a:r>
            <a:r>
              <a:rPr sz="3900" i="1" spc="247" baseline="-35256" dirty="0">
                <a:latin typeface="Times New Roman"/>
                <a:cs typeface="Times New Roman"/>
              </a:rPr>
              <a:t> </a:t>
            </a:r>
            <a:r>
              <a:rPr sz="3900" spc="-60" baseline="-35256" dirty="0">
                <a:latin typeface="Symbol"/>
                <a:cs typeface="Symbol"/>
              </a:rPr>
              <a:t></a:t>
            </a:r>
            <a:r>
              <a:rPr sz="3900" spc="-232" baseline="-35256" dirty="0">
                <a:latin typeface="Times New Roman"/>
                <a:cs typeface="Times New Roman"/>
              </a:rPr>
              <a:t> </a:t>
            </a:r>
            <a:r>
              <a:rPr sz="2600" u="heavy" spc="-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600" u="heavy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</a:t>
            </a:r>
            <a:r>
              <a:rPr sz="2600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2600" u="heavy" spc="-3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9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600" u="heavy" spc="-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600" u="heavy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</a:t>
            </a:r>
            <a:r>
              <a:rPr sz="260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600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2600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3900" spc="-60" baseline="-35256" dirty="0">
                <a:latin typeface="Symbol"/>
                <a:cs typeface="Symbol"/>
              </a:rPr>
              <a:t></a:t>
            </a:r>
            <a:r>
              <a:rPr sz="3900" spc="-142" baseline="-35256" dirty="0">
                <a:latin typeface="Times New Roman"/>
                <a:cs typeface="Times New Roman"/>
              </a:rPr>
              <a:t> </a:t>
            </a:r>
            <a:r>
              <a:rPr sz="3900" spc="-97" baseline="-35256" dirty="0">
                <a:latin typeface="Symbol"/>
                <a:cs typeface="Symbol"/>
              </a:rPr>
              <a:t></a:t>
            </a:r>
            <a:r>
              <a:rPr sz="3900" spc="-89" baseline="-35256" dirty="0">
                <a:latin typeface="Times New Roman"/>
                <a:cs typeface="Times New Roman"/>
              </a:rPr>
              <a:t>1</a:t>
            </a:r>
            <a:r>
              <a:rPr sz="3900" spc="-44" baseline="-35256" dirty="0">
                <a:latin typeface="Times New Roman"/>
                <a:cs typeface="Times New Roman"/>
              </a:rPr>
              <a:t>.</a:t>
            </a:r>
            <a:r>
              <a:rPr sz="3900" spc="-165" baseline="-35256" dirty="0">
                <a:latin typeface="Times New Roman"/>
                <a:cs typeface="Times New Roman"/>
              </a:rPr>
              <a:t>35</a:t>
            </a:r>
            <a:endParaRPr sz="3900" baseline="-35256">
              <a:latin typeface="Times New Roman"/>
              <a:cs typeface="Times New Rom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EEEF69D-4330-44BA-91FD-648F8849ECBA}"/>
              </a:ext>
            </a:extLst>
          </p:cNvPr>
          <p:cNvSpPr/>
          <p:nvPr/>
        </p:nvSpPr>
        <p:spPr>
          <a:xfrm>
            <a:off x="5346662" y="1262726"/>
            <a:ext cx="3128010" cy="866775"/>
          </a:xfrm>
          <a:custGeom>
            <a:avLst/>
            <a:gdLst/>
            <a:ahLst/>
            <a:cxnLst/>
            <a:rect l="l" t="t" r="r" b="b"/>
            <a:pathLst>
              <a:path w="3128009" h="866775">
                <a:moveTo>
                  <a:pt x="0" y="0"/>
                </a:moveTo>
                <a:lnTo>
                  <a:pt x="3127865" y="0"/>
                </a:lnTo>
                <a:lnTo>
                  <a:pt x="3127865" y="866541"/>
                </a:lnTo>
                <a:lnTo>
                  <a:pt x="0" y="866541"/>
                </a:lnTo>
                <a:lnTo>
                  <a:pt x="0" y="0"/>
                </a:lnTo>
                <a:close/>
              </a:path>
            </a:pathLst>
          </a:custGeom>
          <a:ln w="28540">
            <a:solidFill>
              <a:srgbClr val="007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3">
            <a:extLst>
              <a:ext uri="{FF2B5EF4-FFF2-40B4-BE49-F238E27FC236}">
                <a16:creationId xmlns:a16="http://schemas.microsoft.com/office/drawing/2014/main" id="{3AD2FFD2-B393-4405-971C-B15F657C4118}"/>
              </a:ext>
            </a:extLst>
          </p:cNvPr>
          <p:cNvSpPr txBox="1"/>
          <p:nvPr/>
        </p:nvSpPr>
        <p:spPr>
          <a:xfrm>
            <a:off x="6717098" y="2650688"/>
            <a:ext cx="501015" cy="42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600" spc="229" dirty="0">
                <a:latin typeface="Times New Roman"/>
                <a:cs typeface="Times New Roman"/>
              </a:rPr>
              <a:t>8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r>
              <a:rPr sz="2600" spc="245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54">
            <a:extLst>
              <a:ext uri="{FF2B5EF4-FFF2-40B4-BE49-F238E27FC236}">
                <a16:creationId xmlns:a16="http://schemas.microsoft.com/office/drawing/2014/main" id="{A48651D7-E73D-4C5B-AB01-24A008E695E1}"/>
              </a:ext>
            </a:extLst>
          </p:cNvPr>
          <p:cNvSpPr txBox="1"/>
          <p:nvPr/>
        </p:nvSpPr>
        <p:spPr>
          <a:xfrm>
            <a:off x="5400714" y="2183188"/>
            <a:ext cx="3036570" cy="42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372110" algn="l"/>
              </a:tabLst>
            </a:pPr>
            <a:r>
              <a:rPr sz="3900" i="1" spc="405" baseline="-35256" dirty="0">
                <a:latin typeface="Times New Roman"/>
                <a:cs typeface="Times New Roman"/>
              </a:rPr>
              <a:t>Z	</a:t>
            </a:r>
            <a:r>
              <a:rPr sz="3900" spc="405" baseline="-35256" dirty="0">
                <a:latin typeface="Symbol"/>
                <a:cs typeface="Symbol"/>
              </a:rPr>
              <a:t></a:t>
            </a:r>
            <a:r>
              <a:rPr sz="3900" spc="-52" baseline="-35256" dirty="0">
                <a:latin typeface="Times New Roman"/>
                <a:cs typeface="Times New Roman"/>
              </a:rPr>
              <a:t> </a:t>
            </a:r>
            <a:r>
              <a:rPr sz="2600" u="heavy" spc="1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600" u="heavy" spc="3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8</a:t>
            </a:r>
            <a:r>
              <a:rPr sz="2600" u="heavy" spc="2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2600" u="heavy" spc="-2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44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600" u="heavy" spc="1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600" u="heavy" spc="3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</a:t>
            </a:r>
            <a:r>
              <a:rPr sz="2600" u="heavy" spc="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600" u="heavy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2600" u="heavy" spc="2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2600" spc="220" dirty="0">
                <a:latin typeface="Times New Roman"/>
                <a:cs typeface="Times New Roman"/>
              </a:rPr>
              <a:t> </a:t>
            </a:r>
            <a:r>
              <a:rPr sz="3900" spc="405" baseline="-35256" dirty="0">
                <a:latin typeface="Symbol"/>
                <a:cs typeface="Symbol"/>
              </a:rPr>
              <a:t></a:t>
            </a:r>
            <a:r>
              <a:rPr sz="3900" spc="-427" baseline="-35256" dirty="0">
                <a:latin typeface="Times New Roman"/>
                <a:cs typeface="Times New Roman"/>
              </a:rPr>
              <a:t> </a:t>
            </a:r>
            <a:r>
              <a:rPr sz="3900" spc="367" baseline="-35256" dirty="0">
                <a:latin typeface="Times New Roman"/>
                <a:cs typeface="Times New Roman"/>
              </a:rPr>
              <a:t>1</a:t>
            </a:r>
            <a:endParaRPr sz="3900" baseline="-35256">
              <a:latin typeface="Times New Roman"/>
              <a:cs typeface="Times New Roman"/>
            </a:endParaRPr>
          </a:p>
        </p:txBody>
      </p:sp>
      <p:sp>
        <p:nvSpPr>
          <p:cNvPr id="8" name="object 55">
            <a:extLst>
              <a:ext uri="{FF2B5EF4-FFF2-40B4-BE49-F238E27FC236}">
                <a16:creationId xmlns:a16="http://schemas.microsoft.com/office/drawing/2014/main" id="{78088E09-4245-4166-9B0A-680A161C3445}"/>
              </a:ext>
            </a:extLst>
          </p:cNvPr>
          <p:cNvSpPr/>
          <p:nvPr/>
        </p:nvSpPr>
        <p:spPr>
          <a:xfrm>
            <a:off x="5346661" y="2197720"/>
            <a:ext cx="3048635" cy="865505"/>
          </a:xfrm>
          <a:custGeom>
            <a:avLst/>
            <a:gdLst/>
            <a:ahLst/>
            <a:cxnLst/>
            <a:rect l="l" t="t" r="r" b="b"/>
            <a:pathLst>
              <a:path w="3048634" h="865505">
                <a:moveTo>
                  <a:pt x="0" y="0"/>
                </a:moveTo>
                <a:lnTo>
                  <a:pt x="3048600" y="0"/>
                </a:lnTo>
                <a:lnTo>
                  <a:pt x="3048600" y="864955"/>
                </a:lnTo>
                <a:lnTo>
                  <a:pt x="0" y="864955"/>
                </a:lnTo>
                <a:lnTo>
                  <a:pt x="0" y="0"/>
                </a:lnTo>
                <a:close/>
              </a:path>
            </a:pathLst>
          </a:custGeom>
          <a:ln w="28540">
            <a:solidFill>
              <a:srgbClr val="007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6">
            <a:extLst>
              <a:ext uri="{FF2B5EF4-FFF2-40B4-BE49-F238E27FC236}">
                <a16:creationId xmlns:a16="http://schemas.microsoft.com/office/drawing/2014/main" id="{CBF62C69-56C5-4B9C-9142-708E707E6A7C}"/>
              </a:ext>
            </a:extLst>
          </p:cNvPr>
          <p:cNvGrpSpPr/>
          <p:nvPr/>
        </p:nvGrpSpPr>
        <p:grpSpPr>
          <a:xfrm>
            <a:off x="252003" y="226992"/>
            <a:ext cx="4409440" cy="3102610"/>
            <a:chOff x="294200" y="233977"/>
            <a:chExt cx="4409440" cy="3102610"/>
          </a:xfrm>
        </p:grpSpPr>
        <p:sp>
          <p:nvSpPr>
            <p:cNvPr id="25" name="object 7">
              <a:extLst>
                <a:ext uri="{FF2B5EF4-FFF2-40B4-BE49-F238E27FC236}">
                  <a16:creationId xmlns:a16="http://schemas.microsoft.com/office/drawing/2014/main" id="{EF977286-E1D1-424B-A477-0C009571F832}"/>
                </a:ext>
              </a:extLst>
            </p:cNvPr>
            <p:cNvSpPr/>
            <p:nvPr/>
          </p:nvSpPr>
          <p:spPr>
            <a:xfrm>
              <a:off x="301185" y="240962"/>
              <a:ext cx="4395470" cy="3088640"/>
            </a:xfrm>
            <a:custGeom>
              <a:avLst/>
              <a:gdLst/>
              <a:ahLst/>
              <a:cxnLst/>
              <a:rect l="l" t="t" r="r" b="b"/>
              <a:pathLst>
                <a:path w="4395470" h="3088640">
                  <a:moveTo>
                    <a:pt x="0" y="3088263"/>
                  </a:moveTo>
                  <a:lnTo>
                    <a:pt x="4394859" y="3088263"/>
                  </a:lnTo>
                  <a:lnTo>
                    <a:pt x="4394859" y="0"/>
                  </a:lnTo>
                  <a:lnTo>
                    <a:pt x="0" y="0"/>
                  </a:lnTo>
                  <a:lnTo>
                    <a:pt x="0" y="3088263"/>
                  </a:lnTo>
                  <a:close/>
                </a:path>
              </a:pathLst>
            </a:custGeom>
            <a:ln w="1350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EB76F853-B1B7-4BF0-B47B-772D43C4E804}"/>
                </a:ext>
              </a:extLst>
            </p:cNvPr>
            <p:cNvSpPr/>
            <p:nvPr/>
          </p:nvSpPr>
          <p:spPr>
            <a:xfrm>
              <a:off x="767357" y="622729"/>
              <a:ext cx="3649345" cy="1786255"/>
            </a:xfrm>
            <a:custGeom>
              <a:avLst/>
              <a:gdLst/>
              <a:ahLst/>
              <a:cxnLst/>
              <a:rect l="l" t="t" r="r" b="b"/>
              <a:pathLst>
                <a:path w="3649345" h="1786255">
                  <a:moveTo>
                    <a:pt x="0" y="1786203"/>
                  </a:moveTo>
                  <a:lnTo>
                    <a:pt x="3649006" y="1786203"/>
                  </a:lnTo>
                </a:path>
                <a:path w="3649345" h="1786255">
                  <a:moveTo>
                    <a:pt x="0" y="1343070"/>
                  </a:moveTo>
                  <a:lnTo>
                    <a:pt x="3649006" y="1343070"/>
                  </a:lnTo>
                </a:path>
                <a:path w="3649345" h="1786255">
                  <a:moveTo>
                    <a:pt x="0" y="893101"/>
                  </a:moveTo>
                  <a:lnTo>
                    <a:pt x="3649006" y="893101"/>
                  </a:lnTo>
                </a:path>
                <a:path w="3649345" h="1786255">
                  <a:moveTo>
                    <a:pt x="0" y="449968"/>
                  </a:moveTo>
                  <a:lnTo>
                    <a:pt x="3649006" y="449968"/>
                  </a:lnTo>
                </a:path>
                <a:path w="3649345" h="1786255">
                  <a:moveTo>
                    <a:pt x="0" y="0"/>
                  </a:moveTo>
                  <a:lnTo>
                    <a:pt x="3649006" y="0"/>
                  </a:lnTo>
                </a:path>
              </a:pathLst>
            </a:custGeom>
            <a:ln w="67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CD04A493-5954-498E-9107-253F3A773CFA}"/>
                </a:ext>
              </a:extLst>
            </p:cNvPr>
            <p:cNvSpPr/>
            <p:nvPr/>
          </p:nvSpPr>
          <p:spPr>
            <a:xfrm>
              <a:off x="767357" y="622729"/>
              <a:ext cx="3649345" cy="2236470"/>
            </a:xfrm>
            <a:custGeom>
              <a:avLst/>
              <a:gdLst/>
              <a:ahLst/>
              <a:cxnLst/>
              <a:rect l="l" t="t" r="r" b="b"/>
              <a:pathLst>
                <a:path w="3649345" h="2236470">
                  <a:moveTo>
                    <a:pt x="0" y="0"/>
                  </a:moveTo>
                  <a:lnTo>
                    <a:pt x="3649006" y="0"/>
                  </a:lnTo>
                  <a:lnTo>
                    <a:pt x="3649006" y="2236133"/>
                  </a:lnTo>
                  <a:lnTo>
                    <a:pt x="0" y="2236133"/>
                  </a:lnTo>
                  <a:lnTo>
                    <a:pt x="0" y="0"/>
                  </a:lnTo>
                </a:path>
              </a:pathLst>
            </a:custGeom>
            <a:ln w="13522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0">
              <a:extLst>
                <a:ext uri="{FF2B5EF4-FFF2-40B4-BE49-F238E27FC236}">
                  <a16:creationId xmlns:a16="http://schemas.microsoft.com/office/drawing/2014/main" id="{49A13C4A-3A5D-447A-89D1-429B41C7EBFF}"/>
                </a:ext>
              </a:extLst>
            </p:cNvPr>
            <p:cNvSpPr/>
            <p:nvPr/>
          </p:nvSpPr>
          <p:spPr>
            <a:xfrm>
              <a:off x="767357" y="1808899"/>
              <a:ext cx="3649345" cy="1050290"/>
            </a:xfrm>
            <a:custGeom>
              <a:avLst/>
              <a:gdLst/>
              <a:ahLst/>
              <a:cxnLst/>
              <a:rect l="l" t="t" r="r" b="b"/>
              <a:pathLst>
                <a:path w="3649345" h="1050289">
                  <a:moveTo>
                    <a:pt x="1784507" y="0"/>
                  </a:moveTo>
                  <a:lnTo>
                    <a:pt x="1704718" y="0"/>
                  </a:lnTo>
                  <a:lnTo>
                    <a:pt x="1684602" y="6835"/>
                  </a:lnTo>
                  <a:lnTo>
                    <a:pt x="1664635" y="6835"/>
                  </a:lnTo>
                  <a:lnTo>
                    <a:pt x="1644744" y="13594"/>
                  </a:lnTo>
                  <a:lnTo>
                    <a:pt x="1624779" y="13594"/>
                  </a:lnTo>
                  <a:lnTo>
                    <a:pt x="1604812" y="20429"/>
                  </a:lnTo>
                  <a:lnTo>
                    <a:pt x="1578241" y="27264"/>
                  </a:lnTo>
                  <a:lnTo>
                    <a:pt x="1558125" y="34022"/>
                  </a:lnTo>
                  <a:lnTo>
                    <a:pt x="1538158" y="47845"/>
                  </a:lnTo>
                  <a:lnTo>
                    <a:pt x="1498227" y="61440"/>
                  </a:lnTo>
                  <a:lnTo>
                    <a:pt x="1458369" y="88626"/>
                  </a:lnTo>
                  <a:lnTo>
                    <a:pt x="1438254" y="95462"/>
                  </a:lnTo>
                  <a:lnTo>
                    <a:pt x="1358465" y="150067"/>
                  </a:lnTo>
                  <a:lnTo>
                    <a:pt x="1338498" y="170494"/>
                  </a:lnTo>
                  <a:lnTo>
                    <a:pt x="1298415" y="197681"/>
                  </a:lnTo>
                  <a:lnTo>
                    <a:pt x="1278450" y="218111"/>
                  </a:lnTo>
                  <a:lnTo>
                    <a:pt x="1258484" y="231857"/>
                  </a:lnTo>
                  <a:lnTo>
                    <a:pt x="1238593" y="252286"/>
                  </a:lnTo>
                  <a:lnTo>
                    <a:pt x="1218626" y="265879"/>
                  </a:lnTo>
                  <a:lnTo>
                    <a:pt x="1198661" y="286308"/>
                  </a:lnTo>
                  <a:lnTo>
                    <a:pt x="1178545" y="299902"/>
                  </a:lnTo>
                  <a:lnTo>
                    <a:pt x="1158578" y="320560"/>
                  </a:lnTo>
                  <a:lnTo>
                    <a:pt x="1132007" y="340913"/>
                  </a:lnTo>
                  <a:lnTo>
                    <a:pt x="1112042" y="354506"/>
                  </a:lnTo>
                  <a:lnTo>
                    <a:pt x="1051993" y="415946"/>
                  </a:lnTo>
                  <a:lnTo>
                    <a:pt x="1032101" y="429539"/>
                  </a:lnTo>
                  <a:lnTo>
                    <a:pt x="972203" y="490825"/>
                  </a:lnTo>
                  <a:lnTo>
                    <a:pt x="952312" y="504572"/>
                  </a:lnTo>
                  <a:lnTo>
                    <a:pt x="912230" y="545430"/>
                  </a:lnTo>
                  <a:lnTo>
                    <a:pt x="892264" y="559023"/>
                  </a:lnTo>
                  <a:lnTo>
                    <a:pt x="872299" y="579452"/>
                  </a:lnTo>
                  <a:lnTo>
                    <a:pt x="852408" y="593199"/>
                  </a:lnTo>
                  <a:lnTo>
                    <a:pt x="832441" y="613628"/>
                  </a:lnTo>
                  <a:lnTo>
                    <a:pt x="812325" y="627222"/>
                  </a:lnTo>
                  <a:lnTo>
                    <a:pt x="792358" y="647650"/>
                  </a:lnTo>
                  <a:lnTo>
                    <a:pt x="772393" y="661244"/>
                  </a:lnTo>
                  <a:lnTo>
                    <a:pt x="752427" y="681826"/>
                  </a:lnTo>
                  <a:lnTo>
                    <a:pt x="692604" y="722683"/>
                  </a:lnTo>
                  <a:lnTo>
                    <a:pt x="665807" y="736277"/>
                  </a:lnTo>
                  <a:lnTo>
                    <a:pt x="625950" y="763694"/>
                  </a:lnTo>
                  <a:lnTo>
                    <a:pt x="526045" y="831700"/>
                  </a:lnTo>
                  <a:lnTo>
                    <a:pt x="506079" y="838504"/>
                  </a:lnTo>
                  <a:lnTo>
                    <a:pt x="486113" y="852114"/>
                  </a:lnTo>
                  <a:lnTo>
                    <a:pt x="466147" y="859102"/>
                  </a:lnTo>
                  <a:lnTo>
                    <a:pt x="446256" y="872712"/>
                  </a:lnTo>
                  <a:lnTo>
                    <a:pt x="426065" y="879508"/>
                  </a:lnTo>
                  <a:lnTo>
                    <a:pt x="406174" y="893117"/>
                  </a:lnTo>
                  <a:lnTo>
                    <a:pt x="346275" y="913530"/>
                  </a:lnTo>
                  <a:lnTo>
                    <a:pt x="326384" y="927131"/>
                  </a:lnTo>
                  <a:lnTo>
                    <a:pt x="246370" y="954533"/>
                  </a:lnTo>
                  <a:lnTo>
                    <a:pt x="219791" y="954533"/>
                  </a:lnTo>
                  <a:lnTo>
                    <a:pt x="139814" y="981744"/>
                  </a:lnTo>
                  <a:lnTo>
                    <a:pt x="119871" y="981744"/>
                  </a:lnTo>
                  <a:lnTo>
                    <a:pt x="79976" y="995352"/>
                  </a:lnTo>
                  <a:lnTo>
                    <a:pt x="60025" y="995352"/>
                  </a:lnTo>
                  <a:lnTo>
                    <a:pt x="39894" y="1002157"/>
                  </a:lnTo>
                  <a:lnTo>
                    <a:pt x="19950" y="1002157"/>
                  </a:lnTo>
                  <a:lnTo>
                    <a:pt x="0" y="1008961"/>
                  </a:lnTo>
                  <a:lnTo>
                    <a:pt x="0" y="1049964"/>
                  </a:lnTo>
                  <a:lnTo>
                    <a:pt x="3649006" y="1049964"/>
                  </a:lnTo>
                  <a:lnTo>
                    <a:pt x="3649006" y="1029366"/>
                  </a:lnTo>
                  <a:lnTo>
                    <a:pt x="3629116" y="1022563"/>
                  </a:lnTo>
                  <a:lnTo>
                    <a:pt x="3589033" y="1022563"/>
                  </a:lnTo>
                  <a:lnTo>
                    <a:pt x="3569067" y="1015766"/>
                  </a:lnTo>
                  <a:lnTo>
                    <a:pt x="3529135" y="1015766"/>
                  </a:lnTo>
                  <a:lnTo>
                    <a:pt x="3509244" y="1008961"/>
                  </a:lnTo>
                  <a:lnTo>
                    <a:pt x="3489278" y="1008961"/>
                  </a:lnTo>
                  <a:lnTo>
                    <a:pt x="3469162" y="1002157"/>
                  </a:lnTo>
                  <a:lnTo>
                    <a:pt x="3449196" y="1002157"/>
                  </a:lnTo>
                  <a:lnTo>
                    <a:pt x="3429229" y="995352"/>
                  </a:lnTo>
                  <a:lnTo>
                    <a:pt x="3402658" y="995352"/>
                  </a:lnTo>
                  <a:lnTo>
                    <a:pt x="3362727" y="981744"/>
                  </a:lnTo>
                  <a:lnTo>
                    <a:pt x="3342610" y="981744"/>
                  </a:lnTo>
                  <a:lnTo>
                    <a:pt x="3262821" y="954533"/>
                  </a:lnTo>
                  <a:lnTo>
                    <a:pt x="3242855" y="954533"/>
                  </a:lnTo>
                  <a:lnTo>
                    <a:pt x="3162915" y="927131"/>
                  </a:lnTo>
                  <a:lnTo>
                    <a:pt x="3142949" y="913530"/>
                  </a:lnTo>
                  <a:lnTo>
                    <a:pt x="3082976" y="893117"/>
                  </a:lnTo>
                  <a:lnTo>
                    <a:pt x="3063011" y="879508"/>
                  </a:lnTo>
                  <a:lnTo>
                    <a:pt x="3043044" y="872712"/>
                  </a:lnTo>
                  <a:lnTo>
                    <a:pt x="3023078" y="859102"/>
                  </a:lnTo>
                  <a:lnTo>
                    <a:pt x="3003187" y="852114"/>
                  </a:lnTo>
                  <a:lnTo>
                    <a:pt x="2983221" y="838504"/>
                  </a:lnTo>
                  <a:lnTo>
                    <a:pt x="2956424" y="831700"/>
                  </a:lnTo>
                  <a:lnTo>
                    <a:pt x="2736798" y="681826"/>
                  </a:lnTo>
                  <a:lnTo>
                    <a:pt x="2716906" y="661244"/>
                  </a:lnTo>
                  <a:lnTo>
                    <a:pt x="2696716" y="647650"/>
                  </a:lnTo>
                  <a:lnTo>
                    <a:pt x="2676825" y="627222"/>
                  </a:lnTo>
                  <a:lnTo>
                    <a:pt x="2656858" y="613628"/>
                  </a:lnTo>
                  <a:lnTo>
                    <a:pt x="2636892" y="593199"/>
                  </a:lnTo>
                  <a:lnTo>
                    <a:pt x="2616927" y="579452"/>
                  </a:lnTo>
                  <a:lnTo>
                    <a:pt x="2597036" y="559023"/>
                  </a:lnTo>
                  <a:lnTo>
                    <a:pt x="2576844" y="545430"/>
                  </a:lnTo>
                  <a:lnTo>
                    <a:pt x="2536988" y="504572"/>
                  </a:lnTo>
                  <a:lnTo>
                    <a:pt x="2517021" y="490825"/>
                  </a:lnTo>
                  <a:lnTo>
                    <a:pt x="2490450" y="470397"/>
                  </a:lnTo>
                  <a:lnTo>
                    <a:pt x="2450368" y="429539"/>
                  </a:lnTo>
                  <a:lnTo>
                    <a:pt x="2430402" y="415946"/>
                  </a:lnTo>
                  <a:lnTo>
                    <a:pt x="2370579" y="354506"/>
                  </a:lnTo>
                  <a:lnTo>
                    <a:pt x="2350612" y="340913"/>
                  </a:lnTo>
                  <a:lnTo>
                    <a:pt x="2330496" y="320560"/>
                  </a:lnTo>
                  <a:lnTo>
                    <a:pt x="2310530" y="299902"/>
                  </a:lnTo>
                  <a:lnTo>
                    <a:pt x="2290563" y="286308"/>
                  </a:lnTo>
                  <a:lnTo>
                    <a:pt x="2270673" y="265879"/>
                  </a:lnTo>
                  <a:lnTo>
                    <a:pt x="2250707" y="252286"/>
                  </a:lnTo>
                  <a:lnTo>
                    <a:pt x="2230741" y="231857"/>
                  </a:lnTo>
                  <a:lnTo>
                    <a:pt x="2210774" y="218111"/>
                  </a:lnTo>
                  <a:lnTo>
                    <a:pt x="2190659" y="197681"/>
                  </a:lnTo>
                  <a:lnTo>
                    <a:pt x="2150801" y="170494"/>
                  </a:lnTo>
                  <a:lnTo>
                    <a:pt x="2130836" y="150067"/>
                  </a:lnTo>
                  <a:lnTo>
                    <a:pt x="2090978" y="122648"/>
                  </a:lnTo>
                  <a:lnTo>
                    <a:pt x="2070787" y="109056"/>
                  </a:lnTo>
                  <a:lnTo>
                    <a:pt x="2044215" y="95462"/>
                  </a:lnTo>
                  <a:lnTo>
                    <a:pt x="2024250" y="88626"/>
                  </a:lnTo>
                  <a:lnTo>
                    <a:pt x="1984393" y="61440"/>
                  </a:lnTo>
                  <a:lnTo>
                    <a:pt x="1944311" y="47845"/>
                  </a:lnTo>
                  <a:lnTo>
                    <a:pt x="1924345" y="34022"/>
                  </a:lnTo>
                  <a:lnTo>
                    <a:pt x="1864522" y="13594"/>
                  </a:lnTo>
                  <a:lnTo>
                    <a:pt x="1844555" y="13594"/>
                  </a:lnTo>
                  <a:lnTo>
                    <a:pt x="1824439" y="6835"/>
                  </a:lnTo>
                  <a:lnTo>
                    <a:pt x="1804474" y="6835"/>
                  </a:lnTo>
                  <a:lnTo>
                    <a:pt x="17845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1">
              <a:extLst>
                <a:ext uri="{FF2B5EF4-FFF2-40B4-BE49-F238E27FC236}">
                  <a16:creationId xmlns:a16="http://schemas.microsoft.com/office/drawing/2014/main" id="{CFCAF1B7-B3E4-4F1B-8D22-B97F81729C40}"/>
                </a:ext>
              </a:extLst>
            </p:cNvPr>
            <p:cNvSpPr/>
            <p:nvPr/>
          </p:nvSpPr>
          <p:spPr>
            <a:xfrm>
              <a:off x="767357" y="1808898"/>
              <a:ext cx="3649345" cy="1050290"/>
            </a:xfrm>
            <a:custGeom>
              <a:avLst/>
              <a:gdLst/>
              <a:ahLst/>
              <a:cxnLst/>
              <a:rect l="l" t="t" r="r" b="b"/>
              <a:pathLst>
                <a:path w="3649345" h="1050289">
                  <a:moveTo>
                    <a:pt x="0" y="1049964"/>
                  </a:moveTo>
                  <a:lnTo>
                    <a:pt x="0" y="1008961"/>
                  </a:lnTo>
                  <a:lnTo>
                    <a:pt x="19950" y="1002157"/>
                  </a:lnTo>
                  <a:lnTo>
                    <a:pt x="39894" y="1002157"/>
                  </a:lnTo>
                  <a:lnTo>
                    <a:pt x="60025" y="995352"/>
                  </a:lnTo>
                  <a:lnTo>
                    <a:pt x="79976" y="995352"/>
                  </a:lnTo>
                  <a:lnTo>
                    <a:pt x="99920" y="988548"/>
                  </a:lnTo>
                  <a:lnTo>
                    <a:pt x="119871" y="981744"/>
                  </a:lnTo>
                  <a:lnTo>
                    <a:pt x="139814" y="981744"/>
                  </a:lnTo>
                  <a:lnTo>
                    <a:pt x="159765" y="974947"/>
                  </a:lnTo>
                  <a:lnTo>
                    <a:pt x="179709" y="968142"/>
                  </a:lnTo>
                  <a:lnTo>
                    <a:pt x="199840" y="961338"/>
                  </a:lnTo>
                  <a:lnTo>
                    <a:pt x="219791" y="954533"/>
                  </a:lnTo>
                  <a:lnTo>
                    <a:pt x="246370" y="954533"/>
                  </a:lnTo>
                  <a:lnTo>
                    <a:pt x="266336" y="947729"/>
                  </a:lnTo>
                  <a:lnTo>
                    <a:pt x="286302" y="940740"/>
                  </a:lnTo>
                  <a:lnTo>
                    <a:pt x="306193" y="933936"/>
                  </a:lnTo>
                  <a:lnTo>
                    <a:pt x="326384" y="927131"/>
                  </a:lnTo>
                  <a:lnTo>
                    <a:pt x="346275" y="913530"/>
                  </a:lnTo>
                  <a:lnTo>
                    <a:pt x="366241" y="906726"/>
                  </a:lnTo>
                  <a:lnTo>
                    <a:pt x="386208" y="899921"/>
                  </a:lnTo>
                  <a:lnTo>
                    <a:pt x="406174" y="893117"/>
                  </a:lnTo>
                  <a:lnTo>
                    <a:pt x="426065" y="879508"/>
                  </a:lnTo>
                  <a:lnTo>
                    <a:pt x="446256" y="872711"/>
                  </a:lnTo>
                  <a:lnTo>
                    <a:pt x="466147" y="859102"/>
                  </a:lnTo>
                  <a:lnTo>
                    <a:pt x="486113" y="852113"/>
                  </a:lnTo>
                  <a:lnTo>
                    <a:pt x="506079" y="838505"/>
                  </a:lnTo>
                  <a:lnTo>
                    <a:pt x="526045" y="831700"/>
                  </a:lnTo>
                  <a:lnTo>
                    <a:pt x="545936" y="818091"/>
                  </a:lnTo>
                  <a:lnTo>
                    <a:pt x="566127" y="804490"/>
                  </a:lnTo>
                  <a:lnTo>
                    <a:pt x="586018" y="790881"/>
                  </a:lnTo>
                  <a:lnTo>
                    <a:pt x="605984" y="777288"/>
                  </a:lnTo>
                  <a:lnTo>
                    <a:pt x="625950" y="763694"/>
                  </a:lnTo>
                  <a:lnTo>
                    <a:pt x="645916" y="749870"/>
                  </a:lnTo>
                  <a:lnTo>
                    <a:pt x="665807" y="736277"/>
                  </a:lnTo>
                  <a:lnTo>
                    <a:pt x="692604" y="722683"/>
                  </a:lnTo>
                  <a:lnTo>
                    <a:pt x="712570" y="709090"/>
                  </a:lnTo>
                  <a:lnTo>
                    <a:pt x="732536" y="695419"/>
                  </a:lnTo>
                  <a:lnTo>
                    <a:pt x="752427" y="681826"/>
                  </a:lnTo>
                  <a:lnTo>
                    <a:pt x="772393" y="661244"/>
                  </a:lnTo>
                  <a:lnTo>
                    <a:pt x="792359" y="647650"/>
                  </a:lnTo>
                  <a:lnTo>
                    <a:pt x="812325" y="627221"/>
                  </a:lnTo>
                  <a:lnTo>
                    <a:pt x="832441" y="613628"/>
                  </a:lnTo>
                  <a:lnTo>
                    <a:pt x="852407" y="593199"/>
                  </a:lnTo>
                  <a:lnTo>
                    <a:pt x="872298" y="579452"/>
                  </a:lnTo>
                  <a:lnTo>
                    <a:pt x="892264" y="559023"/>
                  </a:lnTo>
                  <a:lnTo>
                    <a:pt x="912231" y="545430"/>
                  </a:lnTo>
                  <a:lnTo>
                    <a:pt x="932197" y="525001"/>
                  </a:lnTo>
                  <a:lnTo>
                    <a:pt x="952313" y="504572"/>
                  </a:lnTo>
                  <a:lnTo>
                    <a:pt x="972204" y="490825"/>
                  </a:lnTo>
                  <a:lnTo>
                    <a:pt x="992170" y="470397"/>
                  </a:lnTo>
                  <a:lnTo>
                    <a:pt x="1012136" y="449968"/>
                  </a:lnTo>
                  <a:lnTo>
                    <a:pt x="1032102" y="429539"/>
                  </a:lnTo>
                  <a:lnTo>
                    <a:pt x="1051993" y="415946"/>
                  </a:lnTo>
                  <a:lnTo>
                    <a:pt x="1072184" y="395364"/>
                  </a:lnTo>
                  <a:lnTo>
                    <a:pt x="1092075" y="374935"/>
                  </a:lnTo>
                  <a:lnTo>
                    <a:pt x="1112041" y="354506"/>
                  </a:lnTo>
                  <a:lnTo>
                    <a:pt x="1132007" y="340913"/>
                  </a:lnTo>
                  <a:lnTo>
                    <a:pt x="1158579" y="320561"/>
                  </a:lnTo>
                  <a:lnTo>
                    <a:pt x="1178545" y="299902"/>
                  </a:lnTo>
                  <a:lnTo>
                    <a:pt x="1198661" y="286308"/>
                  </a:lnTo>
                  <a:lnTo>
                    <a:pt x="1218627" y="265880"/>
                  </a:lnTo>
                  <a:lnTo>
                    <a:pt x="1238593" y="252286"/>
                  </a:lnTo>
                  <a:lnTo>
                    <a:pt x="1258484" y="231857"/>
                  </a:lnTo>
                  <a:lnTo>
                    <a:pt x="1278450" y="218110"/>
                  </a:lnTo>
                  <a:lnTo>
                    <a:pt x="1298416" y="197682"/>
                  </a:lnTo>
                  <a:lnTo>
                    <a:pt x="1318382" y="184088"/>
                  </a:lnTo>
                  <a:lnTo>
                    <a:pt x="1338498" y="170494"/>
                  </a:lnTo>
                  <a:lnTo>
                    <a:pt x="1358464" y="150066"/>
                  </a:lnTo>
                  <a:lnTo>
                    <a:pt x="1378355" y="136472"/>
                  </a:lnTo>
                  <a:lnTo>
                    <a:pt x="1398321" y="122648"/>
                  </a:lnTo>
                  <a:lnTo>
                    <a:pt x="1418288" y="109055"/>
                  </a:lnTo>
                  <a:lnTo>
                    <a:pt x="1438254" y="95461"/>
                  </a:lnTo>
                  <a:lnTo>
                    <a:pt x="1458370" y="88626"/>
                  </a:lnTo>
                  <a:lnTo>
                    <a:pt x="1478336" y="75033"/>
                  </a:lnTo>
                  <a:lnTo>
                    <a:pt x="1498227" y="61439"/>
                  </a:lnTo>
                  <a:lnTo>
                    <a:pt x="1518193" y="54604"/>
                  </a:lnTo>
                  <a:lnTo>
                    <a:pt x="1538159" y="47846"/>
                  </a:lnTo>
                  <a:lnTo>
                    <a:pt x="1558125" y="34022"/>
                  </a:lnTo>
                  <a:lnTo>
                    <a:pt x="1578241" y="27263"/>
                  </a:lnTo>
                  <a:lnTo>
                    <a:pt x="1604813" y="20428"/>
                  </a:lnTo>
                  <a:lnTo>
                    <a:pt x="1624779" y="13593"/>
                  </a:lnTo>
                  <a:lnTo>
                    <a:pt x="1644745" y="13593"/>
                  </a:lnTo>
                  <a:lnTo>
                    <a:pt x="1664636" y="6835"/>
                  </a:lnTo>
                  <a:lnTo>
                    <a:pt x="1684602" y="6835"/>
                  </a:lnTo>
                  <a:lnTo>
                    <a:pt x="1704718" y="0"/>
                  </a:lnTo>
                  <a:lnTo>
                    <a:pt x="1724684" y="0"/>
                  </a:lnTo>
                  <a:lnTo>
                    <a:pt x="1744650" y="0"/>
                  </a:lnTo>
                  <a:lnTo>
                    <a:pt x="1764616" y="0"/>
                  </a:lnTo>
                  <a:lnTo>
                    <a:pt x="1784507" y="0"/>
                  </a:lnTo>
                  <a:lnTo>
                    <a:pt x="1804473" y="6835"/>
                  </a:lnTo>
                  <a:lnTo>
                    <a:pt x="1824439" y="6835"/>
                  </a:lnTo>
                  <a:lnTo>
                    <a:pt x="1844555" y="13593"/>
                  </a:lnTo>
                  <a:lnTo>
                    <a:pt x="1864521" y="13593"/>
                  </a:lnTo>
                  <a:lnTo>
                    <a:pt x="1884487" y="20428"/>
                  </a:lnTo>
                  <a:lnTo>
                    <a:pt x="1904378" y="27263"/>
                  </a:lnTo>
                  <a:lnTo>
                    <a:pt x="1924344" y="34022"/>
                  </a:lnTo>
                  <a:lnTo>
                    <a:pt x="1944311" y="47846"/>
                  </a:lnTo>
                  <a:lnTo>
                    <a:pt x="1964427" y="54604"/>
                  </a:lnTo>
                  <a:lnTo>
                    <a:pt x="1984393" y="61439"/>
                  </a:lnTo>
                  <a:lnTo>
                    <a:pt x="2004284" y="75033"/>
                  </a:lnTo>
                  <a:lnTo>
                    <a:pt x="2024250" y="88626"/>
                  </a:lnTo>
                  <a:lnTo>
                    <a:pt x="2044216" y="95461"/>
                  </a:lnTo>
                  <a:lnTo>
                    <a:pt x="2070787" y="109055"/>
                  </a:lnTo>
                  <a:lnTo>
                    <a:pt x="2090978" y="122648"/>
                  </a:lnTo>
                  <a:lnTo>
                    <a:pt x="2110869" y="136472"/>
                  </a:lnTo>
                  <a:lnTo>
                    <a:pt x="2130836" y="150066"/>
                  </a:lnTo>
                  <a:lnTo>
                    <a:pt x="2150802" y="170494"/>
                  </a:lnTo>
                  <a:lnTo>
                    <a:pt x="2170693" y="184088"/>
                  </a:lnTo>
                  <a:lnTo>
                    <a:pt x="2190659" y="197682"/>
                  </a:lnTo>
                  <a:lnTo>
                    <a:pt x="2210775" y="218110"/>
                  </a:lnTo>
                  <a:lnTo>
                    <a:pt x="2230741" y="231857"/>
                  </a:lnTo>
                  <a:lnTo>
                    <a:pt x="2250707" y="252286"/>
                  </a:lnTo>
                  <a:lnTo>
                    <a:pt x="2270673" y="265880"/>
                  </a:lnTo>
                  <a:lnTo>
                    <a:pt x="2290564" y="286308"/>
                  </a:lnTo>
                  <a:lnTo>
                    <a:pt x="2310530" y="299902"/>
                  </a:lnTo>
                  <a:lnTo>
                    <a:pt x="2330496" y="320561"/>
                  </a:lnTo>
                  <a:lnTo>
                    <a:pt x="2350612" y="340913"/>
                  </a:lnTo>
                  <a:lnTo>
                    <a:pt x="2370578" y="354506"/>
                  </a:lnTo>
                  <a:lnTo>
                    <a:pt x="2390544" y="374935"/>
                  </a:lnTo>
                  <a:lnTo>
                    <a:pt x="2410435" y="395364"/>
                  </a:lnTo>
                  <a:lnTo>
                    <a:pt x="2430401" y="415946"/>
                  </a:lnTo>
                  <a:lnTo>
                    <a:pt x="2450368" y="429539"/>
                  </a:lnTo>
                  <a:lnTo>
                    <a:pt x="2470484" y="449968"/>
                  </a:lnTo>
                  <a:lnTo>
                    <a:pt x="2490450" y="470397"/>
                  </a:lnTo>
                  <a:lnTo>
                    <a:pt x="2517021" y="490825"/>
                  </a:lnTo>
                  <a:lnTo>
                    <a:pt x="2536987" y="504572"/>
                  </a:lnTo>
                  <a:lnTo>
                    <a:pt x="2556953" y="525001"/>
                  </a:lnTo>
                  <a:lnTo>
                    <a:pt x="2576844" y="545430"/>
                  </a:lnTo>
                  <a:lnTo>
                    <a:pt x="2597035" y="559023"/>
                  </a:lnTo>
                  <a:lnTo>
                    <a:pt x="2616926" y="579452"/>
                  </a:lnTo>
                  <a:lnTo>
                    <a:pt x="2636893" y="593199"/>
                  </a:lnTo>
                  <a:lnTo>
                    <a:pt x="2656859" y="613628"/>
                  </a:lnTo>
                  <a:lnTo>
                    <a:pt x="2676825" y="627221"/>
                  </a:lnTo>
                  <a:lnTo>
                    <a:pt x="2696716" y="647650"/>
                  </a:lnTo>
                  <a:lnTo>
                    <a:pt x="2716907" y="661244"/>
                  </a:lnTo>
                  <a:lnTo>
                    <a:pt x="2736798" y="681826"/>
                  </a:lnTo>
                  <a:lnTo>
                    <a:pt x="2756764" y="695419"/>
                  </a:lnTo>
                  <a:lnTo>
                    <a:pt x="2776730" y="709090"/>
                  </a:lnTo>
                  <a:lnTo>
                    <a:pt x="2796696" y="722683"/>
                  </a:lnTo>
                  <a:lnTo>
                    <a:pt x="2816587" y="736277"/>
                  </a:lnTo>
                  <a:lnTo>
                    <a:pt x="2836553" y="749870"/>
                  </a:lnTo>
                  <a:lnTo>
                    <a:pt x="2856669" y="763694"/>
                  </a:lnTo>
                  <a:lnTo>
                    <a:pt x="2876635" y="777288"/>
                  </a:lnTo>
                  <a:lnTo>
                    <a:pt x="2896601" y="790881"/>
                  </a:lnTo>
                  <a:lnTo>
                    <a:pt x="2916567" y="804490"/>
                  </a:lnTo>
                  <a:lnTo>
                    <a:pt x="2936458" y="818091"/>
                  </a:lnTo>
                  <a:lnTo>
                    <a:pt x="2956424" y="831700"/>
                  </a:lnTo>
                  <a:lnTo>
                    <a:pt x="2983221" y="838505"/>
                  </a:lnTo>
                  <a:lnTo>
                    <a:pt x="3003187" y="852113"/>
                  </a:lnTo>
                  <a:lnTo>
                    <a:pt x="3023078" y="859102"/>
                  </a:lnTo>
                  <a:lnTo>
                    <a:pt x="3043044" y="872711"/>
                  </a:lnTo>
                  <a:lnTo>
                    <a:pt x="3063010" y="879508"/>
                  </a:lnTo>
                  <a:lnTo>
                    <a:pt x="3082976" y="893117"/>
                  </a:lnTo>
                  <a:lnTo>
                    <a:pt x="3103092" y="899921"/>
                  </a:lnTo>
                  <a:lnTo>
                    <a:pt x="3123058" y="906726"/>
                  </a:lnTo>
                  <a:lnTo>
                    <a:pt x="3142949" y="913530"/>
                  </a:lnTo>
                  <a:lnTo>
                    <a:pt x="3162916" y="927131"/>
                  </a:lnTo>
                  <a:lnTo>
                    <a:pt x="3182882" y="933936"/>
                  </a:lnTo>
                  <a:lnTo>
                    <a:pt x="3202773" y="940740"/>
                  </a:lnTo>
                  <a:lnTo>
                    <a:pt x="3222964" y="947729"/>
                  </a:lnTo>
                  <a:lnTo>
                    <a:pt x="3242855" y="954533"/>
                  </a:lnTo>
                  <a:lnTo>
                    <a:pt x="3262821" y="954533"/>
                  </a:lnTo>
                  <a:lnTo>
                    <a:pt x="3282787" y="961338"/>
                  </a:lnTo>
                  <a:lnTo>
                    <a:pt x="3302753" y="968142"/>
                  </a:lnTo>
                  <a:lnTo>
                    <a:pt x="3322644" y="974947"/>
                  </a:lnTo>
                  <a:lnTo>
                    <a:pt x="3342610" y="981744"/>
                  </a:lnTo>
                  <a:lnTo>
                    <a:pt x="3362726" y="981744"/>
                  </a:lnTo>
                  <a:lnTo>
                    <a:pt x="3382692" y="988548"/>
                  </a:lnTo>
                  <a:lnTo>
                    <a:pt x="3402658" y="995352"/>
                  </a:lnTo>
                  <a:lnTo>
                    <a:pt x="3429230" y="995352"/>
                  </a:lnTo>
                  <a:lnTo>
                    <a:pt x="3449196" y="1002157"/>
                  </a:lnTo>
                  <a:lnTo>
                    <a:pt x="3469162" y="1002157"/>
                  </a:lnTo>
                  <a:lnTo>
                    <a:pt x="3489278" y="1008961"/>
                  </a:lnTo>
                  <a:lnTo>
                    <a:pt x="3509244" y="1008961"/>
                  </a:lnTo>
                  <a:lnTo>
                    <a:pt x="3529135" y="1015765"/>
                  </a:lnTo>
                  <a:lnTo>
                    <a:pt x="3549101" y="1015765"/>
                  </a:lnTo>
                  <a:lnTo>
                    <a:pt x="3569067" y="1015765"/>
                  </a:lnTo>
                  <a:lnTo>
                    <a:pt x="3589033" y="1022562"/>
                  </a:lnTo>
                  <a:lnTo>
                    <a:pt x="3609149" y="1022562"/>
                  </a:lnTo>
                  <a:lnTo>
                    <a:pt x="3629115" y="1022562"/>
                  </a:lnTo>
                  <a:lnTo>
                    <a:pt x="3649006" y="1029367"/>
                  </a:lnTo>
                  <a:lnTo>
                    <a:pt x="3649006" y="1049964"/>
                  </a:lnTo>
                  <a:lnTo>
                    <a:pt x="3629115" y="1049964"/>
                  </a:lnTo>
                  <a:lnTo>
                    <a:pt x="3609149" y="1049964"/>
                  </a:lnTo>
                  <a:lnTo>
                    <a:pt x="19950" y="1049964"/>
                  </a:lnTo>
                  <a:lnTo>
                    <a:pt x="0" y="1049964"/>
                  </a:lnTo>
                </a:path>
              </a:pathLst>
            </a:custGeom>
            <a:ln w="2037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2">
              <a:extLst>
                <a:ext uri="{FF2B5EF4-FFF2-40B4-BE49-F238E27FC236}">
                  <a16:creationId xmlns:a16="http://schemas.microsoft.com/office/drawing/2014/main" id="{13B6069F-324B-4F80-84F5-19D351392697}"/>
                </a:ext>
              </a:extLst>
            </p:cNvPr>
            <p:cNvSpPr/>
            <p:nvPr/>
          </p:nvSpPr>
          <p:spPr>
            <a:xfrm>
              <a:off x="767357" y="2436121"/>
              <a:ext cx="812800" cy="422909"/>
            </a:xfrm>
            <a:custGeom>
              <a:avLst/>
              <a:gdLst/>
              <a:ahLst/>
              <a:cxnLst/>
              <a:rect l="l" t="t" r="r" b="b"/>
              <a:pathLst>
                <a:path w="812800" h="422910">
                  <a:moveTo>
                    <a:pt x="812325" y="0"/>
                  </a:moveTo>
                  <a:lnTo>
                    <a:pt x="792358" y="20427"/>
                  </a:lnTo>
                  <a:lnTo>
                    <a:pt x="772393" y="34022"/>
                  </a:lnTo>
                  <a:lnTo>
                    <a:pt x="752427" y="54603"/>
                  </a:lnTo>
                  <a:lnTo>
                    <a:pt x="692604" y="95460"/>
                  </a:lnTo>
                  <a:lnTo>
                    <a:pt x="665807" y="109054"/>
                  </a:lnTo>
                  <a:lnTo>
                    <a:pt x="625950" y="136471"/>
                  </a:lnTo>
                  <a:lnTo>
                    <a:pt x="526045" y="204477"/>
                  </a:lnTo>
                  <a:lnTo>
                    <a:pt x="506079" y="211282"/>
                  </a:lnTo>
                  <a:lnTo>
                    <a:pt x="486113" y="224891"/>
                  </a:lnTo>
                  <a:lnTo>
                    <a:pt x="466147" y="231880"/>
                  </a:lnTo>
                  <a:lnTo>
                    <a:pt x="446256" y="245489"/>
                  </a:lnTo>
                  <a:lnTo>
                    <a:pt x="426065" y="252285"/>
                  </a:lnTo>
                  <a:lnTo>
                    <a:pt x="406174" y="265894"/>
                  </a:lnTo>
                  <a:lnTo>
                    <a:pt x="346275" y="286307"/>
                  </a:lnTo>
                  <a:lnTo>
                    <a:pt x="326384" y="299909"/>
                  </a:lnTo>
                  <a:lnTo>
                    <a:pt x="246370" y="327310"/>
                  </a:lnTo>
                  <a:lnTo>
                    <a:pt x="219791" y="327310"/>
                  </a:lnTo>
                  <a:lnTo>
                    <a:pt x="139814" y="354521"/>
                  </a:lnTo>
                  <a:lnTo>
                    <a:pt x="119871" y="354521"/>
                  </a:lnTo>
                  <a:lnTo>
                    <a:pt x="79976" y="368129"/>
                  </a:lnTo>
                  <a:lnTo>
                    <a:pt x="60025" y="368129"/>
                  </a:lnTo>
                  <a:lnTo>
                    <a:pt x="39894" y="374934"/>
                  </a:lnTo>
                  <a:lnTo>
                    <a:pt x="19950" y="374934"/>
                  </a:lnTo>
                  <a:lnTo>
                    <a:pt x="0" y="381739"/>
                  </a:lnTo>
                  <a:lnTo>
                    <a:pt x="0" y="422742"/>
                  </a:lnTo>
                  <a:lnTo>
                    <a:pt x="812325" y="422742"/>
                  </a:lnTo>
                  <a:lnTo>
                    <a:pt x="8123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3">
              <a:extLst>
                <a:ext uri="{FF2B5EF4-FFF2-40B4-BE49-F238E27FC236}">
                  <a16:creationId xmlns:a16="http://schemas.microsoft.com/office/drawing/2014/main" id="{520643B1-8C70-4C8F-81EE-AF4A68DA9830}"/>
                </a:ext>
              </a:extLst>
            </p:cNvPr>
            <p:cNvSpPr/>
            <p:nvPr/>
          </p:nvSpPr>
          <p:spPr>
            <a:xfrm>
              <a:off x="767357" y="2436120"/>
              <a:ext cx="812800" cy="422909"/>
            </a:xfrm>
            <a:custGeom>
              <a:avLst/>
              <a:gdLst/>
              <a:ahLst/>
              <a:cxnLst/>
              <a:rect l="l" t="t" r="r" b="b"/>
              <a:pathLst>
                <a:path w="812800" h="422910">
                  <a:moveTo>
                    <a:pt x="0" y="422742"/>
                  </a:moveTo>
                  <a:lnTo>
                    <a:pt x="0" y="381739"/>
                  </a:lnTo>
                  <a:lnTo>
                    <a:pt x="19950" y="374935"/>
                  </a:lnTo>
                  <a:lnTo>
                    <a:pt x="39894" y="374935"/>
                  </a:lnTo>
                  <a:lnTo>
                    <a:pt x="60025" y="368130"/>
                  </a:lnTo>
                  <a:lnTo>
                    <a:pt x="79976" y="368130"/>
                  </a:lnTo>
                  <a:lnTo>
                    <a:pt x="99920" y="361326"/>
                  </a:lnTo>
                  <a:lnTo>
                    <a:pt x="119871" y="354522"/>
                  </a:lnTo>
                  <a:lnTo>
                    <a:pt x="139814" y="354522"/>
                  </a:lnTo>
                  <a:lnTo>
                    <a:pt x="159765" y="347725"/>
                  </a:lnTo>
                  <a:lnTo>
                    <a:pt x="179709" y="340920"/>
                  </a:lnTo>
                  <a:lnTo>
                    <a:pt x="199840" y="334116"/>
                  </a:lnTo>
                  <a:lnTo>
                    <a:pt x="219791" y="327311"/>
                  </a:lnTo>
                  <a:lnTo>
                    <a:pt x="246370" y="327311"/>
                  </a:lnTo>
                  <a:lnTo>
                    <a:pt x="266336" y="320507"/>
                  </a:lnTo>
                  <a:lnTo>
                    <a:pt x="286302" y="313518"/>
                  </a:lnTo>
                  <a:lnTo>
                    <a:pt x="306193" y="306714"/>
                  </a:lnTo>
                  <a:lnTo>
                    <a:pt x="326384" y="299910"/>
                  </a:lnTo>
                  <a:lnTo>
                    <a:pt x="346275" y="286308"/>
                  </a:lnTo>
                  <a:lnTo>
                    <a:pt x="366241" y="279504"/>
                  </a:lnTo>
                  <a:lnTo>
                    <a:pt x="386208" y="272699"/>
                  </a:lnTo>
                  <a:lnTo>
                    <a:pt x="406174" y="265895"/>
                  </a:lnTo>
                  <a:lnTo>
                    <a:pt x="426065" y="252286"/>
                  </a:lnTo>
                  <a:lnTo>
                    <a:pt x="446256" y="245489"/>
                  </a:lnTo>
                  <a:lnTo>
                    <a:pt x="466147" y="231880"/>
                  </a:lnTo>
                  <a:lnTo>
                    <a:pt x="486113" y="224892"/>
                  </a:lnTo>
                  <a:lnTo>
                    <a:pt x="506079" y="211283"/>
                  </a:lnTo>
                  <a:lnTo>
                    <a:pt x="526045" y="204478"/>
                  </a:lnTo>
                  <a:lnTo>
                    <a:pt x="545936" y="190869"/>
                  </a:lnTo>
                  <a:lnTo>
                    <a:pt x="566127" y="177268"/>
                  </a:lnTo>
                  <a:lnTo>
                    <a:pt x="586018" y="163659"/>
                  </a:lnTo>
                  <a:lnTo>
                    <a:pt x="605984" y="150066"/>
                  </a:lnTo>
                  <a:lnTo>
                    <a:pt x="625950" y="136472"/>
                  </a:lnTo>
                  <a:lnTo>
                    <a:pt x="645916" y="122648"/>
                  </a:lnTo>
                  <a:lnTo>
                    <a:pt x="665807" y="109055"/>
                  </a:lnTo>
                  <a:lnTo>
                    <a:pt x="692604" y="95461"/>
                  </a:lnTo>
                  <a:lnTo>
                    <a:pt x="712570" y="81868"/>
                  </a:lnTo>
                  <a:lnTo>
                    <a:pt x="732536" y="68197"/>
                  </a:lnTo>
                  <a:lnTo>
                    <a:pt x="752427" y="54604"/>
                  </a:lnTo>
                  <a:lnTo>
                    <a:pt x="772393" y="34022"/>
                  </a:lnTo>
                  <a:lnTo>
                    <a:pt x="792359" y="20428"/>
                  </a:lnTo>
                  <a:lnTo>
                    <a:pt x="812325" y="0"/>
                  </a:lnTo>
                  <a:lnTo>
                    <a:pt x="812325" y="422742"/>
                  </a:lnTo>
                  <a:lnTo>
                    <a:pt x="19950" y="422742"/>
                  </a:lnTo>
                  <a:lnTo>
                    <a:pt x="0" y="422742"/>
                  </a:lnTo>
                </a:path>
              </a:pathLst>
            </a:custGeom>
            <a:ln w="1354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4">
              <a:extLst>
                <a:ext uri="{FF2B5EF4-FFF2-40B4-BE49-F238E27FC236}">
                  <a16:creationId xmlns:a16="http://schemas.microsoft.com/office/drawing/2014/main" id="{638E1542-A043-4214-82CA-4A2ECDCC4A61}"/>
                </a:ext>
              </a:extLst>
            </p:cNvPr>
            <p:cNvSpPr/>
            <p:nvPr/>
          </p:nvSpPr>
          <p:spPr>
            <a:xfrm>
              <a:off x="767357" y="622729"/>
              <a:ext cx="3649345" cy="2236470"/>
            </a:xfrm>
            <a:custGeom>
              <a:avLst/>
              <a:gdLst/>
              <a:ahLst/>
              <a:cxnLst/>
              <a:rect l="l" t="t" r="r" b="b"/>
              <a:pathLst>
                <a:path w="3649345" h="2236470">
                  <a:moveTo>
                    <a:pt x="0" y="0"/>
                  </a:moveTo>
                  <a:lnTo>
                    <a:pt x="0" y="2236133"/>
                  </a:lnTo>
                </a:path>
                <a:path w="3649345" h="2236470">
                  <a:moveTo>
                    <a:pt x="0" y="2236133"/>
                  </a:moveTo>
                  <a:lnTo>
                    <a:pt x="3649006" y="2236133"/>
                  </a:lnTo>
                </a:path>
              </a:pathLst>
            </a:custGeom>
            <a:ln w="67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0">
            <a:extLst>
              <a:ext uri="{FF2B5EF4-FFF2-40B4-BE49-F238E27FC236}">
                <a16:creationId xmlns:a16="http://schemas.microsoft.com/office/drawing/2014/main" id="{2432F3AB-A9B7-44A5-A5CE-F0A4932D27C0}"/>
              </a:ext>
            </a:extLst>
          </p:cNvPr>
          <p:cNvSpPr txBox="1"/>
          <p:nvPr/>
        </p:nvSpPr>
        <p:spPr>
          <a:xfrm>
            <a:off x="475627" y="2738326"/>
            <a:ext cx="4175760" cy="3530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65"/>
              </a:spcBef>
            </a:pPr>
            <a:r>
              <a:rPr sz="850" spc="-50" dirty="0">
                <a:latin typeface="Trebuchet MS"/>
                <a:cs typeface="Trebuchet MS"/>
              </a:rPr>
              <a:t>0,00</a:t>
            </a:r>
            <a:endParaRPr sz="850">
              <a:latin typeface="Trebuchet MS"/>
              <a:cs typeface="Trebuchet MS"/>
            </a:endParaRPr>
          </a:p>
          <a:p>
            <a:pPr marL="211454">
              <a:lnSpc>
                <a:spcPct val="100000"/>
              </a:lnSpc>
              <a:spcBef>
                <a:spcPts val="270"/>
              </a:spcBef>
              <a:tabLst>
                <a:tab pos="617855" algn="l"/>
                <a:tab pos="1023619" algn="l"/>
                <a:tab pos="1430020" algn="l"/>
                <a:tab pos="1836420" algn="l"/>
                <a:tab pos="2235835" algn="l"/>
                <a:tab pos="2642235" algn="l"/>
                <a:tab pos="3048000" algn="l"/>
                <a:tab pos="3454400" algn="l"/>
                <a:tab pos="3860165" algn="l"/>
              </a:tabLst>
            </a:pPr>
            <a:r>
              <a:rPr sz="850" spc="-30" dirty="0">
                <a:latin typeface="Trebuchet MS"/>
                <a:cs typeface="Trebuchet MS"/>
              </a:rPr>
              <a:t>150	155	160	165	170	175	180	185	190	195</a:t>
            </a:r>
            <a:r>
              <a:rPr sz="850" spc="210" dirty="0">
                <a:latin typeface="Trebuchet MS"/>
                <a:cs typeface="Trebuchet MS"/>
              </a:rPr>
              <a:t> </a:t>
            </a:r>
            <a:r>
              <a:rPr sz="1200" b="1" i="1" spc="-104" baseline="10416" dirty="0">
                <a:latin typeface="Trebuchet MS"/>
                <a:cs typeface="Trebuchet MS"/>
              </a:rPr>
              <a:t>x</a:t>
            </a:r>
            <a:endParaRPr sz="1200" baseline="10416">
              <a:latin typeface="Trebuchet MS"/>
              <a:cs typeface="Trebuchet MS"/>
            </a:endParaRPr>
          </a:p>
        </p:txBody>
      </p:sp>
      <p:sp>
        <p:nvSpPr>
          <p:cNvPr id="34" name="object 25">
            <a:extLst>
              <a:ext uri="{FF2B5EF4-FFF2-40B4-BE49-F238E27FC236}">
                <a16:creationId xmlns:a16="http://schemas.microsoft.com/office/drawing/2014/main" id="{42A936D1-705D-4C73-A3FD-ABD6FFA13ACF}"/>
              </a:ext>
            </a:extLst>
          </p:cNvPr>
          <p:cNvSpPr txBox="1"/>
          <p:nvPr/>
        </p:nvSpPr>
        <p:spPr>
          <a:xfrm>
            <a:off x="1021579" y="316762"/>
            <a:ext cx="2964815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050" b="1" spc="10" dirty="0">
                <a:latin typeface="Cambria"/>
                <a:cs typeface="Cambria"/>
              </a:rPr>
              <a:t>Variabile</a:t>
            </a:r>
            <a:r>
              <a:rPr sz="1050" b="1" spc="25" dirty="0">
                <a:latin typeface="Cambria"/>
                <a:cs typeface="Cambria"/>
              </a:rPr>
              <a:t> </a:t>
            </a:r>
            <a:r>
              <a:rPr sz="1050" b="1" spc="5" dirty="0">
                <a:latin typeface="Cambria"/>
                <a:cs typeface="Cambria"/>
              </a:rPr>
              <a:t>Casuale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10" dirty="0">
                <a:latin typeface="Cambria"/>
                <a:cs typeface="Cambria"/>
              </a:rPr>
              <a:t>Gaussiana</a:t>
            </a:r>
            <a:r>
              <a:rPr sz="1050" b="1" spc="25" dirty="0">
                <a:latin typeface="Cambria"/>
                <a:cs typeface="Cambria"/>
              </a:rPr>
              <a:t> </a:t>
            </a:r>
            <a:r>
              <a:rPr sz="1050" b="1" spc="-80" dirty="0">
                <a:latin typeface="Cambria"/>
                <a:cs typeface="Cambria"/>
              </a:rPr>
              <a:t>(</a:t>
            </a:r>
            <a:r>
              <a:rPr sz="1050" b="1" spc="50" dirty="0">
                <a:latin typeface="Cambria"/>
                <a:cs typeface="Cambria"/>
              </a:rPr>
              <a:t> </a:t>
            </a:r>
            <a:r>
              <a:rPr sz="1575" spc="15" baseline="13227" dirty="0">
                <a:latin typeface="Symbol"/>
                <a:cs typeface="Symbol"/>
              </a:rPr>
              <a:t></a:t>
            </a:r>
            <a:r>
              <a:rPr sz="1575" spc="150" baseline="13227" dirty="0">
                <a:latin typeface="Times New Roman"/>
                <a:cs typeface="Times New Roman"/>
              </a:rPr>
              <a:t> </a:t>
            </a:r>
            <a:r>
              <a:rPr sz="1050" b="1" spc="-60" dirty="0">
                <a:latin typeface="Cambria"/>
                <a:cs typeface="Cambria"/>
              </a:rPr>
              <a:t>171.5,</a:t>
            </a:r>
            <a:r>
              <a:rPr sz="1050" b="1" spc="25" dirty="0">
                <a:latin typeface="Cambria"/>
                <a:cs typeface="Cambria"/>
              </a:rPr>
              <a:t> </a:t>
            </a:r>
            <a:r>
              <a:rPr sz="1575" spc="67" baseline="13227" dirty="0">
                <a:latin typeface="Symbol"/>
                <a:cs typeface="Symbol"/>
              </a:rPr>
              <a:t></a:t>
            </a:r>
            <a:r>
              <a:rPr sz="1575" spc="150" baseline="13227" dirty="0">
                <a:latin typeface="Times New Roman"/>
                <a:cs typeface="Times New Roman"/>
              </a:rPr>
              <a:t> </a:t>
            </a:r>
            <a:r>
              <a:rPr sz="1050" b="1" spc="-60" dirty="0">
                <a:latin typeface="Cambria"/>
                <a:cs typeface="Cambria"/>
              </a:rPr>
              <a:t>8.5</a:t>
            </a:r>
            <a:r>
              <a:rPr sz="1050" b="1" spc="25" dirty="0">
                <a:latin typeface="Cambria"/>
                <a:cs typeface="Cambria"/>
              </a:rPr>
              <a:t> </a:t>
            </a:r>
            <a:r>
              <a:rPr sz="1050" b="1" spc="-80" dirty="0">
                <a:latin typeface="Cambria"/>
                <a:cs typeface="Cambria"/>
              </a:rPr>
              <a:t>)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5" name="object 26">
            <a:extLst>
              <a:ext uri="{FF2B5EF4-FFF2-40B4-BE49-F238E27FC236}">
                <a16:creationId xmlns:a16="http://schemas.microsoft.com/office/drawing/2014/main" id="{D844C619-6966-42F0-AA2E-58E063539524}"/>
              </a:ext>
            </a:extLst>
          </p:cNvPr>
          <p:cNvSpPr txBox="1"/>
          <p:nvPr/>
        </p:nvSpPr>
        <p:spPr>
          <a:xfrm>
            <a:off x="501027" y="2321215"/>
            <a:ext cx="19939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0" dirty="0">
                <a:latin typeface="Trebuchet MS"/>
                <a:cs typeface="Trebuchet MS"/>
              </a:rPr>
              <a:t>0,02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6" name="object 27">
            <a:extLst>
              <a:ext uri="{FF2B5EF4-FFF2-40B4-BE49-F238E27FC236}">
                <a16:creationId xmlns:a16="http://schemas.microsoft.com/office/drawing/2014/main" id="{E9AC9617-816B-4380-96DC-F77F25EF8417}"/>
              </a:ext>
            </a:extLst>
          </p:cNvPr>
          <p:cNvSpPr txBox="1"/>
          <p:nvPr/>
        </p:nvSpPr>
        <p:spPr>
          <a:xfrm>
            <a:off x="501027" y="1878082"/>
            <a:ext cx="19939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0" dirty="0">
                <a:latin typeface="Trebuchet MS"/>
                <a:cs typeface="Trebuchet MS"/>
              </a:rPr>
              <a:t>0,04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7" name="object 28">
            <a:extLst>
              <a:ext uri="{FF2B5EF4-FFF2-40B4-BE49-F238E27FC236}">
                <a16:creationId xmlns:a16="http://schemas.microsoft.com/office/drawing/2014/main" id="{C8389352-61AB-4652-8218-C38BBEF15F06}"/>
              </a:ext>
            </a:extLst>
          </p:cNvPr>
          <p:cNvSpPr txBox="1"/>
          <p:nvPr/>
        </p:nvSpPr>
        <p:spPr>
          <a:xfrm>
            <a:off x="501027" y="1428113"/>
            <a:ext cx="19939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0" dirty="0">
                <a:latin typeface="Trebuchet MS"/>
                <a:cs typeface="Trebuchet MS"/>
              </a:rPr>
              <a:t>0,06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8" name="object 29">
            <a:extLst>
              <a:ext uri="{FF2B5EF4-FFF2-40B4-BE49-F238E27FC236}">
                <a16:creationId xmlns:a16="http://schemas.microsoft.com/office/drawing/2014/main" id="{5B6D41F4-0622-41B8-AA1A-8BA36517D685}"/>
              </a:ext>
            </a:extLst>
          </p:cNvPr>
          <p:cNvSpPr txBox="1"/>
          <p:nvPr/>
        </p:nvSpPr>
        <p:spPr>
          <a:xfrm>
            <a:off x="501027" y="984980"/>
            <a:ext cx="19939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0" dirty="0">
                <a:latin typeface="Trebuchet MS"/>
                <a:cs typeface="Trebuchet MS"/>
              </a:rPr>
              <a:t>0,08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44A0756D-9835-470F-AE5E-493EC122FA15}"/>
              </a:ext>
            </a:extLst>
          </p:cNvPr>
          <p:cNvSpPr txBox="1"/>
          <p:nvPr/>
        </p:nvSpPr>
        <p:spPr>
          <a:xfrm>
            <a:off x="475627" y="2738326"/>
            <a:ext cx="4175760" cy="3530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65"/>
              </a:spcBef>
            </a:pPr>
            <a:r>
              <a:rPr sz="850" spc="-50" dirty="0">
                <a:latin typeface="Trebuchet MS"/>
                <a:cs typeface="Trebuchet MS"/>
              </a:rPr>
              <a:t>0,00</a:t>
            </a:r>
            <a:endParaRPr sz="850">
              <a:latin typeface="Trebuchet MS"/>
              <a:cs typeface="Trebuchet MS"/>
            </a:endParaRPr>
          </a:p>
          <a:p>
            <a:pPr marL="211454">
              <a:lnSpc>
                <a:spcPct val="100000"/>
              </a:lnSpc>
              <a:spcBef>
                <a:spcPts val="270"/>
              </a:spcBef>
              <a:tabLst>
                <a:tab pos="617855" algn="l"/>
                <a:tab pos="1023619" algn="l"/>
                <a:tab pos="1430020" algn="l"/>
                <a:tab pos="1836420" algn="l"/>
                <a:tab pos="2235835" algn="l"/>
                <a:tab pos="2642235" algn="l"/>
                <a:tab pos="3048000" algn="l"/>
                <a:tab pos="3454400" algn="l"/>
                <a:tab pos="3860165" algn="l"/>
              </a:tabLst>
            </a:pPr>
            <a:r>
              <a:rPr sz="850" spc="-30" dirty="0">
                <a:latin typeface="Trebuchet MS"/>
                <a:cs typeface="Trebuchet MS"/>
              </a:rPr>
              <a:t>150	155	160	165	170	175	180	185	190	195</a:t>
            </a:r>
            <a:r>
              <a:rPr sz="850" spc="210" dirty="0">
                <a:latin typeface="Trebuchet MS"/>
                <a:cs typeface="Trebuchet MS"/>
              </a:rPr>
              <a:t> </a:t>
            </a:r>
            <a:r>
              <a:rPr sz="1200" b="1" i="1" spc="-104" baseline="10416" dirty="0">
                <a:latin typeface="Trebuchet MS"/>
                <a:cs typeface="Trebuchet MS"/>
              </a:rPr>
              <a:t>x</a:t>
            </a:r>
            <a:endParaRPr sz="1200" baseline="10416">
              <a:latin typeface="Trebuchet MS"/>
              <a:cs typeface="Trebuchet MS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C0B75D15-FEB8-4622-8F6E-C2E35B07FEA2}"/>
              </a:ext>
            </a:extLst>
          </p:cNvPr>
          <p:cNvSpPr txBox="1"/>
          <p:nvPr/>
        </p:nvSpPr>
        <p:spPr>
          <a:xfrm>
            <a:off x="501027" y="270495"/>
            <a:ext cx="199390" cy="42100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850" b="1" i="1" spc="-65" dirty="0">
                <a:latin typeface="Trebuchet MS"/>
                <a:cs typeface="Trebuchet MS"/>
              </a:rPr>
              <a:t>f(x)</a:t>
            </a:r>
            <a:endParaRPr sz="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r>
              <a:rPr sz="850" spc="-50" dirty="0">
                <a:latin typeface="Trebuchet MS"/>
                <a:cs typeface="Trebuchet MS"/>
              </a:rPr>
              <a:t>0,10</a:t>
            </a:r>
            <a:endParaRPr sz="850">
              <a:latin typeface="Trebuchet MS"/>
              <a:cs typeface="Trebuchet MS"/>
            </a:endParaRPr>
          </a:p>
        </p:txBody>
      </p:sp>
      <p:pic>
        <p:nvPicPr>
          <p:cNvPr id="41" name="object 34">
            <a:extLst>
              <a:ext uri="{FF2B5EF4-FFF2-40B4-BE49-F238E27FC236}">
                <a16:creationId xmlns:a16="http://schemas.microsoft.com/office/drawing/2014/main" id="{458E34A3-9C8C-4745-9CC7-A29B601C19A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2023" y="2217601"/>
            <a:ext cx="1258755" cy="634443"/>
          </a:xfrm>
          <a:prstGeom prst="rect">
            <a:avLst/>
          </a:prstGeom>
        </p:spPr>
      </p:pic>
      <p:sp>
        <p:nvSpPr>
          <p:cNvPr id="42" name="object 35">
            <a:extLst>
              <a:ext uri="{FF2B5EF4-FFF2-40B4-BE49-F238E27FC236}">
                <a16:creationId xmlns:a16="http://schemas.microsoft.com/office/drawing/2014/main" id="{3A4B2429-81D7-45E7-957D-E27B975C9654}"/>
              </a:ext>
            </a:extLst>
          </p:cNvPr>
          <p:cNvSpPr txBox="1"/>
          <p:nvPr/>
        </p:nvSpPr>
        <p:spPr>
          <a:xfrm>
            <a:off x="5057269" y="3557131"/>
            <a:ext cx="3531235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050" b="1" spc="10" dirty="0">
                <a:latin typeface="Cambria"/>
                <a:cs typeface="Cambria"/>
              </a:rPr>
              <a:t>Variabile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5" dirty="0">
                <a:latin typeface="Cambria"/>
                <a:cs typeface="Cambria"/>
              </a:rPr>
              <a:t>Casuale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10" dirty="0">
                <a:latin typeface="Cambria"/>
                <a:cs typeface="Cambria"/>
              </a:rPr>
              <a:t>Gaussiana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-10" dirty="0">
                <a:latin typeface="Cambria"/>
                <a:cs typeface="Cambria"/>
              </a:rPr>
              <a:t>Standardizzata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-80" dirty="0">
                <a:latin typeface="Cambria"/>
                <a:cs typeface="Cambria"/>
              </a:rPr>
              <a:t>(</a:t>
            </a:r>
            <a:r>
              <a:rPr sz="1050" b="1" spc="40" dirty="0">
                <a:latin typeface="Cambria"/>
                <a:cs typeface="Cambria"/>
              </a:rPr>
              <a:t> </a:t>
            </a:r>
            <a:r>
              <a:rPr sz="1575" spc="15" baseline="13227" dirty="0">
                <a:latin typeface="Symbol"/>
                <a:cs typeface="Symbol"/>
              </a:rPr>
              <a:t></a:t>
            </a:r>
            <a:r>
              <a:rPr sz="1575" spc="82" baseline="13227" dirty="0">
                <a:latin typeface="Times New Roman"/>
                <a:cs typeface="Times New Roman"/>
              </a:rPr>
              <a:t> </a:t>
            </a:r>
            <a:r>
              <a:rPr sz="1050" b="1" spc="-40" dirty="0">
                <a:latin typeface="Cambria"/>
                <a:cs typeface="Cambria"/>
              </a:rPr>
              <a:t>0,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575" spc="22" baseline="13227" dirty="0">
                <a:latin typeface="Symbol"/>
                <a:cs typeface="Symbol"/>
              </a:rPr>
              <a:t></a:t>
            </a:r>
            <a:r>
              <a:rPr sz="1050" b="1" spc="15" dirty="0">
                <a:latin typeface="Cambria"/>
                <a:cs typeface="Cambria"/>
              </a:rPr>
              <a:t>1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-80" dirty="0">
                <a:latin typeface="Cambria"/>
                <a:cs typeface="Cambria"/>
              </a:rPr>
              <a:t>)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43" name="object 36">
            <a:extLst>
              <a:ext uri="{FF2B5EF4-FFF2-40B4-BE49-F238E27FC236}">
                <a16:creationId xmlns:a16="http://schemas.microsoft.com/office/drawing/2014/main" id="{D50F307F-4132-4EDC-849E-8EF8BC0CD593}"/>
              </a:ext>
            </a:extLst>
          </p:cNvPr>
          <p:cNvSpPr txBox="1"/>
          <p:nvPr/>
        </p:nvSpPr>
        <p:spPr>
          <a:xfrm>
            <a:off x="4816325" y="5541397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0,1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4" name="object 37">
            <a:extLst>
              <a:ext uri="{FF2B5EF4-FFF2-40B4-BE49-F238E27FC236}">
                <a16:creationId xmlns:a16="http://schemas.microsoft.com/office/drawing/2014/main" id="{551ECD00-1A57-47A9-B429-774AD1607BD2}"/>
              </a:ext>
            </a:extLst>
          </p:cNvPr>
          <p:cNvSpPr txBox="1"/>
          <p:nvPr/>
        </p:nvSpPr>
        <p:spPr>
          <a:xfrm>
            <a:off x="4816325" y="5077796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0,2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5" name="object 38">
            <a:extLst>
              <a:ext uri="{FF2B5EF4-FFF2-40B4-BE49-F238E27FC236}">
                <a16:creationId xmlns:a16="http://schemas.microsoft.com/office/drawing/2014/main" id="{66B53993-D315-4C0D-A8CE-72A940510799}"/>
              </a:ext>
            </a:extLst>
          </p:cNvPr>
          <p:cNvSpPr txBox="1"/>
          <p:nvPr/>
        </p:nvSpPr>
        <p:spPr>
          <a:xfrm>
            <a:off x="4816325" y="4614196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0,3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6" name="object 39">
            <a:extLst>
              <a:ext uri="{FF2B5EF4-FFF2-40B4-BE49-F238E27FC236}">
                <a16:creationId xmlns:a16="http://schemas.microsoft.com/office/drawing/2014/main" id="{0925264D-5921-49F7-B5B1-F97AC89DA93D}"/>
              </a:ext>
            </a:extLst>
          </p:cNvPr>
          <p:cNvSpPr txBox="1"/>
          <p:nvPr/>
        </p:nvSpPr>
        <p:spPr>
          <a:xfrm>
            <a:off x="4816325" y="4150595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0,4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7" name="object 40">
            <a:extLst>
              <a:ext uri="{FF2B5EF4-FFF2-40B4-BE49-F238E27FC236}">
                <a16:creationId xmlns:a16="http://schemas.microsoft.com/office/drawing/2014/main" id="{579CA90B-67CC-41EC-B366-0922314677F0}"/>
              </a:ext>
            </a:extLst>
          </p:cNvPr>
          <p:cNvSpPr txBox="1"/>
          <p:nvPr/>
        </p:nvSpPr>
        <p:spPr>
          <a:xfrm>
            <a:off x="4816325" y="5972337"/>
            <a:ext cx="312420" cy="3530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65"/>
              </a:spcBef>
            </a:pPr>
            <a:r>
              <a:rPr sz="850" spc="-55" dirty="0">
                <a:latin typeface="Trebuchet MS"/>
                <a:cs typeface="Trebuchet MS"/>
              </a:rPr>
              <a:t>0,0</a:t>
            </a:r>
            <a:endParaRPr sz="850">
              <a:latin typeface="Trebuchet MS"/>
              <a:cs typeface="Trebuchet MS"/>
            </a:endParaRPr>
          </a:p>
          <a:p>
            <a:pPr marL="132715">
              <a:lnSpc>
                <a:spcPct val="100000"/>
              </a:lnSpc>
              <a:spcBef>
                <a:spcPts val="270"/>
              </a:spcBef>
            </a:pPr>
            <a:r>
              <a:rPr sz="850" spc="-55" dirty="0">
                <a:latin typeface="Trebuchet MS"/>
                <a:cs typeface="Trebuchet MS"/>
              </a:rPr>
              <a:t>-4,0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8" name="object 41">
            <a:extLst>
              <a:ext uri="{FF2B5EF4-FFF2-40B4-BE49-F238E27FC236}">
                <a16:creationId xmlns:a16="http://schemas.microsoft.com/office/drawing/2014/main" id="{EEC3A24A-4FA2-4543-9EEB-F34D95D0F579}"/>
              </a:ext>
            </a:extLst>
          </p:cNvPr>
          <p:cNvSpPr txBox="1"/>
          <p:nvPr/>
        </p:nvSpPr>
        <p:spPr>
          <a:xfrm>
            <a:off x="5409074" y="6168809"/>
            <a:ext cx="179705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-3,0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9" name="object 42">
            <a:extLst>
              <a:ext uri="{FF2B5EF4-FFF2-40B4-BE49-F238E27FC236}">
                <a16:creationId xmlns:a16="http://schemas.microsoft.com/office/drawing/2014/main" id="{442A1E5A-CD4F-41C7-8F71-FFC74D1EA96F}"/>
              </a:ext>
            </a:extLst>
          </p:cNvPr>
          <p:cNvSpPr txBox="1"/>
          <p:nvPr/>
        </p:nvSpPr>
        <p:spPr>
          <a:xfrm>
            <a:off x="5875226" y="6168809"/>
            <a:ext cx="179705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-2,0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50" name="object 43">
            <a:extLst>
              <a:ext uri="{FF2B5EF4-FFF2-40B4-BE49-F238E27FC236}">
                <a16:creationId xmlns:a16="http://schemas.microsoft.com/office/drawing/2014/main" id="{180706EC-82C6-4118-BFC2-EED5FA10D08F}"/>
              </a:ext>
            </a:extLst>
          </p:cNvPr>
          <p:cNvSpPr txBox="1"/>
          <p:nvPr/>
        </p:nvSpPr>
        <p:spPr>
          <a:xfrm>
            <a:off x="6334623" y="6168809"/>
            <a:ext cx="179705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-1,0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51" name="object 44">
            <a:extLst>
              <a:ext uri="{FF2B5EF4-FFF2-40B4-BE49-F238E27FC236}">
                <a16:creationId xmlns:a16="http://schemas.microsoft.com/office/drawing/2014/main" id="{8BFE4E49-6144-4BE0-A325-AE33E7890193}"/>
              </a:ext>
            </a:extLst>
          </p:cNvPr>
          <p:cNvSpPr txBox="1"/>
          <p:nvPr/>
        </p:nvSpPr>
        <p:spPr>
          <a:xfrm>
            <a:off x="6814136" y="6168809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0,0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52" name="object 45">
            <a:extLst>
              <a:ext uri="{FF2B5EF4-FFF2-40B4-BE49-F238E27FC236}">
                <a16:creationId xmlns:a16="http://schemas.microsoft.com/office/drawing/2014/main" id="{603065CB-9BEA-4151-A5EB-7F0D18663F17}"/>
              </a:ext>
            </a:extLst>
          </p:cNvPr>
          <p:cNvSpPr txBox="1"/>
          <p:nvPr/>
        </p:nvSpPr>
        <p:spPr>
          <a:xfrm>
            <a:off x="7273683" y="6168809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1,0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53" name="object 46">
            <a:extLst>
              <a:ext uri="{FF2B5EF4-FFF2-40B4-BE49-F238E27FC236}">
                <a16:creationId xmlns:a16="http://schemas.microsoft.com/office/drawing/2014/main" id="{D1666351-DCDC-486C-9659-414D6D7FF4DF}"/>
              </a:ext>
            </a:extLst>
          </p:cNvPr>
          <p:cNvSpPr txBox="1"/>
          <p:nvPr/>
        </p:nvSpPr>
        <p:spPr>
          <a:xfrm>
            <a:off x="7733230" y="6168809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2,0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54" name="object 47">
            <a:extLst>
              <a:ext uri="{FF2B5EF4-FFF2-40B4-BE49-F238E27FC236}">
                <a16:creationId xmlns:a16="http://schemas.microsoft.com/office/drawing/2014/main" id="{F372B88F-A95A-4F55-AE62-FD3688E8FFD2}"/>
              </a:ext>
            </a:extLst>
          </p:cNvPr>
          <p:cNvSpPr txBox="1"/>
          <p:nvPr/>
        </p:nvSpPr>
        <p:spPr>
          <a:xfrm>
            <a:off x="8199232" y="6168809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3,0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55" name="object 48">
            <a:extLst>
              <a:ext uri="{FF2B5EF4-FFF2-40B4-BE49-F238E27FC236}">
                <a16:creationId xmlns:a16="http://schemas.microsoft.com/office/drawing/2014/main" id="{5E101914-2971-4BDF-B9BE-9C8B45C159C0}"/>
              </a:ext>
            </a:extLst>
          </p:cNvPr>
          <p:cNvSpPr txBox="1"/>
          <p:nvPr/>
        </p:nvSpPr>
        <p:spPr>
          <a:xfrm>
            <a:off x="8633378" y="6134600"/>
            <a:ext cx="34036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850" spc="-55" dirty="0">
                <a:latin typeface="Trebuchet MS"/>
                <a:cs typeface="Trebuchet MS"/>
              </a:rPr>
              <a:t>4,0</a:t>
            </a:r>
            <a:r>
              <a:rPr sz="850" spc="60" dirty="0">
                <a:latin typeface="Trebuchet MS"/>
                <a:cs typeface="Trebuchet MS"/>
              </a:rPr>
              <a:t> </a:t>
            </a:r>
            <a:r>
              <a:rPr sz="1650" b="1" i="1" spc="44" baseline="7575" dirty="0">
                <a:latin typeface="Cambria"/>
                <a:cs typeface="Cambria"/>
              </a:rPr>
              <a:t>z</a:t>
            </a:r>
            <a:endParaRPr sz="1650" baseline="7575">
              <a:latin typeface="Cambria"/>
              <a:cs typeface="Cambria"/>
            </a:endParaRPr>
          </a:p>
        </p:txBody>
      </p:sp>
      <p:sp>
        <p:nvSpPr>
          <p:cNvPr id="56" name="object 49">
            <a:extLst>
              <a:ext uri="{FF2B5EF4-FFF2-40B4-BE49-F238E27FC236}">
                <a16:creationId xmlns:a16="http://schemas.microsoft.com/office/drawing/2014/main" id="{FA509FC9-9C7D-4AE8-A82D-26E3B6DF2896}"/>
              </a:ext>
            </a:extLst>
          </p:cNvPr>
          <p:cNvSpPr txBox="1"/>
          <p:nvPr/>
        </p:nvSpPr>
        <p:spPr>
          <a:xfrm>
            <a:off x="4763126" y="3509542"/>
            <a:ext cx="22606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100" b="1" i="1" spc="-10" dirty="0">
                <a:latin typeface="Cambria"/>
                <a:cs typeface="Cambria"/>
              </a:rPr>
              <a:t>f(</a:t>
            </a:r>
            <a:r>
              <a:rPr sz="1100" b="1" i="1" spc="15" dirty="0">
                <a:latin typeface="Cambria"/>
                <a:cs typeface="Cambria"/>
              </a:rPr>
              <a:t>z</a:t>
            </a:r>
            <a:r>
              <a:rPr sz="1100" b="1" i="1" spc="-70" dirty="0"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  <a:p>
            <a:pPr marL="52705">
              <a:lnSpc>
                <a:spcPct val="100000"/>
              </a:lnSpc>
              <a:spcBef>
                <a:spcPts val="60"/>
              </a:spcBef>
            </a:pPr>
            <a:r>
              <a:rPr sz="850" spc="-55" dirty="0">
                <a:latin typeface="Trebuchet MS"/>
                <a:cs typeface="Trebuchet MS"/>
              </a:rPr>
              <a:t>0,5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57" name="object 51">
            <a:extLst>
              <a:ext uri="{FF2B5EF4-FFF2-40B4-BE49-F238E27FC236}">
                <a16:creationId xmlns:a16="http://schemas.microsoft.com/office/drawing/2014/main" id="{208C5C9E-FEDE-404A-A1AE-07B5D1E01E3A}"/>
              </a:ext>
            </a:extLst>
          </p:cNvPr>
          <p:cNvSpPr/>
          <p:nvPr/>
        </p:nvSpPr>
        <p:spPr>
          <a:xfrm>
            <a:off x="4616470" y="3481435"/>
            <a:ext cx="4389120" cy="3082290"/>
          </a:xfrm>
          <a:custGeom>
            <a:avLst/>
            <a:gdLst/>
            <a:ahLst/>
            <a:cxnLst/>
            <a:rect l="l" t="t" r="r" b="b"/>
            <a:pathLst>
              <a:path w="4389120" h="3082290">
                <a:moveTo>
                  <a:pt x="0" y="3081838"/>
                </a:moveTo>
                <a:lnTo>
                  <a:pt x="4388662" y="3081838"/>
                </a:lnTo>
                <a:lnTo>
                  <a:pt x="4388662" y="0"/>
                </a:lnTo>
                <a:lnTo>
                  <a:pt x="0" y="0"/>
                </a:lnTo>
                <a:lnTo>
                  <a:pt x="0" y="3081838"/>
                </a:lnTo>
                <a:close/>
              </a:path>
            </a:pathLst>
          </a:custGeom>
          <a:ln w="1350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4">
            <a:extLst>
              <a:ext uri="{FF2B5EF4-FFF2-40B4-BE49-F238E27FC236}">
                <a16:creationId xmlns:a16="http://schemas.microsoft.com/office/drawing/2014/main" id="{F4CE3B1B-D868-468D-8DE9-AECFA68547A6}"/>
              </a:ext>
            </a:extLst>
          </p:cNvPr>
          <p:cNvSpPr/>
          <p:nvPr/>
        </p:nvSpPr>
        <p:spPr>
          <a:xfrm>
            <a:off x="5029471" y="3774488"/>
            <a:ext cx="3696335" cy="2318385"/>
          </a:xfrm>
          <a:custGeom>
            <a:avLst/>
            <a:gdLst/>
            <a:ahLst/>
            <a:cxnLst/>
            <a:rect l="l" t="t" r="r" b="b"/>
            <a:pathLst>
              <a:path w="3696334" h="2318385">
                <a:moveTo>
                  <a:pt x="0" y="0"/>
                </a:moveTo>
                <a:lnTo>
                  <a:pt x="0" y="2318195"/>
                </a:lnTo>
              </a:path>
              <a:path w="3696334" h="2318385">
                <a:moveTo>
                  <a:pt x="0" y="2318195"/>
                </a:moveTo>
                <a:lnTo>
                  <a:pt x="3695964" y="2318195"/>
                </a:lnTo>
              </a:path>
            </a:pathLst>
          </a:custGeom>
          <a:ln w="67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0">
            <a:extLst>
              <a:ext uri="{FF2B5EF4-FFF2-40B4-BE49-F238E27FC236}">
                <a16:creationId xmlns:a16="http://schemas.microsoft.com/office/drawing/2014/main" id="{029CA911-4B5A-4202-B663-9C898AA674DA}"/>
              </a:ext>
            </a:extLst>
          </p:cNvPr>
          <p:cNvSpPr/>
          <p:nvPr/>
        </p:nvSpPr>
        <p:spPr>
          <a:xfrm>
            <a:off x="5235794" y="4244924"/>
            <a:ext cx="3283585" cy="1847850"/>
          </a:xfrm>
          <a:custGeom>
            <a:avLst/>
            <a:gdLst/>
            <a:ahLst/>
            <a:cxnLst/>
            <a:rect l="l" t="t" r="r" b="b"/>
            <a:pathLst>
              <a:path w="3283584" h="1847850">
                <a:moveTo>
                  <a:pt x="3256565" y="1840962"/>
                </a:moveTo>
                <a:lnTo>
                  <a:pt x="26783" y="1840962"/>
                </a:lnTo>
                <a:lnTo>
                  <a:pt x="0" y="1847759"/>
                </a:lnTo>
                <a:lnTo>
                  <a:pt x="3283137" y="1847759"/>
                </a:lnTo>
                <a:lnTo>
                  <a:pt x="3256565" y="1840962"/>
                </a:lnTo>
                <a:close/>
              </a:path>
              <a:path w="3283584" h="1847850">
                <a:moveTo>
                  <a:pt x="3123399" y="1834157"/>
                </a:moveTo>
                <a:lnTo>
                  <a:pt x="166598" y="1834157"/>
                </a:lnTo>
                <a:lnTo>
                  <a:pt x="140025" y="1840962"/>
                </a:lnTo>
                <a:lnTo>
                  <a:pt x="3143368" y="1840962"/>
                </a:lnTo>
                <a:lnTo>
                  <a:pt x="3123399" y="1834157"/>
                </a:lnTo>
                <a:close/>
              </a:path>
              <a:path w="3283584" h="1847850">
                <a:moveTo>
                  <a:pt x="3050061" y="1827352"/>
                </a:moveTo>
                <a:lnTo>
                  <a:pt x="233105" y="1827352"/>
                </a:lnTo>
                <a:lnTo>
                  <a:pt x="206532" y="1834157"/>
                </a:lnTo>
                <a:lnTo>
                  <a:pt x="3076634" y="1834157"/>
                </a:lnTo>
                <a:lnTo>
                  <a:pt x="3050061" y="1827352"/>
                </a:lnTo>
                <a:close/>
              </a:path>
              <a:path w="3283584" h="1847850">
                <a:moveTo>
                  <a:pt x="2956756" y="1813742"/>
                </a:moveTo>
                <a:lnTo>
                  <a:pt x="326411" y="1813742"/>
                </a:lnTo>
                <a:lnTo>
                  <a:pt x="299763" y="1820547"/>
                </a:lnTo>
                <a:lnTo>
                  <a:pt x="279796" y="1827352"/>
                </a:lnTo>
                <a:lnTo>
                  <a:pt x="3003522" y="1827352"/>
                </a:lnTo>
                <a:lnTo>
                  <a:pt x="2983553" y="1820547"/>
                </a:lnTo>
                <a:lnTo>
                  <a:pt x="2956756" y="1813742"/>
                </a:lnTo>
                <a:close/>
              </a:path>
              <a:path w="3283584" h="1847850">
                <a:moveTo>
                  <a:pt x="1664966" y="0"/>
                </a:moveTo>
                <a:lnTo>
                  <a:pt x="1618427" y="0"/>
                </a:lnTo>
                <a:lnTo>
                  <a:pt x="1598234" y="6836"/>
                </a:lnTo>
                <a:lnTo>
                  <a:pt x="1571660" y="20431"/>
                </a:lnTo>
                <a:lnTo>
                  <a:pt x="1551693" y="34179"/>
                </a:lnTo>
                <a:lnTo>
                  <a:pt x="1525120" y="54610"/>
                </a:lnTo>
                <a:lnTo>
                  <a:pt x="1505153" y="81799"/>
                </a:lnTo>
                <a:lnTo>
                  <a:pt x="1478354" y="109218"/>
                </a:lnTo>
                <a:lnTo>
                  <a:pt x="1458462" y="143244"/>
                </a:lnTo>
                <a:lnTo>
                  <a:pt x="1431815" y="177269"/>
                </a:lnTo>
                <a:lnTo>
                  <a:pt x="1411923" y="218283"/>
                </a:lnTo>
                <a:lnTo>
                  <a:pt x="1385275" y="259067"/>
                </a:lnTo>
                <a:lnTo>
                  <a:pt x="1365157" y="300081"/>
                </a:lnTo>
                <a:lnTo>
                  <a:pt x="1338585" y="347778"/>
                </a:lnTo>
                <a:lnTo>
                  <a:pt x="1318618" y="402386"/>
                </a:lnTo>
                <a:lnTo>
                  <a:pt x="1292044" y="450006"/>
                </a:lnTo>
                <a:lnTo>
                  <a:pt x="1252109" y="559224"/>
                </a:lnTo>
                <a:lnTo>
                  <a:pt x="1225312" y="613680"/>
                </a:lnTo>
                <a:lnTo>
                  <a:pt x="1205420" y="668289"/>
                </a:lnTo>
                <a:lnTo>
                  <a:pt x="1178772" y="722897"/>
                </a:lnTo>
                <a:lnTo>
                  <a:pt x="1158880" y="784113"/>
                </a:lnTo>
                <a:lnTo>
                  <a:pt x="1132231" y="838721"/>
                </a:lnTo>
                <a:lnTo>
                  <a:pt x="1112114" y="893177"/>
                </a:lnTo>
                <a:lnTo>
                  <a:pt x="1085541" y="947785"/>
                </a:lnTo>
                <a:lnTo>
                  <a:pt x="1065574" y="1002394"/>
                </a:lnTo>
                <a:lnTo>
                  <a:pt x="1039000" y="1050014"/>
                </a:lnTo>
                <a:lnTo>
                  <a:pt x="1019034" y="1104623"/>
                </a:lnTo>
                <a:lnTo>
                  <a:pt x="992235" y="1152243"/>
                </a:lnTo>
                <a:lnTo>
                  <a:pt x="972268" y="1200094"/>
                </a:lnTo>
                <a:lnTo>
                  <a:pt x="945695" y="1247866"/>
                </a:lnTo>
                <a:lnTo>
                  <a:pt x="925728" y="1288727"/>
                </a:lnTo>
                <a:lnTo>
                  <a:pt x="905836" y="1336577"/>
                </a:lnTo>
                <a:lnTo>
                  <a:pt x="879187" y="1370525"/>
                </a:lnTo>
                <a:lnTo>
                  <a:pt x="859071" y="1411386"/>
                </a:lnTo>
                <a:lnTo>
                  <a:pt x="832497" y="1445564"/>
                </a:lnTo>
                <a:lnTo>
                  <a:pt x="812530" y="1479590"/>
                </a:lnTo>
                <a:lnTo>
                  <a:pt x="785957" y="1513845"/>
                </a:lnTo>
                <a:lnTo>
                  <a:pt x="765990" y="1541035"/>
                </a:lnTo>
                <a:lnTo>
                  <a:pt x="739192" y="1568224"/>
                </a:lnTo>
                <a:lnTo>
                  <a:pt x="719225" y="1595651"/>
                </a:lnTo>
                <a:lnTo>
                  <a:pt x="672684" y="1643271"/>
                </a:lnTo>
                <a:lnTo>
                  <a:pt x="646112" y="1663686"/>
                </a:lnTo>
                <a:lnTo>
                  <a:pt x="625994" y="1684285"/>
                </a:lnTo>
                <a:lnTo>
                  <a:pt x="599347" y="1697895"/>
                </a:lnTo>
                <a:lnTo>
                  <a:pt x="579454" y="1718303"/>
                </a:lnTo>
                <a:lnTo>
                  <a:pt x="552806" y="1731913"/>
                </a:lnTo>
                <a:lnTo>
                  <a:pt x="512946" y="1759125"/>
                </a:lnTo>
                <a:lnTo>
                  <a:pt x="486149" y="1765930"/>
                </a:lnTo>
                <a:lnTo>
                  <a:pt x="466181" y="1772919"/>
                </a:lnTo>
                <a:lnTo>
                  <a:pt x="439609" y="1786529"/>
                </a:lnTo>
                <a:lnTo>
                  <a:pt x="419642" y="1793334"/>
                </a:lnTo>
                <a:lnTo>
                  <a:pt x="393068" y="1800139"/>
                </a:lnTo>
                <a:lnTo>
                  <a:pt x="372950" y="1806937"/>
                </a:lnTo>
                <a:lnTo>
                  <a:pt x="346303" y="1813742"/>
                </a:lnTo>
                <a:lnTo>
                  <a:pt x="2936863" y="1813742"/>
                </a:lnTo>
                <a:lnTo>
                  <a:pt x="2910216" y="1806937"/>
                </a:lnTo>
                <a:lnTo>
                  <a:pt x="2890324" y="1800139"/>
                </a:lnTo>
                <a:lnTo>
                  <a:pt x="2863676" y="1793334"/>
                </a:lnTo>
                <a:lnTo>
                  <a:pt x="2843559" y="1786529"/>
                </a:lnTo>
                <a:lnTo>
                  <a:pt x="2816985" y="1772919"/>
                </a:lnTo>
                <a:lnTo>
                  <a:pt x="2797017" y="1765930"/>
                </a:lnTo>
                <a:lnTo>
                  <a:pt x="2770445" y="1759125"/>
                </a:lnTo>
                <a:lnTo>
                  <a:pt x="2730511" y="1731913"/>
                </a:lnTo>
                <a:lnTo>
                  <a:pt x="2703713" y="1718303"/>
                </a:lnTo>
                <a:lnTo>
                  <a:pt x="2683819" y="1697895"/>
                </a:lnTo>
                <a:lnTo>
                  <a:pt x="2657172" y="1684285"/>
                </a:lnTo>
                <a:lnTo>
                  <a:pt x="2637205" y="1663686"/>
                </a:lnTo>
                <a:lnTo>
                  <a:pt x="2610632" y="1643271"/>
                </a:lnTo>
                <a:lnTo>
                  <a:pt x="2563942" y="1595651"/>
                </a:lnTo>
                <a:lnTo>
                  <a:pt x="2543975" y="1568224"/>
                </a:lnTo>
                <a:lnTo>
                  <a:pt x="2517327" y="1541035"/>
                </a:lnTo>
                <a:lnTo>
                  <a:pt x="2497434" y="1513845"/>
                </a:lnTo>
                <a:lnTo>
                  <a:pt x="2470636" y="1479590"/>
                </a:lnTo>
                <a:lnTo>
                  <a:pt x="2450669" y="1445564"/>
                </a:lnTo>
                <a:lnTo>
                  <a:pt x="2424097" y="1411386"/>
                </a:lnTo>
                <a:lnTo>
                  <a:pt x="2404129" y="1370525"/>
                </a:lnTo>
                <a:lnTo>
                  <a:pt x="2384162" y="1336577"/>
                </a:lnTo>
                <a:lnTo>
                  <a:pt x="2357438" y="1288727"/>
                </a:lnTo>
                <a:lnTo>
                  <a:pt x="2337471" y="1247866"/>
                </a:lnTo>
                <a:lnTo>
                  <a:pt x="2310898" y="1200094"/>
                </a:lnTo>
                <a:lnTo>
                  <a:pt x="2290931" y="1152243"/>
                </a:lnTo>
                <a:lnTo>
                  <a:pt x="2264284" y="1104623"/>
                </a:lnTo>
                <a:lnTo>
                  <a:pt x="2244390" y="1050014"/>
                </a:lnTo>
                <a:lnTo>
                  <a:pt x="2217593" y="1002394"/>
                </a:lnTo>
                <a:lnTo>
                  <a:pt x="2197625" y="947785"/>
                </a:lnTo>
                <a:lnTo>
                  <a:pt x="2171053" y="893177"/>
                </a:lnTo>
                <a:lnTo>
                  <a:pt x="2151086" y="838721"/>
                </a:lnTo>
                <a:lnTo>
                  <a:pt x="2124513" y="784113"/>
                </a:lnTo>
                <a:lnTo>
                  <a:pt x="2104395" y="722897"/>
                </a:lnTo>
                <a:lnTo>
                  <a:pt x="2077747" y="668289"/>
                </a:lnTo>
                <a:lnTo>
                  <a:pt x="2057779" y="613680"/>
                </a:lnTo>
                <a:lnTo>
                  <a:pt x="2031207" y="559224"/>
                </a:lnTo>
                <a:lnTo>
                  <a:pt x="2011240" y="504615"/>
                </a:lnTo>
                <a:lnTo>
                  <a:pt x="1991347" y="450006"/>
                </a:lnTo>
                <a:lnTo>
                  <a:pt x="1964549" y="402386"/>
                </a:lnTo>
                <a:lnTo>
                  <a:pt x="1944582" y="347778"/>
                </a:lnTo>
                <a:lnTo>
                  <a:pt x="1918009" y="300081"/>
                </a:lnTo>
                <a:lnTo>
                  <a:pt x="1898042" y="259067"/>
                </a:lnTo>
                <a:lnTo>
                  <a:pt x="1871469" y="218283"/>
                </a:lnTo>
                <a:lnTo>
                  <a:pt x="1851277" y="177269"/>
                </a:lnTo>
                <a:lnTo>
                  <a:pt x="1824704" y="143244"/>
                </a:lnTo>
                <a:lnTo>
                  <a:pt x="1804737" y="109218"/>
                </a:lnTo>
                <a:lnTo>
                  <a:pt x="1778163" y="81799"/>
                </a:lnTo>
                <a:lnTo>
                  <a:pt x="1758196" y="54610"/>
                </a:lnTo>
                <a:lnTo>
                  <a:pt x="1731473" y="34179"/>
                </a:lnTo>
                <a:lnTo>
                  <a:pt x="1711506" y="20431"/>
                </a:lnTo>
                <a:lnTo>
                  <a:pt x="1684858" y="6836"/>
                </a:lnTo>
                <a:lnTo>
                  <a:pt x="166496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21">
            <a:extLst>
              <a:ext uri="{FF2B5EF4-FFF2-40B4-BE49-F238E27FC236}">
                <a16:creationId xmlns:a16="http://schemas.microsoft.com/office/drawing/2014/main" id="{1A2570D6-EA57-4992-A697-0D052F0404B9}"/>
              </a:ext>
            </a:extLst>
          </p:cNvPr>
          <p:cNvSpPr/>
          <p:nvPr/>
        </p:nvSpPr>
        <p:spPr>
          <a:xfrm>
            <a:off x="5029471" y="4244924"/>
            <a:ext cx="3696335" cy="1847850"/>
          </a:xfrm>
          <a:custGeom>
            <a:avLst/>
            <a:gdLst/>
            <a:ahLst/>
            <a:cxnLst/>
            <a:rect l="l" t="t" r="r" b="b"/>
            <a:pathLst>
              <a:path w="3696334" h="1847850">
                <a:moveTo>
                  <a:pt x="0" y="1847758"/>
                </a:moveTo>
                <a:lnTo>
                  <a:pt x="19952" y="1847758"/>
                </a:lnTo>
                <a:lnTo>
                  <a:pt x="206323" y="1847758"/>
                </a:lnTo>
                <a:lnTo>
                  <a:pt x="233105" y="1840961"/>
                </a:lnTo>
                <a:lnTo>
                  <a:pt x="346348" y="1840961"/>
                </a:lnTo>
                <a:lnTo>
                  <a:pt x="372921" y="1834156"/>
                </a:lnTo>
                <a:lnTo>
                  <a:pt x="392888" y="1834156"/>
                </a:lnTo>
                <a:lnTo>
                  <a:pt x="412856" y="1834156"/>
                </a:lnTo>
                <a:lnTo>
                  <a:pt x="439428" y="1827351"/>
                </a:lnTo>
                <a:lnTo>
                  <a:pt x="459396" y="1827351"/>
                </a:lnTo>
                <a:lnTo>
                  <a:pt x="486119" y="1827351"/>
                </a:lnTo>
                <a:lnTo>
                  <a:pt x="506086" y="1820546"/>
                </a:lnTo>
                <a:lnTo>
                  <a:pt x="532734" y="1813741"/>
                </a:lnTo>
                <a:lnTo>
                  <a:pt x="552627" y="1813741"/>
                </a:lnTo>
                <a:lnTo>
                  <a:pt x="579275" y="1806936"/>
                </a:lnTo>
                <a:lnTo>
                  <a:pt x="599392" y="1800139"/>
                </a:lnTo>
                <a:lnTo>
                  <a:pt x="625965" y="1793334"/>
                </a:lnTo>
                <a:lnTo>
                  <a:pt x="645932" y="1786529"/>
                </a:lnTo>
                <a:lnTo>
                  <a:pt x="672504" y="1772919"/>
                </a:lnTo>
                <a:lnTo>
                  <a:pt x="692472" y="1765929"/>
                </a:lnTo>
                <a:lnTo>
                  <a:pt x="719270" y="1759124"/>
                </a:lnTo>
                <a:lnTo>
                  <a:pt x="739162" y="1745514"/>
                </a:lnTo>
                <a:lnTo>
                  <a:pt x="759130" y="1731912"/>
                </a:lnTo>
                <a:lnTo>
                  <a:pt x="785778" y="1718302"/>
                </a:lnTo>
                <a:lnTo>
                  <a:pt x="805670" y="1697895"/>
                </a:lnTo>
                <a:lnTo>
                  <a:pt x="832318" y="1684285"/>
                </a:lnTo>
                <a:lnTo>
                  <a:pt x="852435" y="1663685"/>
                </a:lnTo>
                <a:lnTo>
                  <a:pt x="879008" y="1643270"/>
                </a:lnTo>
                <a:lnTo>
                  <a:pt x="898976" y="1622863"/>
                </a:lnTo>
                <a:lnTo>
                  <a:pt x="925548" y="1595651"/>
                </a:lnTo>
                <a:lnTo>
                  <a:pt x="945516" y="1568223"/>
                </a:lnTo>
                <a:lnTo>
                  <a:pt x="972314" y="1541034"/>
                </a:lnTo>
                <a:lnTo>
                  <a:pt x="992281" y="1513845"/>
                </a:lnTo>
                <a:lnTo>
                  <a:pt x="1018854" y="1479589"/>
                </a:lnTo>
                <a:lnTo>
                  <a:pt x="1038821" y="1445564"/>
                </a:lnTo>
                <a:lnTo>
                  <a:pt x="1065393" y="1411385"/>
                </a:lnTo>
                <a:lnTo>
                  <a:pt x="1085511" y="1370525"/>
                </a:lnTo>
                <a:lnTo>
                  <a:pt x="1112159" y="1336577"/>
                </a:lnTo>
                <a:lnTo>
                  <a:pt x="1132052" y="1288726"/>
                </a:lnTo>
                <a:lnTo>
                  <a:pt x="1152019" y="1247866"/>
                </a:lnTo>
                <a:lnTo>
                  <a:pt x="1178592" y="1200092"/>
                </a:lnTo>
                <a:lnTo>
                  <a:pt x="1198559" y="1152242"/>
                </a:lnTo>
                <a:lnTo>
                  <a:pt x="1225357" y="1104623"/>
                </a:lnTo>
                <a:lnTo>
                  <a:pt x="1245324" y="1050014"/>
                </a:lnTo>
                <a:lnTo>
                  <a:pt x="1271897" y="1002394"/>
                </a:lnTo>
                <a:lnTo>
                  <a:pt x="1291864" y="947785"/>
                </a:lnTo>
                <a:lnTo>
                  <a:pt x="1318438" y="893176"/>
                </a:lnTo>
                <a:lnTo>
                  <a:pt x="1338555" y="838720"/>
                </a:lnTo>
                <a:lnTo>
                  <a:pt x="1365203" y="784111"/>
                </a:lnTo>
                <a:lnTo>
                  <a:pt x="1385095" y="722897"/>
                </a:lnTo>
                <a:lnTo>
                  <a:pt x="1411743" y="668288"/>
                </a:lnTo>
                <a:lnTo>
                  <a:pt x="1431635" y="613679"/>
                </a:lnTo>
                <a:lnTo>
                  <a:pt x="1458433" y="559224"/>
                </a:lnTo>
                <a:lnTo>
                  <a:pt x="1478400" y="504615"/>
                </a:lnTo>
                <a:lnTo>
                  <a:pt x="1498368" y="450006"/>
                </a:lnTo>
                <a:lnTo>
                  <a:pt x="1524941" y="402386"/>
                </a:lnTo>
                <a:lnTo>
                  <a:pt x="1544907" y="347777"/>
                </a:lnTo>
                <a:lnTo>
                  <a:pt x="1571480" y="300080"/>
                </a:lnTo>
                <a:lnTo>
                  <a:pt x="1591598" y="259066"/>
                </a:lnTo>
                <a:lnTo>
                  <a:pt x="1618246" y="218282"/>
                </a:lnTo>
                <a:lnTo>
                  <a:pt x="1638138" y="177268"/>
                </a:lnTo>
                <a:lnTo>
                  <a:pt x="1664786" y="143243"/>
                </a:lnTo>
                <a:lnTo>
                  <a:pt x="1684678" y="109218"/>
                </a:lnTo>
                <a:lnTo>
                  <a:pt x="1711477" y="81798"/>
                </a:lnTo>
                <a:lnTo>
                  <a:pt x="1731443" y="54609"/>
                </a:lnTo>
                <a:lnTo>
                  <a:pt x="1758016" y="34178"/>
                </a:lnTo>
                <a:lnTo>
                  <a:pt x="1777984" y="20430"/>
                </a:lnTo>
                <a:lnTo>
                  <a:pt x="1804557" y="6835"/>
                </a:lnTo>
                <a:lnTo>
                  <a:pt x="1824749" y="0"/>
                </a:lnTo>
                <a:lnTo>
                  <a:pt x="1851322" y="0"/>
                </a:lnTo>
                <a:lnTo>
                  <a:pt x="1871289" y="0"/>
                </a:lnTo>
                <a:lnTo>
                  <a:pt x="1917830" y="20430"/>
                </a:lnTo>
                <a:lnTo>
                  <a:pt x="1964520" y="54609"/>
                </a:lnTo>
                <a:lnTo>
                  <a:pt x="1984487" y="81798"/>
                </a:lnTo>
                <a:lnTo>
                  <a:pt x="2011060" y="109218"/>
                </a:lnTo>
                <a:lnTo>
                  <a:pt x="2031027" y="143243"/>
                </a:lnTo>
                <a:lnTo>
                  <a:pt x="2057600" y="177268"/>
                </a:lnTo>
                <a:lnTo>
                  <a:pt x="2077793" y="218282"/>
                </a:lnTo>
                <a:lnTo>
                  <a:pt x="2104366" y="259066"/>
                </a:lnTo>
                <a:lnTo>
                  <a:pt x="2124332" y="300080"/>
                </a:lnTo>
                <a:lnTo>
                  <a:pt x="2150905" y="347777"/>
                </a:lnTo>
                <a:lnTo>
                  <a:pt x="2170872" y="402386"/>
                </a:lnTo>
                <a:lnTo>
                  <a:pt x="2197671" y="450006"/>
                </a:lnTo>
                <a:lnTo>
                  <a:pt x="2217564" y="504615"/>
                </a:lnTo>
                <a:lnTo>
                  <a:pt x="2237531" y="559224"/>
                </a:lnTo>
                <a:lnTo>
                  <a:pt x="2264103" y="613679"/>
                </a:lnTo>
                <a:lnTo>
                  <a:pt x="2284071" y="668288"/>
                </a:lnTo>
                <a:lnTo>
                  <a:pt x="2310718" y="722897"/>
                </a:lnTo>
                <a:lnTo>
                  <a:pt x="2330836" y="784111"/>
                </a:lnTo>
                <a:lnTo>
                  <a:pt x="2357409" y="838720"/>
                </a:lnTo>
                <a:lnTo>
                  <a:pt x="2377376" y="893176"/>
                </a:lnTo>
                <a:lnTo>
                  <a:pt x="2403949" y="947785"/>
                </a:lnTo>
                <a:lnTo>
                  <a:pt x="2423917" y="1002394"/>
                </a:lnTo>
                <a:lnTo>
                  <a:pt x="2450714" y="1050014"/>
                </a:lnTo>
                <a:lnTo>
                  <a:pt x="2470607" y="1104623"/>
                </a:lnTo>
                <a:lnTo>
                  <a:pt x="2497255" y="1152242"/>
                </a:lnTo>
                <a:lnTo>
                  <a:pt x="2517222" y="1200092"/>
                </a:lnTo>
                <a:lnTo>
                  <a:pt x="2543794" y="1247866"/>
                </a:lnTo>
                <a:lnTo>
                  <a:pt x="2563762" y="1288726"/>
                </a:lnTo>
                <a:lnTo>
                  <a:pt x="2590485" y="1336577"/>
                </a:lnTo>
                <a:lnTo>
                  <a:pt x="2610452" y="1370525"/>
                </a:lnTo>
                <a:lnTo>
                  <a:pt x="2630420" y="1411385"/>
                </a:lnTo>
                <a:lnTo>
                  <a:pt x="2656992" y="1445564"/>
                </a:lnTo>
                <a:lnTo>
                  <a:pt x="2676959" y="1479589"/>
                </a:lnTo>
                <a:lnTo>
                  <a:pt x="2703757" y="1513845"/>
                </a:lnTo>
                <a:lnTo>
                  <a:pt x="2723650" y="1541034"/>
                </a:lnTo>
                <a:lnTo>
                  <a:pt x="2750298" y="1568223"/>
                </a:lnTo>
                <a:lnTo>
                  <a:pt x="2770266" y="1595651"/>
                </a:lnTo>
                <a:lnTo>
                  <a:pt x="2796838" y="1622863"/>
                </a:lnTo>
                <a:lnTo>
                  <a:pt x="2816956" y="1643270"/>
                </a:lnTo>
                <a:lnTo>
                  <a:pt x="2843528" y="1663685"/>
                </a:lnTo>
                <a:lnTo>
                  <a:pt x="2863496" y="1684285"/>
                </a:lnTo>
                <a:lnTo>
                  <a:pt x="2890143" y="1697895"/>
                </a:lnTo>
                <a:lnTo>
                  <a:pt x="2910036" y="1718302"/>
                </a:lnTo>
                <a:lnTo>
                  <a:pt x="2936834" y="1731912"/>
                </a:lnTo>
                <a:lnTo>
                  <a:pt x="2956802" y="1745514"/>
                </a:lnTo>
                <a:lnTo>
                  <a:pt x="2976768" y="1759124"/>
                </a:lnTo>
                <a:lnTo>
                  <a:pt x="3003341" y="1765929"/>
                </a:lnTo>
                <a:lnTo>
                  <a:pt x="3023309" y="1772919"/>
                </a:lnTo>
                <a:lnTo>
                  <a:pt x="3049882" y="1786529"/>
                </a:lnTo>
                <a:lnTo>
                  <a:pt x="3069999" y="1793334"/>
                </a:lnTo>
                <a:lnTo>
                  <a:pt x="3096647" y="1800139"/>
                </a:lnTo>
                <a:lnTo>
                  <a:pt x="3116539" y="1806936"/>
                </a:lnTo>
                <a:lnTo>
                  <a:pt x="3143187" y="1813741"/>
                </a:lnTo>
                <a:lnTo>
                  <a:pt x="3163080" y="1813741"/>
                </a:lnTo>
                <a:lnTo>
                  <a:pt x="3189877" y="1820546"/>
                </a:lnTo>
                <a:lnTo>
                  <a:pt x="3209845" y="1827351"/>
                </a:lnTo>
                <a:lnTo>
                  <a:pt x="3236417" y="1827351"/>
                </a:lnTo>
                <a:lnTo>
                  <a:pt x="3256384" y="1827351"/>
                </a:lnTo>
                <a:lnTo>
                  <a:pt x="3282957" y="1834156"/>
                </a:lnTo>
                <a:lnTo>
                  <a:pt x="3302925" y="1834156"/>
                </a:lnTo>
                <a:lnTo>
                  <a:pt x="3329723" y="1834156"/>
                </a:lnTo>
                <a:lnTo>
                  <a:pt x="3349691" y="1840961"/>
                </a:lnTo>
                <a:lnTo>
                  <a:pt x="3369582" y="1840961"/>
                </a:lnTo>
                <a:lnTo>
                  <a:pt x="3396230" y="1840961"/>
                </a:lnTo>
                <a:lnTo>
                  <a:pt x="3416123" y="1840961"/>
                </a:lnTo>
                <a:lnTo>
                  <a:pt x="3442921" y="1840961"/>
                </a:lnTo>
                <a:lnTo>
                  <a:pt x="3462888" y="1840961"/>
                </a:lnTo>
                <a:lnTo>
                  <a:pt x="3489461" y="1847758"/>
                </a:lnTo>
                <a:lnTo>
                  <a:pt x="3695964" y="1847758"/>
                </a:lnTo>
                <a:lnTo>
                  <a:pt x="3695964" y="1847758"/>
                </a:lnTo>
                <a:lnTo>
                  <a:pt x="19952" y="1847758"/>
                </a:lnTo>
                <a:lnTo>
                  <a:pt x="0" y="1847758"/>
                </a:lnTo>
              </a:path>
            </a:pathLst>
          </a:custGeom>
          <a:ln w="203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A61E3F47-2E98-4987-8AD7-50EDB4ABC892}"/>
              </a:ext>
            </a:extLst>
          </p:cNvPr>
          <p:cNvSpPr/>
          <p:nvPr/>
        </p:nvSpPr>
        <p:spPr>
          <a:xfrm>
            <a:off x="5029471" y="5349547"/>
            <a:ext cx="1225550" cy="743585"/>
          </a:xfrm>
          <a:custGeom>
            <a:avLst/>
            <a:gdLst/>
            <a:ahLst/>
            <a:cxnLst/>
            <a:rect l="l" t="t" r="r" b="b"/>
            <a:pathLst>
              <a:path w="1225550" h="743585">
                <a:moveTo>
                  <a:pt x="0" y="743135"/>
                </a:moveTo>
                <a:lnTo>
                  <a:pt x="19952" y="743135"/>
                </a:lnTo>
                <a:lnTo>
                  <a:pt x="206323" y="743135"/>
                </a:lnTo>
                <a:lnTo>
                  <a:pt x="233105" y="736338"/>
                </a:lnTo>
                <a:lnTo>
                  <a:pt x="346348" y="736338"/>
                </a:lnTo>
                <a:lnTo>
                  <a:pt x="372921" y="729533"/>
                </a:lnTo>
                <a:lnTo>
                  <a:pt x="392888" y="729533"/>
                </a:lnTo>
                <a:lnTo>
                  <a:pt x="412856" y="729533"/>
                </a:lnTo>
                <a:lnTo>
                  <a:pt x="439428" y="722728"/>
                </a:lnTo>
                <a:lnTo>
                  <a:pt x="459396" y="722728"/>
                </a:lnTo>
                <a:lnTo>
                  <a:pt x="486119" y="722728"/>
                </a:lnTo>
                <a:lnTo>
                  <a:pt x="506086" y="715923"/>
                </a:lnTo>
                <a:lnTo>
                  <a:pt x="532734" y="709118"/>
                </a:lnTo>
                <a:lnTo>
                  <a:pt x="552627" y="709118"/>
                </a:lnTo>
                <a:lnTo>
                  <a:pt x="579275" y="702313"/>
                </a:lnTo>
                <a:lnTo>
                  <a:pt x="599392" y="695516"/>
                </a:lnTo>
                <a:lnTo>
                  <a:pt x="625965" y="688711"/>
                </a:lnTo>
                <a:lnTo>
                  <a:pt x="645932" y="681906"/>
                </a:lnTo>
                <a:lnTo>
                  <a:pt x="672504" y="668296"/>
                </a:lnTo>
                <a:lnTo>
                  <a:pt x="692472" y="661306"/>
                </a:lnTo>
                <a:lnTo>
                  <a:pt x="719270" y="654501"/>
                </a:lnTo>
                <a:lnTo>
                  <a:pt x="739162" y="640891"/>
                </a:lnTo>
                <a:lnTo>
                  <a:pt x="759130" y="627289"/>
                </a:lnTo>
                <a:lnTo>
                  <a:pt x="785778" y="613679"/>
                </a:lnTo>
                <a:lnTo>
                  <a:pt x="805670" y="593272"/>
                </a:lnTo>
                <a:lnTo>
                  <a:pt x="832318" y="579662"/>
                </a:lnTo>
                <a:lnTo>
                  <a:pt x="852435" y="559062"/>
                </a:lnTo>
                <a:lnTo>
                  <a:pt x="879008" y="538647"/>
                </a:lnTo>
                <a:lnTo>
                  <a:pt x="898976" y="518240"/>
                </a:lnTo>
                <a:lnTo>
                  <a:pt x="925548" y="491028"/>
                </a:lnTo>
                <a:lnTo>
                  <a:pt x="945516" y="463600"/>
                </a:lnTo>
                <a:lnTo>
                  <a:pt x="972314" y="436411"/>
                </a:lnTo>
                <a:lnTo>
                  <a:pt x="992281" y="409222"/>
                </a:lnTo>
                <a:lnTo>
                  <a:pt x="1018854" y="374966"/>
                </a:lnTo>
                <a:lnTo>
                  <a:pt x="1038821" y="340941"/>
                </a:lnTo>
                <a:lnTo>
                  <a:pt x="1065393" y="306762"/>
                </a:lnTo>
                <a:lnTo>
                  <a:pt x="1085511" y="265902"/>
                </a:lnTo>
                <a:lnTo>
                  <a:pt x="1112159" y="231953"/>
                </a:lnTo>
                <a:lnTo>
                  <a:pt x="1132052" y="184103"/>
                </a:lnTo>
                <a:lnTo>
                  <a:pt x="1152019" y="143243"/>
                </a:lnTo>
                <a:lnTo>
                  <a:pt x="1178592" y="95469"/>
                </a:lnTo>
                <a:lnTo>
                  <a:pt x="1198559" y="47619"/>
                </a:lnTo>
                <a:lnTo>
                  <a:pt x="1225357" y="0"/>
                </a:lnTo>
                <a:lnTo>
                  <a:pt x="1225357" y="743135"/>
                </a:lnTo>
                <a:lnTo>
                  <a:pt x="1198559" y="743135"/>
                </a:lnTo>
                <a:lnTo>
                  <a:pt x="1178592" y="743135"/>
                </a:lnTo>
                <a:lnTo>
                  <a:pt x="19952" y="743135"/>
                </a:lnTo>
                <a:lnTo>
                  <a:pt x="0" y="743135"/>
                </a:lnTo>
              </a:path>
            </a:pathLst>
          </a:custGeom>
          <a:ln w="1352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22">
            <a:extLst>
              <a:ext uri="{FF2B5EF4-FFF2-40B4-BE49-F238E27FC236}">
                <a16:creationId xmlns:a16="http://schemas.microsoft.com/office/drawing/2014/main" id="{1361357E-55D2-47F9-BFAC-CC8C26291831}"/>
              </a:ext>
            </a:extLst>
          </p:cNvPr>
          <p:cNvSpPr/>
          <p:nvPr/>
        </p:nvSpPr>
        <p:spPr>
          <a:xfrm>
            <a:off x="5235794" y="5349547"/>
            <a:ext cx="1019175" cy="743585"/>
          </a:xfrm>
          <a:custGeom>
            <a:avLst/>
            <a:gdLst/>
            <a:ahLst/>
            <a:cxnLst/>
            <a:rect l="l" t="t" r="r" b="b"/>
            <a:pathLst>
              <a:path w="1019175" h="743585">
                <a:moveTo>
                  <a:pt x="1019034" y="0"/>
                </a:moveTo>
                <a:lnTo>
                  <a:pt x="992235" y="47619"/>
                </a:lnTo>
                <a:lnTo>
                  <a:pt x="972268" y="95470"/>
                </a:lnTo>
                <a:lnTo>
                  <a:pt x="945695" y="143243"/>
                </a:lnTo>
                <a:lnTo>
                  <a:pt x="925728" y="184104"/>
                </a:lnTo>
                <a:lnTo>
                  <a:pt x="905836" y="231954"/>
                </a:lnTo>
                <a:lnTo>
                  <a:pt x="879187" y="265902"/>
                </a:lnTo>
                <a:lnTo>
                  <a:pt x="859071" y="306763"/>
                </a:lnTo>
                <a:lnTo>
                  <a:pt x="832497" y="340941"/>
                </a:lnTo>
                <a:lnTo>
                  <a:pt x="812530" y="374967"/>
                </a:lnTo>
                <a:lnTo>
                  <a:pt x="785957" y="409222"/>
                </a:lnTo>
                <a:lnTo>
                  <a:pt x="765990" y="436412"/>
                </a:lnTo>
                <a:lnTo>
                  <a:pt x="739192" y="463601"/>
                </a:lnTo>
                <a:lnTo>
                  <a:pt x="719225" y="491028"/>
                </a:lnTo>
                <a:lnTo>
                  <a:pt x="672684" y="538648"/>
                </a:lnTo>
                <a:lnTo>
                  <a:pt x="646112" y="559063"/>
                </a:lnTo>
                <a:lnTo>
                  <a:pt x="625994" y="579662"/>
                </a:lnTo>
                <a:lnTo>
                  <a:pt x="599347" y="593272"/>
                </a:lnTo>
                <a:lnTo>
                  <a:pt x="579454" y="613680"/>
                </a:lnTo>
                <a:lnTo>
                  <a:pt x="552806" y="627290"/>
                </a:lnTo>
                <a:lnTo>
                  <a:pt x="512946" y="654502"/>
                </a:lnTo>
                <a:lnTo>
                  <a:pt x="486149" y="661307"/>
                </a:lnTo>
                <a:lnTo>
                  <a:pt x="466181" y="668296"/>
                </a:lnTo>
                <a:lnTo>
                  <a:pt x="439609" y="681906"/>
                </a:lnTo>
                <a:lnTo>
                  <a:pt x="419642" y="688711"/>
                </a:lnTo>
                <a:lnTo>
                  <a:pt x="393068" y="695516"/>
                </a:lnTo>
                <a:lnTo>
                  <a:pt x="372950" y="702314"/>
                </a:lnTo>
                <a:lnTo>
                  <a:pt x="346303" y="709119"/>
                </a:lnTo>
                <a:lnTo>
                  <a:pt x="326411" y="709119"/>
                </a:lnTo>
                <a:lnTo>
                  <a:pt x="299763" y="715924"/>
                </a:lnTo>
                <a:lnTo>
                  <a:pt x="279796" y="722729"/>
                </a:lnTo>
                <a:lnTo>
                  <a:pt x="233105" y="722729"/>
                </a:lnTo>
                <a:lnTo>
                  <a:pt x="206532" y="729534"/>
                </a:lnTo>
                <a:lnTo>
                  <a:pt x="166598" y="729534"/>
                </a:lnTo>
                <a:lnTo>
                  <a:pt x="140025" y="736339"/>
                </a:lnTo>
                <a:lnTo>
                  <a:pt x="26783" y="736339"/>
                </a:lnTo>
                <a:lnTo>
                  <a:pt x="0" y="743136"/>
                </a:lnTo>
                <a:lnTo>
                  <a:pt x="1019034" y="743136"/>
                </a:lnTo>
                <a:lnTo>
                  <a:pt x="101903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3" name="object 52">
            <a:extLst>
              <a:ext uri="{FF2B5EF4-FFF2-40B4-BE49-F238E27FC236}">
                <a16:creationId xmlns:a16="http://schemas.microsoft.com/office/drawing/2014/main" id="{86D7DC77-8D6D-4333-8E8E-902E68F13019}"/>
              </a:ext>
            </a:extLst>
          </p:cNvPr>
          <p:cNvPicPr/>
          <p:nvPr/>
        </p:nvPicPr>
        <p:blipFill rotWithShape="1">
          <a:blip r:embed="rId3" cstate="print"/>
          <a:srcRect r="3983"/>
          <a:stretch/>
        </p:blipFill>
        <p:spPr>
          <a:xfrm>
            <a:off x="7397654" y="5147802"/>
            <a:ext cx="1368437" cy="962689"/>
          </a:xfrm>
          <a:prstGeom prst="rect">
            <a:avLst/>
          </a:prstGeom>
        </p:spPr>
      </p:pic>
      <p:sp>
        <p:nvSpPr>
          <p:cNvPr id="64" name="object 19">
            <a:extLst>
              <a:ext uri="{FF2B5EF4-FFF2-40B4-BE49-F238E27FC236}">
                <a16:creationId xmlns:a16="http://schemas.microsoft.com/office/drawing/2014/main" id="{D1AF6E2E-9C4E-4103-8109-CC21A798C8DC}"/>
              </a:ext>
            </a:extLst>
          </p:cNvPr>
          <p:cNvSpPr/>
          <p:nvPr/>
        </p:nvSpPr>
        <p:spPr>
          <a:xfrm>
            <a:off x="5024602" y="3780979"/>
            <a:ext cx="3696335" cy="2318385"/>
          </a:xfrm>
          <a:custGeom>
            <a:avLst/>
            <a:gdLst/>
            <a:ahLst/>
            <a:cxnLst/>
            <a:rect l="l" t="t" r="r" b="b"/>
            <a:pathLst>
              <a:path w="3696334" h="2318385">
                <a:moveTo>
                  <a:pt x="0" y="0"/>
                </a:moveTo>
                <a:lnTo>
                  <a:pt x="3695964" y="0"/>
                </a:lnTo>
                <a:lnTo>
                  <a:pt x="3695964" y="2318195"/>
                </a:lnTo>
                <a:lnTo>
                  <a:pt x="0" y="2318195"/>
                </a:lnTo>
                <a:lnTo>
                  <a:pt x="0" y="0"/>
                </a:lnTo>
              </a:path>
            </a:pathLst>
          </a:custGeom>
          <a:ln w="1352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6">
            <a:extLst>
              <a:ext uri="{FF2B5EF4-FFF2-40B4-BE49-F238E27FC236}">
                <a16:creationId xmlns:a16="http://schemas.microsoft.com/office/drawing/2014/main" id="{11CB4AB4-7474-4096-9EE5-BC9AF8529C35}"/>
              </a:ext>
            </a:extLst>
          </p:cNvPr>
          <p:cNvSpPr/>
          <p:nvPr/>
        </p:nvSpPr>
        <p:spPr>
          <a:xfrm>
            <a:off x="6727215" y="3146986"/>
            <a:ext cx="83185" cy="287020"/>
          </a:xfrm>
          <a:custGeom>
            <a:avLst/>
            <a:gdLst/>
            <a:ahLst/>
            <a:cxnLst/>
            <a:rect l="l" t="t" r="r" b="b"/>
            <a:pathLst>
              <a:path w="83184" h="287020">
                <a:moveTo>
                  <a:pt x="0" y="0"/>
                </a:moveTo>
                <a:lnTo>
                  <a:pt x="0" y="143280"/>
                </a:lnTo>
                <a:lnTo>
                  <a:pt x="82785" y="143280"/>
                </a:lnTo>
                <a:lnTo>
                  <a:pt x="82785" y="286559"/>
                </a:lnTo>
              </a:path>
            </a:pathLst>
          </a:custGeom>
          <a:ln w="38054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4259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EFC691B-8C32-458D-8DBC-9DB3452A8956}"/>
              </a:ext>
            </a:extLst>
          </p:cNvPr>
          <p:cNvSpPr txBox="1">
            <a:spLocks/>
          </p:cNvSpPr>
          <p:nvPr/>
        </p:nvSpPr>
        <p:spPr>
          <a:xfrm>
            <a:off x="405858" y="225296"/>
            <a:ext cx="7808833" cy="796499"/>
          </a:xfrm>
          <a:prstGeom prst="rect">
            <a:avLst/>
          </a:prstGeom>
        </p:spPr>
        <p:txBody>
          <a:bodyPr vert="horz" wrap="square" lIns="0" tIns="32384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l">
              <a:lnSpc>
                <a:spcPts val="2800"/>
              </a:lnSpc>
              <a:spcBef>
                <a:spcPts val="254"/>
              </a:spcBef>
            </a:pPr>
            <a:r>
              <a:rPr lang="it-IT" sz="3600" b="1" spc="-5" dirty="0">
                <a:latin typeface="+mn-lt"/>
              </a:rPr>
              <a:t>La tavola della distribuzione </a:t>
            </a:r>
            <a:r>
              <a:rPr lang="it-IT" sz="3600" b="1" spc="-695" dirty="0">
                <a:latin typeface="+mn-lt"/>
              </a:rPr>
              <a:t> </a:t>
            </a:r>
            <a:r>
              <a:rPr lang="it-IT" sz="3600" b="1" spc="-10" dirty="0">
                <a:latin typeface="+mn-lt"/>
              </a:rPr>
              <a:t>Gaussiana</a:t>
            </a:r>
            <a:r>
              <a:rPr lang="it-IT" sz="3600" b="1" spc="-15" dirty="0">
                <a:latin typeface="+mn-lt"/>
              </a:rPr>
              <a:t> </a:t>
            </a:r>
            <a:r>
              <a:rPr lang="it-IT" sz="3600" b="1" spc="-5" dirty="0">
                <a:latin typeface="+mn-lt"/>
              </a:rPr>
              <a:t>Standardizzata</a:t>
            </a:r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F69D99C6-3A4A-4F35-BDBB-1C89DEDFB366}"/>
              </a:ext>
            </a:extLst>
          </p:cNvPr>
          <p:cNvSpPr txBox="1"/>
          <p:nvPr/>
        </p:nvSpPr>
        <p:spPr>
          <a:xfrm>
            <a:off x="6727563" y="2570243"/>
            <a:ext cx="2131060" cy="755015"/>
          </a:xfrm>
          <a:prstGeom prst="rect">
            <a:avLst/>
          </a:prstGeom>
          <a:ln w="38054">
            <a:solidFill>
              <a:srgbClr val="FF7C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90805" marR="156210">
              <a:lnSpc>
                <a:spcPct val="98100"/>
              </a:lnSpc>
              <a:spcBef>
                <a:spcPts val="390"/>
              </a:spcBef>
            </a:pPr>
            <a:r>
              <a:rPr sz="1400" spc="-5" dirty="0">
                <a:latin typeface="Arial MT"/>
                <a:cs typeface="Arial MT"/>
              </a:rPr>
              <a:t>La tavola fornisce i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valori delle aree sottese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alla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curva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z 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+</a:t>
            </a:r>
            <a:r>
              <a:rPr sz="1400" spc="-5" dirty="0">
                <a:latin typeface="Symbol"/>
                <a:cs typeface="Symbol"/>
              </a:rPr>
              <a:t></a:t>
            </a:r>
            <a:endParaRPr sz="1400">
              <a:latin typeface="Symbol"/>
              <a:cs typeface="Symbol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96BF744-6DB5-4DF3-807D-C87718697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563" y="994880"/>
            <a:ext cx="1990740" cy="1485911"/>
          </a:xfrm>
          <a:prstGeom prst="rect">
            <a:avLst/>
          </a:prstGeom>
        </p:spPr>
      </p:pic>
      <p:sp>
        <p:nvSpPr>
          <p:cNvPr id="11" name="object 19">
            <a:extLst>
              <a:ext uri="{FF2B5EF4-FFF2-40B4-BE49-F238E27FC236}">
                <a16:creationId xmlns:a16="http://schemas.microsoft.com/office/drawing/2014/main" id="{702CDE00-2F94-4566-B5F3-E2F45F03CB02}"/>
              </a:ext>
            </a:extLst>
          </p:cNvPr>
          <p:cNvSpPr txBox="1"/>
          <p:nvPr/>
        </p:nvSpPr>
        <p:spPr>
          <a:xfrm>
            <a:off x="6747402" y="3664088"/>
            <a:ext cx="2131060" cy="944880"/>
          </a:xfrm>
          <a:prstGeom prst="rect">
            <a:avLst/>
          </a:prstGeom>
          <a:ln w="38053">
            <a:solidFill>
              <a:srgbClr val="FF4C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90805" marR="158115">
              <a:lnSpc>
                <a:spcPts val="2100"/>
              </a:lnSpc>
              <a:spcBef>
                <a:spcPts val="475"/>
              </a:spcBef>
            </a:pPr>
            <a:r>
              <a:rPr sz="1800" spc="-5" dirty="0">
                <a:latin typeface="Tahoma"/>
                <a:cs typeface="Tahoma"/>
              </a:rPr>
              <a:t>P(160&lt;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x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&lt;180)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= </a:t>
            </a:r>
            <a:r>
              <a:rPr sz="1800" spc="-54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1-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(0.089+0.159)</a:t>
            </a:r>
            <a:endParaRPr sz="1800">
              <a:latin typeface="Tahoma"/>
              <a:cs typeface="Tahoma"/>
            </a:endParaRPr>
          </a:p>
          <a:p>
            <a:pPr marL="90805">
              <a:lnSpc>
                <a:spcPts val="2135"/>
              </a:lnSpc>
            </a:pPr>
            <a:r>
              <a:rPr sz="1800" spc="-5" dirty="0">
                <a:latin typeface="Tahoma"/>
                <a:cs typeface="Tahoma"/>
              </a:rPr>
              <a:t>=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0.752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12" name="object 20">
            <a:extLst>
              <a:ext uri="{FF2B5EF4-FFF2-40B4-BE49-F238E27FC236}">
                <a16:creationId xmlns:a16="http://schemas.microsoft.com/office/drawing/2014/main" id="{B212A2A2-4602-497A-95EF-2E0930CBC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504089"/>
              </p:ext>
            </p:extLst>
          </p:nvPr>
        </p:nvGraphicFramePr>
        <p:xfrm>
          <a:off x="445812" y="1078662"/>
          <a:ext cx="6045197" cy="5554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76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62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870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T w="28575">
                      <a:solidFill>
                        <a:srgbClr val="008F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B w="19050">
                      <a:solidFill>
                        <a:srgbClr val="008F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64">
                <a:tc>
                  <a:txBody>
                    <a:bodyPr/>
                    <a:lstStyle/>
                    <a:p>
                      <a:pPr marL="42545">
                        <a:lnSpc>
                          <a:spcPts val="1400"/>
                        </a:lnSpc>
                      </a:pPr>
                      <a:r>
                        <a:rPr sz="1200" b="1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T w="19050">
                      <a:solidFill>
                        <a:srgbClr val="008F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661">
                <a:tc>
                  <a:txBody>
                    <a:bodyPr/>
                    <a:lstStyle/>
                    <a:p>
                      <a:pPr marL="42545">
                        <a:lnSpc>
                          <a:spcPts val="134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0.500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0.496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0.492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0.488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4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0.484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0.480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16">
                  <a:txBody>
                    <a:bodyPr/>
                    <a:lstStyle/>
                    <a:p>
                      <a:pPr marL="104775">
                        <a:lnSpc>
                          <a:spcPts val="140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0.476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04775">
                        <a:lnSpc>
                          <a:spcPts val="13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0.436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0477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0.397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0477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0.359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0477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0.323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0477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0.288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0477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0.255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0477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0.224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0477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0.195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0477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0.169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0477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0.145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0477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0.123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0477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0.104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04775">
                        <a:lnSpc>
                          <a:spcPts val="141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0.087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8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16">
                  <a:txBody>
                    <a:bodyPr/>
                    <a:lstStyle/>
                    <a:p>
                      <a:pPr marL="88265">
                        <a:lnSpc>
                          <a:spcPts val="140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0.472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265">
                        <a:lnSpc>
                          <a:spcPts val="13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0.433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26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0.394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26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0.356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26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0.319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26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0.284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26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0.251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26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0.221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26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0.192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26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0.166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26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0.142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26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0.121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26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0.102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265">
                        <a:lnSpc>
                          <a:spcPts val="141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0.085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16">
                  <a:txBody>
                    <a:bodyPr/>
                    <a:lstStyle/>
                    <a:p>
                      <a:pPr marL="89535">
                        <a:lnSpc>
                          <a:spcPts val="140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0.468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ts val="13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0.429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0.390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0.352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0.316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0.281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0.248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0.218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0.189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0.164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0.140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0.119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0.100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ts val="141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0.084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16">
                  <a:txBody>
                    <a:bodyPr/>
                    <a:lstStyle/>
                    <a:p>
                      <a:pPr marL="88900">
                        <a:lnSpc>
                          <a:spcPts val="140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0.464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900">
                        <a:lnSpc>
                          <a:spcPts val="13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0.425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900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0.386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900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0.348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900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0.312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900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0.278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900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0.245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900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0.215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900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0.187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900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0.161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900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0.138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900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0.117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900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0.099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900">
                        <a:lnSpc>
                          <a:spcPts val="141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0.082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905">
                <a:tc>
                  <a:txBody>
                    <a:bodyPr/>
                    <a:lstStyle/>
                    <a:p>
                      <a:pPr marL="42545">
                        <a:lnSpc>
                          <a:spcPts val="127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0.460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0.456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0.452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0.448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0.444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0.440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62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0.421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0.417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0.413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0.405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0.401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0.382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0.378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0.374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0.371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0.367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0.363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0.345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0.341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0.337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0.334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0.330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0.326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536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0.298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0.295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0.291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0.274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0.271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0.268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0.264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0.261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0.258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662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0.242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0.239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0.236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0.233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0.230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0.227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0.212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0.200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0.198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9931">
                <a:tc>
                  <a:txBody>
                    <a:bodyPr/>
                    <a:lstStyle/>
                    <a:p>
                      <a:pPr marL="42545">
                        <a:lnSpc>
                          <a:spcPts val="10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00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0.184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ts val="129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0.181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88900">
                        <a:lnSpc>
                          <a:spcPts val="129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0.179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8265">
                        <a:lnSpc>
                          <a:spcPts val="129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0.176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8265">
                        <a:lnSpc>
                          <a:spcPts val="129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0.174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173355">
                        <a:lnSpc>
                          <a:spcPts val="129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0.171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8F00"/>
                      </a:solidFill>
                      <a:prstDash val="solid"/>
                    </a:lnL>
                    <a:lnR w="38100">
                      <a:solidFill>
                        <a:srgbClr val="008F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marL="15240">
                        <a:lnSpc>
                          <a:spcPts val="162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0.159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R w="38100">
                      <a:solidFill>
                        <a:srgbClr val="008F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47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320" marB="0">
                    <a:lnL w="19050">
                      <a:solidFill>
                        <a:srgbClr val="008F00"/>
                      </a:solidFill>
                      <a:prstDash val="solid"/>
                    </a:lnL>
                    <a:lnR w="38100">
                      <a:solidFill>
                        <a:srgbClr val="008F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R w="38100">
                      <a:solidFill>
                        <a:srgbClr val="008F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0.156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88900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0.154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826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0.152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8265">
                        <a:lnSpc>
                          <a:spcPts val="134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0.149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0.147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320" marB="0">
                    <a:lnL w="19050">
                      <a:solidFill>
                        <a:srgbClr val="008F00"/>
                      </a:solidFill>
                      <a:prstDash val="solid"/>
                    </a:lnL>
                    <a:lnR w="38100">
                      <a:solidFill>
                        <a:srgbClr val="008F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R w="38100">
                      <a:solidFill>
                        <a:srgbClr val="008F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173355">
                        <a:lnSpc>
                          <a:spcPts val="12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0.125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408">
                <a:tc gridSpan="2">
                  <a:txBody>
                    <a:bodyPr/>
                    <a:lstStyle/>
                    <a:p>
                      <a:pPr marL="42545">
                        <a:lnSpc>
                          <a:spcPts val="108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8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08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0.136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8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08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0.133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08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0.131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08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0.129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08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0.127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9665">
                <a:tc gridSpan="2">
                  <a:txBody>
                    <a:bodyPr/>
                    <a:lstStyle/>
                    <a:p>
                      <a:pPr marL="42545">
                        <a:lnSpc>
                          <a:spcPts val="115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5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0.115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15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0.113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15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0.111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15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15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0.107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15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B w="12700">
                      <a:solidFill>
                        <a:srgbClr val="008F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0786">
                <a:tc gridSpan="2"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0.097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0.095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0.093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0.092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0.090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R w="38100">
                      <a:solidFill>
                        <a:srgbClr val="008F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157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0.089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R w="38100">
                      <a:solidFill>
                        <a:srgbClr val="008F00"/>
                      </a:solidFill>
                      <a:prstDash val="solid"/>
                    </a:lnR>
                    <a:lnT w="12700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3535">
                <a:tc gridSpan="2">
                  <a:txBody>
                    <a:bodyPr/>
                    <a:lstStyle/>
                    <a:p>
                      <a:pPr marL="42545">
                        <a:lnSpc>
                          <a:spcPts val="103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0.081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8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28575">
                      <a:solidFill>
                        <a:srgbClr val="008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28575">
                      <a:solidFill>
                        <a:srgbClr val="008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28575">
                      <a:solidFill>
                        <a:srgbClr val="008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03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0.075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28575">
                      <a:solidFill>
                        <a:srgbClr val="008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28575">
                      <a:solidFill>
                        <a:srgbClr val="008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4662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0.062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4725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0.051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4725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0.041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4662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0.033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4725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0.026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4725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0.021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4662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0.016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4725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0.013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4725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74674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74706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74706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74700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74706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86296">
                <a:tc gridSpan="2">
                  <a:txBody>
                    <a:bodyPr/>
                    <a:lstStyle/>
                    <a:p>
                      <a:pPr marL="42545">
                        <a:lnSpc>
                          <a:spcPts val="132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6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0.001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</a:tbl>
          </a:graphicData>
        </a:graphic>
      </p:graphicFrame>
      <p:sp>
        <p:nvSpPr>
          <p:cNvPr id="13" name="object 19">
            <a:extLst>
              <a:ext uri="{FF2B5EF4-FFF2-40B4-BE49-F238E27FC236}">
                <a16:creationId xmlns:a16="http://schemas.microsoft.com/office/drawing/2014/main" id="{B67E3F25-0677-46D2-B025-75AC71B55F77}"/>
              </a:ext>
            </a:extLst>
          </p:cNvPr>
          <p:cNvSpPr/>
          <p:nvPr/>
        </p:nvSpPr>
        <p:spPr>
          <a:xfrm>
            <a:off x="3608628" y="1078661"/>
            <a:ext cx="618490" cy="2772751"/>
          </a:xfrm>
          <a:custGeom>
            <a:avLst/>
            <a:gdLst/>
            <a:ahLst/>
            <a:cxnLst/>
            <a:rect l="l" t="t" r="r" b="b"/>
            <a:pathLst>
              <a:path w="618489" h="2727960">
                <a:moveTo>
                  <a:pt x="0" y="0"/>
                </a:moveTo>
                <a:lnTo>
                  <a:pt x="618280" y="0"/>
                </a:lnTo>
                <a:lnTo>
                  <a:pt x="618280" y="2727353"/>
                </a:lnTo>
                <a:lnTo>
                  <a:pt x="0" y="2727353"/>
                </a:lnTo>
                <a:lnTo>
                  <a:pt x="0" y="0"/>
                </a:lnTo>
                <a:close/>
              </a:path>
            </a:pathLst>
          </a:custGeom>
          <a:ln w="28536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652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1199066-674B-4A14-B8CC-E42C47495C68}"/>
              </a:ext>
            </a:extLst>
          </p:cNvPr>
          <p:cNvSpPr txBox="1"/>
          <p:nvPr/>
        </p:nvSpPr>
        <p:spPr>
          <a:xfrm>
            <a:off x="373108" y="1072120"/>
            <a:ext cx="7874634" cy="313880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 algn="just">
              <a:lnSpc>
                <a:spcPct val="89700"/>
              </a:lnSpc>
              <a:spcBef>
                <a:spcPts val="490"/>
              </a:spcBef>
            </a:pPr>
            <a:r>
              <a:rPr sz="3200" spc="-5" dirty="0">
                <a:latin typeface="Arial MT"/>
                <a:cs typeface="Arial MT"/>
              </a:rPr>
              <a:t>Si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supponga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eseguire,</a:t>
            </a:r>
            <a:r>
              <a:rPr sz="3200" spc="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</a:t>
            </a:r>
            <a:r>
              <a:rPr sz="3200" spc="88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condizioni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simili e con lo stesso metodo analitico, un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b="1" spc="204" dirty="0">
                <a:solidFill>
                  <a:srgbClr val="FF0000"/>
                </a:solidFill>
                <a:latin typeface="Arial"/>
                <a:cs typeface="Arial"/>
              </a:rPr>
              <a:t>gran</a:t>
            </a:r>
            <a:r>
              <a:rPr sz="3200" b="1" spc="2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229" dirty="0">
                <a:solidFill>
                  <a:srgbClr val="FF0000"/>
                </a:solidFill>
                <a:latin typeface="Arial"/>
                <a:cs typeface="Arial"/>
              </a:rPr>
              <a:t>numero</a:t>
            </a:r>
            <a:r>
              <a:rPr sz="3200" b="1" spc="2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135" dirty="0">
                <a:latin typeface="Arial MT"/>
                <a:cs typeface="Arial MT"/>
              </a:rPr>
              <a:t>di</a:t>
            </a:r>
            <a:r>
              <a:rPr sz="3200" spc="140" dirty="0">
                <a:latin typeface="Arial MT"/>
                <a:cs typeface="Arial MT"/>
              </a:rPr>
              <a:t> </a:t>
            </a:r>
            <a:r>
              <a:rPr sz="3200" spc="250" dirty="0">
                <a:latin typeface="Arial MT"/>
                <a:cs typeface="Arial MT"/>
              </a:rPr>
              <a:t>misurazioni</a:t>
            </a:r>
            <a:r>
              <a:rPr sz="3200" spc="254" dirty="0">
                <a:latin typeface="Arial MT"/>
                <a:cs typeface="Arial MT"/>
              </a:rPr>
              <a:t> </a:t>
            </a:r>
            <a:r>
              <a:rPr sz="3200" spc="275" dirty="0">
                <a:latin typeface="Arial MT"/>
                <a:cs typeface="Arial MT"/>
              </a:rPr>
              <a:t>della </a:t>
            </a:r>
            <a:r>
              <a:rPr sz="3200" spc="28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emoglobina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glicata,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riportare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un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grafico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frequenze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relative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latin typeface="Arial MT"/>
                <a:cs typeface="Arial MT"/>
              </a:rPr>
              <a:t>dei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valori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ottenuti (x) con le prime 20, 40, ... 5120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misure.</a:t>
            </a:r>
            <a:endParaRPr sz="3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58382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75D994E-ACA1-4FE2-A0E1-1D19E57F98B4}"/>
              </a:ext>
            </a:extLst>
          </p:cNvPr>
          <p:cNvSpPr txBox="1">
            <a:spLocks/>
          </p:cNvSpPr>
          <p:nvPr/>
        </p:nvSpPr>
        <p:spPr>
          <a:xfrm>
            <a:off x="333948" y="259199"/>
            <a:ext cx="6507480" cy="883919"/>
          </a:xfrm>
          <a:prstGeom prst="rect">
            <a:avLst/>
          </a:prstGeom>
        </p:spPr>
        <p:txBody>
          <a:bodyPr vert="horz" wrap="square" lIns="0" tIns="4318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ts val="3300"/>
              </a:lnSpc>
              <a:spcBef>
                <a:spcPts val="340"/>
              </a:spcBef>
              <a:tabLst>
                <a:tab pos="666750" algn="l"/>
                <a:tab pos="1347470" algn="l"/>
                <a:tab pos="2172970" algn="l"/>
                <a:tab pos="2992755" algn="l"/>
                <a:tab pos="3517900" algn="l"/>
                <a:tab pos="3641090" algn="l"/>
              </a:tabLst>
            </a:pPr>
            <a:r>
              <a:rPr lang="it-IT" sz="2850" b="1" spc="-35" dirty="0">
                <a:latin typeface="+mn-lt"/>
              </a:rPr>
              <a:t>LA F</a:t>
            </a:r>
            <a:r>
              <a:rPr lang="it-IT" sz="2850" b="1" spc="-50" dirty="0">
                <a:latin typeface="+mn-lt"/>
              </a:rPr>
              <a:t>O</a:t>
            </a:r>
            <a:r>
              <a:rPr lang="it-IT" sz="2850" b="1" spc="-45" dirty="0">
                <a:latin typeface="+mn-lt"/>
              </a:rPr>
              <a:t>RMA DE</a:t>
            </a:r>
            <a:r>
              <a:rPr lang="it-IT" sz="2850" b="1" spc="-35" dirty="0">
                <a:latin typeface="+mn-lt"/>
              </a:rPr>
              <a:t>LLA </a:t>
            </a:r>
            <a:r>
              <a:rPr lang="it-IT" sz="2850" b="1" spc="-50" dirty="0">
                <a:latin typeface="+mn-lt"/>
              </a:rPr>
              <a:t>D</a:t>
            </a:r>
            <a:r>
              <a:rPr lang="it-IT" sz="2850" b="1" spc="-35" dirty="0">
                <a:latin typeface="+mn-lt"/>
              </a:rPr>
              <a:t>ISTRI</a:t>
            </a:r>
            <a:r>
              <a:rPr lang="it-IT" sz="2850" b="1" spc="-45" dirty="0">
                <a:latin typeface="+mn-lt"/>
              </a:rPr>
              <a:t>BU</a:t>
            </a:r>
            <a:r>
              <a:rPr lang="it-IT" sz="2850" b="1" spc="-30" dirty="0">
                <a:latin typeface="+mn-lt"/>
              </a:rPr>
              <a:t>ZI</a:t>
            </a:r>
            <a:r>
              <a:rPr lang="it-IT" sz="2850" b="1" spc="-50" dirty="0">
                <a:latin typeface="+mn-lt"/>
              </a:rPr>
              <a:t>ON</a:t>
            </a:r>
            <a:r>
              <a:rPr lang="it-IT" sz="2850" b="1" spc="-25" dirty="0">
                <a:latin typeface="+mn-lt"/>
              </a:rPr>
              <a:t>E  </a:t>
            </a:r>
            <a:r>
              <a:rPr lang="it-IT" sz="2850" b="1" spc="-40" dirty="0">
                <a:latin typeface="+mn-lt"/>
              </a:rPr>
              <a:t>DEGLI ERRORI DI MISURA</a:t>
            </a:r>
            <a:endParaRPr lang="it-IT" sz="2850" b="1" dirty="0">
              <a:latin typeface="+mn-lt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6675A02-5A41-46EC-A927-4D0291FA5FE1}"/>
              </a:ext>
            </a:extLst>
          </p:cNvPr>
          <p:cNvSpPr txBox="1"/>
          <p:nvPr/>
        </p:nvSpPr>
        <p:spPr>
          <a:xfrm>
            <a:off x="477768" y="1669575"/>
            <a:ext cx="8214002" cy="2648161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0"/>
              </a:spcBef>
              <a:tabLst>
                <a:tab pos="1445895" algn="l"/>
                <a:tab pos="1990089" algn="l"/>
                <a:tab pos="2454275" algn="l"/>
                <a:tab pos="3204845" algn="l"/>
                <a:tab pos="3876675" algn="l"/>
                <a:tab pos="4686935" algn="l"/>
                <a:tab pos="5132070" algn="l"/>
                <a:tab pos="5240655" algn="l"/>
                <a:tab pos="5834380" algn="l"/>
                <a:tab pos="6576059" algn="l"/>
                <a:tab pos="6683375" algn="l"/>
                <a:tab pos="7038975" algn="l"/>
                <a:tab pos="7693025" algn="l"/>
              </a:tabLst>
            </a:pPr>
            <a:r>
              <a:rPr sz="2800" spc="-5" dirty="0" err="1">
                <a:latin typeface="Arial MT"/>
                <a:cs typeface="Arial MT"/>
              </a:rPr>
              <a:t>All'aumentare</a:t>
            </a:r>
            <a:r>
              <a:rPr lang="it-IT" sz="2800" spc="-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del</a:t>
            </a:r>
            <a:r>
              <a:rPr lang="it-IT" sz="2800" spc="-5" dirty="0">
                <a:latin typeface="Arial MT"/>
                <a:cs typeface="Arial MT"/>
              </a:rPr>
              <a:t> </a:t>
            </a:r>
            <a:r>
              <a:rPr sz="2800" spc="-5" dirty="0" err="1">
                <a:latin typeface="Arial MT"/>
                <a:cs typeface="Arial MT"/>
              </a:rPr>
              <a:t>numero</a:t>
            </a:r>
            <a:r>
              <a:rPr lang="it-IT" sz="2800" spc="-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</a:t>
            </a:r>
            <a:r>
              <a:rPr lang="it-IT" sz="2800" spc="-5" dirty="0">
                <a:latin typeface="Arial MT"/>
                <a:cs typeface="Arial MT"/>
              </a:rPr>
              <a:t> </a:t>
            </a:r>
            <a:r>
              <a:rPr sz="2800" spc="-5" dirty="0" err="1">
                <a:latin typeface="Arial MT"/>
                <a:cs typeface="Arial MT"/>
              </a:rPr>
              <a:t>misure</a:t>
            </a:r>
            <a:r>
              <a:rPr sz="2800" spc="-5" dirty="0">
                <a:latin typeface="Arial MT"/>
                <a:cs typeface="Arial MT"/>
              </a:rPr>
              <a:t>,</a:t>
            </a:r>
            <a:r>
              <a:rPr lang="it-IT" sz="2800" spc="-5" dirty="0">
                <a:latin typeface="Arial MT"/>
                <a:cs typeface="Arial MT"/>
              </a:rPr>
              <a:t> </a:t>
            </a:r>
            <a:r>
              <a:rPr sz="2800" spc="-5" dirty="0" err="1">
                <a:latin typeface="Arial MT"/>
                <a:cs typeface="Arial MT"/>
              </a:rPr>
              <a:t>i</a:t>
            </a:r>
            <a:r>
              <a:rPr lang="it-IT" sz="2800" spc="-5" dirty="0">
                <a:latin typeface="Arial MT"/>
                <a:cs typeface="Arial MT"/>
              </a:rPr>
              <a:t> </a:t>
            </a:r>
            <a:r>
              <a:rPr sz="2800" spc="-5" dirty="0" err="1">
                <a:latin typeface="Arial MT"/>
                <a:cs typeface="Arial MT"/>
              </a:rPr>
              <a:t>valori</a:t>
            </a:r>
            <a:r>
              <a:rPr sz="2800" spc="-5" dirty="0">
                <a:latin typeface="Arial MT"/>
                <a:cs typeface="Arial MT"/>
              </a:rPr>
              <a:t>  </a:t>
            </a:r>
            <a:r>
              <a:rPr sz="2800" spc="-10" dirty="0">
                <a:latin typeface="Arial MT"/>
                <a:cs typeface="Arial MT"/>
              </a:rPr>
              <a:t>t</a:t>
            </a:r>
            <a:r>
              <a:rPr sz="2800" spc="-5" dirty="0">
                <a:latin typeface="Arial MT"/>
                <a:cs typeface="Arial MT"/>
              </a:rPr>
              <a:t>endono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ad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accen</a:t>
            </a:r>
            <a:r>
              <a:rPr sz="2800" spc="-10" dirty="0">
                <a:latin typeface="Arial MT"/>
                <a:cs typeface="Arial MT"/>
              </a:rPr>
              <a:t>t</a:t>
            </a:r>
            <a:r>
              <a:rPr sz="2800" spc="-5" dirty="0">
                <a:latin typeface="Arial MT"/>
                <a:cs typeface="Arial MT"/>
              </a:rPr>
              <a:t>rarsi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tt</a:t>
            </a:r>
            <a:r>
              <a:rPr sz="2800" spc="-5" dirty="0">
                <a:latin typeface="Arial MT"/>
                <a:cs typeface="Arial MT"/>
              </a:rPr>
              <a:t>orno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alla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loro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media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e</a:t>
            </a:r>
            <a:endParaRPr lang="it-IT" sz="2800" spc="-5" dirty="0">
              <a:latin typeface="Arial MT"/>
              <a:cs typeface="Arial MT"/>
            </a:endParaRPr>
          </a:p>
          <a:p>
            <a:pPr marL="12700" marR="5080">
              <a:lnSpc>
                <a:spcPts val="3300"/>
              </a:lnSpc>
              <a:spcBef>
                <a:spcPts val="250"/>
              </a:spcBef>
              <a:tabLst>
                <a:tab pos="1445895" algn="l"/>
                <a:tab pos="1990089" algn="l"/>
                <a:tab pos="2454275" algn="l"/>
                <a:tab pos="3204845" algn="l"/>
                <a:tab pos="3876675" algn="l"/>
                <a:tab pos="4686935" algn="l"/>
                <a:tab pos="5132070" algn="l"/>
                <a:tab pos="5240655" algn="l"/>
                <a:tab pos="5834380" algn="l"/>
                <a:tab pos="6576059" algn="l"/>
                <a:tab pos="6683375" algn="l"/>
                <a:tab pos="7038975" algn="l"/>
                <a:tab pos="7693025" algn="l"/>
              </a:tabLst>
            </a:pPr>
            <a:r>
              <a:rPr lang="it-IT" sz="2800" spc="-5" dirty="0">
                <a:latin typeface="Arial MT"/>
                <a:cs typeface="Arial MT"/>
              </a:rPr>
              <a:t>l'istogramma assume una forma </a:t>
            </a:r>
            <a:r>
              <a:rPr lang="it-IT" sz="2800" spc="-5" dirty="0">
                <a:solidFill>
                  <a:srgbClr val="FF0000"/>
                </a:solidFill>
                <a:latin typeface="Arial MT"/>
                <a:cs typeface="Arial MT"/>
              </a:rPr>
              <a:t>a campana </a:t>
            </a:r>
            <a:r>
              <a:rPr lang="it-IT" sz="2800" spc="-5" dirty="0">
                <a:latin typeface="Arial MT"/>
                <a:cs typeface="Arial MT"/>
              </a:rPr>
              <a:t>sempre più regolare, che può essere approssimata con una funzione reale nota come </a:t>
            </a:r>
            <a:r>
              <a:rPr lang="it-IT" sz="2800" b="1" spc="-10" dirty="0">
                <a:solidFill>
                  <a:srgbClr val="FF0000"/>
                </a:solidFill>
                <a:latin typeface="Arial"/>
                <a:cs typeface="Arial"/>
              </a:rPr>
              <a:t>funzione </a:t>
            </a:r>
            <a:r>
              <a:rPr lang="it-IT" sz="2800" b="1" spc="-5" dirty="0">
                <a:solidFill>
                  <a:srgbClr val="FF0000"/>
                </a:solidFill>
                <a:latin typeface="Arial"/>
                <a:cs typeface="Arial"/>
              </a:rPr>
              <a:t>di Gauss o </a:t>
            </a:r>
            <a:r>
              <a:rPr lang="it-IT" sz="2800" b="1" spc="-10" dirty="0">
                <a:solidFill>
                  <a:srgbClr val="FF0000"/>
                </a:solidFill>
                <a:latin typeface="Arial"/>
                <a:cs typeface="Arial"/>
              </a:rPr>
              <a:t>funzione</a:t>
            </a:r>
            <a:r>
              <a:rPr lang="it-IT" sz="2800" b="1" spc="-5" dirty="0">
                <a:solidFill>
                  <a:srgbClr val="FF0000"/>
                </a:solidFill>
                <a:latin typeface="Arial"/>
                <a:cs typeface="Arial"/>
              </a:rPr>
              <a:t> normale</a:t>
            </a:r>
            <a:r>
              <a:rPr lang="it-IT" sz="2800" spc="-5" dirty="0">
                <a:latin typeface="Arial MT"/>
                <a:cs typeface="Arial M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110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A0E6CF8F-B559-4B7D-B4F2-08A87745A496}"/>
              </a:ext>
            </a:extLst>
          </p:cNvPr>
          <p:cNvSpPr txBox="1">
            <a:spLocks/>
          </p:cNvSpPr>
          <p:nvPr/>
        </p:nvSpPr>
        <p:spPr>
          <a:xfrm>
            <a:off x="391815" y="417773"/>
            <a:ext cx="3684270" cy="464820"/>
          </a:xfrm>
          <a:prstGeom prst="rect">
            <a:avLst/>
          </a:prstGeom>
        </p:spPr>
        <p:txBody>
          <a:bodyPr vert="horz" wrap="square" lIns="0" tIns="1651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it-IT" sz="2850" b="1" spc="-35" dirty="0">
                <a:latin typeface="+mn-lt"/>
              </a:rPr>
              <a:t>LA</a:t>
            </a:r>
            <a:r>
              <a:rPr lang="it-IT" sz="2850" b="1" spc="-40" dirty="0">
                <a:latin typeface="+mn-lt"/>
              </a:rPr>
              <a:t> CURVA DI GAUSS</a:t>
            </a:r>
            <a:endParaRPr lang="it-IT" sz="2850" b="1" dirty="0">
              <a:latin typeface="+mn-lt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D12E7382-F3B9-45FF-B587-340386366F19}"/>
              </a:ext>
            </a:extLst>
          </p:cNvPr>
          <p:cNvSpPr txBox="1"/>
          <p:nvPr/>
        </p:nvSpPr>
        <p:spPr>
          <a:xfrm>
            <a:off x="405858" y="1453805"/>
            <a:ext cx="8067040" cy="27994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4965" marR="5080" indent="-342900" algn="just">
              <a:lnSpc>
                <a:spcPct val="99600"/>
              </a:lnSpc>
              <a:spcBef>
                <a:spcPts val="110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La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più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importante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distribuzione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continua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trova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numerose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applicazioni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nello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studio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 err="1">
                <a:latin typeface="Arial MT"/>
                <a:cs typeface="Arial MT"/>
              </a:rPr>
              <a:t>dei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 err="1">
                <a:latin typeface="Arial MT"/>
                <a:cs typeface="Arial MT"/>
              </a:rPr>
              <a:t>fenomeni</a:t>
            </a:r>
            <a:r>
              <a:rPr sz="2800" spc="-5" dirty="0">
                <a:latin typeface="Arial MT"/>
                <a:cs typeface="Arial MT"/>
              </a:rPr>
              <a:t>.</a:t>
            </a:r>
            <a:endParaRPr sz="2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4200" dirty="0">
              <a:latin typeface="Arial MT"/>
              <a:cs typeface="Arial MT"/>
            </a:endParaRPr>
          </a:p>
          <a:p>
            <a:pPr marL="354965" marR="5080" indent="-342900" algn="just">
              <a:lnSpc>
                <a:spcPts val="3320"/>
              </a:lnSpc>
              <a:buChar char="•"/>
              <a:tabLst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Proposta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Gauss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(1809)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nell’ambito</a:t>
            </a:r>
            <a:r>
              <a:rPr sz="2800" spc="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della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teoria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degli </a:t>
            </a:r>
            <a:r>
              <a:rPr sz="2800" spc="-5" dirty="0" err="1">
                <a:latin typeface="Arial MT"/>
                <a:cs typeface="Arial MT"/>
              </a:rPr>
              <a:t>errori</a:t>
            </a:r>
            <a:r>
              <a:rPr sz="2800" spc="-5" dirty="0">
                <a:latin typeface="Arial MT"/>
                <a:cs typeface="Arial MT"/>
              </a:rPr>
              <a:t>.</a:t>
            </a:r>
            <a:endParaRPr sz="2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19029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45BD8618-B554-418E-91D1-7E418328AA04}"/>
              </a:ext>
            </a:extLst>
          </p:cNvPr>
          <p:cNvSpPr txBox="1"/>
          <p:nvPr/>
        </p:nvSpPr>
        <p:spPr>
          <a:xfrm>
            <a:off x="208720" y="188052"/>
            <a:ext cx="48254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1" spc="-5" dirty="0"/>
              <a:t>La</a:t>
            </a:r>
            <a:r>
              <a:rPr lang="it-IT" sz="3200" b="1" spc="-185" dirty="0"/>
              <a:t> </a:t>
            </a:r>
            <a:r>
              <a:rPr lang="it-IT" sz="3200" b="1" spc="-5" dirty="0"/>
              <a:t>distribuzione</a:t>
            </a:r>
            <a:r>
              <a:rPr lang="it-IT" sz="3200" b="1" spc="-175" dirty="0"/>
              <a:t> </a:t>
            </a:r>
            <a:r>
              <a:rPr lang="it-IT" sz="3200" b="1" spc="-10" dirty="0"/>
              <a:t>Gaussiana</a:t>
            </a:r>
            <a:endParaRPr lang="it-IT" sz="32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4961BD2-A992-4B27-911A-8BB01B8D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36" y="1138221"/>
            <a:ext cx="7305728" cy="458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2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B9835E40-EA01-4982-9876-A7FB1406754D}"/>
              </a:ext>
            </a:extLst>
          </p:cNvPr>
          <p:cNvSpPr txBox="1">
            <a:spLocks/>
          </p:cNvSpPr>
          <p:nvPr/>
        </p:nvSpPr>
        <p:spPr>
          <a:xfrm>
            <a:off x="262038" y="641927"/>
            <a:ext cx="6534784" cy="466794"/>
          </a:xfrm>
          <a:prstGeom prst="rect">
            <a:avLst/>
          </a:prstGeom>
        </p:spPr>
        <p:txBody>
          <a:bodyPr vert="horz" wrap="square" lIns="0" tIns="4318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ts val="3300"/>
              </a:lnSpc>
              <a:spcBef>
                <a:spcPts val="340"/>
              </a:spcBef>
            </a:pPr>
            <a:r>
              <a:rPr lang="it-IT" sz="2850" b="1" spc="-35" dirty="0"/>
              <a:t>Le </a:t>
            </a:r>
            <a:r>
              <a:rPr lang="it-IT" sz="2850" b="1" spc="-30" dirty="0"/>
              <a:t>caratteristiche della distribuzione </a:t>
            </a:r>
            <a:r>
              <a:rPr lang="it-IT" sz="2850" b="1" spc="-819" dirty="0"/>
              <a:t> </a:t>
            </a:r>
            <a:r>
              <a:rPr lang="it-IT" sz="2850" b="1" spc="-35" dirty="0"/>
              <a:t>normale</a:t>
            </a:r>
            <a:endParaRPr lang="it-IT" sz="2850" b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58339DB-7F64-40F5-A4FD-A07BA4C39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78" y="1352535"/>
            <a:ext cx="6762799" cy="41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9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9">
            <a:extLst>
              <a:ext uri="{FF2B5EF4-FFF2-40B4-BE49-F238E27FC236}">
                <a16:creationId xmlns:a16="http://schemas.microsoft.com/office/drawing/2014/main" id="{8A35BB7B-5E0A-4B3D-B0AC-CDBA5A61F8BF}"/>
              </a:ext>
            </a:extLst>
          </p:cNvPr>
          <p:cNvSpPr txBox="1">
            <a:spLocks/>
          </p:cNvSpPr>
          <p:nvPr/>
        </p:nvSpPr>
        <p:spPr>
          <a:xfrm>
            <a:off x="-118283" y="220960"/>
            <a:ext cx="4785360" cy="509114"/>
          </a:xfrm>
          <a:prstGeom prst="rect">
            <a:avLst/>
          </a:prstGeom>
        </p:spPr>
        <p:txBody>
          <a:bodyPr vert="horz" wrap="square" lIns="0" tIns="1651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it-IT" sz="3200" b="1" spc="-35" dirty="0">
                <a:latin typeface="+mn-lt"/>
              </a:rPr>
              <a:t>La</a:t>
            </a:r>
            <a:r>
              <a:rPr lang="it-IT" sz="3200" b="1" spc="-105" dirty="0">
                <a:latin typeface="+mn-lt"/>
              </a:rPr>
              <a:t> </a:t>
            </a:r>
            <a:r>
              <a:rPr lang="it-IT" sz="3200" b="1" spc="-35" dirty="0">
                <a:latin typeface="+mn-lt"/>
              </a:rPr>
              <a:t>distribuzione</a:t>
            </a:r>
            <a:r>
              <a:rPr lang="it-IT" sz="3200" b="1" spc="-90" dirty="0">
                <a:latin typeface="+mn-lt"/>
              </a:rPr>
              <a:t> </a:t>
            </a:r>
            <a:r>
              <a:rPr lang="it-IT" sz="3200" b="1" spc="-35" dirty="0">
                <a:latin typeface="+mn-lt"/>
              </a:rPr>
              <a:t>Gaussiana</a:t>
            </a:r>
            <a:endParaRPr lang="it-IT" sz="3200" b="1" dirty="0">
              <a:latin typeface="+mn-lt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C0DA8BA-BD0F-4176-9F10-7619586C3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8" y="1018761"/>
            <a:ext cx="6973159" cy="42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2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8543DBE-748F-4557-9F32-DE56A82DAAD8}"/>
              </a:ext>
            </a:extLst>
          </p:cNvPr>
          <p:cNvSpPr txBox="1"/>
          <p:nvPr/>
        </p:nvSpPr>
        <p:spPr>
          <a:xfrm>
            <a:off x="4917842" y="1364303"/>
            <a:ext cx="3764915" cy="15303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39395" marR="231775" algn="ctr">
              <a:lnSpc>
                <a:spcPts val="2100"/>
              </a:lnSpc>
              <a:spcBef>
                <a:spcPts val="215"/>
              </a:spcBef>
            </a:pPr>
            <a:r>
              <a:rPr sz="1800" b="1" spc="-5" dirty="0">
                <a:latin typeface="Arial"/>
                <a:cs typeface="Arial"/>
              </a:rPr>
              <a:t>MEDIA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COME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PARAMETRO </a:t>
            </a:r>
            <a:r>
              <a:rPr sz="1800" b="1" spc="-5" dirty="0">
                <a:latin typeface="Arial"/>
                <a:cs typeface="Arial"/>
              </a:rPr>
              <a:t>DI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POSIZIONE</a:t>
            </a:r>
            <a:endParaRPr sz="1800">
              <a:latin typeface="Arial"/>
              <a:cs typeface="Arial"/>
            </a:endParaRPr>
          </a:p>
          <a:p>
            <a:pPr marL="12700" marR="5080" algn="ctr">
              <a:lnSpc>
                <a:spcPct val="99900"/>
              </a:lnSpc>
              <a:spcBef>
                <a:spcPts val="1055"/>
              </a:spcBef>
            </a:pPr>
            <a:r>
              <a:rPr sz="1800" spc="-5" dirty="0">
                <a:latin typeface="Arial MT"/>
                <a:cs typeface="Arial MT"/>
              </a:rPr>
              <a:t>Al variare della media aritmetica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(a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parità di </a:t>
            </a:r>
            <a:r>
              <a:rPr sz="1800" spc="-15" dirty="0">
                <a:latin typeface="Arial MT"/>
                <a:cs typeface="Arial MT"/>
              </a:rPr>
              <a:t>dev.standard)</a:t>
            </a:r>
            <a:r>
              <a:rPr sz="1800" spc="-5" dirty="0">
                <a:latin typeface="Arial MT"/>
                <a:cs typeface="Arial MT"/>
              </a:rPr>
              <a:t> la curva trasla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sull’asse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delle x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" name="object 4">
            <a:extLst>
              <a:ext uri="{FF2B5EF4-FFF2-40B4-BE49-F238E27FC236}">
                <a16:creationId xmlns:a16="http://schemas.microsoft.com/office/drawing/2014/main" id="{709ED25D-CDDD-474E-9A13-C5AA84B78DE5}"/>
              </a:ext>
            </a:extLst>
          </p:cNvPr>
          <p:cNvGrpSpPr/>
          <p:nvPr/>
        </p:nvGrpSpPr>
        <p:grpSpPr>
          <a:xfrm>
            <a:off x="245820" y="404408"/>
            <a:ext cx="4318635" cy="2658745"/>
            <a:chOff x="245820" y="404408"/>
            <a:chExt cx="4318635" cy="2658745"/>
          </a:xfrm>
        </p:grpSpPr>
        <p:pic>
          <p:nvPicPr>
            <p:cNvPr id="4" name="object 5">
              <a:extLst>
                <a:ext uri="{FF2B5EF4-FFF2-40B4-BE49-F238E27FC236}">
                  <a16:creationId xmlns:a16="http://schemas.microsoft.com/office/drawing/2014/main" id="{20B294B5-7B3F-471D-B2B0-32CFB2D6075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333" y="413923"/>
              <a:ext cx="4299428" cy="2639688"/>
            </a:xfrm>
            <a:prstGeom prst="rect">
              <a:avLst/>
            </a:prstGeom>
          </p:spPr>
        </p:pic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B6DDC782-79D9-4FBC-9DA7-C8BDDBFD2490}"/>
                </a:ext>
              </a:extLst>
            </p:cNvPr>
            <p:cNvSpPr/>
            <p:nvPr/>
          </p:nvSpPr>
          <p:spPr>
            <a:xfrm>
              <a:off x="250577" y="409165"/>
              <a:ext cx="4309110" cy="2649220"/>
            </a:xfrm>
            <a:custGeom>
              <a:avLst/>
              <a:gdLst/>
              <a:ahLst/>
              <a:cxnLst/>
              <a:rect l="l" t="t" r="r" b="b"/>
              <a:pathLst>
                <a:path w="4309110" h="2649220">
                  <a:moveTo>
                    <a:pt x="0" y="0"/>
                  </a:moveTo>
                  <a:lnTo>
                    <a:pt x="4308940" y="0"/>
                  </a:lnTo>
                  <a:lnTo>
                    <a:pt x="4308940" y="2649174"/>
                  </a:lnTo>
                  <a:lnTo>
                    <a:pt x="0" y="2649174"/>
                  </a:lnTo>
                  <a:lnTo>
                    <a:pt x="0" y="0"/>
                  </a:lnTo>
                  <a:close/>
                </a:path>
              </a:pathLst>
            </a:custGeom>
            <a:ln w="951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3">
            <a:extLst>
              <a:ext uri="{FF2B5EF4-FFF2-40B4-BE49-F238E27FC236}">
                <a16:creationId xmlns:a16="http://schemas.microsoft.com/office/drawing/2014/main" id="{27E06AFF-8B99-4869-8E3C-4CC2D4CD1BD6}"/>
              </a:ext>
            </a:extLst>
          </p:cNvPr>
          <p:cNvSpPr txBox="1"/>
          <p:nvPr/>
        </p:nvSpPr>
        <p:spPr>
          <a:xfrm>
            <a:off x="466982" y="4178341"/>
            <a:ext cx="3426460" cy="15303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76835" marR="69850" indent="635" algn="ctr">
              <a:lnSpc>
                <a:spcPts val="2100"/>
              </a:lnSpc>
              <a:spcBef>
                <a:spcPts val="215"/>
              </a:spcBef>
            </a:pPr>
            <a:r>
              <a:rPr sz="1800" b="1" spc="-5" dirty="0">
                <a:latin typeface="Arial"/>
                <a:cs typeface="Arial"/>
              </a:rPr>
              <a:t>DEV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STANDARD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COME 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PARAMETRO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DI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VARIABILITA’</a:t>
            </a:r>
            <a:endParaRPr sz="1800" dirty="0">
              <a:latin typeface="Arial"/>
              <a:cs typeface="Arial"/>
            </a:endParaRPr>
          </a:p>
          <a:p>
            <a:pPr marL="12700" marR="5080" algn="ctr">
              <a:lnSpc>
                <a:spcPct val="99900"/>
              </a:lnSpc>
              <a:spcBef>
                <a:spcPts val="1055"/>
              </a:spcBef>
            </a:pPr>
            <a:r>
              <a:rPr sz="1800" spc="-5" dirty="0">
                <a:latin typeface="Arial MT"/>
                <a:cs typeface="Arial MT"/>
              </a:rPr>
              <a:t>Al variare della deviazione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standard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curva modifica la sua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forma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C6D35D65-567D-47BF-8D2A-B6A011B6DBA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31425" y="3936076"/>
            <a:ext cx="4729941" cy="26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72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F7AFC0F0-DCED-40A0-B751-236046ECAAFC}"/>
              </a:ext>
            </a:extLst>
          </p:cNvPr>
          <p:cNvSpPr txBox="1">
            <a:spLocks/>
          </p:cNvSpPr>
          <p:nvPr/>
        </p:nvSpPr>
        <p:spPr>
          <a:xfrm>
            <a:off x="149087" y="183123"/>
            <a:ext cx="5665304" cy="509114"/>
          </a:xfrm>
          <a:prstGeom prst="rect">
            <a:avLst/>
          </a:prstGeom>
        </p:spPr>
        <p:txBody>
          <a:bodyPr vert="horz" wrap="square" lIns="0" tIns="1651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it-IT" sz="3200" b="1" spc="-35" dirty="0">
                <a:latin typeface="+mn-lt"/>
              </a:rPr>
              <a:t>INTERVALLI</a:t>
            </a:r>
            <a:r>
              <a:rPr lang="it-IT" sz="3200" b="1" spc="-30" dirty="0">
                <a:latin typeface="+mn-lt"/>
              </a:rPr>
              <a:t> </a:t>
            </a:r>
            <a:r>
              <a:rPr lang="it-IT" sz="3200" b="1" spc="-40" dirty="0">
                <a:latin typeface="+mn-lt"/>
              </a:rPr>
              <a:t>NOTI</a:t>
            </a:r>
            <a:r>
              <a:rPr lang="it-IT" sz="3200" b="1" spc="-30" dirty="0">
                <a:latin typeface="+mn-lt"/>
              </a:rPr>
              <a:t> </a:t>
            </a:r>
            <a:r>
              <a:rPr lang="it-IT" sz="3200" b="1" spc="-40" dirty="0">
                <a:latin typeface="+mn-lt"/>
              </a:rPr>
              <a:t>DI</a:t>
            </a:r>
            <a:r>
              <a:rPr lang="it-IT" sz="3200" b="1" spc="-30" dirty="0">
                <a:latin typeface="+mn-lt"/>
              </a:rPr>
              <a:t> </a:t>
            </a:r>
            <a:r>
              <a:rPr lang="it-IT" sz="3200" b="1" spc="-40" dirty="0">
                <a:latin typeface="+mn-lt"/>
              </a:rPr>
              <a:t>PROBABILITÀ</a:t>
            </a:r>
            <a:endParaRPr lang="it-IT" sz="3200" b="1" dirty="0">
              <a:latin typeface="+mn-lt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FAB85F0A-43C4-4854-B12B-9F46AC086B3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473" y="914217"/>
            <a:ext cx="5466532" cy="4125763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CA1EFD94-BD2D-4814-976D-6BB8DF567D5A}"/>
              </a:ext>
            </a:extLst>
          </p:cNvPr>
          <p:cNvSpPr txBox="1"/>
          <p:nvPr/>
        </p:nvSpPr>
        <p:spPr>
          <a:xfrm>
            <a:off x="5923035" y="1056338"/>
            <a:ext cx="2005330" cy="56578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5"/>
              </a:spcBef>
            </a:pP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distribuzione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normale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teorica: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E126301-2786-40F0-A4C8-02D41F18D173}"/>
              </a:ext>
            </a:extLst>
          </p:cNvPr>
          <p:cNvSpPr txBox="1"/>
          <p:nvPr/>
        </p:nvSpPr>
        <p:spPr>
          <a:xfrm>
            <a:off x="5962792" y="2000235"/>
            <a:ext cx="2442845" cy="3039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1800" b="1" spc="-5" dirty="0">
                <a:latin typeface="Arial"/>
                <a:cs typeface="Arial"/>
              </a:rPr>
              <a:t>68.26</a:t>
            </a:r>
            <a:r>
              <a:rPr sz="1800" spc="-5" dirty="0">
                <a:latin typeface="Arial MT"/>
                <a:cs typeface="Arial MT"/>
              </a:rPr>
              <a:t>% dei casi sono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compresi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-</a:t>
            </a:r>
            <a:r>
              <a:rPr sz="1800" b="1" spc="-5" dirty="0">
                <a:latin typeface="Arial"/>
                <a:cs typeface="Arial"/>
              </a:rPr>
              <a:t>1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+</a:t>
            </a:r>
            <a:r>
              <a:rPr sz="1800" b="1" spc="-5" dirty="0">
                <a:latin typeface="Arial"/>
                <a:cs typeface="Arial"/>
              </a:rPr>
              <a:t>1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DS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attorno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media;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 dirty="0">
              <a:latin typeface="Arial MT"/>
              <a:cs typeface="Arial MT"/>
            </a:endParaRPr>
          </a:p>
          <a:p>
            <a:pPr marL="12700" marR="5080">
              <a:lnSpc>
                <a:spcPct val="99400"/>
              </a:lnSpc>
            </a:pPr>
            <a:r>
              <a:rPr sz="1800" b="1" spc="-5" dirty="0">
                <a:latin typeface="Arial"/>
                <a:cs typeface="Arial"/>
              </a:rPr>
              <a:t>95.46</a:t>
            </a:r>
            <a:r>
              <a:rPr sz="1800" spc="-5" dirty="0">
                <a:latin typeface="Arial MT"/>
                <a:cs typeface="Arial MT"/>
              </a:rPr>
              <a:t>% dei casi sono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compresi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-</a:t>
            </a:r>
            <a:r>
              <a:rPr sz="1800" b="1" spc="-5" dirty="0">
                <a:latin typeface="Arial"/>
                <a:cs typeface="Arial"/>
              </a:rPr>
              <a:t>2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+</a:t>
            </a:r>
            <a:r>
              <a:rPr sz="1800" b="1" spc="-5" dirty="0">
                <a:latin typeface="Arial"/>
                <a:cs typeface="Arial"/>
              </a:rPr>
              <a:t>2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DS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attorno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media;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Arial MT"/>
              <a:cs typeface="Arial MT"/>
            </a:endParaRPr>
          </a:p>
          <a:p>
            <a:pPr marL="12700" marR="5080">
              <a:lnSpc>
                <a:spcPct val="99400"/>
              </a:lnSpc>
            </a:pPr>
            <a:r>
              <a:rPr sz="1800" b="1" spc="-5" dirty="0">
                <a:latin typeface="Arial"/>
                <a:cs typeface="Arial"/>
              </a:rPr>
              <a:t>99.74</a:t>
            </a:r>
            <a:r>
              <a:rPr sz="1800" spc="-5" dirty="0">
                <a:latin typeface="Arial MT"/>
                <a:cs typeface="Arial MT"/>
              </a:rPr>
              <a:t>% dei casi sono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compresi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-</a:t>
            </a:r>
            <a:r>
              <a:rPr sz="1800" b="1" spc="-5" dirty="0">
                <a:latin typeface="Arial"/>
                <a:cs typeface="Arial"/>
              </a:rPr>
              <a:t>3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+</a:t>
            </a:r>
            <a:r>
              <a:rPr sz="1800" b="1" spc="-5" dirty="0">
                <a:latin typeface="Arial"/>
                <a:cs typeface="Arial"/>
              </a:rPr>
              <a:t>3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DS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attorno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media.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453795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2147</Words>
  <Application>Microsoft Office PowerPoint</Application>
  <PresentationFormat>Presentazione su schermo (4:3)</PresentationFormat>
  <Paragraphs>1516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9" baseType="lpstr">
      <vt:lpstr>Arial</vt:lpstr>
      <vt:lpstr>Arial MT</vt:lpstr>
      <vt:lpstr>Calibri</vt:lpstr>
      <vt:lpstr>Calibri Light</vt:lpstr>
      <vt:lpstr>Cambria</vt:lpstr>
      <vt:lpstr>Symbol</vt:lpstr>
      <vt:lpstr>Tahoma</vt:lpstr>
      <vt:lpstr>Times New Roman</vt:lpstr>
      <vt:lpstr>Trebuchet MS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Frenz Frenz</dc:creator>
  <cp:lastModifiedBy>Frenz Frenz</cp:lastModifiedBy>
  <cp:revision>5</cp:revision>
  <dcterms:created xsi:type="dcterms:W3CDTF">2022-04-23T12:28:20Z</dcterms:created>
  <dcterms:modified xsi:type="dcterms:W3CDTF">2022-04-23T14:44:33Z</dcterms:modified>
</cp:coreProperties>
</file>