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>
        <p:scale>
          <a:sx n="80" d="100"/>
          <a:sy n="80" d="100"/>
        </p:scale>
        <p:origin x="561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9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4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7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0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8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4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B1A531-71FB-4605-8589-A92482411BB7}"/>
              </a:ext>
            </a:extLst>
          </p:cNvPr>
          <p:cNvSpPr txBox="1"/>
          <p:nvPr/>
        </p:nvSpPr>
        <p:spPr>
          <a:xfrm>
            <a:off x="203753" y="198640"/>
            <a:ext cx="513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645">
              <a:lnSpc>
                <a:spcPct val="100000"/>
              </a:lnSpc>
              <a:spcBef>
                <a:spcPts val="865"/>
              </a:spcBef>
            </a:pPr>
            <a:r>
              <a:rPr lang="it-IT" sz="1800" b="1" i="1" spc="-80" dirty="0">
                <a:latin typeface="Verdana"/>
                <a:cs typeface="Verdana"/>
              </a:rPr>
              <a:t>S</a:t>
            </a:r>
            <a:r>
              <a:rPr lang="it-IT" sz="1800" b="1" i="1" spc="-45" dirty="0">
                <a:latin typeface="Verdana"/>
                <a:cs typeface="Verdana"/>
              </a:rPr>
              <a:t>ti</a:t>
            </a:r>
            <a:r>
              <a:rPr lang="it-IT" sz="1800" b="1" i="1" spc="-105" dirty="0">
                <a:latin typeface="Verdana"/>
                <a:cs typeface="Verdana"/>
              </a:rPr>
              <a:t>m</a:t>
            </a:r>
            <a:r>
              <a:rPr lang="it-IT" sz="1800" b="1" i="1" spc="-75" dirty="0">
                <a:latin typeface="Verdana"/>
                <a:cs typeface="Verdana"/>
              </a:rPr>
              <a:t>a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spc="40" dirty="0">
                <a:latin typeface="Times New Roman"/>
                <a:cs typeface="Times New Roman"/>
              </a:rPr>
              <a:t> </a:t>
            </a:r>
            <a:r>
              <a:rPr lang="it-IT" sz="1800" b="1" i="1" spc="-40" dirty="0">
                <a:latin typeface="Verdana"/>
                <a:cs typeface="Verdana"/>
              </a:rPr>
              <a:t>i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80" dirty="0">
                <a:latin typeface="Verdana"/>
                <a:cs typeface="Verdana"/>
              </a:rPr>
              <a:t>P</a:t>
            </a:r>
            <a:r>
              <a:rPr lang="it-IT" sz="1800" b="1" i="1" spc="-75" dirty="0">
                <a:latin typeface="Verdana"/>
                <a:cs typeface="Verdana"/>
              </a:rPr>
              <a:t>a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75" dirty="0">
                <a:latin typeface="Verdana"/>
                <a:cs typeface="Verdana"/>
              </a:rPr>
              <a:t>a</a:t>
            </a:r>
            <a:r>
              <a:rPr lang="it-IT" sz="1800" b="1" i="1" spc="-105" dirty="0">
                <a:latin typeface="Verdana"/>
                <a:cs typeface="Verdana"/>
              </a:rPr>
              <a:t>m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40" dirty="0">
                <a:latin typeface="Verdana"/>
                <a:cs typeface="Verdana"/>
              </a:rPr>
              <a:t>i</a:t>
            </a:r>
            <a:r>
              <a:rPr lang="it-IT" sz="1800" spc="55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de</a:t>
            </a:r>
            <a:r>
              <a:rPr lang="it-IT" sz="1800" b="1" i="1" spc="-45" dirty="0">
                <a:latin typeface="Verdana"/>
                <a:cs typeface="Verdana"/>
              </a:rPr>
              <a:t>ll</a:t>
            </a:r>
            <a:r>
              <a:rPr lang="it-IT" sz="1800" b="1" i="1" spc="-70" dirty="0">
                <a:latin typeface="Verdana"/>
                <a:cs typeface="Verdana"/>
              </a:rPr>
              <a:t>a</a:t>
            </a:r>
            <a:r>
              <a:rPr lang="it-IT" sz="1800" spc="45" dirty="0">
                <a:latin typeface="Times New Roman"/>
                <a:cs typeface="Times New Roman"/>
              </a:rPr>
              <a:t> </a:t>
            </a:r>
            <a:r>
              <a:rPr lang="it-IT" sz="1800" b="1" i="1" spc="-80" dirty="0">
                <a:latin typeface="Verdana"/>
                <a:cs typeface="Verdana"/>
              </a:rPr>
              <a:t>P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b="1" i="1" spc="-75" dirty="0">
                <a:latin typeface="Verdana"/>
                <a:cs typeface="Verdana"/>
              </a:rPr>
              <a:t>p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b="1" i="1" spc="-45" dirty="0">
                <a:latin typeface="Verdana"/>
                <a:cs typeface="Verdana"/>
              </a:rPr>
              <a:t>l</a:t>
            </a:r>
            <a:r>
              <a:rPr lang="it-IT" sz="1800" b="1" i="1" spc="-75" dirty="0">
                <a:latin typeface="Verdana"/>
                <a:cs typeface="Verdana"/>
              </a:rPr>
              <a:t>a</a:t>
            </a:r>
            <a:r>
              <a:rPr lang="it-IT" sz="1800" b="1" i="1" spc="-70" dirty="0">
                <a:latin typeface="Verdana"/>
                <a:cs typeface="Verdana"/>
              </a:rPr>
              <a:t>z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endParaRPr lang="it-IT" sz="1800" dirty="0">
              <a:latin typeface="Verdana"/>
              <a:cs typeface="Verdana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12D69B4-F4E3-45E7-B055-C7DD6F12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5" y="721818"/>
            <a:ext cx="6773405" cy="39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>
            <a:extLst>
              <a:ext uri="{FF2B5EF4-FFF2-40B4-BE49-F238E27FC236}">
                <a16:creationId xmlns:a16="http://schemas.microsoft.com/office/drawing/2014/main" id="{2B7CC731-89F5-4A2B-BD4A-B5EF017F79D7}"/>
              </a:ext>
            </a:extLst>
          </p:cNvPr>
          <p:cNvSpPr txBox="1"/>
          <p:nvPr/>
        </p:nvSpPr>
        <p:spPr>
          <a:xfrm>
            <a:off x="471466" y="194313"/>
            <a:ext cx="7410264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i="1" spc="-65" dirty="0">
                <a:latin typeface="Verdana"/>
                <a:cs typeface="Verdana"/>
              </a:rPr>
              <a:t>Intervallo</a:t>
            </a:r>
            <a:r>
              <a:rPr sz="2400" b="1" i="1" spc="-35" dirty="0">
                <a:latin typeface="Verdana"/>
                <a:cs typeface="Verdana"/>
              </a:rPr>
              <a:t> </a:t>
            </a:r>
            <a:r>
              <a:rPr sz="2400" b="1" i="1" spc="-55" dirty="0">
                <a:latin typeface="Verdana"/>
                <a:cs typeface="Verdana"/>
              </a:rPr>
              <a:t>di</a:t>
            </a:r>
            <a:r>
              <a:rPr sz="2400" b="1" i="1" spc="-45" dirty="0">
                <a:latin typeface="Verdana"/>
                <a:cs typeface="Verdana"/>
              </a:rPr>
              <a:t> </a:t>
            </a:r>
            <a:r>
              <a:rPr sz="2400" b="1" i="1" spc="-70" dirty="0">
                <a:latin typeface="Verdana"/>
                <a:cs typeface="Verdana"/>
              </a:rPr>
              <a:t>Confidenza</a:t>
            </a:r>
            <a:r>
              <a:rPr sz="2400" b="1" i="1" spc="-15" dirty="0">
                <a:latin typeface="Verdana"/>
                <a:cs typeface="Verdana"/>
              </a:rPr>
              <a:t> </a:t>
            </a:r>
            <a:r>
              <a:rPr sz="2400" b="1" i="1" spc="-75" dirty="0">
                <a:latin typeface="Verdana"/>
                <a:cs typeface="Verdana"/>
              </a:rPr>
              <a:t>e</a:t>
            </a:r>
            <a:r>
              <a:rPr sz="2400" b="1" i="1" spc="-55" dirty="0">
                <a:latin typeface="Verdana"/>
                <a:cs typeface="Verdana"/>
              </a:rPr>
              <a:t> </a:t>
            </a:r>
            <a:r>
              <a:rPr sz="2400" b="1" i="1" spc="-75" dirty="0">
                <a:latin typeface="Verdana"/>
                <a:cs typeface="Verdana"/>
              </a:rPr>
              <a:t>Parametro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E60C29-2E0A-41ED-AE48-7621B963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2" y="748181"/>
            <a:ext cx="7976590" cy="38277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CA7A36-38CA-4D93-8164-AB17F0FB4EF0}"/>
              </a:ext>
            </a:extLst>
          </p:cNvPr>
          <p:cNvSpPr txBox="1"/>
          <p:nvPr/>
        </p:nvSpPr>
        <p:spPr>
          <a:xfrm>
            <a:off x="413870" y="4829996"/>
            <a:ext cx="8316259" cy="1512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2585" marR="179705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363220" algn="l"/>
              </a:tabLst>
            </a:pPr>
            <a:r>
              <a:rPr lang="it-IT" spc="5" dirty="0">
                <a:latin typeface="Arial MT"/>
                <a:cs typeface="Arial MT"/>
              </a:rPr>
              <a:t>Gli</a:t>
            </a:r>
            <a:r>
              <a:rPr lang="it-IT" spc="20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intervalli</a:t>
            </a:r>
            <a:r>
              <a:rPr lang="it-IT" spc="4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di</a:t>
            </a:r>
            <a:r>
              <a:rPr lang="it-IT" spc="20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confidenza</a:t>
            </a:r>
            <a:r>
              <a:rPr lang="it-IT" spc="45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sono</a:t>
            </a:r>
            <a:r>
              <a:rPr lang="it-IT" spc="3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definiti</a:t>
            </a:r>
            <a:r>
              <a:rPr lang="it-IT" spc="45" dirty="0">
                <a:latin typeface="Arial MT"/>
                <a:cs typeface="Arial MT"/>
              </a:rPr>
              <a:t> </a:t>
            </a:r>
            <a:r>
              <a:rPr lang="it-IT" spc="20" dirty="0">
                <a:latin typeface="Arial MT"/>
                <a:cs typeface="Arial MT"/>
              </a:rPr>
              <a:t>come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un</a:t>
            </a:r>
            <a:r>
              <a:rPr lang="it-IT" spc="3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intervallo</a:t>
            </a:r>
            <a:r>
              <a:rPr lang="it-IT" spc="4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di</a:t>
            </a:r>
            <a:r>
              <a:rPr lang="it-IT" spc="20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valori </a:t>
            </a:r>
            <a:r>
              <a:rPr lang="it-IT" spc="-150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costruito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20" dirty="0">
                <a:latin typeface="Arial MT"/>
                <a:cs typeface="Arial MT"/>
              </a:rPr>
              <a:t>a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partire</a:t>
            </a:r>
            <a:r>
              <a:rPr lang="it-IT" spc="1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dai</a:t>
            </a:r>
            <a:r>
              <a:rPr lang="it-IT" spc="1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dati</a:t>
            </a:r>
            <a:endParaRPr lang="it-IT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6500"/>
              </a:buClr>
            </a:pPr>
            <a:endParaRPr lang="it-IT" dirty="0">
              <a:latin typeface="Arial MT"/>
              <a:cs typeface="Arial MT"/>
            </a:endParaRPr>
          </a:p>
          <a:p>
            <a:pPr marL="362585" marR="355600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363220" algn="l"/>
              </a:tabLst>
            </a:pPr>
            <a:r>
              <a:rPr lang="it-IT" spc="5" dirty="0">
                <a:latin typeface="Arial MT"/>
                <a:cs typeface="Arial MT"/>
              </a:rPr>
              <a:t>All’interno</a:t>
            </a:r>
            <a:r>
              <a:rPr lang="it-IT" spc="6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dell’intervallo</a:t>
            </a:r>
            <a:r>
              <a:rPr lang="it-IT" spc="65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ho</a:t>
            </a:r>
            <a:r>
              <a:rPr lang="it-IT" spc="35" dirty="0">
                <a:latin typeface="Arial MT"/>
                <a:cs typeface="Arial MT"/>
              </a:rPr>
              <a:t> </a:t>
            </a:r>
            <a:r>
              <a:rPr lang="it-IT" spc="5" dirty="0">
                <a:latin typeface="Arial MT"/>
                <a:cs typeface="Arial MT"/>
              </a:rPr>
              <a:t>una</a:t>
            </a:r>
            <a:r>
              <a:rPr lang="it-IT" spc="50" dirty="0">
                <a:latin typeface="Arial MT"/>
                <a:cs typeface="Arial MT"/>
              </a:rPr>
              <a:t> </a:t>
            </a:r>
            <a:r>
              <a:rPr lang="it-IT" spc="15" dirty="0">
                <a:latin typeface="Arial MT"/>
                <a:cs typeface="Arial MT"/>
              </a:rPr>
              <a:t>certa</a:t>
            </a:r>
            <a:r>
              <a:rPr lang="it-IT" spc="5" dirty="0">
                <a:latin typeface="Arial MT"/>
                <a:cs typeface="Arial MT"/>
              </a:rPr>
              <a:t> probabilità</a:t>
            </a:r>
            <a:r>
              <a:rPr lang="it-IT" spc="65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(tipicamente </a:t>
            </a:r>
            <a:r>
              <a:rPr lang="it-IT" spc="-155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95%)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che</a:t>
            </a:r>
            <a:r>
              <a:rPr lang="it-IT" spc="20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sia</a:t>
            </a:r>
            <a:r>
              <a:rPr lang="it-IT" spc="15" dirty="0">
                <a:latin typeface="Arial MT"/>
                <a:cs typeface="Arial MT"/>
              </a:rPr>
              <a:t> compreso</a:t>
            </a:r>
            <a:r>
              <a:rPr lang="it-IT" dirty="0">
                <a:latin typeface="Arial MT"/>
                <a:cs typeface="Arial MT"/>
              </a:rPr>
              <a:t> il</a:t>
            </a:r>
            <a:r>
              <a:rPr lang="it-IT" spc="25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parametro </a:t>
            </a:r>
            <a:r>
              <a:rPr lang="it-IT" spc="5" dirty="0">
                <a:latin typeface="Arial MT"/>
                <a:cs typeface="Arial MT"/>
              </a:rPr>
              <a:t>della</a:t>
            </a:r>
            <a:r>
              <a:rPr lang="it-IT" spc="40" dirty="0">
                <a:latin typeface="Arial MT"/>
                <a:cs typeface="Arial MT"/>
              </a:rPr>
              <a:t> </a:t>
            </a:r>
            <a:r>
              <a:rPr lang="it-IT" spc="10" dirty="0">
                <a:latin typeface="Arial MT"/>
                <a:cs typeface="Arial MT"/>
              </a:rPr>
              <a:t>popolazione</a:t>
            </a:r>
            <a:endParaRPr lang="it-IT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566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3927892-5EA0-43F3-8A14-DCA1893D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3" y="351852"/>
            <a:ext cx="7985089" cy="44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DE156F-BAE7-47C7-8BC6-BCB24DFC1DF4}"/>
              </a:ext>
            </a:extLst>
          </p:cNvPr>
          <p:cNvSpPr txBox="1"/>
          <p:nvPr/>
        </p:nvSpPr>
        <p:spPr>
          <a:xfrm>
            <a:off x="254000" y="2874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it-IT" sz="1800" b="1" i="1" spc="-65" dirty="0">
                <a:latin typeface="Verdana"/>
                <a:cs typeface="Verdana"/>
              </a:rPr>
              <a:t>I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75" dirty="0">
                <a:latin typeface="Verdana"/>
                <a:cs typeface="Verdana"/>
              </a:rPr>
              <a:t>va</a:t>
            </a:r>
            <a:r>
              <a:rPr lang="it-IT" sz="1800" b="1" i="1" spc="-45" dirty="0">
                <a:latin typeface="Verdana"/>
                <a:cs typeface="Verdana"/>
              </a:rPr>
              <a:t>ll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spc="50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</a:t>
            </a:r>
            <a:r>
              <a:rPr lang="it-IT" sz="1800" b="1" i="1" spc="-40" dirty="0">
                <a:latin typeface="Verdana"/>
                <a:cs typeface="Verdana"/>
              </a:rPr>
              <a:t>i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70" dirty="0">
                <a:latin typeface="Verdana"/>
                <a:cs typeface="Verdana"/>
              </a:rPr>
              <a:t>Co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50" dirty="0">
                <a:latin typeface="Verdana"/>
                <a:cs typeface="Verdana"/>
              </a:rPr>
              <a:t>f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5" dirty="0">
                <a:latin typeface="Verdana"/>
                <a:cs typeface="Verdana"/>
              </a:rPr>
              <a:t>de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70" dirty="0">
                <a:latin typeface="Verdana"/>
                <a:cs typeface="Verdana"/>
              </a:rPr>
              <a:t>za</a:t>
            </a:r>
            <a:endParaRPr lang="it-IT" sz="1800" dirty="0">
              <a:latin typeface="Verdana"/>
              <a:cs typeface="Verdana"/>
            </a:endParaRP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25D7BCAA-036D-482C-A9C2-241D0A2C1BFB}"/>
              </a:ext>
            </a:extLst>
          </p:cNvPr>
          <p:cNvSpPr txBox="1"/>
          <p:nvPr/>
        </p:nvSpPr>
        <p:spPr>
          <a:xfrm>
            <a:off x="445903" y="829953"/>
            <a:ext cx="6952968" cy="1843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46685">
              <a:lnSpc>
                <a:spcPct val="105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146685" algn="l"/>
              </a:tabLst>
            </a:pPr>
            <a:r>
              <a:rPr sz="1600" spc="5" dirty="0">
                <a:latin typeface="Arial MT"/>
                <a:cs typeface="Arial MT"/>
              </a:rPr>
              <a:t>Gli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intervalli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di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confidenza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sono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definiti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20" dirty="0">
                <a:latin typeface="Arial MT"/>
                <a:cs typeface="Arial MT"/>
              </a:rPr>
              <a:t>come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un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intervallo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di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valori </a:t>
            </a:r>
            <a:r>
              <a:rPr sz="1600" spc="-15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</a:rPr>
              <a:t>costruito a partire </a:t>
            </a:r>
            <a:r>
              <a:rPr sz="1600" spc="5" dirty="0" err="1">
                <a:latin typeface="Arial MT"/>
              </a:rPr>
              <a:t>dai</a:t>
            </a:r>
            <a:r>
              <a:rPr sz="1600" spc="5" dirty="0">
                <a:latin typeface="Arial MT"/>
              </a:rPr>
              <a:t> </a:t>
            </a:r>
            <a:r>
              <a:rPr sz="1600" spc="5" dirty="0" err="1">
                <a:latin typeface="Arial MT"/>
              </a:rPr>
              <a:t>dati</a:t>
            </a:r>
            <a:endParaRPr lang="it-IT" sz="1600" spc="5" dirty="0">
              <a:latin typeface="Arial MT"/>
            </a:endParaRPr>
          </a:p>
          <a:p>
            <a:pPr marL="146050" marR="5080" indent="-146685">
              <a:lnSpc>
                <a:spcPct val="105000"/>
              </a:lnSpc>
              <a:spcBef>
                <a:spcPts val="100"/>
              </a:spcBef>
              <a:buClr>
                <a:srgbClr val="FF0000"/>
              </a:buClr>
              <a:buFontTx/>
              <a:buChar char="•"/>
              <a:tabLst>
                <a:tab pos="146685" algn="l"/>
              </a:tabLst>
            </a:pPr>
            <a:r>
              <a:rPr lang="it-IT" sz="1600" spc="5" dirty="0">
                <a:latin typeface="Arial MT"/>
              </a:rPr>
              <a:t>All’interno dell’intervallo ho una certa probabilità (tipicamente  95%) che sia compreso il parametro della popolazione</a:t>
            </a:r>
          </a:p>
          <a:p>
            <a:pPr marL="146050" marR="5080" indent="-146685">
              <a:lnSpc>
                <a:spcPct val="105000"/>
              </a:lnSpc>
              <a:spcBef>
                <a:spcPts val="100"/>
              </a:spcBef>
              <a:buClr>
                <a:srgbClr val="FF0000"/>
              </a:buClr>
              <a:buFontTx/>
              <a:buChar char="•"/>
              <a:tabLst>
                <a:tab pos="146685" algn="l"/>
              </a:tabLst>
            </a:pPr>
            <a:r>
              <a:rPr lang="it-IT" sz="1600" spc="5" dirty="0">
                <a:latin typeface="Arial MT"/>
              </a:rPr>
              <a:t>Per calcolare l’intervallo utilizzo le proprietà della distribuzione di  campionamento delle medie</a:t>
            </a:r>
          </a:p>
          <a:p>
            <a:pPr marL="146050" marR="5080" indent="-146685">
              <a:lnSpc>
                <a:spcPct val="105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146685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B063DF-2BA7-4184-AE0B-7DD139E1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67" y="2514593"/>
            <a:ext cx="5124487" cy="914407"/>
          </a:xfrm>
          <a:prstGeom prst="rect">
            <a:avLst/>
          </a:prstGeom>
        </p:spPr>
      </p:pic>
      <p:sp>
        <p:nvSpPr>
          <p:cNvPr id="7" name="object 44">
            <a:extLst>
              <a:ext uri="{FF2B5EF4-FFF2-40B4-BE49-F238E27FC236}">
                <a16:creationId xmlns:a16="http://schemas.microsoft.com/office/drawing/2014/main" id="{E2C99B16-002D-4A99-98E5-3958FA2F9273}"/>
              </a:ext>
            </a:extLst>
          </p:cNvPr>
          <p:cNvSpPr txBox="1"/>
          <p:nvPr/>
        </p:nvSpPr>
        <p:spPr>
          <a:xfrm>
            <a:off x="330526" y="3581755"/>
            <a:ext cx="6952968" cy="18178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>
              <a:lnSpc>
                <a:spcPts val="1070"/>
              </a:lnSpc>
              <a:spcBef>
                <a:spcPts val="180"/>
              </a:spcBef>
            </a:pPr>
            <a:r>
              <a:rPr b="1" i="1" spc="-75" dirty="0">
                <a:latin typeface="Verdana"/>
                <a:cs typeface="Verdana"/>
              </a:rPr>
              <a:t>Esempio</a:t>
            </a:r>
            <a:r>
              <a:rPr b="1" i="1" spc="-55" dirty="0">
                <a:latin typeface="Verdana"/>
                <a:cs typeface="Verdana"/>
              </a:rPr>
              <a:t> di</a:t>
            </a:r>
            <a:r>
              <a:rPr b="1" i="1" spc="-45" dirty="0">
                <a:latin typeface="Verdana"/>
                <a:cs typeface="Verdana"/>
              </a:rPr>
              <a:t> </a:t>
            </a:r>
            <a:r>
              <a:rPr b="1" i="1" spc="-65" dirty="0">
                <a:latin typeface="Verdana"/>
                <a:cs typeface="Verdana"/>
              </a:rPr>
              <a:t>Calcolo</a:t>
            </a:r>
            <a:r>
              <a:rPr b="1" i="1" spc="-15" dirty="0">
                <a:latin typeface="Verdana"/>
                <a:cs typeface="Verdana"/>
              </a:rPr>
              <a:t> </a:t>
            </a:r>
            <a:r>
              <a:rPr b="1" i="1" spc="-65" dirty="0">
                <a:latin typeface="Verdana"/>
                <a:cs typeface="Verdana"/>
              </a:rPr>
              <a:t>dell’Intervallo </a:t>
            </a:r>
            <a:r>
              <a:rPr b="1" i="1" spc="-290" dirty="0">
                <a:latin typeface="Verdana"/>
                <a:cs typeface="Verdana"/>
              </a:rPr>
              <a:t> </a:t>
            </a:r>
            <a:r>
              <a:rPr b="1" i="1" spc="-75" dirty="0">
                <a:latin typeface="Verdana"/>
                <a:cs typeface="Verdana"/>
              </a:rPr>
              <a:t>d</a:t>
            </a:r>
            <a:r>
              <a:rPr b="1" i="1" spc="-40" dirty="0">
                <a:latin typeface="Verdana"/>
                <a:cs typeface="Verdana"/>
              </a:rPr>
              <a:t>i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b="1" i="1" spc="-70" dirty="0">
                <a:latin typeface="Verdana"/>
                <a:cs typeface="Verdana"/>
              </a:rPr>
              <a:t>Co</a:t>
            </a:r>
            <a:r>
              <a:rPr b="1" i="1" spc="-80" dirty="0">
                <a:latin typeface="Verdana"/>
                <a:cs typeface="Verdana"/>
              </a:rPr>
              <a:t>n</a:t>
            </a:r>
            <a:r>
              <a:rPr b="1" i="1" spc="-50" dirty="0">
                <a:latin typeface="Verdana"/>
                <a:cs typeface="Verdana"/>
              </a:rPr>
              <a:t>f</a:t>
            </a:r>
            <a:r>
              <a:rPr b="1" i="1" spc="-45" dirty="0">
                <a:latin typeface="Verdana"/>
                <a:cs typeface="Verdana"/>
              </a:rPr>
              <a:t>i</a:t>
            </a:r>
            <a:r>
              <a:rPr b="1" i="1" spc="-75" dirty="0">
                <a:latin typeface="Verdana"/>
                <a:cs typeface="Verdana"/>
              </a:rPr>
              <a:t>de</a:t>
            </a:r>
            <a:r>
              <a:rPr b="1" i="1" spc="-80" dirty="0">
                <a:latin typeface="Verdana"/>
                <a:cs typeface="Verdana"/>
              </a:rPr>
              <a:t>n</a:t>
            </a:r>
            <a:r>
              <a:rPr b="1" i="1" spc="-70" dirty="0">
                <a:latin typeface="Verdana"/>
                <a:cs typeface="Verdana"/>
              </a:rPr>
              <a:t>za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b="1" i="1" spc="-75" dirty="0">
                <a:latin typeface="Verdana"/>
                <a:cs typeface="Verdana"/>
              </a:rPr>
              <a:t>a</a:t>
            </a:r>
            <a:r>
              <a:rPr b="1" i="1" spc="-40" dirty="0">
                <a:latin typeface="Verdana"/>
                <a:cs typeface="Verdana"/>
              </a:rPr>
              <a:t>l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b="1" i="1" spc="-80" dirty="0">
                <a:latin typeface="Verdana"/>
                <a:cs typeface="Verdana"/>
              </a:rPr>
              <a:t>95</a:t>
            </a:r>
            <a:r>
              <a:rPr b="1" i="1" spc="-85" dirty="0">
                <a:latin typeface="Verdana"/>
                <a:cs typeface="Verdana"/>
              </a:rPr>
              <a:t>%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B658D29-EAD4-4615-88F1-460C86672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6" b="7355"/>
          <a:stretch/>
        </p:blipFill>
        <p:spPr>
          <a:xfrm>
            <a:off x="749560" y="3963232"/>
            <a:ext cx="5553116" cy="27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EA05F1-EBDC-47E6-B287-76F096BDCA1C}"/>
              </a:ext>
            </a:extLst>
          </p:cNvPr>
          <p:cNvSpPr txBox="1"/>
          <p:nvPr/>
        </p:nvSpPr>
        <p:spPr>
          <a:xfrm>
            <a:off x="116542" y="2097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lang="it-IT" sz="1800" b="1" i="1" spc="-65">
                <a:latin typeface="Verdana"/>
                <a:cs typeface="Verdana"/>
              </a:rPr>
              <a:t>I</a:t>
            </a:r>
            <a:r>
              <a:rPr lang="it-IT" sz="1800" b="1" i="1" spc="-80">
                <a:latin typeface="Verdana"/>
                <a:cs typeface="Verdana"/>
              </a:rPr>
              <a:t>n</a:t>
            </a:r>
            <a:r>
              <a:rPr lang="it-IT" sz="1800" b="1" i="1" spc="-45">
                <a:latin typeface="Verdana"/>
                <a:cs typeface="Verdana"/>
              </a:rPr>
              <a:t>t</a:t>
            </a:r>
            <a:r>
              <a:rPr lang="it-IT" sz="1800" b="1" i="1" spc="-75">
                <a:latin typeface="Verdana"/>
                <a:cs typeface="Verdana"/>
              </a:rPr>
              <a:t>e</a:t>
            </a:r>
            <a:r>
              <a:rPr lang="it-IT" sz="1800" b="1" i="1" spc="-70">
                <a:latin typeface="Verdana"/>
                <a:cs typeface="Verdana"/>
              </a:rPr>
              <a:t>r</a:t>
            </a:r>
            <a:r>
              <a:rPr lang="it-IT" sz="1800" b="1" i="1" spc="-75">
                <a:latin typeface="Verdana"/>
                <a:cs typeface="Verdana"/>
              </a:rPr>
              <a:t>va</a:t>
            </a:r>
            <a:r>
              <a:rPr lang="it-IT" sz="1800" b="1" i="1" spc="-45">
                <a:latin typeface="Verdana"/>
                <a:cs typeface="Verdana"/>
              </a:rPr>
              <a:t>ll</a:t>
            </a:r>
            <a:r>
              <a:rPr lang="it-IT" sz="1800" b="1" i="1" spc="-70">
                <a:latin typeface="Verdana"/>
                <a:cs typeface="Verdana"/>
              </a:rPr>
              <a:t>o</a:t>
            </a:r>
            <a:r>
              <a:rPr lang="it-IT" sz="1800" spc="50">
                <a:latin typeface="Times New Roman"/>
                <a:cs typeface="Times New Roman"/>
              </a:rPr>
              <a:t> </a:t>
            </a:r>
            <a:r>
              <a:rPr lang="it-IT" sz="1800" b="1" i="1" spc="-75">
                <a:latin typeface="Verdana"/>
                <a:cs typeface="Verdana"/>
              </a:rPr>
              <a:t>d</a:t>
            </a:r>
            <a:r>
              <a:rPr lang="it-IT" sz="1800" b="1" i="1" spc="-40">
                <a:latin typeface="Verdana"/>
                <a:cs typeface="Verdana"/>
              </a:rPr>
              <a:t>i</a:t>
            </a:r>
            <a:r>
              <a:rPr lang="it-IT" sz="1800" spc="35">
                <a:latin typeface="Times New Roman"/>
                <a:cs typeface="Times New Roman"/>
              </a:rPr>
              <a:t> </a:t>
            </a:r>
            <a:r>
              <a:rPr lang="it-IT" sz="1800" b="1" i="1" spc="-70">
                <a:latin typeface="Verdana"/>
                <a:cs typeface="Verdana"/>
              </a:rPr>
              <a:t>Co</a:t>
            </a:r>
            <a:r>
              <a:rPr lang="it-IT" sz="1800" b="1" i="1" spc="-80">
                <a:latin typeface="Verdana"/>
                <a:cs typeface="Verdana"/>
              </a:rPr>
              <a:t>n</a:t>
            </a:r>
            <a:r>
              <a:rPr lang="it-IT" sz="1800" b="1" i="1" spc="-50">
                <a:latin typeface="Verdana"/>
                <a:cs typeface="Verdana"/>
              </a:rPr>
              <a:t>f</a:t>
            </a:r>
            <a:r>
              <a:rPr lang="it-IT" sz="1800" b="1" i="1" spc="-45">
                <a:latin typeface="Verdana"/>
                <a:cs typeface="Verdana"/>
              </a:rPr>
              <a:t>i</a:t>
            </a:r>
            <a:r>
              <a:rPr lang="it-IT" sz="1800" b="1" i="1" spc="-75">
                <a:latin typeface="Verdana"/>
                <a:cs typeface="Verdana"/>
              </a:rPr>
              <a:t>de</a:t>
            </a:r>
            <a:r>
              <a:rPr lang="it-IT" sz="1800" b="1" i="1" spc="-80">
                <a:latin typeface="Verdana"/>
                <a:cs typeface="Verdana"/>
              </a:rPr>
              <a:t>n</a:t>
            </a:r>
            <a:r>
              <a:rPr lang="it-IT" sz="1800" b="1" i="1" spc="-70">
                <a:latin typeface="Verdana"/>
                <a:cs typeface="Verdana"/>
              </a:rPr>
              <a:t>za</a:t>
            </a:r>
            <a:endParaRPr lang="it-IT" sz="1800" dirty="0">
              <a:latin typeface="Verdana"/>
              <a:cs typeface="Verdana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1F6B3A-25A7-47FB-8E68-9FDB05773D8B}"/>
              </a:ext>
            </a:extLst>
          </p:cNvPr>
          <p:cNvSpPr txBox="1"/>
          <p:nvPr/>
        </p:nvSpPr>
        <p:spPr>
          <a:xfrm>
            <a:off x="325718" y="934729"/>
            <a:ext cx="4572000" cy="85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lang="it-IT" sz="550" spc="5" dirty="0">
                <a:solidFill>
                  <a:srgbClr val="FF0000"/>
                </a:solidFill>
                <a:latin typeface="Arial MT"/>
                <a:cs typeface="Arial MT"/>
              </a:rPr>
              <a:t>Proprietà</a:t>
            </a:r>
            <a:endParaRPr lang="it-IT" sz="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it-IT" sz="550" dirty="0">
              <a:latin typeface="Arial MT"/>
              <a:cs typeface="Arial MT"/>
            </a:endParaRPr>
          </a:p>
          <a:p>
            <a:pPr marL="339725" marR="290195" indent="-146685">
              <a:lnSpc>
                <a:spcPct val="105000"/>
              </a:lnSpc>
              <a:buClr>
                <a:srgbClr val="FF0000"/>
              </a:buClr>
              <a:buChar char="•"/>
              <a:tabLst>
                <a:tab pos="340360" algn="l"/>
              </a:tabLst>
            </a:pPr>
            <a:r>
              <a:rPr lang="it-IT" sz="600" spc="10" dirty="0">
                <a:latin typeface="Arial MT"/>
                <a:cs typeface="Arial MT"/>
              </a:rPr>
              <a:t>Maggiore</a:t>
            </a:r>
            <a:r>
              <a:rPr lang="it-IT" sz="600" spc="20" dirty="0">
                <a:latin typeface="Arial MT"/>
                <a:cs typeface="Arial MT"/>
              </a:rPr>
              <a:t> è</a:t>
            </a:r>
            <a:r>
              <a:rPr lang="it-IT" sz="600" spc="10" dirty="0">
                <a:latin typeface="Arial MT"/>
                <a:cs typeface="Arial MT"/>
              </a:rPr>
              <a:t> l’ampiezza</a:t>
            </a:r>
            <a:r>
              <a:rPr lang="it-IT" sz="600" spc="45" dirty="0">
                <a:latin typeface="Arial MT"/>
                <a:cs typeface="Arial MT"/>
              </a:rPr>
              <a:t> </a:t>
            </a:r>
            <a:r>
              <a:rPr lang="it-IT" sz="600" dirty="0">
                <a:latin typeface="Arial MT"/>
                <a:cs typeface="Arial MT"/>
              </a:rPr>
              <a:t>dell’</a:t>
            </a:r>
            <a:r>
              <a:rPr lang="it-IT" sz="600" spc="30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Intervallo</a:t>
            </a:r>
            <a:r>
              <a:rPr lang="it-IT" sz="600" spc="45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di</a:t>
            </a:r>
            <a:r>
              <a:rPr lang="it-IT" sz="600" spc="2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Confidenza</a:t>
            </a:r>
            <a:r>
              <a:rPr lang="it-IT" sz="600" spc="60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minore</a:t>
            </a:r>
            <a:r>
              <a:rPr lang="it-IT" sz="600" spc="35" dirty="0">
                <a:latin typeface="Arial MT"/>
                <a:cs typeface="Arial MT"/>
              </a:rPr>
              <a:t> </a:t>
            </a:r>
            <a:r>
              <a:rPr lang="it-IT" sz="600" spc="20" dirty="0">
                <a:latin typeface="Arial MT"/>
                <a:cs typeface="Arial MT"/>
              </a:rPr>
              <a:t>è</a:t>
            </a:r>
            <a:r>
              <a:rPr lang="it-IT" sz="600" spc="10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la </a:t>
            </a:r>
            <a:r>
              <a:rPr lang="it-IT" sz="600" spc="-150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precisione</a:t>
            </a:r>
            <a:r>
              <a:rPr lang="it-IT" sz="600" spc="35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della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15" dirty="0">
                <a:latin typeface="Arial MT"/>
                <a:cs typeface="Arial MT"/>
              </a:rPr>
              <a:t>stima</a:t>
            </a:r>
            <a:endParaRPr lang="it-IT" sz="600" dirty="0">
              <a:latin typeface="Arial MT"/>
              <a:cs typeface="Arial MT"/>
            </a:endParaRPr>
          </a:p>
          <a:p>
            <a:pPr marL="339725" marR="270510" indent="-146685">
              <a:lnSpc>
                <a:spcPct val="106700"/>
              </a:lnSpc>
              <a:buClr>
                <a:srgbClr val="FF0000"/>
              </a:buClr>
              <a:buChar char="•"/>
              <a:tabLst>
                <a:tab pos="340360" algn="l"/>
              </a:tabLst>
            </a:pPr>
            <a:r>
              <a:rPr lang="it-IT" sz="600" spc="15" dirty="0">
                <a:latin typeface="Arial MT"/>
                <a:cs typeface="Arial MT"/>
              </a:rPr>
              <a:t>La</a:t>
            </a:r>
            <a:r>
              <a:rPr lang="it-IT" sz="600" spc="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sua</a:t>
            </a:r>
            <a:r>
              <a:rPr lang="it-IT" sz="600" spc="1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ampiezza,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20" dirty="0">
                <a:latin typeface="Arial MT"/>
                <a:cs typeface="Arial MT"/>
              </a:rPr>
              <a:t>e</a:t>
            </a:r>
            <a:r>
              <a:rPr lang="it-IT" sz="600" spc="5" dirty="0">
                <a:latin typeface="Arial MT"/>
                <a:cs typeface="Arial MT"/>
              </a:rPr>
              <a:t> quindi</a:t>
            </a:r>
            <a:r>
              <a:rPr lang="it-IT" sz="600" spc="50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la</a:t>
            </a:r>
            <a:r>
              <a:rPr lang="it-IT" sz="600" spc="1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precisione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della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15" dirty="0">
                <a:latin typeface="Arial MT"/>
                <a:cs typeface="Arial MT"/>
              </a:rPr>
              <a:t>stima,</a:t>
            </a:r>
            <a:r>
              <a:rPr lang="it-IT" sz="600" spc="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varia</a:t>
            </a:r>
            <a:r>
              <a:rPr lang="it-IT" sz="600" spc="15" dirty="0">
                <a:latin typeface="Arial MT"/>
                <a:cs typeface="Arial MT"/>
              </a:rPr>
              <a:t> con</a:t>
            </a:r>
            <a:r>
              <a:rPr lang="it-IT" sz="600" spc="5" dirty="0">
                <a:latin typeface="Arial MT"/>
                <a:cs typeface="Arial MT"/>
              </a:rPr>
              <a:t> la </a:t>
            </a:r>
            <a:r>
              <a:rPr lang="it-IT" sz="600" spc="-15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numerosità</a:t>
            </a:r>
            <a:r>
              <a:rPr lang="it-IT" sz="600" spc="25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dello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studio</a:t>
            </a:r>
            <a:r>
              <a:rPr lang="it-IT" sz="600" spc="30" dirty="0">
                <a:latin typeface="Arial MT"/>
                <a:cs typeface="Arial MT"/>
              </a:rPr>
              <a:t> </a:t>
            </a:r>
            <a:r>
              <a:rPr lang="it-IT" sz="600" spc="20" dirty="0">
                <a:latin typeface="Arial MT"/>
                <a:cs typeface="Arial MT"/>
              </a:rPr>
              <a:t>e</a:t>
            </a:r>
            <a:r>
              <a:rPr lang="it-IT" sz="600" dirty="0">
                <a:latin typeface="Arial MT"/>
                <a:cs typeface="Arial MT"/>
              </a:rPr>
              <a:t> il</a:t>
            </a:r>
            <a:r>
              <a:rPr lang="it-IT" sz="600" spc="25" dirty="0">
                <a:latin typeface="Arial MT"/>
                <a:cs typeface="Arial MT"/>
              </a:rPr>
              <a:t> </a:t>
            </a:r>
            <a:r>
              <a:rPr lang="it-IT" sz="600" spc="15" dirty="0">
                <a:latin typeface="Arial MT"/>
                <a:cs typeface="Arial MT"/>
              </a:rPr>
              <a:t>grado</a:t>
            </a:r>
            <a:r>
              <a:rPr lang="it-IT" sz="600" spc="5" dirty="0">
                <a:latin typeface="Arial MT"/>
                <a:cs typeface="Arial MT"/>
              </a:rPr>
              <a:t> di</a:t>
            </a:r>
            <a:r>
              <a:rPr lang="it-IT" sz="600" spc="10" dirty="0">
                <a:latin typeface="Arial MT"/>
                <a:cs typeface="Arial MT"/>
              </a:rPr>
              <a:t> confidenza</a:t>
            </a:r>
            <a:r>
              <a:rPr lang="it-IT" sz="600" spc="5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desiderato</a:t>
            </a:r>
            <a:endParaRPr lang="it-IT" sz="600" dirty="0">
              <a:latin typeface="Arial MT"/>
              <a:cs typeface="Arial MT"/>
            </a:endParaRPr>
          </a:p>
          <a:p>
            <a:pPr marL="492125" marR="328295" lvl="1" indent="-146685">
              <a:lnSpc>
                <a:spcPts val="77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"/>
              <a:tabLst>
                <a:tab pos="492759" algn="l"/>
              </a:tabLst>
            </a:pPr>
            <a:r>
              <a:rPr lang="it-IT" sz="600" spc="10" dirty="0">
                <a:latin typeface="Arial MT"/>
                <a:cs typeface="Arial MT"/>
              </a:rPr>
              <a:t>All’aumentare</a:t>
            </a:r>
            <a:r>
              <a:rPr lang="it-IT" sz="600" spc="35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della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numerosità</a:t>
            </a:r>
            <a:r>
              <a:rPr lang="it-IT" sz="600" spc="3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l’ampiezza</a:t>
            </a:r>
            <a:r>
              <a:rPr lang="it-IT" sz="600" spc="5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diminuisce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20" dirty="0">
                <a:latin typeface="Arial MT"/>
                <a:cs typeface="Arial MT"/>
              </a:rPr>
              <a:t>e</a:t>
            </a:r>
            <a:r>
              <a:rPr lang="it-IT" sz="600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la </a:t>
            </a:r>
            <a:r>
              <a:rPr lang="it-IT" sz="600" spc="-150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precisione</a:t>
            </a:r>
            <a:r>
              <a:rPr lang="it-IT" sz="600" spc="3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aumenta</a:t>
            </a:r>
            <a:endParaRPr lang="it-IT" sz="600" dirty="0">
              <a:latin typeface="Arial MT"/>
              <a:cs typeface="Arial MT"/>
            </a:endParaRPr>
          </a:p>
          <a:p>
            <a:pPr marL="492125" marR="346075" lvl="1" indent="-146685">
              <a:lnSpc>
                <a:spcPts val="76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509270" algn="l"/>
              </a:tabLst>
            </a:pPr>
            <a:r>
              <a:rPr lang="it-IT" sz="600" spc="10" dirty="0">
                <a:latin typeface="Arial MT"/>
                <a:cs typeface="Arial MT"/>
              </a:rPr>
              <a:t>All’aumentare </a:t>
            </a:r>
            <a:r>
              <a:rPr lang="it-IT" sz="600" spc="5" dirty="0">
                <a:latin typeface="Arial MT"/>
                <a:cs typeface="Arial MT"/>
              </a:rPr>
              <a:t>del </a:t>
            </a:r>
            <a:r>
              <a:rPr lang="it-IT" sz="600" spc="15" dirty="0">
                <a:latin typeface="Arial MT"/>
                <a:cs typeface="Arial MT"/>
              </a:rPr>
              <a:t>grado </a:t>
            </a:r>
            <a:r>
              <a:rPr lang="it-IT" sz="600" spc="5" dirty="0">
                <a:latin typeface="Arial MT"/>
                <a:cs typeface="Arial MT"/>
              </a:rPr>
              <a:t>di confidenza</a:t>
            </a:r>
            <a:r>
              <a:rPr lang="it-IT" sz="600" spc="10" dirty="0">
                <a:latin typeface="Arial MT"/>
                <a:cs typeface="Arial MT"/>
              </a:rPr>
              <a:t> (es. </a:t>
            </a:r>
            <a:r>
              <a:rPr lang="it-IT" sz="600" spc="15" dirty="0">
                <a:latin typeface="Arial MT"/>
                <a:cs typeface="Arial MT"/>
              </a:rPr>
              <a:t>99% </a:t>
            </a:r>
            <a:r>
              <a:rPr lang="it-IT" sz="600" spc="10" dirty="0">
                <a:latin typeface="Arial MT"/>
                <a:cs typeface="Arial MT"/>
              </a:rPr>
              <a:t>invece </a:t>
            </a:r>
            <a:r>
              <a:rPr lang="it-IT" sz="600" spc="5" dirty="0">
                <a:latin typeface="Arial MT"/>
                <a:cs typeface="Arial MT"/>
              </a:rPr>
              <a:t>di </a:t>
            </a:r>
            <a:r>
              <a:rPr lang="it-IT" sz="600" spc="-15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95%)</a:t>
            </a:r>
            <a:r>
              <a:rPr lang="it-IT" sz="600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l’ampiezza</a:t>
            </a:r>
            <a:r>
              <a:rPr lang="it-IT" sz="600" spc="5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aumenta</a:t>
            </a:r>
            <a:r>
              <a:rPr lang="it-IT" sz="600" spc="40" dirty="0">
                <a:latin typeface="Arial MT"/>
                <a:cs typeface="Arial MT"/>
              </a:rPr>
              <a:t> </a:t>
            </a:r>
            <a:r>
              <a:rPr lang="it-IT" sz="600" spc="20" dirty="0">
                <a:latin typeface="Arial MT"/>
                <a:cs typeface="Arial MT"/>
              </a:rPr>
              <a:t>e</a:t>
            </a:r>
            <a:r>
              <a:rPr lang="it-IT" sz="600" dirty="0">
                <a:latin typeface="Arial MT"/>
                <a:cs typeface="Arial MT"/>
              </a:rPr>
              <a:t> </a:t>
            </a:r>
            <a:r>
              <a:rPr lang="it-IT" sz="600" spc="5" dirty="0">
                <a:latin typeface="Arial MT"/>
                <a:cs typeface="Arial MT"/>
              </a:rPr>
              <a:t>la</a:t>
            </a:r>
            <a:r>
              <a:rPr lang="it-IT" sz="600" spc="1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precisione</a:t>
            </a:r>
            <a:r>
              <a:rPr lang="it-IT" sz="600" spc="55" dirty="0">
                <a:latin typeface="Arial MT"/>
                <a:cs typeface="Arial MT"/>
              </a:rPr>
              <a:t> </a:t>
            </a:r>
            <a:r>
              <a:rPr lang="it-IT" sz="600" spc="10" dirty="0">
                <a:latin typeface="Arial MT"/>
                <a:cs typeface="Arial MT"/>
              </a:rPr>
              <a:t>diminuisce</a:t>
            </a:r>
            <a:endParaRPr lang="it-IT" sz="600" dirty="0">
              <a:latin typeface="Arial MT"/>
              <a:cs typeface="Arial M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82BC1EE-86D6-4CDF-A7B2-28E27285C6E6}"/>
              </a:ext>
            </a:extLst>
          </p:cNvPr>
          <p:cNvSpPr txBox="1"/>
          <p:nvPr/>
        </p:nvSpPr>
        <p:spPr>
          <a:xfrm>
            <a:off x="116542" y="18951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lang="it-IT" sz="1800" b="1" i="1" spc="-80" dirty="0">
                <a:latin typeface="Verdana"/>
                <a:cs typeface="Verdana"/>
              </a:rPr>
              <a:t>S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spc="25" dirty="0">
                <a:latin typeface="Times New Roman"/>
                <a:cs typeface="Times New Roman"/>
              </a:rPr>
              <a:t> </a:t>
            </a:r>
            <a:r>
              <a:rPr lang="it-IT" sz="1800" spc="-10" dirty="0">
                <a:latin typeface="Symbol"/>
                <a:cs typeface="Symbol"/>
              </a:rPr>
              <a:t></a:t>
            </a:r>
            <a:r>
              <a:rPr lang="it-IT" sz="1800" spc="40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è</a:t>
            </a:r>
            <a:r>
              <a:rPr lang="it-IT" sz="1800" spc="40" dirty="0">
                <a:latin typeface="Times New Roman"/>
                <a:cs typeface="Times New Roman"/>
              </a:rPr>
              <a:t> </a:t>
            </a:r>
            <a:r>
              <a:rPr lang="it-IT" sz="1800" b="1" i="1" spc="-85" dirty="0">
                <a:latin typeface="Verdana"/>
                <a:cs typeface="Verdana"/>
              </a:rPr>
              <a:t>s</a:t>
            </a:r>
            <a:r>
              <a:rPr lang="it-IT" sz="1800" b="1" i="1" spc="-70" dirty="0">
                <a:latin typeface="Verdana"/>
                <a:cs typeface="Verdana"/>
              </a:rPr>
              <a:t>co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b="1" i="1" spc="-85" dirty="0">
                <a:latin typeface="Verdana"/>
                <a:cs typeface="Verdana"/>
              </a:rPr>
              <a:t>s</a:t>
            </a:r>
            <a:r>
              <a:rPr lang="it-IT" sz="1800" b="1" i="1" spc="-70" dirty="0">
                <a:latin typeface="Verdana"/>
                <a:cs typeface="Verdana"/>
              </a:rPr>
              <a:t>c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80" dirty="0">
                <a:latin typeface="Verdana"/>
                <a:cs typeface="Verdana"/>
              </a:rPr>
              <a:t>u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b="1" i="1" spc="-70" dirty="0">
                <a:latin typeface="Verdana"/>
                <a:cs typeface="Verdana"/>
              </a:rPr>
              <a:t>a</a:t>
            </a:r>
            <a:r>
              <a:rPr lang="it-IT" sz="1800" spc="45" dirty="0">
                <a:latin typeface="Times New Roman"/>
                <a:cs typeface="Times New Roman"/>
              </a:rPr>
              <a:t> </a:t>
            </a:r>
            <a:r>
              <a:rPr lang="it-IT" sz="1800" b="1" i="1" spc="-55" dirty="0">
                <a:latin typeface="Verdana"/>
                <a:cs typeface="Verdana"/>
              </a:rPr>
              <a:t>?</a:t>
            </a:r>
            <a:endParaRPr lang="it-IT" sz="1800" dirty="0">
              <a:latin typeface="Verdana"/>
              <a:cs typeface="Verdana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C9944E-B25C-4A91-9758-3565945B3134}"/>
              </a:ext>
            </a:extLst>
          </p:cNvPr>
          <p:cNvSpPr txBox="1"/>
          <p:nvPr/>
        </p:nvSpPr>
        <p:spPr>
          <a:xfrm>
            <a:off x="325718" y="2462068"/>
            <a:ext cx="4572000" cy="10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040">
              <a:lnSpc>
                <a:spcPct val="100000"/>
              </a:lnSpc>
            </a:pP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Problema</a:t>
            </a:r>
            <a:endParaRPr lang="it-IT" sz="800" dirty="0">
              <a:latin typeface="Arial MT"/>
              <a:cs typeface="Arial MT"/>
            </a:endParaRPr>
          </a:p>
          <a:p>
            <a:pPr marL="193040">
              <a:lnSpc>
                <a:spcPct val="100000"/>
              </a:lnSpc>
              <a:spcBef>
                <a:spcPts val="355"/>
              </a:spcBef>
            </a:pPr>
            <a:r>
              <a:rPr lang="it-IT" sz="800" spc="15" dirty="0">
                <a:latin typeface="Arial MT"/>
                <a:cs typeface="Arial MT"/>
              </a:rPr>
              <a:t>Se</a:t>
            </a:r>
            <a:r>
              <a:rPr lang="it-IT" sz="80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la</a:t>
            </a:r>
            <a:r>
              <a:rPr lang="it-IT" sz="800" spc="10" dirty="0">
                <a:latin typeface="Arial MT"/>
                <a:cs typeface="Arial MT"/>
              </a:rPr>
              <a:t> varianza</a:t>
            </a:r>
            <a:r>
              <a:rPr lang="it-IT" sz="800" spc="3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della</a:t>
            </a:r>
            <a:r>
              <a:rPr lang="it-IT" sz="800" spc="3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popolazione</a:t>
            </a:r>
            <a:r>
              <a:rPr lang="it-IT" sz="800" spc="4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Symbol"/>
                <a:cs typeface="Symbol"/>
              </a:rPr>
              <a:t></a:t>
            </a:r>
            <a:r>
              <a:rPr lang="it-IT" sz="800" spc="5" dirty="0">
                <a:latin typeface="Arial MT"/>
                <a:cs typeface="Arial MT"/>
              </a:rPr>
              <a:t>²</a:t>
            </a:r>
            <a:r>
              <a:rPr lang="it-IT" sz="800" spc="10" dirty="0">
                <a:latin typeface="Arial MT"/>
                <a:cs typeface="Arial MT"/>
              </a:rPr>
              <a:t> non</a:t>
            </a:r>
            <a:r>
              <a:rPr lang="it-IT" sz="800" spc="25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è</a:t>
            </a:r>
            <a:r>
              <a:rPr lang="it-IT" sz="800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nota</a:t>
            </a:r>
            <a:r>
              <a:rPr lang="it-IT" sz="800" spc="25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?</a:t>
            </a:r>
            <a:endParaRPr lang="it-IT" sz="2000" dirty="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</a:pP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(NB</a:t>
            </a:r>
            <a:r>
              <a:rPr lang="it-IT" sz="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se </a:t>
            </a:r>
            <a:r>
              <a:rPr lang="it-IT" sz="800" spc="15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lang="it-IT" sz="8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non</a:t>
            </a:r>
            <a:r>
              <a:rPr lang="it-IT" sz="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è nota,</a:t>
            </a:r>
            <a:r>
              <a:rPr lang="it-IT"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è </a:t>
            </a: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probabile</a:t>
            </a:r>
            <a:r>
              <a:rPr lang="it-IT"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che anche</a:t>
            </a:r>
            <a:r>
              <a:rPr lang="it-IT" sz="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lang="it-IT" sz="800" dirty="0">
                <a:solidFill>
                  <a:srgbClr val="FF0000"/>
                </a:solidFill>
                <a:latin typeface="Arial MT"/>
                <a:cs typeface="Arial MT"/>
              </a:rPr>
              <a:t>²</a:t>
            </a:r>
            <a:r>
              <a:rPr lang="it-IT" sz="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non</a:t>
            </a:r>
            <a:r>
              <a:rPr lang="it-IT" sz="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sia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 nota)</a:t>
            </a:r>
            <a:endParaRPr lang="it-IT" sz="800" dirty="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Soluzione</a:t>
            </a:r>
            <a:endParaRPr lang="it-IT" sz="800" dirty="0">
              <a:latin typeface="Arial MT"/>
              <a:cs typeface="Arial MT"/>
            </a:endParaRPr>
          </a:p>
          <a:p>
            <a:pPr marL="193040">
              <a:lnSpc>
                <a:spcPct val="100000"/>
              </a:lnSpc>
              <a:spcBef>
                <a:spcPts val="415"/>
              </a:spcBef>
            </a:pPr>
            <a:r>
              <a:rPr lang="it-IT" sz="800" spc="5" dirty="0">
                <a:latin typeface="Arial MT"/>
                <a:cs typeface="Arial MT"/>
              </a:rPr>
              <a:t>Utilizzo</a:t>
            </a:r>
            <a:r>
              <a:rPr lang="it-IT" sz="800" spc="4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la</a:t>
            </a:r>
            <a:r>
              <a:rPr lang="it-IT" sz="800" spc="1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varianza</a:t>
            </a:r>
            <a:r>
              <a:rPr lang="it-IT" sz="800" spc="40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campionaria</a:t>
            </a:r>
            <a:r>
              <a:rPr lang="it-IT" sz="800" spc="50" dirty="0">
                <a:latin typeface="Arial MT"/>
                <a:cs typeface="Arial MT"/>
              </a:rPr>
              <a:t> </a:t>
            </a:r>
            <a:r>
              <a:rPr lang="it-IT" sz="800" i="1" spc="15" dirty="0">
                <a:latin typeface="Arial"/>
                <a:cs typeface="Arial"/>
              </a:rPr>
              <a:t>s</a:t>
            </a:r>
            <a:r>
              <a:rPr lang="it-IT" sz="800" spc="15" dirty="0">
                <a:latin typeface="Arial MT"/>
                <a:cs typeface="Arial MT"/>
              </a:rPr>
              <a:t>²</a:t>
            </a:r>
            <a:r>
              <a:rPr lang="it-IT" sz="800" spc="5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come</a:t>
            </a:r>
            <a:r>
              <a:rPr lang="it-IT" sz="800" spc="-5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stima</a:t>
            </a:r>
            <a:r>
              <a:rPr lang="it-IT" sz="800" spc="-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di</a:t>
            </a:r>
            <a:r>
              <a:rPr lang="it-IT" sz="800" spc="1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Symbol"/>
                <a:cs typeface="Symbol"/>
              </a:rPr>
              <a:t></a:t>
            </a:r>
            <a:r>
              <a:rPr lang="it-IT" sz="800" spc="5" dirty="0">
                <a:latin typeface="Arial MT"/>
                <a:cs typeface="Arial MT"/>
              </a:rPr>
              <a:t>²</a:t>
            </a:r>
            <a:endParaRPr lang="it-IT" sz="2400" dirty="0">
              <a:latin typeface="Arial MT"/>
              <a:cs typeface="Arial MT"/>
            </a:endParaRPr>
          </a:p>
          <a:p>
            <a:pPr marL="193040">
              <a:lnSpc>
                <a:spcPct val="100000"/>
              </a:lnSpc>
            </a:pP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(NB</a:t>
            </a:r>
            <a:r>
              <a:rPr lang="it-IT" sz="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nella</a:t>
            </a:r>
            <a:r>
              <a:rPr lang="it-IT" sz="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formula</a:t>
            </a:r>
            <a:r>
              <a:rPr lang="it-IT" sz="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della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 varianza</a:t>
            </a:r>
            <a:r>
              <a:rPr lang="it-IT" sz="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divido</a:t>
            </a:r>
            <a:r>
              <a:rPr lang="it-IT" sz="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lang="it-IT"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i="1" spc="10" dirty="0">
                <a:solidFill>
                  <a:srgbClr val="FF0000"/>
                </a:solidFill>
                <a:latin typeface="Arial"/>
                <a:cs typeface="Arial"/>
              </a:rPr>
              <a:t>(n-1)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lang="it-IT" sz="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i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gradi</a:t>
            </a:r>
            <a:r>
              <a:rPr lang="it-IT" sz="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lang="it-IT" sz="800" spc="5" dirty="0">
                <a:solidFill>
                  <a:srgbClr val="FF0000"/>
                </a:solidFill>
                <a:latin typeface="Arial MT"/>
                <a:cs typeface="Arial MT"/>
              </a:rPr>
              <a:t> libertà)</a:t>
            </a:r>
            <a:endParaRPr lang="it-IT" sz="800" dirty="0">
              <a:latin typeface="Arial MT"/>
              <a:cs typeface="Arial M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51488F6-BCA8-415B-A5A8-3D1ECD596411}"/>
              </a:ext>
            </a:extLst>
          </p:cNvPr>
          <p:cNvSpPr txBox="1"/>
          <p:nvPr/>
        </p:nvSpPr>
        <p:spPr>
          <a:xfrm>
            <a:off x="116542" y="3485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it-IT" sz="1800" b="1" i="1" spc="-75" dirty="0">
                <a:latin typeface="Verdana"/>
                <a:cs typeface="Verdana"/>
              </a:rPr>
              <a:t>L</a:t>
            </a:r>
            <a:r>
              <a:rPr lang="it-IT" sz="1800" b="1" i="1" spc="-70" dirty="0">
                <a:latin typeface="Verdana"/>
                <a:cs typeface="Verdana"/>
              </a:rPr>
              <a:t>a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85" dirty="0">
                <a:latin typeface="Verdana"/>
                <a:cs typeface="Verdana"/>
              </a:rPr>
              <a:t>s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0" dirty="0">
                <a:latin typeface="Verdana"/>
                <a:cs typeface="Verdana"/>
              </a:rPr>
              <a:t>b</a:t>
            </a:r>
            <a:r>
              <a:rPr lang="it-IT" sz="1800" b="1" i="1" spc="-80" dirty="0">
                <a:latin typeface="Verdana"/>
                <a:cs typeface="Verdana"/>
              </a:rPr>
              <a:t>u</a:t>
            </a:r>
            <a:r>
              <a:rPr lang="it-IT" sz="1800" b="1" i="1" spc="-70" dirty="0">
                <a:latin typeface="Verdana"/>
                <a:cs typeface="Verdana"/>
              </a:rPr>
              <a:t>z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spc="60" dirty="0">
                <a:latin typeface="Times New Roman"/>
                <a:cs typeface="Times New Roman"/>
              </a:rPr>
              <a:t> 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spc="40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</a:t>
            </a:r>
            <a:r>
              <a:rPr lang="it-IT" sz="1800" b="1" i="1" spc="-40" dirty="0">
                <a:latin typeface="Verdana"/>
                <a:cs typeface="Verdana"/>
              </a:rPr>
              <a:t>i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80" dirty="0" err="1">
                <a:latin typeface="Verdana"/>
                <a:cs typeface="Verdana"/>
              </a:rPr>
              <a:t>S</a:t>
            </a:r>
            <a:r>
              <a:rPr lang="it-IT" sz="1800" b="1" i="1" spc="-45" dirty="0" err="1">
                <a:latin typeface="Verdana"/>
                <a:cs typeface="Verdana"/>
              </a:rPr>
              <a:t>t</a:t>
            </a:r>
            <a:r>
              <a:rPr lang="it-IT" sz="1800" b="1" i="1" spc="-80" dirty="0" err="1">
                <a:latin typeface="Verdana"/>
                <a:cs typeface="Verdana"/>
              </a:rPr>
              <a:t>u</a:t>
            </a:r>
            <a:r>
              <a:rPr lang="it-IT" sz="1800" b="1" i="1" spc="-75" dirty="0" err="1">
                <a:latin typeface="Verdana"/>
                <a:cs typeface="Verdana"/>
              </a:rPr>
              <a:t>de</a:t>
            </a:r>
            <a:r>
              <a:rPr lang="it-IT" sz="1800" b="1" i="1" spc="-80" dirty="0" err="1">
                <a:latin typeface="Verdana"/>
                <a:cs typeface="Verdana"/>
              </a:rPr>
              <a:t>n</a:t>
            </a:r>
            <a:r>
              <a:rPr lang="it-IT" sz="1800" b="1" i="1" spc="-45" dirty="0" err="1">
                <a:latin typeface="Verdana"/>
                <a:cs typeface="Verdana"/>
              </a:rPr>
              <a:t>t</a:t>
            </a:r>
            <a:endParaRPr lang="it-IT" sz="1800" dirty="0">
              <a:latin typeface="Verdana"/>
              <a:cs typeface="Verdana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FC52E48-36EA-4829-A3AD-9C0893F6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854857"/>
            <a:ext cx="5051724" cy="2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22CE0E74-1DA8-4F8F-A722-49226DAC0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98185"/>
              </p:ext>
            </p:extLst>
          </p:nvPr>
        </p:nvGraphicFramePr>
        <p:xfrm>
          <a:off x="520607" y="367031"/>
          <a:ext cx="7583487" cy="595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magine bitmap" r:id="rId3" imgW="5819760" imgH="4572000" progId="Paint.Picture">
                  <p:embed/>
                </p:oleObj>
              </mc:Choice>
              <mc:Fallback>
                <p:oleObj name="Immagine bitmap" r:id="rId3" imgW="5819760" imgH="457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607" y="367031"/>
                        <a:ext cx="7583487" cy="595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23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E02339-C57C-4B01-8AF0-BEA3BE9DDC76}"/>
              </a:ext>
            </a:extLst>
          </p:cNvPr>
          <p:cNvSpPr txBox="1"/>
          <p:nvPr/>
        </p:nvSpPr>
        <p:spPr>
          <a:xfrm>
            <a:off x="421341" y="308646"/>
            <a:ext cx="45720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505">
              <a:lnSpc>
                <a:spcPct val="100000"/>
              </a:lnSpc>
              <a:spcBef>
                <a:spcPts val="865"/>
              </a:spcBef>
            </a:pPr>
            <a:r>
              <a:rPr lang="it-IT" sz="1800" b="1" i="1" spc="-75" dirty="0">
                <a:latin typeface="Verdana"/>
                <a:cs typeface="Verdana"/>
              </a:rPr>
              <a:t>L</a:t>
            </a:r>
            <a:r>
              <a:rPr lang="it-IT" sz="1800" b="1" i="1" spc="-70" dirty="0">
                <a:latin typeface="Verdana"/>
                <a:cs typeface="Verdana"/>
              </a:rPr>
              <a:t>a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85" dirty="0">
                <a:latin typeface="Verdana"/>
                <a:cs typeface="Verdana"/>
              </a:rPr>
              <a:t>s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0" dirty="0">
                <a:latin typeface="Verdana"/>
                <a:cs typeface="Verdana"/>
              </a:rPr>
              <a:t>b</a:t>
            </a:r>
            <a:r>
              <a:rPr lang="it-IT" sz="1800" b="1" i="1" spc="-80" dirty="0">
                <a:latin typeface="Verdana"/>
                <a:cs typeface="Verdana"/>
              </a:rPr>
              <a:t>u</a:t>
            </a:r>
            <a:r>
              <a:rPr lang="it-IT" sz="1800" b="1" i="1" spc="-70" dirty="0">
                <a:latin typeface="Verdana"/>
                <a:cs typeface="Verdana"/>
              </a:rPr>
              <a:t>z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spc="60" dirty="0">
                <a:latin typeface="Times New Roman"/>
                <a:cs typeface="Times New Roman"/>
              </a:rPr>
              <a:t> 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spc="40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</a:t>
            </a:r>
            <a:r>
              <a:rPr lang="it-IT" sz="1800" b="1" i="1" spc="-40" dirty="0">
                <a:latin typeface="Verdana"/>
                <a:cs typeface="Verdana"/>
              </a:rPr>
              <a:t>i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80" dirty="0" err="1">
                <a:latin typeface="Verdana"/>
                <a:cs typeface="Verdana"/>
              </a:rPr>
              <a:t>S</a:t>
            </a:r>
            <a:r>
              <a:rPr lang="it-IT" sz="1800" b="1" i="1" spc="-45" dirty="0" err="1">
                <a:latin typeface="Verdana"/>
                <a:cs typeface="Verdana"/>
              </a:rPr>
              <a:t>t</a:t>
            </a:r>
            <a:r>
              <a:rPr lang="it-IT" sz="1800" b="1" i="1" spc="-80" dirty="0" err="1">
                <a:latin typeface="Verdana"/>
                <a:cs typeface="Verdana"/>
              </a:rPr>
              <a:t>u</a:t>
            </a:r>
            <a:r>
              <a:rPr lang="it-IT" sz="1800" b="1" i="1" spc="-75" dirty="0" err="1">
                <a:latin typeface="Verdana"/>
                <a:cs typeface="Verdana"/>
              </a:rPr>
              <a:t>de</a:t>
            </a:r>
            <a:r>
              <a:rPr lang="it-IT" sz="1800" b="1" i="1" spc="-80" dirty="0" err="1">
                <a:latin typeface="Verdana"/>
                <a:cs typeface="Verdana"/>
              </a:rPr>
              <a:t>n</a:t>
            </a:r>
            <a:r>
              <a:rPr lang="it-IT" sz="1800" b="1" i="1" spc="-45" dirty="0" err="1">
                <a:latin typeface="Verdana"/>
                <a:cs typeface="Verdana"/>
              </a:rPr>
              <a:t>t</a:t>
            </a:r>
            <a:endParaRPr lang="it-IT"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it-IT" sz="2000" dirty="0">
              <a:latin typeface="Verdana"/>
              <a:cs typeface="Verdana"/>
            </a:endParaRPr>
          </a:p>
          <a:p>
            <a:pPr marL="194945">
              <a:lnSpc>
                <a:spcPct val="100000"/>
              </a:lnSpc>
            </a:pPr>
            <a:r>
              <a:rPr lang="it-IT" sz="800" spc="10" dirty="0">
                <a:solidFill>
                  <a:srgbClr val="FF0000"/>
                </a:solidFill>
                <a:latin typeface="Arial MT"/>
                <a:cs typeface="Arial MT"/>
              </a:rPr>
              <a:t>Caratteristiche</a:t>
            </a:r>
            <a:endParaRPr lang="it-IT" sz="8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lang="it-IT" sz="800" spc="20" dirty="0">
                <a:latin typeface="Arial MT"/>
                <a:cs typeface="Arial MT"/>
              </a:rPr>
              <a:t>È</a:t>
            </a:r>
            <a:r>
              <a:rPr lang="it-IT" sz="800" spc="-2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una</a:t>
            </a:r>
            <a:r>
              <a:rPr lang="it-IT" sz="800" spc="20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distribuzione</a:t>
            </a:r>
            <a:r>
              <a:rPr lang="it-IT" sz="800" spc="30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continua</a:t>
            </a:r>
            <a:endParaRPr lang="it-IT" sz="8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lang="it-IT" sz="800" spc="20" dirty="0">
                <a:latin typeface="Arial MT"/>
                <a:cs typeface="Arial MT"/>
              </a:rPr>
              <a:t>È</a:t>
            </a:r>
            <a:r>
              <a:rPr lang="it-IT" sz="800" spc="-10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simmetrica</a:t>
            </a:r>
            <a:r>
              <a:rPr lang="it-IT" sz="800" spc="-1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rispetto</a:t>
            </a:r>
            <a:r>
              <a:rPr lang="it-IT" sz="80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alla</a:t>
            </a:r>
            <a:r>
              <a:rPr lang="it-IT" sz="800" spc="3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media:</a:t>
            </a:r>
            <a:r>
              <a:rPr lang="it-IT" sz="800" spc="20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Symbol"/>
                <a:cs typeface="Symbol"/>
              </a:rPr>
              <a:t></a:t>
            </a:r>
            <a:endParaRPr lang="it-IT" sz="800" dirty="0">
              <a:latin typeface="Symbol"/>
              <a:cs typeface="Symbol"/>
            </a:endParaRPr>
          </a:p>
          <a:p>
            <a:pPr marL="340995" indent="-1466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lang="it-IT" sz="800" spc="10" dirty="0">
                <a:latin typeface="Arial MT"/>
                <a:cs typeface="Arial MT"/>
              </a:rPr>
              <a:t>Media</a:t>
            </a:r>
            <a:r>
              <a:rPr lang="it-IT" sz="800" spc="1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,</a:t>
            </a:r>
            <a:r>
              <a:rPr lang="it-IT" sz="800" spc="-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mediana</a:t>
            </a:r>
            <a:r>
              <a:rPr lang="it-IT" sz="800" spc="40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e</a:t>
            </a:r>
            <a:r>
              <a:rPr lang="it-IT" sz="800" spc="-5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moda</a:t>
            </a:r>
            <a:r>
              <a:rPr lang="it-IT" sz="800" spc="-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coincidono</a:t>
            </a:r>
            <a:endParaRPr lang="it-IT" sz="8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lang="it-IT" sz="800" spc="20" dirty="0">
                <a:latin typeface="Arial MT"/>
                <a:cs typeface="Arial MT"/>
              </a:rPr>
              <a:t>È</a:t>
            </a:r>
            <a:r>
              <a:rPr lang="it-IT" sz="800" spc="-1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una</a:t>
            </a:r>
            <a:r>
              <a:rPr lang="it-IT" sz="800" spc="3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distribuzione</a:t>
            </a:r>
            <a:r>
              <a:rPr lang="it-IT" sz="800" spc="4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di</a:t>
            </a:r>
            <a:r>
              <a:rPr lang="it-IT" sz="800" spc="10" dirty="0">
                <a:latin typeface="Arial MT"/>
                <a:cs typeface="Arial MT"/>
              </a:rPr>
              <a:t> </a:t>
            </a:r>
            <a:r>
              <a:rPr lang="it-IT" sz="800" i="1" spc="5" dirty="0">
                <a:latin typeface="Arial"/>
                <a:cs typeface="Arial"/>
              </a:rPr>
              <a:t>probabilità</a:t>
            </a:r>
            <a:endParaRPr lang="it-IT" sz="800" dirty="0">
              <a:latin typeface="Arial"/>
              <a:cs typeface="Arial"/>
            </a:endParaRPr>
          </a:p>
          <a:p>
            <a:pPr marL="340995" indent="-1466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lang="it-IT" sz="800" spc="15" dirty="0">
                <a:latin typeface="Arial MT"/>
                <a:cs typeface="Arial MT"/>
              </a:rPr>
              <a:t>Se</a:t>
            </a:r>
            <a:r>
              <a:rPr lang="it-IT" sz="800" dirty="0">
                <a:latin typeface="Arial MT"/>
                <a:cs typeface="Arial MT"/>
              </a:rPr>
              <a:t> </a:t>
            </a:r>
            <a:r>
              <a:rPr lang="it-IT" sz="800" i="1" spc="20" dirty="0">
                <a:latin typeface="Arial"/>
                <a:cs typeface="Arial"/>
              </a:rPr>
              <a:t>n</a:t>
            </a:r>
            <a:r>
              <a:rPr lang="it-IT" sz="800" i="1" spc="5" dirty="0">
                <a:latin typeface="Arial"/>
                <a:cs typeface="Arial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è</a:t>
            </a:r>
            <a:r>
              <a:rPr lang="it-IT" sz="800" spc="5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basso</a:t>
            </a:r>
            <a:r>
              <a:rPr lang="it-IT" sz="800" spc="5" dirty="0">
                <a:latin typeface="Arial MT"/>
                <a:cs typeface="Arial MT"/>
              </a:rPr>
              <a:t> i</a:t>
            </a:r>
            <a:r>
              <a:rPr lang="it-IT" sz="800" spc="-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valori</a:t>
            </a:r>
            <a:r>
              <a:rPr lang="it-IT" sz="800" spc="2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nelle</a:t>
            </a:r>
            <a:r>
              <a:rPr lang="it-IT" sz="800" spc="55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code</a:t>
            </a:r>
            <a:r>
              <a:rPr lang="it-IT" sz="800" spc="10" dirty="0">
                <a:latin typeface="Arial MT"/>
                <a:cs typeface="Arial MT"/>
              </a:rPr>
              <a:t> sono</a:t>
            </a:r>
            <a:r>
              <a:rPr lang="it-IT" sz="800" spc="1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più</a:t>
            </a:r>
            <a:r>
              <a:rPr lang="it-IT" sz="800" spc="3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probabili</a:t>
            </a:r>
            <a:endParaRPr lang="it-IT" sz="8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lang="it-IT" sz="800" spc="10" dirty="0">
                <a:latin typeface="Arial MT"/>
                <a:cs typeface="Arial MT"/>
              </a:rPr>
              <a:t>Al</a:t>
            </a:r>
            <a:r>
              <a:rPr lang="it-IT" sz="800" spc="-5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crescere</a:t>
            </a:r>
            <a:r>
              <a:rPr lang="it-IT" sz="800" spc="-1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di</a:t>
            </a:r>
            <a:r>
              <a:rPr lang="it-IT" sz="800" spc="10" dirty="0">
                <a:latin typeface="Arial MT"/>
                <a:cs typeface="Arial MT"/>
              </a:rPr>
              <a:t> </a:t>
            </a:r>
            <a:r>
              <a:rPr lang="it-IT" sz="800" i="1" spc="20" dirty="0">
                <a:latin typeface="Arial"/>
                <a:cs typeface="Arial"/>
              </a:rPr>
              <a:t>n</a:t>
            </a:r>
            <a:r>
              <a:rPr lang="it-IT" sz="800" i="1" dirty="0">
                <a:latin typeface="Arial"/>
                <a:cs typeface="Arial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la </a:t>
            </a:r>
            <a:r>
              <a:rPr lang="it-IT" sz="800" spc="10" dirty="0">
                <a:latin typeface="Arial MT"/>
                <a:cs typeface="Arial MT"/>
              </a:rPr>
              <a:t>distribuzione</a:t>
            </a:r>
            <a:r>
              <a:rPr lang="it-IT" sz="800" spc="50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approssima</a:t>
            </a:r>
            <a:r>
              <a:rPr lang="it-IT" sz="800" spc="1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la</a:t>
            </a:r>
            <a:endParaRPr lang="it-IT" sz="800" dirty="0">
              <a:latin typeface="Arial MT"/>
              <a:cs typeface="Arial MT"/>
            </a:endParaRPr>
          </a:p>
          <a:p>
            <a:pPr marL="340995">
              <a:lnSpc>
                <a:spcPct val="100000"/>
              </a:lnSpc>
              <a:spcBef>
                <a:spcPts val="200"/>
              </a:spcBef>
            </a:pPr>
            <a:r>
              <a:rPr lang="it-IT" sz="800" i="1" spc="10" dirty="0">
                <a:latin typeface="Arial"/>
                <a:cs typeface="Arial"/>
              </a:rPr>
              <a:t>gaussiana</a:t>
            </a:r>
            <a:r>
              <a:rPr lang="it-IT" sz="800" i="1" spc="-5" dirty="0">
                <a:latin typeface="Arial"/>
                <a:cs typeface="Arial"/>
              </a:rPr>
              <a:t> </a:t>
            </a:r>
            <a:r>
              <a:rPr lang="it-IT" sz="800" i="1" spc="10" dirty="0">
                <a:latin typeface="Arial"/>
                <a:cs typeface="Arial"/>
              </a:rPr>
              <a:t>standardizzata</a:t>
            </a:r>
            <a:endParaRPr lang="it-IT" sz="800" dirty="0"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F37D80-B996-4F7A-9598-BFEBD441346D}"/>
              </a:ext>
            </a:extLst>
          </p:cNvPr>
          <p:cNvSpPr txBox="1"/>
          <p:nvPr/>
        </p:nvSpPr>
        <p:spPr>
          <a:xfrm>
            <a:off x="421341" y="2647149"/>
            <a:ext cx="6332071" cy="1664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505" marR="1229360">
              <a:lnSpc>
                <a:spcPts val="1070"/>
              </a:lnSpc>
              <a:spcBef>
                <a:spcPts val="560"/>
              </a:spcBef>
            </a:pPr>
            <a:r>
              <a:rPr lang="it-IT" sz="1800" b="1" i="1" spc="-80" dirty="0">
                <a:latin typeface="Verdana"/>
                <a:cs typeface="Verdana"/>
              </a:rPr>
              <a:t>D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85" dirty="0">
                <a:latin typeface="Verdana"/>
                <a:cs typeface="Verdana"/>
              </a:rPr>
              <a:t>s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0" dirty="0">
                <a:latin typeface="Verdana"/>
                <a:cs typeface="Verdana"/>
              </a:rPr>
              <a:t>b</a:t>
            </a:r>
            <a:r>
              <a:rPr lang="it-IT" sz="1800" b="1" i="1" spc="-80" dirty="0">
                <a:latin typeface="Verdana"/>
                <a:cs typeface="Verdana"/>
              </a:rPr>
              <a:t>u</a:t>
            </a:r>
            <a:r>
              <a:rPr lang="it-IT" sz="1800" b="1" i="1" spc="-70" dirty="0">
                <a:latin typeface="Verdana"/>
                <a:cs typeface="Verdana"/>
              </a:rPr>
              <a:t>z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spc="60" dirty="0">
                <a:latin typeface="Times New Roman"/>
                <a:cs typeface="Times New Roman"/>
              </a:rPr>
              <a:t> 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spc="40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</a:t>
            </a:r>
            <a:r>
              <a:rPr lang="it-IT" sz="1800" b="1" i="1" spc="-40" dirty="0">
                <a:latin typeface="Verdana"/>
                <a:cs typeface="Verdana"/>
              </a:rPr>
              <a:t>i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80" dirty="0" err="1">
                <a:latin typeface="Verdana"/>
                <a:cs typeface="Verdana"/>
              </a:rPr>
              <a:t>S</a:t>
            </a:r>
            <a:r>
              <a:rPr lang="it-IT" sz="1800" b="1" i="1" spc="-45" dirty="0" err="1">
                <a:latin typeface="Verdana"/>
                <a:cs typeface="Verdana"/>
              </a:rPr>
              <a:t>t</a:t>
            </a:r>
            <a:r>
              <a:rPr lang="it-IT" sz="1800" b="1" i="1" spc="-80" dirty="0" err="1">
                <a:latin typeface="Verdana"/>
                <a:cs typeface="Verdana"/>
              </a:rPr>
              <a:t>u</a:t>
            </a:r>
            <a:r>
              <a:rPr lang="it-IT" sz="1800" b="1" i="1" spc="-75" dirty="0" err="1">
                <a:latin typeface="Verdana"/>
                <a:cs typeface="Verdana"/>
              </a:rPr>
              <a:t>de</a:t>
            </a:r>
            <a:r>
              <a:rPr lang="it-IT" sz="1800" b="1" i="1" spc="-80" dirty="0" err="1">
                <a:latin typeface="Verdana"/>
                <a:cs typeface="Verdana"/>
              </a:rPr>
              <a:t>n</a:t>
            </a:r>
            <a:r>
              <a:rPr lang="it-IT" sz="1800" b="1" i="1" spc="-45" dirty="0" err="1">
                <a:latin typeface="Verdana"/>
                <a:cs typeface="Verdana"/>
              </a:rPr>
              <a:t>t</a:t>
            </a:r>
            <a:r>
              <a:rPr lang="it-IT" sz="1800" spc="40" dirty="0">
                <a:latin typeface="Times New Roman"/>
                <a:cs typeface="Times New Roman"/>
              </a:rPr>
              <a:t> </a:t>
            </a:r>
            <a:r>
              <a:rPr lang="it-IT" sz="1800" b="1" i="1" spc="-55" dirty="0">
                <a:latin typeface="Verdana"/>
                <a:cs typeface="Verdana"/>
              </a:rPr>
              <a:t>e </a:t>
            </a:r>
            <a:r>
              <a:rPr lang="it-IT" sz="1800" spc="-30" dirty="0">
                <a:latin typeface="Times New Roman"/>
                <a:cs typeface="Times New Roman"/>
              </a:rPr>
              <a:t> </a:t>
            </a:r>
            <a:r>
              <a:rPr lang="it-IT" sz="1800" b="1" i="1" spc="-65" dirty="0">
                <a:latin typeface="Verdana"/>
                <a:cs typeface="Verdana"/>
              </a:rPr>
              <a:t>I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45" dirty="0">
                <a:latin typeface="Verdana"/>
                <a:cs typeface="Verdana"/>
              </a:rPr>
              <a:t>t</a:t>
            </a:r>
            <a:r>
              <a:rPr lang="it-IT" sz="1800" b="1" i="1" spc="-75" dirty="0">
                <a:latin typeface="Verdana"/>
                <a:cs typeface="Verdana"/>
              </a:rPr>
              <a:t>e</a:t>
            </a:r>
            <a:r>
              <a:rPr lang="it-IT" sz="1800" b="1" i="1" spc="-70" dirty="0">
                <a:latin typeface="Verdana"/>
                <a:cs typeface="Verdana"/>
              </a:rPr>
              <a:t>r</a:t>
            </a:r>
            <a:r>
              <a:rPr lang="it-IT" sz="1800" b="1" i="1" spc="-75" dirty="0">
                <a:latin typeface="Verdana"/>
                <a:cs typeface="Verdana"/>
              </a:rPr>
              <a:t>va</a:t>
            </a:r>
            <a:r>
              <a:rPr lang="it-IT" sz="1800" b="1" i="1" spc="-45" dirty="0">
                <a:latin typeface="Verdana"/>
                <a:cs typeface="Verdana"/>
              </a:rPr>
              <a:t>ll</a:t>
            </a:r>
            <a:r>
              <a:rPr lang="it-IT" sz="1800" b="1" i="1" spc="-70" dirty="0">
                <a:latin typeface="Verdana"/>
                <a:cs typeface="Verdana"/>
              </a:rPr>
              <a:t>o</a:t>
            </a:r>
            <a:r>
              <a:rPr lang="it-IT" sz="1800" spc="50" dirty="0">
                <a:latin typeface="Times New Roman"/>
                <a:cs typeface="Times New Roman"/>
              </a:rPr>
              <a:t> </a:t>
            </a:r>
            <a:r>
              <a:rPr lang="it-IT" sz="1800" b="1" i="1" spc="-75" dirty="0">
                <a:latin typeface="Verdana"/>
                <a:cs typeface="Verdana"/>
              </a:rPr>
              <a:t>d</a:t>
            </a:r>
            <a:r>
              <a:rPr lang="it-IT" sz="1800" b="1" i="1" spc="-40" dirty="0">
                <a:latin typeface="Verdana"/>
                <a:cs typeface="Verdana"/>
              </a:rPr>
              <a:t>i</a:t>
            </a:r>
            <a:r>
              <a:rPr lang="it-IT" sz="1800" spc="35" dirty="0">
                <a:latin typeface="Times New Roman"/>
                <a:cs typeface="Times New Roman"/>
              </a:rPr>
              <a:t> </a:t>
            </a:r>
            <a:r>
              <a:rPr lang="it-IT" sz="1800" b="1" i="1" spc="-70" dirty="0">
                <a:latin typeface="Verdana"/>
                <a:cs typeface="Verdana"/>
              </a:rPr>
              <a:t>Co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50" dirty="0">
                <a:latin typeface="Verdana"/>
                <a:cs typeface="Verdana"/>
              </a:rPr>
              <a:t>f</a:t>
            </a:r>
            <a:r>
              <a:rPr lang="it-IT" sz="1800" b="1" i="1" spc="-45" dirty="0">
                <a:latin typeface="Verdana"/>
                <a:cs typeface="Verdana"/>
              </a:rPr>
              <a:t>i</a:t>
            </a:r>
            <a:r>
              <a:rPr lang="it-IT" sz="1800" b="1" i="1" spc="-75" dirty="0">
                <a:latin typeface="Verdana"/>
                <a:cs typeface="Verdana"/>
              </a:rPr>
              <a:t>de</a:t>
            </a:r>
            <a:r>
              <a:rPr lang="it-IT" sz="1800" b="1" i="1" spc="-80" dirty="0">
                <a:latin typeface="Verdana"/>
                <a:cs typeface="Verdana"/>
              </a:rPr>
              <a:t>n</a:t>
            </a:r>
            <a:r>
              <a:rPr lang="it-IT" sz="1800" b="1" i="1" spc="-70" dirty="0">
                <a:latin typeface="Verdana"/>
                <a:cs typeface="Verdana"/>
              </a:rPr>
              <a:t>za</a:t>
            </a:r>
            <a:endParaRPr lang="it-IT" sz="1800" dirty="0">
              <a:latin typeface="Verdana"/>
              <a:cs typeface="Verdana"/>
            </a:endParaRPr>
          </a:p>
          <a:p>
            <a:pPr marL="215900" marR="1062355">
              <a:lnSpc>
                <a:spcPct val="138300"/>
              </a:lnSpc>
              <a:spcBef>
                <a:spcPts val="755"/>
              </a:spcBef>
            </a:pPr>
            <a:r>
              <a:rPr lang="it-IT" sz="800" spc="10" dirty="0">
                <a:latin typeface="Arial MT"/>
                <a:cs typeface="Arial MT"/>
              </a:rPr>
              <a:t>Consideriamo</a:t>
            </a:r>
            <a:r>
              <a:rPr lang="it-IT" sz="800" spc="3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i</a:t>
            </a:r>
            <a:r>
              <a:rPr lang="it-IT" sz="800" spc="1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dati</a:t>
            </a:r>
            <a:r>
              <a:rPr lang="it-IT" sz="800" spc="10" dirty="0">
                <a:latin typeface="Arial MT"/>
                <a:cs typeface="Arial MT"/>
              </a:rPr>
              <a:t> sull’altezza</a:t>
            </a:r>
            <a:r>
              <a:rPr lang="it-IT" sz="800" spc="3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raccolti </a:t>
            </a:r>
            <a:r>
              <a:rPr lang="it-IT" sz="800" spc="15" dirty="0">
                <a:latin typeface="Arial MT"/>
                <a:cs typeface="Arial MT"/>
              </a:rPr>
              <a:t>da</a:t>
            </a:r>
            <a:r>
              <a:rPr lang="it-IT" sz="800" spc="10" dirty="0">
                <a:latin typeface="Arial MT"/>
                <a:cs typeface="Arial MT"/>
              </a:rPr>
              <a:t> un </a:t>
            </a:r>
            <a:r>
              <a:rPr lang="it-IT" sz="800" spc="-15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gruppo </a:t>
            </a:r>
            <a:r>
              <a:rPr lang="it-IT" sz="800" spc="5" dirty="0">
                <a:latin typeface="Arial MT"/>
                <a:cs typeface="Arial MT"/>
              </a:rPr>
              <a:t>di</a:t>
            </a:r>
            <a:r>
              <a:rPr lang="it-IT" sz="800" spc="1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studenti</a:t>
            </a:r>
            <a:endParaRPr lang="it-IT"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it-IT"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it-IT" sz="800" dirty="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</a:pPr>
            <a:r>
              <a:rPr lang="it-IT" sz="800" spc="20" dirty="0">
                <a:latin typeface="Arial MT"/>
                <a:cs typeface="Arial MT"/>
              </a:rPr>
              <a:t>n</a:t>
            </a:r>
            <a:r>
              <a:rPr lang="it-IT" sz="800" spc="-35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=</a:t>
            </a:r>
            <a:r>
              <a:rPr lang="it-IT" sz="800" spc="-25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20</a:t>
            </a:r>
            <a:endParaRPr lang="it-IT" sz="800" dirty="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275"/>
              </a:spcBef>
            </a:pPr>
            <a:r>
              <a:rPr lang="it-IT" sz="800" spc="10" dirty="0">
                <a:latin typeface="Symbol"/>
                <a:cs typeface="Symbol"/>
              </a:rPr>
              <a:t></a:t>
            </a:r>
            <a:r>
              <a:rPr lang="it-IT" sz="800" spc="10" dirty="0">
                <a:latin typeface="Arial MT"/>
                <a:cs typeface="Arial MT"/>
              </a:rPr>
              <a:t>x</a:t>
            </a:r>
            <a:r>
              <a:rPr lang="it-IT" sz="800" spc="-25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=</a:t>
            </a:r>
            <a:r>
              <a:rPr lang="it-IT" sz="800" spc="-2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172.0</a:t>
            </a:r>
            <a:endParaRPr lang="it-IT" sz="800" dirty="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275"/>
              </a:spcBef>
            </a:pPr>
            <a:r>
              <a:rPr lang="it-IT" sz="800" i="1" spc="15" dirty="0">
                <a:latin typeface="Arial"/>
                <a:cs typeface="Arial"/>
              </a:rPr>
              <a:t>s</a:t>
            </a:r>
            <a:r>
              <a:rPr lang="it-IT" sz="800" i="1" spc="-35" dirty="0">
                <a:latin typeface="Arial"/>
                <a:cs typeface="Arial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=</a:t>
            </a:r>
            <a:r>
              <a:rPr lang="it-IT" sz="800" spc="-15" dirty="0">
                <a:latin typeface="Arial MT"/>
                <a:cs typeface="Arial MT"/>
              </a:rPr>
              <a:t> </a:t>
            </a:r>
            <a:r>
              <a:rPr lang="it-IT" sz="800" spc="10" dirty="0">
                <a:latin typeface="Arial MT"/>
                <a:cs typeface="Arial MT"/>
              </a:rPr>
              <a:t>10.0</a:t>
            </a:r>
            <a:endParaRPr lang="it-IT"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it-IT" sz="800" dirty="0">
              <a:latin typeface="Arial MT"/>
              <a:cs typeface="Arial MT"/>
            </a:endParaRPr>
          </a:p>
          <a:p>
            <a:pPr marL="193040" marR="1118870">
              <a:lnSpc>
                <a:spcPct val="138300"/>
              </a:lnSpc>
              <a:spcBef>
                <a:spcPts val="430"/>
              </a:spcBef>
            </a:pPr>
            <a:r>
              <a:rPr lang="it-IT" sz="800" spc="10" dirty="0">
                <a:latin typeface="Arial MT"/>
                <a:cs typeface="Arial MT"/>
              </a:rPr>
              <a:t>Qual</a:t>
            </a:r>
            <a:r>
              <a:rPr lang="it-IT" sz="800" spc="25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è</a:t>
            </a:r>
            <a:r>
              <a:rPr lang="it-IT" sz="800" spc="5" dirty="0">
                <a:latin typeface="Arial MT"/>
                <a:cs typeface="Arial MT"/>
              </a:rPr>
              <a:t> l’intervallo</a:t>
            </a:r>
            <a:r>
              <a:rPr lang="it-IT" sz="800" spc="6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di</a:t>
            </a:r>
            <a:r>
              <a:rPr lang="it-IT" sz="800" spc="2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confidenza</a:t>
            </a:r>
            <a:r>
              <a:rPr lang="it-IT" sz="800" spc="55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al</a:t>
            </a:r>
            <a:r>
              <a:rPr lang="it-IT" sz="800" spc="20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95%</a:t>
            </a:r>
            <a:r>
              <a:rPr lang="it-IT" sz="800" spc="20" dirty="0">
                <a:latin typeface="Arial MT"/>
                <a:cs typeface="Arial MT"/>
              </a:rPr>
              <a:t> </a:t>
            </a:r>
            <a:r>
              <a:rPr lang="it-IT" sz="800" spc="5" dirty="0">
                <a:latin typeface="Arial MT"/>
                <a:cs typeface="Arial MT"/>
              </a:rPr>
              <a:t>della </a:t>
            </a:r>
            <a:r>
              <a:rPr lang="it-IT" sz="800" spc="-150" dirty="0">
                <a:latin typeface="Arial MT"/>
                <a:cs typeface="Arial MT"/>
              </a:rPr>
              <a:t> </a:t>
            </a:r>
            <a:r>
              <a:rPr lang="it-IT" sz="800" spc="15" dirty="0">
                <a:latin typeface="Arial MT"/>
                <a:cs typeface="Arial MT"/>
              </a:rPr>
              <a:t>media</a:t>
            </a:r>
            <a:r>
              <a:rPr lang="it-IT" sz="800" dirty="0">
                <a:latin typeface="Arial MT"/>
                <a:cs typeface="Arial MT"/>
              </a:rPr>
              <a:t> </a:t>
            </a:r>
            <a:r>
              <a:rPr lang="it-IT" sz="800" spc="20" dirty="0">
                <a:latin typeface="Arial MT"/>
                <a:cs typeface="Arial MT"/>
              </a:rPr>
              <a:t>?</a:t>
            </a:r>
            <a:endParaRPr lang="it-IT" sz="800" dirty="0">
              <a:latin typeface="Arial MT"/>
              <a:cs typeface="Arial MT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666FEBCA-97AC-4BBA-98EF-1D29C7BC598B}"/>
              </a:ext>
            </a:extLst>
          </p:cNvPr>
          <p:cNvSpPr txBox="1"/>
          <p:nvPr/>
        </p:nvSpPr>
        <p:spPr>
          <a:xfrm>
            <a:off x="707315" y="4516847"/>
            <a:ext cx="1572895" cy="4813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8255">
              <a:lnSpc>
                <a:spcPts val="1070"/>
              </a:lnSpc>
              <a:spcBef>
                <a:spcPts val="180"/>
              </a:spcBef>
            </a:pPr>
            <a:r>
              <a:rPr sz="900" b="1" i="1" spc="-80" dirty="0">
                <a:latin typeface="Verdana"/>
                <a:cs typeface="Verdana"/>
              </a:rPr>
              <a:t>D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b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e 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i="1" spc="-65" dirty="0">
                <a:latin typeface="Verdana"/>
                <a:cs typeface="Verdana"/>
              </a:rPr>
              <a:t>I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va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50" dirty="0">
                <a:latin typeface="Verdana"/>
                <a:cs typeface="Verdana"/>
              </a:rPr>
              <a:t>f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za</a:t>
            </a:r>
            <a:endParaRPr sz="900" dirty="0">
              <a:latin typeface="Verdana"/>
              <a:cs typeface="Verdana"/>
            </a:endParaRPr>
          </a:p>
          <a:p>
            <a:pPr marL="78740">
              <a:lnSpc>
                <a:spcPct val="100000"/>
              </a:lnSpc>
              <a:spcBef>
                <a:spcPts val="635"/>
              </a:spcBef>
            </a:pPr>
            <a:r>
              <a:rPr sz="600" spc="15" dirty="0">
                <a:latin typeface="Arial MT"/>
                <a:cs typeface="Arial MT"/>
              </a:rPr>
              <a:t>Occorre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modificare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formula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precedente</a:t>
            </a:r>
            <a:endParaRPr sz="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008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1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136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338</Words>
  <Application>Microsoft Office PowerPoint</Application>
  <PresentationFormat>Presentazione su schermo (4:3)</PresentationFormat>
  <Paragraphs>46</Paragraphs>
  <Slides>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Symbol</vt:lpstr>
      <vt:lpstr>Times New Roman</vt:lpstr>
      <vt:lpstr>Verdana</vt:lpstr>
      <vt:lpstr>Wingdings</vt:lpstr>
      <vt:lpstr>Tema di Office</vt:lpstr>
      <vt:lpstr>Immagine Paint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Frenz Frenz</dc:creator>
  <cp:lastModifiedBy>Frenz Frenz</cp:lastModifiedBy>
  <cp:revision>3</cp:revision>
  <dcterms:created xsi:type="dcterms:W3CDTF">2022-04-23T12:28:20Z</dcterms:created>
  <dcterms:modified xsi:type="dcterms:W3CDTF">2022-04-23T15:04:32Z</dcterms:modified>
</cp:coreProperties>
</file>