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89" y="10227774"/>
            <a:ext cx="24637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://www.biostatistica.unich.it/" TargetMode="External"/><Relationship Id="rId8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.jp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013" y="2031546"/>
            <a:ext cx="2833370" cy="2176780"/>
            <a:chOff x="782013" y="2031546"/>
            <a:chExt cx="2833370" cy="2176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2031546"/>
              <a:ext cx="2833028" cy="21761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072" y="2110734"/>
              <a:ext cx="2165604" cy="2087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096" y="2592318"/>
              <a:ext cx="1933956" cy="213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1996" y="3165469"/>
              <a:ext cx="1310640" cy="1202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116" y="2889498"/>
              <a:ext cx="1679448" cy="2148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200" y="3625591"/>
              <a:ext cx="1879600" cy="163195"/>
            </a:xfrm>
            <a:custGeom>
              <a:avLst/>
              <a:gdLst/>
              <a:ahLst/>
              <a:cxnLst/>
              <a:rect l="l" t="t" r="r" b="b"/>
              <a:pathLst>
                <a:path w="1879600" h="163195">
                  <a:moveTo>
                    <a:pt x="187909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1879091" y="163067"/>
                  </a:lnTo>
                  <a:lnTo>
                    <a:pt x="1879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17676" y="3624066"/>
              <a:ext cx="1882139" cy="166370"/>
            </a:xfrm>
            <a:custGeom>
              <a:avLst/>
              <a:gdLst/>
              <a:ahLst/>
              <a:cxnLst/>
              <a:rect l="l" t="t" r="r" b="b"/>
              <a:pathLst>
                <a:path w="1882139" h="166370">
                  <a:moveTo>
                    <a:pt x="1882140" y="0"/>
                  </a:moveTo>
                  <a:lnTo>
                    <a:pt x="0" y="0"/>
                  </a:lnTo>
                  <a:lnTo>
                    <a:pt x="0" y="166116"/>
                  </a:lnTo>
                  <a:lnTo>
                    <a:pt x="1882140" y="166116"/>
                  </a:lnTo>
                  <a:lnTo>
                    <a:pt x="1882140" y="164592"/>
                  </a:lnTo>
                  <a:lnTo>
                    <a:pt x="3048" y="164592"/>
                  </a:lnTo>
                  <a:lnTo>
                    <a:pt x="1524" y="163068"/>
                  </a:lnTo>
                  <a:lnTo>
                    <a:pt x="3048" y="16306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882140" y="1524"/>
                  </a:lnTo>
                  <a:lnTo>
                    <a:pt x="1882140" y="0"/>
                  </a:lnTo>
                  <a:close/>
                </a:path>
                <a:path w="1882139" h="166370">
                  <a:moveTo>
                    <a:pt x="3048" y="163068"/>
                  </a:moveTo>
                  <a:lnTo>
                    <a:pt x="1524" y="163068"/>
                  </a:lnTo>
                  <a:lnTo>
                    <a:pt x="3048" y="164592"/>
                  </a:lnTo>
                  <a:lnTo>
                    <a:pt x="3048" y="163068"/>
                  </a:lnTo>
                  <a:close/>
                </a:path>
                <a:path w="1882139" h="166370">
                  <a:moveTo>
                    <a:pt x="1879092" y="163068"/>
                  </a:moveTo>
                  <a:lnTo>
                    <a:pt x="3048" y="163068"/>
                  </a:lnTo>
                  <a:lnTo>
                    <a:pt x="3048" y="164592"/>
                  </a:lnTo>
                  <a:lnTo>
                    <a:pt x="1879092" y="164592"/>
                  </a:lnTo>
                  <a:lnTo>
                    <a:pt x="1879092" y="163068"/>
                  </a:lnTo>
                  <a:close/>
                </a:path>
                <a:path w="1882139" h="166370">
                  <a:moveTo>
                    <a:pt x="1879092" y="1524"/>
                  </a:moveTo>
                  <a:lnTo>
                    <a:pt x="1879092" y="164592"/>
                  </a:lnTo>
                  <a:lnTo>
                    <a:pt x="1880616" y="163068"/>
                  </a:lnTo>
                  <a:lnTo>
                    <a:pt x="1882140" y="163068"/>
                  </a:lnTo>
                  <a:lnTo>
                    <a:pt x="1882140" y="3048"/>
                  </a:lnTo>
                  <a:lnTo>
                    <a:pt x="1880616" y="3048"/>
                  </a:lnTo>
                  <a:lnTo>
                    <a:pt x="1879092" y="1524"/>
                  </a:lnTo>
                  <a:close/>
                </a:path>
                <a:path w="1882139" h="166370">
                  <a:moveTo>
                    <a:pt x="1882140" y="163068"/>
                  </a:moveTo>
                  <a:lnTo>
                    <a:pt x="1880616" y="163068"/>
                  </a:lnTo>
                  <a:lnTo>
                    <a:pt x="1879092" y="164592"/>
                  </a:lnTo>
                  <a:lnTo>
                    <a:pt x="1882140" y="164592"/>
                  </a:lnTo>
                  <a:lnTo>
                    <a:pt x="1882140" y="163068"/>
                  </a:lnTo>
                  <a:close/>
                </a:path>
                <a:path w="1882139" h="16637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882139" h="166370">
                  <a:moveTo>
                    <a:pt x="187909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879092" y="3048"/>
                  </a:lnTo>
                  <a:lnTo>
                    <a:pt x="1879092" y="1524"/>
                  </a:lnTo>
                  <a:close/>
                </a:path>
                <a:path w="1882139" h="166370">
                  <a:moveTo>
                    <a:pt x="1882140" y="1524"/>
                  </a:moveTo>
                  <a:lnTo>
                    <a:pt x="1879092" y="1524"/>
                  </a:lnTo>
                  <a:lnTo>
                    <a:pt x="1880616" y="3048"/>
                  </a:lnTo>
                  <a:lnTo>
                    <a:pt x="1882140" y="3048"/>
                  </a:lnTo>
                  <a:lnTo>
                    <a:pt x="188214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18438" y="3625085"/>
            <a:ext cx="1880870" cy="1644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5895">
              <a:lnSpc>
                <a:spcPts val="930"/>
              </a:lnSpc>
            </a:pPr>
            <a:r>
              <a:rPr dirty="0" sz="850" spc="10" i="1">
                <a:latin typeface="Arial"/>
                <a:cs typeface="Arial"/>
                <a:hlinkClick r:id="rId7"/>
              </a:rPr>
              <a:t>http://www.biostatistica.unich.it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5423" y="2002531"/>
            <a:ext cx="2909570" cy="2232660"/>
            <a:chOff x="725423" y="2002531"/>
            <a:chExt cx="2909570" cy="22326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1996" y="3394069"/>
              <a:ext cx="1310640" cy="1217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1519" y="2008627"/>
              <a:ext cx="2897505" cy="2220595"/>
            </a:xfrm>
            <a:custGeom>
              <a:avLst/>
              <a:gdLst/>
              <a:ahLst/>
              <a:cxnLst/>
              <a:rect l="l" t="t" r="r" b="b"/>
              <a:pathLst>
                <a:path w="2897504" h="2220595">
                  <a:moveTo>
                    <a:pt x="0" y="2220467"/>
                  </a:moveTo>
                  <a:lnTo>
                    <a:pt x="2897123" y="2220467"/>
                  </a:lnTo>
                  <a:lnTo>
                    <a:pt x="2897123" y="0"/>
                  </a:lnTo>
                  <a:lnTo>
                    <a:pt x="0" y="0"/>
                  </a:lnTo>
                  <a:lnTo>
                    <a:pt x="0" y="222046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2031546"/>
            <a:ext cx="2833028" cy="217615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925823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661035">
              <a:lnSpc>
                <a:spcPct val="100000"/>
              </a:lnSpc>
              <a:spcBef>
                <a:spcPts val="935"/>
              </a:spcBef>
            </a:pPr>
            <a:r>
              <a:rPr dirty="0" sz="1400" b="1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400" spc="-3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b="1" i="1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dirty="0" sz="1400" spc="-1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b="1" i="1">
                <a:solidFill>
                  <a:srgbClr val="FF0000"/>
                </a:solidFill>
                <a:latin typeface="Arial"/>
                <a:cs typeface="Arial"/>
              </a:rPr>
              <a:t>D’IPOTESI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6483170"/>
            <a:ext cx="2833028" cy="217763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081531" y="6496305"/>
            <a:ext cx="1943100" cy="3352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40080" marR="5080" indent="-628015">
              <a:lnSpc>
                <a:spcPct val="101000"/>
              </a:lnSpc>
              <a:spcBef>
                <a:spcPts val="105"/>
              </a:spcBef>
            </a:pPr>
            <a:r>
              <a:rPr dirty="0" sz="1000" spc="5">
                <a:latin typeface="Arial MT"/>
                <a:cs typeface="Arial MT"/>
              </a:rPr>
              <a:t>Statistica </a:t>
            </a:r>
            <a:r>
              <a:rPr dirty="0" sz="1000">
                <a:latin typeface="Arial MT"/>
                <a:cs typeface="Arial MT"/>
              </a:rPr>
              <a:t>inferenziale </a:t>
            </a:r>
            <a:r>
              <a:rPr dirty="0" sz="1000" spc="5">
                <a:latin typeface="Arial MT"/>
                <a:cs typeface="Arial MT"/>
              </a:rPr>
              <a:t>per variabili </a:t>
            </a:r>
            <a:r>
              <a:rPr dirty="0" sz="1000" spc="-265">
                <a:latin typeface="Arial MT"/>
                <a:cs typeface="Arial MT"/>
              </a:rPr>
              <a:t> </a:t>
            </a:r>
            <a:r>
              <a:rPr dirty="0" sz="1000" spc="5">
                <a:latin typeface="Arial MT"/>
                <a:cs typeface="Arial MT"/>
              </a:rPr>
              <a:t>quantitative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96111" y="6928098"/>
          <a:ext cx="1495425" cy="1518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"/>
                <a:gridCol w="965835"/>
              </a:tblGrid>
              <a:tr h="230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6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Glicemia</a:t>
                      </a:r>
                      <a:r>
                        <a:rPr dirty="0" sz="6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(mg/100cc)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</a:tr>
              <a:tr h="128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600" spc="5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0833" sz="600" spc="7">
                          <a:latin typeface="Arial MT"/>
                          <a:cs typeface="Arial MT"/>
                        </a:rPr>
                        <a:t>1</a:t>
                      </a:r>
                      <a:endParaRPr baseline="-20833" sz="6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600" spc="10">
                          <a:latin typeface="Arial MT"/>
                          <a:cs typeface="Arial MT"/>
                        </a:rPr>
                        <a:t>103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28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0833" sz="600" spc="22">
                          <a:latin typeface="Arial MT"/>
                          <a:cs typeface="Arial MT"/>
                        </a:rPr>
                        <a:t>2</a:t>
                      </a:r>
                      <a:endParaRPr baseline="-20833" sz="60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97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128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0833" sz="600" spc="22">
                          <a:latin typeface="Arial MT"/>
                          <a:cs typeface="Arial MT"/>
                        </a:rPr>
                        <a:t>3</a:t>
                      </a:r>
                      <a:endParaRPr baseline="-20833" sz="60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90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28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600" spc="5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0833" sz="600" spc="7">
                          <a:latin typeface="Arial MT"/>
                          <a:cs typeface="Arial MT"/>
                        </a:rPr>
                        <a:t>4</a:t>
                      </a:r>
                      <a:endParaRPr baseline="-20833" sz="60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600" spc="-5">
                          <a:latin typeface="Arial MT"/>
                          <a:cs typeface="Arial MT"/>
                        </a:rPr>
                        <a:t>119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128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0833" sz="600" spc="22">
                          <a:latin typeface="Arial MT"/>
                          <a:cs typeface="Arial MT"/>
                        </a:rPr>
                        <a:t>5</a:t>
                      </a:r>
                      <a:endParaRPr baseline="-20833" sz="60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600" spc="10">
                          <a:latin typeface="Arial MT"/>
                          <a:cs typeface="Arial MT"/>
                        </a:rPr>
                        <a:t>107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28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0833" sz="600" spc="22">
                          <a:latin typeface="Arial MT"/>
                          <a:cs typeface="Arial MT"/>
                        </a:rPr>
                        <a:t>6</a:t>
                      </a:r>
                      <a:endParaRPr baseline="-20833" sz="60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71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128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0833" sz="600" spc="22">
                          <a:latin typeface="Arial MT"/>
                          <a:cs typeface="Arial MT"/>
                        </a:rPr>
                        <a:t>7</a:t>
                      </a:r>
                      <a:endParaRPr baseline="-20833" sz="6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94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28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0833" sz="600" spc="22">
                          <a:latin typeface="Arial MT"/>
                          <a:cs typeface="Arial MT"/>
                        </a:rPr>
                        <a:t>8</a:t>
                      </a:r>
                      <a:endParaRPr baseline="-20833" sz="6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81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128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baseline="-20833" sz="600" spc="22">
                          <a:latin typeface="Arial MT"/>
                          <a:cs typeface="Arial MT"/>
                        </a:rPr>
                        <a:t>9</a:t>
                      </a:r>
                      <a:endParaRPr baseline="-20833" sz="6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92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28015">
                <a:tc>
                  <a:txBody>
                    <a:bodyPr/>
                    <a:lstStyle/>
                    <a:p>
                      <a:pPr algn="ctr">
                        <a:lnSpc>
                          <a:spcPts val="625"/>
                        </a:lnSpc>
                        <a:spcBef>
                          <a:spcPts val="280"/>
                        </a:spcBef>
                      </a:pPr>
                      <a:r>
                        <a:rPr dirty="0" baseline="13888" sz="900" spc="7"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sz="400" spc="5">
                          <a:latin typeface="Arial MT"/>
                          <a:cs typeface="Arial MT"/>
                        </a:rPr>
                        <a:t>10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600" spc="15">
                          <a:latin typeface="Arial MT"/>
                          <a:cs typeface="Arial MT"/>
                        </a:rPr>
                        <a:t>96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731519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6483170"/>
            <a:ext cx="2833028" cy="217763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925823" y="6460230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dirty="0" sz="900" spc="-75" b="1" i="1">
                <a:latin typeface="Verdana"/>
                <a:cs typeface="Verdana"/>
              </a:rPr>
              <a:t>U</a:t>
            </a:r>
            <a:r>
              <a:rPr dirty="0" sz="900" spc="-75" b="1" i="1">
                <a:latin typeface="Verdana"/>
                <a:cs typeface="Verdana"/>
              </a:rPr>
              <a:t>n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70" b="1" i="1">
                <a:latin typeface="Verdana"/>
                <a:cs typeface="Verdana"/>
              </a:rPr>
              <a:t>b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0" b="1" i="1">
                <a:latin typeface="Verdana"/>
                <a:cs typeface="Verdana"/>
              </a:rPr>
              <a:t>a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349885" marR="330835" indent="-181610">
              <a:lnSpc>
                <a:spcPct val="105500"/>
              </a:lnSpc>
              <a:spcBef>
                <a:spcPts val="5"/>
              </a:spcBef>
            </a:pP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Quesito: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qual è </a:t>
            </a: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la glicemia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media </a:t>
            </a: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della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popolazione </a:t>
            </a: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degli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studenti 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iscritti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al </a:t>
            </a:r>
            <a:r>
              <a:rPr dirty="0" sz="550" spc="-1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primo</a:t>
            </a:r>
            <a:r>
              <a:rPr dirty="0" sz="55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anno</a:t>
            </a:r>
            <a:r>
              <a:rPr dirty="0" sz="55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del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corso</a:t>
            </a:r>
            <a:r>
              <a:rPr dirty="0" sz="55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di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laurea</a:t>
            </a:r>
            <a:r>
              <a:rPr dirty="0" sz="55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dirty="0" sz="55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medicina?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 marL="350520" indent="-181610">
              <a:lnSpc>
                <a:spcPct val="100000"/>
              </a:lnSpc>
              <a:spcBef>
                <a:spcPts val="430"/>
              </a:spcBef>
              <a:buChar char="•"/>
              <a:tabLst>
                <a:tab pos="349885" algn="l"/>
                <a:tab pos="350520" algn="l"/>
              </a:tabLst>
            </a:pPr>
            <a:r>
              <a:rPr dirty="0" sz="550" spc="10">
                <a:latin typeface="Arial MT"/>
                <a:cs typeface="Arial MT"/>
              </a:rPr>
              <a:t>Procedura</a:t>
            </a:r>
            <a:endParaRPr sz="550">
              <a:latin typeface="Arial MT"/>
              <a:cs typeface="Arial MT"/>
            </a:endParaRPr>
          </a:p>
          <a:p>
            <a:pPr lvl="1" marL="435609" marR="403860" indent="-157480">
              <a:lnSpc>
                <a:spcPct val="103600"/>
              </a:lnSpc>
              <a:spcBef>
                <a:spcPts val="145"/>
              </a:spcBef>
              <a:buAutoNum type="arabicPeriod"/>
              <a:tabLst>
                <a:tab pos="436245" algn="l"/>
              </a:tabLst>
            </a:pPr>
            <a:r>
              <a:rPr dirty="0" sz="550" spc="5">
                <a:latin typeface="Arial MT"/>
                <a:cs typeface="Arial MT"/>
              </a:rPr>
              <a:t>dall'elenco </a:t>
            </a:r>
            <a:r>
              <a:rPr dirty="0" sz="550" spc="10">
                <a:latin typeface="Arial MT"/>
                <a:cs typeface="Arial MT"/>
              </a:rPr>
              <a:t>dei 200 studenti estraggo un campione casualmente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costituito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10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unità</a:t>
            </a:r>
            <a:endParaRPr sz="550">
              <a:latin typeface="Arial MT"/>
              <a:cs typeface="Arial MT"/>
            </a:endParaRPr>
          </a:p>
          <a:p>
            <a:pPr lvl="1" marL="435609" marR="361315" indent="-157480">
              <a:lnSpc>
                <a:spcPct val="103600"/>
              </a:lnSpc>
              <a:spcBef>
                <a:spcPts val="145"/>
              </a:spcBef>
              <a:buAutoNum type="arabicPeriod"/>
              <a:tabLst>
                <a:tab pos="436245" algn="l"/>
              </a:tabLst>
            </a:pPr>
            <a:r>
              <a:rPr dirty="0" sz="550" spc="10">
                <a:latin typeface="Arial MT"/>
                <a:cs typeface="Arial MT"/>
              </a:rPr>
              <a:t>determino </a:t>
            </a:r>
            <a:r>
              <a:rPr dirty="0" sz="550" spc="5">
                <a:latin typeface="Arial MT"/>
                <a:cs typeface="Arial MT"/>
              </a:rPr>
              <a:t>i </a:t>
            </a:r>
            <a:r>
              <a:rPr dirty="0" sz="550">
                <a:latin typeface="Arial MT"/>
                <a:cs typeface="Arial MT"/>
              </a:rPr>
              <a:t>livelli </a:t>
            </a:r>
            <a:r>
              <a:rPr dirty="0" sz="550" spc="10">
                <a:latin typeface="Arial MT"/>
                <a:cs typeface="Arial MT"/>
              </a:rPr>
              <a:t>di </a:t>
            </a:r>
            <a:r>
              <a:rPr dirty="0" sz="550" spc="5">
                <a:latin typeface="Arial MT"/>
                <a:cs typeface="Arial MT"/>
              </a:rPr>
              <a:t>glicemia in </a:t>
            </a:r>
            <a:r>
              <a:rPr dirty="0" sz="550" spc="10">
                <a:latin typeface="Arial MT"/>
                <a:cs typeface="Arial MT"/>
              </a:rPr>
              <a:t>ciascun soggetto che </a:t>
            </a:r>
            <a:r>
              <a:rPr dirty="0" sz="550" spc="5">
                <a:latin typeface="Arial MT"/>
                <a:cs typeface="Arial MT"/>
              </a:rPr>
              <a:t>costituisce </a:t>
            </a:r>
            <a:r>
              <a:rPr dirty="0" sz="550">
                <a:latin typeface="Arial MT"/>
                <a:cs typeface="Arial MT"/>
              </a:rPr>
              <a:t>il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campioni</a:t>
            </a:r>
            <a:endParaRPr sz="550">
              <a:latin typeface="Arial MT"/>
              <a:cs typeface="Arial MT"/>
            </a:endParaRPr>
          </a:p>
          <a:p>
            <a:pPr lvl="1" marL="435609" indent="-15748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36245" algn="l"/>
              </a:tabLst>
            </a:pPr>
            <a:r>
              <a:rPr dirty="0" sz="550" spc="5">
                <a:latin typeface="Arial MT"/>
                <a:cs typeface="Arial MT"/>
              </a:rPr>
              <a:t>calcolo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la </a:t>
            </a:r>
            <a:r>
              <a:rPr dirty="0" sz="550" spc="10">
                <a:latin typeface="Arial MT"/>
                <a:cs typeface="Arial MT"/>
              </a:rPr>
              <a:t>media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aritmetica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la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deviazione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standard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013" y="2031546"/>
            <a:ext cx="2833370" cy="2176780"/>
            <a:chOff x="782013" y="2031546"/>
            <a:chExt cx="2833370" cy="2176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2031546"/>
              <a:ext cx="2833028" cy="21761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468" y="2433822"/>
              <a:ext cx="2196084" cy="159562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31519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70" b="1" i="1">
                <a:latin typeface="Verdana"/>
                <a:cs typeface="Verdana"/>
              </a:rPr>
              <a:t>rr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65" b="1" i="1">
                <a:latin typeface="Verdana"/>
                <a:cs typeface="Verdana"/>
              </a:rPr>
              <a:t>II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76317" y="2031546"/>
            <a:ext cx="2833370" cy="2176780"/>
            <a:chOff x="3976317" y="2031546"/>
            <a:chExt cx="2833370" cy="21767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2031546"/>
              <a:ext cx="2833028" cy="21761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3963" y="2410962"/>
              <a:ext cx="2211324" cy="16154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925823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0668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840"/>
              </a:spcBef>
            </a:pPr>
            <a:r>
              <a:rPr dirty="0" sz="900" spc="-80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0" b="1" i="1">
                <a:latin typeface="Verdana"/>
                <a:cs typeface="Verdana"/>
              </a:rPr>
              <a:t>z</a:t>
            </a:r>
            <a:r>
              <a:rPr dirty="0" sz="900" spc="-70" b="1" i="1">
                <a:latin typeface="Verdana"/>
                <a:cs typeface="Verdana"/>
              </a:rPr>
              <a:t>a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spc="-90" b="1" i="1">
                <a:latin typeface="Verdana"/>
                <a:cs typeface="Verdana"/>
              </a:rPr>
              <a:t>(</a:t>
            </a:r>
            <a:r>
              <a:rPr dirty="0" sz="900" spc="-80" b="1" i="1">
                <a:latin typeface="Verdana"/>
                <a:cs typeface="Verdana"/>
              </a:rPr>
              <a:t>1</a:t>
            </a:r>
            <a:r>
              <a:rPr dirty="0" sz="900" spc="-50" b="1" i="1">
                <a:latin typeface="Verdana"/>
                <a:cs typeface="Verdana"/>
              </a:rPr>
              <a:t>-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15">
                <a:latin typeface="Symbol"/>
                <a:cs typeface="Symbol"/>
              </a:rPr>
              <a:t></a:t>
            </a:r>
            <a:r>
              <a:rPr dirty="0" sz="900" spc="-90" b="1" i="1">
                <a:latin typeface="Verdana"/>
                <a:cs typeface="Verdana"/>
              </a:rPr>
              <a:t>)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2031546"/>
            <a:ext cx="2833028" cy="2176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2451" y="2141922"/>
            <a:ext cx="1183640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75" b="1" i="1">
                <a:latin typeface="Verdana"/>
                <a:cs typeface="Verdana"/>
              </a:rPr>
              <a:t>U</a:t>
            </a:r>
            <a:r>
              <a:rPr dirty="0" sz="900" spc="-75" b="1" i="1">
                <a:latin typeface="Verdana"/>
                <a:cs typeface="Verdana"/>
              </a:rPr>
              <a:t>n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70" b="1" i="1">
                <a:latin typeface="Verdana"/>
                <a:cs typeface="Verdana"/>
              </a:rPr>
              <a:t>b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0" b="1" i="1">
                <a:latin typeface="Verdana"/>
                <a:cs typeface="Verdana"/>
              </a:rPr>
              <a:t>a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endParaRPr sz="9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10411" y="2508499"/>
          <a:ext cx="214820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635"/>
                <a:gridCol w="497204"/>
                <a:gridCol w="628014"/>
              </a:tblGrid>
              <a:tr h="151637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Numerosità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n=10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</a:tr>
              <a:tr h="150113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Media</a:t>
                      </a:r>
                      <a:r>
                        <a:rPr dirty="0" sz="8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ari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me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ica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800" spc="-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4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800">
                          <a:latin typeface="Times New Roman"/>
                          <a:cs typeface="Times New Roman"/>
                        </a:rPr>
                        <a:t>95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00">
                          <a:latin typeface="Symbol"/>
                          <a:cs typeface="Symbol"/>
                        </a:rPr>
                        <a:t></a:t>
                      </a:r>
                      <a:endParaRPr sz="800">
                        <a:latin typeface="Symbol"/>
                        <a:cs typeface="Symbo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51637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Deviazione</a:t>
                      </a:r>
                      <a:r>
                        <a:rPr dirty="0" sz="8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standard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00" spc="-5">
                          <a:latin typeface="Arial MT"/>
                          <a:cs typeface="Arial MT"/>
                        </a:rPr>
                        <a:t>s=13.32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800">
                          <a:latin typeface="Symbol"/>
                          <a:cs typeface="Symbol"/>
                        </a:rPr>
                        <a:t></a:t>
                      </a:r>
                      <a:endParaRPr sz="800">
                        <a:latin typeface="Symbol"/>
                        <a:cs typeface="Symbo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153407" y="2703559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0" y="0"/>
                </a:moveTo>
                <a:lnTo>
                  <a:pt x="35054" y="0"/>
                </a:lnTo>
              </a:path>
            </a:pathLst>
          </a:custGeom>
          <a:ln w="41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55367" y="3183131"/>
            <a:ext cx="20447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 b="1">
                <a:latin typeface="Arial"/>
                <a:cs typeface="Arial"/>
              </a:rPr>
              <a:t>N</a:t>
            </a:r>
            <a:r>
              <a:rPr dirty="0" sz="750" spc="10" b="1">
                <a:latin typeface="Arial"/>
                <a:cs typeface="Arial"/>
              </a:rPr>
              <a:t>O!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031" y="3387346"/>
            <a:ext cx="2444115" cy="201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90"/>
              </a:spcBef>
            </a:pPr>
            <a:r>
              <a:rPr dirty="0" sz="550" spc="10">
                <a:latin typeface="Arial MT"/>
                <a:cs typeface="Arial MT"/>
              </a:rPr>
              <a:t>perché </a:t>
            </a:r>
            <a:r>
              <a:rPr dirty="0" sz="550" spc="5">
                <a:latin typeface="Arial MT"/>
                <a:cs typeface="Arial MT"/>
              </a:rPr>
              <a:t>l'estrazione </a:t>
            </a:r>
            <a:r>
              <a:rPr dirty="0" sz="550" spc="10">
                <a:latin typeface="Arial MT"/>
                <a:cs typeface="Arial MT"/>
              </a:rPr>
              <a:t>del campione comporta necessariamente una </a:t>
            </a:r>
            <a:r>
              <a:rPr dirty="0" sz="550" spc="5">
                <a:latin typeface="Arial MT"/>
                <a:cs typeface="Arial MT"/>
              </a:rPr>
              <a:t>perdita </a:t>
            </a:r>
            <a:r>
              <a:rPr dirty="0" sz="550" spc="10">
                <a:latin typeface="Arial MT"/>
                <a:cs typeface="Arial MT"/>
              </a:rPr>
              <a:t>di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informazione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che</a:t>
            </a:r>
            <a:r>
              <a:rPr dirty="0" sz="550" spc="5">
                <a:latin typeface="Arial MT"/>
                <a:cs typeface="Arial MT"/>
              </a:rPr>
              <a:t> si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traduce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nell'introduzione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 un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u="sng" sz="55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errore</a:t>
            </a:r>
            <a:r>
              <a:rPr dirty="0" u="sng" sz="55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55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casuale</a:t>
            </a:r>
            <a:r>
              <a:rPr dirty="0" sz="550" spc="10" b="1">
                <a:latin typeface="Arial"/>
                <a:cs typeface="Arial"/>
              </a:rPr>
              <a:t>.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55072" y="312114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39" y="0"/>
                </a:lnTo>
              </a:path>
            </a:pathLst>
          </a:custGeom>
          <a:ln w="4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1031" y="3067075"/>
            <a:ext cx="1023619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825" spc="15">
                <a:latin typeface="Arial MT"/>
                <a:cs typeface="Arial MT"/>
              </a:rPr>
              <a:t>Posso</a:t>
            </a:r>
            <a:r>
              <a:rPr dirty="0" baseline="5050" sz="825" spc="-37">
                <a:latin typeface="Arial MT"/>
                <a:cs typeface="Arial MT"/>
              </a:rPr>
              <a:t> </a:t>
            </a:r>
            <a:r>
              <a:rPr dirty="0" baseline="5050" sz="825" spc="7">
                <a:latin typeface="Arial MT"/>
                <a:cs typeface="Arial MT"/>
              </a:rPr>
              <a:t>affermare</a:t>
            </a:r>
            <a:r>
              <a:rPr dirty="0" baseline="5050" sz="825" spc="-15">
                <a:latin typeface="Arial MT"/>
                <a:cs typeface="Arial MT"/>
              </a:rPr>
              <a:t> </a:t>
            </a:r>
            <a:r>
              <a:rPr dirty="0" baseline="5050" sz="825" spc="15">
                <a:latin typeface="Arial MT"/>
                <a:cs typeface="Arial MT"/>
              </a:rPr>
              <a:t>che</a:t>
            </a:r>
            <a:r>
              <a:rPr dirty="0" baseline="5050" sz="825" spc="-22">
                <a:latin typeface="Arial MT"/>
                <a:cs typeface="Arial MT"/>
              </a:rPr>
              <a:t> </a:t>
            </a:r>
            <a:r>
              <a:rPr dirty="0" baseline="5050" sz="825" spc="22">
                <a:latin typeface="Arial MT"/>
                <a:cs typeface="Arial MT"/>
              </a:rPr>
              <a:t>=</a:t>
            </a:r>
            <a:r>
              <a:rPr dirty="0" baseline="5050" sz="825" spc="-37">
                <a:latin typeface="Arial MT"/>
                <a:cs typeface="Arial MT"/>
              </a:rPr>
              <a:t> </a:t>
            </a:r>
            <a:r>
              <a:rPr dirty="0" sz="850" spc="-5" i="1">
                <a:latin typeface="Times New Roman"/>
                <a:cs typeface="Times New Roman"/>
              </a:rPr>
              <a:t>x</a:t>
            </a:r>
            <a:r>
              <a:rPr dirty="0" sz="850" spc="65" i="1">
                <a:latin typeface="Times New Roman"/>
                <a:cs typeface="Times New Roman"/>
              </a:rPr>
              <a:t> </a:t>
            </a:r>
            <a:r>
              <a:rPr dirty="0" baseline="5050" sz="825" spc="22">
                <a:latin typeface="Arial MT"/>
                <a:cs typeface="Arial MT"/>
              </a:rPr>
              <a:t>=</a:t>
            </a:r>
            <a:r>
              <a:rPr dirty="0" baseline="5050" sz="825">
                <a:latin typeface="Arial MT"/>
                <a:cs typeface="Arial MT"/>
              </a:rPr>
              <a:t> </a:t>
            </a:r>
            <a:r>
              <a:rPr dirty="0" baseline="5050" sz="825" spc="22">
                <a:latin typeface="Tahoma"/>
                <a:cs typeface="Tahoma"/>
              </a:rPr>
              <a:t>µ</a:t>
            </a:r>
            <a:r>
              <a:rPr dirty="0" baseline="5050" sz="825" spc="-30">
                <a:latin typeface="Tahoma"/>
                <a:cs typeface="Tahoma"/>
              </a:rPr>
              <a:t> </a:t>
            </a:r>
            <a:r>
              <a:rPr dirty="0" baseline="5050" sz="825" spc="15">
                <a:latin typeface="Arial MT"/>
                <a:cs typeface="Arial MT"/>
              </a:rPr>
              <a:t>?</a:t>
            </a:r>
            <a:endParaRPr baseline="5050" sz="825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519" y="2008627"/>
            <a:ext cx="2897505" cy="2220595"/>
          </a:xfrm>
          <a:custGeom>
            <a:avLst/>
            <a:gdLst/>
            <a:ahLst/>
            <a:cxnLst/>
            <a:rect l="l" t="t" r="r" b="b"/>
            <a:pathLst>
              <a:path w="2897504" h="2220595">
                <a:moveTo>
                  <a:pt x="0" y="2220467"/>
                </a:moveTo>
                <a:lnTo>
                  <a:pt x="2897123" y="2220467"/>
                </a:lnTo>
                <a:lnTo>
                  <a:pt x="2897123" y="0"/>
                </a:lnTo>
                <a:lnTo>
                  <a:pt x="0" y="0"/>
                </a:lnTo>
                <a:lnTo>
                  <a:pt x="0" y="222046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3976317" y="2031546"/>
            <a:ext cx="2833370" cy="2176780"/>
            <a:chOff x="3976317" y="2031546"/>
            <a:chExt cx="2833370" cy="217678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2031546"/>
              <a:ext cx="2833028" cy="217615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72228" y="2983986"/>
              <a:ext cx="1031875" cy="891540"/>
            </a:xfrm>
            <a:custGeom>
              <a:avLst/>
              <a:gdLst/>
              <a:ahLst/>
              <a:cxnLst/>
              <a:rect l="l" t="t" r="r" b="b"/>
              <a:pathLst>
                <a:path w="1031875" h="891539">
                  <a:moveTo>
                    <a:pt x="515112" y="0"/>
                  </a:moveTo>
                  <a:lnTo>
                    <a:pt x="462362" y="2301"/>
                  </a:lnTo>
                  <a:lnTo>
                    <a:pt x="411155" y="9057"/>
                  </a:lnTo>
                  <a:lnTo>
                    <a:pt x="361747" y="20041"/>
                  </a:lnTo>
                  <a:lnTo>
                    <a:pt x="314396" y="35028"/>
                  </a:lnTo>
                  <a:lnTo>
                    <a:pt x="269357" y="53792"/>
                  </a:lnTo>
                  <a:lnTo>
                    <a:pt x="226888" y="76107"/>
                  </a:lnTo>
                  <a:lnTo>
                    <a:pt x="187245" y="101749"/>
                  </a:lnTo>
                  <a:lnTo>
                    <a:pt x="150685" y="130492"/>
                  </a:lnTo>
                  <a:lnTo>
                    <a:pt x="117465" y="162110"/>
                  </a:lnTo>
                  <a:lnTo>
                    <a:pt x="87841" y="196378"/>
                  </a:lnTo>
                  <a:lnTo>
                    <a:pt x="62070" y="233071"/>
                  </a:lnTo>
                  <a:lnTo>
                    <a:pt x="40409" y="271962"/>
                  </a:lnTo>
                  <a:lnTo>
                    <a:pt x="23115" y="312827"/>
                  </a:lnTo>
                  <a:lnTo>
                    <a:pt x="10444" y="355440"/>
                  </a:lnTo>
                  <a:lnTo>
                    <a:pt x="2653" y="399575"/>
                  </a:lnTo>
                  <a:lnTo>
                    <a:pt x="0" y="445008"/>
                  </a:lnTo>
                  <a:lnTo>
                    <a:pt x="2653" y="490708"/>
                  </a:lnTo>
                  <a:lnTo>
                    <a:pt x="10444" y="535078"/>
                  </a:lnTo>
                  <a:lnTo>
                    <a:pt x="23115" y="577895"/>
                  </a:lnTo>
                  <a:lnTo>
                    <a:pt x="40409" y="618934"/>
                  </a:lnTo>
                  <a:lnTo>
                    <a:pt x="62070" y="657973"/>
                  </a:lnTo>
                  <a:lnTo>
                    <a:pt x="87841" y="694789"/>
                  </a:lnTo>
                  <a:lnTo>
                    <a:pt x="117465" y="729158"/>
                  </a:lnTo>
                  <a:lnTo>
                    <a:pt x="150685" y="760857"/>
                  </a:lnTo>
                  <a:lnTo>
                    <a:pt x="187245" y="789662"/>
                  </a:lnTo>
                  <a:lnTo>
                    <a:pt x="226888" y="815351"/>
                  </a:lnTo>
                  <a:lnTo>
                    <a:pt x="269357" y="837701"/>
                  </a:lnTo>
                  <a:lnTo>
                    <a:pt x="314396" y="856488"/>
                  </a:lnTo>
                  <a:lnTo>
                    <a:pt x="361747" y="871488"/>
                  </a:lnTo>
                  <a:lnTo>
                    <a:pt x="411155" y="882479"/>
                  </a:lnTo>
                  <a:lnTo>
                    <a:pt x="462362" y="889237"/>
                  </a:lnTo>
                  <a:lnTo>
                    <a:pt x="515112" y="891540"/>
                  </a:lnTo>
                  <a:lnTo>
                    <a:pt x="567878" y="889237"/>
                  </a:lnTo>
                  <a:lnTo>
                    <a:pt x="619133" y="882479"/>
                  </a:lnTo>
                  <a:lnTo>
                    <a:pt x="668616" y="871488"/>
                  </a:lnTo>
                  <a:lnTo>
                    <a:pt x="716065" y="856488"/>
                  </a:lnTo>
                  <a:lnTo>
                    <a:pt x="761219" y="837701"/>
                  </a:lnTo>
                  <a:lnTo>
                    <a:pt x="803817" y="815351"/>
                  </a:lnTo>
                  <a:lnTo>
                    <a:pt x="843598" y="789662"/>
                  </a:lnTo>
                  <a:lnTo>
                    <a:pt x="880300" y="760857"/>
                  </a:lnTo>
                  <a:lnTo>
                    <a:pt x="913662" y="729158"/>
                  </a:lnTo>
                  <a:lnTo>
                    <a:pt x="943424" y="694789"/>
                  </a:lnTo>
                  <a:lnTo>
                    <a:pt x="969323" y="657973"/>
                  </a:lnTo>
                  <a:lnTo>
                    <a:pt x="991100" y="618934"/>
                  </a:lnTo>
                  <a:lnTo>
                    <a:pt x="1008491" y="577895"/>
                  </a:lnTo>
                  <a:lnTo>
                    <a:pt x="1021237" y="535078"/>
                  </a:lnTo>
                  <a:lnTo>
                    <a:pt x="1029076" y="490708"/>
                  </a:lnTo>
                  <a:lnTo>
                    <a:pt x="1031748" y="445008"/>
                  </a:lnTo>
                  <a:lnTo>
                    <a:pt x="1029076" y="399575"/>
                  </a:lnTo>
                  <a:lnTo>
                    <a:pt x="1021237" y="355440"/>
                  </a:lnTo>
                  <a:lnTo>
                    <a:pt x="1008491" y="312827"/>
                  </a:lnTo>
                  <a:lnTo>
                    <a:pt x="991100" y="271962"/>
                  </a:lnTo>
                  <a:lnTo>
                    <a:pt x="969323" y="233071"/>
                  </a:lnTo>
                  <a:lnTo>
                    <a:pt x="943424" y="196378"/>
                  </a:lnTo>
                  <a:lnTo>
                    <a:pt x="913662" y="162110"/>
                  </a:lnTo>
                  <a:lnTo>
                    <a:pt x="880300" y="130492"/>
                  </a:lnTo>
                  <a:lnTo>
                    <a:pt x="843598" y="101749"/>
                  </a:lnTo>
                  <a:lnTo>
                    <a:pt x="803817" y="76107"/>
                  </a:lnTo>
                  <a:lnTo>
                    <a:pt x="761219" y="53792"/>
                  </a:lnTo>
                  <a:lnTo>
                    <a:pt x="716065" y="35028"/>
                  </a:lnTo>
                  <a:lnTo>
                    <a:pt x="668616" y="20041"/>
                  </a:lnTo>
                  <a:lnTo>
                    <a:pt x="619133" y="9057"/>
                  </a:lnTo>
                  <a:lnTo>
                    <a:pt x="567878" y="2301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67656" y="2979414"/>
              <a:ext cx="1039494" cy="899160"/>
            </a:xfrm>
            <a:custGeom>
              <a:avLst/>
              <a:gdLst/>
              <a:ahLst/>
              <a:cxnLst/>
              <a:rect l="l" t="t" r="r" b="b"/>
              <a:pathLst>
                <a:path w="1039495" h="899160">
                  <a:moveTo>
                    <a:pt x="547116" y="0"/>
                  </a:moveTo>
                  <a:lnTo>
                    <a:pt x="493776" y="0"/>
                  </a:lnTo>
                  <a:lnTo>
                    <a:pt x="466344" y="1524"/>
                  </a:lnTo>
                  <a:lnTo>
                    <a:pt x="414528" y="9144"/>
                  </a:lnTo>
                  <a:lnTo>
                    <a:pt x="365760" y="19812"/>
                  </a:lnTo>
                  <a:lnTo>
                    <a:pt x="318516" y="35052"/>
                  </a:lnTo>
                  <a:lnTo>
                    <a:pt x="272796" y="54864"/>
                  </a:lnTo>
                  <a:lnTo>
                    <a:pt x="249936" y="65532"/>
                  </a:lnTo>
                  <a:lnTo>
                    <a:pt x="230124" y="76200"/>
                  </a:lnTo>
                  <a:lnTo>
                    <a:pt x="208788" y="89916"/>
                  </a:lnTo>
                  <a:lnTo>
                    <a:pt x="188976" y="102108"/>
                  </a:lnTo>
                  <a:lnTo>
                    <a:pt x="170688" y="117348"/>
                  </a:lnTo>
                  <a:lnTo>
                    <a:pt x="152400" y="131064"/>
                  </a:lnTo>
                  <a:lnTo>
                    <a:pt x="135636" y="147828"/>
                  </a:lnTo>
                  <a:lnTo>
                    <a:pt x="118872" y="163068"/>
                  </a:lnTo>
                  <a:lnTo>
                    <a:pt x="103632" y="179832"/>
                  </a:lnTo>
                  <a:lnTo>
                    <a:pt x="88392" y="198120"/>
                  </a:lnTo>
                  <a:lnTo>
                    <a:pt x="76200" y="216408"/>
                  </a:lnTo>
                  <a:lnTo>
                    <a:pt x="62484" y="234696"/>
                  </a:lnTo>
                  <a:lnTo>
                    <a:pt x="41148" y="274320"/>
                  </a:lnTo>
                  <a:lnTo>
                    <a:pt x="32004" y="295656"/>
                  </a:lnTo>
                  <a:lnTo>
                    <a:pt x="22860" y="315468"/>
                  </a:lnTo>
                  <a:lnTo>
                    <a:pt x="10668" y="359664"/>
                  </a:lnTo>
                  <a:lnTo>
                    <a:pt x="3048" y="403860"/>
                  </a:lnTo>
                  <a:lnTo>
                    <a:pt x="0" y="449580"/>
                  </a:lnTo>
                  <a:lnTo>
                    <a:pt x="3048" y="495300"/>
                  </a:lnTo>
                  <a:lnTo>
                    <a:pt x="10668" y="541020"/>
                  </a:lnTo>
                  <a:lnTo>
                    <a:pt x="22860" y="583692"/>
                  </a:lnTo>
                  <a:lnTo>
                    <a:pt x="41148" y="624840"/>
                  </a:lnTo>
                  <a:lnTo>
                    <a:pt x="62484" y="664464"/>
                  </a:lnTo>
                  <a:lnTo>
                    <a:pt x="76200" y="682752"/>
                  </a:lnTo>
                  <a:lnTo>
                    <a:pt x="88392" y="701040"/>
                  </a:lnTo>
                  <a:lnTo>
                    <a:pt x="118872" y="736092"/>
                  </a:lnTo>
                  <a:lnTo>
                    <a:pt x="152400" y="768096"/>
                  </a:lnTo>
                  <a:lnTo>
                    <a:pt x="188976" y="797052"/>
                  </a:lnTo>
                  <a:lnTo>
                    <a:pt x="251460" y="835152"/>
                  </a:lnTo>
                  <a:lnTo>
                    <a:pt x="318516" y="864108"/>
                  </a:lnTo>
                  <a:lnTo>
                    <a:pt x="365760" y="879348"/>
                  </a:lnTo>
                  <a:lnTo>
                    <a:pt x="416052" y="890016"/>
                  </a:lnTo>
                  <a:lnTo>
                    <a:pt x="440436" y="894588"/>
                  </a:lnTo>
                  <a:lnTo>
                    <a:pt x="466344" y="897636"/>
                  </a:lnTo>
                  <a:lnTo>
                    <a:pt x="493776" y="899160"/>
                  </a:lnTo>
                  <a:lnTo>
                    <a:pt x="547116" y="899160"/>
                  </a:lnTo>
                  <a:lnTo>
                    <a:pt x="573024" y="897636"/>
                  </a:lnTo>
                  <a:lnTo>
                    <a:pt x="598932" y="894588"/>
                  </a:lnTo>
                  <a:lnTo>
                    <a:pt x="616204" y="891540"/>
                  </a:lnTo>
                  <a:lnTo>
                    <a:pt x="493776" y="891540"/>
                  </a:lnTo>
                  <a:lnTo>
                    <a:pt x="467868" y="888492"/>
                  </a:lnTo>
                  <a:lnTo>
                    <a:pt x="416052" y="882396"/>
                  </a:lnTo>
                  <a:lnTo>
                    <a:pt x="367284" y="871728"/>
                  </a:lnTo>
                  <a:lnTo>
                    <a:pt x="344424" y="864108"/>
                  </a:lnTo>
                  <a:lnTo>
                    <a:pt x="320040" y="856488"/>
                  </a:lnTo>
                  <a:lnTo>
                    <a:pt x="275844" y="838200"/>
                  </a:lnTo>
                  <a:lnTo>
                    <a:pt x="233172" y="815340"/>
                  </a:lnTo>
                  <a:lnTo>
                    <a:pt x="193548" y="790956"/>
                  </a:lnTo>
                  <a:lnTo>
                    <a:pt x="175260" y="775716"/>
                  </a:lnTo>
                  <a:lnTo>
                    <a:pt x="158496" y="762000"/>
                  </a:lnTo>
                  <a:lnTo>
                    <a:pt x="109728" y="713232"/>
                  </a:lnTo>
                  <a:lnTo>
                    <a:pt x="82296" y="678180"/>
                  </a:lnTo>
                  <a:lnTo>
                    <a:pt x="57912" y="640080"/>
                  </a:lnTo>
                  <a:lnTo>
                    <a:pt x="39624" y="601980"/>
                  </a:lnTo>
                  <a:lnTo>
                    <a:pt x="18288" y="537972"/>
                  </a:lnTo>
                  <a:lnTo>
                    <a:pt x="10668" y="495300"/>
                  </a:lnTo>
                  <a:lnTo>
                    <a:pt x="7620" y="449580"/>
                  </a:lnTo>
                  <a:lnTo>
                    <a:pt x="10668" y="403860"/>
                  </a:lnTo>
                  <a:lnTo>
                    <a:pt x="18288" y="361188"/>
                  </a:lnTo>
                  <a:lnTo>
                    <a:pt x="30480" y="318516"/>
                  </a:lnTo>
                  <a:lnTo>
                    <a:pt x="48768" y="277368"/>
                  </a:lnTo>
                  <a:lnTo>
                    <a:pt x="70104" y="239268"/>
                  </a:lnTo>
                  <a:lnTo>
                    <a:pt x="96012" y="202692"/>
                  </a:lnTo>
                  <a:lnTo>
                    <a:pt x="124968" y="169164"/>
                  </a:lnTo>
                  <a:lnTo>
                    <a:pt x="158496" y="137160"/>
                  </a:lnTo>
                  <a:lnTo>
                    <a:pt x="193548" y="109728"/>
                  </a:lnTo>
                  <a:lnTo>
                    <a:pt x="233172" y="83820"/>
                  </a:lnTo>
                  <a:lnTo>
                    <a:pt x="275844" y="60960"/>
                  </a:lnTo>
                  <a:lnTo>
                    <a:pt x="298704" y="51816"/>
                  </a:lnTo>
                  <a:lnTo>
                    <a:pt x="320040" y="42672"/>
                  </a:lnTo>
                  <a:lnTo>
                    <a:pt x="344424" y="35052"/>
                  </a:lnTo>
                  <a:lnTo>
                    <a:pt x="367284" y="27432"/>
                  </a:lnTo>
                  <a:lnTo>
                    <a:pt x="391668" y="21336"/>
                  </a:lnTo>
                  <a:lnTo>
                    <a:pt x="416052" y="16764"/>
                  </a:lnTo>
                  <a:lnTo>
                    <a:pt x="467868" y="10668"/>
                  </a:lnTo>
                  <a:lnTo>
                    <a:pt x="519684" y="7620"/>
                  </a:lnTo>
                  <a:lnTo>
                    <a:pt x="616204" y="7620"/>
                  </a:lnTo>
                  <a:lnTo>
                    <a:pt x="598932" y="4572"/>
                  </a:lnTo>
                  <a:lnTo>
                    <a:pt x="573024" y="1524"/>
                  </a:lnTo>
                  <a:lnTo>
                    <a:pt x="547116" y="0"/>
                  </a:lnTo>
                  <a:close/>
                </a:path>
                <a:path w="1039495" h="899160">
                  <a:moveTo>
                    <a:pt x="616204" y="7620"/>
                  </a:moveTo>
                  <a:lnTo>
                    <a:pt x="519684" y="7620"/>
                  </a:lnTo>
                  <a:lnTo>
                    <a:pt x="573024" y="10668"/>
                  </a:lnTo>
                  <a:lnTo>
                    <a:pt x="623316" y="16764"/>
                  </a:lnTo>
                  <a:lnTo>
                    <a:pt x="672084" y="27432"/>
                  </a:lnTo>
                  <a:lnTo>
                    <a:pt x="719328" y="42672"/>
                  </a:lnTo>
                  <a:lnTo>
                    <a:pt x="763524" y="60960"/>
                  </a:lnTo>
                  <a:lnTo>
                    <a:pt x="826008" y="96012"/>
                  </a:lnTo>
                  <a:lnTo>
                    <a:pt x="882396" y="137160"/>
                  </a:lnTo>
                  <a:lnTo>
                    <a:pt x="915924" y="169164"/>
                  </a:lnTo>
                  <a:lnTo>
                    <a:pt x="929640" y="185928"/>
                  </a:lnTo>
                  <a:lnTo>
                    <a:pt x="944880" y="202692"/>
                  </a:lnTo>
                  <a:lnTo>
                    <a:pt x="958596" y="220980"/>
                  </a:lnTo>
                  <a:lnTo>
                    <a:pt x="970788" y="239268"/>
                  </a:lnTo>
                  <a:lnTo>
                    <a:pt x="981456" y="259080"/>
                  </a:lnTo>
                  <a:lnTo>
                    <a:pt x="992124" y="277368"/>
                  </a:lnTo>
                  <a:lnTo>
                    <a:pt x="1008888" y="318516"/>
                  </a:lnTo>
                  <a:lnTo>
                    <a:pt x="1021080" y="361188"/>
                  </a:lnTo>
                  <a:lnTo>
                    <a:pt x="1028700" y="405384"/>
                  </a:lnTo>
                  <a:lnTo>
                    <a:pt x="1031748" y="426720"/>
                  </a:lnTo>
                  <a:lnTo>
                    <a:pt x="1031748" y="472440"/>
                  </a:lnTo>
                  <a:lnTo>
                    <a:pt x="1028700" y="495300"/>
                  </a:lnTo>
                  <a:lnTo>
                    <a:pt x="1021080" y="537972"/>
                  </a:lnTo>
                  <a:lnTo>
                    <a:pt x="1008888" y="580644"/>
                  </a:lnTo>
                  <a:lnTo>
                    <a:pt x="992124" y="621792"/>
                  </a:lnTo>
                  <a:lnTo>
                    <a:pt x="970788" y="659892"/>
                  </a:lnTo>
                  <a:lnTo>
                    <a:pt x="957072" y="678180"/>
                  </a:lnTo>
                  <a:lnTo>
                    <a:pt x="944880" y="696468"/>
                  </a:lnTo>
                  <a:lnTo>
                    <a:pt x="899160" y="746760"/>
                  </a:lnTo>
                  <a:lnTo>
                    <a:pt x="882396" y="762000"/>
                  </a:lnTo>
                  <a:lnTo>
                    <a:pt x="864108" y="775716"/>
                  </a:lnTo>
                  <a:lnTo>
                    <a:pt x="845820" y="790956"/>
                  </a:lnTo>
                  <a:lnTo>
                    <a:pt x="806196" y="815340"/>
                  </a:lnTo>
                  <a:lnTo>
                    <a:pt x="763524" y="838200"/>
                  </a:lnTo>
                  <a:lnTo>
                    <a:pt x="719328" y="856488"/>
                  </a:lnTo>
                  <a:lnTo>
                    <a:pt x="672084" y="871728"/>
                  </a:lnTo>
                  <a:lnTo>
                    <a:pt x="623316" y="882396"/>
                  </a:lnTo>
                  <a:lnTo>
                    <a:pt x="571500" y="888492"/>
                  </a:lnTo>
                  <a:lnTo>
                    <a:pt x="545592" y="891540"/>
                  </a:lnTo>
                  <a:lnTo>
                    <a:pt x="616204" y="891540"/>
                  </a:lnTo>
                  <a:lnTo>
                    <a:pt x="624840" y="890016"/>
                  </a:lnTo>
                  <a:lnTo>
                    <a:pt x="649224" y="885444"/>
                  </a:lnTo>
                  <a:lnTo>
                    <a:pt x="675132" y="879348"/>
                  </a:lnTo>
                  <a:lnTo>
                    <a:pt x="697992" y="871728"/>
                  </a:lnTo>
                  <a:lnTo>
                    <a:pt x="722376" y="864108"/>
                  </a:lnTo>
                  <a:lnTo>
                    <a:pt x="768096" y="845820"/>
                  </a:lnTo>
                  <a:lnTo>
                    <a:pt x="810768" y="822960"/>
                  </a:lnTo>
                  <a:lnTo>
                    <a:pt x="850392" y="797052"/>
                  </a:lnTo>
                  <a:lnTo>
                    <a:pt x="905256" y="752856"/>
                  </a:lnTo>
                  <a:lnTo>
                    <a:pt x="935736" y="719328"/>
                  </a:lnTo>
                  <a:lnTo>
                    <a:pt x="964692" y="682752"/>
                  </a:lnTo>
                  <a:lnTo>
                    <a:pt x="989076" y="644652"/>
                  </a:lnTo>
                  <a:lnTo>
                    <a:pt x="1008888" y="605028"/>
                  </a:lnTo>
                  <a:lnTo>
                    <a:pt x="1024128" y="562356"/>
                  </a:lnTo>
                  <a:lnTo>
                    <a:pt x="1037844" y="495300"/>
                  </a:lnTo>
                  <a:lnTo>
                    <a:pt x="1039368" y="472440"/>
                  </a:lnTo>
                  <a:lnTo>
                    <a:pt x="1039368" y="426720"/>
                  </a:lnTo>
                  <a:lnTo>
                    <a:pt x="1028700" y="358140"/>
                  </a:lnTo>
                  <a:lnTo>
                    <a:pt x="1016508" y="315468"/>
                  </a:lnTo>
                  <a:lnTo>
                    <a:pt x="998220" y="274320"/>
                  </a:lnTo>
                  <a:lnTo>
                    <a:pt x="989076" y="254508"/>
                  </a:lnTo>
                  <a:lnTo>
                    <a:pt x="964692" y="216408"/>
                  </a:lnTo>
                  <a:lnTo>
                    <a:pt x="935736" y="179832"/>
                  </a:lnTo>
                  <a:lnTo>
                    <a:pt x="903732" y="146304"/>
                  </a:lnTo>
                  <a:lnTo>
                    <a:pt x="868680" y="115824"/>
                  </a:lnTo>
                  <a:lnTo>
                    <a:pt x="830580" y="88392"/>
                  </a:lnTo>
                  <a:lnTo>
                    <a:pt x="789432" y="65532"/>
                  </a:lnTo>
                  <a:lnTo>
                    <a:pt x="768096" y="53340"/>
                  </a:lnTo>
                  <a:lnTo>
                    <a:pt x="722376" y="35052"/>
                  </a:lnTo>
                  <a:lnTo>
                    <a:pt x="673608" y="19812"/>
                  </a:lnTo>
                  <a:lnTo>
                    <a:pt x="649224" y="13716"/>
                  </a:lnTo>
                  <a:lnTo>
                    <a:pt x="624840" y="9144"/>
                  </a:lnTo>
                  <a:lnTo>
                    <a:pt x="616204" y="7620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25823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dirty="0" sz="900" spc="-75" b="1" i="1">
                <a:latin typeface="Verdana"/>
                <a:cs typeface="Verdana"/>
              </a:rPr>
              <a:t>U</a:t>
            </a:r>
            <a:r>
              <a:rPr dirty="0" sz="900" spc="-75" b="1" i="1">
                <a:latin typeface="Verdana"/>
                <a:cs typeface="Verdana"/>
              </a:rPr>
              <a:t>n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0" b="1" i="1">
                <a:latin typeface="Verdana"/>
                <a:cs typeface="Verdana"/>
              </a:rPr>
              <a:t>b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75" b="1" i="1">
                <a:latin typeface="Verdana"/>
                <a:cs typeface="Verdana"/>
              </a:rPr>
              <a:t>v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45" b="1" i="1">
                <a:latin typeface="Verdana"/>
                <a:cs typeface="Verdana"/>
              </a:rPr>
              <a:t>ll</a:t>
            </a:r>
            <a:r>
              <a:rPr dirty="0" sz="900" spc="-70" b="1" i="1">
                <a:latin typeface="Verdana"/>
                <a:cs typeface="Verdana"/>
              </a:rPr>
              <a:t>a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a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Verdana"/>
              <a:cs typeface="Verdana"/>
            </a:endParaRPr>
          </a:p>
          <a:p>
            <a:pPr marL="278765" indent="-110489">
              <a:lnSpc>
                <a:spcPct val="100000"/>
              </a:lnSpc>
              <a:spcBef>
                <a:spcPts val="680"/>
              </a:spcBef>
              <a:buChar char="•"/>
              <a:tabLst>
                <a:tab pos="279400" algn="l"/>
              </a:tabLst>
            </a:pPr>
            <a:r>
              <a:rPr dirty="0" sz="600" spc="15">
                <a:latin typeface="Arial MT"/>
                <a:cs typeface="Arial MT"/>
              </a:rPr>
              <a:t>La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popolazione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bersaglio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costituita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da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25">
                <a:latin typeface="Arial MT"/>
                <a:cs typeface="Arial MT"/>
              </a:rPr>
              <a:t>N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elementi</a:t>
            </a:r>
            <a:endParaRPr sz="600">
              <a:latin typeface="Arial MT"/>
              <a:cs typeface="Arial MT"/>
            </a:endParaRPr>
          </a:p>
          <a:p>
            <a:pPr marL="278765" marR="163830" indent="-109855">
              <a:lnSpc>
                <a:spcPct val="106700"/>
              </a:lnSpc>
              <a:spcBef>
                <a:spcPts val="145"/>
              </a:spcBef>
              <a:buChar char="•"/>
              <a:tabLst>
                <a:tab pos="279400" algn="l"/>
              </a:tabLst>
            </a:pPr>
            <a:r>
              <a:rPr dirty="0" sz="600" spc="5">
                <a:latin typeface="Arial MT"/>
                <a:cs typeface="Arial MT"/>
              </a:rPr>
              <a:t>Il</a:t>
            </a:r>
            <a:r>
              <a:rPr dirty="0" sz="600" spc="-1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carattere </a:t>
            </a:r>
            <a:r>
              <a:rPr dirty="0" sz="600" spc="5">
                <a:latin typeface="Arial MT"/>
                <a:cs typeface="Arial MT"/>
              </a:rPr>
              <a:t>in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quantitativo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in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esame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ha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media </a:t>
            </a:r>
            <a:r>
              <a:rPr dirty="0" sz="600" spc="10">
                <a:latin typeface="Arial MT"/>
                <a:cs typeface="Arial MT"/>
              </a:rPr>
              <a:t>aritmetica uguale</a:t>
            </a:r>
            <a:r>
              <a:rPr dirty="0" sz="600" spc="6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a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25">
                <a:latin typeface="Tahoma"/>
                <a:cs typeface="Tahoma"/>
              </a:rPr>
              <a:t>µ</a:t>
            </a:r>
            <a:r>
              <a:rPr dirty="0" sz="600" spc="-10">
                <a:latin typeface="Tahoma"/>
                <a:cs typeface="Tahoma"/>
              </a:rPr>
              <a:t> </a:t>
            </a:r>
            <a:r>
              <a:rPr dirty="0" sz="600" spc="20">
                <a:latin typeface="Arial MT"/>
                <a:cs typeface="Arial MT"/>
              </a:rPr>
              <a:t>e </a:t>
            </a:r>
            <a:r>
              <a:rPr dirty="0" sz="600" spc="-15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deviazione</a:t>
            </a:r>
            <a:r>
              <a:rPr dirty="0" sz="600" spc="5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standard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uguale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a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40">
                <a:latin typeface="Tahoma"/>
                <a:cs typeface="Tahoma"/>
              </a:rPr>
              <a:t>σ</a:t>
            </a: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 algn="ctr" marL="31750">
              <a:lnSpc>
                <a:spcPct val="100000"/>
              </a:lnSpc>
              <a:spcBef>
                <a:spcPts val="509"/>
              </a:spcBef>
            </a:pPr>
            <a:r>
              <a:rPr dirty="0" sz="550" spc="10">
                <a:latin typeface="Arial MT"/>
                <a:cs typeface="Arial MT"/>
              </a:rPr>
              <a:t>POPOLAZIONE</a:t>
            </a:r>
            <a:endParaRPr sz="55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6483170"/>
            <a:ext cx="2833028" cy="217763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12291" y="7846569"/>
            <a:ext cx="2672080" cy="591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975" marR="5080" indent="-181610">
              <a:lnSpc>
                <a:spcPct val="105000"/>
              </a:lnSpc>
              <a:spcBef>
                <a:spcPts val="100"/>
              </a:spcBef>
              <a:buAutoNum type="arabicPeriod" startAt="2"/>
              <a:tabLst>
                <a:tab pos="181610" algn="l"/>
              </a:tabLst>
            </a:pPr>
            <a:r>
              <a:rPr dirty="0" sz="600">
                <a:latin typeface="Arial MT"/>
                <a:cs typeface="Arial MT"/>
              </a:rPr>
              <a:t>il </a:t>
            </a:r>
            <a:r>
              <a:rPr dirty="0" sz="600" spc="5">
                <a:latin typeface="Arial MT"/>
                <a:cs typeface="Arial MT"/>
              </a:rPr>
              <a:t>risultato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 spc="10">
                <a:latin typeface="Arial MT"/>
                <a:cs typeface="Arial MT"/>
              </a:rPr>
              <a:t> un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insieme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infinito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medie </a:t>
            </a:r>
            <a:r>
              <a:rPr dirty="0" sz="600" spc="10">
                <a:latin typeface="Arial MT"/>
                <a:cs typeface="Arial MT"/>
              </a:rPr>
              <a:t>aritmetiche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riferite</a:t>
            </a:r>
            <a:r>
              <a:rPr dirty="0" sz="600" spc="20">
                <a:latin typeface="Arial MT"/>
                <a:cs typeface="Arial MT"/>
              </a:rPr>
              <a:t> a</a:t>
            </a:r>
            <a:r>
              <a:rPr dirty="0" sz="600" spc="10">
                <a:latin typeface="Arial MT"/>
                <a:cs typeface="Arial MT"/>
              </a:rPr>
              <a:t> campioni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numerosità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n;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 startAt="2"/>
            </a:pPr>
            <a:endParaRPr sz="550">
              <a:latin typeface="Arial MT"/>
              <a:cs typeface="Arial MT"/>
            </a:endParaRPr>
          </a:p>
          <a:p>
            <a:pPr marL="180975" marR="73660" indent="-181610">
              <a:lnSpc>
                <a:spcPct val="105800"/>
              </a:lnSpc>
              <a:buAutoNum type="arabicPeriod" startAt="2"/>
              <a:tabLst>
                <a:tab pos="181610" algn="l"/>
              </a:tabLst>
            </a:pPr>
            <a:r>
              <a:rPr dirty="0" sz="600" spc="20">
                <a:latin typeface="Arial MT"/>
                <a:cs typeface="Arial MT"/>
              </a:rPr>
              <a:t>se</a:t>
            </a:r>
            <a:r>
              <a:rPr dirty="0" sz="600" spc="-1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ciascuna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media </a:t>
            </a:r>
            <a:r>
              <a:rPr dirty="0" sz="600" spc="10">
                <a:latin typeface="Arial MT"/>
                <a:cs typeface="Arial MT"/>
              </a:rPr>
              <a:t>viene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considerata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come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un'osservazione 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individuale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possibile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costruire</a:t>
            </a:r>
            <a:r>
              <a:rPr dirty="0" sz="600" spc="5">
                <a:latin typeface="Arial MT"/>
                <a:cs typeface="Arial MT"/>
              </a:rPr>
              <a:t> una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distribuzione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frequenza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delle </a:t>
            </a:r>
            <a:r>
              <a:rPr dirty="0" sz="600" spc="-15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medie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campionarie.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5151" y="6582856"/>
            <a:ext cx="150939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75" b="1" i="1">
                <a:latin typeface="Verdana"/>
                <a:cs typeface="Verdana"/>
              </a:rPr>
              <a:t>U</a:t>
            </a:r>
            <a:r>
              <a:rPr dirty="0" sz="900" spc="-75" b="1" i="1">
                <a:latin typeface="Verdana"/>
                <a:cs typeface="Verdana"/>
              </a:rPr>
              <a:t>n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0" b="1" i="1">
                <a:latin typeface="Verdana"/>
                <a:cs typeface="Verdana"/>
              </a:rPr>
              <a:t>b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75" b="1" i="1">
                <a:latin typeface="Verdana"/>
                <a:cs typeface="Verdana"/>
              </a:rPr>
              <a:t>v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45" b="1" i="1">
                <a:latin typeface="Verdana"/>
                <a:cs typeface="Verdana"/>
              </a:rPr>
              <a:t>ll</a:t>
            </a:r>
            <a:r>
              <a:rPr dirty="0" sz="900" spc="-70" b="1" i="1">
                <a:latin typeface="Verdana"/>
                <a:cs typeface="Verdana"/>
              </a:rPr>
              <a:t>a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a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816" y="7135362"/>
            <a:ext cx="1584960" cy="64465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09751" y="6884925"/>
            <a:ext cx="268287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6375" marR="30480" indent="-181610">
              <a:lnSpc>
                <a:spcPct val="105000"/>
              </a:lnSpc>
              <a:spcBef>
                <a:spcPts val="100"/>
              </a:spcBef>
            </a:pPr>
            <a:r>
              <a:rPr dirty="0" sz="600" spc="10">
                <a:latin typeface="Arial MT"/>
                <a:cs typeface="Arial MT"/>
              </a:rPr>
              <a:t>1.    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Si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estraggano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da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tale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popolazione</a:t>
            </a:r>
            <a:r>
              <a:rPr dirty="0" sz="600" spc="6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infiniti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campioni</a:t>
            </a:r>
            <a:r>
              <a:rPr dirty="0" sz="600" spc="4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numerosità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n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e </a:t>
            </a:r>
            <a:r>
              <a:rPr dirty="0" sz="600" spc="-15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per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ognuno</a:t>
            </a:r>
            <a:r>
              <a:rPr dirty="0" sz="600" spc="5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</a:t>
            </a:r>
            <a:r>
              <a:rPr dirty="0" sz="600" spc="15">
                <a:latin typeface="Arial MT"/>
                <a:cs typeface="Arial MT"/>
              </a:rPr>
              <a:t> essi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si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calcoli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la</a:t>
            </a:r>
            <a:r>
              <a:rPr dirty="0" sz="600" spc="15">
                <a:latin typeface="Arial MT"/>
                <a:cs typeface="Arial MT"/>
              </a:rPr>
              <a:t> media </a:t>
            </a:r>
            <a:r>
              <a:rPr dirty="0" sz="600" spc="10">
                <a:latin typeface="Arial MT"/>
                <a:cs typeface="Arial MT"/>
              </a:rPr>
              <a:t>aritmetica;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 MT"/>
              <a:cs typeface="Arial MT"/>
            </a:endParaRPr>
          </a:p>
          <a:p>
            <a:pPr marL="573405">
              <a:lnSpc>
                <a:spcPct val="100000"/>
              </a:lnSpc>
              <a:spcBef>
                <a:spcPts val="5"/>
              </a:spcBef>
            </a:pPr>
            <a:r>
              <a:rPr dirty="0" sz="1100" spc="-25" i="1">
                <a:latin typeface="Times New Roman"/>
                <a:cs typeface="Times New Roman"/>
              </a:rPr>
              <a:t>x</a:t>
            </a:r>
            <a:r>
              <a:rPr dirty="0" baseline="-27777" sz="900" spc="-37">
                <a:latin typeface="Times New Roman"/>
                <a:cs typeface="Times New Roman"/>
              </a:rPr>
              <a:t>1</a:t>
            </a:r>
            <a:endParaRPr baseline="-27777"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88515" y="7513801"/>
            <a:ext cx="165100" cy="191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050" spc="10" i="1">
                <a:latin typeface="Times New Roman"/>
                <a:cs typeface="Times New Roman"/>
              </a:rPr>
              <a:t>x</a:t>
            </a:r>
            <a:r>
              <a:rPr dirty="0" baseline="-27777" sz="900" spc="15">
                <a:latin typeface="Times New Roman"/>
                <a:cs typeface="Times New Roman"/>
              </a:rPr>
              <a:t>4</a:t>
            </a:r>
            <a:endParaRPr baseline="-27777"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4255" y="7215543"/>
            <a:ext cx="530860" cy="461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392430" algn="l"/>
              </a:tabLst>
            </a:pPr>
            <a:r>
              <a:rPr dirty="0" sz="1100" spc="10" i="1">
                <a:latin typeface="Times New Roman"/>
                <a:cs typeface="Times New Roman"/>
              </a:rPr>
              <a:t>x</a:t>
            </a:r>
            <a:r>
              <a:rPr dirty="0" baseline="-27777" sz="900" spc="15">
                <a:latin typeface="Times New Roman"/>
                <a:cs typeface="Times New Roman"/>
              </a:rPr>
              <a:t>2	</a:t>
            </a:r>
            <a:r>
              <a:rPr dirty="0" sz="1050" spc="5" i="1">
                <a:latin typeface="Times New Roman"/>
                <a:cs typeface="Times New Roman"/>
              </a:rPr>
              <a:t>x</a:t>
            </a:r>
            <a:r>
              <a:rPr dirty="0" baseline="-23148" sz="900" spc="7">
                <a:latin typeface="Times New Roman"/>
                <a:cs typeface="Times New Roman"/>
              </a:rPr>
              <a:t>3</a:t>
            </a:r>
            <a:endParaRPr baseline="-23148" sz="900">
              <a:latin typeface="Times New Roman"/>
              <a:cs typeface="Times New Roman"/>
            </a:endParaRPr>
          </a:p>
          <a:p>
            <a:pPr marL="271780">
              <a:lnSpc>
                <a:spcPct val="100000"/>
              </a:lnSpc>
              <a:spcBef>
                <a:spcPts val="1040"/>
              </a:spcBef>
            </a:pPr>
            <a:r>
              <a:rPr dirty="0" sz="900" i="1">
                <a:latin typeface="Times New Roman"/>
                <a:cs typeface="Times New Roman"/>
              </a:rPr>
              <a:t>x</a:t>
            </a:r>
            <a:r>
              <a:rPr dirty="0" baseline="-22222" sz="750">
                <a:latin typeface="Times New Roman"/>
                <a:cs typeface="Times New Roman"/>
              </a:rPr>
              <a:t>5</a:t>
            </a:r>
            <a:endParaRPr baseline="-22222" sz="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58718" y="7469129"/>
            <a:ext cx="165100" cy="1917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050" spc="10" i="1">
                <a:latin typeface="Times New Roman"/>
                <a:cs typeface="Times New Roman"/>
              </a:rPr>
              <a:t>x</a:t>
            </a:r>
            <a:r>
              <a:rPr dirty="0" baseline="-23148" sz="900" spc="15">
                <a:latin typeface="Times New Roman"/>
                <a:cs typeface="Times New Roman"/>
              </a:rPr>
              <a:t>6</a:t>
            </a:r>
            <a:endParaRPr baseline="-23148"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1519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3976317" y="6483170"/>
            <a:ext cx="2833370" cy="2178050"/>
            <a:chOff x="3976317" y="6483170"/>
            <a:chExt cx="2833370" cy="217805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6483170"/>
              <a:ext cx="2833028" cy="217763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35066" y="8182345"/>
              <a:ext cx="504825" cy="0"/>
            </a:xfrm>
            <a:custGeom>
              <a:avLst/>
              <a:gdLst/>
              <a:ahLst/>
              <a:cxnLst/>
              <a:rect l="l" t="t" r="r" b="b"/>
              <a:pathLst>
                <a:path w="504825" h="0">
                  <a:moveTo>
                    <a:pt x="0" y="0"/>
                  </a:moveTo>
                  <a:lnTo>
                    <a:pt x="504444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239510" y="8122920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 h="0">
                  <a:moveTo>
                    <a:pt x="0" y="0"/>
                  </a:moveTo>
                  <a:lnTo>
                    <a:pt x="62478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00474" y="8123679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0" y="0"/>
                  </a:moveTo>
                  <a:lnTo>
                    <a:pt x="3029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39510" y="8183122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 h="0">
                  <a:moveTo>
                    <a:pt x="0" y="0"/>
                  </a:moveTo>
                  <a:lnTo>
                    <a:pt x="62478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39510" y="8122920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w="0" h="59690">
                  <a:moveTo>
                    <a:pt x="0" y="594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302754" y="7525506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4">
                  <a:moveTo>
                    <a:pt x="0" y="0"/>
                  </a:moveTo>
                  <a:lnTo>
                    <a:pt x="0" y="1553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301989" y="7524735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4016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302754" y="818079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4">
                  <a:moveTo>
                    <a:pt x="0" y="0"/>
                  </a:moveTo>
                  <a:lnTo>
                    <a:pt x="0" y="1552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301989" y="818312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4016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01989" y="7525512"/>
              <a:ext cx="0" cy="599440"/>
            </a:xfrm>
            <a:custGeom>
              <a:avLst/>
              <a:gdLst/>
              <a:ahLst/>
              <a:cxnLst/>
              <a:rect l="l" t="t" r="r" b="b"/>
              <a:pathLst>
                <a:path w="0" h="599440">
                  <a:moveTo>
                    <a:pt x="0" y="0"/>
                  </a:moveTo>
                  <a:lnTo>
                    <a:pt x="0" y="598926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366766" y="734567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4">
                  <a:moveTo>
                    <a:pt x="0" y="0"/>
                  </a:moveTo>
                  <a:lnTo>
                    <a:pt x="0" y="1554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366006" y="734490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4001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366766" y="818079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4">
                  <a:moveTo>
                    <a:pt x="0" y="0"/>
                  </a:moveTo>
                  <a:lnTo>
                    <a:pt x="0" y="1552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366006" y="818312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4001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366006" y="734568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w="0" h="180340">
                  <a:moveTo>
                    <a:pt x="0" y="0"/>
                  </a:moveTo>
                  <a:lnTo>
                    <a:pt x="0" y="179825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430007" y="722375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4016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494779" y="7223751"/>
              <a:ext cx="0" cy="841375"/>
            </a:xfrm>
            <a:custGeom>
              <a:avLst/>
              <a:gdLst/>
              <a:ahLst/>
              <a:cxnLst/>
              <a:rect l="l" t="t" r="r" b="b"/>
              <a:pathLst>
                <a:path w="0" h="841375">
                  <a:moveTo>
                    <a:pt x="0" y="0"/>
                  </a:moveTo>
                  <a:lnTo>
                    <a:pt x="0" y="841251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430007" y="818312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4016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429252" y="7223751"/>
              <a:ext cx="0" cy="958850"/>
            </a:xfrm>
            <a:custGeom>
              <a:avLst/>
              <a:gdLst/>
              <a:ahLst/>
              <a:cxnLst/>
              <a:rect l="l" t="t" r="r" b="b"/>
              <a:pathLst>
                <a:path w="0" h="958850">
                  <a:moveTo>
                    <a:pt x="0" y="0"/>
                  </a:moveTo>
                  <a:lnTo>
                    <a:pt x="0" y="958594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494024" y="8064230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 h="0">
                  <a:moveTo>
                    <a:pt x="0" y="0"/>
                  </a:moveTo>
                  <a:lnTo>
                    <a:pt x="62478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494024" y="8183122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 h="0">
                  <a:moveTo>
                    <a:pt x="0" y="0"/>
                  </a:moveTo>
                  <a:lnTo>
                    <a:pt x="62478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558027" y="8181574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 h="0">
                  <a:moveTo>
                    <a:pt x="0" y="0"/>
                  </a:moveTo>
                  <a:lnTo>
                    <a:pt x="62477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556503" y="8182345"/>
              <a:ext cx="567055" cy="0"/>
            </a:xfrm>
            <a:custGeom>
              <a:avLst/>
              <a:gdLst/>
              <a:ahLst/>
              <a:cxnLst/>
              <a:rect l="l" t="t" r="r" b="b"/>
              <a:pathLst>
                <a:path w="567054" h="0">
                  <a:moveTo>
                    <a:pt x="0" y="0"/>
                  </a:moveTo>
                  <a:lnTo>
                    <a:pt x="566923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556503" y="8181574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4001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651253" y="6935713"/>
              <a:ext cx="1472565" cy="1324610"/>
            </a:xfrm>
            <a:custGeom>
              <a:avLst/>
              <a:gdLst/>
              <a:ahLst/>
              <a:cxnLst/>
              <a:rect l="l" t="t" r="r" b="b"/>
              <a:pathLst>
                <a:path w="1472564" h="1324609">
                  <a:moveTo>
                    <a:pt x="83812" y="1295413"/>
                  </a:moveTo>
                  <a:lnTo>
                    <a:pt x="1472173" y="1295413"/>
                  </a:lnTo>
                </a:path>
                <a:path w="1472564" h="1324609">
                  <a:moveTo>
                    <a:pt x="83812" y="1295413"/>
                  </a:moveTo>
                  <a:lnTo>
                    <a:pt x="83812" y="1324355"/>
                  </a:lnTo>
                </a:path>
                <a:path w="1472564" h="1324609">
                  <a:moveTo>
                    <a:pt x="144768" y="1295413"/>
                  </a:moveTo>
                  <a:lnTo>
                    <a:pt x="144768" y="1324355"/>
                  </a:lnTo>
                </a:path>
                <a:path w="1472564" h="1324609">
                  <a:moveTo>
                    <a:pt x="208785" y="1295413"/>
                  </a:moveTo>
                  <a:lnTo>
                    <a:pt x="208785" y="1324355"/>
                  </a:lnTo>
                </a:path>
                <a:path w="1472564" h="1324609">
                  <a:moveTo>
                    <a:pt x="272787" y="1295413"/>
                  </a:moveTo>
                  <a:lnTo>
                    <a:pt x="272787" y="1324355"/>
                  </a:lnTo>
                </a:path>
                <a:path w="1472564" h="1324609">
                  <a:moveTo>
                    <a:pt x="336803" y="1295413"/>
                  </a:moveTo>
                  <a:lnTo>
                    <a:pt x="336803" y="1324355"/>
                  </a:lnTo>
                </a:path>
                <a:path w="1472564" h="1324609">
                  <a:moveTo>
                    <a:pt x="399282" y="1295413"/>
                  </a:moveTo>
                  <a:lnTo>
                    <a:pt x="399282" y="1324355"/>
                  </a:lnTo>
                </a:path>
                <a:path w="1472564" h="1324609">
                  <a:moveTo>
                    <a:pt x="463284" y="1295413"/>
                  </a:moveTo>
                  <a:lnTo>
                    <a:pt x="463284" y="1324355"/>
                  </a:lnTo>
                </a:path>
                <a:path w="1472564" h="1324609">
                  <a:moveTo>
                    <a:pt x="527301" y="1295413"/>
                  </a:moveTo>
                  <a:lnTo>
                    <a:pt x="527301" y="1324355"/>
                  </a:lnTo>
                </a:path>
                <a:path w="1472564" h="1324609">
                  <a:moveTo>
                    <a:pt x="588257" y="1295413"/>
                  </a:moveTo>
                  <a:lnTo>
                    <a:pt x="588257" y="1324355"/>
                  </a:lnTo>
                </a:path>
                <a:path w="1472564" h="1324609">
                  <a:moveTo>
                    <a:pt x="650736" y="1295413"/>
                  </a:moveTo>
                  <a:lnTo>
                    <a:pt x="650736" y="1324355"/>
                  </a:lnTo>
                </a:path>
                <a:path w="1472564" h="1324609">
                  <a:moveTo>
                    <a:pt x="714752" y="1295413"/>
                  </a:moveTo>
                  <a:lnTo>
                    <a:pt x="714752" y="1324355"/>
                  </a:lnTo>
                </a:path>
                <a:path w="1472564" h="1324609">
                  <a:moveTo>
                    <a:pt x="778754" y="1295413"/>
                  </a:moveTo>
                  <a:lnTo>
                    <a:pt x="778754" y="1324355"/>
                  </a:lnTo>
                </a:path>
                <a:path w="1472564" h="1324609">
                  <a:moveTo>
                    <a:pt x="842771" y="1295413"/>
                  </a:moveTo>
                  <a:lnTo>
                    <a:pt x="842771" y="1324355"/>
                  </a:lnTo>
                </a:path>
                <a:path w="1472564" h="1324609">
                  <a:moveTo>
                    <a:pt x="905250" y="1295413"/>
                  </a:moveTo>
                  <a:lnTo>
                    <a:pt x="905250" y="1324355"/>
                  </a:lnTo>
                </a:path>
                <a:path w="1472564" h="1324609">
                  <a:moveTo>
                    <a:pt x="969251" y="1295413"/>
                  </a:moveTo>
                  <a:lnTo>
                    <a:pt x="969251" y="1324355"/>
                  </a:lnTo>
                </a:path>
                <a:path w="1472564" h="1324609">
                  <a:moveTo>
                    <a:pt x="1030222" y="1295413"/>
                  </a:moveTo>
                  <a:lnTo>
                    <a:pt x="1030222" y="1324355"/>
                  </a:lnTo>
                </a:path>
                <a:path w="1472564" h="1324609">
                  <a:moveTo>
                    <a:pt x="1094224" y="1295413"/>
                  </a:moveTo>
                  <a:lnTo>
                    <a:pt x="1094224" y="1324355"/>
                  </a:lnTo>
                </a:path>
                <a:path w="1472564" h="1324609">
                  <a:moveTo>
                    <a:pt x="1156718" y="1295413"/>
                  </a:moveTo>
                  <a:lnTo>
                    <a:pt x="1156718" y="1324355"/>
                  </a:lnTo>
                </a:path>
                <a:path w="1472564" h="1324609">
                  <a:moveTo>
                    <a:pt x="1220720" y="1295413"/>
                  </a:moveTo>
                  <a:lnTo>
                    <a:pt x="1220720" y="1324355"/>
                  </a:lnTo>
                </a:path>
                <a:path w="1472564" h="1324609">
                  <a:moveTo>
                    <a:pt x="1284721" y="1295413"/>
                  </a:moveTo>
                  <a:lnTo>
                    <a:pt x="1284721" y="1324355"/>
                  </a:lnTo>
                </a:path>
                <a:path w="1472564" h="1324609">
                  <a:moveTo>
                    <a:pt x="1348738" y="1295413"/>
                  </a:moveTo>
                  <a:lnTo>
                    <a:pt x="1348738" y="1324355"/>
                  </a:lnTo>
                </a:path>
                <a:path w="1472564" h="1324609">
                  <a:moveTo>
                    <a:pt x="1411217" y="1295413"/>
                  </a:moveTo>
                  <a:lnTo>
                    <a:pt x="1411217" y="1324355"/>
                  </a:lnTo>
                </a:path>
                <a:path w="1472564" h="1324609">
                  <a:moveTo>
                    <a:pt x="1472173" y="1295413"/>
                  </a:moveTo>
                  <a:lnTo>
                    <a:pt x="1472173" y="1324355"/>
                  </a:lnTo>
                </a:path>
                <a:path w="1472564" h="1324609">
                  <a:moveTo>
                    <a:pt x="27424" y="1246631"/>
                  </a:moveTo>
                  <a:lnTo>
                    <a:pt x="27424" y="0"/>
                  </a:lnTo>
                </a:path>
                <a:path w="1472564" h="1324609">
                  <a:moveTo>
                    <a:pt x="27424" y="1246631"/>
                  </a:moveTo>
                  <a:lnTo>
                    <a:pt x="0" y="1246631"/>
                  </a:lnTo>
                </a:path>
                <a:path w="1472564" h="1324609">
                  <a:moveTo>
                    <a:pt x="27424" y="949460"/>
                  </a:moveTo>
                  <a:lnTo>
                    <a:pt x="0" y="949460"/>
                  </a:lnTo>
                </a:path>
                <a:path w="1472564" h="1324609">
                  <a:moveTo>
                    <a:pt x="27424" y="647699"/>
                  </a:moveTo>
                  <a:lnTo>
                    <a:pt x="0" y="647699"/>
                  </a:lnTo>
                </a:path>
                <a:path w="1472564" h="1324609">
                  <a:moveTo>
                    <a:pt x="27424" y="347477"/>
                  </a:moveTo>
                  <a:lnTo>
                    <a:pt x="0" y="347477"/>
                  </a:lnTo>
                </a:path>
                <a:path w="1472564" h="1324609">
                  <a:moveTo>
                    <a:pt x="27424" y="50291"/>
                  </a:moveTo>
                  <a:lnTo>
                    <a:pt x="0" y="50291"/>
                  </a:lnTo>
                </a:path>
              </a:pathLst>
            </a:custGeom>
            <a:ln w="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454959" y="7453815"/>
            <a:ext cx="81280" cy="26289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 spc="-10">
                <a:latin typeface="Arial MT"/>
                <a:cs typeface="Arial MT"/>
              </a:rPr>
              <a:t>Frequenza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731891" y="7222163"/>
            <a:ext cx="1395095" cy="1041400"/>
            <a:chOff x="4731891" y="7222163"/>
            <a:chExt cx="1395095" cy="1041400"/>
          </a:xfrm>
        </p:grpSpPr>
        <p:sp>
          <p:nvSpPr>
            <p:cNvPr id="55" name="object 55"/>
            <p:cNvSpPr/>
            <p:nvPr/>
          </p:nvSpPr>
          <p:spPr>
            <a:xfrm>
              <a:off x="4735066" y="8182345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60" h="0">
                  <a:moveTo>
                    <a:pt x="0" y="0"/>
                  </a:moveTo>
                  <a:lnTo>
                    <a:pt x="60956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735066" y="8182345"/>
              <a:ext cx="504825" cy="0"/>
            </a:xfrm>
            <a:custGeom>
              <a:avLst/>
              <a:gdLst/>
              <a:ahLst/>
              <a:cxnLst/>
              <a:rect l="l" t="t" r="r" b="b"/>
              <a:pathLst>
                <a:path w="504825" h="0">
                  <a:moveTo>
                    <a:pt x="0" y="0"/>
                  </a:moveTo>
                  <a:lnTo>
                    <a:pt x="504444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239511" y="8124439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20">
                  <a:moveTo>
                    <a:pt x="64007" y="0"/>
                  </a:moveTo>
                  <a:lnTo>
                    <a:pt x="0" y="0"/>
                  </a:lnTo>
                  <a:lnTo>
                    <a:pt x="0" y="57911"/>
                  </a:lnTo>
                  <a:lnTo>
                    <a:pt x="64007" y="57911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239510" y="8122920"/>
              <a:ext cx="62865" cy="59690"/>
            </a:xfrm>
            <a:custGeom>
              <a:avLst/>
              <a:gdLst/>
              <a:ahLst/>
              <a:cxnLst/>
              <a:rect l="l" t="t" r="r" b="b"/>
              <a:pathLst>
                <a:path w="62864" h="59690">
                  <a:moveTo>
                    <a:pt x="0" y="0"/>
                  </a:moveTo>
                  <a:lnTo>
                    <a:pt x="62478" y="0"/>
                  </a:lnTo>
                </a:path>
                <a:path w="62864" h="59690">
                  <a:moveTo>
                    <a:pt x="62478" y="0"/>
                  </a:moveTo>
                  <a:lnTo>
                    <a:pt x="62478" y="59425"/>
                  </a:lnTo>
                </a:path>
                <a:path w="62864" h="59690">
                  <a:moveTo>
                    <a:pt x="62478" y="59425"/>
                  </a:moveTo>
                  <a:lnTo>
                    <a:pt x="0" y="59425"/>
                  </a:lnTo>
                </a:path>
                <a:path w="62864" h="59690">
                  <a:moveTo>
                    <a:pt x="0" y="594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303519" y="7525507"/>
              <a:ext cx="64135" cy="657225"/>
            </a:xfrm>
            <a:custGeom>
              <a:avLst/>
              <a:gdLst/>
              <a:ahLst/>
              <a:cxnLst/>
              <a:rect l="l" t="t" r="r" b="b"/>
              <a:pathLst>
                <a:path w="64135" h="657225">
                  <a:moveTo>
                    <a:pt x="64007" y="0"/>
                  </a:moveTo>
                  <a:lnTo>
                    <a:pt x="0" y="0"/>
                  </a:lnTo>
                  <a:lnTo>
                    <a:pt x="0" y="656843"/>
                  </a:lnTo>
                  <a:lnTo>
                    <a:pt x="64007" y="656843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301989" y="7525512"/>
              <a:ext cx="64135" cy="657225"/>
            </a:xfrm>
            <a:custGeom>
              <a:avLst/>
              <a:gdLst/>
              <a:ahLst/>
              <a:cxnLst/>
              <a:rect l="l" t="t" r="r" b="b"/>
              <a:pathLst>
                <a:path w="64135" h="657225">
                  <a:moveTo>
                    <a:pt x="0" y="0"/>
                  </a:moveTo>
                  <a:lnTo>
                    <a:pt x="64016" y="0"/>
                  </a:lnTo>
                </a:path>
                <a:path w="64135" h="657225">
                  <a:moveTo>
                    <a:pt x="64016" y="0"/>
                  </a:moveTo>
                  <a:lnTo>
                    <a:pt x="64016" y="656833"/>
                  </a:lnTo>
                </a:path>
                <a:path w="64135" h="657225">
                  <a:moveTo>
                    <a:pt x="64016" y="656833"/>
                  </a:moveTo>
                  <a:lnTo>
                    <a:pt x="0" y="656833"/>
                  </a:lnTo>
                </a:path>
                <a:path w="64135" h="657225">
                  <a:moveTo>
                    <a:pt x="0" y="6568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367527" y="7345675"/>
              <a:ext cx="62865" cy="836930"/>
            </a:xfrm>
            <a:custGeom>
              <a:avLst/>
              <a:gdLst/>
              <a:ahLst/>
              <a:cxnLst/>
              <a:rect l="l" t="t" r="r" b="b"/>
              <a:pathLst>
                <a:path w="62864" h="836929">
                  <a:moveTo>
                    <a:pt x="62483" y="0"/>
                  </a:moveTo>
                  <a:lnTo>
                    <a:pt x="0" y="0"/>
                  </a:lnTo>
                  <a:lnTo>
                    <a:pt x="0" y="836675"/>
                  </a:lnTo>
                  <a:lnTo>
                    <a:pt x="62483" y="836675"/>
                  </a:lnTo>
                  <a:lnTo>
                    <a:pt x="624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366006" y="7345682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 h="0">
                  <a:moveTo>
                    <a:pt x="0" y="0"/>
                  </a:moveTo>
                  <a:lnTo>
                    <a:pt x="64001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429252" y="7345682"/>
              <a:ext cx="0" cy="836930"/>
            </a:xfrm>
            <a:custGeom>
              <a:avLst/>
              <a:gdLst/>
              <a:ahLst/>
              <a:cxnLst/>
              <a:rect l="l" t="t" r="r" b="b"/>
              <a:pathLst>
                <a:path w="0" h="836929">
                  <a:moveTo>
                    <a:pt x="0" y="0"/>
                  </a:moveTo>
                  <a:lnTo>
                    <a:pt x="0" y="836663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366006" y="7345682"/>
              <a:ext cx="64135" cy="836930"/>
            </a:xfrm>
            <a:custGeom>
              <a:avLst/>
              <a:gdLst/>
              <a:ahLst/>
              <a:cxnLst/>
              <a:rect l="l" t="t" r="r" b="b"/>
              <a:pathLst>
                <a:path w="64135" h="836929">
                  <a:moveTo>
                    <a:pt x="64001" y="836663"/>
                  </a:moveTo>
                  <a:lnTo>
                    <a:pt x="0" y="836663"/>
                  </a:lnTo>
                </a:path>
                <a:path w="64135" h="836929">
                  <a:moveTo>
                    <a:pt x="0" y="8366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430011" y="7225279"/>
              <a:ext cx="64135" cy="957580"/>
            </a:xfrm>
            <a:custGeom>
              <a:avLst/>
              <a:gdLst/>
              <a:ahLst/>
              <a:cxnLst/>
              <a:rect l="l" t="t" r="r" b="b"/>
              <a:pathLst>
                <a:path w="64135" h="957579">
                  <a:moveTo>
                    <a:pt x="64007" y="0"/>
                  </a:moveTo>
                  <a:lnTo>
                    <a:pt x="0" y="0"/>
                  </a:lnTo>
                  <a:lnTo>
                    <a:pt x="0" y="957071"/>
                  </a:lnTo>
                  <a:lnTo>
                    <a:pt x="64007" y="957071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30007" y="7223751"/>
              <a:ext cx="64135" cy="958850"/>
            </a:xfrm>
            <a:custGeom>
              <a:avLst/>
              <a:gdLst/>
              <a:ahLst/>
              <a:cxnLst/>
              <a:rect l="l" t="t" r="r" b="b"/>
              <a:pathLst>
                <a:path w="64135" h="958850">
                  <a:moveTo>
                    <a:pt x="0" y="0"/>
                  </a:moveTo>
                  <a:lnTo>
                    <a:pt x="64016" y="0"/>
                  </a:lnTo>
                </a:path>
                <a:path w="64135" h="958850">
                  <a:moveTo>
                    <a:pt x="64016" y="0"/>
                  </a:moveTo>
                  <a:lnTo>
                    <a:pt x="64016" y="958594"/>
                  </a:lnTo>
                </a:path>
                <a:path w="64135" h="958850">
                  <a:moveTo>
                    <a:pt x="64016" y="958594"/>
                  </a:moveTo>
                  <a:lnTo>
                    <a:pt x="0" y="958594"/>
                  </a:lnTo>
                </a:path>
                <a:path w="64135" h="958850">
                  <a:moveTo>
                    <a:pt x="0" y="9585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494019" y="8065003"/>
              <a:ext cx="64135" cy="117475"/>
            </a:xfrm>
            <a:custGeom>
              <a:avLst/>
              <a:gdLst/>
              <a:ahLst/>
              <a:cxnLst/>
              <a:rect l="l" t="t" r="r" b="b"/>
              <a:pathLst>
                <a:path w="64135" h="117475">
                  <a:moveTo>
                    <a:pt x="64007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64007" y="11734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494024" y="8065005"/>
              <a:ext cx="62865" cy="117475"/>
            </a:xfrm>
            <a:custGeom>
              <a:avLst/>
              <a:gdLst/>
              <a:ahLst/>
              <a:cxnLst/>
              <a:rect l="l" t="t" r="r" b="b"/>
              <a:pathLst>
                <a:path w="62864" h="117475">
                  <a:moveTo>
                    <a:pt x="0" y="0"/>
                  </a:moveTo>
                  <a:lnTo>
                    <a:pt x="62478" y="0"/>
                  </a:lnTo>
                </a:path>
                <a:path w="62864" h="117475">
                  <a:moveTo>
                    <a:pt x="62478" y="0"/>
                  </a:moveTo>
                  <a:lnTo>
                    <a:pt x="62478" y="117340"/>
                  </a:lnTo>
                </a:path>
                <a:path w="62864" h="117475">
                  <a:moveTo>
                    <a:pt x="62478" y="117340"/>
                  </a:moveTo>
                  <a:lnTo>
                    <a:pt x="0" y="117340"/>
                  </a:lnTo>
                </a:path>
                <a:path w="62864" h="117475">
                  <a:moveTo>
                    <a:pt x="0" y="1173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556503" y="8182345"/>
              <a:ext cx="567055" cy="0"/>
            </a:xfrm>
            <a:custGeom>
              <a:avLst/>
              <a:gdLst/>
              <a:ahLst/>
              <a:cxnLst/>
              <a:rect l="l" t="t" r="r" b="b"/>
              <a:pathLst>
                <a:path w="567054" h="0">
                  <a:moveTo>
                    <a:pt x="0" y="0"/>
                  </a:moveTo>
                  <a:lnTo>
                    <a:pt x="566923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735066" y="8231127"/>
              <a:ext cx="1388745" cy="29209"/>
            </a:xfrm>
            <a:custGeom>
              <a:avLst/>
              <a:gdLst/>
              <a:ahLst/>
              <a:cxnLst/>
              <a:rect l="l" t="t" r="r" b="b"/>
              <a:pathLst>
                <a:path w="1388745" h="29209">
                  <a:moveTo>
                    <a:pt x="0" y="0"/>
                  </a:moveTo>
                  <a:lnTo>
                    <a:pt x="1388360" y="0"/>
                  </a:lnTo>
                </a:path>
                <a:path w="1388745" h="29209">
                  <a:moveTo>
                    <a:pt x="0" y="0"/>
                  </a:moveTo>
                  <a:lnTo>
                    <a:pt x="0" y="28942"/>
                  </a:lnTo>
                </a:path>
                <a:path w="1388745" h="29209">
                  <a:moveTo>
                    <a:pt x="60956" y="0"/>
                  </a:moveTo>
                  <a:lnTo>
                    <a:pt x="60956" y="28942"/>
                  </a:lnTo>
                </a:path>
                <a:path w="1388745" h="29209">
                  <a:moveTo>
                    <a:pt x="124972" y="0"/>
                  </a:moveTo>
                  <a:lnTo>
                    <a:pt x="124972" y="28942"/>
                  </a:lnTo>
                </a:path>
                <a:path w="1388745" h="29209">
                  <a:moveTo>
                    <a:pt x="188974" y="0"/>
                  </a:moveTo>
                  <a:lnTo>
                    <a:pt x="188974" y="28942"/>
                  </a:lnTo>
                </a:path>
                <a:path w="1388745" h="29209">
                  <a:moveTo>
                    <a:pt x="252991" y="0"/>
                  </a:moveTo>
                  <a:lnTo>
                    <a:pt x="252991" y="28942"/>
                  </a:lnTo>
                </a:path>
                <a:path w="1388745" h="29209">
                  <a:moveTo>
                    <a:pt x="315470" y="0"/>
                  </a:moveTo>
                  <a:lnTo>
                    <a:pt x="315470" y="28942"/>
                  </a:lnTo>
                </a:path>
                <a:path w="1388745" h="29209">
                  <a:moveTo>
                    <a:pt x="379471" y="0"/>
                  </a:moveTo>
                  <a:lnTo>
                    <a:pt x="379471" y="28942"/>
                  </a:lnTo>
                </a:path>
                <a:path w="1388745" h="29209">
                  <a:moveTo>
                    <a:pt x="443488" y="0"/>
                  </a:moveTo>
                  <a:lnTo>
                    <a:pt x="443488" y="28942"/>
                  </a:lnTo>
                </a:path>
                <a:path w="1388745" h="29209">
                  <a:moveTo>
                    <a:pt x="504444" y="0"/>
                  </a:moveTo>
                  <a:lnTo>
                    <a:pt x="504444" y="28942"/>
                  </a:lnTo>
                </a:path>
                <a:path w="1388745" h="29209">
                  <a:moveTo>
                    <a:pt x="566923" y="0"/>
                  </a:moveTo>
                  <a:lnTo>
                    <a:pt x="566923" y="28942"/>
                  </a:lnTo>
                </a:path>
                <a:path w="1388745" h="29209">
                  <a:moveTo>
                    <a:pt x="630940" y="0"/>
                  </a:moveTo>
                  <a:lnTo>
                    <a:pt x="630940" y="28942"/>
                  </a:lnTo>
                </a:path>
                <a:path w="1388745" h="29209">
                  <a:moveTo>
                    <a:pt x="694941" y="0"/>
                  </a:moveTo>
                  <a:lnTo>
                    <a:pt x="694941" y="28942"/>
                  </a:lnTo>
                </a:path>
                <a:path w="1388745" h="29209">
                  <a:moveTo>
                    <a:pt x="758958" y="0"/>
                  </a:moveTo>
                  <a:lnTo>
                    <a:pt x="758958" y="28942"/>
                  </a:lnTo>
                </a:path>
                <a:path w="1388745" h="29209">
                  <a:moveTo>
                    <a:pt x="821437" y="0"/>
                  </a:moveTo>
                  <a:lnTo>
                    <a:pt x="821437" y="28942"/>
                  </a:lnTo>
                </a:path>
                <a:path w="1388745" h="29209">
                  <a:moveTo>
                    <a:pt x="885438" y="0"/>
                  </a:moveTo>
                  <a:lnTo>
                    <a:pt x="885438" y="28942"/>
                  </a:lnTo>
                </a:path>
                <a:path w="1388745" h="29209">
                  <a:moveTo>
                    <a:pt x="946410" y="0"/>
                  </a:moveTo>
                  <a:lnTo>
                    <a:pt x="946410" y="28942"/>
                  </a:lnTo>
                </a:path>
                <a:path w="1388745" h="29209">
                  <a:moveTo>
                    <a:pt x="1010411" y="0"/>
                  </a:moveTo>
                  <a:lnTo>
                    <a:pt x="1010411" y="28942"/>
                  </a:lnTo>
                </a:path>
                <a:path w="1388745" h="29209">
                  <a:moveTo>
                    <a:pt x="1072905" y="0"/>
                  </a:moveTo>
                  <a:lnTo>
                    <a:pt x="1072905" y="28942"/>
                  </a:lnTo>
                </a:path>
                <a:path w="1388745" h="29209">
                  <a:moveTo>
                    <a:pt x="1136907" y="0"/>
                  </a:moveTo>
                  <a:lnTo>
                    <a:pt x="1136907" y="28942"/>
                  </a:lnTo>
                </a:path>
                <a:path w="1388745" h="29209">
                  <a:moveTo>
                    <a:pt x="1200909" y="0"/>
                  </a:moveTo>
                  <a:lnTo>
                    <a:pt x="1200909" y="28942"/>
                  </a:lnTo>
                </a:path>
                <a:path w="1388745" h="29209">
                  <a:moveTo>
                    <a:pt x="1264925" y="0"/>
                  </a:moveTo>
                  <a:lnTo>
                    <a:pt x="1264925" y="28942"/>
                  </a:lnTo>
                </a:path>
                <a:path w="1388745" h="29209">
                  <a:moveTo>
                    <a:pt x="1327404" y="0"/>
                  </a:moveTo>
                  <a:lnTo>
                    <a:pt x="1327404" y="28942"/>
                  </a:lnTo>
                </a:path>
                <a:path w="1388745" h="29209">
                  <a:moveTo>
                    <a:pt x="1388360" y="0"/>
                  </a:moveTo>
                  <a:lnTo>
                    <a:pt x="1388360" y="28942"/>
                  </a:lnTo>
                </a:path>
              </a:pathLst>
            </a:custGeom>
            <a:ln w="6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4695442" y="8278551"/>
            <a:ext cx="1483360" cy="1962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0"/>
              </a:spcBef>
            </a:pPr>
            <a:r>
              <a:rPr dirty="0" sz="400" spc="-15">
                <a:latin typeface="Arial MT"/>
                <a:cs typeface="Arial MT"/>
              </a:rPr>
              <a:t>150</a:t>
            </a:r>
            <a:r>
              <a:rPr dirty="0" sz="400" spc="225">
                <a:latin typeface="Arial MT"/>
                <a:cs typeface="Arial MT"/>
              </a:rPr>
              <a:t> </a:t>
            </a:r>
            <a:r>
              <a:rPr dirty="0" sz="400" spc="-15">
                <a:latin typeface="Arial MT"/>
                <a:cs typeface="Arial MT"/>
              </a:rPr>
              <a:t>154</a:t>
            </a:r>
            <a:r>
              <a:rPr dirty="0" sz="400" spc="254">
                <a:latin typeface="Arial MT"/>
                <a:cs typeface="Arial MT"/>
              </a:rPr>
              <a:t> </a:t>
            </a:r>
            <a:r>
              <a:rPr dirty="0" sz="400" spc="-15">
                <a:latin typeface="Arial MT"/>
                <a:cs typeface="Arial MT"/>
              </a:rPr>
              <a:t>158</a:t>
            </a:r>
            <a:r>
              <a:rPr dirty="0" sz="400" spc="254">
                <a:latin typeface="Arial MT"/>
                <a:cs typeface="Arial MT"/>
              </a:rPr>
              <a:t> </a:t>
            </a:r>
            <a:r>
              <a:rPr dirty="0" sz="400" spc="-15">
                <a:latin typeface="Arial MT"/>
                <a:cs typeface="Arial MT"/>
              </a:rPr>
              <a:t>162</a:t>
            </a:r>
            <a:r>
              <a:rPr dirty="0" sz="400" spc="229">
                <a:latin typeface="Arial MT"/>
                <a:cs typeface="Arial MT"/>
              </a:rPr>
              <a:t> </a:t>
            </a:r>
            <a:r>
              <a:rPr dirty="0" sz="400" spc="-15">
                <a:latin typeface="Arial MT"/>
                <a:cs typeface="Arial MT"/>
              </a:rPr>
              <a:t>166</a:t>
            </a:r>
            <a:r>
              <a:rPr dirty="0" sz="400" spc="254">
                <a:latin typeface="Arial MT"/>
                <a:cs typeface="Arial MT"/>
              </a:rPr>
              <a:t> </a:t>
            </a:r>
            <a:r>
              <a:rPr dirty="0" sz="400" spc="-15">
                <a:latin typeface="Arial MT"/>
                <a:cs typeface="Arial MT"/>
              </a:rPr>
              <a:t>170</a:t>
            </a:r>
            <a:r>
              <a:rPr dirty="0" sz="400" spc="254">
                <a:latin typeface="Arial MT"/>
                <a:cs typeface="Arial MT"/>
              </a:rPr>
              <a:t> </a:t>
            </a:r>
            <a:r>
              <a:rPr dirty="0" sz="400" spc="-15">
                <a:latin typeface="Arial MT"/>
                <a:cs typeface="Arial MT"/>
              </a:rPr>
              <a:t>174</a:t>
            </a:r>
            <a:r>
              <a:rPr dirty="0" sz="400" spc="254">
                <a:latin typeface="Arial MT"/>
                <a:cs typeface="Arial MT"/>
              </a:rPr>
              <a:t> </a:t>
            </a:r>
            <a:r>
              <a:rPr dirty="0" sz="400" spc="-15">
                <a:latin typeface="Arial MT"/>
                <a:cs typeface="Arial MT"/>
              </a:rPr>
              <a:t>178</a:t>
            </a:r>
            <a:r>
              <a:rPr dirty="0" sz="400" spc="229">
                <a:latin typeface="Arial MT"/>
                <a:cs typeface="Arial MT"/>
              </a:rPr>
              <a:t> </a:t>
            </a:r>
            <a:r>
              <a:rPr dirty="0" sz="400" spc="-15">
                <a:latin typeface="Arial MT"/>
                <a:cs typeface="Arial MT"/>
              </a:rPr>
              <a:t>182</a:t>
            </a:r>
            <a:r>
              <a:rPr dirty="0" sz="400" spc="254">
                <a:latin typeface="Arial MT"/>
                <a:cs typeface="Arial MT"/>
              </a:rPr>
              <a:t> </a:t>
            </a:r>
            <a:r>
              <a:rPr dirty="0" sz="400" spc="-15">
                <a:latin typeface="Arial MT"/>
                <a:cs typeface="Arial MT"/>
              </a:rPr>
              <a:t>186</a:t>
            </a:r>
            <a:r>
              <a:rPr dirty="0" sz="400" spc="254">
                <a:latin typeface="Arial MT"/>
                <a:cs typeface="Arial MT"/>
              </a:rPr>
              <a:t> </a:t>
            </a:r>
            <a:r>
              <a:rPr dirty="0" sz="400" spc="-15">
                <a:latin typeface="Arial MT"/>
                <a:cs typeface="Arial MT"/>
              </a:rPr>
              <a:t>190</a:t>
            </a:r>
            <a:r>
              <a:rPr dirty="0" sz="400" spc="229">
                <a:latin typeface="Arial MT"/>
                <a:cs typeface="Arial MT"/>
              </a:rPr>
              <a:t> </a:t>
            </a:r>
            <a:r>
              <a:rPr dirty="0" sz="400" spc="-15">
                <a:latin typeface="Arial MT"/>
                <a:cs typeface="Arial MT"/>
              </a:rPr>
              <a:t>194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">
              <a:latin typeface="Arial MT"/>
              <a:cs typeface="Arial MT"/>
            </a:endParaRPr>
          </a:p>
          <a:p>
            <a:pPr algn="ctr" marR="6985">
              <a:lnSpc>
                <a:spcPct val="100000"/>
              </a:lnSpc>
            </a:pPr>
            <a:r>
              <a:rPr dirty="0" sz="400" spc="-10">
                <a:latin typeface="Arial MT"/>
                <a:cs typeface="Arial MT"/>
              </a:rPr>
              <a:t>A</a:t>
            </a:r>
            <a:r>
              <a:rPr dirty="0" sz="400" spc="-20">
                <a:latin typeface="Arial MT"/>
                <a:cs typeface="Arial MT"/>
              </a:rPr>
              <a:t>lt</a:t>
            </a:r>
            <a:r>
              <a:rPr dirty="0" sz="400" spc="-400">
                <a:latin typeface="Arial MT"/>
                <a:cs typeface="Arial MT"/>
              </a:rPr>
              <a:t>e</a:t>
            </a:r>
            <a:r>
              <a:rPr dirty="0" sz="400" spc="-5">
                <a:latin typeface="Arial MT"/>
                <a:cs typeface="Arial MT"/>
              </a:rPr>
              <a:t>l</a:t>
            </a:r>
            <a:r>
              <a:rPr dirty="0" sz="400">
                <a:latin typeface="Arial MT"/>
                <a:cs typeface="Arial MT"/>
              </a:rPr>
              <a:t>  </a:t>
            </a:r>
            <a:r>
              <a:rPr dirty="0" sz="400" spc="-35">
                <a:latin typeface="Arial MT"/>
                <a:cs typeface="Arial MT"/>
              </a:rPr>
              <a:t> </a:t>
            </a:r>
            <a:r>
              <a:rPr dirty="0" sz="400" spc="-35">
                <a:latin typeface="Arial MT"/>
                <a:cs typeface="Arial MT"/>
              </a:rPr>
              <a:t>zz</a:t>
            </a:r>
            <a:r>
              <a:rPr dirty="0" sz="400" spc="-15">
                <a:latin typeface="Arial MT"/>
                <a:cs typeface="Arial MT"/>
              </a:rPr>
              <a:t>a</a:t>
            </a:r>
            <a:r>
              <a:rPr dirty="0" sz="400" spc="-15">
                <a:latin typeface="Arial MT"/>
                <a:cs typeface="Arial MT"/>
              </a:rPr>
              <a:t> </a:t>
            </a:r>
            <a:r>
              <a:rPr dirty="0" sz="400" spc="-20">
                <a:latin typeface="Arial MT"/>
                <a:cs typeface="Arial MT"/>
              </a:rPr>
              <a:t>(</a:t>
            </a:r>
            <a:r>
              <a:rPr dirty="0" sz="400" spc="-10">
                <a:latin typeface="Arial MT"/>
                <a:cs typeface="Arial MT"/>
              </a:rPr>
              <a:t>c</a:t>
            </a:r>
            <a:r>
              <a:rPr dirty="0" sz="400" spc="-40">
                <a:latin typeface="Arial MT"/>
                <a:cs typeface="Arial MT"/>
              </a:rPr>
              <a:t>m</a:t>
            </a:r>
            <a:r>
              <a:rPr dirty="0" sz="400" spc="-10">
                <a:latin typeface="Arial MT"/>
                <a:cs typeface="Arial MT"/>
              </a:rPr>
              <a:t>)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651253" y="6935713"/>
            <a:ext cx="27940" cy="1247140"/>
          </a:xfrm>
          <a:custGeom>
            <a:avLst/>
            <a:gdLst/>
            <a:ahLst/>
            <a:cxnLst/>
            <a:rect l="l" t="t" r="r" b="b"/>
            <a:pathLst>
              <a:path w="27939" h="1247140">
                <a:moveTo>
                  <a:pt x="27424" y="1246631"/>
                </a:moveTo>
                <a:lnTo>
                  <a:pt x="27424" y="0"/>
                </a:lnTo>
              </a:path>
              <a:path w="27939" h="1247140">
                <a:moveTo>
                  <a:pt x="27424" y="1246631"/>
                </a:moveTo>
                <a:lnTo>
                  <a:pt x="0" y="1246631"/>
                </a:lnTo>
              </a:path>
              <a:path w="27939" h="1247140">
                <a:moveTo>
                  <a:pt x="27424" y="949460"/>
                </a:moveTo>
                <a:lnTo>
                  <a:pt x="0" y="949460"/>
                </a:lnTo>
              </a:path>
              <a:path w="27939" h="1247140">
                <a:moveTo>
                  <a:pt x="27424" y="647699"/>
                </a:moveTo>
                <a:lnTo>
                  <a:pt x="0" y="647699"/>
                </a:lnTo>
              </a:path>
              <a:path w="27939" h="1247140">
                <a:moveTo>
                  <a:pt x="27424" y="347477"/>
                </a:moveTo>
                <a:lnTo>
                  <a:pt x="0" y="347477"/>
                </a:lnTo>
              </a:path>
              <a:path w="27939" h="1247140">
                <a:moveTo>
                  <a:pt x="27424" y="50291"/>
                </a:moveTo>
                <a:lnTo>
                  <a:pt x="0" y="50291"/>
                </a:lnTo>
              </a:path>
            </a:pathLst>
          </a:custGeom>
          <a:ln w="6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4566211" y="8157933"/>
            <a:ext cx="81280" cy="5270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66211" y="7859221"/>
            <a:ext cx="81280" cy="5270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 MT"/>
                <a:cs typeface="Arial MT"/>
              </a:rPr>
              <a:t>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566211" y="7545262"/>
            <a:ext cx="81280" cy="8001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 MT"/>
                <a:cs typeface="Arial MT"/>
              </a:rPr>
              <a:t>10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566211" y="7243496"/>
            <a:ext cx="81280" cy="819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 spc="15">
                <a:latin typeface="Arial MT"/>
                <a:cs typeface="Arial MT"/>
              </a:rPr>
              <a:t>1</a:t>
            </a:r>
            <a:r>
              <a:rPr dirty="0" sz="400">
                <a:latin typeface="Arial MT"/>
                <a:cs typeface="Arial MT"/>
              </a:rPr>
              <a:t>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566211" y="6946301"/>
            <a:ext cx="81280" cy="8001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>
                <a:latin typeface="Arial MT"/>
                <a:cs typeface="Arial MT"/>
              </a:rPr>
              <a:t>20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675503" y="6920479"/>
            <a:ext cx="2050414" cy="1266825"/>
            <a:chOff x="4675503" y="6920479"/>
            <a:chExt cx="2050414" cy="1266825"/>
          </a:xfrm>
        </p:grpSpPr>
        <p:sp>
          <p:nvSpPr>
            <p:cNvPr id="79" name="object 79"/>
            <p:cNvSpPr/>
            <p:nvPr/>
          </p:nvSpPr>
          <p:spPr>
            <a:xfrm>
              <a:off x="4678678" y="818234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5242" y="0"/>
                  </a:lnTo>
                </a:path>
              </a:pathLst>
            </a:custGeom>
            <a:ln w="6190">
              <a:solidFill>
                <a:srgbClr val="006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693921" y="7184134"/>
              <a:ext cx="1472565" cy="998219"/>
            </a:xfrm>
            <a:custGeom>
              <a:avLst/>
              <a:gdLst/>
              <a:ahLst/>
              <a:cxnLst/>
              <a:rect l="l" t="t" r="r" b="b"/>
              <a:pathLst>
                <a:path w="1472564" h="998220">
                  <a:moveTo>
                    <a:pt x="0" y="998211"/>
                  </a:moveTo>
                  <a:lnTo>
                    <a:pt x="15242" y="998211"/>
                  </a:lnTo>
                </a:path>
                <a:path w="1472564" h="998220">
                  <a:moveTo>
                    <a:pt x="15242" y="998211"/>
                  </a:moveTo>
                  <a:lnTo>
                    <a:pt x="30485" y="998211"/>
                  </a:lnTo>
                </a:path>
                <a:path w="1472564" h="998220">
                  <a:moveTo>
                    <a:pt x="30485" y="998211"/>
                  </a:moveTo>
                  <a:lnTo>
                    <a:pt x="44190" y="998211"/>
                  </a:lnTo>
                </a:path>
                <a:path w="1472564" h="998220">
                  <a:moveTo>
                    <a:pt x="44190" y="998211"/>
                  </a:moveTo>
                  <a:lnTo>
                    <a:pt x="59433" y="998211"/>
                  </a:lnTo>
                </a:path>
                <a:path w="1472564" h="998220">
                  <a:moveTo>
                    <a:pt x="59433" y="998211"/>
                  </a:moveTo>
                  <a:lnTo>
                    <a:pt x="74676" y="998211"/>
                  </a:lnTo>
                </a:path>
                <a:path w="1472564" h="998220">
                  <a:moveTo>
                    <a:pt x="74676" y="998211"/>
                  </a:moveTo>
                  <a:lnTo>
                    <a:pt x="89918" y="998211"/>
                  </a:lnTo>
                </a:path>
                <a:path w="1472564" h="998220">
                  <a:moveTo>
                    <a:pt x="89918" y="998211"/>
                  </a:moveTo>
                  <a:lnTo>
                    <a:pt x="105161" y="998211"/>
                  </a:lnTo>
                </a:path>
                <a:path w="1472564" h="998220">
                  <a:moveTo>
                    <a:pt x="105161" y="998211"/>
                  </a:moveTo>
                  <a:lnTo>
                    <a:pt x="120389" y="998211"/>
                  </a:lnTo>
                </a:path>
                <a:path w="1472564" h="998220">
                  <a:moveTo>
                    <a:pt x="120389" y="998211"/>
                  </a:moveTo>
                  <a:lnTo>
                    <a:pt x="135632" y="998211"/>
                  </a:lnTo>
                </a:path>
                <a:path w="1472564" h="998220">
                  <a:moveTo>
                    <a:pt x="135632" y="998211"/>
                  </a:moveTo>
                  <a:lnTo>
                    <a:pt x="150875" y="998211"/>
                  </a:lnTo>
                </a:path>
                <a:path w="1472564" h="998220">
                  <a:moveTo>
                    <a:pt x="150875" y="998211"/>
                  </a:moveTo>
                  <a:lnTo>
                    <a:pt x="166117" y="998211"/>
                  </a:lnTo>
                </a:path>
                <a:path w="1472564" h="998220">
                  <a:moveTo>
                    <a:pt x="166117" y="998211"/>
                  </a:moveTo>
                  <a:lnTo>
                    <a:pt x="181360" y="998211"/>
                  </a:lnTo>
                </a:path>
                <a:path w="1472564" h="998220">
                  <a:moveTo>
                    <a:pt x="181360" y="998211"/>
                  </a:moveTo>
                  <a:lnTo>
                    <a:pt x="196588" y="998211"/>
                  </a:lnTo>
                </a:path>
                <a:path w="1472564" h="998220">
                  <a:moveTo>
                    <a:pt x="196588" y="998211"/>
                  </a:moveTo>
                  <a:lnTo>
                    <a:pt x="211831" y="998211"/>
                  </a:lnTo>
                </a:path>
                <a:path w="1472564" h="998220">
                  <a:moveTo>
                    <a:pt x="211831" y="998211"/>
                  </a:moveTo>
                  <a:lnTo>
                    <a:pt x="227073" y="998211"/>
                  </a:lnTo>
                </a:path>
                <a:path w="1472564" h="998220">
                  <a:moveTo>
                    <a:pt x="227073" y="998211"/>
                  </a:moveTo>
                  <a:lnTo>
                    <a:pt x="242316" y="998211"/>
                  </a:lnTo>
                </a:path>
                <a:path w="1472564" h="998220">
                  <a:moveTo>
                    <a:pt x="242316" y="998211"/>
                  </a:moveTo>
                  <a:lnTo>
                    <a:pt x="254513" y="998211"/>
                  </a:lnTo>
                </a:path>
                <a:path w="1472564" h="998220">
                  <a:moveTo>
                    <a:pt x="254513" y="998211"/>
                  </a:moveTo>
                  <a:lnTo>
                    <a:pt x="269741" y="998211"/>
                  </a:lnTo>
                </a:path>
                <a:path w="1472564" h="998220">
                  <a:moveTo>
                    <a:pt x="269741" y="998211"/>
                  </a:moveTo>
                  <a:lnTo>
                    <a:pt x="284984" y="998211"/>
                  </a:lnTo>
                </a:path>
                <a:path w="1472564" h="998220">
                  <a:moveTo>
                    <a:pt x="284984" y="998211"/>
                  </a:moveTo>
                  <a:lnTo>
                    <a:pt x="298704" y="998211"/>
                  </a:lnTo>
                </a:path>
                <a:path w="1472564" h="998220">
                  <a:moveTo>
                    <a:pt x="298704" y="998211"/>
                  </a:moveTo>
                  <a:lnTo>
                    <a:pt x="313947" y="998211"/>
                  </a:lnTo>
                </a:path>
                <a:path w="1472564" h="998220">
                  <a:moveTo>
                    <a:pt x="313947" y="998211"/>
                  </a:moveTo>
                  <a:lnTo>
                    <a:pt x="329190" y="998211"/>
                  </a:lnTo>
                </a:path>
                <a:path w="1472564" h="998220">
                  <a:moveTo>
                    <a:pt x="329190" y="998211"/>
                  </a:moveTo>
                  <a:lnTo>
                    <a:pt x="344417" y="998211"/>
                  </a:lnTo>
                </a:path>
                <a:path w="1472564" h="998220">
                  <a:moveTo>
                    <a:pt x="344417" y="998211"/>
                  </a:moveTo>
                  <a:lnTo>
                    <a:pt x="359660" y="998211"/>
                  </a:lnTo>
                </a:path>
                <a:path w="1472564" h="998220">
                  <a:moveTo>
                    <a:pt x="359660" y="998211"/>
                  </a:moveTo>
                  <a:lnTo>
                    <a:pt x="374903" y="998211"/>
                  </a:lnTo>
                </a:path>
                <a:path w="1472564" h="998220">
                  <a:moveTo>
                    <a:pt x="374903" y="998211"/>
                  </a:moveTo>
                  <a:lnTo>
                    <a:pt x="390146" y="998211"/>
                  </a:lnTo>
                </a:path>
                <a:path w="1472564" h="998220">
                  <a:moveTo>
                    <a:pt x="390146" y="998211"/>
                  </a:moveTo>
                  <a:lnTo>
                    <a:pt x="405388" y="998211"/>
                  </a:lnTo>
                </a:path>
                <a:path w="1472564" h="998220">
                  <a:moveTo>
                    <a:pt x="405388" y="998211"/>
                  </a:moveTo>
                  <a:lnTo>
                    <a:pt x="420616" y="998211"/>
                  </a:lnTo>
                </a:path>
                <a:path w="1472564" h="998220">
                  <a:moveTo>
                    <a:pt x="420616" y="998211"/>
                  </a:moveTo>
                  <a:lnTo>
                    <a:pt x="435859" y="998211"/>
                  </a:lnTo>
                </a:path>
                <a:path w="1472564" h="998220">
                  <a:moveTo>
                    <a:pt x="435859" y="998211"/>
                  </a:moveTo>
                  <a:lnTo>
                    <a:pt x="451102" y="998211"/>
                  </a:lnTo>
                </a:path>
                <a:path w="1472564" h="998220">
                  <a:moveTo>
                    <a:pt x="451102" y="998211"/>
                  </a:moveTo>
                  <a:lnTo>
                    <a:pt x="466345" y="998211"/>
                  </a:lnTo>
                </a:path>
                <a:path w="1472564" h="998220">
                  <a:moveTo>
                    <a:pt x="466345" y="998211"/>
                  </a:moveTo>
                  <a:lnTo>
                    <a:pt x="481587" y="998211"/>
                  </a:lnTo>
                </a:path>
                <a:path w="1472564" h="998220">
                  <a:moveTo>
                    <a:pt x="481587" y="998211"/>
                  </a:moveTo>
                  <a:lnTo>
                    <a:pt x="496830" y="998211"/>
                  </a:lnTo>
                </a:path>
                <a:path w="1472564" h="998220">
                  <a:moveTo>
                    <a:pt x="496830" y="998211"/>
                  </a:moveTo>
                  <a:lnTo>
                    <a:pt x="512058" y="995176"/>
                  </a:lnTo>
                </a:path>
                <a:path w="1472564" h="998220">
                  <a:moveTo>
                    <a:pt x="512058" y="995176"/>
                  </a:moveTo>
                  <a:lnTo>
                    <a:pt x="527301" y="989077"/>
                  </a:lnTo>
                </a:path>
                <a:path w="1472564" h="998220">
                  <a:moveTo>
                    <a:pt x="527301" y="989077"/>
                  </a:moveTo>
                  <a:lnTo>
                    <a:pt x="542543" y="979927"/>
                  </a:lnTo>
                </a:path>
                <a:path w="1472564" h="998220">
                  <a:moveTo>
                    <a:pt x="542543" y="979927"/>
                  </a:moveTo>
                  <a:lnTo>
                    <a:pt x="557786" y="964694"/>
                  </a:lnTo>
                </a:path>
                <a:path w="1472564" h="998220">
                  <a:moveTo>
                    <a:pt x="557786" y="964694"/>
                  </a:moveTo>
                  <a:lnTo>
                    <a:pt x="571506" y="935736"/>
                  </a:lnTo>
                </a:path>
                <a:path w="1472564" h="998220">
                  <a:moveTo>
                    <a:pt x="571506" y="935736"/>
                  </a:moveTo>
                  <a:lnTo>
                    <a:pt x="583688" y="893054"/>
                  </a:lnTo>
                </a:path>
                <a:path w="1472564" h="998220">
                  <a:moveTo>
                    <a:pt x="583688" y="893054"/>
                  </a:moveTo>
                  <a:lnTo>
                    <a:pt x="598931" y="827529"/>
                  </a:lnTo>
                </a:path>
                <a:path w="1472564" h="998220">
                  <a:moveTo>
                    <a:pt x="598931" y="827529"/>
                  </a:moveTo>
                  <a:lnTo>
                    <a:pt x="614174" y="740656"/>
                  </a:lnTo>
                </a:path>
                <a:path w="1472564" h="998220">
                  <a:moveTo>
                    <a:pt x="614174" y="740656"/>
                  </a:moveTo>
                  <a:lnTo>
                    <a:pt x="629417" y="629415"/>
                  </a:lnTo>
                </a:path>
                <a:path w="1472564" h="998220">
                  <a:moveTo>
                    <a:pt x="629417" y="629415"/>
                  </a:moveTo>
                  <a:lnTo>
                    <a:pt x="644645" y="495301"/>
                  </a:lnTo>
                </a:path>
                <a:path w="1472564" h="998220">
                  <a:moveTo>
                    <a:pt x="644645" y="495301"/>
                  </a:moveTo>
                  <a:lnTo>
                    <a:pt x="659887" y="353562"/>
                  </a:lnTo>
                </a:path>
                <a:path w="1472564" h="998220">
                  <a:moveTo>
                    <a:pt x="659887" y="353562"/>
                  </a:moveTo>
                  <a:lnTo>
                    <a:pt x="675130" y="213363"/>
                  </a:lnTo>
                </a:path>
                <a:path w="1472564" h="998220">
                  <a:moveTo>
                    <a:pt x="675130" y="213363"/>
                  </a:moveTo>
                  <a:lnTo>
                    <a:pt x="690373" y="99057"/>
                  </a:lnTo>
                </a:path>
                <a:path w="1472564" h="998220">
                  <a:moveTo>
                    <a:pt x="690373" y="99057"/>
                  </a:moveTo>
                  <a:lnTo>
                    <a:pt x="705616" y="24383"/>
                  </a:lnTo>
                </a:path>
                <a:path w="1472564" h="998220">
                  <a:moveTo>
                    <a:pt x="705616" y="24383"/>
                  </a:moveTo>
                  <a:lnTo>
                    <a:pt x="720843" y="0"/>
                  </a:lnTo>
                </a:path>
                <a:path w="1472564" h="998220">
                  <a:moveTo>
                    <a:pt x="720843" y="0"/>
                  </a:moveTo>
                  <a:lnTo>
                    <a:pt x="736086" y="27432"/>
                  </a:lnTo>
                </a:path>
                <a:path w="1472564" h="998220">
                  <a:moveTo>
                    <a:pt x="736086" y="27432"/>
                  </a:moveTo>
                  <a:lnTo>
                    <a:pt x="751329" y="111256"/>
                  </a:lnTo>
                </a:path>
                <a:path w="1472564" h="998220">
                  <a:moveTo>
                    <a:pt x="751329" y="111256"/>
                  </a:moveTo>
                  <a:lnTo>
                    <a:pt x="766572" y="228596"/>
                  </a:lnTo>
                </a:path>
                <a:path w="1472564" h="998220">
                  <a:moveTo>
                    <a:pt x="766572" y="228596"/>
                  </a:moveTo>
                  <a:lnTo>
                    <a:pt x="781815" y="368811"/>
                  </a:lnTo>
                </a:path>
                <a:path w="1472564" h="998220">
                  <a:moveTo>
                    <a:pt x="781815" y="368811"/>
                  </a:moveTo>
                  <a:lnTo>
                    <a:pt x="797057" y="507484"/>
                  </a:lnTo>
                </a:path>
                <a:path w="1472564" h="998220">
                  <a:moveTo>
                    <a:pt x="797057" y="507484"/>
                  </a:moveTo>
                  <a:lnTo>
                    <a:pt x="812285" y="641599"/>
                  </a:lnTo>
                </a:path>
                <a:path w="1472564" h="998220">
                  <a:moveTo>
                    <a:pt x="812285" y="641599"/>
                  </a:moveTo>
                  <a:lnTo>
                    <a:pt x="826005" y="749805"/>
                  </a:lnTo>
                </a:path>
                <a:path w="1472564" h="998220">
                  <a:moveTo>
                    <a:pt x="826005" y="749805"/>
                  </a:moveTo>
                  <a:lnTo>
                    <a:pt x="841248" y="836679"/>
                  </a:lnTo>
                </a:path>
                <a:path w="1472564" h="998220">
                  <a:moveTo>
                    <a:pt x="841248" y="836679"/>
                  </a:moveTo>
                  <a:lnTo>
                    <a:pt x="856491" y="899154"/>
                  </a:lnTo>
                </a:path>
                <a:path w="1472564" h="998220">
                  <a:moveTo>
                    <a:pt x="856491" y="899154"/>
                  </a:moveTo>
                  <a:lnTo>
                    <a:pt x="871734" y="938786"/>
                  </a:lnTo>
                </a:path>
                <a:path w="1472564" h="998220">
                  <a:moveTo>
                    <a:pt x="871734" y="938786"/>
                  </a:moveTo>
                  <a:lnTo>
                    <a:pt x="886961" y="967743"/>
                  </a:lnTo>
                </a:path>
                <a:path w="1472564" h="998220">
                  <a:moveTo>
                    <a:pt x="886961" y="967743"/>
                  </a:moveTo>
                  <a:lnTo>
                    <a:pt x="899158" y="982977"/>
                  </a:lnTo>
                </a:path>
                <a:path w="1472564" h="998220">
                  <a:moveTo>
                    <a:pt x="899158" y="982977"/>
                  </a:moveTo>
                  <a:lnTo>
                    <a:pt x="914401" y="992127"/>
                  </a:lnTo>
                </a:path>
                <a:path w="1472564" h="998220">
                  <a:moveTo>
                    <a:pt x="914401" y="992127"/>
                  </a:moveTo>
                  <a:lnTo>
                    <a:pt x="929644" y="995176"/>
                  </a:lnTo>
                </a:path>
                <a:path w="1472564" h="998220">
                  <a:moveTo>
                    <a:pt x="929644" y="995176"/>
                  </a:moveTo>
                  <a:lnTo>
                    <a:pt x="944872" y="998211"/>
                  </a:lnTo>
                </a:path>
                <a:path w="1472564" h="998220">
                  <a:moveTo>
                    <a:pt x="944872" y="998211"/>
                  </a:moveTo>
                  <a:lnTo>
                    <a:pt x="960115" y="998211"/>
                  </a:lnTo>
                </a:path>
                <a:path w="1472564" h="998220">
                  <a:moveTo>
                    <a:pt x="960115" y="998211"/>
                  </a:moveTo>
                  <a:lnTo>
                    <a:pt x="975357" y="998211"/>
                  </a:lnTo>
                </a:path>
                <a:path w="1472564" h="998220">
                  <a:moveTo>
                    <a:pt x="975357" y="998211"/>
                  </a:moveTo>
                  <a:lnTo>
                    <a:pt x="990600" y="998211"/>
                  </a:lnTo>
                </a:path>
                <a:path w="1472564" h="998220">
                  <a:moveTo>
                    <a:pt x="990600" y="998211"/>
                  </a:moveTo>
                  <a:lnTo>
                    <a:pt x="1005843" y="998211"/>
                  </a:lnTo>
                </a:path>
                <a:path w="1472564" h="998220">
                  <a:moveTo>
                    <a:pt x="1005843" y="998211"/>
                  </a:moveTo>
                  <a:lnTo>
                    <a:pt x="1021086" y="998211"/>
                  </a:lnTo>
                </a:path>
                <a:path w="1472564" h="998220">
                  <a:moveTo>
                    <a:pt x="1021086" y="998211"/>
                  </a:moveTo>
                  <a:lnTo>
                    <a:pt x="1036313" y="998211"/>
                  </a:lnTo>
                </a:path>
                <a:path w="1472564" h="998220">
                  <a:moveTo>
                    <a:pt x="1036313" y="998211"/>
                  </a:moveTo>
                  <a:lnTo>
                    <a:pt x="1051556" y="998211"/>
                  </a:lnTo>
                </a:path>
                <a:path w="1472564" h="998220">
                  <a:moveTo>
                    <a:pt x="1051556" y="998211"/>
                  </a:moveTo>
                  <a:lnTo>
                    <a:pt x="1066799" y="998211"/>
                  </a:lnTo>
                </a:path>
                <a:path w="1472564" h="998220">
                  <a:moveTo>
                    <a:pt x="1066799" y="998211"/>
                  </a:moveTo>
                  <a:lnTo>
                    <a:pt x="1082042" y="998211"/>
                  </a:lnTo>
                </a:path>
                <a:path w="1472564" h="998220">
                  <a:moveTo>
                    <a:pt x="1082042" y="998211"/>
                  </a:moveTo>
                  <a:lnTo>
                    <a:pt x="1095762" y="998211"/>
                  </a:lnTo>
                </a:path>
                <a:path w="1472564" h="998220">
                  <a:moveTo>
                    <a:pt x="1095762" y="998211"/>
                  </a:moveTo>
                  <a:lnTo>
                    <a:pt x="1110990" y="998211"/>
                  </a:lnTo>
                </a:path>
                <a:path w="1472564" h="998220">
                  <a:moveTo>
                    <a:pt x="1110990" y="998211"/>
                  </a:moveTo>
                  <a:lnTo>
                    <a:pt x="1126232" y="998211"/>
                  </a:lnTo>
                </a:path>
                <a:path w="1472564" h="998220">
                  <a:moveTo>
                    <a:pt x="1126232" y="998211"/>
                  </a:moveTo>
                  <a:lnTo>
                    <a:pt x="1141475" y="998211"/>
                  </a:lnTo>
                </a:path>
                <a:path w="1472564" h="998220">
                  <a:moveTo>
                    <a:pt x="1141475" y="998211"/>
                  </a:moveTo>
                  <a:lnTo>
                    <a:pt x="1156718" y="998211"/>
                  </a:lnTo>
                </a:path>
                <a:path w="1472564" h="998220">
                  <a:moveTo>
                    <a:pt x="1156718" y="998211"/>
                  </a:moveTo>
                  <a:lnTo>
                    <a:pt x="1171961" y="998211"/>
                  </a:lnTo>
                </a:path>
                <a:path w="1472564" h="998220">
                  <a:moveTo>
                    <a:pt x="1171961" y="998211"/>
                  </a:moveTo>
                  <a:lnTo>
                    <a:pt x="1187188" y="998211"/>
                  </a:lnTo>
                </a:path>
                <a:path w="1472564" h="998220">
                  <a:moveTo>
                    <a:pt x="1187188" y="998211"/>
                  </a:moveTo>
                  <a:lnTo>
                    <a:pt x="1202431" y="998211"/>
                  </a:lnTo>
                </a:path>
                <a:path w="1472564" h="998220">
                  <a:moveTo>
                    <a:pt x="1202431" y="998211"/>
                  </a:moveTo>
                  <a:lnTo>
                    <a:pt x="1217674" y="998211"/>
                  </a:lnTo>
                </a:path>
                <a:path w="1472564" h="998220">
                  <a:moveTo>
                    <a:pt x="1217674" y="998211"/>
                  </a:moveTo>
                  <a:lnTo>
                    <a:pt x="1229871" y="998211"/>
                  </a:lnTo>
                </a:path>
                <a:path w="1472564" h="998220">
                  <a:moveTo>
                    <a:pt x="1229871" y="998211"/>
                  </a:moveTo>
                  <a:lnTo>
                    <a:pt x="1245114" y="998211"/>
                  </a:lnTo>
                </a:path>
                <a:path w="1472564" h="998220">
                  <a:moveTo>
                    <a:pt x="1245114" y="998211"/>
                  </a:moveTo>
                  <a:lnTo>
                    <a:pt x="1260342" y="998211"/>
                  </a:lnTo>
                </a:path>
                <a:path w="1472564" h="998220">
                  <a:moveTo>
                    <a:pt x="1260342" y="998211"/>
                  </a:moveTo>
                  <a:lnTo>
                    <a:pt x="1275585" y="998211"/>
                  </a:lnTo>
                </a:path>
                <a:path w="1472564" h="998220">
                  <a:moveTo>
                    <a:pt x="1275585" y="998211"/>
                  </a:moveTo>
                  <a:lnTo>
                    <a:pt x="1290827" y="998211"/>
                  </a:lnTo>
                </a:path>
                <a:path w="1472564" h="998220">
                  <a:moveTo>
                    <a:pt x="1290827" y="998211"/>
                  </a:moveTo>
                  <a:lnTo>
                    <a:pt x="1306070" y="998211"/>
                  </a:lnTo>
                </a:path>
                <a:path w="1472564" h="998220">
                  <a:moveTo>
                    <a:pt x="1306070" y="998211"/>
                  </a:moveTo>
                  <a:lnTo>
                    <a:pt x="1321313" y="998211"/>
                  </a:lnTo>
                </a:path>
                <a:path w="1472564" h="998220">
                  <a:moveTo>
                    <a:pt x="1321313" y="998211"/>
                  </a:moveTo>
                  <a:lnTo>
                    <a:pt x="1336541" y="998211"/>
                  </a:lnTo>
                </a:path>
                <a:path w="1472564" h="998220">
                  <a:moveTo>
                    <a:pt x="1336541" y="998211"/>
                  </a:moveTo>
                  <a:lnTo>
                    <a:pt x="1351784" y="998211"/>
                  </a:lnTo>
                </a:path>
                <a:path w="1472564" h="998220">
                  <a:moveTo>
                    <a:pt x="1351784" y="998211"/>
                  </a:moveTo>
                  <a:lnTo>
                    <a:pt x="1365504" y="998211"/>
                  </a:lnTo>
                </a:path>
                <a:path w="1472564" h="998220">
                  <a:moveTo>
                    <a:pt x="1365504" y="998211"/>
                  </a:moveTo>
                  <a:lnTo>
                    <a:pt x="1380746" y="998211"/>
                  </a:lnTo>
                </a:path>
                <a:path w="1472564" h="998220">
                  <a:moveTo>
                    <a:pt x="1380746" y="998211"/>
                  </a:moveTo>
                  <a:lnTo>
                    <a:pt x="1395989" y="998211"/>
                  </a:lnTo>
                </a:path>
                <a:path w="1472564" h="998220">
                  <a:moveTo>
                    <a:pt x="1395989" y="998211"/>
                  </a:moveTo>
                  <a:lnTo>
                    <a:pt x="1411217" y="998211"/>
                  </a:lnTo>
                </a:path>
                <a:path w="1472564" h="998220">
                  <a:moveTo>
                    <a:pt x="1411217" y="998211"/>
                  </a:moveTo>
                  <a:lnTo>
                    <a:pt x="1426460" y="998211"/>
                  </a:lnTo>
                </a:path>
                <a:path w="1472564" h="998220">
                  <a:moveTo>
                    <a:pt x="1426460" y="998211"/>
                  </a:moveTo>
                  <a:lnTo>
                    <a:pt x="1441702" y="998211"/>
                  </a:lnTo>
                </a:path>
                <a:path w="1472564" h="998220">
                  <a:moveTo>
                    <a:pt x="1441702" y="998211"/>
                  </a:moveTo>
                  <a:lnTo>
                    <a:pt x="1456945" y="998211"/>
                  </a:lnTo>
                </a:path>
                <a:path w="1472564" h="998220">
                  <a:moveTo>
                    <a:pt x="1456945" y="998211"/>
                  </a:moveTo>
                  <a:lnTo>
                    <a:pt x="1472188" y="998211"/>
                  </a:lnTo>
                </a:path>
              </a:pathLst>
            </a:custGeom>
            <a:ln w="6124">
              <a:solidFill>
                <a:srgbClr val="006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166109" y="818234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 h="0">
                  <a:moveTo>
                    <a:pt x="0" y="0"/>
                  </a:moveTo>
                  <a:lnTo>
                    <a:pt x="15227" y="0"/>
                  </a:lnTo>
                </a:path>
              </a:pathLst>
            </a:custGeom>
            <a:ln w="6190">
              <a:solidFill>
                <a:srgbClr val="006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410199" y="7196323"/>
              <a:ext cx="9525" cy="990600"/>
            </a:xfrm>
            <a:custGeom>
              <a:avLst/>
              <a:gdLst/>
              <a:ahLst/>
              <a:cxnLst/>
              <a:rect l="l" t="t" r="r" b="b"/>
              <a:pathLst>
                <a:path w="9525" h="990600">
                  <a:moveTo>
                    <a:pt x="9143" y="0"/>
                  </a:moveTo>
                  <a:lnTo>
                    <a:pt x="0" y="0"/>
                  </a:lnTo>
                  <a:lnTo>
                    <a:pt x="0" y="990599"/>
                  </a:lnTo>
                  <a:lnTo>
                    <a:pt x="9143" y="990599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7527" y="6922003"/>
              <a:ext cx="97535" cy="249935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364480" y="6920479"/>
              <a:ext cx="105410" cy="254635"/>
            </a:xfrm>
            <a:custGeom>
              <a:avLst/>
              <a:gdLst/>
              <a:ahLst/>
              <a:cxnLst/>
              <a:rect l="l" t="t" r="r" b="b"/>
              <a:pathLst>
                <a:path w="105410" h="254634">
                  <a:moveTo>
                    <a:pt x="4572" y="187452"/>
                  </a:moveTo>
                  <a:lnTo>
                    <a:pt x="0" y="187452"/>
                  </a:lnTo>
                  <a:lnTo>
                    <a:pt x="51816" y="254508"/>
                  </a:lnTo>
                  <a:lnTo>
                    <a:pt x="55452" y="249936"/>
                  </a:lnTo>
                  <a:lnTo>
                    <a:pt x="50292" y="249936"/>
                  </a:lnTo>
                  <a:lnTo>
                    <a:pt x="51816" y="247983"/>
                  </a:lnTo>
                  <a:lnTo>
                    <a:pt x="6950" y="190500"/>
                  </a:lnTo>
                  <a:lnTo>
                    <a:pt x="3048" y="190500"/>
                  </a:lnTo>
                  <a:lnTo>
                    <a:pt x="4572" y="187452"/>
                  </a:lnTo>
                  <a:close/>
                </a:path>
                <a:path w="105410" h="254634">
                  <a:moveTo>
                    <a:pt x="51816" y="247983"/>
                  </a:moveTo>
                  <a:lnTo>
                    <a:pt x="50292" y="249936"/>
                  </a:lnTo>
                  <a:lnTo>
                    <a:pt x="53340" y="249936"/>
                  </a:lnTo>
                  <a:lnTo>
                    <a:pt x="51816" y="247983"/>
                  </a:lnTo>
                  <a:close/>
                </a:path>
                <a:path w="105410" h="254634">
                  <a:moveTo>
                    <a:pt x="99060" y="187452"/>
                  </a:moveTo>
                  <a:lnTo>
                    <a:pt x="51816" y="247983"/>
                  </a:lnTo>
                  <a:lnTo>
                    <a:pt x="53340" y="249936"/>
                  </a:lnTo>
                  <a:lnTo>
                    <a:pt x="55452" y="249936"/>
                  </a:lnTo>
                  <a:lnTo>
                    <a:pt x="102731" y="190500"/>
                  </a:lnTo>
                  <a:lnTo>
                    <a:pt x="100584" y="190500"/>
                  </a:lnTo>
                  <a:lnTo>
                    <a:pt x="99060" y="187452"/>
                  </a:lnTo>
                  <a:close/>
                </a:path>
                <a:path w="105410" h="254634">
                  <a:moveTo>
                    <a:pt x="4572" y="187452"/>
                  </a:moveTo>
                  <a:lnTo>
                    <a:pt x="3048" y="190500"/>
                  </a:lnTo>
                  <a:lnTo>
                    <a:pt x="6950" y="190500"/>
                  </a:lnTo>
                  <a:lnTo>
                    <a:pt x="4572" y="187452"/>
                  </a:lnTo>
                  <a:close/>
                </a:path>
                <a:path w="105410" h="254634">
                  <a:moveTo>
                    <a:pt x="33528" y="187452"/>
                  </a:moveTo>
                  <a:lnTo>
                    <a:pt x="4572" y="187452"/>
                  </a:lnTo>
                  <a:lnTo>
                    <a:pt x="6950" y="190500"/>
                  </a:lnTo>
                  <a:lnTo>
                    <a:pt x="38100" y="190500"/>
                  </a:lnTo>
                  <a:lnTo>
                    <a:pt x="38100" y="188976"/>
                  </a:lnTo>
                  <a:lnTo>
                    <a:pt x="33528" y="188976"/>
                  </a:lnTo>
                  <a:lnTo>
                    <a:pt x="33528" y="187452"/>
                  </a:lnTo>
                  <a:close/>
                </a:path>
                <a:path w="105410" h="254634">
                  <a:moveTo>
                    <a:pt x="65532" y="1524"/>
                  </a:moveTo>
                  <a:lnTo>
                    <a:pt x="65532" y="190500"/>
                  </a:lnTo>
                  <a:lnTo>
                    <a:pt x="96681" y="190500"/>
                  </a:lnTo>
                  <a:lnTo>
                    <a:pt x="97870" y="188976"/>
                  </a:lnTo>
                  <a:lnTo>
                    <a:pt x="70104" y="188976"/>
                  </a:lnTo>
                  <a:lnTo>
                    <a:pt x="68580" y="187452"/>
                  </a:lnTo>
                  <a:lnTo>
                    <a:pt x="70104" y="187452"/>
                  </a:lnTo>
                  <a:lnTo>
                    <a:pt x="70104" y="4572"/>
                  </a:lnTo>
                  <a:lnTo>
                    <a:pt x="68580" y="4572"/>
                  </a:lnTo>
                  <a:lnTo>
                    <a:pt x="65532" y="1524"/>
                  </a:lnTo>
                  <a:close/>
                </a:path>
                <a:path w="105410" h="254634">
                  <a:moveTo>
                    <a:pt x="105156" y="187452"/>
                  </a:moveTo>
                  <a:lnTo>
                    <a:pt x="99060" y="187452"/>
                  </a:lnTo>
                  <a:lnTo>
                    <a:pt x="100584" y="190500"/>
                  </a:lnTo>
                  <a:lnTo>
                    <a:pt x="102731" y="190500"/>
                  </a:lnTo>
                  <a:lnTo>
                    <a:pt x="105156" y="187452"/>
                  </a:lnTo>
                  <a:close/>
                </a:path>
                <a:path w="105410" h="254634">
                  <a:moveTo>
                    <a:pt x="70104" y="0"/>
                  </a:moveTo>
                  <a:lnTo>
                    <a:pt x="33528" y="0"/>
                  </a:lnTo>
                  <a:lnTo>
                    <a:pt x="33528" y="188976"/>
                  </a:lnTo>
                  <a:lnTo>
                    <a:pt x="36576" y="187452"/>
                  </a:lnTo>
                  <a:lnTo>
                    <a:pt x="38100" y="187452"/>
                  </a:lnTo>
                  <a:lnTo>
                    <a:pt x="38100" y="4572"/>
                  </a:lnTo>
                  <a:lnTo>
                    <a:pt x="36576" y="4572"/>
                  </a:lnTo>
                  <a:lnTo>
                    <a:pt x="38100" y="1524"/>
                  </a:lnTo>
                  <a:lnTo>
                    <a:pt x="70104" y="1524"/>
                  </a:lnTo>
                  <a:lnTo>
                    <a:pt x="70104" y="0"/>
                  </a:lnTo>
                  <a:close/>
                </a:path>
                <a:path w="105410" h="254634">
                  <a:moveTo>
                    <a:pt x="38100" y="187452"/>
                  </a:moveTo>
                  <a:lnTo>
                    <a:pt x="36576" y="187452"/>
                  </a:lnTo>
                  <a:lnTo>
                    <a:pt x="33528" y="188976"/>
                  </a:lnTo>
                  <a:lnTo>
                    <a:pt x="38100" y="188976"/>
                  </a:lnTo>
                  <a:lnTo>
                    <a:pt x="38100" y="187452"/>
                  </a:lnTo>
                  <a:close/>
                </a:path>
                <a:path w="105410" h="254634">
                  <a:moveTo>
                    <a:pt x="70104" y="187452"/>
                  </a:moveTo>
                  <a:lnTo>
                    <a:pt x="68580" y="187452"/>
                  </a:lnTo>
                  <a:lnTo>
                    <a:pt x="70104" y="188976"/>
                  </a:lnTo>
                  <a:lnTo>
                    <a:pt x="70104" y="187452"/>
                  </a:lnTo>
                  <a:close/>
                </a:path>
                <a:path w="105410" h="254634">
                  <a:moveTo>
                    <a:pt x="99060" y="187452"/>
                  </a:moveTo>
                  <a:lnTo>
                    <a:pt x="70104" y="187452"/>
                  </a:lnTo>
                  <a:lnTo>
                    <a:pt x="70104" y="188976"/>
                  </a:lnTo>
                  <a:lnTo>
                    <a:pt x="97870" y="188976"/>
                  </a:lnTo>
                  <a:lnTo>
                    <a:pt x="99060" y="187452"/>
                  </a:lnTo>
                  <a:close/>
                </a:path>
                <a:path w="105410" h="254634">
                  <a:moveTo>
                    <a:pt x="38100" y="1524"/>
                  </a:moveTo>
                  <a:lnTo>
                    <a:pt x="36576" y="4572"/>
                  </a:lnTo>
                  <a:lnTo>
                    <a:pt x="38100" y="4572"/>
                  </a:lnTo>
                  <a:lnTo>
                    <a:pt x="38100" y="1524"/>
                  </a:lnTo>
                  <a:close/>
                </a:path>
                <a:path w="105410" h="254634">
                  <a:moveTo>
                    <a:pt x="65532" y="1524"/>
                  </a:moveTo>
                  <a:lnTo>
                    <a:pt x="38100" y="1524"/>
                  </a:lnTo>
                  <a:lnTo>
                    <a:pt x="38100" y="4572"/>
                  </a:lnTo>
                  <a:lnTo>
                    <a:pt x="65532" y="4572"/>
                  </a:lnTo>
                  <a:lnTo>
                    <a:pt x="65532" y="1524"/>
                  </a:lnTo>
                  <a:close/>
                </a:path>
                <a:path w="105410" h="254634">
                  <a:moveTo>
                    <a:pt x="70104" y="1524"/>
                  </a:moveTo>
                  <a:lnTo>
                    <a:pt x="65532" y="1524"/>
                  </a:lnTo>
                  <a:lnTo>
                    <a:pt x="68580" y="4572"/>
                  </a:lnTo>
                  <a:lnTo>
                    <a:pt x="70104" y="4572"/>
                  </a:lnTo>
                  <a:lnTo>
                    <a:pt x="70104" y="1524"/>
                  </a:lnTo>
                  <a:close/>
                </a:path>
              </a:pathLst>
            </a:custGeom>
            <a:solidFill>
              <a:srgbClr val="0032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028" y="7581895"/>
              <a:ext cx="160020" cy="12192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414772" y="7408164"/>
              <a:ext cx="1310640" cy="411480"/>
            </a:xfrm>
            <a:custGeom>
              <a:avLst/>
              <a:gdLst/>
              <a:ahLst/>
              <a:cxnLst/>
              <a:rect l="l" t="t" r="r" b="b"/>
              <a:pathLst>
                <a:path w="1310640" h="411479">
                  <a:moveTo>
                    <a:pt x="74676" y="233172"/>
                  </a:moveTo>
                  <a:lnTo>
                    <a:pt x="0" y="231648"/>
                  </a:lnTo>
                  <a:lnTo>
                    <a:pt x="0" y="243840"/>
                  </a:lnTo>
                  <a:lnTo>
                    <a:pt x="74676" y="245364"/>
                  </a:lnTo>
                  <a:lnTo>
                    <a:pt x="74676" y="233172"/>
                  </a:lnTo>
                  <a:close/>
                </a:path>
                <a:path w="1310640" h="411479">
                  <a:moveTo>
                    <a:pt x="1310640" y="0"/>
                  </a:moveTo>
                  <a:lnTo>
                    <a:pt x="1298448" y="0"/>
                  </a:lnTo>
                  <a:lnTo>
                    <a:pt x="1298448" y="12192"/>
                  </a:lnTo>
                  <a:lnTo>
                    <a:pt x="1298448" y="399288"/>
                  </a:lnTo>
                  <a:lnTo>
                    <a:pt x="413004" y="399288"/>
                  </a:lnTo>
                  <a:lnTo>
                    <a:pt x="413004" y="12192"/>
                  </a:lnTo>
                  <a:lnTo>
                    <a:pt x="1298448" y="12192"/>
                  </a:lnTo>
                  <a:lnTo>
                    <a:pt x="1298448" y="0"/>
                  </a:lnTo>
                  <a:lnTo>
                    <a:pt x="400812" y="0"/>
                  </a:lnTo>
                  <a:lnTo>
                    <a:pt x="400812" y="411480"/>
                  </a:lnTo>
                  <a:lnTo>
                    <a:pt x="1310640" y="411480"/>
                  </a:lnTo>
                  <a:lnTo>
                    <a:pt x="1310640" y="405384"/>
                  </a:lnTo>
                  <a:lnTo>
                    <a:pt x="1310640" y="399288"/>
                  </a:lnTo>
                  <a:lnTo>
                    <a:pt x="1310640" y="12192"/>
                  </a:lnTo>
                  <a:lnTo>
                    <a:pt x="1310640" y="6096"/>
                  </a:lnTo>
                  <a:lnTo>
                    <a:pt x="1310640" y="0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5849109" y="7413752"/>
            <a:ext cx="835025" cy="201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5500"/>
              </a:lnSpc>
              <a:spcBef>
                <a:spcPts val="90"/>
              </a:spcBef>
            </a:pPr>
            <a:r>
              <a:rPr dirty="0" sz="550" spc="10">
                <a:latin typeface="Tahoma"/>
                <a:cs typeface="Tahoma"/>
              </a:rPr>
              <a:t>Deviazione</a:t>
            </a:r>
            <a:r>
              <a:rPr dirty="0" sz="550" spc="-45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standard</a:t>
            </a:r>
            <a:r>
              <a:rPr dirty="0" sz="550" spc="-2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della </a:t>
            </a:r>
            <a:r>
              <a:rPr dirty="0" sz="550" spc="-16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popolazione</a:t>
            </a:r>
            <a:r>
              <a:rPr dirty="0" sz="550" spc="-3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divisa</a:t>
            </a:r>
            <a:r>
              <a:rPr dirty="0" sz="550" spc="-2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per</a:t>
            </a:r>
            <a:r>
              <a:rPr dirty="0" sz="550" spc="-5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la</a:t>
            </a:r>
            <a:endParaRPr sz="550">
              <a:latin typeface="Tahoma"/>
              <a:cs typeface="Tahom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304730" y="7630601"/>
            <a:ext cx="127000" cy="94615"/>
            <a:chOff x="6304730" y="7630601"/>
            <a:chExt cx="127000" cy="94615"/>
          </a:xfrm>
        </p:grpSpPr>
        <p:sp>
          <p:nvSpPr>
            <p:cNvPr id="89" name="object 89"/>
            <p:cNvSpPr/>
            <p:nvPr/>
          </p:nvSpPr>
          <p:spPr>
            <a:xfrm>
              <a:off x="6342884" y="7682478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9525" h="6350">
                  <a:moveTo>
                    <a:pt x="0" y="6102"/>
                  </a:moveTo>
                  <a:lnTo>
                    <a:pt x="91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352029" y="7684011"/>
              <a:ext cx="13970" cy="26034"/>
            </a:xfrm>
            <a:custGeom>
              <a:avLst/>
              <a:gdLst/>
              <a:ahLst/>
              <a:cxnLst/>
              <a:rect l="l" t="t" r="r" b="b"/>
              <a:pathLst>
                <a:path w="13970" h="26034">
                  <a:moveTo>
                    <a:pt x="0" y="0"/>
                  </a:moveTo>
                  <a:lnTo>
                    <a:pt x="13717" y="25895"/>
                  </a:lnTo>
                </a:path>
              </a:pathLst>
            </a:custGeom>
            <a:ln w="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306318" y="7632189"/>
              <a:ext cx="123825" cy="91440"/>
            </a:xfrm>
            <a:custGeom>
              <a:avLst/>
              <a:gdLst/>
              <a:ahLst/>
              <a:cxnLst/>
              <a:rect l="l" t="t" r="r" b="b"/>
              <a:pathLst>
                <a:path w="123825" h="91440">
                  <a:moveTo>
                    <a:pt x="60958" y="77717"/>
                  </a:moveTo>
                  <a:lnTo>
                    <a:pt x="77719" y="1517"/>
                  </a:lnTo>
                </a:path>
                <a:path w="123825" h="91440">
                  <a:moveTo>
                    <a:pt x="77719" y="1517"/>
                  </a:moveTo>
                  <a:lnTo>
                    <a:pt x="123445" y="1517"/>
                  </a:lnTo>
                </a:path>
                <a:path w="123825" h="91440">
                  <a:moveTo>
                    <a:pt x="27420" y="0"/>
                  </a:moveTo>
                  <a:lnTo>
                    <a:pt x="0" y="914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6390129" y="7619093"/>
            <a:ext cx="5080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" i="1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823709" y="7582826"/>
            <a:ext cx="513080" cy="120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550" spc="5">
                <a:latin typeface="Tahoma"/>
                <a:cs typeface="Tahoma"/>
              </a:rPr>
              <a:t>radice</a:t>
            </a:r>
            <a:r>
              <a:rPr dirty="0" sz="550" spc="-2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di</a:t>
            </a:r>
            <a:r>
              <a:rPr dirty="0" sz="550" spc="-2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n:</a:t>
            </a:r>
            <a:r>
              <a:rPr dirty="0" sz="550" spc="140">
                <a:latin typeface="Tahoma"/>
                <a:cs typeface="Tahoma"/>
              </a:rPr>
              <a:t> </a:t>
            </a:r>
            <a:r>
              <a:rPr dirty="0" baseline="-23148" sz="900" spc="-15">
                <a:latin typeface="Symbol"/>
                <a:cs typeface="Symbol"/>
              </a:rPr>
              <a:t></a:t>
            </a:r>
            <a:endParaRPr baseline="-23148" sz="900">
              <a:latin typeface="Symbol"/>
              <a:cs typeface="Symbo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029454" y="6581332"/>
            <a:ext cx="1509395" cy="3086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75" b="1" i="1">
                <a:latin typeface="Verdana"/>
                <a:cs typeface="Verdana"/>
              </a:rPr>
              <a:t>U</a:t>
            </a:r>
            <a:r>
              <a:rPr dirty="0" sz="900" spc="-75" b="1" i="1">
                <a:latin typeface="Verdana"/>
                <a:cs typeface="Verdana"/>
              </a:rPr>
              <a:t>n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0" b="1" i="1">
                <a:latin typeface="Verdana"/>
                <a:cs typeface="Verdana"/>
              </a:rPr>
              <a:t>b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75" b="1" i="1">
                <a:latin typeface="Verdana"/>
                <a:cs typeface="Verdana"/>
              </a:rPr>
              <a:t>v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45" b="1" i="1">
                <a:latin typeface="Verdana"/>
                <a:cs typeface="Verdana"/>
              </a:rPr>
              <a:t>ll</a:t>
            </a:r>
            <a:r>
              <a:rPr dirty="0" sz="900" spc="-70" b="1" i="1">
                <a:latin typeface="Verdana"/>
                <a:cs typeface="Verdana"/>
              </a:rPr>
              <a:t>a</a:t>
            </a:r>
            <a:r>
              <a:rPr dirty="0" sz="900" spc="55">
                <a:latin typeface="Times New Roman"/>
                <a:cs typeface="Times New Roman"/>
              </a:rPr>
              <a:t> 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a</a:t>
            </a:r>
            <a:endParaRPr sz="900">
              <a:latin typeface="Verdana"/>
              <a:cs typeface="Verdana"/>
            </a:endParaRPr>
          </a:p>
          <a:p>
            <a:pPr algn="r" marR="34290">
              <a:lnSpc>
                <a:spcPct val="100000"/>
              </a:lnSpc>
              <a:spcBef>
                <a:spcPts val="509"/>
              </a:spcBef>
            </a:pPr>
            <a:r>
              <a:rPr dirty="0" sz="500">
                <a:latin typeface="Arial MT"/>
                <a:cs typeface="Arial MT"/>
              </a:rPr>
              <a:t>M</a:t>
            </a:r>
            <a:r>
              <a:rPr dirty="0" sz="500" spc="-5">
                <a:latin typeface="Arial MT"/>
                <a:cs typeface="Arial MT"/>
              </a:rPr>
              <a:t>ed</a:t>
            </a:r>
            <a:r>
              <a:rPr dirty="0" sz="500" spc="5">
                <a:latin typeface="Arial MT"/>
                <a:cs typeface="Arial MT"/>
              </a:rPr>
              <a:t>i</a:t>
            </a:r>
            <a:r>
              <a:rPr dirty="0" sz="500">
                <a:latin typeface="Arial MT"/>
                <a:cs typeface="Arial MT"/>
              </a:rPr>
              <a:t>a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>
                <a:latin typeface="Symbol"/>
                <a:cs typeface="Symbol"/>
              </a:rPr>
              <a:t></a:t>
            </a:r>
            <a:endParaRPr sz="500">
              <a:latin typeface="Symbol"/>
              <a:cs typeface="Symbo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925823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2031546"/>
            <a:ext cx="2833028" cy="2176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19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dirty="0" sz="900" spc="-75" b="1" i="1">
                <a:latin typeface="Verdana"/>
                <a:cs typeface="Verdana"/>
              </a:rPr>
              <a:t>L</a:t>
            </a:r>
            <a:r>
              <a:rPr dirty="0" sz="900" spc="-70" b="1" i="1">
                <a:latin typeface="Verdana"/>
                <a:cs typeface="Verdana"/>
              </a:rPr>
              <a:t>a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D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b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70" b="1" i="1">
                <a:latin typeface="Verdana"/>
                <a:cs typeface="Verdana"/>
              </a:rPr>
              <a:t>z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7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45" b="1" i="1">
                <a:latin typeface="Verdana"/>
                <a:cs typeface="Verdana"/>
              </a:rPr>
              <a:t>ll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6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Verdana"/>
              <a:cs typeface="Verdana"/>
            </a:endParaRPr>
          </a:p>
          <a:p>
            <a:pPr marL="182245">
              <a:lnSpc>
                <a:spcPct val="100000"/>
              </a:lnSpc>
              <a:spcBef>
                <a:spcPts val="5"/>
              </a:spcBef>
            </a:pPr>
            <a:r>
              <a:rPr dirty="0" sz="550" spc="5">
                <a:latin typeface="Arial MT"/>
                <a:cs typeface="Arial MT"/>
              </a:rPr>
              <a:t>Proprietà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Arial MT"/>
              <a:cs typeface="Arial MT"/>
            </a:endParaRPr>
          </a:p>
          <a:p>
            <a:pPr marL="351790" marR="396240" indent="-146685">
              <a:lnSpc>
                <a:spcPct val="105500"/>
              </a:lnSpc>
              <a:buClr>
                <a:srgbClr val="FF6500"/>
              </a:buClr>
              <a:buAutoNum type="arabicPeriod"/>
              <a:tabLst>
                <a:tab pos="352425" algn="l"/>
              </a:tabLst>
            </a:pPr>
            <a:r>
              <a:rPr dirty="0" sz="550" spc="10">
                <a:latin typeface="Arial MT"/>
                <a:cs typeface="Arial MT"/>
              </a:rPr>
              <a:t>La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media </a:t>
            </a:r>
            <a:r>
              <a:rPr dirty="0" sz="550" spc="5">
                <a:latin typeface="Arial MT"/>
                <a:cs typeface="Arial MT"/>
              </a:rPr>
              <a:t>della distribuzione delle </a:t>
            </a:r>
            <a:r>
              <a:rPr dirty="0" sz="550" spc="10">
                <a:latin typeface="Arial MT"/>
                <a:cs typeface="Arial MT"/>
              </a:rPr>
              <a:t>medie campionarie è uguale </a:t>
            </a:r>
            <a:r>
              <a:rPr dirty="0" sz="550" spc="5">
                <a:latin typeface="Arial MT"/>
                <a:cs typeface="Arial MT"/>
              </a:rPr>
              <a:t>alla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media</a:t>
            </a:r>
            <a:r>
              <a:rPr dirty="0" sz="550" spc="-25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µ </a:t>
            </a:r>
            <a:r>
              <a:rPr dirty="0" sz="550" spc="5">
                <a:latin typeface="Arial MT"/>
                <a:cs typeface="Arial MT"/>
              </a:rPr>
              <a:t>della </a:t>
            </a:r>
            <a:r>
              <a:rPr dirty="0" sz="550" spc="10">
                <a:latin typeface="Arial MT"/>
                <a:cs typeface="Arial MT"/>
              </a:rPr>
              <a:t>popolazione;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6500"/>
              </a:buClr>
              <a:buFont typeface="Arial MT"/>
              <a:buAutoNum type="arabicPeriod"/>
            </a:pPr>
            <a:endParaRPr sz="550">
              <a:latin typeface="Arial MT"/>
              <a:cs typeface="Arial MT"/>
            </a:endParaRPr>
          </a:p>
          <a:p>
            <a:pPr marL="351790" marR="314325" indent="-146685">
              <a:lnSpc>
                <a:spcPct val="105500"/>
              </a:lnSpc>
              <a:buClr>
                <a:srgbClr val="FF6500"/>
              </a:buClr>
              <a:buAutoNum type="arabicPeriod"/>
              <a:tabLst>
                <a:tab pos="352425" algn="l"/>
              </a:tabLst>
            </a:pPr>
            <a:r>
              <a:rPr dirty="0" sz="550" spc="10">
                <a:latin typeface="Arial MT"/>
                <a:cs typeface="Arial MT"/>
              </a:rPr>
              <a:t>La deviazione standard </a:t>
            </a:r>
            <a:r>
              <a:rPr dirty="0" sz="550" spc="5">
                <a:latin typeface="Arial MT"/>
                <a:cs typeface="Arial MT"/>
              </a:rPr>
              <a:t>della distribuzione delle </a:t>
            </a:r>
            <a:r>
              <a:rPr dirty="0" sz="550" spc="10">
                <a:latin typeface="Arial MT"/>
                <a:cs typeface="Arial MT"/>
              </a:rPr>
              <a:t>medie campionarie è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uguale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Symbol"/>
                <a:cs typeface="Symbol"/>
              </a:rPr>
              <a:t></a:t>
            </a:r>
            <a:r>
              <a:rPr dirty="0" sz="550" spc="5">
                <a:latin typeface="Arial MT"/>
                <a:cs typeface="Arial MT"/>
              </a:rPr>
              <a:t>n.</a:t>
            </a:r>
            <a:r>
              <a:rPr dirty="0" sz="550" spc="10">
                <a:latin typeface="Arial MT"/>
                <a:cs typeface="Arial MT"/>
              </a:rPr>
              <a:t> Questa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quantità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è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nota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come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 i="1">
                <a:solidFill>
                  <a:srgbClr val="FF0000"/>
                </a:solidFill>
                <a:latin typeface="Arial"/>
                <a:cs typeface="Arial"/>
              </a:rPr>
              <a:t>Errore</a:t>
            </a:r>
            <a:r>
              <a:rPr dirty="0" sz="550" spc="-1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550" spc="10" i="1">
                <a:solidFill>
                  <a:srgbClr val="FF0000"/>
                </a:solidFill>
                <a:latin typeface="Arial"/>
                <a:cs typeface="Arial"/>
              </a:rPr>
              <a:t>Standard;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6500"/>
              </a:buClr>
              <a:buFont typeface="Arial MT"/>
              <a:buAutoNum type="arabicPeriod"/>
            </a:pPr>
            <a:endParaRPr sz="550">
              <a:latin typeface="Arial"/>
              <a:cs typeface="Arial"/>
            </a:endParaRPr>
          </a:p>
          <a:p>
            <a:pPr marL="351790" marR="236220" indent="-146685">
              <a:lnSpc>
                <a:spcPct val="104500"/>
              </a:lnSpc>
              <a:buClr>
                <a:srgbClr val="FF6500"/>
              </a:buClr>
              <a:buAutoNum type="arabicPeriod"/>
              <a:tabLst>
                <a:tab pos="352425" algn="l"/>
              </a:tabLst>
            </a:pPr>
            <a:r>
              <a:rPr dirty="0" sz="550" spc="10">
                <a:latin typeface="Arial MT"/>
                <a:cs typeface="Arial MT"/>
              </a:rPr>
              <a:t>La forma </a:t>
            </a:r>
            <a:r>
              <a:rPr dirty="0" sz="550" spc="5">
                <a:latin typeface="Arial MT"/>
                <a:cs typeface="Arial MT"/>
              </a:rPr>
              <a:t>della distribuzione delle </a:t>
            </a:r>
            <a:r>
              <a:rPr dirty="0" sz="550" spc="10">
                <a:latin typeface="Arial MT"/>
                <a:cs typeface="Arial MT"/>
              </a:rPr>
              <a:t>medie campionarie è 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approssimativamente normale, posto che </a:t>
            </a:r>
            <a:r>
              <a:rPr dirty="0" sz="550" spc="10" i="1">
                <a:latin typeface="Arial"/>
                <a:cs typeface="Arial"/>
              </a:rPr>
              <a:t>n </a:t>
            </a:r>
            <a:r>
              <a:rPr dirty="0" sz="550" spc="5">
                <a:latin typeface="Arial MT"/>
                <a:cs typeface="Arial MT"/>
              </a:rPr>
              <a:t>sia sufficientemente </a:t>
            </a:r>
            <a:r>
              <a:rPr dirty="0" sz="550" spc="10">
                <a:latin typeface="Arial MT"/>
                <a:cs typeface="Arial MT"/>
              </a:rPr>
              <a:t>grande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(n&gt;30).</a:t>
            </a:r>
            <a:endParaRPr sz="5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2031546"/>
            <a:ext cx="2833028" cy="217615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25823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86360" rIns="0" bIns="0" rtlCol="0" vert="horz">
            <a:spAutoFit/>
          </a:bodyPr>
          <a:lstStyle/>
          <a:p>
            <a:pPr marL="126364" marR="616585">
              <a:lnSpc>
                <a:spcPts val="1070"/>
              </a:lnSpc>
              <a:spcBef>
                <a:spcPts val="680"/>
              </a:spcBef>
            </a:pPr>
            <a:r>
              <a:rPr dirty="0" sz="900" spc="-70" b="1" i="1">
                <a:latin typeface="Verdana"/>
                <a:cs typeface="Verdana"/>
              </a:rPr>
              <a:t>Fo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li</a:t>
            </a:r>
            <a:r>
              <a:rPr dirty="0" sz="900" spc="-70" b="1" i="1">
                <a:latin typeface="Verdana"/>
                <a:cs typeface="Verdana"/>
              </a:rPr>
              <a:t>zz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70" b="1" i="1">
                <a:latin typeface="Verdana"/>
                <a:cs typeface="Verdana"/>
              </a:rPr>
              <a:t>b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0" b="1" i="1">
                <a:latin typeface="Verdana"/>
                <a:cs typeface="Verdana"/>
              </a:rPr>
              <a:t>a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75" b="1" i="1">
                <a:latin typeface="Verdana"/>
                <a:cs typeface="Verdana"/>
              </a:rPr>
              <a:t>v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0" b="1" i="1">
                <a:latin typeface="Verdana"/>
                <a:cs typeface="Verdana"/>
              </a:rPr>
              <a:t>z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55" b="1" i="1">
                <a:latin typeface="Verdana"/>
                <a:cs typeface="Verdana"/>
              </a:rPr>
              <a:t>o 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Verdana"/>
              <a:cs typeface="Verdana"/>
            </a:endParaRPr>
          </a:p>
          <a:p>
            <a:pPr algn="ctr" marR="127635">
              <a:lnSpc>
                <a:spcPct val="100000"/>
              </a:lnSpc>
            </a:pP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Ipotesi</a:t>
            </a:r>
            <a:r>
              <a:rPr dirty="0" sz="55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nulla</a:t>
            </a:r>
            <a:r>
              <a:rPr dirty="0" sz="55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(H</a:t>
            </a:r>
            <a:r>
              <a:rPr dirty="0" baseline="-23809" sz="525" spc="15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>
              <a:latin typeface="Arial MT"/>
              <a:cs typeface="Arial MT"/>
            </a:endParaRPr>
          </a:p>
          <a:p>
            <a:pPr marL="126364" marR="146050">
              <a:lnSpc>
                <a:spcPct val="105500"/>
              </a:lnSpc>
              <a:spcBef>
                <a:spcPts val="495"/>
              </a:spcBef>
            </a:pPr>
            <a:r>
              <a:rPr dirty="0" sz="550" spc="5">
                <a:latin typeface="Arial MT"/>
                <a:cs typeface="Arial MT"/>
              </a:rPr>
              <a:t>L’ipotesi nulla </a:t>
            </a:r>
            <a:r>
              <a:rPr dirty="0" sz="550" spc="15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23809" sz="525" spc="22">
                <a:solidFill>
                  <a:srgbClr val="FF0000"/>
                </a:solidFill>
                <a:latin typeface="Arial MT"/>
                <a:cs typeface="Arial MT"/>
              </a:rPr>
              <a:t>0 </a:t>
            </a:r>
            <a:r>
              <a:rPr dirty="0" baseline="-23809" sz="525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latin typeface="Tahoma"/>
                <a:cs typeface="Tahoma"/>
              </a:rPr>
              <a:t>è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un’affermazione</a:t>
            </a:r>
            <a:r>
              <a:rPr dirty="0" sz="550" spc="5">
                <a:latin typeface="Tahoma"/>
                <a:cs typeface="Tahoma"/>
              </a:rPr>
              <a:t> sull’effetto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vero</a:t>
            </a:r>
            <a:r>
              <a:rPr dirty="0" sz="550" spc="10">
                <a:latin typeface="Tahoma"/>
                <a:cs typeface="Tahoma"/>
              </a:rPr>
              <a:t> del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trattamento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che</a:t>
            </a:r>
            <a:r>
              <a:rPr dirty="0" sz="550" spc="10">
                <a:latin typeface="Tahoma"/>
                <a:cs typeface="Tahoma"/>
              </a:rPr>
              <a:t> lo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studio </a:t>
            </a:r>
            <a:r>
              <a:rPr dirty="0" sz="550" spc="-160">
                <a:latin typeface="Tahoma"/>
                <a:cs typeface="Tahoma"/>
              </a:rPr>
              <a:t> </a:t>
            </a:r>
            <a:r>
              <a:rPr dirty="0" sz="550">
                <a:latin typeface="Tahoma"/>
                <a:cs typeface="Tahoma"/>
              </a:rPr>
              <a:t>si</a:t>
            </a:r>
            <a:r>
              <a:rPr dirty="0" sz="550" spc="-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propone</a:t>
            </a:r>
            <a:r>
              <a:rPr dirty="0" sz="550" spc="-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di</a:t>
            </a:r>
            <a:r>
              <a:rPr dirty="0" sz="550" spc="-5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confutare.</a:t>
            </a:r>
            <a:r>
              <a:rPr dirty="0" sz="550" spc="-1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È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considerata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valida</a:t>
            </a:r>
            <a:r>
              <a:rPr dirty="0" sz="550" spc="5">
                <a:latin typeface="Tahoma"/>
                <a:cs typeface="Tahoma"/>
              </a:rPr>
              <a:t> fino</a:t>
            </a:r>
            <a:r>
              <a:rPr dirty="0" sz="55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a</a:t>
            </a:r>
            <a:r>
              <a:rPr dirty="0" sz="550" spc="5">
                <a:latin typeface="Tahoma"/>
                <a:cs typeface="Tahoma"/>
              </a:rPr>
              <a:t> prova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contraria.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ahoma"/>
              <a:cs typeface="Tahoma"/>
            </a:endParaRPr>
          </a:p>
          <a:p>
            <a:pPr marL="126364" marR="238125">
              <a:lnSpc>
                <a:spcPct val="103600"/>
              </a:lnSpc>
              <a:spcBef>
                <a:spcPts val="5"/>
              </a:spcBef>
            </a:pPr>
            <a:r>
              <a:rPr dirty="0" sz="550" spc="10">
                <a:latin typeface="Tahoma"/>
                <a:cs typeface="Tahoma"/>
              </a:rPr>
              <a:t>Se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l’obiettivo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è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riconoscere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un’eventuale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differenza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>
                <a:latin typeface="Tahoma"/>
                <a:cs typeface="Tahoma"/>
              </a:rPr>
              <a:t>tra</a:t>
            </a:r>
            <a:r>
              <a:rPr dirty="0" sz="55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i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gruppi,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l’ipotesi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nulla</a:t>
            </a:r>
            <a:r>
              <a:rPr dirty="0" sz="550" spc="10">
                <a:latin typeface="Tahoma"/>
                <a:cs typeface="Tahoma"/>
              </a:rPr>
              <a:t> è </a:t>
            </a:r>
            <a:r>
              <a:rPr dirty="0" sz="550" spc="-16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che</a:t>
            </a:r>
            <a:r>
              <a:rPr dirty="0" sz="550" spc="-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le</a:t>
            </a:r>
            <a:r>
              <a:rPr dirty="0" sz="55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medie</a:t>
            </a:r>
            <a:r>
              <a:rPr dirty="0" sz="55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dei</a:t>
            </a:r>
            <a:r>
              <a:rPr dirty="0" sz="550" spc="-5">
                <a:latin typeface="Tahoma"/>
                <a:cs typeface="Tahoma"/>
              </a:rPr>
              <a:t> </a:t>
            </a:r>
            <a:r>
              <a:rPr dirty="0" sz="550" spc="15">
                <a:latin typeface="Tahoma"/>
                <a:cs typeface="Tahoma"/>
              </a:rPr>
              <a:t>due</a:t>
            </a:r>
            <a:r>
              <a:rPr dirty="0" sz="550" spc="-1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gruppi</a:t>
            </a:r>
            <a:r>
              <a:rPr dirty="0" sz="550" spc="-5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siano</a:t>
            </a:r>
            <a:r>
              <a:rPr dirty="0" sz="550" spc="-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uguali.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ahoma"/>
              <a:cs typeface="Tahoma"/>
            </a:endParaRPr>
          </a:p>
          <a:p>
            <a:pPr marL="272415">
              <a:lnSpc>
                <a:spcPct val="100000"/>
              </a:lnSpc>
              <a:tabLst>
                <a:tab pos="1640839" algn="l"/>
              </a:tabLst>
            </a:pPr>
            <a:r>
              <a:rPr dirty="0" sz="550" spc="15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23809" sz="525" spc="22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r>
              <a:rPr dirty="0" sz="550" spc="15">
                <a:latin typeface="Arial MT"/>
                <a:cs typeface="Arial MT"/>
              </a:rPr>
              <a:t>: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5">
                <a:latin typeface="Symbol"/>
                <a:cs typeface="Symbol"/>
              </a:rPr>
              <a:t></a:t>
            </a:r>
            <a:r>
              <a:rPr dirty="0" baseline="-23809" sz="525" spc="22">
                <a:latin typeface="Arial MT"/>
                <a:cs typeface="Arial MT"/>
              </a:rPr>
              <a:t>Rh+</a:t>
            </a:r>
            <a:r>
              <a:rPr dirty="0" sz="550" spc="15">
                <a:latin typeface="Symbol"/>
                <a:cs typeface="Symbol"/>
              </a:rPr>
              <a:t></a:t>
            </a:r>
            <a:r>
              <a:rPr dirty="0" sz="550" spc="15">
                <a:latin typeface="Times New Roman"/>
                <a:cs typeface="Times New Roman"/>
              </a:rPr>
              <a:t> </a:t>
            </a:r>
            <a:r>
              <a:rPr dirty="0" sz="550" spc="10">
                <a:latin typeface="Symbol"/>
                <a:cs typeface="Symbol"/>
              </a:rPr>
              <a:t></a:t>
            </a:r>
            <a:r>
              <a:rPr dirty="0" baseline="-23809" sz="525" spc="15">
                <a:latin typeface="Arial MT"/>
                <a:cs typeface="Arial MT"/>
              </a:rPr>
              <a:t>Rh-   </a:t>
            </a:r>
            <a:r>
              <a:rPr dirty="0" baseline="-23809" sz="525" spc="37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oppure </a:t>
            </a:r>
            <a:r>
              <a:rPr dirty="0" sz="550" spc="145">
                <a:latin typeface="Arial MT"/>
                <a:cs typeface="Arial MT"/>
              </a:rPr>
              <a:t> </a:t>
            </a:r>
            <a:r>
              <a:rPr dirty="0" sz="550" spc="10">
                <a:latin typeface="Symbol"/>
                <a:cs typeface="Symbol"/>
              </a:rPr>
              <a:t></a:t>
            </a:r>
            <a:r>
              <a:rPr dirty="0" baseline="-23809" sz="525" spc="15">
                <a:latin typeface="Arial MT"/>
                <a:cs typeface="Arial MT"/>
              </a:rPr>
              <a:t>Rh+</a:t>
            </a:r>
            <a:r>
              <a:rPr dirty="0" sz="550" spc="10">
                <a:latin typeface="Arial MT"/>
                <a:cs typeface="Arial MT"/>
              </a:rPr>
              <a:t>-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Symbol"/>
                <a:cs typeface="Symbol"/>
              </a:rPr>
              <a:t></a:t>
            </a:r>
            <a:r>
              <a:rPr dirty="0" baseline="-23809" sz="525" spc="15">
                <a:latin typeface="Arial MT"/>
                <a:cs typeface="Arial MT"/>
              </a:rPr>
              <a:t>Rh-</a:t>
            </a:r>
            <a:r>
              <a:rPr dirty="0" baseline="-23809" sz="525" spc="22">
                <a:latin typeface="Arial MT"/>
                <a:cs typeface="Arial MT"/>
              </a:rPr>
              <a:t> </a:t>
            </a:r>
            <a:r>
              <a:rPr dirty="0" sz="550" spc="10">
                <a:latin typeface="Symbol"/>
                <a:cs typeface="Symbol"/>
              </a:rPr>
              <a:t></a:t>
            </a:r>
            <a:r>
              <a:rPr dirty="0" sz="550" spc="15">
                <a:latin typeface="Times New Roman"/>
                <a:cs typeface="Times New Roman"/>
              </a:rPr>
              <a:t> </a:t>
            </a:r>
            <a:r>
              <a:rPr dirty="0" sz="550" spc="10">
                <a:latin typeface="Arial MT"/>
                <a:cs typeface="Arial MT"/>
              </a:rPr>
              <a:t>0	</a:t>
            </a:r>
            <a:r>
              <a:rPr dirty="0" sz="550" spc="5" i="1">
                <a:solidFill>
                  <a:srgbClr val="006500"/>
                </a:solidFill>
                <a:latin typeface="Arial"/>
                <a:cs typeface="Arial"/>
              </a:rPr>
              <a:t>ipotesi</a:t>
            </a:r>
            <a:r>
              <a:rPr dirty="0" sz="550" spc="-35" i="1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550" spc="10" i="1">
                <a:solidFill>
                  <a:srgbClr val="006500"/>
                </a:solidFill>
                <a:latin typeface="Arial"/>
                <a:cs typeface="Arial"/>
              </a:rPr>
              <a:t>nulla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</a:pPr>
            <a:r>
              <a:rPr dirty="0" sz="550" spc="15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23809" sz="525" spc="22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dirty="0" sz="550" spc="15">
                <a:latin typeface="Arial MT"/>
                <a:cs typeface="Arial MT"/>
              </a:rPr>
              <a:t>: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5">
                <a:latin typeface="Symbol"/>
                <a:cs typeface="Symbol"/>
              </a:rPr>
              <a:t></a:t>
            </a:r>
            <a:r>
              <a:rPr dirty="0" baseline="-23809" sz="525" spc="22">
                <a:latin typeface="Arial MT"/>
                <a:cs typeface="Arial MT"/>
              </a:rPr>
              <a:t>Rh+</a:t>
            </a:r>
            <a:r>
              <a:rPr dirty="0" sz="550" spc="15">
                <a:latin typeface="Symbol"/>
                <a:cs typeface="Symbol"/>
              </a:rPr>
              <a:t></a:t>
            </a:r>
            <a:r>
              <a:rPr dirty="0" sz="550" spc="20">
                <a:latin typeface="Times New Roman"/>
                <a:cs typeface="Times New Roman"/>
              </a:rPr>
              <a:t> </a:t>
            </a:r>
            <a:r>
              <a:rPr dirty="0" sz="550" spc="10">
                <a:latin typeface="Symbol"/>
                <a:cs typeface="Symbol"/>
              </a:rPr>
              <a:t></a:t>
            </a:r>
            <a:r>
              <a:rPr dirty="0" baseline="-23809" sz="525" spc="15">
                <a:latin typeface="Arial MT"/>
                <a:cs typeface="Arial MT"/>
              </a:rPr>
              <a:t>Rh-   </a:t>
            </a:r>
            <a:r>
              <a:rPr dirty="0" baseline="-23809" sz="525" spc="16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oppure </a:t>
            </a:r>
            <a:r>
              <a:rPr dirty="0" sz="550" spc="165">
                <a:latin typeface="Arial MT"/>
                <a:cs typeface="Arial MT"/>
              </a:rPr>
              <a:t> </a:t>
            </a:r>
            <a:r>
              <a:rPr dirty="0" sz="550" spc="10">
                <a:latin typeface="Symbol"/>
                <a:cs typeface="Symbol"/>
              </a:rPr>
              <a:t></a:t>
            </a:r>
            <a:r>
              <a:rPr dirty="0" baseline="-23809" sz="525" spc="15">
                <a:latin typeface="Arial MT"/>
                <a:cs typeface="Arial MT"/>
              </a:rPr>
              <a:t>Rh+</a:t>
            </a:r>
            <a:r>
              <a:rPr dirty="0" sz="550" spc="10">
                <a:latin typeface="Arial MT"/>
                <a:cs typeface="Arial MT"/>
              </a:rPr>
              <a:t>- </a:t>
            </a:r>
            <a:r>
              <a:rPr dirty="0" sz="550" spc="10">
                <a:latin typeface="Symbol"/>
                <a:cs typeface="Symbol"/>
              </a:rPr>
              <a:t></a:t>
            </a:r>
            <a:r>
              <a:rPr dirty="0" baseline="-23809" sz="525" spc="15">
                <a:latin typeface="Arial MT"/>
                <a:cs typeface="Arial MT"/>
              </a:rPr>
              <a:t>Rh-</a:t>
            </a:r>
            <a:r>
              <a:rPr dirty="0" baseline="-23809" sz="525" spc="30">
                <a:latin typeface="Arial MT"/>
                <a:cs typeface="Arial MT"/>
              </a:rPr>
              <a:t> </a:t>
            </a:r>
            <a:r>
              <a:rPr dirty="0" sz="550" spc="10">
                <a:latin typeface="Symbol"/>
                <a:cs typeface="Symbol"/>
              </a:rPr>
              <a:t></a:t>
            </a:r>
            <a:r>
              <a:rPr dirty="0" sz="550" spc="20">
                <a:latin typeface="Times New Roman"/>
                <a:cs typeface="Times New Roman"/>
              </a:rPr>
              <a:t> </a:t>
            </a:r>
            <a:r>
              <a:rPr dirty="0" sz="550" spc="10">
                <a:latin typeface="Arial MT"/>
                <a:cs typeface="Arial MT"/>
              </a:rPr>
              <a:t>0   </a:t>
            </a:r>
            <a:r>
              <a:rPr dirty="0" sz="550" spc="155">
                <a:latin typeface="Arial MT"/>
                <a:cs typeface="Arial MT"/>
              </a:rPr>
              <a:t> </a:t>
            </a:r>
            <a:r>
              <a:rPr dirty="0" sz="550" spc="5" i="1">
                <a:solidFill>
                  <a:srgbClr val="006500"/>
                </a:solidFill>
                <a:latin typeface="Arial"/>
                <a:cs typeface="Arial"/>
              </a:rPr>
              <a:t>ipotesi</a:t>
            </a:r>
            <a:r>
              <a:rPr dirty="0" sz="550" spc="-20" i="1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550" spc="5" i="1">
                <a:solidFill>
                  <a:srgbClr val="006500"/>
                </a:solidFill>
                <a:latin typeface="Arial"/>
                <a:cs typeface="Arial"/>
              </a:rPr>
              <a:t>alternativa</a:t>
            </a:r>
            <a:endParaRPr sz="5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6483170"/>
            <a:ext cx="2833028" cy="21776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5151" y="6575235"/>
            <a:ext cx="1484630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451" y="6883401"/>
            <a:ext cx="243014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87070">
              <a:lnSpc>
                <a:spcPct val="100000"/>
              </a:lnSpc>
              <a:spcBef>
                <a:spcPts val="125"/>
              </a:spcBef>
            </a:pP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Distribuzione</a:t>
            </a:r>
            <a:r>
              <a:rPr dirty="0" sz="55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di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campionamento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Arial MT"/>
              <a:cs typeface="Arial MT"/>
            </a:endParaRPr>
          </a:p>
          <a:p>
            <a:pPr marR="5080">
              <a:lnSpc>
                <a:spcPct val="103600"/>
              </a:lnSpc>
            </a:pPr>
            <a:r>
              <a:rPr dirty="0" sz="550" spc="5">
                <a:latin typeface="Tahoma"/>
                <a:cs typeface="Tahoma"/>
              </a:rPr>
              <a:t>Distribuzione</a:t>
            </a:r>
            <a:r>
              <a:rPr dirty="0" sz="550" spc="-2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delle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differenze</a:t>
            </a:r>
            <a:r>
              <a:rPr dirty="0" sz="550" spc="1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campionarie</a:t>
            </a:r>
            <a:r>
              <a:rPr dirty="0" sz="550" spc="5">
                <a:latin typeface="Tahoma"/>
                <a:cs typeface="Tahoma"/>
              </a:rPr>
              <a:t> teoricamente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possibili</a:t>
            </a:r>
            <a:r>
              <a:rPr dirty="0" sz="550" spc="2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se</a:t>
            </a:r>
            <a:r>
              <a:rPr dirty="0" sz="550" spc="15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i</a:t>
            </a:r>
            <a:r>
              <a:rPr dirty="0" sz="550" spc="2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gruppi </a:t>
            </a:r>
            <a:r>
              <a:rPr dirty="0" sz="550" spc="-16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fossero</a:t>
            </a:r>
            <a:r>
              <a:rPr dirty="0" sz="550" spc="-1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uguali.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4691" y="7364376"/>
            <a:ext cx="1527175" cy="49339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46050" indent="-146685">
              <a:lnSpc>
                <a:spcPct val="100000"/>
              </a:lnSpc>
              <a:spcBef>
                <a:spcPts val="295"/>
              </a:spcBef>
              <a:buClr>
                <a:srgbClr val="FF6500"/>
              </a:buClr>
              <a:buAutoNum type="arabicPeriod"/>
              <a:tabLst>
                <a:tab pos="146685" algn="l"/>
              </a:tabLst>
            </a:pP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 spc="-1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approssimativamente</a:t>
            </a:r>
            <a:r>
              <a:rPr dirty="0" sz="600" spc="4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Gaussiana</a:t>
            </a:r>
            <a:endParaRPr sz="600">
              <a:latin typeface="Arial MT"/>
              <a:cs typeface="Arial MT"/>
            </a:endParaRPr>
          </a:p>
          <a:p>
            <a:pPr marL="146050" indent="-146685">
              <a:lnSpc>
                <a:spcPct val="100000"/>
              </a:lnSpc>
              <a:spcBef>
                <a:spcPts val="204"/>
              </a:spcBef>
              <a:buClr>
                <a:srgbClr val="FF6500"/>
              </a:buClr>
              <a:buAutoNum type="arabicPeriod"/>
              <a:tabLst>
                <a:tab pos="146685" algn="l"/>
              </a:tabLst>
            </a:pPr>
            <a:r>
              <a:rPr dirty="0" sz="600" spc="15">
                <a:latin typeface="Arial MT"/>
                <a:cs typeface="Arial MT"/>
              </a:rPr>
              <a:t>La</a:t>
            </a:r>
            <a:r>
              <a:rPr dirty="0" sz="600" spc="-1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media</a:t>
            </a:r>
            <a:r>
              <a:rPr dirty="0" sz="600" spc="5">
                <a:latin typeface="Arial MT"/>
                <a:cs typeface="Arial MT"/>
              </a:rPr>
              <a:t> della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distribuzione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  <a:p>
            <a:pPr marL="146050" marR="5080" indent="-146685">
              <a:lnSpc>
                <a:spcPts val="919"/>
              </a:lnSpc>
              <a:spcBef>
                <a:spcPts val="55"/>
              </a:spcBef>
              <a:buClr>
                <a:srgbClr val="FF6500"/>
              </a:buClr>
              <a:buAutoNum type="arabicPeriod"/>
              <a:tabLst>
                <a:tab pos="146685" algn="l"/>
              </a:tabLst>
            </a:pPr>
            <a:r>
              <a:rPr dirty="0" sz="600" spc="5">
                <a:latin typeface="Arial MT"/>
                <a:cs typeface="Arial MT"/>
              </a:rPr>
              <a:t>L’errore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standard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della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distribuzione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 </a:t>
            </a:r>
            <a:r>
              <a:rPr dirty="0" sz="600" spc="-15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uguale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a: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36981" y="7938135"/>
            <a:ext cx="483870" cy="271145"/>
            <a:chOff x="1736981" y="7938135"/>
            <a:chExt cx="483870" cy="271145"/>
          </a:xfrm>
        </p:grpSpPr>
        <p:sp>
          <p:nvSpPr>
            <p:cNvPr id="12" name="object 12"/>
            <p:cNvSpPr/>
            <p:nvPr/>
          </p:nvSpPr>
          <p:spPr>
            <a:xfrm>
              <a:off x="1738886" y="8078735"/>
              <a:ext cx="433070" cy="32384"/>
            </a:xfrm>
            <a:custGeom>
              <a:avLst/>
              <a:gdLst/>
              <a:ahLst/>
              <a:cxnLst/>
              <a:rect l="l" t="t" r="r" b="b"/>
              <a:pathLst>
                <a:path w="433069" h="32384">
                  <a:moveTo>
                    <a:pt x="97528" y="0"/>
                  </a:moveTo>
                  <a:lnTo>
                    <a:pt x="176787" y="0"/>
                  </a:lnTo>
                </a:path>
                <a:path w="433069" h="32384">
                  <a:moveTo>
                    <a:pt x="339846" y="0"/>
                  </a:moveTo>
                  <a:lnTo>
                    <a:pt x="432819" y="0"/>
                  </a:lnTo>
                </a:path>
                <a:path w="433069" h="32384">
                  <a:moveTo>
                    <a:pt x="0" y="31998"/>
                  </a:moveTo>
                  <a:lnTo>
                    <a:pt x="10661" y="25898"/>
                  </a:lnTo>
                </a:path>
              </a:pathLst>
            </a:custGeom>
            <a:ln w="3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49547" y="8106162"/>
              <a:ext cx="17145" cy="99060"/>
            </a:xfrm>
            <a:custGeom>
              <a:avLst/>
              <a:gdLst/>
              <a:ahLst/>
              <a:cxnLst/>
              <a:rect l="l" t="t" r="r" b="b"/>
              <a:pathLst>
                <a:path w="17144" h="99059">
                  <a:moveTo>
                    <a:pt x="0" y="0"/>
                  </a:moveTo>
                  <a:lnTo>
                    <a:pt x="16766" y="99052"/>
                  </a:lnTo>
                </a:path>
              </a:pathLst>
            </a:custGeom>
            <a:ln w="7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67847" y="7940040"/>
              <a:ext cx="451484" cy="265430"/>
            </a:xfrm>
            <a:custGeom>
              <a:avLst/>
              <a:gdLst/>
              <a:ahLst/>
              <a:cxnLst/>
              <a:rect l="l" t="t" r="r" b="b"/>
              <a:pathLst>
                <a:path w="451485" h="265429">
                  <a:moveTo>
                    <a:pt x="0" y="265174"/>
                  </a:moveTo>
                  <a:lnTo>
                    <a:pt x="21322" y="0"/>
                  </a:lnTo>
                </a:path>
                <a:path w="451485" h="265429">
                  <a:moveTo>
                    <a:pt x="21322" y="0"/>
                  </a:moveTo>
                  <a:lnTo>
                    <a:pt x="451104" y="0"/>
                  </a:lnTo>
                </a:path>
              </a:pathLst>
            </a:custGeom>
            <a:ln w="3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766823" y="7996183"/>
            <a:ext cx="488315" cy="231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ts val="805"/>
              </a:lnSpc>
              <a:spcBef>
                <a:spcPts val="105"/>
              </a:spcBef>
            </a:pPr>
            <a:r>
              <a:rPr dirty="0" sz="700">
                <a:latin typeface="Symbol"/>
                <a:cs typeface="Symbol"/>
              </a:rPr>
              <a:t></a:t>
            </a:r>
            <a:r>
              <a:rPr dirty="0" sz="700">
                <a:latin typeface="Times New Roman"/>
                <a:cs typeface="Times New Roman"/>
              </a:rPr>
              <a:t>   </a:t>
            </a:r>
            <a:r>
              <a:rPr dirty="0" sz="700" spc="70">
                <a:latin typeface="Times New Roman"/>
                <a:cs typeface="Times New Roman"/>
              </a:rPr>
              <a:t> </a:t>
            </a:r>
            <a:r>
              <a:rPr dirty="0" sz="700">
                <a:latin typeface="Symbol"/>
                <a:cs typeface="Symbol"/>
              </a:rPr>
              <a:t></a:t>
            </a:r>
            <a:r>
              <a:rPr dirty="0" sz="700">
                <a:latin typeface="Times New Roman"/>
                <a:cs typeface="Times New Roman"/>
              </a:rPr>
              <a:t>  </a:t>
            </a:r>
            <a:r>
              <a:rPr dirty="0" sz="700" spc="70">
                <a:latin typeface="Times New Roman"/>
                <a:cs typeface="Times New Roman"/>
              </a:rPr>
              <a:t> </a:t>
            </a:r>
            <a:r>
              <a:rPr dirty="0" sz="700">
                <a:latin typeface="Symbol"/>
                <a:cs typeface="Symbol"/>
              </a:rPr>
              <a:t></a:t>
            </a:r>
            <a:r>
              <a:rPr dirty="0" sz="700">
                <a:latin typeface="Times New Roman"/>
                <a:cs typeface="Times New Roman"/>
              </a:rPr>
              <a:t>    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>
                <a:latin typeface="Symbol"/>
                <a:cs typeface="Symbol"/>
              </a:rPr>
              <a:t></a:t>
            </a:r>
            <a:endParaRPr sz="700">
              <a:latin typeface="Symbol"/>
              <a:cs typeface="Symbol"/>
            </a:endParaRPr>
          </a:p>
          <a:p>
            <a:pPr marL="25400">
              <a:lnSpc>
                <a:spcPts val="805"/>
              </a:lnSpc>
            </a:pPr>
            <a:r>
              <a:rPr dirty="0" sz="700">
                <a:latin typeface="Symbol"/>
                <a:cs typeface="Symbol"/>
              </a:rPr>
              <a:t></a:t>
            </a:r>
            <a:r>
              <a:rPr dirty="0" sz="700" spc="-40">
                <a:latin typeface="Times New Roman"/>
                <a:cs typeface="Times New Roman"/>
              </a:rPr>
              <a:t> </a:t>
            </a:r>
            <a:r>
              <a:rPr dirty="0" baseline="15873" sz="1050" spc="-97" i="1">
                <a:latin typeface="Times New Roman"/>
                <a:cs typeface="Times New Roman"/>
              </a:rPr>
              <a:t>n</a:t>
            </a:r>
            <a:r>
              <a:rPr dirty="0" sz="400" spc="5">
                <a:latin typeface="Times New Roman"/>
                <a:cs typeface="Times New Roman"/>
              </a:rPr>
              <a:t>1</a:t>
            </a:r>
            <a:r>
              <a:rPr dirty="0" sz="400" spc="40">
                <a:latin typeface="Times New Roman"/>
                <a:cs typeface="Times New Roman"/>
              </a:rPr>
              <a:t> </a:t>
            </a:r>
            <a:r>
              <a:rPr dirty="0" sz="700">
                <a:latin typeface="Symbol"/>
                <a:cs typeface="Symbol"/>
              </a:rPr>
              <a:t></a:t>
            </a:r>
            <a:r>
              <a:rPr dirty="0" sz="700">
                <a:latin typeface="Times New Roman"/>
                <a:cs typeface="Times New Roman"/>
              </a:rPr>
              <a:t>  </a:t>
            </a:r>
            <a:r>
              <a:rPr dirty="0" sz="700" spc="65">
                <a:latin typeface="Times New Roman"/>
                <a:cs typeface="Times New Roman"/>
              </a:rPr>
              <a:t> </a:t>
            </a:r>
            <a:r>
              <a:rPr dirty="0" sz="700">
                <a:latin typeface="Symbol"/>
                <a:cs typeface="Symbol"/>
              </a:rPr>
              <a:t></a:t>
            </a:r>
            <a:r>
              <a:rPr dirty="0" sz="700" spc="-40">
                <a:latin typeface="Times New Roman"/>
                <a:cs typeface="Times New Roman"/>
              </a:rPr>
              <a:t> </a:t>
            </a:r>
            <a:r>
              <a:rPr dirty="0" baseline="15873" sz="1050" spc="22" i="1">
                <a:latin typeface="Times New Roman"/>
                <a:cs typeface="Times New Roman"/>
              </a:rPr>
              <a:t>n</a:t>
            </a:r>
            <a:r>
              <a:rPr dirty="0" sz="400" spc="5">
                <a:latin typeface="Times New Roman"/>
                <a:cs typeface="Times New Roman"/>
              </a:rPr>
              <a:t>2</a:t>
            </a:r>
            <a:r>
              <a:rPr dirty="0" sz="400">
                <a:latin typeface="Times New Roman"/>
                <a:cs typeface="Times New Roman"/>
              </a:rPr>
              <a:t> </a:t>
            </a:r>
            <a:r>
              <a:rPr dirty="0" sz="400" spc="-25">
                <a:latin typeface="Times New Roman"/>
                <a:cs typeface="Times New Roman"/>
              </a:rPr>
              <a:t> </a:t>
            </a:r>
            <a:r>
              <a:rPr dirty="0" sz="700">
                <a:latin typeface="Symbol"/>
                <a:cs typeface="Symbol"/>
              </a:rPr>
              <a:t>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0331" y="7939274"/>
            <a:ext cx="61468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33333" sz="1125" spc="-44">
                <a:latin typeface="Symbol"/>
                <a:cs typeface="Symbol"/>
              </a:rPr>
              <a:t></a:t>
            </a:r>
            <a:r>
              <a:rPr dirty="0" baseline="-33333" sz="1125" spc="-44">
                <a:latin typeface="Times New Roman"/>
                <a:cs typeface="Times New Roman"/>
              </a:rPr>
              <a:t>  </a:t>
            </a:r>
            <a:r>
              <a:rPr dirty="0" baseline="-33333" sz="1125" spc="7">
                <a:latin typeface="Times New Roman"/>
                <a:cs typeface="Times New Roman"/>
              </a:rPr>
              <a:t> </a:t>
            </a:r>
            <a:r>
              <a:rPr dirty="0" baseline="3968" sz="1050">
                <a:latin typeface="Symbol"/>
                <a:cs typeface="Symbol"/>
              </a:rPr>
              <a:t></a:t>
            </a:r>
            <a:r>
              <a:rPr dirty="0" baseline="3968" sz="1050" spc="67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baseline="3968" sz="1050">
                <a:latin typeface="Symbol"/>
                <a:cs typeface="Symbol"/>
              </a:rPr>
              <a:t></a:t>
            </a:r>
            <a:r>
              <a:rPr dirty="0" baseline="3968" sz="1050" spc="-97">
                <a:latin typeface="Times New Roman"/>
                <a:cs typeface="Times New Roman"/>
              </a:rPr>
              <a:t> </a:t>
            </a:r>
            <a:r>
              <a:rPr dirty="0" baseline="-35714" sz="1050">
                <a:latin typeface="Symbol"/>
                <a:cs typeface="Symbol"/>
              </a:rPr>
              <a:t></a:t>
            </a:r>
            <a:r>
              <a:rPr dirty="0" baseline="-35714" sz="1050" spc="-127">
                <a:latin typeface="Times New Roman"/>
                <a:cs typeface="Times New Roman"/>
              </a:rPr>
              <a:t> </a:t>
            </a:r>
            <a:r>
              <a:rPr dirty="0" baseline="3968" sz="1050">
                <a:latin typeface="Symbol"/>
                <a:cs typeface="Symbol"/>
              </a:rPr>
              <a:t></a:t>
            </a:r>
            <a:r>
              <a:rPr dirty="0" baseline="3968" sz="1050">
                <a:latin typeface="Times New Roman"/>
                <a:cs typeface="Times New Roman"/>
              </a:rPr>
              <a:t> </a:t>
            </a:r>
            <a:r>
              <a:rPr dirty="0" baseline="3968" sz="1050" spc="-104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 spc="80">
                <a:latin typeface="Times New Roman"/>
                <a:cs typeface="Times New Roman"/>
              </a:rPr>
              <a:t> </a:t>
            </a:r>
            <a:r>
              <a:rPr dirty="0" baseline="3968" sz="1050">
                <a:latin typeface="Symbol"/>
                <a:cs typeface="Symbol"/>
              </a:rPr>
              <a:t></a:t>
            </a:r>
            <a:endParaRPr baseline="3968" sz="10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53540" y="7917179"/>
            <a:ext cx="1941830" cy="318770"/>
          </a:xfrm>
          <a:custGeom>
            <a:avLst/>
            <a:gdLst/>
            <a:ahLst/>
            <a:cxnLst/>
            <a:rect l="l" t="t" r="r" b="b"/>
            <a:pathLst>
              <a:path w="1941829" h="318770">
                <a:moveTo>
                  <a:pt x="12192" y="263652"/>
                </a:moveTo>
                <a:lnTo>
                  <a:pt x="0" y="263652"/>
                </a:lnTo>
                <a:lnTo>
                  <a:pt x="0" y="312420"/>
                </a:lnTo>
                <a:lnTo>
                  <a:pt x="12192" y="312420"/>
                </a:lnTo>
                <a:lnTo>
                  <a:pt x="12192" y="263652"/>
                </a:lnTo>
                <a:close/>
              </a:path>
              <a:path w="1941829" h="318770">
                <a:moveTo>
                  <a:pt x="12192" y="178308"/>
                </a:moveTo>
                <a:lnTo>
                  <a:pt x="0" y="178308"/>
                </a:lnTo>
                <a:lnTo>
                  <a:pt x="0" y="227076"/>
                </a:lnTo>
                <a:lnTo>
                  <a:pt x="12192" y="227076"/>
                </a:lnTo>
                <a:lnTo>
                  <a:pt x="12192" y="178308"/>
                </a:lnTo>
                <a:close/>
              </a:path>
              <a:path w="1941829" h="318770">
                <a:moveTo>
                  <a:pt x="12192" y="94488"/>
                </a:moveTo>
                <a:lnTo>
                  <a:pt x="0" y="94488"/>
                </a:lnTo>
                <a:lnTo>
                  <a:pt x="0" y="143256"/>
                </a:lnTo>
                <a:lnTo>
                  <a:pt x="12192" y="143256"/>
                </a:lnTo>
                <a:lnTo>
                  <a:pt x="12192" y="94488"/>
                </a:lnTo>
                <a:close/>
              </a:path>
              <a:path w="1941829" h="318770">
                <a:moveTo>
                  <a:pt x="12192" y="9144"/>
                </a:moveTo>
                <a:lnTo>
                  <a:pt x="0" y="9144"/>
                </a:lnTo>
                <a:lnTo>
                  <a:pt x="0" y="57912"/>
                </a:lnTo>
                <a:lnTo>
                  <a:pt x="12192" y="57912"/>
                </a:lnTo>
                <a:lnTo>
                  <a:pt x="12192" y="9144"/>
                </a:lnTo>
                <a:close/>
              </a:path>
              <a:path w="1941829" h="318770">
                <a:moveTo>
                  <a:pt x="73152" y="306324"/>
                </a:moveTo>
                <a:lnTo>
                  <a:pt x="24384" y="306324"/>
                </a:lnTo>
                <a:lnTo>
                  <a:pt x="24384" y="318516"/>
                </a:lnTo>
                <a:lnTo>
                  <a:pt x="73152" y="318516"/>
                </a:lnTo>
                <a:lnTo>
                  <a:pt x="73152" y="306324"/>
                </a:lnTo>
                <a:close/>
              </a:path>
              <a:path w="1941829" h="318770">
                <a:moveTo>
                  <a:pt x="86868" y="0"/>
                </a:moveTo>
                <a:lnTo>
                  <a:pt x="39624" y="0"/>
                </a:lnTo>
                <a:lnTo>
                  <a:pt x="39624" y="12192"/>
                </a:lnTo>
                <a:lnTo>
                  <a:pt x="86868" y="12192"/>
                </a:lnTo>
                <a:lnTo>
                  <a:pt x="86868" y="0"/>
                </a:lnTo>
                <a:close/>
              </a:path>
              <a:path w="1941829" h="318770">
                <a:moveTo>
                  <a:pt x="158496" y="306324"/>
                </a:moveTo>
                <a:lnTo>
                  <a:pt x="109728" y="306324"/>
                </a:lnTo>
                <a:lnTo>
                  <a:pt x="109728" y="318516"/>
                </a:lnTo>
                <a:lnTo>
                  <a:pt x="158496" y="318516"/>
                </a:lnTo>
                <a:lnTo>
                  <a:pt x="158496" y="306324"/>
                </a:lnTo>
                <a:close/>
              </a:path>
              <a:path w="1941829" h="318770">
                <a:moveTo>
                  <a:pt x="172212" y="0"/>
                </a:moveTo>
                <a:lnTo>
                  <a:pt x="123444" y="0"/>
                </a:lnTo>
                <a:lnTo>
                  <a:pt x="123444" y="12192"/>
                </a:lnTo>
                <a:lnTo>
                  <a:pt x="172212" y="12192"/>
                </a:lnTo>
                <a:lnTo>
                  <a:pt x="172212" y="0"/>
                </a:lnTo>
                <a:close/>
              </a:path>
              <a:path w="1941829" h="318770">
                <a:moveTo>
                  <a:pt x="242316" y="306324"/>
                </a:moveTo>
                <a:lnTo>
                  <a:pt x="193548" y="306324"/>
                </a:lnTo>
                <a:lnTo>
                  <a:pt x="193548" y="318516"/>
                </a:lnTo>
                <a:lnTo>
                  <a:pt x="242316" y="318516"/>
                </a:lnTo>
                <a:lnTo>
                  <a:pt x="242316" y="306324"/>
                </a:lnTo>
                <a:close/>
              </a:path>
              <a:path w="1941829" h="318770">
                <a:moveTo>
                  <a:pt x="257556" y="0"/>
                </a:moveTo>
                <a:lnTo>
                  <a:pt x="208788" y="0"/>
                </a:lnTo>
                <a:lnTo>
                  <a:pt x="208788" y="12192"/>
                </a:lnTo>
                <a:lnTo>
                  <a:pt x="257556" y="12192"/>
                </a:lnTo>
                <a:lnTo>
                  <a:pt x="257556" y="0"/>
                </a:lnTo>
                <a:close/>
              </a:path>
              <a:path w="1941829" h="318770">
                <a:moveTo>
                  <a:pt x="327660" y="306324"/>
                </a:moveTo>
                <a:lnTo>
                  <a:pt x="278892" y="306324"/>
                </a:lnTo>
                <a:lnTo>
                  <a:pt x="278892" y="318516"/>
                </a:lnTo>
                <a:lnTo>
                  <a:pt x="327660" y="318516"/>
                </a:lnTo>
                <a:lnTo>
                  <a:pt x="327660" y="306324"/>
                </a:lnTo>
                <a:close/>
              </a:path>
              <a:path w="1941829" h="318770">
                <a:moveTo>
                  <a:pt x="342900" y="0"/>
                </a:moveTo>
                <a:lnTo>
                  <a:pt x="294132" y="0"/>
                </a:lnTo>
                <a:lnTo>
                  <a:pt x="294132" y="12192"/>
                </a:lnTo>
                <a:lnTo>
                  <a:pt x="342900" y="12192"/>
                </a:lnTo>
                <a:lnTo>
                  <a:pt x="342900" y="0"/>
                </a:lnTo>
                <a:close/>
              </a:path>
              <a:path w="1941829" h="318770">
                <a:moveTo>
                  <a:pt x="413004" y="306324"/>
                </a:moveTo>
                <a:lnTo>
                  <a:pt x="364236" y="306324"/>
                </a:lnTo>
                <a:lnTo>
                  <a:pt x="364236" y="318516"/>
                </a:lnTo>
                <a:lnTo>
                  <a:pt x="413004" y="318516"/>
                </a:lnTo>
                <a:lnTo>
                  <a:pt x="413004" y="306324"/>
                </a:lnTo>
                <a:close/>
              </a:path>
              <a:path w="1941829" h="318770">
                <a:moveTo>
                  <a:pt x="426720" y="0"/>
                </a:moveTo>
                <a:lnTo>
                  <a:pt x="379476" y="0"/>
                </a:lnTo>
                <a:lnTo>
                  <a:pt x="379476" y="12192"/>
                </a:lnTo>
                <a:lnTo>
                  <a:pt x="426720" y="12192"/>
                </a:lnTo>
                <a:lnTo>
                  <a:pt x="426720" y="0"/>
                </a:lnTo>
                <a:close/>
              </a:path>
              <a:path w="1941829" h="318770">
                <a:moveTo>
                  <a:pt x="496824" y="306324"/>
                </a:moveTo>
                <a:lnTo>
                  <a:pt x="449580" y="306324"/>
                </a:lnTo>
                <a:lnTo>
                  <a:pt x="449580" y="318516"/>
                </a:lnTo>
                <a:lnTo>
                  <a:pt x="496824" y="318516"/>
                </a:lnTo>
                <a:lnTo>
                  <a:pt x="496824" y="306324"/>
                </a:lnTo>
                <a:close/>
              </a:path>
              <a:path w="1941829" h="318770">
                <a:moveTo>
                  <a:pt x="512064" y="0"/>
                </a:moveTo>
                <a:lnTo>
                  <a:pt x="463296" y="0"/>
                </a:lnTo>
                <a:lnTo>
                  <a:pt x="463296" y="12192"/>
                </a:lnTo>
                <a:lnTo>
                  <a:pt x="512064" y="12192"/>
                </a:lnTo>
                <a:lnTo>
                  <a:pt x="512064" y="0"/>
                </a:lnTo>
                <a:close/>
              </a:path>
              <a:path w="1941829" h="318770">
                <a:moveTo>
                  <a:pt x="588264" y="312420"/>
                </a:moveTo>
                <a:lnTo>
                  <a:pt x="576072" y="312420"/>
                </a:lnTo>
                <a:lnTo>
                  <a:pt x="582168" y="306324"/>
                </a:lnTo>
                <a:lnTo>
                  <a:pt x="533400" y="306324"/>
                </a:lnTo>
                <a:lnTo>
                  <a:pt x="533400" y="318516"/>
                </a:lnTo>
                <a:lnTo>
                  <a:pt x="588264" y="318516"/>
                </a:lnTo>
                <a:lnTo>
                  <a:pt x="588264" y="312420"/>
                </a:lnTo>
                <a:close/>
              </a:path>
              <a:path w="1941829" h="318770">
                <a:moveTo>
                  <a:pt x="588264" y="227076"/>
                </a:moveTo>
                <a:lnTo>
                  <a:pt x="576072" y="227076"/>
                </a:lnTo>
                <a:lnTo>
                  <a:pt x="576072" y="275844"/>
                </a:lnTo>
                <a:lnTo>
                  <a:pt x="588264" y="275844"/>
                </a:lnTo>
                <a:lnTo>
                  <a:pt x="588264" y="227076"/>
                </a:lnTo>
                <a:close/>
              </a:path>
              <a:path w="1941829" h="318770">
                <a:moveTo>
                  <a:pt x="588264" y="141732"/>
                </a:moveTo>
                <a:lnTo>
                  <a:pt x="576072" y="141732"/>
                </a:lnTo>
                <a:lnTo>
                  <a:pt x="576072" y="190500"/>
                </a:lnTo>
                <a:lnTo>
                  <a:pt x="588264" y="190500"/>
                </a:lnTo>
                <a:lnTo>
                  <a:pt x="588264" y="141732"/>
                </a:lnTo>
                <a:close/>
              </a:path>
              <a:path w="1941829" h="318770">
                <a:moveTo>
                  <a:pt x="588264" y="56388"/>
                </a:moveTo>
                <a:lnTo>
                  <a:pt x="576072" y="56388"/>
                </a:lnTo>
                <a:lnTo>
                  <a:pt x="576072" y="105156"/>
                </a:lnTo>
                <a:lnTo>
                  <a:pt x="588264" y="105156"/>
                </a:lnTo>
                <a:lnTo>
                  <a:pt x="588264" y="56388"/>
                </a:lnTo>
                <a:close/>
              </a:path>
              <a:path w="1941829" h="318770">
                <a:moveTo>
                  <a:pt x="588264" y="0"/>
                </a:moveTo>
                <a:lnTo>
                  <a:pt x="548640" y="0"/>
                </a:lnTo>
                <a:lnTo>
                  <a:pt x="548640" y="12192"/>
                </a:lnTo>
                <a:lnTo>
                  <a:pt x="576072" y="12192"/>
                </a:lnTo>
                <a:lnTo>
                  <a:pt x="576072" y="21336"/>
                </a:lnTo>
                <a:lnTo>
                  <a:pt x="588264" y="21336"/>
                </a:lnTo>
                <a:lnTo>
                  <a:pt x="588264" y="12192"/>
                </a:lnTo>
                <a:lnTo>
                  <a:pt x="588264" y="6096"/>
                </a:lnTo>
                <a:lnTo>
                  <a:pt x="588264" y="0"/>
                </a:lnTo>
                <a:close/>
              </a:path>
              <a:path w="1941829" h="318770">
                <a:moveTo>
                  <a:pt x="946404" y="118872"/>
                </a:moveTo>
                <a:lnTo>
                  <a:pt x="934212" y="118872"/>
                </a:lnTo>
                <a:lnTo>
                  <a:pt x="934212" y="167640"/>
                </a:lnTo>
                <a:lnTo>
                  <a:pt x="946404" y="167640"/>
                </a:lnTo>
                <a:lnTo>
                  <a:pt x="946404" y="118872"/>
                </a:lnTo>
                <a:close/>
              </a:path>
              <a:path w="1941829" h="318770">
                <a:moveTo>
                  <a:pt x="954024" y="41148"/>
                </a:moveTo>
                <a:lnTo>
                  <a:pt x="934212" y="41148"/>
                </a:lnTo>
                <a:lnTo>
                  <a:pt x="934212" y="82296"/>
                </a:lnTo>
                <a:lnTo>
                  <a:pt x="946404" y="82296"/>
                </a:lnTo>
                <a:lnTo>
                  <a:pt x="946404" y="53340"/>
                </a:lnTo>
                <a:lnTo>
                  <a:pt x="954024" y="53340"/>
                </a:lnTo>
                <a:lnTo>
                  <a:pt x="954024" y="47244"/>
                </a:lnTo>
                <a:lnTo>
                  <a:pt x="954024" y="41148"/>
                </a:lnTo>
                <a:close/>
              </a:path>
              <a:path w="1941829" h="318770">
                <a:moveTo>
                  <a:pt x="964692" y="246888"/>
                </a:moveTo>
                <a:lnTo>
                  <a:pt x="946404" y="246888"/>
                </a:lnTo>
                <a:lnTo>
                  <a:pt x="946404" y="204216"/>
                </a:lnTo>
                <a:lnTo>
                  <a:pt x="934212" y="204216"/>
                </a:lnTo>
                <a:lnTo>
                  <a:pt x="934212" y="252984"/>
                </a:lnTo>
                <a:lnTo>
                  <a:pt x="940308" y="252984"/>
                </a:lnTo>
                <a:lnTo>
                  <a:pt x="940308" y="259080"/>
                </a:lnTo>
                <a:lnTo>
                  <a:pt x="964692" y="259080"/>
                </a:lnTo>
                <a:lnTo>
                  <a:pt x="964692" y="252984"/>
                </a:lnTo>
                <a:lnTo>
                  <a:pt x="964692" y="246888"/>
                </a:lnTo>
                <a:close/>
              </a:path>
              <a:path w="1941829" h="318770">
                <a:moveTo>
                  <a:pt x="1037844" y="41148"/>
                </a:moveTo>
                <a:lnTo>
                  <a:pt x="989076" y="41148"/>
                </a:lnTo>
                <a:lnTo>
                  <a:pt x="989076" y="53340"/>
                </a:lnTo>
                <a:lnTo>
                  <a:pt x="1037844" y="53340"/>
                </a:lnTo>
                <a:lnTo>
                  <a:pt x="1037844" y="41148"/>
                </a:lnTo>
                <a:close/>
              </a:path>
              <a:path w="1941829" h="318770">
                <a:moveTo>
                  <a:pt x="1048512" y="246888"/>
                </a:moveTo>
                <a:lnTo>
                  <a:pt x="1001268" y="246888"/>
                </a:lnTo>
                <a:lnTo>
                  <a:pt x="1001268" y="259080"/>
                </a:lnTo>
                <a:lnTo>
                  <a:pt x="1048512" y="259080"/>
                </a:lnTo>
                <a:lnTo>
                  <a:pt x="1048512" y="246888"/>
                </a:lnTo>
                <a:close/>
              </a:path>
              <a:path w="1941829" h="318770">
                <a:moveTo>
                  <a:pt x="1123188" y="41148"/>
                </a:moveTo>
                <a:lnTo>
                  <a:pt x="1074420" y="41148"/>
                </a:lnTo>
                <a:lnTo>
                  <a:pt x="1074420" y="53340"/>
                </a:lnTo>
                <a:lnTo>
                  <a:pt x="1123188" y="53340"/>
                </a:lnTo>
                <a:lnTo>
                  <a:pt x="1123188" y="41148"/>
                </a:lnTo>
                <a:close/>
              </a:path>
              <a:path w="1941829" h="318770">
                <a:moveTo>
                  <a:pt x="1133856" y="246888"/>
                </a:moveTo>
                <a:lnTo>
                  <a:pt x="1085088" y="246888"/>
                </a:lnTo>
                <a:lnTo>
                  <a:pt x="1085088" y="259080"/>
                </a:lnTo>
                <a:lnTo>
                  <a:pt x="1133856" y="259080"/>
                </a:lnTo>
                <a:lnTo>
                  <a:pt x="1133856" y="246888"/>
                </a:lnTo>
                <a:close/>
              </a:path>
              <a:path w="1941829" h="318770">
                <a:moveTo>
                  <a:pt x="1208532" y="41148"/>
                </a:moveTo>
                <a:lnTo>
                  <a:pt x="1159764" y="41148"/>
                </a:lnTo>
                <a:lnTo>
                  <a:pt x="1159764" y="53340"/>
                </a:lnTo>
                <a:lnTo>
                  <a:pt x="1208532" y="53340"/>
                </a:lnTo>
                <a:lnTo>
                  <a:pt x="1208532" y="41148"/>
                </a:lnTo>
                <a:close/>
              </a:path>
              <a:path w="1941829" h="318770">
                <a:moveTo>
                  <a:pt x="1219200" y="246888"/>
                </a:moveTo>
                <a:lnTo>
                  <a:pt x="1170432" y="246888"/>
                </a:lnTo>
                <a:lnTo>
                  <a:pt x="1170432" y="259080"/>
                </a:lnTo>
                <a:lnTo>
                  <a:pt x="1219200" y="259080"/>
                </a:lnTo>
                <a:lnTo>
                  <a:pt x="1219200" y="246888"/>
                </a:lnTo>
                <a:close/>
              </a:path>
              <a:path w="1941829" h="318770">
                <a:moveTo>
                  <a:pt x="1292352" y="41148"/>
                </a:moveTo>
                <a:lnTo>
                  <a:pt x="1245108" y="41148"/>
                </a:lnTo>
                <a:lnTo>
                  <a:pt x="1245108" y="53340"/>
                </a:lnTo>
                <a:lnTo>
                  <a:pt x="1292352" y="53340"/>
                </a:lnTo>
                <a:lnTo>
                  <a:pt x="1292352" y="41148"/>
                </a:lnTo>
                <a:close/>
              </a:path>
              <a:path w="1941829" h="318770">
                <a:moveTo>
                  <a:pt x="1304544" y="246888"/>
                </a:moveTo>
                <a:lnTo>
                  <a:pt x="1255776" y="246888"/>
                </a:lnTo>
                <a:lnTo>
                  <a:pt x="1255776" y="259080"/>
                </a:lnTo>
                <a:lnTo>
                  <a:pt x="1304544" y="259080"/>
                </a:lnTo>
                <a:lnTo>
                  <a:pt x="1304544" y="246888"/>
                </a:lnTo>
                <a:close/>
              </a:path>
              <a:path w="1941829" h="318770">
                <a:moveTo>
                  <a:pt x="1377696" y="41148"/>
                </a:moveTo>
                <a:lnTo>
                  <a:pt x="1328928" y="41148"/>
                </a:lnTo>
                <a:lnTo>
                  <a:pt x="1328928" y="53340"/>
                </a:lnTo>
                <a:lnTo>
                  <a:pt x="1377696" y="53340"/>
                </a:lnTo>
                <a:lnTo>
                  <a:pt x="1377696" y="41148"/>
                </a:lnTo>
                <a:close/>
              </a:path>
              <a:path w="1941829" h="318770">
                <a:moveTo>
                  <a:pt x="1388364" y="246888"/>
                </a:moveTo>
                <a:lnTo>
                  <a:pt x="1339596" y="246888"/>
                </a:lnTo>
                <a:lnTo>
                  <a:pt x="1339596" y="259080"/>
                </a:lnTo>
                <a:lnTo>
                  <a:pt x="1388364" y="259080"/>
                </a:lnTo>
                <a:lnTo>
                  <a:pt x="1388364" y="246888"/>
                </a:lnTo>
                <a:close/>
              </a:path>
              <a:path w="1941829" h="318770">
                <a:moveTo>
                  <a:pt x="1463040" y="41148"/>
                </a:moveTo>
                <a:lnTo>
                  <a:pt x="1414272" y="41148"/>
                </a:lnTo>
                <a:lnTo>
                  <a:pt x="1414272" y="53340"/>
                </a:lnTo>
                <a:lnTo>
                  <a:pt x="1463040" y="53340"/>
                </a:lnTo>
                <a:lnTo>
                  <a:pt x="1463040" y="41148"/>
                </a:lnTo>
                <a:close/>
              </a:path>
              <a:path w="1941829" h="318770">
                <a:moveTo>
                  <a:pt x="1473708" y="246888"/>
                </a:moveTo>
                <a:lnTo>
                  <a:pt x="1424940" y="246888"/>
                </a:lnTo>
                <a:lnTo>
                  <a:pt x="1424940" y="259080"/>
                </a:lnTo>
                <a:lnTo>
                  <a:pt x="1473708" y="259080"/>
                </a:lnTo>
                <a:lnTo>
                  <a:pt x="1473708" y="246888"/>
                </a:lnTo>
                <a:close/>
              </a:path>
              <a:path w="1941829" h="318770">
                <a:moveTo>
                  <a:pt x="1548384" y="41148"/>
                </a:moveTo>
                <a:lnTo>
                  <a:pt x="1499616" y="41148"/>
                </a:lnTo>
                <a:lnTo>
                  <a:pt x="1499616" y="53340"/>
                </a:lnTo>
                <a:lnTo>
                  <a:pt x="1548384" y="53340"/>
                </a:lnTo>
                <a:lnTo>
                  <a:pt x="1548384" y="41148"/>
                </a:lnTo>
                <a:close/>
              </a:path>
              <a:path w="1941829" h="318770">
                <a:moveTo>
                  <a:pt x="1559052" y="246888"/>
                </a:moveTo>
                <a:lnTo>
                  <a:pt x="1510284" y="246888"/>
                </a:lnTo>
                <a:lnTo>
                  <a:pt x="1510284" y="259080"/>
                </a:lnTo>
                <a:lnTo>
                  <a:pt x="1559052" y="259080"/>
                </a:lnTo>
                <a:lnTo>
                  <a:pt x="1559052" y="246888"/>
                </a:lnTo>
                <a:close/>
              </a:path>
              <a:path w="1941829" h="318770">
                <a:moveTo>
                  <a:pt x="1632204" y="41148"/>
                </a:moveTo>
                <a:lnTo>
                  <a:pt x="1583436" y="41148"/>
                </a:lnTo>
                <a:lnTo>
                  <a:pt x="1583436" y="53340"/>
                </a:lnTo>
                <a:lnTo>
                  <a:pt x="1632204" y="53340"/>
                </a:lnTo>
                <a:lnTo>
                  <a:pt x="1632204" y="41148"/>
                </a:lnTo>
                <a:close/>
              </a:path>
              <a:path w="1941829" h="318770">
                <a:moveTo>
                  <a:pt x="1642872" y="246888"/>
                </a:moveTo>
                <a:lnTo>
                  <a:pt x="1595628" y="246888"/>
                </a:lnTo>
                <a:lnTo>
                  <a:pt x="1595628" y="259080"/>
                </a:lnTo>
                <a:lnTo>
                  <a:pt x="1642872" y="259080"/>
                </a:lnTo>
                <a:lnTo>
                  <a:pt x="1642872" y="246888"/>
                </a:lnTo>
                <a:close/>
              </a:path>
              <a:path w="1941829" h="318770">
                <a:moveTo>
                  <a:pt x="1717548" y="41148"/>
                </a:moveTo>
                <a:lnTo>
                  <a:pt x="1668780" y="41148"/>
                </a:lnTo>
                <a:lnTo>
                  <a:pt x="1668780" y="53340"/>
                </a:lnTo>
                <a:lnTo>
                  <a:pt x="1717548" y="53340"/>
                </a:lnTo>
                <a:lnTo>
                  <a:pt x="1717548" y="41148"/>
                </a:lnTo>
                <a:close/>
              </a:path>
              <a:path w="1941829" h="318770">
                <a:moveTo>
                  <a:pt x="1728216" y="246888"/>
                </a:moveTo>
                <a:lnTo>
                  <a:pt x="1679448" y="246888"/>
                </a:lnTo>
                <a:lnTo>
                  <a:pt x="1679448" y="259080"/>
                </a:lnTo>
                <a:lnTo>
                  <a:pt x="1728216" y="259080"/>
                </a:lnTo>
                <a:lnTo>
                  <a:pt x="1728216" y="246888"/>
                </a:lnTo>
                <a:close/>
              </a:path>
              <a:path w="1941829" h="318770">
                <a:moveTo>
                  <a:pt x="1802892" y="41148"/>
                </a:moveTo>
                <a:lnTo>
                  <a:pt x="1754124" y="41148"/>
                </a:lnTo>
                <a:lnTo>
                  <a:pt x="1754124" y="53340"/>
                </a:lnTo>
                <a:lnTo>
                  <a:pt x="1802892" y="53340"/>
                </a:lnTo>
                <a:lnTo>
                  <a:pt x="1802892" y="41148"/>
                </a:lnTo>
                <a:close/>
              </a:path>
              <a:path w="1941829" h="318770">
                <a:moveTo>
                  <a:pt x="1813560" y="246888"/>
                </a:moveTo>
                <a:lnTo>
                  <a:pt x="1764792" y="246888"/>
                </a:lnTo>
                <a:lnTo>
                  <a:pt x="1764792" y="259080"/>
                </a:lnTo>
                <a:lnTo>
                  <a:pt x="1813560" y="259080"/>
                </a:lnTo>
                <a:lnTo>
                  <a:pt x="1813560" y="246888"/>
                </a:lnTo>
                <a:close/>
              </a:path>
              <a:path w="1941829" h="318770">
                <a:moveTo>
                  <a:pt x="1886712" y="41148"/>
                </a:moveTo>
                <a:lnTo>
                  <a:pt x="1839468" y="41148"/>
                </a:lnTo>
                <a:lnTo>
                  <a:pt x="1839468" y="53340"/>
                </a:lnTo>
                <a:lnTo>
                  <a:pt x="1886712" y="53340"/>
                </a:lnTo>
                <a:lnTo>
                  <a:pt x="1886712" y="41148"/>
                </a:lnTo>
                <a:close/>
              </a:path>
              <a:path w="1941829" h="318770">
                <a:moveTo>
                  <a:pt x="1898904" y="246888"/>
                </a:moveTo>
                <a:lnTo>
                  <a:pt x="1850136" y="246888"/>
                </a:lnTo>
                <a:lnTo>
                  <a:pt x="1850136" y="259080"/>
                </a:lnTo>
                <a:lnTo>
                  <a:pt x="1898904" y="259080"/>
                </a:lnTo>
                <a:lnTo>
                  <a:pt x="1898904" y="246888"/>
                </a:lnTo>
                <a:close/>
              </a:path>
              <a:path w="1941829" h="318770">
                <a:moveTo>
                  <a:pt x="1941576" y="205740"/>
                </a:moveTo>
                <a:lnTo>
                  <a:pt x="1929384" y="205740"/>
                </a:lnTo>
                <a:lnTo>
                  <a:pt x="1929384" y="252984"/>
                </a:lnTo>
                <a:lnTo>
                  <a:pt x="1933956" y="248412"/>
                </a:lnTo>
                <a:lnTo>
                  <a:pt x="1933956" y="259080"/>
                </a:lnTo>
                <a:lnTo>
                  <a:pt x="1941576" y="259080"/>
                </a:lnTo>
                <a:lnTo>
                  <a:pt x="1941576" y="246888"/>
                </a:lnTo>
                <a:lnTo>
                  <a:pt x="1941576" y="205740"/>
                </a:lnTo>
                <a:close/>
              </a:path>
              <a:path w="1941829" h="318770">
                <a:moveTo>
                  <a:pt x="1941576" y="120396"/>
                </a:moveTo>
                <a:lnTo>
                  <a:pt x="1929384" y="120396"/>
                </a:lnTo>
                <a:lnTo>
                  <a:pt x="1929384" y="169164"/>
                </a:lnTo>
                <a:lnTo>
                  <a:pt x="1941576" y="169164"/>
                </a:lnTo>
                <a:lnTo>
                  <a:pt x="1941576" y="120396"/>
                </a:lnTo>
                <a:close/>
              </a:path>
              <a:path w="1941829" h="318770">
                <a:moveTo>
                  <a:pt x="1941576" y="41148"/>
                </a:moveTo>
                <a:lnTo>
                  <a:pt x="1923288" y="41148"/>
                </a:lnTo>
                <a:lnTo>
                  <a:pt x="1923288" y="53340"/>
                </a:lnTo>
                <a:lnTo>
                  <a:pt x="1929384" y="53340"/>
                </a:lnTo>
                <a:lnTo>
                  <a:pt x="1929384" y="83820"/>
                </a:lnTo>
                <a:lnTo>
                  <a:pt x="1941576" y="83820"/>
                </a:lnTo>
                <a:lnTo>
                  <a:pt x="1941576" y="53340"/>
                </a:lnTo>
                <a:lnTo>
                  <a:pt x="1941576" y="47244"/>
                </a:lnTo>
                <a:lnTo>
                  <a:pt x="1941576" y="41148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22802" y="7962393"/>
            <a:ext cx="704850" cy="201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5500"/>
              </a:lnSpc>
              <a:spcBef>
                <a:spcPts val="90"/>
              </a:spcBef>
            </a:pPr>
            <a:r>
              <a:rPr dirty="0" sz="550" spc="10">
                <a:latin typeface="Arial MT"/>
                <a:cs typeface="Arial MT"/>
              </a:rPr>
              <a:t>La</a:t>
            </a:r>
            <a:r>
              <a:rPr dirty="0" sz="550" spc="-3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varianza</a:t>
            </a:r>
            <a:r>
              <a:rPr dirty="0" sz="550" spc="-3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delle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due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popo</a:t>
            </a:r>
            <a:r>
              <a:rPr dirty="0" sz="550" spc="-5">
                <a:latin typeface="Arial MT"/>
                <a:cs typeface="Arial MT"/>
              </a:rPr>
              <a:t>l</a:t>
            </a:r>
            <a:r>
              <a:rPr dirty="0" sz="550" spc="10">
                <a:latin typeface="Arial MT"/>
                <a:cs typeface="Arial MT"/>
              </a:rPr>
              <a:t>az</a:t>
            </a:r>
            <a:r>
              <a:rPr dirty="0" sz="550" spc="-5">
                <a:latin typeface="Arial MT"/>
                <a:cs typeface="Arial MT"/>
              </a:rPr>
              <a:t>i</a:t>
            </a:r>
            <a:r>
              <a:rPr dirty="0" sz="550" spc="10">
                <a:latin typeface="Arial MT"/>
                <a:cs typeface="Arial MT"/>
              </a:rPr>
              <a:t>oni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è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ugua</a:t>
            </a:r>
            <a:r>
              <a:rPr dirty="0" sz="550" spc="-5">
                <a:latin typeface="Arial MT"/>
                <a:cs typeface="Arial MT"/>
              </a:rPr>
              <a:t>l</a:t>
            </a:r>
            <a:r>
              <a:rPr dirty="0" sz="550" spc="10">
                <a:latin typeface="Arial MT"/>
                <a:cs typeface="Arial MT"/>
              </a:rPr>
              <a:t>e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14955" y="7562082"/>
            <a:ext cx="1268095" cy="576580"/>
            <a:chOff x="2314955" y="7562082"/>
            <a:chExt cx="1268095" cy="57658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4955" y="8014710"/>
              <a:ext cx="242315" cy="12344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988564" y="7562082"/>
              <a:ext cx="594360" cy="131445"/>
            </a:xfrm>
            <a:custGeom>
              <a:avLst/>
              <a:gdLst/>
              <a:ahLst/>
              <a:cxnLst/>
              <a:rect l="l" t="t" r="r" b="b"/>
              <a:pathLst>
                <a:path w="594360" h="131445">
                  <a:moveTo>
                    <a:pt x="12192" y="118872"/>
                  </a:moveTo>
                  <a:lnTo>
                    <a:pt x="6096" y="118872"/>
                  </a:lnTo>
                  <a:lnTo>
                    <a:pt x="6096" y="131064"/>
                  </a:lnTo>
                  <a:lnTo>
                    <a:pt x="47244" y="131064"/>
                  </a:lnTo>
                  <a:lnTo>
                    <a:pt x="47244" y="124968"/>
                  </a:lnTo>
                  <a:lnTo>
                    <a:pt x="12192" y="124968"/>
                  </a:lnTo>
                  <a:lnTo>
                    <a:pt x="12192" y="118872"/>
                  </a:lnTo>
                  <a:close/>
                </a:path>
                <a:path w="594360" h="131445">
                  <a:moveTo>
                    <a:pt x="12192" y="76200"/>
                  </a:moveTo>
                  <a:lnTo>
                    <a:pt x="0" y="76200"/>
                  </a:lnTo>
                  <a:lnTo>
                    <a:pt x="0" y="124968"/>
                  </a:lnTo>
                  <a:lnTo>
                    <a:pt x="6096" y="124968"/>
                  </a:lnTo>
                  <a:lnTo>
                    <a:pt x="6096" y="118872"/>
                  </a:lnTo>
                  <a:lnTo>
                    <a:pt x="12192" y="118872"/>
                  </a:lnTo>
                  <a:lnTo>
                    <a:pt x="12192" y="76200"/>
                  </a:lnTo>
                  <a:close/>
                </a:path>
                <a:path w="594360" h="131445">
                  <a:moveTo>
                    <a:pt x="47244" y="118872"/>
                  </a:moveTo>
                  <a:lnTo>
                    <a:pt x="12192" y="118872"/>
                  </a:lnTo>
                  <a:lnTo>
                    <a:pt x="12192" y="124968"/>
                  </a:lnTo>
                  <a:lnTo>
                    <a:pt x="47244" y="124968"/>
                  </a:lnTo>
                  <a:lnTo>
                    <a:pt x="47244" y="118872"/>
                  </a:lnTo>
                  <a:close/>
                </a:path>
                <a:path w="594360" h="131445">
                  <a:moveTo>
                    <a:pt x="21336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12192" y="39624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21336" y="6096"/>
                  </a:lnTo>
                  <a:lnTo>
                    <a:pt x="21336" y="0"/>
                  </a:lnTo>
                  <a:close/>
                </a:path>
                <a:path w="594360" h="131445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594360" h="131445">
                  <a:moveTo>
                    <a:pt x="21336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21336" y="12192"/>
                  </a:lnTo>
                  <a:lnTo>
                    <a:pt x="21336" y="6096"/>
                  </a:lnTo>
                  <a:close/>
                </a:path>
                <a:path w="594360" h="131445">
                  <a:moveTo>
                    <a:pt x="106680" y="0"/>
                  </a:moveTo>
                  <a:lnTo>
                    <a:pt x="57912" y="0"/>
                  </a:lnTo>
                  <a:lnTo>
                    <a:pt x="57912" y="12192"/>
                  </a:lnTo>
                  <a:lnTo>
                    <a:pt x="106680" y="12192"/>
                  </a:lnTo>
                  <a:lnTo>
                    <a:pt x="106680" y="0"/>
                  </a:lnTo>
                  <a:close/>
                </a:path>
                <a:path w="594360" h="131445">
                  <a:moveTo>
                    <a:pt x="192024" y="0"/>
                  </a:moveTo>
                  <a:lnTo>
                    <a:pt x="143256" y="0"/>
                  </a:lnTo>
                  <a:lnTo>
                    <a:pt x="143256" y="12192"/>
                  </a:lnTo>
                  <a:lnTo>
                    <a:pt x="192024" y="12192"/>
                  </a:lnTo>
                  <a:lnTo>
                    <a:pt x="192024" y="0"/>
                  </a:lnTo>
                  <a:close/>
                </a:path>
                <a:path w="594360" h="131445">
                  <a:moveTo>
                    <a:pt x="277368" y="0"/>
                  </a:moveTo>
                  <a:lnTo>
                    <a:pt x="228600" y="0"/>
                  </a:lnTo>
                  <a:lnTo>
                    <a:pt x="228600" y="12192"/>
                  </a:lnTo>
                  <a:lnTo>
                    <a:pt x="277368" y="12192"/>
                  </a:lnTo>
                  <a:lnTo>
                    <a:pt x="277368" y="0"/>
                  </a:lnTo>
                  <a:close/>
                </a:path>
                <a:path w="594360" h="131445">
                  <a:moveTo>
                    <a:pt x="361188" y="0"/>
                  </a:moveTo>
                  <a:lnTo>
                    <a:pt x="312420" y="0"/>
                  </a:lnTo>
                  <a:lnTo>
                    <a:pt x="312420" y="12192"/>
                  </a:lnTo>
                  <a:lnTo>
                    <a:pt x="361188" y="12192"/>
                  </a:lnTo>
                  <a:lnTo>
                    <a:pt x="361188" y="0"/>
                  </a:lnTo>
                  <a:close/>
                </a:path>
                <a:path w="594360" h="131445">
                  <a:moveTo>
                    <a:pt x="446532" y="0"/>
                  </a:moveTo>
                  <a:lnTo>
                    <a:pt x="397764" y="0"/>
                  </a:lnTo>
                  <a:lnTo>
                    <a:pt x="397764" y="12192"/>
                  </a:lnTo>
                  <a:lnTo>
                    <a:pt x="446532" y="12192"/>
                  </a:lnTo>
                  <a:lnTo>
                    <a:pt x="446532" y="0"/>
                  </a:lnTo>
                  <a:close/>
                </a:path>
                <a:path w="594360" h="131445">
                  <a:moveTo>
                    <a:pt x="531876" y="0"/>
                  </a:moveTo>
                  <a:lnTo>
                    <a:pt x="483108" y="0"/>
                  </a:lnTo>
                  <a:lnTo>
                    <a:pt x="483108" y="12192"/>
                  </a:lnTo>
                  <a:lnTo>
                    <a:pt x="531876" y="12192"/>
                  </a:lnTo>
                  <a:lnTo>
                    <a:pt x="531876" y="0"/>
                  </a:lnTo>
                  <a:close/>
                </a:path>
                <a:path w="594360" h="131445">
                  <a:moveTo>
                    <a:pt x="582168" y="6096"/>
                  </a:moveTo>
                  <a:lnTo>
                    <a:pt x="582168" y="35052"/>
                  </a:lnTo>
                  <a:lnTo>
                    <a:pt x="594360" y="35052"/>
                  </a:lnTo>
                  <a:lnTo>
                    <a:pt x="594360" y="12192"/>
                  </a:lnTo>
                  <a:lnTo>
                    <a:pt x="588264" y="12192"/>
                  </a:lnTo>
                  <a:lnTo>
                    <a:pt x="582168" y="6096"/>
                  </a:lnTo>
                  <a:close/>
                </a:path>
                <a:path w="594360" h="131445">
                  <a:moveTo>
                    <a:pt x="594360" y="0"/>
                  </a:moveTo>
                  <a:lnTo>
                    <a:pt x="568452" y="0"/>
                  </a:lnTo>
                  <a:lnTo>
                    <a:pt x="568452" y="12192"/>
                  </a:lnTo>
                  <a:lnTo>
                    <a:pt x="582168" y="12192"/>
                  </a:lnTo>
                  <a:lnTo>
                    <a:pt x="582168" y="6096"/>
                  </a:lnTo>
                  <a:lnTo>
                    <a:pt x="594360" y="6096"/>
                  </a:lnTo>
                  <a:lnTo>
                    <a:pt x="594360" y="0"/>
                  </a:lnTo>
                  <a:close/>
                </a:path>
                <a:path w="594360" h="131445">
                  <a:moveTo>
                    <a:pt x="594360" y="6096"/>
                  </a:moveTo>
                  <a:lnTo>
                    <a:pt x="582168" y="6096"/>
                  </a:lnTo>
                  <a:lnTo>
                    <a:pt x="588264" y="12192"/>
                  </a:lnTo>
                  <a:lnTo>
                    <a:pt x="594360" y="12192"/>
                  </a:lnTo>
                  <a:lnTo>
                    <a:pt x="594360" y="6096"/>
                  </a:lnTo>
                  <a:close/>
                </a:path>
                <a:path w="594360" h="131445">
                  <a:moveTo>
                    <a:pt x="594360" y="71628"/>
                  </a:moveTo>
                  <a:lnTo>
                    <a:pt x="582168" y="71628"/>
                  </a:lnTo>
                  <a:lnTo>
                    <a:pt x="582168" y="118872"/>
                  </a:lnTo>
                  <a:lnTo>
                    <a:pt x="594360" y="118872"/>
                  </a:lnTo>
                  <a:lnTo>
                    <a:pt x="594360" y="71628"/>
                  </a:lnTo>
                  <a:close/>
                </a:path>
                <a:path w="594360" h="131445">
                  <a:moveTo>
                    <a:pt x="556260" y="118872"/>
                  </a:moveTo>
                  <a:lnTo>
                    <a:pt x="507492" y="118872"/>
                  </a:lnTo>
                  <a:lnTo>
                    <a:pt x="507492" y="131064"/>
                  </a:lnTo>
                  <a:lnTo>
                    <a:pt x="556260" y="131064"/>
                  </a:lnTo>
                  <a:lnTo>
                    <a:pt x="556260" y="118872"/>
                  </a:lnTo>
                  <a:close/>
                </a:path>
                <a:path w="594360" h="131445">
                  <a:moveTo>
                    <a:pt x="472440" y="118872"/>
                  </a:moveTo>
                  <a:lnTo>
                    <a:pt x="423672" y="118872"/>
                  </a:lnTo>
                  <a:lnTo>
                    <a:pt x="423672" y="131064"/>
                  </a:lnTo>
                  <a:lnTo>
                    <a:pt x="472440" y="131064"/>
                  </a:lnTo>
                  <a:lnTo>
                    <a:pt x="472440" y="118872"/>
                  </a:lnTo>
                  <a:close/>
                </a:path>
                <a:path w="594360" h="131445">
                  <a:moveTo>
                    <a:pt x="387096" y="118872"/>
                  </a:moveTo>
                  <a:lnTo>
                    <a:pt x="338328" y="118872"/>
                  </a:lnTo>
                  <a:lnTo>
                    <a:pt x="338328" y="131064"/>
                  </a:lnTo>
                  <a:lnTo>
                    <a:pt x="387096" y="131064"/>
                  </a:lnTo>
                  <a:lnTo>
                    <a:pt x="387096" y="118872"/>
                  </a:lnTo>
                  <a:close/>
                </a:path>
                <a:path w="594360" h="131445">
                  <a:moveTo>
                    <a:pt x="301752" y="118872"/>
                  </a:moveTo>
                  <a:lnTo>
                    <a:pt x="252984" y="118872"/>
                  </a:lnTo>
                  <a:lnTo>
                    <a:pt x="252984" y="131064"/>
                  </a:lnTo>
                  <a:lnTo>
                    <a:pt x="301752" y="131064"/>
                  </a:lnTo>
                  <a:lnTo>
                    <a:pt x="301752" y="118872"/>
                  </a:lnTo>
                  <a:close/>
                </a:path>
                <a:path w="594360" h="131445">
                  <a:moveTo>
                    <a:pt x="216408" y="118872"/>
                  </a:moveTo>
                  <a:lnTo>
                    <a:pt x="169164" y="118872"/>
                  </a:lnTo>
                  <a:lnTo>
                    <a:pt x="169164" y="131064"/>
                  </a:lnTo>
                  <a:lnTo>
                    <a:pt x="216408" y="131064"/>
                  </a:lnTo>
                  <a:lnTo>
                    <a:pt x="216408" y="118872"/>
                  </a:lnTo>
                  <a:close/>
                </a:path>
                <a:path w="594360" h="131445">
                  <a:moveTo>
                    <a:pt x="132588" y="118872"/>
                  </a:moveTo>
                  <a:lnTo>
                    <a:pt x="83820" y="118872"/>
                  </a:lnTo>
                  <a:lnTo>
                    <a:pt x="83820" y="131064"/>
                  </a:lnTo>
                  <a:lnTo>
                    <a:pt x="132588" y="131064"/>
                  </a:lnTo>
                  <a:lnTo>
                    <a:pt x="132588" y="118872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998214" y="7567676"/>
            <a:ext cx="509905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550" spc="5">
                <a:latin typeface="Arial MT"/>
                <a:cs typeface="Arial MT"/>
              </a:rPr>
              <a:t>Definita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da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H</a:t>
            </a:r>
            <a:r>
              <a:rPr dirty="0" baseline="-23809" sz="525" spc="22">
                <a:latin typeface="Arial MT"/>
                <a:cs typeface="Arial MT"/>
              </a:rPr>
              <a:t>0</a:t>
            </a:r>
            <a:endParaRPr baseline="-23809" sz="525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5423" y="6454135"/>
            <a:ext cx="2909570" cy="2234565"/>
            <a:chOff x="725423" y="6454135"/>
            <a:chExt cx="2909570" cy="2234565"/>
          </a:xfrm>
        </p:grpSpPr>
        <p:sp>
          <p:nvSpPr>
            <p:cNvPr id="24" name="object 24"/>
            <p:cNvSpPr/>
            <p:nvPr/>
          </p:nvSpPr>
          <p:spPr>
            <a:xfrm>
              <a:off x="2557271" y="7601707"/>
              <a:ext cx="376555" cy="73660"/>
            </a:xfrm>
            <a:custGeom>
              <a:avLst/>
              <a:gdLst/>
              <a:ahLst/>
              <a:cxnLst/>
              <a:rect l="l" t="t" r="r" b="b"/>
              <a:pathLst>
                <a:path w="376555" h="73659">
                  <a:moveTo>
                    <a:pt x="97535" y="0"/>
                  </a:moveTo>
                  <a:lnTo>
                    <a:pt x="0" y="36575"/>
                  </a:lnTo>
                  <a:lnTo>
                    <a:pt x="97535" y="73151"/>
                  </a:lnTo>
                  <a:lnTo>
                    <a:pt x="97535" y="54863"/>
                  </a:lnTo>
                  <a:lnTo>
                    <a:pt x="376427" y="54863"/>
                  </a:lnTo>
                  <a:lnTo>
                    <a:pt x="376427" y="18287"/>
                  </a:lnTo>
                  <a:lnTo>
                    <a:pt x="97535" y="18287"/>
                  </a:lnTo>
                  <a:lnTo>
                    <a:pt x="97535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1519" y="6460231"/>
              <a:ext cx="2897505" cy="2222500"/>
            </a:xfrm>
            <a:custGeom>
              <a:avLst/>
              <a:gdLst/>
              <a:ahLst/>
              <a:cxnLst/>
              <a:rect l="l" t="t" r="r" b="b"/>
              <a:pathLst>
                <a:path w="2897504" h="2222500">
                  <a:moveTo>
                    <a:pt x="0" y="2221991"/>
                  </a:moveTo>
                  <a:lnTo>
                    <a:pt x="2897123" y="2221991"/>
                  </a:lnTo>
                  <a:lnTo>
                    <a:pt x="2897123" y="0"/>
                  </a:lnTo>
                  <a:lnTo>
                    <a:pt x="0" y="0"/>
                  </a:lnTo>
                  <a:lnTo>
                    <a:pt x="0" y="222199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3976317" y="6483170"/>
            <a:ext cx="2833370" cy="2178050"/>
            <a:chOff x="3976317" y="6483170"/>
            <a:chExt cx="2833370" cy="217805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6483170"/>
              <a:ext cx="2833028" cy="217763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00728" y="6996678"/>
              <a:ext cx="2082164" cy="1390015"/>
            </a:xfrm>
            <a:custGeom>
              <a:avLst/>
              <a:gdLst/>
              <a:ahLst/>
              <a:cxnLst/>
              <a:rect l="l" t="t" r="r" b="b"/>
              <a:pathLst>
                <a:path w="2082164" h="1390015">
                  <a:moveTo>
                    <a:pt x="2081784" y="0"/>
                  </a:moveTo>
                  <a:lnTo>
                    <a:pt x="0" y="0"/>
                  </a:lnTo>
                  <a:lnTo>
                    <a:pt x="0" y="1389888"/>
                  </a:lnTo>
                  <a:lnTo>
                    <a:pt x="2081784" y="1389888"/>
                  </a:lnTo>
                  <a:lnTo>
                    <a:pt x="2081784" y="1388364"/>
                  </a:lnTo>
                  <a:lnTo>
                    <a:pt x="6096" y="1388364"/>
                  </a:lnTo>
                  <a:lnTo>
                    <a:pt x="3048" y="1385316"/>
                  </a:lnTo>
                  <a:lnTo>
                    <a:pt x="6096" y="1385316"/>
                  </a:lnTo>
                  <a:lnTo>
                    <a:pt x="6096" y="6096"/>
                  </a:lnTo>
                  <a:lnTo>
                    <a:pt x="3048" y="6096"/>
                  </a:lnTo>
                  <a:lnTo>
                    <a:pt x="6096" y="3048"/>
                  </a:lnTo>
                  <a:lnTo>
                    <a:pt x="2081784" y="3048"/>
                  </a:lnTo>
                  <a:lnTo>
                    <a:pt x="2081784" y="0"/>
                  </a:lnTo>
                  <a:close/>
                </a:path>
                <a:path w="2082164" h="1390015">
                  <a:moveTo>
                    <a:pt x="6096" y="1385316"/>
                  </a:moveTo>
                  <a:lnTo>
                    <a:pt x="3048" y="1385316"/>
                  </a:lnTo>
                  <a:lnTo>
                    <a:pt x="6096" y="1388364"/>
                  </a:lnTo>
                  <a:lnTo>
                    <a:pt x="6096" y="1385316"/>
                  </a:lnTo>
                  <a:close/>
                </a:path>
                <a:path w="2082164" h="1390015">
                  <a:moveTo>
                    <a:pt x="2075688" y="1385316"/>
                  </a:moveTo>
                  <a:lnTo>
                    <a:pt x="6096" y="1385316"/>
                  </a:lnTo>
                  <a:lnTo>
                    <a:pt x="6096" y="1388364"/>
                  </a:lnTo>
                  <a:lnTo>
                    <a:pt x="2075688" y="1388364"/>
                  </a:lnTo>
                  <a:lnTo>
                    <a:pt x="2075688" y="1385316"/>
                  </a:lnTo>
                  <a:close/>
                </a:path>
                <a:path w="2082164" h="1390015">
                  <a:moveTo>
                    <a:pt x="2075688" y="3048"/>
                  </a:moveTo>
                  <a:lnTo>
                    <a:pt x="2075688" y="1388364"/>
                  </a:lnTo>
                  <a:lnTo>
                    <a:pt x="2078736" y="1385316"/>
                  </a:lnTo>
                  <a:lnTo>
                    <a:pt x="2081784" y="1385316"/>
                  </a:lnTo>
                  <a:lnTo>
                    <a:pt x="2081784" y="6096"/>
                  </a:lnTo>
                  <a:lnTo>
                    <a:pt x="2078736" y="6096"/>
                  </a:lnTo>
                  <a:lnTo>
                    <a:pt x="2075688" y="3048"/>
                  </a:lnTo>
                  <a:close/>
                </a:path>
                <a:path w="2082164" h="1390015">
                  <a:moveTo>
                    <a:pt x="2081784" y="1385316"/>
                  </a:moveTo>
                  <a:lnTo>
                    <a:pt x="2078736" y="1385316"/>
                  </a:lnTo>
                  <a:lnTo>
                    <a:pt x="2075688" y="1388364"/>
                  </a:lnTo>
                  <a:lnTo>
                    <a:pt x="2081784" y="1388364"/>
                  </a:lnTo>
                  <a:lnTo>
                    <a:pt x="2081784" y="1385316"/>
                  </a:lnTo>
                  <a:close/>
                </a:path>
                <a:path w="2082164" h="1390015">
                  <a:moveTo>
                    <a:pt x="6096" y="3048"/>
                  </a:moveTo>
                  <a:lnTo>
                    <a:pt x="3048" y="6096"/>
                  </a:lnTo>
                  <a:lnTo>
                    <a:pt x="6096" y="6096"/>
                  </a:lnTo>
                  <a:lnTo>
                    <a:pt x="6096" y="3048"/>
                  </a:lnTo>
                  <a:close/>
                </a:path>
                <a:path w="2082164" h="1390015">
                  <a:moveTo>
                    <a:pt x="2075688" y="3048"/>
                  </a:moveTo>
                  <a:lnTo>
                    <a:pt x="6096" y="3048"/>
                  </a:lnTo>
                  <a:lnTo>
                    <a:pt x="6096" y="6096"/>
                  </a:lnTo>
                  <a:lnTo>
                    <a:pt x="2075688" y="6096"/>
                  </a:lnTo>
                  <a:lnTo>
                    <a:pt x="2075688" y="3048"/>
                  </a:lnTo>
                  <a:close/>
                </a:path>
                <a:path w="2082164" h="1390015">
                  <a:moveTo>
                    <a:pt x="2081784" y="3048"/>
                  </a:moveTo>
                  <a:lnTo>
                    <a:pt x="2075688" y="3048"/>
                  </a:lnTo>
                  <a:lnTo>
                    <a:pt x="2078736" y="6096"/>
                  </a:lnTo>
                  <a:lnTo>
                    <a:pt x="2081784" y="6096"/>
                  </a:lnTo>
                  <a:lnTo>
                    <a:pt x="2081784" y="30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300728" y="6999731"/>
              <a:ext cx="2082164" cy="1388745"/>
            </a:xfrm>
            <a:custGeom>
              <a:avLst/>
              <a:gdLst/>
              <a:ahLst/>
              <a:cxnLst/>
              <a:rect l="l" t="t" r="r" b="b"/>
              <a:pathLst>
                <a:path w="2082164" h="1388745">
                  <a:moveTo>
                    <a:pt x="2081784" y="1363980"/>
                  </a:moveTo>
                  <a:lnTo>
                    <a:pt x="2075688" y="1363980"/>
                  </a:lnTo>
                  <a:lnTo>
                    <a:pt x="2075688" y="1382268"/>
                  </a:lnTo>
                  <a:lnTo>
                    <a:pt x="1303020" y="1382268"/>
                  </a:lnTo>
                  <a:lnTo>
                    <a:pt x="1303020" y="1363980"/>
                  </a:lnTo>
                  <a:lnTo>
                    <a:pt x="1296924" y="1363980"/>
                  </a:lnTo>
                  <a:lnTo>
                    <a:pt x="1296924" y="1382268"/>
                  </a:lnTo>
                  <a:lnTo>
                    <a:pt x="1043940" y="1382268"/>
                  </a:lnTo>
                  <a:lnTo>
                    <a:pt x="1043940" y="1363980"/>
                  </a:lnTo>
                  <a:lnTo>
                    <a:pt x="1039368" y="1363980"/>
                  </a:lnTo>
                  <a:lnTo>
                    <a:pt x="1038059" y="1382268"/>
                  </a:lnTo>
                  <a:lnTo>
                    <a:pt x="782027" y="1382268"/>
                  </a:lnTo>
                  <a:lnTo>
                    <a:pt x="783336" y="1363980"/>
                  </a:lnTo>
                  <a:lnTo>
                    <a:pt x="777240" y="1363980"/>
                  </a:lnTo>
                  <a:lnTo>
                    <a:pt x="777240" y="1382268"/>
                  </a:lnTo>
                  <a:lnTo>
                    <a:pt x="6096" y="1382268"/>
                  </a:lnTo>
                  <a:lnTo>
                    <a:pt x="6096" y="1363980"/>
                  </a:lnTo>
                  <a:lnTo>
                    <a:pt x="6096" y="0"/>
                  </a:lnTo>
                  <a:lnTo>
                    <a:pt x="1524" y="0"/>
                  </a:lnTo>
                  <a:lnTo>
                    <a:pt x="0" y="1385316"/>
                  </a:lnTo>
                  <a:lnTo>
                    <a:pt x="3048" y="1385316"/>
                  </a:lnTo>
                  <a:lnTo>
                    <a:pt x="3048" y="1386840"/>
                  </a:lnTo>
                  <a:lnTo>
                    <a:pt x="2078736" y="1388364"/>
                  </a:lnTo>
                  <a:lnTo>
                    <a:pt x="2078736" y="1385316"/>
                  </a:lnTo>
                  <a:lnTo>
                    <a:pt x="2081784" y="1385316"/>
                  </a:lnTo>
                  <a:lnTo>
                    <a:pt x="2081784" y="1363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1124" y="6997694"/>
              <a:ext cx="1837944" cy="138734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992873" y="8067549"/>
            <a:ext cx="61341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latin typeface="Symbol"/>
                <a:cs typeface="Symbol"/>
              </a:rPr>
              <a:t></a:t>
            </a:r>
            <a:r>
              <a:rPr dirty="0" baseline="-20833" sz="600" spc="15">
                <a:latin typeface="Symbol"/>
                <a:cs typeface="Symbol"/>
              </a:rPr>
              <a:t></a:t>
            </a:r>
            <a:r>
              <a:rPr dirty="0" sz="600" spc="10">
                <a:latin typeface="Symbol"/>
                <a:cs typeface="Symbol"/>
              </a:rPr>
              <a:t></a:t>
            </a:r>
            <a:r>
              <a:rPr dirty="0" baseline="-20833" sz="600" spc="15">
                <a:latin typeface="Arial MT"/>
                <a:cs typeface="Arial MT"/>
              </a:rPr>
              <a:t>Rh+</a:t>
            </a:r>
            <a:r>
              <a:rPr dirty="0" sz="600" spc="10">
                <a:latin typeface="Arial MT"/>
                <a:cs typeface="Arial MT"/>
              </a:rPr>
              <a:t>-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0">
                <a:latin typeface="Symbol"/>
                <a:cs typeface="Symbol"/>
              </a:rPr>
              <a:t></a:t>
            </a:r>
            <a:r>
              <a:rPr dirty="0" baseline="-20833" sz="600" spc="15">
                <a:latin typeface="Arial MT"/>
                <a:cs typeface="Arial MT"/>
              </a:rPr>
              <a:t>Rh-</a:t>
            </a:r>
            <a:r>
              <a:rPr dirty="0" sz="600" spc="10">
                <a:latin typeface="Arial MT"/>
                <a:cs typeface="Arial MT"/>
              </a:rPr>
              <a:t>=0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05369" y="8344916"/>
            <a:ext cx="4889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Arial MT"/>
                <a:cs typeface="Arial MT"/>
              </a:rPr>
              <a:t>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2537" y="8366935"/>
            <a:ext cx="598805" cy="18415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 marR="81915">
              <a:lnSpc>
                <a:spcPct val="100000"/>
              </a:lnSpc>
              <a:spcBef>
                <a:spcPts val="210"/>
              </a:spcBef>
            </a:pPr>
            <a:r>
              <a:rPr dirty="0" sz="350" spc="15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500" spc="-5">
                <a:latin typeface="Arial MT"/>
                <a:cs typeface="Arial MT"/>
              </a:rPr>
              <a:t>D</a:t>
            </a:r>
            <a:r>
              <a:rPr dirty="0" sz="500" spc="5">
                <a:latin typeface="Arial MT"/>
                <a:cs typeface="Arial MT"/>
              </a:rPr>
              <a:t>i</a:t>
            </a:r>
            <a:r>
              <a:rPr dirty="0" sz="500">
                <a:latin typeface="Arial MT"/>
                <a:cs typeface="Arial MT"/>
              </a:rPr>
              <a:t>f</a:t>
            </a:r>
            <a:r>
              <a:rPr dirty="0" sz="500" spc="15">
                <a:latin typeface="Arial MT"/>
                <a:cs typeface="Arial MT"/>
              </a:rPr>
              <a:t>f</a:t>
            </a:r>
            <a:r>
              <a:rPr dirty="0" sz="500" spc="-5">
                <a:latin typeface="Arial MT"/>
                <a:cs typeface="Arial MT"/>
              </a:rPr>
              <a:t>e</a:t>
            </a:r>
            <a:r>
              <a:rPr dirty="0" sz="500">
                <a:latin typeface="Arial MT"/>
                <a:cs typeface="Arial MT"/>
              </a:rPr>
              <a:t>r</a:t>
            </a:r>
            <a:r>
              <a:rPr dirty="0" sz="500" spc="-5">
                <a:latin typeface="Arial MT"/>
                <a:cs typeface="Arial MT"/>
              </a:rPr>
              <a:t>en</a:t>
            </a:r>
            <a:r>
              <a:rPr dirty="0" sz="500">
                <a:latin typeface="Arial MT"/>
                <a:cs typeface="Arial MT"/>
              </a:rPr>
              <a:t>za</a:t>
            </a:r>
            <a:r>
              <a:rPr dirty="0" sz="500" spc="-15">
                <a:latin typeface="Arial MT"/>
                <a:cs typeface="Arial MT"/>
              </a:rPr>
              <a:t> </a:t>
            </a:r>
            <a:r>
              <a:rPr dirty="0" sz="500" spc="-5">
                <a:latin typeface="Arial MT"/>
                <a:cs typeface="Arial MT"/>
              </a:rPr>
              <a:t>o</a:t>
            </a:r>
            <a:r>
              <a:rPr dirty="0" sz="500" spc="-15">
                <a:latin typeface="Arial MT"/>
                <a:cs typeface="Arial MT"/>
              </a:rPr>
              <a:t>ss</a:t>
            </a:r>
            <a:r>
              <a:rPr dirty="0" sz="500" spc="-5">
                <a:latin typeface="Arial MT"/>
                <a:cs typeface="Arial MT"/>
              </a:rPr>
              <a:t>e</a:t>
            </a:r>
            <a:r>
              <a:rPr dirty="0" sz="500">
                <a:latin typeface="Arial MT"/>
                <a:cs typeface="Arial MT"/>
              </a:rPr>
              <a:t>r</a:t>
            </a:r>
            <a:r>
              <a:rPr dirty="0" sz="500" spc="20">
                <a:latin typeface="Arial MT"/>
                <a:cs typeface="Arial MT"/>
              </a:rPr>
              <a:t>v</a:t>
            </a:r>
            <a:r>
              <a:rPr dirty="0" sz="500" spc="-5">
                <a:latin typeface="Arial MT"/>
                <a:cs typeface="Arial MT"/>
              </a:rPr>
              <a:t>a</a:t>
            </a:r>
            <a:r>
              <a:rPr dirty="0" sz="500">
                <a:latin typeface="Arial MT"/>
                <a:cs typeface="Arial MT"/>
              </a:rPr>
              <a:t>ta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06594" y="6485320"/>
            <a:ext cx="1852295" cy="30416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R="5080">
              <a:lnSpc>
                <a:spcPts val="1070"/>
              </a:lnSpc>
              <a:spcBef>
                <a:spcPts val="180"/>
              </a:spcBef>
            </a:pPr>
            <a:r>
              <a:rPr dirty="0" sz="900" spc="-80" b="1" i="1">
                <a:latin typeface="Verdana"/>
                <a:cs typeface="Verdana"/>
              </a:rPr>
              <a:t>D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b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70" b="1" i="1">
                <a:latin typeface="Verdana"/>
                <a:cs typeface="Verdana"/>
              </a:rPr>
              <a:t>z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55" b="1" i="1">
                <a:latin typeface="Verdana"/>
                <a:cs typeface="Verdana"/>
              </a:rPr>
              <a:t>o 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tt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1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H</a:t>
            </a:r>
            <a:r>
              <a:rPr dirty="0" sz="900" spc="-75" b="1" i="1"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25823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2031546"/>
            <a:ext cx="2833028" cy="2176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19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Verdana"/>
              <a:cs typeface="Verdana"/>
            </a:endParaRPr>
          </a:p>
          <a:p>
            <a:pPr algn="ctr" marR="139065">
              <a:lnSpc>
                <a:spcPct val="100000"/>
              </a:lnSpc>
              <a:spcBef>
                <a:spcPts val="5"/>
              </a:spcBef>
            </a:pPr>
            <a:r>
              <a:rPr dirty="0" sz="550" spc="-65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est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co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Arial MT"/>
              <a:cs typeface="Arial MT"/>
            </a:endParaRPr>
          </a:p>
          <a:p>
            <a:pPr marL="191770" indent="-66040">
              <a:lnSpc>
                <a:spcPct val="100000"/>
              </a:lnSpc>
              <a:buChar char="•"/>
              <a:tabLst>
                <a:tab pos="192405" algn="l"/>
              </a:tabLst>
            </a:pPr>
            <a:r>
              <a:rPr dirty="0" sz="550" spc="5">
                <a:latin typeface="Arial MT"/>
                <a:cs typeface="Arial MT"/>
              </a:rPr>
              <a:t>Si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valuta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la </a:t>
            </a:r>
            <a:r>
              <a:rPr dirty="0" sz="550" spc="10">
                <a:latin typeface="Arial MT"/>
                <a:cs typeface="Arial MT"/>
              </a:rPr>
              <a:t>distanza”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tra risultato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campionario</a:t>
            </a:r>
            <a:r>
              <a:rPr dirty="0" sz="550" spc="-2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e</a:t>
            </a:r>
            <a:r>
              <a:rPr dirty="0" sz="550" spc="5">
                <a:latin typeface="Arial MT"/>
                <a:cs typeface="Arial MT"/>
              </a:rPr>
              <a:t> teorico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atteso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600">
              <a:latin typeface="Arial MT"/>
              <a:cs typeface="Arial MT"/>
            </a:endParaRPr>
          </a:p>
          <a:p>
            <a:pPr marL="191770" indent="-66040">
              <a:lnSpc>
                <a:spcPct val="100000"/>
              </a:lnSpc>
              <a:buChar char="•"/>
              <a:tabLst>
                <a:tab pos="192405" algn="l"/>
              </a:tabLst>
            </a:pPr>
            <a:r>
              <a:rPr dirty="0" sz="550" spc="5">
                <a:latin typeface="Arial MT"/>
                <a:cs typeface="Arial MT"/>
              </a:rPr>
              <a:t>Si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calcola la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plausibilità</a:t>
            </a:r>
            <a:r>
              <a:rPr dirty="0" sz="550" spc="3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H</a:t>
            </a:r>
            <a:r>
              <a:rPr dirty="0" baseline="-23809" sz="525" spc="22">
                <a:latin typeface="Arial MT"/>
                <a:cs typeface="Arial MT"/>
              </a:rPr>
              <a:t>0</a:t>
            </a:r>
            <a:r>
              <a:rPr dirty="0" baseline="-23809" sz="525" spc="67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visti i dati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600">
              <a:latin typeface="Arial MT"/>
              <a:cs typeface="Arial MT"/>
            </a:endParaRPr>
          </a:p>
          <a:p>
            <a:pPr lvl="1" marL="272415" marR="148590">
              <a:lnSpc>
                <a:spcPct val="100000"/>
              </a:lnSpc>
              <a:buSzPct val="78571"/>
              <a:buChar char="•"/>
              <a:tabLst>
                <a:tab pos="317500" algn="l"/>
              </a:tabLst>
            </a:pPr>
            <a:r>
              <a:rPr dirty="0" sz="700" spc="-10">
                <a:latin typeface="Arial MT"/>
                <a:cs typeface="Arial MT"/>
              </a:rPr>
              <a:t>Quanto</a:t>
            </a:r>
            <a:r>
              <a:rPr dirty="0" sz="700" spc="3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è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probabile</a:t>
            </a:r>
            <a:r>
              <a:rPr dirty="0" sz="700" spc="5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che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la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differenza</a:t>
            </a:r>
            <a:r>
              <a:rPr dirty="0" sz="700" spc="6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effettivamente</a:t>
            </a:r>
            <a:r>
              <a:rPr dirty="0" sz="700" spc="4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osservata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sia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imputabile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al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caso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(se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non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vi sono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differenze</a:t>
            </a:r>
            <a:r>
              <a:rPr dirty="0" sz="700" spc="4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fra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 </a:t>
            </a:r>
            <a:r>
              <a:rPr dirty="0" sz="700" spc="-10">
                <a:latin typeface="Arial MT"/>
                <a:cs typeface="Arial MT"/>
              </a:rPr>
              <a:t>gruppi)?</a:t>
            </a:r>
            <a:endParaRPr sz="700">
              <a:latin typeface="Arial MT"/>
              <a:cs typeface="Arial MT"/>
            </a:endParaRPr>
          </a:p>
          <a:p>
            <a:pPr lvl="1" marL="272415" marR="264160">
              <a:lnSpc>
                <a:spcPct val="100000"/>
              </a:lnSpc>
              <a:buChar char="•"/>
              <a:tabLst>
                <a:tab pos="328295" algn="l"/>
              </a:tabLst>
            </a:pPr>
            <a:r>
              <a:rPr dirty="0" sz="700" spc="-5">
                <a:latin typeface="Arial MT"/>
                <a:cs typeface="Arial MT"/>
              </a:rPr>
              <a:t>maggiore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è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la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distanza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del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risultato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osservato</a:t>
            </a:r>
            <a:r>
              <a:rPr dirty="0" sz="700" spc="4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dall’ipotesi 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nulla, minore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è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la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probabilità</a:t>
            </a:r>
            <a:r>
              <a:rPr dirty="0" sz="700" spc="3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che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il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risultato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osservato</a:t>
            </a:r>
            <a:r>
              <a:rPr dirty="0" sz="700" spc="3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possa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essere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casuale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76317" y="2031546"/>
            <a:ext cx="2833370" cy="2176780"/>
            <a:chOff x="3976317" y="2031546"/>
            <a:chExt cx="2833370" cy="21767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2031546"/>
              <a:ext cx="2833028" cy="21761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30858" y="2645652"/>
              <a:ext cx="212090" cy="0"/>
            </a:xfrm>
            <a:custGeom>
              <a:avLst/>
              <a:gdLst/>
              <a:ahLst/>
              <a:cxnLst/>
              <a:rect l="l" t="t" r="r" b="b"/>
              <a:pathLst>
                <a:path w="212089" h="0">
                  <a:moveTo>
                    <a:pt x="0" y="0"/>
                  </a:moveTo>
                  <a:lnTo>
                    <a:pt x="44190" y="0"/>
                  </a:lnTo>
                </a:path>
                <a:path w="212089" h="0">
                  <a:moveTo>
                    <a:pt x="167637" y="0"/>
                  </a:moveTo>
                  <a:lnTo>
                    <a:pt x="211828" y="0"/>
                  </a:lnTo>
                </a:path>
              </a:pathLst>
            </a:custGeom>
            <a:ln w="4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94503" y="2923027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 h="0">
                  <a:moveTo>
                    <a:pt x="0" y="0"/>
                  </a:moveTo>
                  <a:lnTo>
                    <a:pt x="86867" y="0"/>
                  </a:lnTo>
                </a:path>
                <a:path w="277495" h="0">
                  <a:moveTo>
                    <a:pt x="179831" y="0"/>
                  </a:moveTo>
                  <a:lnTo>
                    <a:pt x="27736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30491" y="2953492"/>
              <a:ext cx="12700" cy="7620"/>
            </a:xfrm>
            <a:custGeom>
              <a:avLst/>
              <a:gdLst/>
              <a:ahLst/>
              <a:cxnLst/>
              <a:rect l="l" t="t" r="r" b="b"/>
              <a:pathLst>
                <a:path w="12700" h="7619">
                  <a:moveTo>
                    <a:pt x="0" y="7619"/>
                  </a:moveTo>
                  <a:lnTo>
                    <a:pt x="12195" y="0"/>
                  </a:lnTo>
                </a:path>
              </a:pathLst>
            </a:custGeom>
            <a:ln w="4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42687" y="2955019"/>
              <a:ext cx="18415" cy="99060"/>
            </a:xfrm>
            <a:custGeom>
              <a:avLst/>
              <a:gdLst/>
              <a:ahLst/>
              <a:cxnLst/>
              <a:rect l="l" t="t" r="r" b="b"/>
              <a:pathLst>
                <a:path w="18414" h="99060">
                  <a:moveTo>
                    <a:pt x="0" y="0"/>
                  </a:moveTo>
                  <a:lnTo>
                    <a:pt x="18293" y="99066"/>
                  </a:lnTo>
                </a:path>
              </a:pathLst>
            </a:custGeom>
            <a:ln w="8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62501" y="2790433"/>
              <a:ext cx="24765" cy="264160"/>
            </a:xfrm>
            <a:custGeom>
              <a:avLst/>
              <a:gdLst/>
              <a:ahLst/>
              <a:cxnLst/>
              <a:rect l="l" t="t" r="r" b="b"/>
              <a:pathLst>
                <a:path w="24764" h="264160">
                  <a:moveTo>
                    <a:pt x="12188" y="-1999"/>
                  </a:moveTo>
                  <a:lnTo>
                    <a:pt x="12188" y="265651"/>
                  </a:lnTo>
                </a:path>
              </a:pathLst>
            </a:custGeom>
            <a:ln w="28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00369" y="2776706"/>
              <a:ext cx="737870" cy="13970"/>
            </a:xfrm>
            <a:custGeom>
              <a:avLst/>
              <a:gdLst/>
              <a:ahLst/>
              <a:cxnLst/>
              <a:rect l="l" t="t" r="r" b="b"/>
              <a:pathLst>
                <a:path w="737870" h="13969">
                  <a:moveTo>
                    <a:pt x="286508" y="13727"/>
                  </a:moveTo>
                  <a:lnTo>
                    <a:pt x="579128" y="13727"/>
                  </a:lnTo>
                </a:path>
                <a:path w="737870" h="13969">
                  <a:moveTo>
                    <a:pt x="0" y="0"/>
                  </a:moveTo>
                  <a:lnTo>
                    <a:pt x="737612" y="0"/>
                  </a:lnTo>
                </a:path>
              </a:pathLst>
            </a:custGeom>
            <a:ln w="4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578093" y="2675276"/>
            <a:ext cx="215900" cy="95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73355" algn="l"/>
              </a:tabLst>
            </a:pPr>
            <a:r>
              <a:rPr dirty="0" sz="450">
                <a:latin typeface="Times New Roman"/>
                <a:cs typeface="Times New Roman"/>
              </a:rPr>
              <a:t>1</a:t>
            </a:r>
            <a:r>
              <a:rPr dirty="0" sz="450">
                <a:latin typeface="Times New Roman"/>
                <a:cs typeface="Times New Roman"/>
              </a:rPr>
              <a:t>	</a:t>
            </a:r>
            <a:r>
              <a:rPr dirty="0" sz="45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75199" y="2687521"/>
            <a:ext cx="460375" cy="3708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09550">
              <a:lnSpc>
                <a:spcPct val="100000"/>
              </a:lnSpc>
              <a:spcBef>
                <a:spcPts val="155"/>
              </a:spcBef>
              <a:tabLst>
                <a:tab pos="392430" algn="l"/>
              </a:tabLst>
            </a:pPr>
            <a:r>
              <a:rPr dirty="0" sz="450">
                <a:latin typeface="Times New Roman"/>
                <a:cs typeface="Times New Roman"/>
              </a:rPr>
              <a:t>1	2</a:t>
            </a:r>
            <a:endParaRPr sz="45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120"/>
              </a:spcBef>
            </a:pPr>
            <a:r>
              <a:rPr dirty="0" sz="750" spc="15">
                <a:latin typeface="Times New Roman"/>
                <a:cs typeface="Times New Roman"/>
              </a:rPr>
              <a:t>1</a:t>
            </a:r>
            <a:r>
              <a:rPr dirty="0" sz="750" spc="60">
                <a:latin typeface="Times New Roman"/>
                <a:cs typeface="Times New Roman"/>
              </a:rPr>
              <a:t> </a:t>
            </a:r>
            <a:r>
              <a:rPr dirty="0" baseline="-37037" sz="1125" spc="22">
                <a:latin typeface="Symbol"/>
                <a:cs typeface="Symbol"/>
              </a:rPr>
              <a:t></a:t>
            </a:r>
            <a:r>
              <a:rPr dirty="0" baseline="-37037" sz="1125" spc="150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90"/>
              </a:spcBef>
            </a:pPr>
            <a:r>
              <a:rPr dirty="0" sz="750" spc="-20" i="1">
                <a:latin typeface="Times New Roman"/>
                <a:cs typeface="Times New Roman"/>
              </a:rPr>
              <a:t>n</a:t>
            </a:r>
            <a:r>
              <a:rPr dirty="0" baseline="-24691" sz="675" spc="-30">
                <a:latin typeface="Times New Roman"/>
                <a:cs typeface="Times New Roman"/>
              </a:rPr>
              <a:t>1</a:t>
            </a:r>
            <a:r>
              <a:rPr dirty="0" baseline="-24691" sz="675" spc="150">
                <a:latin typeface="Times New Roman"/>
                <a:cs typeface="Times New Roman"/>
              </a:rPr>
              <a:t>   </a:t>
            </a:r>
            <a:r>
              <a:rPr dirty="0" baseline="-24691" sz="675" spc="150">
                <a:latin typeface="Times New Roman"/>
                <a:cs typeface="Times New Roman"/>
              </a:rPr>
              <a:t> </a:t>
            </a:r>
            <a:r>
              <a:rPr dirty="0" sz="750" spc="5" i="1">
                <a:latin typeface="Times New Roman"/>
                <a:cs typeface="Times New Roman"/>
              </a:rPr>
              <a:t>n</a:t>
            </a:r>
            <a:r>
              <a:rPr dirty="0" baseline="-24691" sz="675" spc="7">
                <a:latin typeface="Times New Roman"/>
                <a:cs typeface="Times New Roman"/>
              </a:rPr>
              <a:t>2</a:t>
            </a:r>
            <a:endParaRPr baseline="-24691" sz="6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7302" y="2690033"/>
            <a:ext cx="15303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20" i="1">
                <a:latin typeface="Times New Roman"/>
                <a:cs typeface="Times New Roman"/>
              </a:rPr>
              <a:t>Z</a:t>
            </a:r>
            <a:r>
              <a:rPr dirty="0" sz="750" spc="-25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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9722" y="2830663"/>
            <a:ext cx="7302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-10">
                <a:latin typeface="Symbol"/>
                <a:cs typeface="Symbol"/>
              </a:rPr>
              <a:t></a:t>
            </a:r>
            <a:endParaRPr sz="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06466" y="2552660"/>
            <a:ext cx="748665" cy="23367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350" spc="-225">
                <a:latin typeface="Symbol"/>
                <a:cs typeface="Symbol"/>
              </a:rPr>
              <a:t></a:t>
            </a:r>
            <a:r>
              <a:rPr dirty="0" sz="750" spc="15" i="1">
                <a:latin typeface="Times New Roman"/>
                <a:cs typeface="Times New Roman"/>
              </a:rPr>
              <a:t>x</a:t>
            </a:r>
            <a:r>
              <a:rPr dirty="0" sz="750" i="1">
                <a:latin typeface="Times New Roman"/>
                <a:cs typeface="Times New Roman"/>
              </a:rPr>
              <a:t> </a:t>
            </a:r>
            <a:r>
              <a:rPr dirty="0" sz="750" spc="5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35">
                <a:latin typeface="Times New Roman"/>
                <a:cs typeface="Times New Roman"/>
              </a:rPr>
              <a:t> </a:t>
            </a:r>
            <a:r>
              <a:rPr dirty="0" sz="750" spc="15" i="1">
                <a:latin typeface="Times New Roman"/>
                <a:cs typeface="Times New Roman"/>
              </a:rPr>
              <a:t>x</a:t>
            </a:r>
            <a:r>
              <a:rPr dirty="0" sz="750" i="1">
                <a:latin typeface="Times New Roman"/>
                <a:cs typeface="Times New Roman"/>
              </a:rPr>
              <a:t> </a:t>
            </a:r>
            <a:r>
              <a:rPr dirty="0" sz="750" spc="-5" i="1">
                <a:latin typeface="Times New Roman"/>
                <a:cs typeface="Times New Roman"/>
              </a:rPr>
              <a:t> </a:t>
            </a:r>
            <a:r>
              <a:rPr dirty="0" sz="1350" spc="-175">
                <a:latin typeface="Symbol"/>
                <a:cs typeface="Symbol"/>
              </a:rPr>
              <a:t>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80">
                <a:latin typeface="Times New Roman"/>
                <a:cs typeface="Times New Roman"/>
              </a:rPr>
              <a:t> </a:t>
            </a:r>
            <a:r>
              <a:rPr dirty="0" sz="1000" spc="-100">
                <a:latin typeface="Symbol"/>
                <a:cs typeface="Symbol"/>
              </a:rPr>
              <a:t></a:t>
            </a:r>
            <a:r>
              <a:rPr dirty="0" sz="800" spc="-10">
                <a:latin typeface="Symbol"/>
                <a:cs typeface="Symbol"/>
              </a:rPr>
              <a:t>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70">
                <a:latin typeface="Times New Roman"/>
                <a:cs typeface="Times New Roman"/>
              </a:rPr>
              <a:t> </a:t>
            </a:r>
            <a:r>
              <a:rPr dirty="0" sz="800" spc="-10">
                <a:latin typeface="Symbol"/>
                <a:cs typeface="Symbol"/>
              </a:rPr>
              <a:t>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Symbol"/>
                <a:cs typeface="Symbol"/>
              </a:rPr>
              <a:t></a:t>
            </a:r>
            <a:endParaRPr sz="10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15967" y="2575554"/>
            <a:ext cx="2169160" cy="508000"/>
            <a:chOff x="4315967" y="2575554"/>
            <a:chExt cx="2169160" cy="508000"/>
          </a:xfrm>
        </p:grpSpPr>
        <p:sp>
          <p:nvSpPr>
            <p:cNvPr id="19" name="object 19"/>
            <p:cNvSpPr/>
            <p:nvPr/>
          </p:nvSpPr>
          <p:spPr>
            <a:xfrm>
              <a:off x="4315967" y="2621274"/>
              <a:ext cx="949960" cy="462280"/>
            </a:xfrm>
            <a:custGeom>
              <a:avLst/>
              <a:gdLst/>
              <a:ahLst/>
              <a:cxnLst/>
              <a:rect l="l" t="t" r="r" b="b"/>
              <a:pathLst>
                <a:path w="949960" h="462280">
                  <a:moveTo>
                    <a:pt x="10668" y="406908"/>
                  </a:moveTo>
                  <a:lnTo>
                    <a:pt x="0" y="406908"/>
                  </a:lnTo>
                  <a:lnTo>
                    <a:pt x="0" y="455676"/>
                  </a:lnTo>
                  <a:lnTo>
                    <a:pt x="10668" y="455676"/>
                  </a:lnTo>
                  <a:lnTo>
                    <a:pt x="10668" y="406908"/>
                  </a:lnTo>
                  <a:close/>
                </a:path>
                <a:path w="949960" h="462280">
                  <a:moveTo>
                    <a:pt x="10668" y="321564"/>
                  </a:moveTo>
                  <a:lnTo>
                    <a:pt x="0" y="321564"/>
                  </a:lnTo>
                  <a:lnTo>
                    <a:pt x="0" y="370332"/>
                  </a:lnTo>
                  <a:lnTo>
                    <a:pt x="10668" y="370332"/>
                  </a:lnTo>
                  <a:lnTo>
                    <a:pt x="10668" y="321564"/>
                  </a:lnTo>
                  <a:close/>
                </a:path>
                <a:path w="949960" h="462280">
                  <a:moveTo>
                    <a:pt x="10668" y="236220"/>
                  </a:moveTo>
                  <a:lnTo>
                    <a:pt x="0" y="236220"/>
                  </a:lnTo>
                  <a:lnTo>
                    <a:pt x="0" y="284988"/>
                  </a:lnTo>
                  <a:lnTo>
                    <a:pt x="10668" y="284988"/>
                  </a:lnTo>
                  <a:lnTo>
                    <a:pt x="10668" y="236220"/>
                  </a:lnTo>
                  <a:close/>
                </a:path>
                <a:path w="949960" h="462280">
                  <a:moveTo>
                    <a:pt x="10668" y="152400"/>
                  </a:moveTo>
                  <a:lnTo>
                    <a:pt x="0" y="152400"/>
                  </a:lnTo>
                  <a:lnTo>
                    <a:pt x="0" y="201168"/>
                  </a:lnTo>
                  <a:lnTo>
                    <a:pt x="10668" y="201168"/>
                  </a:lnTo>
                  <a:lnTo>
                    <a:pt x="10668" y="152400"/>
                  </a:lnTo>
                  <a:close/>
                </a:path>
                <a:path w="949960" h="462280">
                  <a:moveTo>
                    <a:pt x="10668" y="67056"/>
                  </a:moveTo>
                  <a:lnTo>
                    <a:pt x="0" y="67056"/>
                  </a:lnTo>
                  <a:lnTo>
                    <a:pt x="0" y="115824"/>
                  </a:lnTo>
                  <a:lnTo>
                    <a:pt x="10668" y="115824"/>
                  </a:lnTo>
                  <a:lnTo>
                    <a:pt x="10668" y="67056"/>
                  </a:lnTo>
                  <a:close/>
                </a:path>
                <a:path w="949960" h="462280">
                  <a:moveTo>
                    <a:pt x="28956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0668" y="30480"/>
                  </a:lnTo>
                  <a:lnTo>
                    <a:pt x="10668" y="12192"/>
                  </a:lnTo>
                  <a:lnTo>
                    <a:pt x="4572" y="12192"/>
                  </a:lnTo>
                  <a:lnTo>
                    <a:pt x="10668" y="6096"/>
                  </a:lnTo>
                  <a:lnTo>
                    <a:pt x="28956" y="6096"/>
                  </a:lnTo>
                  <a:lnTo>
                    <a:pt x="28956" y="0"/>
                  </a:lnTo>
                  <a:close/>
                </a:path>
                <a:path w="949960" h="462280">
                  <a:moveTo>
                    <a:pt x="10668" y="6096"/>
                  </a:moveTo>
                  <a:lnTo>
                    <a:pt x="4572" y="12192"/>
                  </a:lnTo>
                  <a:lnTo>
                    <a:pt x="10668" y="12192"/>
                  </a:lnTo>
                  <a:lnTo>
                    <a:pt x="10668" y="6096"/>
                  </a:lnTo>
                  <a:close/>
                </a:path>
                <a:path w="949960" h="462280">
                  <a:moveTo>
                    <a:pt x="28956" y="6096"/>
                  </a:moveTo>
                  <a:lnTo>
                    <a:pt x="10668" y="6096"/>
                  </a:lnTo>
                  <a:lnTo>
                    <a:pt x="10668" y="12192"/>
                  </a:lnTo>
                  <a:lnTo>
                    <a:pt x="28956" y="12192"/>
                  </a:lnTo>
                  <a:lnTo>
                    <a:pt x="28956" y="6096"/>
                  </a:lnTo>
                  <a:close/>
                </a:path>
                <a:path w="949960" h="462280">
                  <a:moveTo>
                    <a:pt x="114300" y="0"/>
                  </a:moveTo>
                  <a:lnTo>
                    <a:pt x="65532" y="0"/>
                  </a:lnTo>
                  <a:lnTo>
                    <a:pt x="65532" y="12192"/>
                  </a:lnTo>
                  <a:lnTo>
                    <a:pt x="114300" y="12192"/>
                  </a:lnTo>
                  <a:lnTo>
                    <a:pt x="114300" y="0"/>
                  </a:lnTo>
                  <a:close/>
                </a:path>
                <a:path w="949960" h="462280">
                  <a:moveTo>
                    <a:pt x="199644" y="0"/>
                  </a:moveTo>
                  <a:lnTo>
                    <a:pt x="150876" y="0"/>
                  </a:lnTo>
                  <a:lnTo>
                    <a:pt x="150876" y="12192"/>
                  </a:lnTo>
                  <a:lnTo>
                    <a:pt x="199644" y="12192"/>
                  </a:lnTo>
                  <a:lnTo>
                    <a:pt x="199644" y="0"/>
                  </a:lnTo>
                  <a:close/>
                </a:path>
                <a:path w="949960" h="462280">
                  <a:moveTo>
                    <a:pt x="284988" y="0"/>
                  </a:moveTo>
                  <a:lnTo>
                    <a:pt x="236220" y="0"/>
                  </a:lnTo>
                  <a:lnTo>
                    <a:pt x="236220" y="12192"/>
                  </a:lnTo>
                  <a:lnTo>
                    <a:pt x="284988" y="12192"/>
                  </a:lnTo>
                  <a:lnTo>
                    <a:pt x="284988" y="0"/>
                  </a:lnTo>
                  <a:close/>
                </a:path>
                <a:path w="949960" h="462280">
                  <a:moveTo>
                    <a:pt x="368808" y="0"/>
                  </a:moveTo>
                  <a:lnTo>
                    <a:pt x="320040" y="0"/>
                  </a:lnTo>
                  <a:lnTo>
                    <a:pt x="320040" y="12192"/>
                  </a:lnTo>
                  <a:lnTo>
                    <a:pt x="368808" y="12192"/>
                  </a:lnTo>
                  <a:lnTo>
                    <a:pt x="368808" y="0"/>
                  </a:lnTo>
                  <a:close/>
                </a:path>
                <a:path w="949960" h="462280">
                  <a:moveTo>
                    <a:pt x="454152" y="0"/>
                  </a:moveTo>
                  <a:lnTo>
                    <a:pt x="405384" y="0"/>
                  </a:lnTo>
                  <a:lnTo>
                    <a:pt x="405384" y="12192"/>
                  </a:lnTo>
                  <a:lnTo>
                    <a:pt x="454152" y="12192"/>
                  </a:lnTo>
                  <a:lnTo>
                    <a:pt x="454152" y="0"/>
                  </a:lnTo>
                  <a:close/>
                </a:path>
                <a:path w="949960" h="462280">
                  <a:moveTo>
                    <a:pt x="539496" y="0"/>
                  </a:moveTo>
                  <a:lnTo>
                    <a:pt x="490728" y="0"/>
                  </a:lnTo>
                  <a:lnTo>
                    <a:pt x="490728" y="12192"/>
                  </a:lnTo>
                  <a:lnTo>
                    <a:pt x="539496" y="12192"/>
                  </a:lnTo>
                  <a:lnTo>
                    <a:pt x="539496" y="0"/>
                  </a:lnTo>
                  <a:close/>
                </a:path>
                <a:path w="949960" h="462280">
                  <a:moveTo>
                    <a:pt x="623316" y="0"/>
                  </a:moveTo>
                  <a:lnTo>
                    <a:pt x="576072" y="0"/>
                  </a:lnTo>
                  <a:lnTo>
                    <a:pt x="576072" y="12192"/>
                  </a:lnTo>
                  <a:lnTo>
                    <a:pt x="623316" y="12192"/>
                  </a:lnTo>
                  <a:lnTo>
                    <a:pt x="623316" y="0"/>
                  </a:lnTo>
                  <a:close/>
                </a:path>
                <a:path w="949960" h="462280">
                  <a:moveTo>
                    <a:pt x="708660" y="0"/>
                  </a:moveTo>
                  <a:lnTo>
                    <a:pt x="659892" y="0"/>
                  </a:lnTo>
                  <a:lnTo>
                    <a:pt x="659892" y="12192"/>
                  </a:lnTo>
                  <a:lnTo>
                    <a:pt x="708660" y="12192"/>
                  </a:lnTo>
                  <a:lnTo>
                    <a:pt x="708660" y="0"/>
                  </a:lnTo>
                  <a:close/>
                </a:path>
                <a:path w="949960" h="462280">
                  <a:moveTo>
                    <a:pt x="794004" y="0"/>
                  </a:moveTo>
                  <a:lnTo>
                    <a:pt x="745236" y="0"/>
                  </a:lnTo>
                  <a:lnTo>
                    <a:pt x="745236" y="12192"/>
                  </a:lnTo>
                  <a:lnTo>
                    <a:pt x="794004" y="12192"/>
                  </a:lnTo>
                  <a:lnTo>
                    <a:pt x="794004" y="0"/>
                  </a:lnTo>
                  <a:close/>
                </a:path>
                <a:path w="949960" h="462280">
                  <a:moveTo>
                    <a:pt x="879348" y="0"/>
                  </a:moveTo>
                  <a:lnTo>
                    <a:pt x="830580" y="0"/>
                  </a:lnTo>
                  <a:lnTo>
                    <a:pt x="830580" y="12192"/>
                  </a:lnTo>
                  <a:lnTo>
                    <a:pt x="879348" y="12192"/>
                  </a:lnTo>
                  <a:lnTo>
                    <a:pt x="879348" y="0"/>
                  </a:lnTo>
                  <a:close/>
                </a:path>
                <a:path w="949960" h="462280">
                  <a:moveTo>
                    <a:pt x="937260" y="6096"/>
                  </a:moveTo>
                  <a:lnTo>
                    <a:pt x="937260" y="27432"/>
                  </a:lnTo>
                  <a:lnTo>
                    <a:pt x="949452" y="27432"/>
                  </a:lnTo>
                  <a:lnTo>
                    <a:pt x="949452" y="12192"/>
                  </a:lnTo>
                  <a:lnTo>
                    <a:pt x="943356" y="12192"/>
                  </a:lnTo>
                  <a:lnTo>
                    <a:pt x="937260" y="6096"/>
                  </a:lnTo>
                  <a:close/>
                </a:path>
                <a:path w="949960" h="462280">
                  <a:moveTo>
                    <a:pt x="949452" y="0"/>
                  </a:moveTo>
                  <a:lnTo>
                    <a:pt x="914400" y="0"/>
                  </a:lnTo>
                  <a:lnTo>
                    <a:pt x="914400" y="12192"/>
                  </a:lnTo>
                  <a:lnTo>
                    <a:pt x="937260" y="12192"/>
                  </a:lnTo>
                  <a:lnTo>
                    <a:pt x="937260" y="6096"/>
                  </a:lnTo>
                  <a:lnTo>
                    <a:pt x="949452" y="6096"/>
                  </a:lnTo>
                  <a:lnTo>
                    <a:pt x="949452" y="0"/>
                  </a:lnTo>
                  <a:close/>
                </a:path>
                <a:path w="949960" h="462280">
                  <a:moveTo>
                    <a:pt x="949452" y="6096"/>
                  </a:moveTo>
                  <a:lnTo>
                    <a:pt x="937260" y="6096"/>
                  </a:lnTo>
                  <a:lnTo>
                    <a:pt x="943356" y="12192"/>
                  </a:lnTo>
                  <a:lnTo>
                    <a:pt x="949452" y="12192"/>
                  </a:lnTo>
                  <a:lnTo>
                    <a:pt x="949452" y="6096"/>
                  </a:lnTo>
                  <a:close/>
                </a:path>
                <a:path w="949960" h="462280">
                  <a:moveTo>
                    <a:pt x="949452" y="62484"/>
                  </a:moveTo>
                  <a:lnTo>
                    <a:pt x="937260" y="62484"/>
                  </a:lnTo>
                  <a:lnTo>
                    <a:pt x="937260" y="111252"/>
                  </a:lnTo>
                  <a:lnTo>
                    <a:pt x="949452" y="111252"/>
                  </a:lnTo>
                  <a:lnTo>
                    <a:pt x="949452" y="62484"/>
                  </a:lnTo>
                  <a:close/>
                </a:path>
                <a:path w="949960" h="462280">
                  <a:moveTo>
                    <a:pt x="949452" y="147828"/>
                  </a:moveTo>
                  <a:lnTo>
                    <a:pt x="937260" y="147828"/>
                  </a:lnTo>
                  <a:lnTo>
                    <a:pt x="937260" y="196596"/>
                  </a:lnTo>
                  <a:lnTo>
                    <a:pt x="949452" y="196596"/>
                  </a:lnTo>
                  <a:lnTo>
                    <a:pt x="949452" y="147828"/>
                  </a:lnTo>
                  <a:close/>
                </a:path>
                <a:path w="949960" h="462280">
                  <a:moveTo>
                    <a:pt x="949452" y="233172"/>
                  </a:moveTo>
                  <a:lnTo>
                    <a:pt x="937260" y="233172"/>
                  </a:lnTo>
                  <a:lnTo>
                    <a:pt x="937260" y="281940"/>
                  </a:lnTo>
                  <a:lnTo>
                    <a:pt x="949452" y="281940"/>
                  </a:lnTo>
                  <a:lnTo>
                    <a:pt x="949452" y="233172"/>
                  </a:lnTo>
                  <a:close/>
                </a:path>
                <a:path w="949960" h="462280">
                  <a:moveTo>
                    <a:pt x="949452" y="318516"/>
                  </a:moveTo>
                  <a:lnTo>
                    <a:pt x="937260" y="318516"/>
                  </a:lnTo>
                  <a:lnTo>
                    <a:pt x="937260" y="365760"/>
                  </a:lnTo>
                  <a:lnTo>
                    <a:pt x="949452" y="365760"/>
                  </a:lnTo>
                  <a:lnTo>
                    <a:pt x="949452" y="318516"/>
                  </a:lnTo>
                  <a:close/>
                </a:path>
                <a:path w="949960" h="462280">
                  <a:moveTo>
                    <a:pt x="949452" y="402336"/>
                  </a:moveTo>
                  <a:lnTo>
                    <a:pt x="937260" y="402336"/>
                  </a:lnTo>
                  <a:lnTo>
                    <a:pt x="937260" y="451104"/>
                  </a:lnTo>
                  <a:lnTo>
                    <a:pt x="949452" y="451104"/>
                  </a:lnTo>
                  <a:lnTo>
                    <a:pt x="949452" y="402336"/>
                  </a:lnTo>
                  <a:close/>
                </a:path>
                <a:path w="949960" h="462280">
                  <a:moveTo>
                    <a:pt x="911352" y="449580"/>
                  </a:moveTo>
                  <a:lnTo>
                    <a:pt x="862584" y="449580"/>
                  </a:lnTo>
                  <a:lnTo>
                    <a:pt x="862584" y="461772"/>
                  </a:lnTo>
                  <a:lnTo>
                    <a:pt x="911352" y="461772"/>
                  </a:lnTo>
                  <a:lnTo>
                    <a:pt x="911352" y="449580"/>
                  </a:lnTo>
                  <a:close/>
                </a:path>
                <a:path w="949960" h="462280">
                  <a:moveTo>
                    <a:pt x="826008" y="449580"/>
                  </a:moveTo>
                  <a:lnTo>
                    <a:pt x="777240" y="449580"/>
                  </a:lnTo>
                  <a:lnTo>
                    <a:pt x="777240" y="461772"/>
                  </a:lnTo>
                  <a:lnTo>
                    <a:pt x="826008" y="461772"/>
                  </a:lnTo>
                  <a:lnTo>
                    <a:pt x="826008" y="449580"/>
                  </a:lnTo>
                  <a:close/>
                </a:path>
                <a:path w="949960" h="462280">
                  <a:moveTo>
                    <a:pt x="740664" y="449580"/>
                  </a:moveTo>
                  <a:lnTo>
                    <a:pt x="693420" y="449580"/>
                  </a:lnTo>
                  <a:lnTo>
                    <a:pt x="693420" y="461772"/>
                  </a:lnTo>
                  <a:lnTo>
                    <a:pt x="740664" y="461772"/>
                  </a:lnTo>
                  <a:lnTo>
                    <a:pt x="740664" y="449580"/>
                  </a:lnTo>
                  <a:close/>
                </a:path>
                <a:path w="949960" h="462280">
                  <a:moveTo>
                    <a:pt x="656844" y="449580"/>
                  </a:moveTo>
                  <a:lnTo>
                    <a:pt x="608076" y="449580"/>
                  </a:lnTo>
                  <a:lnTo>
                    <a:pt x="608076" y="461772"/>
                  </a:lnTo>
                  <a:lnTo>
                    <a:pt x="656844" y="461772"/>
                  </a:lnTo>
                  <a:lnTo>
                    <a:pt x="656844" y="449580"/>
                  </a:lnTo>
                  <a:close/>
                </a:path>
                <a:path w="949960" h="462280">
                  <a:moveTo>
                    <a:pt x="571500" y="449580"/>
                  </a:moveTo>
                  <a:lnTo>
                    <a:pt x="522732" y="449580"/>
                  </a:lnTo>
                  <a:lnTo>
                    <a:pt x="522732" y="461772"/>
                  </a:lnTo>
                  <a:lnTo>
                    <a:pt x="571500" y="461772"/>
                  </a:lnTo>
                  <a:lnTo>
                    <a:pt x="571500" y="449580"/>
                  </a:lnTo>
                  <a:close/>
                </a:path>
                <a:path w="949960" h="462280">
                  <a:moveTo>
                    <a:pt x="486156" y="449580"/>
                  </a:moveTo>
                  <a:lnTo>
                    <a:pt x="437388" y="449580"/>
                  </a:lnTo>
                  <a:lnTo>
                    <a:pt x="437388" y="461772"/>
                  </a:lnTo>
                  <a:lnTo>
                    <a:pt x="486156" y="461772"/>
                  </a:lnTo>
                  <a:lnTo>
                    <a:pt x="486156" y="449580"/>
                  </a:lnTo>
                  <a:close/>
                </a:path>
                <a:path w="949960" h="462280">
                  <a:moveTo>
                    <a:pt x="402336" y="449580"/>
                  </a:moveTo>
                  <a:lnTo>
                    <a:pt x="353568" y="449580"/>
                  </a:lnTo>
                  <a:lnTo>
                    <a:pt x="353568" y="461772"/>
                  </a:lnTo>
                  <a:lnTo>
                    <a:pt x="402336" y="461772"/>
                  </a:lnTo>
                  <a:lnTo>
                    <a:pt x="402336" y="449580"/>
                  </a:lnTo>
                  <a:close/>
                </a:path>
                <a:path w="949960" h="462280">
                  <a:moveTo>
                    <a:pt x="316992" y="449580"/>
                  </a:moveTo>
                  <a:lnTo>
                    <a:pt x="268224" y="449580"/>
                  </a:lnTo>
                  <a:lnTo>
                    <a:pt x="268224" y="461772"/>
                  </a:lnTo>
                  <a:lnTo>
                    <a:pt x="316992" y="461772"/>
                  </a:lnTo>
                  <a:lnTo>
                    <a:pt x="316992" y="449580"/>
                  </a:lnTo>
                  <a:close/>
                </a:path>
                <a:path w="949960" h="462280">
                  <a:moveTo>
                    <a:pt x="231648" y="449580"/>
                  </a:moveTo>
                  <a:lnTo>
                    <a:pt x="182880" y="449580"/>
                  </a:lnTo>
                  <a:lnTo>
                    <a:pt x="182880" y="461772"/>
                  </a:lnTo>
                  <a:lnTo>
                    <a:pt x="231648" y="461772"/>
                  </a:lnTo>
                  <a:lnTo>
                    <a:pt x="231648" y="449580"/>
                  </a:lnTo>
                  <a:close/>
                </a:path>
                <a:path w="949960" h="462280">
                  <a:moveTo>
                    <a:pt x="146304" y="449580"/>
                  </a:moveTo>
                  <a:lnTo>
                    <a:pt x="99060" y="449580"/>
                  </a:lnTo>
                  <a:lnTo>
                    <a:pt x="99060" y="461772"/>
                  </a:lnTo>
                  <a:lnTo>
                    <a:pt x="146304" y="461772"/>
                  </a:lnTo>
                  <a:lnTo>
                    <a:pt x="146304" y="449580"/>
                  </a:lnTo>
                  <a:close/>
                </a:path>
                <a:path w="949960" h="462280">
                  <a:moveTo>
                    <a:pt x="62484" y="449580"/>
                  </a:moveTo>
                  <a:lnTo>
                    <a:pt x="13716" y="449580"/>
                  </a:lnTo>
                  <a:lnTo>
                    <a:pt x="13716" y="461772"/>
                  </a:lnTo>
                  <a:lnTo>
                    <a:pt x="62484" y="461772"/>
                  </a:lnTo>
                  <a:lnTo>
                    <a:pt x="62484" y="44958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69992" y="2575559"/>
              <a:ext cx="1214755" cy="238125"/>
            </a:xfrm>
            <a:custGeom>
              <a:avLst/>
              <a:gdLst/>
              <a:ahLst/>
              <a:cxnLst/>
              <a:rect l="l" t="t" r="r" b="b"/>
              <a:pathLst>
                <a:path w="1214754" h="238125">
                  <a:moveTo>
                    <a:pt x="291084" y="105156"/>
                  </a:moveTo>
                  <a:lnTo>
                    <a:pt x="74676" y="108204"/>
                  </a:lnTo>
                  <a:lnTo>
                    <a:pt x="73152" y="76200"/>
                  </a:lnTo>
                  <a:lnTo>
                    <a:pt x="0" y="140208"/>
                  </a:lnTo>
                  <a:lnTo>
                    <a:pt x="74676" y="201168"/>
                  </a:lnTo>
                  <a:lnTo>
                    <a:pt x="74676" y="170688"/>
                  </a:lnTo>
                  <a:lnTo>
                    <a:pt x="291084" y="167640"/>
                  </a:lnTo>
                  <a:lnTo>
                    <a:pt x="291084" y="105156"/>
                  </a:lnTo>
                  <a:close/>
                </a:path>
                <a:path w="1214754" h="238125">
                  <a:moveTo>
                    <a:pt x="341376" y="182880"/>
                  </a:moveTo>
                  <a:lnTo>
                    <a:pt x="329184" y="182880"/>
                  </a:lnTo>
                  <a:lnTo>
                    <a:pt x="329184" y="231648"/>
                  </a:lnTo>
                  <a:lnTo>
                    <a:pt x="341376" y="231648"/>
                  </a:lnTo>
                  <a:lnTo>
                    <a:pt x="341376" y="182880"/>
                  </a:lnTo>
                  <a:close/>
                </a:path>
                <a:path w="1214754" h="238125">
                  <a:moveTo>
                    <a:pt x="341376" y="97536"/>
                  </a:moveTo>
                  <a:lnTo>
                    <a:pt x="329184" y="97536"/>
                  </a:lnTo>
                  <a:lnTo>
                    <a:pt x="329184" y="146304"/>
                  </a:lnTo>
                  <a:lnTo>
                    <a:pt x="341376" y="146304"/>
                  </a:lnTo>
                  <a:lnTo>
                    <a:pt x="341376" y="97536"/>
                  </a:lnTo>
                  <a:close/>
                </a:path>
                <a:path w="1214754" h="238125">
                  <a:moveTo>
                    <a:pt x="341376" y="12192"/>
                  </a:moveTo>
                  <a:lnTo>
                    <a:pt x="329184" y="12192"/>
                  </a:lnTo>
                  <a:lnTo>
                    <a:pt x="329184" y="60960"/>
                  </a:lnTo>
                  <a:lnTo>
                    <a:pt x="341376" y="60960"/>
                  </a:lnTo>
                  <a:lnTo>
                    <a:pt x="341376" y="12192"/>
                  </a:lnTo>
                  <a:close/>
                </a:path>
                <a:path w="1214754" h="238125">
                  <a:moveTo>
                    <a:pt x="409956" y="225552"/>
                  </a:moveTo>
                  <a:lnTo>
                    <a:pt x="361188" y="225552"/>
                  </a:lnTo>
                  <a:lnTo>
                    <a:pt x="361188" y="237744"/>
                  </a:lnTo>
                  <a:lnTo>
                    <a:pt x="409956" y="237744"/>
                  </a:lnTo>
                  <a:lnTo>
                    <a:pt x="409956" y="225552"/>
                  </a:lnTo>
                  <a:close/>
                </a:path>
                <a:path w="1214754" h="238125">
                  <a:moveTo>
                    <a:pt x="413004" y="0"/>
                  </a:moveTo>
                  <a:lnTo>
                    <a:pt x="365760" y="0"/>
                  </a:lnTo>
                  <a:lnTo>
                    <a:pt x="365760" y="12192"/>
                  </a:lnTo>
                  <a:lnTo>
                    <a:pt x="413004" y="12192"/>
                  </a:lnTo>
                  <a:lnTo>
                    <a:pt x="413004" y="0"/>
                  </a:lnTo>
                  <a:close/>
                </a:path>
                <a:path w="1214754" h="238125">
                  <a:moveTo>
                    <a:pt x="495300" y="225552"/>
                  </a:moveTo>
                  <a:lnTo>
                    <a:pt x="446532" y="225552"/>
                  </a:lnTo>
                  <a:lnTo>
                    <a:pt x="446532" y="237744"/>
                  </a:lnTo>
                  <a:lnTo>
                    <a:pt x="495300" y="237744"/>
                  </a:lnTo>
                  <a:lnTo>
                    <a:pt x="495300" y="225552"/>
                  </a:lnTo>
                  <a:close/>
                </a:path>
                <a:path w="1214754" h="238125">
                  <a:moveTo>
                    <a:pt x="498348" y="0"/>
                  </a:moveTo>
                  <a:lnTo>
                    <a:pt x="449580" y="0"/>
                  </a:lnTo>
                  <a:lnTo>
                    <a:pt x="449580" y="12192"/>
                  </a:lnTo>
                  <a:lnTo>
                    <a:pt x="498348" y="12192"/>
                  </a:lnTo>
                  <a:lnTo>
                    <a:pt x="498348" y="0"/>
                  </a:lnTo>
                  <a:close/>
                </a:path>
                <a:path w="1214754" h="238125">
                  <a:moveTo>
                    <a:pt x="580644" y="225552"/>
                  </a:moveTo>
                  <a:lnTo>
                    <a:pt x="531876" y="225552"/>
                  </a:lnTo>
                  <a:lnTo>
                    <a:pt x="531876" y="237744"/>
                  </a:lnTo>
                  <a:lnTo>
                    <a:pt x="580644" y="237744"/>
                  </a:lnTo>
                  <a:lnTo>
                    <a:pt x="580644" y="225552"/>
                  </a:lnTo>
                  <a:close/>
                </a:path>
                <a:path w="1214754" h="238125">
                  <a:moveTo>
                    <a:pt x="583692" y="0"/>
                  </a:moveTo>
                  <a:lnTo>
                    <a:pt x="534924" y="0"/>
                  </a:lnTo>
                  <a:lnTo>
                    <a:pt x="534924" y="12192"/>
                  </a:lnTo>
                  <a:lnTo>
                    <a:pt x="583692" y="12192"/>
                  </a:lnTo>
                  <a:lnTo>
                    <a:pt x="583692" y="0"/>
                  </a:lnTo>
                  <a:close/>
                </a:path>
                <a:path w="1214754" h="238125">
                  <a:moveTo>
                    <a:pt x="664464" y="225552"/>
                  </a:moveTo>
                  <a:lnTo>
                    <a:pt x="617220" y="225552"/>
                  </a:lnTo>
                  <a:lnTo>
                    <a:pt x="617220" y="237744"/>
                  </a:lnTo>
                  <a:lnTo>
                    <a:pt x="664464" y="237744"/>
                  </a:lnTo>
                  <a:lnTo>
                    <a:pt x="664464" y="225552"/>
                  </a:lnTo>
                  <a:close/>
                </a:path>
                <a:path w="1214754" h="238125">
                  <a:moveTo>
                    <a:pt x="669036" y="0"/>
                  </a:moveTo>
                  <a:lnTo>
                    <a:pt x="620268" y="0"/>
                  </a:lnTo>
                  <a:lnTo>
                    <a:pt x="620268" y="12192"/>
                  </a:lnTo>
                  <a:lnTo>
                    <a:pt x="669036" y="12192"/>
                  </a:lnTo>
                  <a:lnTo>
                    <a:pt x="669036" y="0"/>
                  </a:lnTo>
                  <a:close/>
                </a:path>
                <a:path w="1214754" h="238125">
                  <a:moveTo>
                    <a:pt x="749808" y="225552"/>
                  </a:moveTo>
                  <a:lnTo>
                    <a:pt x="701040" y="225552"/>
                  </a:lnTo>
                  <a:lnTo>
                    <a:pt x="701040" y="237744"/>
                  </a:lnTo>
                  <a:lnTo>
                    <a:pt x="749808" y="237744"/>
                  </a:lnTo>
                  <a:lnTo>
                    <a:pt x="749808" y="225552"/>
                  </a:lnTo>
                  <a:close/>
                </a:path>
                <a:path w="1214754" h="238125">
                  <a:moveTo>
                    <a:pt x="752856" y="0"/>
                  </a:moveTo>
                  <a:lnTo>
                    <a:pt x="704088" y="0"/>
                  </a:lnTo>
                  <a:lnTo>
                    <a:pt x="704088" y="12192"/>
                  </a:lnTo>
                  <a:lnTo>
                    <a:pt x="752856" y="12192"/>
                  </a:lnTo>
                  <a:lnTo>
                    <a:pt x="752856" y="0"/>
                  </a:lnTo>
                  <a:close/>
                </a:path>
                <a:path w="1214754" h="238125">
                  <a:moveTo>
                    <a:pt x="835152" y="225552"/>
                  </a:moveTo>
                  <a:lnTo>
                    <a:pt x="786384" y="225552"/>
                  </a:lnTo>
                  <a:lnTo>
                    <a:pt x="786384" y="237744"/>
                  </a:lnTo>
                  <a:lnTo>
                    <a:pt x="835152" y="237744"/>
                  </a:lnTo>
                  <a:lnTo>
                    <a:pt x="835152" y="225552"/>
                  </a:lnTo>
                  <a:close/>
                </a:path>
                <a:path w="1214754" h="238125">
                  <a:moveTo>
                    <a:pt x="838200" y="0"/>
                  </a:moveTo>
                  <a:lnTo>
                    <a:pt x="789432" y="0"/>
                  </a:lnTo>
                  <a:lnTo>
                    <a:pt x="789432" y="12192"/>
                  </a:lnTo>
                  <a:lnTo>
                    <a:pt x="838200" y="12192"/>
                  </a:lnTo>
                  <a:lnTo>
                    <a:pt x="838200" y="0"/>
                  </a:lnTo>
                  <a:close/>
                </a:path>
                <a:path w="1214754" h="238125">
                  <a:moveTo>
                    <a:pt x="920496" y="225552"/>
                  </a:moveTo>
                  <a:lnTo>
                    <a:pt x="871728" y="225552"/>
                  </a:lnTo>
                  <a:lnTo>
                    <a:pt x="871728" y="237744"/>
                  </a:lnTo>
                  <a:lnTo>
                    <a:pt x="920496" y="237744"/>
                  </a:lnTo>
                  <a:lnTo>
                    <a:pt x="920496" y="225552"/>
                  </a:lnTo>
                  <a:close/>
                </a:path>
                <a:path w="1214754" h="238125">
                  <a:moveTo>
                    <a:pt x="923544" y="0"/>
                  </a:moveTo>
                  <a:lnTo>
                    <a:pt x="874776" y="0"/>
                  </a:lnTo>
                  <a:lnTo>
                    <a:pt x="874776" y="12192"/>
                  </a:lnTo>
                  <a:lnTo>
                    <a:pt x="923544" y="12192"/>
                  </a:lnTo>
                  <a:lnTo>
                    <a:pt x="923544" y="0"/>
                  </a:lnTo>
                  <a:close/>
                </a:path>
                <a:path w="1214754" h="238125">
                  <a:moveTo>
                    <a:pt x="1004316" y="225552"/>
                  </a:moveTo>
                  <a:lnTo>
                    <a:pt x="955548" y="225552"/>
                  </a:lnTo>
                  <a:lnTo>
                    <a:pt x="955548" y="237744"/>
                  </a:lnTo>
                  <a:lnTo>
                    <a:pt x="1004316" y="237744"/>
                  </a:lnTo>
                  <a:lnTo>
                    <a:pt x="1004316" y="225552"/>
                  </a:lnTo>
                  <a:close/>
                </a:path>
                <a:path w="1214754" h="238125">
                  <a:moveTo>
                    <a:pt x="1007364" y="0"/>
                  </a:moveTo>
                  <a:lnTo>
                    <a:pt x="960120" y="0"/>
                  </a:lnTo>
                  <a:lnTo>
                    <a:pt x="960120" y="12192"/>
                  </a:lnTo>
                  <a:lnTo>
                    <a:pt x="1007364" y="12192"/>
                  </a:lnTo>
                  <a:lnTo>
                    <a:pt x="1007364" y="0"/>
                  </a:lnTo>
                  <a:close/>
                </a:path>
                <a:path w="1214754" h="238125">
                  <a:moveTo>
                    <a:pt x="1089660" y="225552"/>
                  </a:moveTo>
                  <a:lnTo>
                    <a:pt x="1040892" y="225552"/>
                  </a:lnTo>
                  <a:lnTo>
                    <a:pt x="1040892" y="237744"/>
                  </a:lnTo>
                  <a:lnTo>
                    <a:pt x="1089660" y="237744"/>
                  </a:lnTo>
                  <a:lnTo>
                    <a:pt x="1089660" y="225552"/>
                  </a:lnTo>
                  <a:close/>
                </a:path>
                <a:path w="1214754" h="238125">
                  <a:moveTo>
                    <a:pt x="1092708" y="0"/>
                  </a:moveTo>
                  <a:lnTo>
                    <a:pt x="1043940" y="0"/>
                  </a:lnTo>
                  <a:lnTo>
                    <a:pt x="1043940" y="12192"/>
                  </a:lnTo>
                  <a:lnTo>
                    <a:pt x="1092708" y="12192"/>
                  </a:lnTo>
                  <a:lnTo>
                    <a:pt x="1092708" y="0"/>
                  </a:lnTo>
                  <a:close/>
                </a:path>
                <a:path w="1214754" h="238125">
                  <a:moveTo>
                    <a:pt x="1175004" y="225552"/>
                  </a:moveTo>
                  <a:lnTo>
                    <a:pt x="1126236" y="225552"/>
                  </a:lnTo>
                  <a:lnTo>
                    <a:pt x="1126236" y="237744"/>
                  </a:lnTo>
                  <a:lnTo>
                    <a:pt x="1175004" y="237744"/>
                  </a:lnTo>
                  <a:lnTo>
                    <a:pt x="1175004" y="225552"/>
                  </a:lnTo>
                  <a:close/>
                </a:path>
                <a:path w="1214754" h="238125">
                  <a:moveTo>
                    <a:pt x="1178052" y="0"/>
                  </a:moveTo>
                  <a:lnTo>
                    <a:pt x="1129284" y="0"/>
                  </a:lnTo>
                  <a:lnTo>
                    <a:pt x="1129284" y="12192"/>
                  </a:lnTo>
                  <a:lnTo>
                    <a:pt x="1178052" y="12192"/>
                  </a:lnTo>
                  <a:lnTo>
                    <a:pt x="1178052" y="0"/>
                  </a:lnTo>
                  <a:close/>
                </a:path>
                <a:path w="1214754" h="238125">
                  <a:moveTo>
                    <a:pt x="1214628" y="179832"/>
                  </a:moveTo>
                  <a:lnTo>
                    <a:pt x="1202436" y="179832"/>
                  </a:lnTo>
                  <a:lnTo>
                    <a:pt x="1202436" y="228600"/>
                  </a:lnTo>
                  <a:lnTo>
                    <a:pt x="1214628" y="228600"/>
                  </a:lnTo>
                  <a:lnTo>
                    <a:pt x="1214628" y="179832"/>
                  </a:lnTo>
                  <a:close/>
                </a:path>
                <a:path w="1214754" h="238125">
                  <a:moveTo>
                    <a:pt x="1214628" y="96012"/>
                  </a:moveTo>
                  <a:lnTo>
                    <a:pt x="1202436" y="96012"/>
                  </a:lnTo>
                  <a:lnTo>
                    <a:pt x="1202436" y="144780"/>
                  </a:lnTo>
                  <a:lnTo>
                    <a:pt x="1214628" y="144780"/>
                  </a:lnTo>
                  <a:lnTo>
                    <a:pt x="1214628" y="96012"/>
                  </a:lnTo>
                  <a:close/>
                </a:path>
                <a:path w="1214754" h="238125">
                  <a:moveTo>
                    <a:pt x="1214628" y="10668"/>
                  </a:moveTo>
                  <a:lnTo>
                    <a:pt x="1202436" y="10668"/>
                  </a:lnTo>
                  <a:lnTo>
                    <a:pt x="1202436" y="59436"/>
                  </a:lnTo>
                  <a:lnTo>
                    <a:pt x="1214628" y="59436"/>
                  </a:lnTo>
                  <a:lnTo>
                    <a:pt x="1214628" y="10668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608825" y="2581151"/>
            <a:ext cx="720090" cy="21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30480">
              <a:lnSpc>
                <a:spcPct val="105000"/>
              </a:lnSpc>
              <a:spcBef>
                <a:spcPts val="100"/>
              </a:spcBef>
            </a:pPr>
            <a:r>
              <a:rPr dirty="0" sz="600" spc="10">
                <a:latin typeface="Arial MT"/>
                <a:cs typeface="Arial MT"/>
              </a:rPr>
              <a:t>Sotto </a:t>
            </a:r>
            <a:r>
              <a:rPr dirty="0" sz="600" spc="5">
                <a:latin typeface="Arial MT"/>
                <a:cs typeface="Arial MT"/>
              </a:rPr>
              <a:t>l’ipotesi </a:t>
            </a:r>
            <a:r>
              <a:rPr dirty="0" sz="550" spc="15">
                <a:latin typeface="Arial MT"/>
                <a:cs typeface="Arial MT"/>
              </a:rPr>
              <a:t>H</a:t>
            </a:r>
            <a:r>
              <a:rPr dirty="0" baseline="-23809" sz="525" spc="22">
                <a:latin typeface="Arial MT"/>
                <a:cs typeface="Arial MT"/>
              </a:rPr>
              <a:t>0 </a:t>
            </a:r>
            <a:r>
              <a:rPr dirty="0" sz="600" spc="5">
                <a:latin typeface="Arial MT"/>
                <a:cs typeface="Arial MT"/>
              </a:rPr>
              <a:t>la </a:t>
            </a:r>
            <a:r>
              <a:rPr dirty="0" sz="600" spc="-15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differenza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nulla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17720" y="3115055"/>
            <a:ext cx="1297305" cy="640080"/>
          </a:xfrm>
          <a:custGeom>
            <a:avLst/>
            <a:gdLst/>
            <a:ahLst/>
            <a:cxnLst/>
            <a:rect l="l" t="t" r="r" b="b"/>
            <a:pathLst>
              <a:path w="1297304" h="640079">
                <a:moveTo>
                  <a:pt x="30480" y="501396"/>
                </a:moveTo>
                <a:lnTo>
                  <a:pt x="18288" y="501396"/>
                </a:lnTo>
                <a:lnTo>
                  <a:pt x="18288" y="550164"/>
                </a:lnTo>
                <a:lnTo>
                  <a:pt x="30480" y="550164"/>
                </a:lnTo>
                <a:lnTo>
                  <a:pt x="30480" y="501396"/>
                </a:lnTo>
                <a:close/>
              </a:path>
              <a:path w="1297304" h="640079">
                <a:moveTo>
                  <a:pt x="30480" y="416052"/>
                </a:moveTo>
                <a:lnTo>
                  <a:pt x="18288" y="416052"/>
                </a:lnTo>
                <a:lnTo>
                  <a:pt x="18288" y="464820"/>
                </a:lnTo>
                <a:lnTo>
                  <a:pt x="30480" y="464820"/>
                </a:lnTo>
                <a:lnTo>
                  <a:pt x="30480" y="416052"/>
                </a:lnTo>
                <a:close/>
              </a:path>
              <a:path w="1297304" h="640079">
                <a:moveTo>
                  <a:pt x="30480" y="330708"/>
                </a:moveTo>
                <a:lnTo>
                  <a:pt x="18288" y="330708"/>
                </a:lnTo>
                <a:lnTo>
                  <a:pt x="18288" y="379476"/>
                </a:lnTo>
                <a:lnTo>
                  <a:pt x="30480" y="379476"/>
                </a:lnTo>
                <a:lnTo>
                  <a:pt x="30480" y="330708"/>
                </a:lnTo>
                <a:close/>
              </a:path>
              <a:path w="1297304" h="640079">
                <a:moveTo>
                  <a:pt x="60960" y="627888"/>
                </a:moveTo>
                <a:lnTo>
                  <a:pt x="30480" y="627888"/>
                </a:lnTo>
                <a:lnTo>
                  <a:pt x="30480" y="585216"/>
                </a:lnTo>
                <a:lnTo>
                  <a:pt x="18288" y="585216"/>
                </a:lnTo>
                <a:lnTo>
                  <a:pt x="18288" y="633984"/>
                </a:lnTo>
                <a:lnTo>
                  <a:pt x="24384" y="633984"/>
                </a:lnTo>
                <a:lnTo>
                  <a:pt x="24384" y="640080"/>
                </a:lnTo>
                <a:lnTo>
                  <a:pt x="60960" y="640080"/>
                </a:lnTo>
                <a:lnTo>
                  <a:pt x="60960" y="633984"/>
                </a:lnTo>
                <a:lnTo>
                  <a:pt x="60960" y="627888"/>
                </a:lnTo>
                <a:close/>
              </a:path>
              <a:path w="1297304" h="640079">
                <a:moveTo>
                  <a:pt x="89916" y="304800"/>
                </a:moveTo>
                <a:lnTo>
                  <a:pt x="41148" y="304800"/>
                </a:lnTo>
                <a:lnTo>
                  <a:pt x="41148" y="316992"/>
                </a:lnTo>
                <a:lnTo>
                  <a:pt x="89916" y="316992"/>
                </a:lnTo>
                <a:lnTo>
                  <a:pt x="89916" y="304800"/>
                </a:lnTo>
                <a:close/>
              </a:path>
              <a:path w="1297304" h="640079">
                <a:moveTo>
                  <a:pt x="120396" y="65532"/>
                </a:moveTo>
                <a:lnTo>
                  <a:pt x="59436" y="0"/>
                </a:lnTo>
                <a:lnTo>
                  <a:pt x="0" y="67056"/>
                </a:lnTo>
                <a:lnTo>
                  <a:pt x="28956" y="67056"/>
                </a:lnTo>
                <a:lnTo>
                  <a:pt x="32004" y="274320"/>
                </a:lnTo>
                <a:lnTo>
                  <a:pt x="92964" y="272796"/>
                </a:lnTo>
                <a:lnTo>
                  <a:pt x="89916" y="67056"/>
                </a:lnTo>
                <a:lnTo>
                  <a:pt x="120396" y="65532"/>
                </a:lnTo>
                <a:close/>
              </a:path>
              <a:path w="1297304" h="640079">
                <a:moveTo>
                  <a:pt x="146304" y="627888"/>
                </a:moveTo>
                <a:lnTo>
                  <a:pt x="97536" y="627888"/>
                </a:lnTo>
                <a:lnTo>
                  <a:pt x="97536" y="640080"/>
                </a:lnTo>
                <a:lnTo>
                  <a:pt x="146304" y="640080"/>
                </a:lnTo>
                <a:lnTo>
                  <a:pt x="146304" y="627888"/>
                </a:lnTo>
                <a:close/>
              </a:path>
              <a:path w="1297304" h="640079">
                <a:moveTo>
                  <a:pt x="175260" y="304800"/>
                </a:moveTo>
                <a:lnTo>
                  <a:pt x="126492" y="304800"/>
                </a:lnTo>
                <a:lnTo>
                  <a:pt x="126492" y="316992"/>
                </a:lnTo>
                <a:lnTo>
                  <a:pt x="175260" y="316992"/>
                </a:lnTo>
                <a:lnTo>
                  <a:pt x="175260" y="304800"/>
                </a:lnTo>
                <a:close/>
              </a:path>
              <a:path w="1297304" h="640079">
                <a:moveTo>
                  <a:pt x="231648" y="627888"/>
                </a:moveTo>
                <a:lnTo>
                  <a:pt x="182880" y="627888"/>
                </a:lnTo>
                <a:lnTo>
                  <a:pt x="182880" y="640080"/>
                </a:lnTo>
                <a:lnTo>
                  <a:pt x="231648" y="640080"/>
                </a:lnTo>
                <a:lnTo>
                  <a:pt x="231648" y="627888"/>
                </a:lnTo>
                <a:close/>
              </a:path>
              <a:path w="1297304" h="640079">
                <a:moveTo>
                  <a:pt x="259080" y="304800"/>
                </a:moveTo>
                <a:lnTo>
                  <a:pt x="211836" y="304800"/>
                </a:lnTo>
                <a:lnTo>
                  <a:pt x="211836" y="316992"/>
                </a:lnTo>
                <a:lnTo>
                  <a:pt x="259080" y="316992"/>
                </a:lnTo>
                <a:lnTo>
                  <a:pt x="259080" y="304800"/>
                </a:lnTo>
                <a:close/>
              </a:path>
              <a:path w="1297304" h="640079">
                <a:moveTo>
                  <a:pt x="315468" y="627888"/>
                </a:moveTo>
                <a:lnTo>
                  <a:pt x="266700" y="627888"/>
                </a:lnTo>
                <a:lnTo>
                  <a:pt x="266700" y="640080"/>
                </a:lnTo>
                <a:lnTo>
                  <a:pt x="315468" y="640080"/>
                </a:lnTo>
                <a:lnTo>
                  <a:pt x="315468" y="627888"/>
                </a:lnTo>
                <a:close/>
              </a:path>
              <a:path w="1297304" h="640079">
                <a:moveTo>
                  <a:pt x="344424" y="304800"/>
                </a:moveTo>
                <a:lnTo>
                  <a:pt x="295656" y="304800"/>
                </a:lnTo>
                <a:lnTo>
                  <a:pt x="295656" y="316992"/>
                </a:lnTo>
                <a:lnTo>
                  <a:pt x="344424" y="316992"/>
                </a:lnTo>
                <a:lnTo>
                  <a:pt x="344424" y="304800"/>
                </a:lnTo>
                <a:close/>
              </a:path>
              <a:path w="1297304" h="640079">
                <a:moveTo>
                  <a:pt x="400812" y="627888"/>
                </a:moveTo>
                <a:lnTo>
                  <a:pt x="352044" y="627888"/>
                </a:lnTo>
                <a:lnTo>
                  <a:pt x="352044" y="640080"/>
                </a:lnTo>
                <a:lnTo>
                  <a:pt x="400812" y="640080"/>
                </a:lnTo>
                <a:lnTo>
                  <a:pt x="400812" y="627888"/>
                </a:lnTo>
                <a:close/>
              </a:path>
              <a:path w="1297304" h="640079">
                <a:moveTo>
                  <a:pt x="429768" y="304800"/>
                </a:moveTo>
                <a:lnTo>
                  <a:pt x="381000" y="304800"/>
                </a:lnTo>
                <a:lnTo>
                  <a:pt x="381000" y="316992"/>
                </a:lnTo>
                <a:lnTo>
                  <a:pt x="429768" y="316992"/>
                </a:lnTo>
                <a:lnTo>
                  <a:pt x="429768" y="304800"/>
                </a:lnTo>
                <a:close/>
              </a:path>
              <a:path w="1297304" h="640079">
                <a:moveTo>
                  <a:pt x="486156" y="627888"/>
                </a:moveTo>
                <a:lnTo>
                  <a:pt x="437388" y="627888"/>
                </a:lnTo>
                <a:lnTo>
                  <a:pt x="437388" y="640080"/>
                </a:lnTo>
                <a:lnTo>
                  <a:pt x="486156" y="640080"/>
                </a:lnTo>
                <a:lnTo>
                  <a:pt x="486156" y="627888"/>
                </a:lnTo>
                <a:close/>
              </a:path>
              <a:path w="1297304" h="640079">
                <a:moveTo>
                  <a:pt x="515112" y="304800"/>
                </a:moveTo>
                <a:lnTo>
                  <a:pt x="466344" y="304800"/>
                </a:lnTo>
                <a:lnTo>
                  <a:pt x="466344" y="316992"/>
                </a:lnTo>
                <a:lnTo>
                  <a:pt x="515112" y="316992"/>
                </a:lnTo>
                <a:lnTo>
                  <a:pt x="515112" y="304800"/>
                </a:lnTo>
                <a:close/>
              </a:path>
              <a:path w="1297304" h="640079">
                <a:moveTo>
                  <a:pt x="569976" y="627888"/>
                </a:moveTo>
                <a:lnTo>
                  <a:pt x="522732" y="627888"/>
                </a:lnTo>
                <a:lnTo>
                  <a:pt x="522732" y="640080"/>
                </a:lnTo>
                <a:lnTo>
                  <a:pt x="569976" y="640080"/>
                </a:lnTo>
                <a:lnTo>
                  <a:pt x="569976" y="627888"/>
                </a:lnTo>
                <a:close/>
              </a:path>
              <a:path w="1297304" h="640079">
                <a:moveTo>
                  <a:pt x="598932" y="304800"/>
                </a:moveTo>
                <a:lnTo>
                  <a:pt x="550164" y="304800"/>
                </a:lnTo>
                <a:lnTo>
                  <a:pt x="550164" y="316992"/>
                </a:lnTo>
                <a:lnTo>
                  <a:pt x="598932" y="316992"/>
                </a:lnTo>
                <a:lnTo>
                  <a:pt x="598932" y="304800"/>
                </a:lnTo>
                <a:close/>
              </a:path>
              <a:path w="1297304" h="640079">
                <a:moveTo>
                  <a:pt x="655320" y="627888"/>
                </a:moveTo>
                <a:lnTo>
                  <a:pt x="606552" y="627888"/>
                </a:lnTo>
                <a:lnTo>
                  <a:pt x="606552" y="640080"/>
                </a:lnTo>
                <a:lnTo>
                  <a:pt x="655320" y="640080"/>
                </a:lnTo>
                <a:lnTo>
                  <a:pt x="655320" y="627888"/>
                </a:lnTo>
                <a:close/>
              </a:path>
              <a:path w="1297304" h="640079">
                <a:moveTo>
                  <a:pt x="684276" y="304800"/>
                </a:moveTo>
                <a:lnTo>
                  <a:pt x="635508" y="304800"/>
                </a:lnTo>
                <a:lnTo>
                  <a:pt x="635508" y="316992"/>
                </a:lnTo>
                <a:lnTo>
                  <a:pt x="684276" y="316992"/>
                </a:lnTo>
                <a:lnTo>
                  <a:pt x="684276" y="304800"/>
                </a:lnTo>
                <a:close/>
              </a:path>
              <a:path w="1297304" h="640079">
                <a:moveTo>
                  <a:pt x="740664" y="627888"/>
                </a:moveTo>
                <a:lnTo>
                  <a:pt x="691896" y="627888"/>
                </a:lnTo>
                <a:lnTo>
                  <a:pt x="691896" y="640080"/>
                </a:lnTo>
                <a:lnTo>
                  <a:pt x="740664" y="640080"/>
                </a:lnTo>
                <a:lnTo>
                  <a:pt x="740664" y="627888"/>
                </a:lnTo>
                <a:close/>
              </a:path>
              <a:path w="1297304" h="640079">
                <a:moveTo>
                  <a:pt x="769620" y="304800"/>
                </a:moveTo>
                <a:lnTo>
                  <a:pt x="720852" y="304800"/>
                </a:lnTo>
                <a:lnTo>
                  <a:pt x="720852" y="316992"/>
                </a:lnTo>
                <a:lnTo>
                  <a:pt x="769620" y="316992"/>
                </a:lnTo>
                <a:lnTo>
                  <a:pt x="769620" y="304800"/>
                </a:lnTo>
                <a:close/>
              </a:path>
              <a:path w="1297304" h="640079">
                <a:moveTo>
                  <a:pt x="826008" y="627888"/>
                </a:moveTo>
                <a:lnTo>
                  <a:pt x="777240" y="627888"/>
                </a:lnTo>
                <a:lnTo>
                  <a:pt x="777240" y="640080"/>
                </a:lnTo>
                <a:lnTo>
                  <a:pt x="826008" y="640080"/>
                </a:lnTo>
                <a:lnTo>
                  <a:pt x="826008" y="627888"/>
                </a:lnTo>
                <a:close/>
              </a:path>
              <a:path w="1297304" h="640079">
                <a:moveTo>
                  <a:pt x="853440" y="304800"/>
                </a:moveTo>
                <a:lnTo>
                  <a:pt x="806196" y="304800"/>
                </a:lnTo>
                <a:lnTo>
                  <a:pt x="806196" y="316992"/>
                </a:lnTo>
                <a:lnTo>
                  <a:pt x="853440" y="316992"/>
                </a:lnTo>
                <a:lnTo>
                  <a:pt x="853440" y="304800"/>
                </a:lnTo>
                <a:close/>
              </a:path>
              <a:path w="1297304" h="640079">
                <a:moveTo>
                  <a:pt x="909828" y="627888"/>
                </a:moveTo>
                <a:lnTo>
                  <a:pt x="862584" y="627888"/>
                </a:lnTo>
                <a:lnTo>
                  <a:pt x="862584" y="640080"/>
                </a:lnTo>
                <a:lnTo>
                  <a:pt x="909828" y="640080"/>
                </a:lnTo>
                <a:lnTo>
                  <a:pt x="909828" y="627888"/>
                </a:lnTo>
                <a:close/>
              </a:path>
              <a:path w="1297304" h="640079">
                <a:moveTo>
                  <a:pt x="938784" y="304800"/>
                </a:moveTo>
                <a:lnTo>
                  <a:pt x="890016" y="304800"/>
                </a:lnTo>
                <a:lnTo>
                  <a:pt x="890016" y="316992"/>
                </a:lnTo>
                <a:lnTo>
                  <a:pt x="938784" y="316992"/>
                </a:lnTo>
                <a:lnTo>
                  <a:pt x="938784" y="304800"/>
                </a:lnTo>
                <a:close/>
              </a:path>
              <a:path w="1297304" h="640079">
                <a:moveTo>
                  <a:pt x="995172" y="627888"/>
                </a:moveTo>
                <a:lnTo>
                  <a:pt x="946404" y="627888"/>
                </a:lnTo>
                <a:lnTo>
                  <a:pt x="946404" y="640080"/>
                </a:lnTo>
                <a:lnTo>
                  <a:pt x="995172" y="640080"/>
                </a:lnTo>
                <a:lnTo>
                  <a:pt x="995172" y="627888"/>
                </a:lnTo>
                <a:close/>
              </a:path>
              <a:path w="1297304" h="640079">
                <a:moveTo>
                  <a:pt x="1024128" y="304800"/>
                </a:moveTo>
                <a:lnTo>
                  <a:pt x="975360" y="304800"/>
                </a:lnTo>
                <a:lnTo>
                  <a:pt x="975360" y="316992"/>
                </a:lnTo>
                <a:lnTo>
                  <a:pt x="1024128" y="316992"/>
                </a:lnTo>
                <a:lnTo>
                  <a:pt x="1024128" y="304800"/>
                </a:lnTo>
                <a:close/>
              </a:path>
              <a:path w="1297304" h="640079">
                <a:moveTo>
                  <a:pt x="1080516" y="627888"/>
                </a:moveTo>
                <a:lnTo>
                  <a:pt x="1031748" y="627888"/>
                </a:lnTo>
                <a:lnTo>
                  <a:pt x="1031748" y="640080"/>
                </a:lnTo>
                <a:lnTo>
                  <a:pt x="1080516" y="640080"/>
                </a:lnTo>
                <a:lnTo>
                  <a:pt x="1080516" y="627888"/>
                </a:lnTo>
                <a:close/>
              </a:path>
              <a:path w="1297304" h="640079">
                <a:moveTo>
                  <a:pt x="1109472" y="304800"/>
                </a:moveTo>
                <a:lnTo>
                  <a:pt x="1060704" y="304800"/>
                </a:lnTo>
                <a:lnTo>
                  <a:pt x="1060704" y="316992"/>
                </a:lnTo>
                <a:lnTo>
                  <a:pt x="1109472" y="316992"/>
                </a:lnTo>
                <a:lnTo>
                  <a:pt x="1109472" y="304800"/>
                </a:lnTo>
                <a:close/>
              </a:path>
              <a:path w="1297304" h="640079">
                <a:moveTo>
                  <a:pt x="1165860" y="627888"/>
                </a:moveTo>
                <a:lnTo>
                  <a:pt x="1117092" y="627888"/>
                </a:lnTo>
                <a:lnTo>
                  <a:pt x="1117092" y="640080"/>
                </a:lnTo>
                <a:lnTo>
                  <a:pt x="1165860" y="640080"/>
                </a:lnTo>
                <a:lnTo>
                  <a:pt x="1165860" y="627888"/>
                </a:lnTo>
                <a:close/>
              </a:path>
              <a:path w="1297304" h="640079">
                <a:moveTo>
                  <a:pt x="1193292" y="304800"/>
                </a:moveTo>
                <a:lnTo>
                  <a:pt x="1144524" y="304800"/>
                </a:lnTo>
                <a:lnTo>
                  <a:pt x="1144524" y="316992"/>
                </a:lnTo>
                <a:lnTo>
                  <a:pt x="1193292" y="316992"/>
                </a:lnTo>
                <a:lnTo>
                  <a:pt x="1193292" y="304800"/>
                </a:lnTo>
                <a:close/>
              </a:path>
              <a:path w="1297304" h="640079">
                <a:moveTo>
                  <a:pt x="1249680" y="627888"/>
                </a:moveTo>
                <a:lnTo>
                  <a:pt x="1200912" y="627888"/>
                </a:lnTo>
                <a:lnTo>
                  <a:pt x="1200912" y="640080"/>
                </a:lnTo>
                <a:lnTo>
                  <a:pt x="1249680" y="640080"/>
                </a:lnTo>
                <a:lnTo>
                  <a:pt x="1249680" y="627888"/>
                </a:lnTo>
                <a:close/>
              </a:path>
              <a:path w="1297304" h="640079">
                <a:moveTo>
                  <a:pt x="1278636" y="304800"/>
                </a:moveTo>
                <a:lnTo>
                  <a:pt x="1229868" y="304800"/>
                </a:lnTo>
                <a:lnTo>
                  <a:pt x="1229868" y="316992"/>
                </a:lnTo>
                <a:lnTo>
                  <a:pt x="1278636" y="316992"/>
                </a:lnTo>
                <a:lnTo>
                  <a:pt x="1278636" y="304800"/>
                </a:lnTo>
                <a:close/>
              </a:path>
              <a:path w="1297304" h="640079">
                <a:moveTo>
                  <a:pt x="1296924" y="589788"/>
                </a:moveTo>
                <a:lnTo>
                  <a:pt x="1284732" y="589788"/>
                </a:lnTo>
                <a:lnTo>
                  <a:pt x="1284732" y="633984"/>
                </a:lnTo>
                <a:lnTo>
                  <a:pt x="1286256" y="632460"/>
                </a:lnTo>
                <a:lnTo>
                  <a:pt x="1286256" y="640080"/>
                </a:lnTo>
                <a:lnTo>
                  <a:pt x="1296924" y="640080"/>
                </a:lnTo>
                <a:lnTo>
                  <a:pt x="1296924" y="627888"/>
                </a:lnTo>
                <a:lnTo>
                  <a:pt x="1296924" y="589788"/>
                </a:lnTo>
                <a:close/>
              </a:path>
              <a:path w="1297304" h="640079">
                <a:moveTo>
                  <a:pt x="1296924" y="505968"/>
                </a:moveTo>
                <a:lnTo>
                  <a:pt x="1284732" y="505968"/>
                </a:lnTo>
                <a:lnTo>
                  <a:pt x="1284732" y="553212"/>
                </a:lnTo>
                <a:lnTo>
                  <a:pt x="1296924" y="553212"/>
                </a:lnTo>
                <a:lnTo>
                  <a:pt x="1296924" y="505968"/>
                </a:lnTo>
                <a:close/>
              </a:path>
              <a:path w="1297304" h="640079">
                <a:moveTo>
                  <a:pt x="1296924" y="420624"/>
                </a:moveTo>
                <a:lnTo>
                  <a:pt x="1284732" y="420624"/>
                </a:lnTo>
                <a:lnTo>
                  <a:pt x="1284732" y="469392"/>
                </a:lnTo>
                <a:lnTo>
                  <a:pt x="1296924" y="469392"/>
                </a:lnTo>
                <a:lnTo>
                  <a:pt x="1296924" y="420624"/>
                </a:lnTo>
                <a:close/>
              </a:path>
              <a:path w="1297304" h="640079">
                <a:moveTo>
                  <a:pt x="1296924" y="335280"/>
                </a:moveTo>
                <a:lnTo>
                  <a:pt x="1284732" y="335280"/>
                </a:lnTo>
                <a:lnTo>
                  <a:pt x="1284732" y="384048"/>
                </a:lnTo>
                <a:lnTo>
                  <a:pt x="1296924" y="384048"/>
                </a:lnTo>
                <a:lnTo>
                  <a:pt x="1296924" y="33528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671058" y="3425446"/>
            <a:ext cx="1103630" cy="316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5800"/>
              </a:lnSpc>
              <a:spcBef>
                <a:spcPts val="95"/>
              </a:spcBef>
            </a:pPr>
            <a:r>
              <a:rPr dirty="0" sz="600" spc="15">
                <a:latin typeface="Arial MT"/>
                <a:cs typeface="Arial MT"/>
              </a:rPr>
              <a:t>La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deviazione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standard </a:t>
            </a:r>
            <a:r>
              <a:rPr dirty="0" sz="600" spc="15">
                <a:latin typeface="Arial MT"/>
                <a:cs typeface="Arial MT"/>
              </a:rPr>
              <a:t> potremmo </a:t>
            </a:r>
            <a:r>
              <a:rPr dirty="0" sz="600" spc="10">
                <a:latin typeface="Arial MT"/>
                <a:cs typeface="Arial MT"/>
              </a:rPr>
              <a:t>non conoscerla, </a:t>
            </a:r>
            <a:r>
              <a:rPr dirty="0" sz="600" spc="30">
                <a:latin typeface="Arial MT"/>
                <a:cs typeface="Arial MT"/>
              </a:rPr>
              <a:t>ma </a:t>
            </a:r>
            <a:r>
              <a:rPr dirty="0" sz="600" spc="-15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sappiamo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come</a:t>
            </a:r>
            <a:r>
              <a:rPr dirty="0" sz="600" spc="-1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stimarla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9454" y="2123634"/>
            <a:ext cx="1547495" cy="3987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550" spc="-65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est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co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25823" y="2008627"/>
            <a:ext cx="2897505" cy="2220595"/>
          </a:xfrm>
          <a:custGeom>
            <a:avLst/>
            <a:gdLst/>
            <a:ahLst/>
            <a:cxnLst/>
            <a:rect l="l" t="t" r="r" b="b"/>
            <a:pathLst>
              <a:path w="2897504" h="2220595">
                <a:moveTo>
                  <a:pt x="0" y="2220467"/>
                </a:moveTo>
                <a:lnTo>
                  <a:pt x="2897123" y="2220467"/>
                </a:lnTo>
                <a:lnTo>
                  <a:pt x="2897123" y="0"/>
                </a:lnTo>
                <a:lnTo>
                  <a:pt x="0" y="0"/>
                </a:lnTo>
                <a:lnTo>
                  <a:pt x="0" y="222046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782013" y="6483170"/>
            <a:ext cx="2833370" cy="2178050"/>
            <a:chOff x="782013" y="6483170"/>
            <a:chExt cx="2833370" cy="217805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6483170"/>
              <a:ext cx="2833028" cy="217763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10995" y="7284713"/>
              <a:ext cx="212090" cy="0"/>
            </a:xfrm>
            <a:custGeom>
              <a:avLst/>
              <a:gdLst/>
              <a:ahLst/>
              <a:cxnLst/>
              <a:rect l="l" t="t" r="r" b="b"/>
              <a:pathLst>
                <a:path w="212090" h="0">
                  <a:moveTo>
                    <a:pt x="0" y="0"/>
                  </a:moveTo>
                  <a:lnTo>
                    <a:pt x="44196" y="0"/>
                  </a:lnTo>
                </a:path>
                <a:path w="212090" h="0">
                  <a:moveTo>
                    <a:pt x="167640" y="0"/>
                  </a:moveTo>
                  <a:lnTo>
                    <a:pt x="211835" y="0"/>
                  </a:lnTo>
                </a:path>
              </a:pathLst>
            </a:custGeom>
            <a:ln w="4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71599" y="7562082"/>
              <a:ext cx="276225" cy="0"/>
            </a:xfrm>
            <a:custGeom>
              <a:avLst/>
              <a:gdLst/>
              <a:ahLst/>
              <a:cxnLst/>
              <a:rect l="l" t="t" r="r" b="b"/>
              <a:pathLst>
                <a:path w="276225" h="0">
                  <a:moveTo>
                    <a:pt x="0" y="0"/>
                  </a:moveTo>
                  <a:lnTo>
                    <a:pt x="86867" y="0"/>
                  </a:lnTo>
                </a:path>
                <a:path w="276225" h="0">
                  <a:moveTo>
                    <a:pt x="178307" y="0"/>
                  </a:moveTo>
                  <a:lnTo>
                    <a:pt x="2758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307591" y="7592553"/>
              <a:ext cx="12700" cy="7620"/>
            </a:xfrm>
            <a:custGeom>
              <a:avLst/>
              <a:gdLst/>
              <a:ahLst/>
              <a:cxnLst/>
              <a:rect l="l" t="t" r="r" b="b"/>
              <a:pathLst>
                <a:path w="12700" h="7620">
                  <a:moveTo>
                    <a:pt x="0" y="7619"/>
                  </a:moveTo>
                  <a:lnTo>
                    <a:pt x="12192" y="0"/>
                  </a:lnTo>
                </a:path>
              </a:pathLst>
            </a:custGeom>
            <a:ln w="4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319784" y="7594080"/>
              <a:ext cx="18415" cy="99060"/>
            </a:xfrm>
            <a:custGeom>
              <a:avLst/>
              <a:gdLst/>
              <a:ahLst/>
              <a:cxnLst/>
              <a:rect l="l" t="t" r="r" b="b"/>
              <a:pathLst>
                <a:path w="18415" h="99059">
                  <a:moveTo>
                    <a:pt x="0" y="0"/>
                  </a:moveTo>
                  <a:lnTo>
                    <a:pt x="18287" y="99066"/>
                  </a:lnTo>
                </a:path>
              </a:pathLst>
            </a:custGeom>
            <a:ln w="8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339597" y="7429495"/>
              <a:ext cx="24765" cy="264160"/>
            </a:xfrm>
            <a:custGeom>
              <a:avLst/>
              <a:gdLst/>
              <a:ahLst/>
              <a:cxnLst/>
              <a:rect l="l" t="t" r="r" b="b"/>
              <a:pathLst>
                <a:path w="24765" h="264159">
                  <a:moveTo>
                    <a:pt x="12191" y="-1999"/>
                  </a:moveTo>
                  <a:lnTo>
                    <a:pt x="12191" y="265651"/>
                  </a:lnTo>
                </a:path>
              </a:pathLst>
            </a:custGeom>
            <a:ln w="28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80515" y="7415783"/>
              <a:ext cx="733425" cy="13970"/>
            </a:xfrm>
            <a:custGeom>
              <a:avLst/>
              <a:gdLst/>
              <a:ahLst/>
              <a:cxnLst/>
              <a:rect l="l" t="t" r="r" b="b"/>
              <a:pathLst>
                <a:path w="733425" h="13970">
                  <a:moveTo>
                    <a:pt x="283465" y="13711"/>
                  </a:moveTo>
                  <a:lnTo>
                    <a:pt x="576078" y="13711"/>
                  </a:lnTo>
                </a:path>
                <a:path w="733425" h="13970">
                  <a:moveTo>
                    <a:pt x="0" y="0"/>
                  </a:moveTo>
                  <a:lnTo>
                    <a:pt x="733041" y="0"/>
                  </a:lnTo>
                </a:path>
              </a:pathLst>
            </a:custGeom>
            <a:ln w="4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420367" y="7617606"/>
            <a:ext cx="227965" cy="95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85420" algn="l"/>
              </a:tabLst>
            </a:pPr>
            <a:r>
              <a:rPr dirty="0" sz="450">
                <a:latin typeface="Times New Roman"/>
                <a:cs typeface="Times New Roman"/>
              </a:rPr>
              <a:t>1</a:t>
            </a:r>
            <a:r>
              <a:rPr dirty="0" sz="450">
                <a:latin typeface="Times New Roman"/>
                <a:cs typeface="Times New Roman"/>
              </a:rPr>
              <a:t>	</a:t>
            </a:r>
            <a:r>
              <a:rPr dirty="0" sz="45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62098" y="7332619"/>
            <a:ext cx="223520" cy="95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80975" algn="l"/>
              </a:tabLst>
            </a:pPr>
            <a:r>
              <a:rPr dirty="0" sz="450">
                <a:latin typeface="Times New Roman"/>
                <a:cs typeface="Times New Roman"/>
              </a:rPr>
              <a:t>1</a:t>
            </a:r>
            <a:r>
              <a:rPr dirty="0" sz="450">
                <a:latin typeface="Times New Roman"/>
                <a:cs typeface="Times New Roman"/>
              </a:rPr>
              <a:t>	</a:t>
            </a:r>
            <a:r>
              <a:rPr dirty="0" sz="45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58238" y="7314331"/>
            <a:ext cx="215900" cy="95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73355" algn="l"/>
              </a:tabLst>
            </a:pPr>
            <a:r>
              <a:rPr dirty="0" sz="450">
                <a:latin typeface="Times New Roman"/>
                <a:cs typeface="Times New Roman"/>
              </a:rPr>
              <a:t>1</a:t>
            </a:r>
            <a:r>
              <a:rPr dirty="0" sz="450">
                <a:latin typeface="Times New Roman"/>
                <a:cs typeface="Times New Roman"/>
              </a:rPr>
              <a:t>	</a:t>
            </a:r>
            <a:r>
              <a:rPr dirty="0" sz="45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79219" y="7551591"/>
            <a:ext cx="24130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77800" algn="l"/>
              </a:tabLst>
            </a:pPr>
            <a:r>
              <a:rPr dirty="0" sz="750" spc="15" i="1">
                <a:latin typeface="Times New Roman"/>
                <a:cs typeface="Times New Roman"/>
              </a:rPr>
              <a:t>n</a:t>
            </a:r>
            <a:r>
              <a:rPr dirty="0" sz="750" spc="15" i="1">
                <a:latin typeface="Times New Roman"/>
                <a:cs typeface="Times New Roman"/>
              </a:rPr>
              <a:t>	</a:t>
            </a:r>
            <a:r>
              <a:rPr dirty="0" sz="750" spc="15" i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66011" y="7412907"/>
            <a:ext cx="29845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50" spc="15">
                <a:latin typeface="Times New Roman"/>
                <a:cs typeface="Times New Roman"/>
              </a:rPr>
              <a:t>1</a:t>
            </a:r>
            <a:r>
              <a:rPr dirty="0" sz="750" spc="70">
                <a:latin typeface="Times New Roman"/>
                <a:cs typeface="Times New Roman"/>
              </a:rPr>
              <a:t> </a:t>
            </a:r>
            <a:r>
              <a:rPr dirty="0" baseline="-37037" sz="1125" spc="22">
                <a:latin typeface="Symbol"/>
                <a:cs typeface="Symbol"/>
              </a:rPr>
              <a:t></a:t>
            </a:r>
            <a:r>
              <a:rPr dirty="0" baseline="-37037" sz="1125" spc="172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0307" y="7329087"/>
            <a:ext cx="13017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10" i="1">
                <a:latin typeface="Times New Roman"/>
                <a:cs typeface="Times New Roman"/>
              </a:rPr>
              <a:t>z</a:t>
            </a:r>
            <a:r>
              <a:rPr dirty="0" sz="750" spc="-5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</a:t>
            </a:r>
            <a:endParaRPr sz="7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8343" y="7469716"/>
            <a:ext cx="7302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-10">
                <a:latin typeface="Symbol"/>
                <a:cs typeface="Symbol"/>
              </a:rPr>
              <a:t></a:t>
            </a:r>
            <a:endParaRPr sz="8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6611" y="7191714"/>
            <a:ext cx="744220" cy="23367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350" spc="-225">
                <a:latin typeface="Symbol"/>
                <a:cs typeface="Symbol"/>
              </a:rPr>
              <a:t></a:t>
            </a:r>
            <a:r>
              <a:rPr dirty="0" sz="750" spc="15" i="1">
                <a:latin typeface="Times New Roman"/>
                <a:cs typeface="Times New Roman"/>
              </a:rPr>
              <a:t>x</a:t>
            </a:r>
            <a:r>
              <a:rPr dirty="0" sz="750" i="1">
                <a:latin typeface="Times New Roman"/>
                <a:cs typeface="Times New Roman"/>
              </a:rPr>
              <a:t> </a:t>
            </a:r>
            <a:r>
              <a:rPr dirty="0" sz="750" spc="5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45">
                <a:latin typeface="Times New Roman"/>
                <a:cs typeface="Times New Roman"/>
              </a:rPr>
              <a:t> </a:t>
            </a:r>
            <a:r>
              <a:rPr dirty="0" sz="750" spc="15" i="1">
                <a:latin typeface="Times New Roman"/>
                <a:cs typeface="Times New Roman"/>
              </a:rPr>
              <a:t>x</a:t>
            </a:r>
            <a:r>
              <a:rPr dirty="0" sz="750" i="1">
                <a:latin typeface="Times New Roman"/>
                <a:cs typeface="Times New Roman"/>
              </a:rPr>
              <a:t> </a:t>
            </a:r>
            <a:r>
              <a:rPr dirty="0" sz="750" spc="-5" i="1">
                <a:latin typeface="Times New Roman"/>
                <a:cs typeface="Times New Roman"/>
              </a:rPr>
              <a:t> </a:t>
            </a:r>
            <a:r>
              <a:rPr dirty="0" sz="1350" spc="-175">
                <a:latin typeface="Symbol"/>
                <a:cs typeface="Symbol"/>
              </a:rPr>
              <a:t>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80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Symbol"/>
                <a:cs typeface="Symbol"/>
              </a:rPr>
              <a:t></a:t>
            </a:r>
            <a:r>
              <a:rPr dirty="0" sz="800" spc="-10">
                <a:latin typeface="Symbol"/>
                <a:cs typeface="Symbol"/>
              </a:rPr>
              <a:t>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-40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55">
                <a:latin typeface="Times New Roman"/>
                <a:cs typeface="Times New Roman"/>
              </a:rPr>
              <a:t> </a:t>
            </a:r>
            <a:r>
              <a:rPr dirty="0" sz="800" spc="-10">
                <a:latin typeface="Symbol"/>
                <a:cs typeface="Symbol"/>
              </a:rPr>
              <a:t>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Symbol"/>
                <a:cs typeface="Symbol"/>
              </a:rPr>
              <a:t></a:t>
            </a:r>
            <a:endParaRPr sz="1000">
              <a:latin typeface="Symbol"/>
              <a:cs typeface="Symbo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14400" y="7260330"/>
            <a:ext cx="2345055" cy="462280"/>
            <a:chOff x="914400" y="7260330"/>
            <a:chExt cx="2345055" cy="462280"/>
          </a:xfrm>
        </p:grpSpPr>
        <p:sp>
          <p:nvSpPr>
            <p:cNvPr id="43" name="object 43"/>
            <p:cNvSpPr/>
            <p:nvPr/>
          </p:nvSpPr>
          <p:spPr>
            <a:xfrm>
              <a:off x="914400" y="7260330"/>
              <a:ext cx="925194" cy="462280"/>
            </a:xfrm>
            <a:custGeom>
              <a:avLst/>
              <a:gdLst/>
              <a:ahLst/>
              <a:cxnLst/>
              <a:rect l="l" t="t" r="r" b="b"/>
              <a:pathLst>
                <a:path w="925194" h="462279">
                  <a:moveTo>
                    <a:pt x="12192" y="449580"/>
                  </a:moveTo>
                  <a:lnTo>
                    <a:pt x="6096" y="449580"/>
                  </a:lnTo>
                  <a:lnTo>
                    <a:pt x="6096" y="461772"/>
                  </a:lnTo>
                  <a:lnTo>
                    <a:pt x="15240" y="461772"/>
                  </a:lnTo>
                  <a:lnTo>
                    <a:pt x="15240" y="455676"/>
                  </a:lnTo>
                  <a:lnTo>
                    <a:pt x="12192" y="455676"/>
                  </a:lnTo>
                  <a:lnTo>
                    <a:pt x="12192" y="449580"/>
                  </a:lnTo>
                  <a:close/>
                </a:path>
                <a:path w="925194" h="462279">
                  <a:moveTo>
                    <a:pt x="12192" y="406908"/>
                  </a:moveTo>
                  <a:lnTo>
                    <a:pt x="0" y="406908"/>
                  </a:lnTo>
                  <a:lnTo>
                    <a:pt x="0" y="455676"/>
                  </a:lnTo>
                  <a:lnTo>
                    <a:pt x="6096" y="455676"/>
                  </a:lnTo>
                  <a:lnTo>
                    <a:pt x="6096" y="449580"/>
                  </a:lnTo>
                  <a:lnTo>
                    <a:pt x="12192" y="449580"/>
                  </a:lnTo>
                  <a:lnTo>
                    <a:pt x="12192" y="406908"/>
                  </a:lnTo>
                  <a:close/>
                </a:path>
                <a:path w="925194" h="462279">
                  <a:moveTo>
                    <a:pt x="15240" y="449580"/>
                  </a:moveTo>
                  <a:lnTo>
                    <a:pt x="12192" y="449580"/>
                  </a:lnTo>
                  <a:lnTo>
                    <a:pt x="12192" y="455676"/>
                  </a:lnTo>
                  <a:lnTo>
                    <a:pt x="15240" y="455676"/>
                  </a:lnTo>
                  <a:lnTo>
                    <a:pt x="15240" y="449580"/>
                  </a:lnTo>
                  <a:close/>
                </a:path>
                <a:path w="925194" h="462279">
                  <a:moveTo>
                    <a:pt x="12192" y="323088"/>
                  </a:moveTo>
                  <a:lnTo>
                    <a:pt x="0" y="323088"/>
                  </a:lnTo>
                  <a:lnTo>
                    <a:pt x="0" y="370332"/>
                  </a:lnTo>
                  <a:lnTo>
                    <a:pt x="12192" y="370332"/>
                  </a:lnTo>
                  <a:lnTo>
                    <a:pt x="12192" y="323088"/>
                  </a:lnTo>
                  <a:close/>
                </a:path>
                <a:path w="925194" h="462279">
                  <a:moveTo>
                    <a:pt x="12192" y="237744"/>
                  </a:moveTo>
                  <a:lnTo>
                    <a:pt x="0" y="237744"/>
                  </a:lnTo>
                  <a:lnTo>
                    <a:pt x="0" y="286512"/>
                  </a:lnTo>
                  <a:lnTo>
                    <a:pt x="12192" y="286512"/>
                  </a:lnTo>
                  <a:lnTo>
                    <a:pt x="12192" y="237744"/>
                  </a:lnTo>
                  <a:close/>
                </a:path>
                <a:path w="925194" h="462279">
                  <a:moveTo>
                    <a:pt x="12192" y="152400"/>
                  </a:moveTo>
                  <a:lnTo>
                    <a:pt x="0" y="152400"/>
                  </a:lnTo>
                  <a:lnTo>
                    <a:pt x="0" y="201168"/>
                  </a:lnTo>
                  <a:lnTo>
                    <a:pt x="12192" y="201168"/>
                  </a:lnTo>
                  <a:lnTo>
                    <a:pt x="12192" y="152400"/>
                  </a:lnTo>
                  <a:close/>
                </a:path>
                <a:path w="925194" h="462279">
                  <a:moveTo>
                    <a:pt x="12192" y="67056"/>
                  </a:moveTo>
                  <a:lnTo>
                    <a:pt x="0" y="67056"/>
                  </a:lnTo>
                  <a:lnTo>
                    <a:pt x="0" y="115824"/>
                  </a:lnTo>
                  <a:lnTo>
                    <a:pt x="12192" y="115824"/>
                  </a:lnTo>
                  <a:lnTo>
                    <a:pt x="12192" y="67056"/>
                  </a:lnTo>
                  <a:close/>
                </a:path>
                <a:path w="925194" h="462279">
                  <a:moveTo>
                    <a:pt x="28956" y="0"/>
                  </a:moveTo>
                  <a:lnTo>
                    <a:pt x="0" y="0"/>
                  </a:lnTo>
                  <a:lnTo>
                    <a:pt x="0" y="32004"/>
                  </a:lnTo>
                  <a:lnTo>
                    <a:pt x="12192" y="32004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28956" y="6096"/>
                  </a:lnTo>
                  <a:lnTo>
                    <a:pt x="28956" y="0"/>
                  </a:lnTo>
                  <a:close/>
                </a:path>
                <a:path w="925194" h="462279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925194" h="462279">
                  <a:moveTo>
                    <a:pt x="28956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28956" y="12192"/>
                  </a:lnTo>
                  <a:lnTo>
                    <a:pt x="28956" y="6096"/>
                  </a:lnTo>
                  <a:close/>
                </a:path>
                <a:path w="925194" h="462279">
                  <a:moveTo>
                    <a:pt x="114300" y="0"/>
                  </a:moveTo>
                  <a:lnTo>
                    <a:pt x="65532" y="0"/>
                  </a:lnTo>
                  <a:lnTo>
                    <a:pt x="65532" y="12192"/>
                  </a:lnTo>
                  <a:lnTo>
                    <a:pt x="114300" y="12192"/>
                  </a:lnTo>
                  <a:lnTo>
                    <a:pt x="114300" y="0"/>
                  </a:lnTo>
                  <a:close/>
                </a:path>
                <a:path w="925194" h="462279">
                  <a:moveTo>
                    <a:pt x="199644" y="0"/>
                  </a:moveTo>
                  <a:lnTo>
                    <a:pt x="150876" y="0"/>
                  </a:lnTo>
                  <a:lnTo>
                    <a:pt x="150876" y="12192"/>
                  </a:lnTo>
                  <a:lnTo>
                    <a:pt x="199644" y="12192"/>
                  </a:lnTo>
                  <a:lnTo>
                    <a:pt x="199644" y="0"/>
                  </a:lnTo>
                  <a:close/>
                </a:path>
                <a:path w="925194" h="462279">
                  <a:moveTo>
                    <a:pt x="284988" y="0"/>
                  </a:moveTo>
                  <a:lnTo>
                    <a:pt x="236220" y="0"/>
                  </a:lnTo>
                  <a:lnTo>
                    <a:pt x="236220" y="12192"/>
                  </a:lnTo>
                  <a:lnTo>
                    <a:pt x="284988" y="12192"/>
                  </a:lnTo>
                  <a:lnTo>
                    <a:pt x="284988" y="0"/>
                  </a:lnTo>
                  <a:close/>
                </a:path>
                <a:path w="925194" h="462279">
                  <a:moveTo>
                    <a:pt x="368808" y="0"/>
                  </a:moveTo>
                  <a:lnTo>
                    <a:pt x="320040" y="0"/>
                  </a:lnTo>
                  <a:lnTo>
                    <a:pt x="320040" y="12192"/>
                  </a:lnTo>
                  <a:lnTo>
                    <a:pt x="368808" y="12192"/>
                  </a:lnTo>
                  <a:lnTo>
                    <a:pt x="368808" y="0"/>
                  </a:lnTo>
                  <a:close/>
                </a:path>
                <a:path w="925194" h="462279">
                  <a:moveTo>
                    <a:pt x="454152" y="0"/>
                  </a:moveTo>
                  <a:lnTo>
                    <a:pt x="405384" y="0"/>
                  </a:lnTo>
                  <a:lnTo>
                    <a:pt x="405384" y="12192"/>
                  </a:lnTo>
                  <a:lnTo>
                    <a:pt x="454152" y="12192"/>
                  </a:lnTo>
                  <a:lnTo>
                    <a:pt x="454152" y="0"/>
                  </a:lnTo>
                  <a:close/>
                </a:path>
                <a:path w="925194" h="462279">
                  <a:moveTo>
                    <a:pt x="539496" y="0"/>
                  </a:moveTo>
                  <a:lnTo>
                    <a:pt x="490728" y="0"/>
                  </a:lnTo>
                  <a:lnTo>
                    <a:pt x="490728" y="12192"/>
                  </a:lnTo>
                  <a:lnTo>
                    <a:pt x="539496" y="12192"/>
                  </a:lnTo>
                  <a:lnTo>
                    <a:pt x="539496" y="0"/>
                  </a:lnTo>
                  <a:close/>
                </a:path>
                <a:path w="925194" h="462279">
                  <a:moveTo>
                    <a:pt x="623316" y="0"/>
                  </a:moveTo>
                  <a:lnTo>
                    <a:pt x="576072" y="0"/>
                  </a:lnTo>
                  <a:lnTo>
                    <a:pt x="576072" y="12192"/>
                  </a:lnTo>
                  <a:lnTo>
                    <a:pt x="623316" y="12192"/>
                  </a:lnTo>
                  <a:lnTo>
                    <a:pt x="623316" y="0"/>
                  </a:lnTo>
                  <a:close/>
                </a:path>
                <a:path w="925194" h="462279">
                  <a:moveTo>
                    <a:pt x="708660" y="0"/>
                  </a:moveTo>
                  <a:lnTo>
                    <a:pt x="659892" y="0"/>
                  </a:lnTo>
                  <a:lnTo>
                    <a:pt x="659892" y="12192"/>
                  </a:lnTo>
                  <a:lnTo>
                    <a:pt x="708660" y="12192"/>
                  </a:lnTo>
                  <a:lnTo>
                    <a:pt x="708660" y="0"/>
                  </a:lnTo>
                  <a:close/>
                </a:path>
                <a:path w="925194" h="462279">
                  <a:moveTo>
                    <a:pt x="794004" y="0"/>
                  </a:moveTo>
                  <a:lnTo>
                    <a:pt x="745236" y="0"/>
                  </a:lnTo>
                  <a:lnTo>
                    <a:pt x="745236" y="12192"/>
                  </a:lnTo>
                  <a:lnTo>
                    <a:pt x="794004" y="12192"/>
                  </a:lnTo>
                  <a:lnTo>
                    <a:pt x="794004" y="0"/>
                  </a:lnTo>
                  <a:close/>
                </a:path>
                <a:path w="925194" h="462279">
                  <a:moveTo>
                    <a:pt x="879348" y="0"/>
                  </a:moveTo>
                  <a:lnTo>
                    <a:pt x="830580" y="0"/>
                  </a:lnTo>
                  <a:lnTo>
                    <a:pt x="830580" y="12192"/>
                  </a:lnTo>
                  <a:lnTo>
                    <a:pt x="879348" y="12192"/>
                  </a:lnTo>
                  <a:lnTo>
                    <a:pt x="879348" y="0"/>
                  </a:lnTo>
                  <a:close/>
                </a:path>
                <a:path w="925194" h="462279">
                  <a:moveTo>
                    <a:pt x="914400" y="6096"/>
                  </a:moveTo>
                  <a:lnTo>
                    <a:pt x="914400" y="50292"/>
                  </a:lnTo>
                  <a:lnTo>
                    <a:pt x="925068" y="50292"/>
                  </a:lnTo>
                  <a:lnTo>
                    <a:pt x="925068" y="12192"/>
                  </a:lnTo>
                  <a:lnTo>
                    <a:pt x="915924" y="12192"/>
                  </a:lnTo>
                  <a:lnTo>
                    <a:pt x="915924" y="8128"/>
                  </a:lnTo>
                  <a:lnTo>
                    <a:pt x="914400" y="6096"/>
                  </a:lnTo>
                  <a:close/>
                </a:path>
                <a:path w="925194" h="462279">
                  <a:moveTo>
                    <a:pt x="915924" y="8128"/>
                  </a:moveTo>
                  <a:lnTo>
                    <a:pt x="915924" y="12192"/>
                  </a:lnTo>
                  <a:lnTo>
                    <a:pt x="918972" y="12192"/>
                  </a:lnTo>
                  <a:lnTo>
                    <a:pt x="915924" y="8128"/>
                  </a:lnTo>
                  <a:close/>
                </a:path>
                <a:path w="925194" h="462279">
                  <a:moveTo>
                    <a:pt x="925068" y="0"/>
                  </a:moveTo>
                  <a:lnTo>
                    <a:pt x="915924" y="0"/>
                  </a:lnTo>
                  <a:lnTo>
                    <a:pt x="915924" y="8128"/>
                  </a:lnTo>
                  <a:lnTo>
                    <a:pt x="918972" y="12192"/>
                  </a:lnTo>
                  <a:lnTo>
                    <a:pt x="925068" y="12192"/>
                  </a:lnTo>
                  <a:lnTo>
                    <a:pt x="925068" y="0"/>
                  </a:lnTo>
                  <a:close/>
                </a:path>
                <a:path w="925194" h="462279">
                  <a:moveTo>
                    <a:pt x="925068" y="86868"/>
                  </a:moveTo>
                  <a:lnTo>
                    <a:pt x="914400" y="86868"/>
                  </a:lnTo>
                  <a:lnTo>
                    <a:pt x="914400" y="135636"/>
                  </a:lnTo>
                  <a:lnTo>
                    <a:pt x="925068" y="135636"/>
                  </a:lnTo>
                  <a:lnTo>
                    <a:pt x="925068" y="86868"/>
                  </a:lnTo>
                  <a:close/>
                </a:path>
                <a:path w="925194" h="462279">
                  <a:moveTo>
                    <a:pt x="925068" y="172212"/>
                  </a:moveTo>
                  <a:lnTo>
                    <a:pt x="914400" y="172212"/>
                  </a:lnTo>
                  <a:lnTo>
                    <a:pt x="914400" y="220980"/>
                  </a:lnTo>
                  <a:lnTo>
                    <a:pt x="925068" y="220980"/>
                  </a:lnTo>
                  <a:lnTo>
                    <a:pt x="925068" y="172212"/>
                  </a:lnTo>
                  <a:close/>
                </a:path>
                <a:path w="925194" h="462279">
                  <a:moveTo>
                    <a:pt x="925068" y="256032"/>
                  </a:moveTo>
                  <a:lnTo>
                    <a:pt x="914400" y="256032"/>
                  </a:lnTo>
                  <a:lnTo>
                    <a:pt x="914400" y="304800"/>
                  </a:lnTo>
                  <a:lnTo>
                    <a:pt x="925068" y="304800"/>
                  </a:lnTo>
                  <a:lnTo>
                    <a:pt x="925068" y="256032"/>
                  </a:lnTo>
                  <a:close/>
                </a:path>
                <a:path w="925194" h="462279">
                  <a:moveTo>
                    <a:pt x="925068" y="341376"/>
                  </a:moveTo>
                  <a:lnTo>
                    <a:pt x="914400" y="341376"/>
                  </a:lnTo>
                  <a:lnTo>
                    <a:pt x="914400" y="390144"/>
                  </a:lnTo>
                  <a:lnTo>
                    <a:pt x="925068" y="390144"/>
                  </a:lnTo>
                  <a:lnTo>
                    <a:pt x="925068" y="341376"/>
                  </a:lnTo>
                  <a:close/>
                </a:path>
                <a:path w="925194" h="462279">
                  <a:moveTo>
                    <a:pt x="914400" y="449580"/>
                  </a:moveTo>
                  <a:lnTo>
                    <a:pt x="900684" y="449580"/>
                  </a:lnTo>
                  <a:lnTo>
                    <a:pt x="900684" y="461772"/>
                  </a:lnTo>
                  <a:lnTo>
                    <a:pt x="925068" y="461772"/>
                  </a:lnTo>
                  <a:lnTo>
                    <a:pt x="925068" y="455676"/>
                  </a:lnTo>
                  <a:lnTo>
                    <a:pt x="914400" y="455676"/>
                  </a:lnTo>
                  <a:lnTo>
                    <a:pt x="914400" y="449580"/>
                  </a:lnTo>
                  <a:close/>
                </a:path>
                <a:path w="925194" h="462279">
                  <a:moveTo>
                    <a:pt x="925068" y="426720"/>
                  </a:moveTo>
                  <a:lnTo>
                    <a:pt x="914400" y="426720"/>
                  </a:lnTo>
                  <a:lnTo>
                    <a:pt x="914400" y="455676"/>
                  </a:lnTo>
                  <a:lnTo>
                    <a:pt x="918972" y="449580"/>
                  </a:lnTo>
                  <a:lnTo>
                    <a:pt x="925068" y="449580"/>
                  </a:lnTo>
                  <a:lnTo>
                    <a:pt x="925068" y="426720"/>
                  </a:lnTo>
                  <a:close/>
                </a:path>
                <a:path w="925194" h="462279">
                  <a:moveTo>
                    <a:pt x="925068" y="449580"/>
                  </a:moveTo>
                  <a:lnTo>
                    <a:pt x="918972" y="449580"/>
                  </a:lnTo>
                  <a:lnTo>
                    <a:pt x="914400" y="455676"/>
                  </a:lnTo>
                  <a:lnTo>
                    <a:pt x="925068" y="455676"/>
                  </a:lnTo>
                  <a:lnTo>
                    <a:pt x="925068" y="449580"/>
                  </a:lnTo>
                  <a:close/>
                </a:path>
                <a:path w="925194" h="462279">
                  <a:moveTo>
                    <a:pt x="864108" y="449580"/>
                  </a:moveTo>
                  <a:lnTo>
                    <a:pt x="815340" y="449580"/>
                  </a:lnTo>
                  <a:lnTo>
                    <a:pt x="815340" y="461772"/>
                  </a:lnTo>
                  <a:lnTo>
                    <a:pt x="864108" y="461772"/>
                  </a:lnTo>
                  <a:lnTo>
                    <a:pt x="864108" y="449580"/>
                  </a:lnTo>
                  <a:close/>
                </a:path>
                <a:path w="925194" h="462279">
                  <a:moveTo>
                    <a:pt x="778764" y="449580"/>
                  </a:moveTo>
                  <a:lnTo>
                    <a:pt x="729996" y="449580"/>
                  </a:lnTo>
                  <a:lnTo>
                    <a:pt x="729996" y="461772"/>
                  </a:lnTo>
                  <a:lnTo>
                    <a:pt x="778764" y="461772"/>
                  </a:lnTo>
                  <a:lnTo>
                    <a:pt x="778764" y="449580"/>
                  </a:lnTo>
                  <a:close/>
                </a:path>
                <a:path w="925194" h="462279">
                  <a:moveTo>
                    <a:pt x="694944" y="449580"/>
                  </a:moveTo>
                  <a:lnTo>
                    <a:pt x="646176" y="449580"/>
                  </a:lnTo>
                  <a:lnTo>
                    <a:pt x="646176" y="461772"/>
                  </a:lnTo>
                  <a:lnTo>
                    <a:pt x="694944" y="461772"/>
                  </a:lnTo>
                  <a:lnTo>
                    <a:pt x="694944" y="449580"/>
                  </a:lnTo>
                  <a:close/>
                </a:path>
                <a:path w="925194" h="462279">
                  <a:moveTo>
                    <a:pt x="609600" y="449580"/>
                  </a:moveTo>
                  <a:lnTo>
                    <a:pt x="560832" y="449580"/>
                  </a:lnTo>
                  <a:lnTo>
                    <a:pt x="560832" y="461772"/>
                  </a:lnTo>
                  <a:lnTo>
                    <a:pt x="609600" y="461772"/>
                  </a:lnTo>
                  <a:lnTo>
                    <a:pt x="609600" y="449580"/>
                  </a:lnTo>
                  <a:close/>
                </a:path>
                <a:path w="925194" h="462279">
                  <a:moveTo>
                    <a:pt x="524256" y="449580"/>
                  </a:moveTo>
                  <a:lnTo>
                    <a:pt x="475488" y="449580"/>
                  </a:lnTo>
                  <a:lnTo>
                    <a:pt x="475488" y="461772"/>
                  </a:lnTo>
                  <a:lnTo>
                    <a:pt x="524256" y="461772"/>
                  </a:lnTo>
                  <a:lnTo>
                    <a:pt x="524256" y="449580"/>
                  </a:lnTo>
                  <a:close/>
                </a:path>
                <a:path w="925194" h="462279">
                  <a:moveTo>
                    <a:pt x="438912" y="449580"/>
                  </a:moveTo>
                  <a:lnTo>
                    <a:pt x="391668" y="449580"/>
                  </a:lnTo>
                  <a:lnTo>
                    <a:pt x="391668" y="461772"/>
                  </a:lnTo>
                  <a:lnTo>
                    <a:pt x="438912" y="461772"/>
                  </a:lnTo>
                  <a:lnTo>
                    <a:pt x="438912" y="449580"/>
                  </a:lnTo>
                  <a:close/>
                </a:path>
                <a:path w="925194" h="462279">
                  <a:moveTo>
                    <a:pt x="355092" y="449580"/>
                  </a:moveTo>
                  <a:lnTo>
                    <a:pt x="306324" y="449580"/>
                  </a:lnTo>
                  <a:lnTo>
                    <a:pt x="306324" y="461772"/>
                  </a:lnTo>
                  <a:lnTo>
                    <a:pt x="355092" y="461772"/>
                  </a:lnTo>
                  <a:lnTo>
                    <a:pt x="355092" y="449580"/>
                  </a:lnTo>
                  <a:close/>
                </a:path>
                <a:path w="925194" h="462279">
                  <a:moveTo>
                    <a:pt x="269748" y="449580"/>
                  </a:moveTo>
                  <a:lnTo>
                    <a:pt x="220980" y="449580"/>
                  </a:lnTo>
                  <a:lnTo>
                    <a:pt x="220980" y="461772"/>
                  </a:lnTo>
                  <a:lnTo>
                    <a:pt x="269748" y="461772"/>
                  </a:lnTo>
                  <a:lnTo>
                    <a:pt x="269748" y="449580"/>
                  </a:lnTo>
                  <a:close/>
                </a:path>
                <a:path w="925194" h="462279">
                  <a:moveTo>
                    <a:pt x="184404" y="449580"/>
                  </a:moveTo>
                  <a:lnTo>
                    <a:pt x="135636" y="449580"/>
                  </a:lnTo>
                  <a:lnTo>
                    <a:pt x="135636" y="461772"/>
                  </a:lnTo>
                  <a:lnTo>
                    <a:pt x="184404" y="461772"/>
                  </a:lnTo>
                  <a:lnTo>
                    <a:pt x="184404" y="449580"/>
                  </a:lnTo>
                  <a:close/>
                </a:path>
                <a:path w="925194" h="462279">
                  <a:moveTo>
                    <a:pt x="100584" y="449580"/>
                  </a:moveTo>
                  <a:lnTo>
                    <a:pt x="51816" y="449580"/>
                  </a:lnTo>
                  <a:lnTo>
                    <a:pt x="51816" y="461772"/>
                  </a:lnTo>
                  <a:lnTo>
                    <a:pt x="100584" y="461772"/>
                  </a:lnTo>
                  <a:lnTo>
                    <a:pt x="100584" y="44958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967483" y="7429494"/>
              <a:ext cx="287020" cy="123825"/>
            </a:xfrm>
            <a:custGeom>
              <a:avLst/>
              <a:gdLst/>
              <a:ahLst/>
              <a:cxnLst/>
              <a:rect l="l" t="t" r="r" b="b"/>
              <a:pathLst>
                <a:path w="287019" h="123825">
                  <a:moveTo>
                    <a:pt x="213359" y="0"/>
                  </a:moveTo>
                  <a:lnTo>
                    <a:pt x="213359" y="30479"/>
                  </a:lnTo>
                  <a:lnTo>
                    <a:pt x="0" y="33527"/>
                  </a:lnTo>
                  <a:lnTo>
                    <a:pt x="0" y="94487"/>
                  </a:lnTo>
                  <a:lnTo>
                    <a:pt x="213359" y="92963"/>
                  </a:lnTo>
                  <a:lnTo>
                    <a:pt x="214883" y="123443"/>
                  </a:lnTo>
                  <a:lnTo>
                    <a:pt x="286511" y="60959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551169" y="7284713"/>
              <a:ext cx="212090" cy="0"/>
            </a:xfrm>
            <a:custGeom>
              <a:avLst/>
              <a:gdLst/>
              <a:ahLst/>
              <a:cxnLst/>
              <a:rect l="l" t="t" r="r" b="b"/>
              <a:pathLst>
                <a:path w="212089" h="0">
                  <a:moveTo>
                    <a:pt x="0" y="0"/>
                  </a:moveTo>
                  <a:lnTo>
                    <a:pt x="44205" y="0"/>
                  </a:lnTo>
                </a:path>
                <a:path w="212089" h="0">
                  <a:moveTo>
                    <a:pt x="167652" y="0"/>
                  </a:moveTo>
                  <a:lnTo>
                    <a:pt x="211843" y="0"/>
                  </a:lnTo>
                </a:path>
              </a:pathLst>
            </a:custGeom>
            <a:ln w="4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89503" y="7562082"/>
              <a:ext cx="276225" cy="0"/>
            </a:xfrm>
            <a:custGeom>
              <a:avLst/>
              <a:gdLst/>
              <a:ahLst/>
              <a:cxnLst/>
              <a:rect l="l" t="t" r="r" b="b"/>
              <a:pathLst>
                <a:path w="276225" h="0">
                  <a:moveTo>
                    <a:pt x="0" y="0"/>
                  </a:moveTo>
                  <a:lnTo>
                    <a:pt x="86867" y="0"/>
                  </a:lnTo>
                </a:path>
                <a:path w="276225" h="0">
                  <a:moveTo>
                    <a:pt x="179831" y="0"/>
                  </a:moveTo>
                  <a:lnTo>
                    <a:pt x="2758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825496" y="7592553"/>
              <a:ext cx="12700" cy="7620"/>
            </a:xfrm>
            <a:custGeom>
              <a:avLst/>
              <a:gdLst/>
              <a:ahLst/>
              <a:cxnLst/>
              <a:rect l="l" t="t" r="r" b="b"/>
              <a:pathLst>
                <a:path w="12700" h="7620">
                  <a:moveTo>
                    <a:pt x="0" y="7619"/>
                  </a:moveTo>
                  <a:lnTo>
                    <a:pt x="12195" y="0"/>
                  </a:lnTo>
                </a:path>
              </a:pathLst>
            </a:custGeom>
            <a:ln w="4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837692" y="7594080"/>
              <a:ext cx="18415" cy="99060"/>
            </a:xfrm>
            <a:custGeom>
              <a:avLst/>
              <a:gdLst/>
              <a:ahLst/>
              <a:cxnLst/>
              <a:rect l="l" t="t" r="r" b="b"/>
              <a:pathLst>
                <a:path w="18414" h="99059">
                  <a:moveTo>
                    <a:pt x="0" y="0"/>
                  </a:moveTo>
                  <a:lnTo>
                    <a:pt x="18278" y="99066"/>
                  </a:lnTo>
                </a:path>
              </a:pathLst>
            </a:custGeom>
            <a:ln w="8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857506" y="7429494"/>
              <a:ext cx="24765" cy="264160"/>
            </a:xfrm>
            <a:custGeom>
              <a:avLst/>
              <a:gdLst/>
              <a:ahLst/>
              <a:cxnLst/>
              <a:rect l="l" t="t" r="r" b="b"/>
              <a:pathLst>
                <a:path w="24764" h="264159">
                  <a:moveTo>
                    <a:pt x="12188" y="-1999"/>
                  </a:moveTo>
                  <a:lnTo>
                    <a:pt x="12188" y="265651"/>
                  </a:lnTo>
                </a:path>
              </a:pathLst>
            </a:custGeom>
            <a:ln w="28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520695" y="7415783"/>
              <a:ext cx="736600" cy="13970"/>
            </a:xfrm>
            <a:custGeom>
              <a:avLst/>
              <a:gdLst/>
              <a:ahLst/>
              <a:cxnLst/>
              <a:rect l="l" t="t" r="r" b="b"/>
              <a:pathLst>
                <a:path w="736600" h="13970">
                  <a:moveTo>
                    <a:pt x="361187" y="13711"/>
                  </a:moveTo>
                  <a:lnTo>
                    <a:pt x="653793" y="13711"/>
                  </a:lnTo>
                </a:path>
                <a:path w="736600" h="13970">
                  <a:moveTo>
                    <a:pt x="0" y="0"/>
                  </a:moveTo>
                  <a:lnTo>
                    <a:pt x="736091" y="0"/>
                  </a:lnTo>
                </a:path>
              </a:pathLst>
            </a:custGeom>
            <a:ln w="4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2938270" y="7617606"/>
            <a:ext cx="227965" cy="95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85420" algn="l"/>
              </a:tabLst>
            </a:pPr>
            <a:r>
              <a:rPr dirty="0" sz="450">
                <a:latin typeface="Times New Roman"/>
                <a:cs typeface="Times New Roman"/>
              </a:rPr>
              <a:t>1</a:t>
            </a:r>
            <a:r>
              <a:rPr dirty="0" sz="450">
                <a:latin typeface="Times New Roman"/>
                <a:cs typeface="Times New Roman"/>
              </a:rPr>
              <a:t>	</a:t>
            </a:r>
            <a:r>
              <a:rPr dirty="0" sz="45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03801" y="7332619"/>
            <a:ext cx="224790" cy="95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82245" algn="l"/>
              </a:tabLst>
            </a:pPr>
            <a:r>
              <a:rPr dirty="0" sz="450">
                <a:latin typeface="Times New Roman"/>
                <a:cs typeface="Times New Roman"/>
              </a:rPr>
              <a:t>1</a:t>
            </a:r>
            <a:r>
              <a:rPr dirty="0" sz="450">
                <a:latin typeface="Times New Roman"/>
                <a:cs typeface="Times New Roman"/>
              </a:rPr>
              <a:t>	</a:t>
            </a:r>
            <a:r>
              <a:rPr dirty="0" sz="45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98417" y="7314331"/>
            <a:ext cx="215900" cy="95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73355" algn="l"/>
              </a:tabLst>
            </a:pPr>
            <a:r>
              <a:rPr dirty="0" sz="450">
                <a:latin typeface="Times New Roman"/>
                <a:cs typeface="Times New Roman"/>
              </a:rPr>
              <a:t>1</a:t>
            </a:r>
            <a:r>
              <a:rPr dirty="0" sz="450">
                <a:latin typeface="Times New Roman"/>
                <a:cs typeface="Times New Roman"/>
              </a:rPr>
              <a:t>	</a:t>
            </a:r>
            <a:r>
              <a:rPr dirty="0" sz="45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97122" y="7551591"/>
            <a:ext cx="24130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77800" algn="l"/>
              </a:tabLst>
            </a:pPr>
            <a:r>
              <a:rPr dirty="0" sz="750" spc="15" i="1">
                <a:latin typeface="Times New Roman"/>
                <a:cs typeface="Times New Roman"/>
              </a:rPr>
              <a:t>n</a:t>
            </a:r>
            <a:r>
              <a:rPr dirty="0" sz="750" spc="15" i="1">
                <a:latin typeface="Times New Roman"/>
                <a:cs typeface="Times New Roman"/>
              </a:rPr>
              <a:t>	</a:t>
            </a:r>
            <a:r>
              <a:rPr dirty="0" sz="750" spc="15" i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04515" y="7475391"/>
            <a:ext cx="52069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10" i="1">
                <a:latin typeface="Times New Roman"/>
                <a:cs typeface="Times New Roman"/>
              </a:rPr>
              <a:t>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50234" y="7541406"/>
            <a:ext cx="170180" cy="95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450" spc="-5" i="1">
                <a:latin typeface="Times New Roman"/>
                <a:cs typeface="Times New Roman"/>
              </a:rPr>
              <a:t>pooled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83915" y="7412907"/>
            <a:ext cx="29845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50" spc="15">
                <a:latin typeface="Times New Roman"/>
                <a:cs typeface="Times New Roman"/>
              </a:rPr>
              <a:t>1</a:t>
            </a:r>
            <a:r>
              <a:rPr dirty="0" sz="750" spc="70">
                <a:latin typeface="Times New Roman"/>
                <a:cs typeface="Times New Roman"/>
              </a:rPr>
              <a:t> </a:t>
            </a:r>
            <a:r>
              <a:rPr dirty="0" baseline="-37037" sz="1125" spc="22">
                <a:latin typeface="Symbol"/>
                <a:cs typeface="Symbol"/>
              </a:rPr>
              <a:t></a:t>
            </a:r>
            <a:r>
              <a:rPr dirty="0" baseline="-37037" sz="1125" spc="172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06319" y="7329087"/>
            <a:ext cx="23114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50" spc="10" i="1">
                <a:latin typeface="Times New Roman"/>
                <a:cs typeface="Times New Roman"/>
              </a:rPr>
              <a:t>t</a:t>
            </a:r>
            <a:r>
              <a:rPr dirty="0" baseline="-24691" sz="675" spc="15" i="1">
                <a:latin typeface="Times New Roman"/>
                <a:cs typeface="Times New Roman"/>
              </a:rPr>
              <a:t>gl</a:t>
            </a:r>
            <a:r>
              <a:rPr dirty="0" baseline="-24691" sz="675" spc="179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</a:t>
            </a:r>
            <a:endParaRPr sz="75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26790" y="7191714"/>
            <a:ext cx="747395" cy="23367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350" spc="-225">
                <a:latin typeface="Symbol"/>
                <a:cs typeface="Symbol"/>
              </a:rPr>
              <a:t></a:t>
            </a:r>
            <a:r>
              <a:rPr dirty="0" sz="750" spc="15" i="1">
                <a:latin typeface="Times New Roman"/>
                <a:cs typeface="Times New Roman"/>
              </a:rPr>
              <a:t>x</a:t>
            </a:r>
            <a:r>
              <a:rPr dirty="0" sz="750" i="1">
                <a:latin typeface="Times New Roman"/>
                <a:cs typeface="Times New Roman"/>
              </a:rPr>
              <a:t> </a:t>
            </a:r>
            <a:r>
              <a:rPr dirty="0" sz="750" spc="5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45">
                <a:latin typeface="Times New Roman"/>
                <a:cs typeface="Times New Roman"/>
              </a:rPr>
              <a:t> </a:t>
            </a:r>
            <a:r>
              <a:rPr dirty="0" sz="750" spc="15" i="1">
                <a:latin typeface="Times New Roman"/>
                <a:cs typeface="Times New Roman"/>
              </a:rPr>
              <a:t>x</a:t>
            </a:r>
            <a:r>
              <a:rPr dirty="0" sz="750" i="1">
                <a:latin typeface="Times New Roman"/>
                <a:cs typeface="Times New Roman"/>
              </a:rPr>
              <a:t> </a:t>
            </a:r>
            <a:r>
              <a:rPr dirty="0" sz="750" spc="-5" i="1">
                <a:latin typeface="Times New Roman"/>
                <a:cs typeface="Times New Roman"/>
              </a:rPr>
              <a:t> </a:t>
            </a:r>
            <a:r>
              <a:rPr dirty="0" sz="1350" spc="-165">
                <a:latin typeface="Symbol"/>
                <a:cs typeface="Symbol"/>
              </a:rPr>
              <a:t></a:t>
            </a:r>
            <a:r>
              <a:rPr dirty="0" sz="750" spc="110">
                <a:latin typeface="Symbol"/>
                <a:cs typeface="Symbol"/>
              </a:rPr>
              <a:t></a:t>
            </a:r>
            <a:r>
              <a:rPr dirty="0" sz="1000" spc="-85">
                <a:latin typeface="Symbol"/>
                <a:cs typeface="Symbol"/>
              </a:rPr>
              <a:t></a:t>
            </a:r>
            <a:r>
              <a:rPr dirty="0" sz="800" spc="-10">
                <a:latin typeface="Symbol"/>
                <a:cs typeface="Symbol"/>
              </a:rPr>
              <a:t>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55">
                <a:latin typeface="Times New Roman"/>
                <a:cs typeface="Times New Roman"/>
              </a:rPr>
              <a:t> </a:t>
            </a:r>
            <a:r>
              <a:rPr dirty="0" sz="800" spc="-10">
                <a:latin typeface="Symbol"/>
                <a:cs typeface="Symbol"/>
              </a:rPr>
              <a:t>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-40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Symbol"/>
                <a:cs typeface="Symbol"/>
              </a:rPr>
              <a:t>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313432" y="7261855"/>
            <a:ext cx="974090" cy="460375"/>
          </a:xfrm>
          <a:custGeom>
            <a:avLst/>
            <a:gdLst/>
            <a:ahLst/>
            <a:cxnLst/>
            <a:rect l="l" t="t" r="r" b="b"/>
            <a:pathLst>
              <a:path w="974089" h="460375">
                <a:moveTo>
                  <a:pt x="12192" y="448056"/>
                </a:moveTo>
                <a:lnTo>
                  <a:pt x="6096" y="448056"/>
                </a:lnTo>
                <a:lnTo>
                  <a:pt x="6096" y="460248"/>
                </a:lnTo>
                <a:lnTo>
                  <a:pt x="27432" y="460248"/>
                </a:lnTo>
                <a:lnTo>
                  <a:pt x="27432" y="454152"/>
                </a:lnTo>
                <a:lnTo>
                  <a:pt x="12192" y="454152"/>
                </a:lnTo>
                <a:lnTo>
                  <a:pt x="12192" y="448056"/>
                </a:lnTo>
                <a:close/>
              </a:path>
              <a:path w="974089" h="460375">
                <a:moveTo>
                  <a:pt x="12192" y="405384"/>
                </a:moveTo>
                <a:lnTo>
                  <a:pt x="0" y="405384"/>
                </a:lnTo>
                <a:lnTo>
                  <a:pt x="0" y="454152"/>
                </a:lnTo>
                <a:lnTo>
                  <a:pt x="6096" y="454152"/>
                </a:lnTo>
                <a:lnTo>
                  <a:pt x="6096" y="448056"/>
                </a:lnTo>
                <a:lnTo>
                  <a:pt x="12192" y="448056"/>
                </a:lnTo>
                <a:lnTo>
                  <a:pt x="12192" y="405384"/>
                </a:lnTo>
                <a:close/>
              </a:path>
              <a:path w="974089" h="460375">
                <a:moveTo>
                  <a:pt x="27432" y="448056"/>
                </a:moveTo>
                <a:lnTo>
                  <a:pt x="12192" y="448056"/>
                </a:lnTo>
                <a:lnTo>
                  <a:pt x="12192" y="454152"/>
                </a:lnTo>
                <a:lnTo>
                  <a:pt x="27432" y="454152"/>
                </a:lnTo>
                <a:lnTo>
                  <a:pt x="27432" y="448056"/>
                </a:lnTo>
                <a:close/>
              </a:path>
              <a:path w="974089" h="460375">
                <a:moveTo>
                  <a:pt x="12192" y="321564"/>
                </a:moveTo>
                <a:lnTo>
                  <a:pt x="0" y="321564"/>
                </a:lnTo>
                <a:lnTo>
                  <a:pt x="0" y="370332"/>
                </a:lnTo>
                <a:lnTo>
                  <a:pt x="12192" y="370332"/>
                </a:lnTo>
                <a:lnTo>
                  <a:pt x="12192" y="321564"/>
                </a:lnTo>
                <a:close/>
              </a:path>
              <a:path w="974089" h="460375">
                <a:moveTo>
                  <a:pt x="12192" y="236220"/>
                </a:moveTo>
                <a:lnTo>
                  <a:pt x="0" y="236220"/>
                </a:lnTo>
                <a:lnTo>
                  <a:pt x="0" y="284988"/>
                </a:lnTo>
                <a:lnTo>
                  <a:pt x="12192" y="284988"/>
                </a:lnTo>
                <a:lnTo>
                  <a:pt x="12192" y="236220"/>
                </a:lnTo>
                <a:close/>
              </a:path>
              <a:path w="974089" h="460375">
                <a:moveTo>
                  <a:pt x="12192" y="150876"/>
                </a:moveTo>
                <a:lnTo>
                  <a:pt x="0" y="150876"/>
                </a:lnTo>
                <a:lnTo>
                  <a:pt x="0" y="199644"/>
                </a:lnTo>
                <a:lnTo>
                  <a:pt x="12192" y="199644"/>
                </a:lnTo>
                <a:lnTo>
                  <a:pt x="12192" y="150876"/>
                </a:lnTo>
                <a:close/>
              </a:path>
              <a:path w="974089" h="460375">
                <a:moveTo>
                  <a:pt x="12192" y="67056"/>
                </a:moveTo>
                <a:lnTo>
                  <a:pt x="0" y="67056"/>
                </a:lnTo>
                <a:lnTo>
                  <a:pt x="0" y="114300"/>
                </a:lnTo>
                <a:lnTo>
                  <a:pt x="12192" y="114300"/>
                </a:lnTo>
                <a:lnTo>
                  <a:pt x="12192" y="67056"/>
                </a:lnTo>
                <a:close/>
              </a:path>
              <a:path w="974089" h="460375">
                <a:moveTo>
                  <a:pt x="28956" y="0"/>
                </a:moveTo>
                <a:lnTo>
                  <a:pt x="0" y="0"/>
                </a:lnTo>
                <a:lnTo>
                  <a:pt x="0" y="30480"/>
                </a:lnTo>
                <a:lnTo>
                  <a:pt x="12192" y="30480"/>
                </a:lnTo>
                <a:lnTo>
                  <a:pt x="12192" y="10668"/>
                </a:lnTo>
                <a:lnTo>
                  <a:pt x="6096" y="10668"/>
                </a:lnTo>
                <a:lnTo>
                  <a:pt x="12192" y="4572"/>
                </a:lnTo>
                <a:lnTo>
                  <a:pt x="28956" y="4572"/>
                </a:lnTo>
                <a:lnTo>
                  <a:pt x="28956" y="0"/>
                </a:lnTo>
                <a:close/>
              </a:path>
              <a:path w="974089" h="460375">
                <a:moveTo>
                  <a:pt x="12192" y="4572"/>
                </a:moveTo>
                <a:lnTo>
                  <a:pt x="6096" y="10668"/>
                </a:lnTo>
                <a:lnTo>
                  <a:pt x="12192" y="10668"/>
                </a:lnTo>
                <a:lnTo>
                  <a:pt x="12192" y="4572"/>
                </a:lnTo>
                <a:close/>
              </a:path>
              <a:path w="974089" h="460375">
                <a:moveTo>
                  <a:pt x="28956" y="4572"/>
                </a:moveTo>
                <a:lnTo>
                  <a:pt x="12192" y="4572"/>
                </a:lnTo>
                <a:lnTo>
                  <a:pt x="12192" y="10668"/>
                </a:lnTo>
                <a:lnTo>
                  <a:pt x="28956" y="10668"/>
                </a:lnTo>
                <a:lnTo>
                  <a:pt x="28956" y="4572"/>
                </a:lnTo>
                <a:close/>
              </a:path>
              <a:path w="974089" h="460375">
                <a:moveTo>
                  <a:pt x="114300" y="0"/>
                </a:moveTo>
                <a:lnTo>
                  <a:pt x="65532" y="0"/>
                </a:lnTo>
                <a:lnTo>
                  <a:pt x="65532" y="10668"/>
                </a:lnTo>
                <a:lnTo>
                  <a:pt x="114300" y="10668"/>
                </a:lnTo>
                <a:lnTo>
                  <a:pt x="114300" y="0"/>
                </a:lnTo>
                <a:close/>
              </a:path>
              <a:path w="974089" h="460375">
                <a:moveTo>
                  <a:pt x="199644" y="0"/>
                </a:moveTo>
                <a:lnTo>
                  <a:pt x="150876" y="0"/>
                </a:lnTo>
                <a:lnTo>
                  <a:pt x="150876" y="10668"/>
                </a:lnTo>
                <a:lnTo>
                  <a:pt x="199644" y="10668"/>
                </a:lnTo>
                <a:lnTo>
                  <a:pt x="199644" y="0"/>
                </a:lnTo>
                <a:close/>
              </a:path>
              <a:path w="974089" h="460375">
                <a:moveTo>
                  <a:pt x="284988" y="0"/>
                </a:moveTo>
                <a:lnTo>
                  <a:pt x="236220" y="0"/>
                </a:lnTo>
                <a:lnTo>
                  <a:pt x="236220" y="10668"/>
                </a:lnTo>
                <a:lnTo>
                  <a:pt x="284988" y="10668"/>
                </a:lnTo>
                <a:lnTo>
                  <a:pt x="284988" y="0"/>
                </a:lnTo>
                <a:close/>
              </a:path>
              <a:path w="974089" h="460375">
                <a:moveTo>
                  <a:pt x="368808" y="0"/>
                </a:moveTo>
                <a:lnTo>
                  <a:pt x="321564" y="0"/>
                </a:lnTo>
                <a:lnTo>
                  <a:pt x="321564" y="10668"/>
                </a:lnTo>
                <a:lnTo>
                  <a:pt x="368808" y="10668"/>
                </a:lnTo>
                <a:lnTo>
                  <a:pt x="368808" y="0"/>
                </a:lnTo>
                <a:close/>
              </a:path>
              <a:path w="974089" h="460375">
                <a:moveTo>
                  <a:pt x="454152" y="0"/>
                </a:moveTo>
                <a:lnTo>
                  <a:pt x="405384" y="0"/>
                </a:lnTo>
                <a:lnTo>
                  <a:pt x="405384" y="10668"/>
                </a:lnTo>
                <a:lnTo>
                  <a:pt x="454152" y="10668"/>
                </a:lnTo>
                <a:lnTo>
                  <a:pt x="454152" y="0"/>
                </a:lnTo>
                <a:close/>
              </a:path>
              <a:path w="974089" h="460375">
                <a:moveTo>
                  <a:pt x="539496" y="0"/>
                </a:moveTo>
                <a:lnTo>
                  <a:pt x="490728" y="0"/>
                </a:lnTo>
                <a:lnTo>
                  <a:pt x="490728" y="10668"/>
                </a:lnTo>
                <a:lnTo>
                  <a:pt x="539496" y="10668"/>
                </a:lnTo>
                <a:lnTo>
                  <a:pt x="539496" y="0"/>
                </a:lnTo>
                <a:close/>
              </a:path>
              <a:path w="974089" h="460375">
                <a:moveTo>
                  <a:pt x="624840" y="0"/>
                </a:moveTo>
                <a:lnTo>
                  <a:pt x="576072" y="0"/>
                </a:lnTo>
                <a:lnTo>
                  <a:pt x="576072" y="10668"/>
                </a:lnTo>
                <a:lnTo>
                  <a:pt x="624840" y="10668"/>
                </a:lnTo>
                <a:lnTo>
                  <a:pt x="624840" y="0"/>
                </a:lnTo>
                <a:close/>
              </a:path>
              <a:path w="974089" h="460375">
                <a:moveTo>
                  <a:pt x="708660" y="0"/>
                </a:moveTo>
                <a:lnTo>
                  <a:pt x="659892" y="0"/>
                </a:lnTo>
                <a:lnTo>
                  <a:pt x="659892" y="10668"/>
                </a:lnTo>
                <a:lnTo>
                  <a:pt x="708660" y="10668"/>
                </a:lnTo>
                <a:lnTo>
                  <a:pt x="708660" y="0"/>
                </a:lnTo>
                <a:close/>
              </a:path>
              <a:path w="974089" h="460375">
                <a:moveTo>
                  <a:pt x="794004" y="0"/>
                </a:moveTo>
                <a:lnTo>
                  <a:pt x="745236" y="0"/>
                </a:lnTo>
                <a:lnTo>
                  <a:pt x="745236" y="10668"/>
                </a:lnTo>
                <a:lnTo>
                  <a:pt x="794004" y="10668"/>
                </a:lnTo>
                <a:lnTo>
                  <a:pt x="794004" y="0"/>
                </a:lnTo>
                <a:close/>
              </a:path>
              <a:path w="974089" h="460375">
                <a:moveTo>
                  <a:pt x="879348" y="0"/>
                </a:moveTo>
                <a:lnTo>
                  <a:pt x="830580" y="0"/>
                </a:lnTo>
                <a:lnTo>
                  <a:pt x="830580" y="10668"/>
                </a:lnTo>
                <a:lnTo>
                  <a:pt x="879348" y="10668"/>
                </a:lnTo>
                <a:lnTo>
                  <a:pt x="879348" y="0"/>
                </a:lnTo>
                <a:close/>
              </a:path>
              <a:path w="974089" h="460375">
                <a:moveTo>
                  <a:pt x="963168" y="0"/>
                </a:moveTo>
                <a:lnTo>
                  <a:pt x="915924" y="0"/>
                </a:lnTo>
                <a:lnTo>
                  <a:pt x="915924" y="10668"/>
                </a:lnTo>
                <a:lnTo>
                  <a:pt x="963168" y="10668"/>
                </a:lnTo>
                <a:lnTo>
                  <a:pt x="963168" y="0"/>
                </a:lnTo>
                <a:close/>
              </a:path>
              <a:path w="974089" h="460375">
                <a:moveTo>
                  <a:pt x="973836" y="36576"/>
                </a:moveTo>
                <a:lnTo>
                  <a:pt x="961644" y="36576"/>
                </a:lnTo>
                <a:lnTo>
                  <a:pt x="961644" y="85344"/>
                </a:lnTo>
                <a:lnTo>
                  <a:pt x="973836" y="85344"/>
                </a:lnTo>
                <a:lnTo>
                  <a:pt x="973836" y="36576"/>
                </a:lnTo>
                <a:close/>
              </a:path>
              <a:path w="974089" h="460375">
                <a:moveTo>
                  <a:pt x="973836" y="121920"/>
                </a:moveTo>
                <a:lnTo>
                  <a:pt x="961644" y="121920"/>
                </a:lnTo>
                <a:lnTo>
                  <a:pt x="961644" y="170688"/>
                </a:lnTo>
                <a:lnTo>
                  <a:pt x="973836" y="170688"/>
                </a:lnTo>
                <a:lnTo>
                  <a:pt x="973836" y="121920"/>
                </a:lnTo>
                <a:close/>
              </a:path>
              <a:path w="974089" h="460375">
                <a:moveTo>
                  <a:pt x="973836" y="207264"/>
                </a:moveTo>
                <a:lnTo>
                  <a:pt x="961644" y="207264"/>
                </a:lnTo>
                <a:lnTo>
                  <a:pt x="961644" y="256032"/>
                </a:lnTo>
                <a:lnTo>
                  <a:pt x="973836" y="256032"/>
                </a:lnTo>
                <a:lnTo>
                  <a:pt x="973836" y="207264"/>
                </a:lnTo>
                <a:close/>
              </a:path>
              <a:path w="974089" h="460375">
                <a:moveTo>
                  <a:pt x="973836" y="292608"/>
                </a:moveTo>
                <a:lnTo>
                  <a:pt x="961644" y="292608"/>
                </a:lnTo>
                <a:lnTo>
                  <a:pt x="961644" y="339852"/>
                </a:lnTo>
                <a:lnTo>
                  <a:pt x="973836" y="339852"/>
                </a:lnTo>
                <a:lnTo>
                  <a:pt x="973836" y="292608"/>
                </a:lnTo>
                <a:close/>
              </a:path>
              <a:path w="974089" h="460375">
                <a:moveTo>
                  <a:pt x="973836" y="376428"/>
                </a:moveTo>
                <a:lnTo>
                  <a:pt x="961644" y="376428"/>
                </a:lnTo>
                <a:lnTo>
                  <a:pt x="961644" y="425196"/>
                </a:lnTo>
                <a:lnTo>
                  <a:pt x="973836" y="425196"/>
                </a:lnTo>
                <a:lnTo>
                  <a:pt x="973836" y="376428"/>
                </a:lnTo>
                <a:close/>
              </a:path>
              <a:path w="974089" h="460375">
                <a:moveTo>
                  <a:pt x="961644" y="448056"/>
                </a:moveTo>
                <a:lnTo>
                  <a:pt x="912876" y="448056"/>
                </a:lnTo>
                <a:lnTo>
                  <a:pt x="912876" y="460248"/>
                </a:lnTo>
                <a:lnTo>
                  <a:pt x="961644" y="460248"/>
                </a:lnTo>
                <a:lnTo>
                  <a:pt x="961644" y="448056"/>
                </a:lnTo>
                <a:close/>
              </a:path>
              <a:path w="974089" h="460375">
                <a:moveTo>
                  <a:pt x="876300" y="448056"/>
                </a:moveTo>
                <a:lnTo>
                  <a:pt x="827532" y="448056"/>
                </a:lnTo>
                <a:lnTo>
                  <a:pt x="827532" y="460248"/>
                </a:lnTo>
                <a:lnTo>
                  <a:pt x="876300" y="460248"/>
                </a:lnTo>
                <a:lnTo>
                  <a:pt x="876300" y="448056"/>
                </a:lnTo>
                <a:close/>
              </a:path>
              <a:path w="974089" h="460375">
                <a:moveTo>
                  <a:pt x="790956" y="448056"/>
                </a:moveTo>
                <a:lnTo>
                  <a:pt x="742188" y="448056"/>
                </a:lnTo>
                <a:lnTo>
                  <a:pt x="742188" y="460248"/>
                </a:lnTo>
                <a:lnTo>
                  <a:pt x="790956" y="460248"/>
                </a:lnTo>
                <a:lnTo>
                  <a:pt x="790956" y="448056"/>
                </a:lnTo>
                <a:close/>
              </a:path>
              <a:path w="974089" h="460375">
                <a:moveTo>
                  <a:pt x="707136" y="448056"/>
                </a:moveTo>
                <a:lnTo>
                  <a:pt x="658368" y="448056"/>
                </a:lnTo>
                <a:lnTo>
                  <a:pt x="658368" y="460248"/>
                </a:lnTo>
                <a:lnTo>
                  <a:pt x="707136" y="460248"/>
                </a:lnTo>
                <a:lnTo>
                  <a:pt x="707136" y="448056"/>
                </a:lnTo>
                <a:close/>
              </a:path>
              <a:path w="974089" h="460375">
                <a:moveTo>
                  <a:pt x="621792" y="448056"/>
                </a:moveTo>
                <a:lnTo>
                  <a:pt x="573024" y="448056"/>
                </a:lnTo>
                <a:lnTo>
                  <a:pt x="573024" y="460248"/>
                </a:lnTo>
                <a:lnTo>
                  <a:pt x="621792" y="460248"/>
                </a:lnTo>
                <a:lnTo>
                  <a:pt x="621792" y="448056"/>
                </a:lnTo>
                <a:close/>
              </a:path>
              <a:path w="974089" h="460375">
                <a:moveTo>
                  <a:pt x="536448" y="448056"/>
                </a:moveTo>
                <a:lnTo>
                  <a:pt x="487680" y="448056"/>
                </a:lnTo>
                <a:lnTo>
                  <a:pt x="487680" y="460248"/>
                </a:lnTo>
                <a:lnTo>
                  <a:pt x="536448" y="460248"/>
                </a:lnTo>
                <a:lnTo>
                  <a:pt x="536448" y="448056"/>
                </a:lnTo>
                <a:close/>
              </a:path>
              <a:path w="974089" h="460375">
                <a:moveTo>
                  <a:pt x="451104" y="448056"/>
                </a:moveTo>
                <a:lnTo>
                  <a:pt x="403860" y="448056"/>
                </a:lnTo>
                <a:lnTo>
                  <a:pt x="403860" y="460248"/>
                </a:lnTo>
                <a:lnTo>
                  <a:pt x="451104" y="460248"/>
                </a:lnTo>
                <a:lnTo>
                  <a:pt x="451104" y="448056"/>
                </a:lnTo>
                <a:close/>
              </a:path>
              <a:path w="974089" h="460375">
                <a:moveTo>
                  <a:pt x="367284" y="448056"/>
                </a:moveTo>
                <a:lnTo>
                  <a:pt x="318516" y="448056"/>
                </a:lnTo>
                <a:lnTo>
                  <a:pt x="318516" y="460248"/>
                </a:lnTo>
                <a:lnTo>
                  <a:pt x="367284" y="460248"/>
                </a:lnTo>
                <a:lnTo>
                  <a:pt x="367284" y="448056"/>
                </a:lnTo>
                <a:close/>
              </a:path>
              <a:path w="974089" h="460375">
                <a:moveTo>
                  <a:pt x="281940" y="448056"/>
                </a:moveTo>
                <a:lnTo>
                  <a:pt x="233172" y="448056"/>
                </a:lnTo>
                <a:lnTo>
                  <a:pt x="233172" y="460248"/>
                </a:lnTo>
                <a:lnTo>
                  <a:pt x="281940" y="460248"/>
                </a:lnTo>
                <a:lnTo>
                  <a:pt x="281940" y="448056"/>
                </a:lnTo>
                <a:close/>
              </a:path>
              <a:path w="974089" h="460375">
                <a:moveTo>
                  <a:pt x="196596" y="448056"/>
                </a:moveTo>
                <a:lnTo>
                  <a:pt x="147828" y="448056"/>
                </a:lnTo>
                <a:lnTo>
                  <a:pt x="147828" y="460248"/>
                </a:lnTo>
                <a:lnTo>
                  <a:pt x="196596" y="460248"/>
                </a:lnTo>
                <a:lnTo>
                  <a:pt x="196596" y="448056"/>
                </a:lnTo>
                <a:close/>
              </a:path>
              <a:path w="974089" h="460375">
                <a:moveTo>
                  <a:pt x="112776" y="448056"/>
                </a:moveTo>
                <a:lnTo>
                  <a:pt x="64008" y="448056"/>
                </a:lnTo>
                <a:lnTo>
                  <a:pt x="64008" y="460248"/>
                </a:lnTo>
                <a:lnTo>
                  <a:pt x="112776" y="460248"/>
                </a:lnTo>
                <a:lnTo>
                  <a:pt x="112776" y="44805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35151" y="6575235"/>
            <a:ext cx="2135505" cy="555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50">
              <a:latin typeface="Verdana"/>
              <a:cs typeface="Verdana"/>
            </a:endParaRPr>
          </a:p>
          <a:p>
            <a:pPr marL="1076960">
              <a:lnSpc>
                <a:spcPct val="100000"/>
              </a:lnSpc>
            </a:pPr>
            <a:r>
              <a:rPr dirty="0" sz="550" spc="-65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est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co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dirty="0" sz="600" spc="10">
                <a:latin typeface="Arial MT"/>
                <a:cs typeface="Arial MT"/>
              </a:rPr>
              <a:t>Nel</a:t>
            </a:r>
            <a:r>
              <a:rPr dirty="0" sz="600" spc="15">
                <a:latin typeface="Arial MT"/>
                <a:cs typeface="Arial MT"/>
              </a:rPr>
              <a:t> caso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700" spc="-5">
                <a:latin typeface="Symbol"/>
                <a:cs typeface="Symbol"/>
              </a:rPr>
              <a:t>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600" spc="10">
                <a:latin typeface="Arial MT"/>
                <a:cs typeface="Arial MT"/>
              </a:rPr>
              <a:t>non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sia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nota</a:t>
            </a:r>
            <a:r>
              <a:rPr dirty="0" sz="600" spc="15">
                <a:latin typeface="Arial MT"/>
                <a:cs typeface="Arial MT"/>
              </a:rPr>
              <a:t> possiamo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stimarla</a:t>
            </a:r>
            <a:r>
              <a:rPr dirty="0" sz="600" spc="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con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la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S</a:t>
            </a:r>
            <a:r>
              <a:rPr dirty="0" sz="600" spc="5">
                <a:latin typeface="Arial MT"/>
                <a:cs typeface="Arial MT"/>
              </a:rPr>
              <a:t> pooled: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449893" y="8014139"/>
            <a:ext cx="890269" cy="302895"/>
            <a:chOff x="2449893" y="8014139"/>
            <a:chExt cx="890269" cy="302895"/>
          </a:xfrm>
        </p:grpSpPr>
        <p:sp>
          <p:nvSpPr>
            <p:cNvPr id="63" name="object 63"/>
            <p:cNvSpPr/>
            <p:nvPr/>
          </p:nvSpPr>
          <p:spPr>
            <a:xfrm>
              <a:off x="2452115" y="8197591"/>
              <a:ext cx="13970" cy="7620"/>
            </a:xfrm>
            <a:custGeom>
              <a:avLst/>
              <a:gdLst/>
              <a:ahLst/>
              <a:cxnLst/>
              <a:rect l="l" t="t" r="r" b="b"/>
              <a:pathLst>
                <a:path w="13969" h="7620">
                  <a:moveTo>
                    <a:pt x="0" y="7619"/>
                  </a:moveTo>
                  <a:lnTo>
                    <a:pt x="13715" y="0"/>
                  </a:lnTo>
                </a:path>
              </a:pathLst>
            </a:custGeom>
            <a:ln w="4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465831" y="8200639"/>
              <a:ext cx="18415" cy="102235"/>
            </a:xfrm>
            <a:custGeom>
              <a:avLst/>
              <a:gdLst/>
              <a:ahLst/>
              <a:cxnLst/>
              <a:rect l="l" t="t" r="r" b="b"/>
              <a:pathLst>
                <a:path w="18414" h="102234">
                  <a:moveTo>
                    <a:pt x="0" y="0"/>
                  </a:moveTo>
                  <a:lnTo>
                    <a:pt x="18287" y="102107"/>
                  </a:lnTo>
                </a:path>
              </a:pathLst>
            </a:custGeom>
            <a:ln w="8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485643" y="8028427"/>
              <a:ext cx="24765" cy="274320"/>
            </a:xfrm>
            <a:custGeom>
              <a:avLst/>
              <a:gdLst/>
              <a:ahLst/>
              <a:cxnLst/>
              <a:rect l="l" t="t" r="r" b="b"/>
              <a:pathLst>
                <a:path w="24764" h="274320">
                  <a:moveTo>
                    <a:pt x="12191" y="-2048"/>
                  </a:moveTo>
                  <a:lnTo>
                    <a:pt x="12191" y="276368"/>
                  </a:lnTo>
                </a:path>
              </a:pathLst>
            </a:custGeom>
            <a:ln w="28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510027" y="8028427"/>
              <a:ext cx="828040" cy="0"/>
            </a:xfrm>
            <a:custGeom>
              <a:avLst/>
              <a:gdLst/>
              <a:ahLst/>
              <a:cxnLst/>
              <a:rect l="l" t="t" r="r" b="b"/>
              <a:pathLst>
                <a:path w="828039" h="0">
                  <a:moveTo>
                    <a:pt x="0" y="0"/>
                  </a:moveTo>
                  <a:lnTo>
                    <a:pt x="827531" y="0"/>
                  </a:lnTo>
                </a:path>
              </a:pathLst>
            </a:custGeom>
            <a:ln w="4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2492247" y="8089355"/>
            <a:ext cx="876300" cy="217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  <a:tabLst>
                <a:tab pos="487045" algn="l"/>
                <a:tab pos="812165" algn="l"/>
              </a:tabLst>
            </a:pPr>
            <a:r>
              <a:rPr dirty="0" u="sng" sz="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45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     </a:t>
            </a:r>
            <a:r>
              <a:rPr dirty="0" u="sng" sz="4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2      </a:t>
            </a:r>
            <a:r>
              <a:rPr dirty="0" u="sng" sz="4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endParaRPr sz="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750" spc="-45" i="1">
                <a:latin typeface="Times New Roman"/>
                <a:cs typeface="Times New Roman"/>
              </a:rPr>
              <a:t>n</a:t>
            </a:r>
            <a:r>
              <a:rPr dirty="0" baseline="-24691" sz="675">
                <a:latin typeface="Times New Roman"/>
                <a:cs typeface="Times New Roman"/>
              </a:rPr>
              <a:t>1</a:t>
            </a:r>
            <a:r>
              <a:rPr dirty="0" baseline="-24691" sz="675">
                <a:latin typeface="Times New Roman"/>
                <a:cs typeface="Times New Roman"/>
              </a:rPr>
              <a:t> </a:t>
            </a:r>
            <a:r>
              <a:rPr dirty="0" baseline="-24691" sz="675" spc="-82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Symbol"/>
                <a:cs typeface="Symbol"/>
              </a:rPr>
              <a:t></a:t>
            </a:r>
            <a:r>
              <a:rPr dirty="0" sz="750" spc="-40">
                <a:latin typeface="Times New Roman"/>
                <a:cs typeface="Times New Roman"/>
              </a:rPr>
              <a:t> </a:t>
            </a:r>
            <a:r>
              <a:rPr dirty="0" sz="750" spc="5" i="1">
                <a:latin typeface="Times New Roman"/>
                <a:cs typeface="Times New Roman"/>
              </a:rPr>
              <a:t>n</a:t>
            </a:r>
            <a:r>
              <a:rPr dirty="0" baseline="-24691" sz="675">
                <a:latin typeface="Times New Roman"/>
                <a:cs typeface="Times New Roman"/>
              </a:rPr>
              <a:t>2</a:t>
            </a:r>
            <a:r>
              <a:rPr dirty="0" baseline="-24691" sz="675">
                <a:latin typeface="Times New Roman"/>
                <a:cs typeface="Times New Roman"/>
              </a:rPr>
              <a:t> </a:t>
            </a:r>
            <a:r>
              <a:rPr dirty="0" baseline="-24691" sz="675" spc="-30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Symbol"/>
                <a:cs typeface="Symbol"/>
              </a:rPr>
              <a:t></a:t>
            </a:r>
            <a:r>
              <a:rPr dirty="0" sz="750" spc="-50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501393" y="8023942"/>
            <a:ext cx="862965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750" spc="60" i="1">
                <a:latin typeface="Times New Roman"/>
                <a:cs typeface="Times New Roman"/>
              </a:rPr>
              <a:t>s</a:t>
            </a:r>
            <a:r>
              <a:rPr dirty="0" baseline="43209" sz="675">
                <a:latin typeface="Times New Roman"/>
                <a:cs typeface="Times New Roman"/>
              </a:rPr>
              <a:t>2</a:t>
            </a:r>
            <a:r>
              <a:rPr dirty="0" baseline="43209" sz="675" spc="-44">
                <a:latin typeface="Times New Roman"/>
                <a:cs typeface="Times New Roman"/>
              </a:rPr>
              <a:t> </a:t>
            </a:r>
            <a:r>
              <a:rPr dirty="0" sz="750" spc="20">
                <a:latin typeface="Times New Roman"/>
                <a:cs typeface="Times New Roman"/>
              </a:rPr>
              <a:t>(</a:t>
            </a:r>
            <a:r>
              <a:rPr dirty="0" sz="750" spc="10" i="1">
                <a:latin typeface="Times New Roman"/>
                <a:cs typeface="Times New Roman"/>
              </a:rPr>
              <a:t>n</a:t>
            </a:r>
            <a:r>
              <a:rPr dirty="0" sz="750" i="1">
                <a:latin typeface="Times New Roman"/>
                <a:cs typeface="Times New Roman"/>
              </a:rPr>
              <a:t> </a:t>
            </a:r>
            <a:r>
              <a:rPr dirty="0" sz="750" spc="-35" i="1">
                <a:latin typeface="Times New Roman"/>
                <a:cs typeface="Times New Roman"/>
              </a:rPr>
              <a:t> </a:t>
            </a:r>
            <a:r>
              <a:rPr dirty="0" sz="750" spc="60">
                <a:latin typeface="Symbol"/>
                <a:cs typeface="Symbol"/>
              </a:rPr>
              <a:t></a:t>
            </a:r>
            <a:r>
              <a:rPr dirty="0" sz="750" spc="-55">
                <a:latin typeface="Times New Roman"/>
                <a:cs typeface="Times New Roman"/>
              </a:rPr>
              <a:t>1</a:t>
            </a:r>
            <a:r>
              <a:rPr dirty="0" sz="750" spc="5">
                <a:latin typeface="Times New Roman"/>
                <a:cs typeface="Times New Roman"/>
              </a:rPr>
              <a:t>)</a:t>
            </a:r>
            <a:r>
              <a:rPr dirty="0" sz="750" spc="-50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Symbol"/>
                <a:cs typeface="Symbol"/>
              </a:rPr>
              <a:t></a:t>
            </a:r>
            <a:r>
              <a:rPr dirty="0" sz="750" spc="-40">
                <a:latin typeface="Times New Roman"/>
                <a:cs typeface="Times New Roman"/>
              </a:rPr>
              <a:t> </a:t>
            </a:r>
            <a:r>
              <a:rPr dirty="0" sz="750" spc="60" i="1">
                <a:latin typeface="Times New Roman"/>
                <a:cs typeface="Times New Roman"/>
              </a:rPr>
              <a:t>s</a:t>
            </a:r>
            <a:r>
              <a:rPr dirty="0" baseline="43209" sz="675">
                <a:latin typeface="Times New Roman"/>
                <a:cs typeface="Times New Roman"/>
              </a:rPr>
              <a:t>2</a:t>
            </a:r>
            <a:r>
              <a:rPr dirty="0" baseline="43209" sz="675" spc="-44">
                <a:latin typeface="Times New Roman"/>
                <a:cs typeface="Times New Roman"/>
              </a:rPr>
              <a:t> </a:t>
            </a:r>
            <a:r>
              <a:rPr dirty="0" sz="750" spc="20">
                <a:latin typeface="Times New Roman"/>
                <a:cs typeface="Times New Roman"/>
              </a:rPr>
              <a:t>(</a:t>
            </a:r>
            <a:r>
              <a:rPr dirty="0" sz="750" spc="10" i="1">
                <a:latin typeface="Times New Roman"/>
                <a:cs typeface="Times New Roman"/>
              </a:rPr>
              <a:t>n</a:t>
            </a:r>
            <a:r>
              <a:rPr dirty="0" sz="750" i="1">
                <a:latin typeface="Times New Roman"/>
                <a:cs typeface="Times New Roman"/>
              </a:rPr>
              <a:t> </a:t>
            </a:r>
            <a:r>
              <a:rPr dirty="0" sz="750" spc="65" i="1">
                <a:latin typeface="Times New Roman"/>
                <a:cs typeface="Times New Roman"/>
              </a:rPr>
              <a:t> </a:t>
            </a:r>
            <a:r>
              <a:rPr dirty="0" sz="750" spc="50">
                <a:latin typeface="Symbol"/>
                <a:cs typeface="Symbol"/>
              </a:rPr>
              <a:t></a:t>
            </a:r>
            <a:r>
              <a:rPr dirty="0" sz="750" spc="-45">
                <a:latin typeface="Times New Roman"/>
                <a:cs typeface="Times New Roman"/>
              </a:rPr>
              <a:t>1</a:t>
            </a:r>
            <a:r>
              <a:rPr dirty="0" sz="750" spc="5"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05154" y="8110811"/>
            <a:ext cx="360045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14814" sz="1125" spc="15" i="1">
                <a:latin typeface="Times New Roman"/>
                <a:cs typeface="Times New Roman"/>
              </a:rPr>
              <a:t>s</a:t>
            </a:r>
            <a:r>
              <a:rPr dirty="0" sz="450" spc="10" i="1">
                <a:latin typeface="Times New Roman"/>
                <a:cs typeface="Times New Roman"/>
              </a:rPr>
              <a:t>pooled</a:t>
            </a:r>
            <a:r>
              <a:rPr dirty="0" sz="450" spc="20" i="1">
                <a:latin typeface="Times New Roman"/>
                <a:cs typeface="Times New Roman"/>
              </a:rPr>
              <a:t> </a:t>
            </a:r>
            <a:r>
              <a:rPr dirty="0" baseline="14814" sz="1125" spc="15">
                <a:latin typeface="Symbol"/>
                <a:cs typeface="Symbol"/>
              </a:rPr>
              <a:t></a:t>
            </a:r>
            <a:endParaRPr baseline="14814" sz="1125">
              <a:latin typeface="Symbol"/>
              <a:cs typeface="Symbo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31519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1" name="object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6483170"/>
            <a:ext cx="2833028" cy="2177637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4990081" y="8053833"/>
            <a:ext cx="62103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15">
                <a:latin typeface="Arial MT"/>
                <a:cs typeface="Arial MT"/>
              </a:rPr>
              <a:t>Non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si</a:t>
            </a:r>
            <a:r>
              <a:rPr dirty="0" sz="600" spc="-2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rifiuta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H</a:t>
            </a:r>
            <a:r>
              <a:rPr dirty="0" baseline="-20833" sz="600" spc="22">
                <a:latin typeface="Arial MT"/>
                <a:cs typeface="Arial MT"/>
              </a:rPr>
              <a:t>0</a:t>
            </a:r>
            <a:endParaRPr baseline="-20833" sz="600">
              <a:latin typeface="Arial MT"/>
              <a:cs typeface="Arial M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137660" y="8083295"/>
            <a:ext cx="2482850" cy="216535"/>
          </a:xfrm>
          <a:custGeom>
            <a:avLst/>
            <a:gdLst/>
            <a:ahLst/>
            <a:cxnLst/>
            <a:rect l="l" t="t" r="r" b="b"/>
            <a:pathLst>
              <a:path w="2482850" h="216534">
                <a:moveTo>
                  <a:pt x="77724" y="141732"/>
                </a:moveTo>
                <a:lnTo>
                  <a:pt x="45720" y="141732"/>
                </a:lnTo>
                <a:lnTo>
                  <a:pt x="45720" y="123444"/>
                </a:lnTo>
                <a:lnTo>
                  <a:pt x="0" y="146304"/>
                </a:lnTo>
                <a:lnTo>
                  <a:pt x="45720" y="169164"/>
                </a:lnTo>
                <a:lnTo>
                  <a:pt x="45720" y="150876"/>
                </a:lnTo>
                <a:lnTo>
                  <a:pt x="77724" y="150876"/>
                </a:lnTo>
                <a:lnTo>
                  <a:pt x="77724" y="141732"/>
                </a:lnTo>
                <a:close/>
              </a:path>
              <a:path w="2482850" h="216534">
                <a:moveTo>
                  <a:pt x="141732" y="141732"/>
                </a:moveTo>
                <a:lnTo>
                  <a:pt x="105156" y="141732"/>
                </a:lnTo>
                <a:lnTo>
                  <a:pt x="105156" y="150876"/>
                </a:lnTo>
                <a:lnTo>
                  <a:pt x="141732" y="150876"/>
                </a:lnTo>
                <a:lnTo>
                  <a:pt x="141732" y="141732"/>
                </a:lnTo>
                <a:close/>
              </a:path>
              <a:path w="2482850" h="216534">
                <a:moveTo>
                  <a:pt x="205740" y="141732"/>
                </a:moveTo>
                <a:lnTo>
                  <a:pt x="169164" y="141732"/>
                </a:lnTo>
                <a:lnTo>
                  <a:pt x="169164" y="150876"/>
                </a:lnTo>
                <a:lnTo>
                  <a:pt x="205740" y="150876"/>
                </a:lnTo>
                <a:lnTo>
                  <a:pt x="205740" y="141732"/>
                </a:lnTo>
                <a:close/>
              </a:path>
              <a:path w="2482850" h="216534">
                <a:moveTo>
                  <a:pt x="269748" y="141732"/>
                </a:moveTo>
                <a:lnTo>
                  <a:pt x="233172" y="141732"/>
                </a:lnTo>
                <a:lnTo>
                  <a:pt x="233172" y="150876"/>
                </a:lnTo>
                <a:lnTo>
                  <a:pt x="269748" y="150876"/>
                </a:lnTo>
                <a:lnTo>
                  <a:pt x="269748" y="141732"/>
                </a:lnTo>
                <a:close/>
              </a:path>
              <a:path w="2482850" h="216534">
                <a:moveTo>
                  <a:pt x="332232" y="141732"/>
                </a:moveTo>
                <a:lnTo>
                  <a:pt x="295656" y="141732"/>
                </a:lnTo>
                <a:lnTo>
                  <a:pt x="295656" y="150876"/>
                </a:lnTo>
                <a:lnTo>
                  <a:pt x="332232" y="150876"/>
                </a:lnTo>
                <a:lnTo>
                  <a:pt x="332232" y="141732"/>
                </a:lnTo>
                <a:close/>
              </a:path>
              <a:path w="2482850" h="216534">
                <a:moveTo>
                  <a:pt x="396240" y="141732"/>
                </a:moveTo>
                <a:lnTo>
                  <a:pt x="359664" y="141732"/>
                </a:lnTo>
                <a:lnTo>
                  <a:pt x="359664" y="150876"/>
                </a:lnTo>
                <a:lnTo>
                  <a:pt x="396240" y="150876"/>
                </a:lnTo>
                <a:lnTo>
                  <a:pt x="396240" y="141732"/>
                </a:lnTo>
                <a:close/>
              </a:path>
              <a:path w="2482850" h="216534">
                <a:moveTo>
                  <a:pt x="460248" y="141732"/>
                </a:moveTo>
                <a:lnTo>
                  <a:pt x="423672" y="141732"/>
                </a:lnTo>
                <a:lnTo>
                  <a:pt x="423672" y="150876"/>
                </a:lnTo>
                <a:lnTo>
                  <a:pt x="460248" y="150876"/>
                </a:lnTo>
                <a:lnTo>
                  <a:pt x="460248" y="141732"/>
                </a:lnTo>
                <a:close/>
              </a:path>
              <a:path w="2482850" h="216534">
                <a:moveTo>
                  <a:pt x="524256" y="141732"/>
                </a:moveTo>
                <a:lnTo>
                  <a:pt x="487680" y="141732"/>
                </a:lnTo>
                <a:lnTo>
                  <a:pt x="487680" y="150876"/>
                </a:lnTo>
                <a:lnTo>
                  <a:pt x="524256" y="150876"/>
                </a:lnTo>
                <a:lnTo>
                  <a:pt x="524256" y="141732"/>
                </a:lnTo>
                <a:close/>
              </a:path>
              <a:path w="2482850" h="216534">
                <a:moveTo>
                  <a:pt x="647700" y="0"/>
                </a:moveTo>
                <a:lnTo>
                  <a:pt x="638556" y="0"/>
                </a:lnTo>
                <a:lnTo>
                  <a:pt x="638556" y="167640"/>
                </a:lnTo>
                <a:lnTo>
                  <a:pt x="647700" y="167640"/>
                </a:lnTo>
                <a:lnTo>
                  <a:pt x="647700" y="0"/>
                </a:lnTo>
                <a:close/>
              </a:path>
              <a:path w="2482850" h="216534">
                <a:moveTo>
                  <a:pt x="1839468" y="0"/>
                </a:moveTo>
                <a:lnTo>
                  <a:pt x="1830324" y="0"/>
                </a:lnTo>
                <a:lnTo>
                  <a:pt x="1830324" y="167640"/>
                </a:lnTo>
                <a:lnTo>
                  <a:pt x="1839468" y="167640"/>
                </a:lnTo>
                <a:lnTo>
                  <a:pt x="1839468" y="0"/>
                </a:lnTo>
                <a:close/>
              </a:path>
              <a:path w="2482850" h="216534">
                <a:moveTo>
                  <a:pt x="1962912" y="141732"/>
                </a:moveTo>
                <a:lnTo>
                  <a:pt x="1926336" y="141732"/>
                </a:lnTo>
                <a:lnTo>
                  <a:pt x="1926336" y="150876"/>
                </a:lnTo>
                <a:lnTo>
                  <a:pt x="1962912" y="150876"/>
                </a:lnTo>
                <a:lnTo>
                  <a:pt x="1962912" y="141732"/>
                </a:lnTo>
                <a:close/>
              </a:path>
              <a:path w="2482850" h="216534">
                <a:moveTo>
                  <a:pt x="2026920" y="141732"/>
                </a:moveTo>
                <a:lnTo>
                  <a:pt x="1990344" y="141732"/>
                </a:lnTo>
                <a:lnTo>
                  <a:pt x="1990344" y="150876"/>
                </a:lnTo>
                <a:lnTo>
                  <a:pt x="2026920" y="150876"/>
                </a:lnTo>
                <a:lnTo>
                  <a:pt x="2026920" y="141732"/>
                </a:lnTo>
                <a:close/>
              </a:path>
              <a:path w="2482850" h="216534">
                <a:moveTo>
                  <a:pt x="2090928" y="141732"/>
                </a:moveTo>
                <a:lnTo>
                  <a:pt x="2054352" y="141732"/>
                </a:lnTo>
                <a:lnTo>
                  <a:pt x="2054352" y="150876"/>
                </a:lnTo>
                <a:lnTo>
                  <a:pt x="2090928" y="150876"/>
                </a:lnTo>
                <a:lnTo>
                  <a:pt x="2090928" y="141732"/>
                </a:lnTo>
                <a:close/>
              </a:path>
              <a:path w="2482850" h="216534">
                <a:moveTo>
                  <a:pt x="2153412" y="141732"/>
                </a:moveTo>
                <a:lnTo>
                  <a:pt x="2116836" y="141732"/>
                </a:lnTo>
                <a:lnTo>
                  <a:pt x="2116836" y="150876"/>
                </a:lnTo>
                <a:lnTo>
                  <a:pt x="2153412" y="150876"/>
                </a:lnTo>
                <a:lnTo>
                  <a:pt x="2153412" y="141732"/>
                </a:lnTo>
                <a:close/>
              </a:path>
              <a:path w="2482850" h="216534">
                <a:moveTo>
                  <a:pt x="2217420" y="141732"/>
                </a:moveTo>
                <a:lnTo>
                  <a:pt x="2180844" y="141732"/>
                </a:lnTo>
                <a:lnTo>
                  <a:pt x="2180844" y="150876"/>
                </a:lnTo>
                <a:lnTo>
                  <a:pt x="2217420" y="150876"/>
                </a:lnTo>
                <a:lnTo>
                  <a:pt x="2217420" y="141732"/>
                </a:lnTo>
                <a:close/>
              </a:path>
              <a:path w="2482850" h="216534">
                <a:moveTo>
                  <a:pt x="2281428" y="141732"/>
                </a:moveTo>
                <a:lnTo>
                  <a:pt x="2244852" y="141732"/>
                </a:lnTo>
                <a:lnTo>
                  <a:pt x="2244852" y="150876"/>
                </a:lnTo>
                <a:lnTo>
                  <a:pt x="2281428" y="150876"/>
                </a:lnTo>
                <a:lnTo>
                  <a:pt x="2281428" y="141732"/>
                </a:lnTo>
                <a:close/>
              </a:path>
              <a:path w="2482850" h="216534">
                <a:moveTo>
                  <a:pt x="2345436" y="141732"/>
                </a:moveTo>
                <a:lnTo>
                  <a:pt x="2308860" y="141732"/>
                </a:lnTo>
                <a:lnTo>
                  <a:pt x="2308860" y="150876"/>
                </a:lnTo>
                <a:lnTo>
                  <a:pt x="2345436" y="150876"/>
                </a:lnTo>
                <a:lnTo>
                  <a:pt x="2345436" y="141732"/>
                </a:lnTo>
                <a:close/>
              </a:path>
              <a:path w="2482850" h="216534">
                <a:moveTo>
                  <a:pt x="2407920" y="141732"/>
                </a:moveTo>
                <a:lnTo>
                  <a:pt x="2372868" y="141732"/>
                </a:lnTo>
                <a:lnTo>
                  <a:pt x="2372868" y="150876"/>
                </a:lnTo>
                <a:lnTo>
                  <a:pt x="2407920" y="150876"/>
                </a:lnTo>
                <a:lnTo>
                  <a:pt x="2407920" y="141732"/>
                </a:lnTo>
                <a:close/>
              </a:path>
              <a:path w="2482850" h="216534">
                <a:moveTo>
                  <a:pt x="2476500" y="146304"/>
                </a:moveTo>
                <a:lnTo>
                  <a:pt x="2430780" y="123444"/>
                </a:lnTo>
                <a:lnTo>
                  <a:pt x="2430780" y="169164"/>
                </a:lnTo>
                <a:lnTo>
                  <a:pt x="2476500" y="146304"/>
                </a:lnTo>
                <a:close/>
              </a:path>
              <a:path w="2482850" h="216534">
                <a:moveTo>
                  <a:pt x="2482596" y="187452"/>
                </a:moveTo>
                <a:lnTo>
                  <a:pt x="1257300" y="187452"/>
                </a:lnTo>
                <a:lnTo>
                  <a:pt x="1257300" y="141732"/>
                </a:lnTo>
                <a:lnTo>
                  <a:pt x="1248156" y="141732"/>
                </a:lnTo>
                <a:lnTo>
                  <a:pt x="1248156" y="187452"/>
                </a:lnTo>
                <a:lnTo>
                  <a:pt x="22860" y="187452"/>
                </a:lnTo>
                <a:lnTo>
                  <a:pt x="22860" y="196596"/>
                </a:lnTo>
                <a:lnTo>
                  <a:pt x="1248156" y="196596"/>
                </a:lnTo>
                <a:lnTo>
                  <a:pt x="1248156" y="216408"/>
                </a:lnTo>
                <a:lnTo>
                  <a:pt x="1257300" y="216408"/>
                </a:lnTo>
                <a:lnTo>
                  <a:pt x="1257300" y="196596"/>
                </a:lnTo>
                <a:lnTo>
                  <a:pt x="2482596" y="196596"/>
                </a:lnTo>
                <a:lnTo>
                  <a:pt x="2482596" y="18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009637" y="8053833"/>
            <a:ext cx="46355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latin typeface="Arial MT"/>
                <a:cs typeface="Arial MT"/>
              </a:rPr>
              <a:t>Si</a:t>
            </a:r>
            <a:r>
              <a:rPr dirty="0" sz="600" spc="-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rifiuta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H</a:t>
            </a:r>
            <a:r>
              <a:rPr dirty="0" baseline="-20833" sz="600" spc="22">
                <a:latin typeface="Arial MT"/>
                <a:cs typeface="Arial MT"/>
              </a:rPr>
              <a:t>0</a:t>
            </a:r>
            <a:endParaRPr baseline="-20833" sz="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8354" y="8053833"/>
            <a:ext cx="46355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latin typeface="Arial MT"/>
                <a:cs typeface="Arial MT"/>
              </a:rPr>
              <a:t>Si</a:t>
            </a:r>
            <a:r>
              <a:rPr dirty="0" sz="600" spc="-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rifiuta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H</a:t>
            </a:r>
            <a:r>
              <a:rPr dirty="0" baseline="-20833" sz="600" spc="22">
                <a:latin typeface="Arial MT"/>
                <a:cs typeface="Arial MT"/>
              </a:rPr>
              <a:t>0</a:t>
            </a:r>
            <a:endParaRPr baseline="-20833" sz="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335522" y="8326628"/>
            <a:ext cx="137795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50" spc="20">
                <a:latin typeface="Tahoma"/>
                <a:cs typeface="Tahoma"/>
              </a:rPr>
              <a:t>δ</a:t>
            </a:r>
            <a:r>
              <a:rPr dirty="0" sz="550" spc="10">
                <a:latin typeface="Arial MT"/>
                <a:cs typeface="Arial MT"/>
              </a:rPr>
              <a:t>=</a:t>
            </a:r>
            <a:r>
              <a:rPr dirty="0" sz="550" spc="1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620253" y="8305293"/>
            <a:ext cx="5778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spc="20">
                <a:latin typeface="Arial MT"/>
                <a:cs typeface="Arial MT"/>
              </a:rPr>
              <a:t>d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004054" y="6575235"/>
            <a:ext cx="2639695" cy="1200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50">
              <a:latin typeface="Verdana"/>
              <a:cs typeface="Verdana"/>
            </a:endParaRPr>
          </a:p>
          <a:p>
            <a:pPr algn="ctr" marL="151130">
              <a:lnSpc>
                <a:spcPct val="100000"/>
              </a:lnSpc>
            </a:pP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Rifiuto/non</a:t>
            </a:r>
            <a:r>
              <a:rPr dirty="0" sz="55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rifiuto</a:t>
            </a: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di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5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23809" sz="525" spc="22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endParaRPr baseline="-23809" sz="525">
              <a:latin typeface="Arial MT"/>
              <a:cs typeface="Arial MT"/>
            </a:endParaRPr>
          </a:p>
          <a:p>
            <a:pPr marL="47625" marR="411480">
              <a:lnSpc>
                <a:spcPct val="100000"/>
              </a:lnSpc>
              <a:spcBef>
                <a:spcPts val="585"/>
              </a:spcBef>
              <a:buChar char="•"/>
              <a:tabLst>
                <a:tab pos="127635" algn="l"/>
              </a:tabLst>
            </a:pPr>
            <a:r>
              <a:rPr dirty="0" sz="700" spc="-5">
                <a:latin typeface="Arial MT"/>
                <a:cs typeface="Arial MT"/>
              </a:rPr>
              <a:t>Serve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una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regola</a:t>
            </a:r>
            <a:r>
              <a:rPr dirty="0" sz="700" spc="3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che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consenta</a:t>
            </a:r>
            <a:r>
              <a:rPr dirty="0" sz="700" spc="3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di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rifiutare</a:t>
            </a:r>
            <a:r>
              <a:rPr dirty="0" sz="700" spc="3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H</a:t>
            </a:r>
            <a:r>
              <a:rPr dirty="0" baseline="-18518" sz="675">
                <a:latin typeface="Arial MT"/>
                <a:cs typeface="Arial MT"/>
              </a:rPr>
              <a:t>0</a:t>
            </a:r>
            <a:r>
              <a:rPr dirty="0" baseline="-18518" sz="675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se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 </a:t>
            </a:r>
            <a:r>
              <a:rPr dirty="0" sz="700" spc="-10">
                <a:latin typeface="Arial MT"/>
                <a:cs typeface="Arial MT"/>
              </a:rPr>
              <a:t>dati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campionari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non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sono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“consistenti”</a:t>
            </a:r>
            <a:r>
              <a:rPr dirty="0" sz="700" spc="3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con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H</a:t>
            </a:r>
            <a:r>
              <a:rPr dirty="0" baseline="-18518" sz="675">
                <a:latin typeface="Arial MT"/>
                <a:cs typeface="Arial MT"/>
              </a:rPr>
              <a:t>0</a:t>
            </a:r>
            <a:endParaRPr baseline="-18518" sz="675">
              <a:latin typeface="Arial MT"/>
              <a:cs typeface="Arial MT"/>
            </a:endParaRPr>
          </a:p>
          <a:p>
            <a:pPr marL="47625" marR="30480">
              <a:lnSpc>
                <a:spcPct val="100000"/>
              </a:lnSpc>
              <a:spcBef>
                <a:spcPts val="620"/>
              </a:spcBef>
              <a:buChar char="•"/>
              <a:tabLst>
                <a:tab pos="127635" algn="l"/>
              </a:tabLst>
            </a:pPr>
            <a:r>
              <a:rPr dirty="0" sz="700" spc="-5">
                <a:latin typeface="Arial MT"/>
                <a:cs typeface="Arial MT"/>
              </a:rPr>
              <a:t>Si rifiuta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H</a:t>
            </a:r>
            <a:r>
              <a:rPr dirty="0" baseline="-18518" sz="675">
                <a:latin typeface="Arial MT"/>
                <a:cs typeface="Arial MT"/>
              </a:rPr>
              <a:t>0</a:t>
            </a:r>
            <a:r>
              <a:rPr dirty="0" baseline="-18518" sz="675" spc="104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se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è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molto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più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piccola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molto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più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grande</a:t>
            </a:r>
            <a:r>
              <a:rPr dirty="0" sz="700" spc="4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di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zero: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ma</a:t>
            </a:r>
            <a:r>
              <a:rPr dirty="0" sz="700" spc="-2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quanto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più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grande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più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piccolo?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 MT"/>
              <a:cs typeface="Arial MT"/>
            </a:endParaRPr>
          </a:p>
          <a:p>
            <a:pPr marL="546100">
              <a:lnSpc>
                <a:spcPct val="100000"/>
              </a:lnSpc>
            </a:pPr>
            <a:r>
              <a:rPr dirty="0" sz="550" spc="10">
                <a:latin typeface="Arial MT"/>
                <a:cs typeface="Arial MT"/>
              </a:rPr>
              <a:t>S</a:t>
            </a:r>
            <a:r>
              <a:rPr dirty="0" sz="550" spc="5">
                <a:latin typeface="Arial MT"/>
                <a:cs typeface="Arial MT"/>
              </a:rPr>
              <a:t>I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D</a:t>
            </a:r>
            <a:r>
              <a:rPr dirty="0" sz="550" spc="10">
                <a:latin typeface="Arial MT"/>
                <a:cs typeface="Arial MT"/>
              </a:rPr>
              <a:t>EV</a:t>
            </a:r>
            <a:r>
              <a:rPr dirty="0" sz="550" spc="15">
                <a:latin typeface="Arial MT"/>
                <a:cs typeface="Arial MT"/>
              </a:rPr>
              <a:t>E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S</a:t>
            </a:r>
            <a:r>
              <a:rPr dirty="0" sz="550" spc="15">
                <a:latin typeface="Arial MT"/>
                <a:cs typeface="Arial MT"/>
              </a:rPr>
              <a:t>C</a:t>
            </a:r>
            <a:r>
              <a:rPr dirty="0" sz="550" spc="10">
                <a:latin typeface="Arial MT"/>
                <a:cs typeface="Arial MT"/>
              </a:rPr>
              <a:t>EG</a:t>
            </a:r>
            <a:r>
              <a:rPr dirty="0" sz="550" spc="10">
                <a:latin typeface="Arial MT"/>
                <a:cs typeface="Arial MT"/>
              </a:rPr>
              <a:t>L</a:t>
            </a:r>
            <a:r>
              <a:rPr dirty="0" sz="550" spc="-15">
                <a:latin typeface="Arial MT"/>
                <a:cs typeface="Arial MT"/>
              </a:rPr>
              <a:t>I</a:t>
            </a:r>
            <a:r>
              <a:rPr dirty="0" sz="550" spc="10">
                <a:latin typeface="Arial MT"/>
                <a:cs typeface="Arial MT"/>
              </a:rPr>
              <a:t>E</a:t>
            </a:r>
            <a:r>
              <a:rPr dirty="0" sz="550" spc="15">
                <a:latin typeface="Arial MT"/>
                <a:cs typeface="Arial MT"/>
              </a:rPr>
              <a:t>RE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UNA</a:t>
            </a:r>
            <a:r>
              <a:rPr dirty="0" sz="550" spc="-35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R</a:t>
            </a:r>
            <a:r>
              <a:rPr dirty="0" sz="550" spc="10">
                <a:latin typeface="Arial MT"/>
                <a:cs typeface="Arial MT"/>
              </a:rPr>
              <a:t>EG</a:t>
            </a:r>
            <a:r>
              <a:rPr dirty="0" sz="550" spc="-15">
                <a:latin typeface="Arial MT"/>
                <a:cs typeface="Arial MT"/>
              </a:rPr>
              <a:t>I</a:t>
            </a:r>
            <a:r>
              <a:rPr dirty="0" sz="550" spc="15">
                <a:latin typeface="Arial MT"/>
                <a:cs typeface="Arial MT"/>
              </a:rPr>
              <a:t>O</a:t>
            </a:r>
            <a:r>
              <a:rPr dirty="0" sz="550" spc="15">
                <a:latin typeface="Arial MT"/>
                <a:cs typeface="Arial MT"/>
              </a:rPr>
              <a:t>NE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CR</a:t>
            </a:r>
            <a:r>
              <a:rPr dirty="0" sz="550" spc="-10">
                <a:latin typeface="Arial MT"/>
                <a:cs typeface="Arial MT"/>
              </a:rPr>
              <a:t>ITI</a:t>
            </a:r>
            <a:r>
              <a:rPr dirty="0" sz="550" spc="15">
                <a:latin typeface="Arial MT"/>
                <a:cs typeface="Arial MT"/>
              </a:rPr>
              <a:t>CA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925823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5423" y="2002531"/>
            <a:ext cx="2910840" cy="2234565"/>
            <a:chOff x="725423" y="2002531"/>
            <a:chExt cx="2910840" cy="2234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2002531"/>
              <a:ext cx="2910839" cy="22341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67228" y="3819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 h="0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4572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7851" y="3817614"/>
              <a:ext cx="45720" cy="91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4268" y="3822186"/>
              <a:ext cx="45719" cy="228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6736" y="3838188"/>
              <a:ext cx="859790" cy="9525"/>
            </a:xfrm>
            <a:custGeom>
              <a:avLst/>
              <a:gdLst/>
              <a:ahLst/>
              <a:cxnLst/>
              <a:rect l="l" t="t" r="r" b="b"/>
              <a:pathLst>
                <a:path w="859789" h="9525">
                  <a:moveTo>
                    <a:pt x="0" y="0"/>
                  </a:moveTo>
                  <a:lnTo>
                    <a:pt x="13715" y="0"/>
                  </a:lnTo>
                </a:path>
                <a:path w="859789" h="9525">
                  <a:moveTo>
                    <a:pt x="841247" y="9144"/>
                  </a:moveTo>
                  <a:lnTo>
                    <a:pt x="859535" y="9144"/>
                  </a:lnTo>
                </a:path>
              </a:pathLst>
            </a:custGeom>
            <a:ln w="457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6079" y="3817614"/>
              <a:ext cx="256031" cy="685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5859" y="3826758"/>
              <a:ext cx="256031" cy="1005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3803" y="3881622"/>
              <a:ext cx="178308" cy="365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31519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127635" marR="922019">
              <a:lnSpc>
                <a:spcPts val="1070"/>
              </a:lnSpc>
              <a:spcBef>
                <a:spcPts val="560"/>
              </a:spcBef>
            </a:pPr>
            <a:r>
              <a:rPr dirty="0" sz="900" spc="-80" b="1" i="1">
                <a:latin typeface="Verdana"/>
                <a:cs typeface="Verdana"/>
              </a:rPr>
              <a:t>D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b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70" b="1" i="1">
                <a:latin typeface="Verdana"/>
                <a:cs typeface="Verdana"/>
              </a:rPr>
              <a:t>z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55" b="1" i="1">
                <a:latin typeface="Verdana"/>
                <a:cs typeface="Verdana"/>
              </a:rPr>
              <a:t>o 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tt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1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H</a:t>
            </a:r>
            <a:r>
              <a:rPr dirty="0" sz="900" spc="-75" b="1" i="1"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  <a:p>
            <a:pPr marL="150495">
              <a:lnSpc>
                <a:spcPct val="100000"/>
              </a:lnSpc>
              <a:spcBef>
                <a:spcPts val="900"/>
              </a:spcBef>
              <a:tabLst>
                <a:tab pos="2000885" algn="l"/>
              </a:tabLst>
            </a:pPr>
            <a:r>
              <a:rPr dirty="0" baseline="5050" sz="825" spc="15">
                <a:latin typeface="Arial MT"/>
                <a:cs typeface="Arial MT"/>
              </a:rPr>
              <a:t>Regione</a:t>
            </a:r>
            <a:r>
              <a:rPr dirty="0" baseline="5050" sz="825" spc="-37">
                <a:latin typeface="Arial MT"/>
                <a:cs typeface="Arial MT"/>
              </a:rPr>
              <a:t> </a:t>
            </a:r>
            <a:r>
              <a:rPr dirty="0" baseline="5050" sz="825" spc="7">
                <a:latin typeface="Arial MT"/>
                <a:cs typeface="Arial MT"/>
              </a:rPr>
              <a:t>critica</a:t>
            </a:r>
            <a:r>
              <a:rPr dirty="0" baseline="5050" sz="825" spc="37">
                <a:latin typeface="Arial MT"/>
                <a:cs typeface="Arial MT"/>
              </a:rPr>
              <a:t> </a:t>
            </a:r>
            <a:r>
              <a:rPr dirty="0" baseline="5050" sz="825" spc="15">
                <a:latin typeface="Arial MT"/>
                <a:cs typeface="Arial MT"/>
              </a:rPr>
              <a:t>di</a:t>
            </a:r>
            <a:r>
              <a:rPr dirty="0" baseline="5050" sz="825" spc="7">
                <a:latin typeface="Arial MT"/>
                <a:cs typeface="Arial MT"/>
              </a:rPr>
              <a:t> </a:t>
            </a:r>
            <a:r>
              <a:rPr dirty="0" baseline="5050" sz="825">
                <a:latin typeface="Arial MT"/>
                <a:cs typeface="Arial MT"/>
              </a:rPr>
              <a:t>rifiuto</a:t>
            </a:r>
            <a:r>
              <a:rPr dirty="0" baseline="5050" sz="825" spc="37">
                <a:latin typeface="Arial MT"/>
                <a:cs typeface="Arial MT"/>
              </a:rPr>
              <a:t> </a:t>
            </a:r>
            <a:r>
              <a:rPr dirty="0" baseline="5050" sz="825" spc="15">
                <a:latin typeface="Arial MT"/>
                <a:cs typeface="Arial MT"/>
              </a:rPr>
              <a:t>(2</a:t>
            </a:r>
            <a:r>
              <a:rPr dirty="0" baseline="5050" sz="825" spc="22">
                <a:latin typeface="Arial MT"/>
                <a:cs typeface="Arial MT"/>
              </a:rPr>
              <a:t> </a:t>
            </a:r>
            <a:r>
              <a:rPr dirty="0" baseline="5050" sz="825" spc="15">
                <a:latin typeface="Arial MT"/>
                <a:cs typeface="Arial MT"/>
              </a:rPr>
              <a:t>code)	</a:t>
            </a:r>
            <a:r>
              <a:rPr dirty="0" sz="600" spc="10">
                <a:latin typeface="Symbol"/>
                <a:cs typeface="Symbol"/>
              </a:rPr>
              <a:t></a:t>
            </a:r>
            <a:r>
              <a:rPr dirty="0" baseline="-20833" sz="600" spc="15">
                <a:latin typeface="Symbol"/>
                <a:cs typeface="Symbol"/>
              </a:rPr>
              <a:t></a:t>
            </a:r>
            <a:r>
              <a:rPr dirty="0" sz="600" spc="10">
                <a:latin typeface="Symbol"/>
                <a:cs typeface="Symbol"/>
              </a:rPr>
              <a:t></a:t>
            </a:r>
            <a:r>
              <a:rPr dirty="0" baseline="-20833" sz="600" spc="15">
                <a:latin typeface="Arial MT"/>
                <a:cs typeface="Arial MT"/>
              </a:rPr>
              <a:t>Rh+</a:t>
            </a:r>
            <a:r>
              <a:rPr dirty="0" sz="600" spc="10">
                <a:latin typeface="Arial MT"/>
                <a:cs typeface="Arial MT"/>
              </a:rPr>
              <a:t>-</a:t>
            </a:r>
            <a:r>
              <a:rPr dirty="0" sz="600" spc="-40">
                <a:latin typeface="Arial MT"/>
                <a:cs typeface="Arial MT"/>
              </a:rPr>
              <a:t> </a:t>
            </a:r>
            <a:r>
              <a:rPr dirty="0" sz="600" spc="10">
                <a:latin typeface="Symbol"/>
                <a:cs typeface="Symbol"/>
              </a:rPr>
              <a:t></a:t>
            </a:r>
            <a:r>
              <a:rPr dirty="0" baseline="-20833" sz="600" spc="15">
                <a:latin typeface="Arial MT"/>
                <a:cs typeface="Arial MT"/>
              </a:rPr>
              <a:t>Rh-</a:t>
            </a:r>
            <a:r>
              <a:rPr dirty="0" sz="600" spc="10">
                <a:latin typeface="Arial MT"/>
                <a:cs typeface="Arial MT"/>
              </a:rPr>
              <a:t>=0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 MT"/>
              <a:cs typeface="Arial MT"/>
            </a:endParaRPr>
          </a:p>
          <a:p>
            <a:pPr marL="2134870" marR="342900">
              <a:lnSpc>
                <a:spcPct val="103600"/>
              </a:lnSpc>
            </a:pPr>
            <a:r>
              <a:rPr dirty="0" sz="550" spc="15">
                <a:solidFill>
                  <a:srgbClr val="0000CC"/>
                </a:solidFill>
                <a:latin typeface="Symbol"/>
                <a:cs typeface="Symbol"/>
              </a:rPr>
              <a:t></a:t>
            </a:r>
            <a:r>
              <a:rPr dirty="0" sz="550" spc="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550" spc="15">
                <a:solidFill>
                  <a:srgbClr val="0000CC"/>
                </a:solidFill>
                <a:latin typeface="Arial MT"/>
                <a:cs typeface="Arial MT"/>
              </a:rPr>
              <a:t>= </a:t>
            </a:r>
            <a:r>
              <a:rPr dirty="0" sz="550" spc="5">
                <a:solidFill>
                  <a:srgbClr val="0000CC"/>
                </a:solidFill>
                <a:latin typeface="Arial MT"/>
                <a:cs typeface="Arial MT"/>
              </a:rPr>
              <a:t>livello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di </a:t>
            </a:r>
            <a:r>
              <a:rPr dirty="0" sz="550" spc="-14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s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gn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f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ca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20">
                <a:solidFill>
                  <a:srgbClr val="0000CC"/>
                </a:solidFill>
                <a:latin typeface="Arial MT"/>
                <a:cs typeface="Arial MT"/>
              </a:rPr>
              <a:t>v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à</a:t>
            </a:r>
            <a:endParaRPr sz="55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76317" y="2031546"/>
            <a:ext cx="2833028" cy="217615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925823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Verdana"/>
              <a:cs typeface="Verdana"/>
            </a:endParaRPr>
          </a:p>
          <a:p>
            <a:pPr algn="ctr" marR="128270">
              <a:lnSpc>
                <a:spcPct val="100000"/>
              </a:lnSpc>
              <a:spcBef>
                <a:spcPts val="5"/>
              </a:spcBef>
            </a:pP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Rifiuto/non</a:t>
            </a:r>
            <a:r>
              <a:rPr dirty="0" sz="55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rifiuto</a:t>
            </a: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di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5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23809" sz="525" spc="22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endParaRPr baseline="-23809" sz="525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Arial MT"/>
              <a:cs typeface="Arial MT"/>
            </a:endParaRPr>
          </a:p>
          <a:p>
            <a:pPr marL="103505" marR="342265">
              <a:lnSpc>
                <a:spcPct val="100000"/>
              </a:lnSpc>
            </a:pPr>
            <a:r>
              <a:rPr dirty="0" sz="700" spc="-5">
                <a:latin typeface="Arial MT"/>
                <a:cs typeface="Arial MT"/>
              </a:rPr>
              <a:t>Con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il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FF0000"/>
                </a:solidFill>
                <a:latin typeface="Arial MT"/>
                <a:cs typeface="Arial MT"/>
              </a:rPr>
              <a:t>Test</a:t>
            </a:r>
            <a:r>
              <a:rPr dirty="0" sz="7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Statistico</a:t>
            </a:r>
            <a:r>
              <a:rPr dirty="0" sz="7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calcoliamo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 i="1">
                <a:latin typeface="Arial"/>
                <a:cs typeface="Arial"/>
              </a:rPr>
              <a:t>la</a:t>
            </a:r>
            <a:r>
              <a:rPr dirty="0" sz="700" spc="5" i="1">
                <a:latin typeface="Arial"/>
                <a:cs typeface="Arial"/>
              </a:rPr>
              <a:t> </a:t>
            </a:r>
            <a:r>
              <a:rPr dirty="0" sz="700" spc="-5" i="1">
                <a:latin typeface="Arial"/>
                <a:cs typeface="Arial"/>
              </a:rPr>
              <a:t>probabilità</a:t>
            </a:r>
            <a:r>
              <a:rPr dirty="0" sz="700" spc="40" i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che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la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differenza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osservata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sia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imputabile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al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caso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 MT"/>
              <a:cs typeface="Arial MT"/>
            </a:endParaRPr>
          </a:p>
          <a:p>
            <a:pPr marL="126364" marR="270510">
              <a:lnSpc>
                <a:spcPct val="100000"/>
              </a:lnSpc>
            </a:pPr>
            <a:r>
              <a:rPr dirty="0" sz="700" spc="-5">
                <a:latin typeface="Arial MT"/>
                <a:cs typeface="Arial MT"/>
              </a:rPr>
              <a:t>Se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questa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probabilità</a:t>
            </a:r>
            <a:r>
              <a:rPr dirty="0" sz="700" spc="3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è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‘piccola’,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ovvero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se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il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risultato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osservato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è</a:t>
            </a:r>
            <a:r>
              <a:rPr dirty="0" sz="700" spc="-10">
                <a:latin typeface="Arial MT"/>
                <a:cs typeface="Arial MT"/>
              </a:rPr>
              <a:t> sufficientemente</a:t>
            </a:r>
            <a:r>
              <a:rPr dirty="0" sz="700" spc="4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diverso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da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zero,</a:t>
            </a:r>
            <a:r>
              <a:rPr dirty="0" sz="700" spc="3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il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risultato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si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dice 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statisticamente</a:t>
            </a:r>
            <a:r>
              <a:rPr dirty="0" sz="7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significativo</a:t>
            </a:r>
            <a:r>
              <a:rPr dirty="0" sz="700" spc="-5">
                <a:latin typeface="Arial MT"/>
                <a:cs typeface="Arial MT"/>
              </a:rPr>
              <a:t>: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abbiamo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prove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sufficienti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per </a:t>
            </a:r>
            <a:r>
              <a:rPr dirty="0" sz="700" spc="-5">
                <a:latin typeface="Arial MT"/>
                <a:cs typeface="Arial MT"/>
              </a:rPr>
              <a:t> concludere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che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l’ipotesi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nulla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sia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falsa.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 MT"/>
              <a:cs typeface="Arial MT"/>
            </a:endParaRPr>
          </a:p>
          <a:p>
            <a:pPr marL="825500">
              <a:lnSpc>
                <a:spcPct val="100000"/>
              </a:lnSpc>
            </a:pPr>
            <a:r>
              <a:rPr dirty="0" sz="700" spc="-10">
                <a:latin typeface="Arial MT"/>
                <a:cs typeface="Arial MT"/>
              </a:rPr>
              <a:t>Errore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associato:</a:t>
            </a:r>
            <a:r>
              <a:rPr dirty="0" sz="700" spc="215"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risultato</a:t>
            </a:r>
            <a:r>
              <a:rPr dirty="0" sz="7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falso</a:t>
            </a:r>
            <a:r>
              <a:rPr dirty="0" sz="7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positivo</a:t>
            </a:r>
            <a:r>
              <a:rPr dirty="0" sz="7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dirty="0" sz="7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di</a:t>
            </a:r>
            <a:r>
              <a:rPr dirty="0" sz="7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7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tipo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2013" y="6483170"/>
            <a:ext cx="2833370" cy="2178050"/>
            <a:chOff x="782013" y="6483170"/>
            <a:chExt cx="2833370" cy="217805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2013" y="6483170"/>
              <a:ext cx="2833028" cy="217763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44524" y="6806178"/>
              <a:ext cx="2223770" cy="1572895"/>
            </a:xfrm>
            <a:custGeom>
              <a:avLst/>
              <a:gdLst/>
              <a:ahLst/>
              <a:cxnLst/>
              <a:rect l="l" t="t" r="r" b="b"/>
              <a:pathLst>
                <a:path w="2223770" h="1572895">
                  <a:moveTo>
                    <a:pt x="2223516" y="0"/>
                  </a:moveTo>
                  <a:lnTo>
                    <a:pt x="0" y="0"/>
                  </a:lnTo>
                  <a:lnTo>
                    <a:pt x="0" y="1572768"/>
                  </a:lnTo>
                  <a:lnTo>
                    <a:pt x="2223516" y="1572768"/>
                  </a:lnTo>
                  <a:lnTo>
                    <a:pt x="2223516" y="1569720"/>
                  </a:lnTo>
                  <a:lnTo>
                    <a:pt x="6096" y="1569720"/>
                  </a:lnTo>
                  <a:lnTo>
                    <a:pt x="3048" y="1566672"/>
                  </a:lnTo>
                  <a:lnTo>
                    <a:pt x="6096" y="1566672"/>
                  </a:lnTo>
                  <a:lnTo>
                    <a:pt x="6096" y="4572"/>
                  </a:lnTo>
                  <a:lnTo>
                    <a:pt x="3048" y="4572"/>
                  </a:lnTo>
                  <a:lnTo>
                    <a:pt x="6096" y="1524"/>
                  </a:lnTo>
                  <a:lnTo>
                    <a:pt x="2223516" y="1524"/>
                  </a:lnTo>
                  <a:lnTo>
                    <a:pt x="2223516" y="0"/>
                  </a:lnTo>
                  <a:close/>
                </a:path>
                <a:path w="2223770" h="1572895">
                  <a:moveTo>
                    <a:pt x="6096" y="1566672"/>
                  </a:moveTo>
                  <a:lnTo>
                    <a:pt x="3048" y="1566672"/>
                  </a:lnTo>
                  <a:lnTo>
                    <a:pt x="6096" y="1569720"/>
                  </a:lnTo>
                  <a:lnTo>
                    <a:pt x="6096" y="1566672"/>
                  </a:lnTo>
                  <a:close/>
                </a:path>
                <a:path w="2223770" h="1572895">
                  <a:moveTo>
                    <a:pt x="2217420" y="1566672"/>
                  </a:moveTo>
                  <a:lnTo>
                    <a:pt x="6096" y="1566672"/>
                  </a:lnTo>
                  <a:lnTo>
                    <a:pt x="6096" y="1569720"/>
                  </a:lnTo>
                  <a:lnTo>
                    <a:pt x="2217420" y="1569720"/>
                  </a:lnTo>
                  <a:lnTo>
                    <a:pt x="2217420" y="1566672"/>
                  </a:lnTo>
                  <a:close/>
                </a:path>
                <a:path w="2223770" h="1572895">
                  <a:moveTo>
                    <a:pt x="2217420" y="1524"/>
                  </a:moveTo>
                  <a:lnTo>
                    <a:pt x="2217420" y="1569720"/>
                  </a:lnTo>
                  <a:lnTo>
                    <a:pt x="2220468" y="1566672"/>
                  </a:lnTo>
                  <a:lnTo>
                    <a:pt x="2223516" y="1566672"/>
                  </a:lnTo>
                  <a:lnTo>
                    <a:pt x="2223516" y="4572"/>
                  </a:lnTo>
                  <a:lnTo>
                    <a:pt x="2220468" y="4572"/>
                  </a:lnTo>
                  <a:lnTo>
                    <a:pt x="2217420" y="1524"/>
                  </a:lnTo>
                  <a:close/>
                </a:path>
                <a:path w="2223770" h="1572895">
                  <a:moveTo>
                    <a:pt x="2223516" y="1566672"/>
                  </a:moveTo>
                  <a:lnTo>
                    <a:pt x="2220468" y="1566672"/>
                  </a:lnTo>
                  <a:lnTo>
                    <a:pt x="2217420" y="1569720"/>
                  </a:lnTo>
                  <a:lnTo>
                    <a:pt x="2223516" y="1569720"/>
                  </a:lnTo>
                  <a:lnTo>
                    <a:pt x="2223516" y="1566672"/>
                  </a:lnTo>
                  <a:close/>
                </a:path>
                <a:path w="2223770" h="1572895">
                  <a:moveTo>
                    <a:pt x="6096" y="1524"/>
                  </a:moveTo>
                  <a:lnTo>
                    <a:pt x="3048" y="4572"/>
                  </a:lnTo>
                  <a:lnTo>
                    <a:pt x="6096" y="4572"/>
                  </a:lnTo>
                  <a:lnTo>
                    <a:pt x="6096" y="1524"/>
                  </a:lnTo>
                  <a:close/>
                </a:path>
                <a:path w="2223770" h="1572895">
                  <a:moveTo>
                    <a:pt x="2217420" y="1524"/>
                  </a:moveTo>
                  <a:lnTo>
                    <a:pt x="6096" y="1524"/>
                  </a:lnTo>
                  <a:lnTo>
                    <a:pt x="6096" y="4572"/>
                  </a:lnTo>
                  <a:lnTo>
                    <a:pt x="2217420" y="4572"/>
                  </a:lnTo>
                  <a:lnTo>
                    <a:pt x="2217420" y="1524"/>
                  </a:lnTo>
                  <a:close/>
                </a:path>
                <a:path w="2223770" h="1572895">
                  <a:moveTo>
                    <a:pt x="2223516" y="1524"/>
                  </a:moveTo>
                  <a:lnTo>
                    <a:pt x="2217420" y="1524"/>
                  </a:lnTo>
                  <a:lnTo>
                    <a:pt x="2220468" y="4572"/>
                  </a:lnTo>
                  <a:lnTo>
                    <a:pt x="2223516" y="4572"/>
                  </a:lnTo>
                  <a:lnTo>
                    <a:pt x="2223516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47572" y="8353043"/>
              <a:ext cx="2217420" cy="26034"/>
            </a:xfrm>
            <a:custGeom>
              <a:avLst/>
              <a:gdLst/>
              <a:ahLst/>
              <a:cxnLst/>
              <a:rect l="l" t="t" r="r" b="b"/>
              <a:pathLst>
                <a:path w="2217420" h="26034">
                  <a:moveTo>
                    <a:pt x="2217420" y="19812"/>
                  </a:moveTo>
                  <a:lnTo>
                    <a:pt x="832104" y="19812"/>
                  </a:lnTo>
                  <a:lnTo>
                    <a:pt x="832104" y="0"/>
                  </a:lnTo>
                  <a:lnTo>
                    <a:pt x="827532" y="0"/>
                  </a:lnTo>
                  <a:lnTo>
                    <a:pt x="826211" y="19812"/>
                  </a:lnTo>
                  <a:lnTo>
                    <a:pt x="0" y="19812"/>
                  </a:lnTo>
                  <a:lnTo>
                    <a:pt x="0" y="25908"/>
                  </a:lnTo>
                  <a:lnTo>
                    <a:pt x="2217420" y="25908"/>
                  </a:lnTo>
                  <a:lnTo>
                    <a:pt x="221742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4523" y="6807448"/>
              <a:ext cx="2223515" cy="170256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53996" y="8353043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39" h="22859">
                  <a:moveTo>
                    <a:pt x="60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572" y="22860"/>
                  </a:lnTo>
                  <a:lnTo>
                    <a:pt x="6096" y="0"/>
                  </a:lnTo>
                  <a:close/>
                </a:path>
                <a:path w="281939" h="22859">
                  <a:moveTo>
                    <a:pt x="281940" y="0"/>
                  </a:moveTo>
                  <a:lnTo>
                    <a:pt x="275844" y="0"/>
                  </a:lnTo>
                  <a:lnTo>
                    <a:pt x="275844" y="22860"/>
                  </a:lnTo>
                  <a:lnTo>
                    <a:pt x="281940" y="2286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379219" y="7945628"/>
            <a:ext cx="2876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Symbol"/>
                <a:cs typeface="Symbol"/>
              </a:rPr>
              <a:t></a:t>
            </a:r>
            <a:r>
              <a:rPr dirty="0" sz="700" spc="-10">
                <a:latin typeface="Arial MT"/>
                <a:cs typeface="Arial MT"/>
              </a:rPr>
              <a:t>=0.05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92422" y="8332724"/>
            <a:ext cx="51435" cy="1079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500" spc="20">
                <a:latin typeface="Arial MT"/>
                <a:cs typeface="Arial MT"/>
              </a:rPr>
              <a:t>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5895" y="8348060"/>
            <a:ext cx="643890" cy="217804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300"/>
              </a:spcBef>
            </a:pPr>
            <a:r>
              <a:rPr dirty="0" sz="350" spc="15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dirty="0" sz="500" spc="10">
                <a:latin typeface="Arial MT"/>
                <a:cs typeface="Arial MT"/>
              </a:rPr>
              <a:t>Differenza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 spc="15">
                <a:latin typeface="Arial MT"/>
                <a:cs typeface="Arial MT"/>
              </a:rPr>
              <a:t>osservata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65118" y="7174485"/>
            <a:ext cx="42418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3600"/>
              </a:lnSpc>
              <a:spcBef>
                <a:spcPts val="100"/>
              </a:spcBef>
            </a:pPr>
            <a:r>
              <a:rPr dirty="0" sz="550" spc="15">
                <a:solidFill>
                  <a:srgbClr val="0000CC"/>
                </a:solidFill>
                <a:latin typeface="Symbol"/>
                <a:cs typeface="Symbol"/>
              </a:rPr>
              <a:t></a:t>
            </a:r>
            <a:r>
              <a:rPr dirty="0" sz="550" spc="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550" spc="15">
                <a:solidFill>
                  <a:srgbClr val="0000CC"/>
                </a:solidFill>
                <a:latin typeface="Arial MT"/>
                <a:cs typeface="Arial MT"/>
              </a:rPr>
              <a:t>= </a:t>
            </a:r>
            <a:r>
              <a:rPr dirty="0" sz="550" spc="5">
                <a:solidFill>
                  <a:srgbClr val="0000CC"/>
                </a:solidFill>
                <a:latin typeface="Arial MT"/>
                <a:cs typeface="Arial MT"/>
              </a:rPr>
              <a:t>livello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di </a:t>
            </a:r>
            <a:r>
              <a:rPr dirty="0" sz="550" spc="-14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s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gn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f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ca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20">
                <a:solidFill>
                  <a:srgbClr val="0000CC"/>
                </a:solidFill>
                <a:latin typeface="Arial MT"/>
                <a:cs typeface="Arial MT"/>
              </a:rPr>
              <a:t>v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à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5151" y="6550852"/>
            <a:ext cx="216217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75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g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50" b="1" i="1">
                <a:latin typeface="Verdana"/>
                <a:cs typeface="Verdana"/>
              </a:rPr>
              <a:t>f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v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97046" y="7979157"/>
            <a:ext cx="61341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latin typeface="Symbol"/>
                <a:cs typeface="Symbol"/>
              </a:rPr>
              <a:t></a:t>
            </a:r>
            <a:r>
              <a:rPr dirty="0" baseline="-20833" sz="600" spc="15">
                <a:latin typeface="Symbol"/>
                <a:cs typeface="Symbol"/>
              </a:rPr>
              <a:t></a:t>
            </a:r>
            <a:r>
              <a:rPr dirty="0" sz="600" spc="10">
                <a:latin typeface="Symbol"/>
                <a:cs typeface="Symbol"/>
              </a:rPr>
              <a:t></a:t>
            </a:r>
            <a:r>
              <a:rPr dirty="0" baseline="-20833" sz="600" spc="15">
                <a:latin typeface="Arial MT"/>
                <a:cs typeface="Arial MT"/>
              </a:rPr>
              <a:t>Rh+</a:t>
            </a:r>
            <a:r>
              <a:rPr dirty="0" sz="600" spc="10">
                <a:latin typeface="Arial MT"/>
                <a:cs typeface="Arial MT"/>
              </a:rPr>
              <a:t>-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0">
                <a:latin typeface="Symbol"/>
                <a:cs typeface="Symbol"/>
              </a:rPr>
              <a:t></a:t>
            </a:r>
            <a:r>
              <a:rPr dirty="0" baseline="-20833" sz="600" spc="15">
                <a:latin typeface="Arial MT"/>
                <a:cs typeface="Arial MT"/>
              </a:rPr>
              <a:t>Rh-</a:t>
            </a:r>
            <a:r>
              <a:rPr dirty="0" sz="600" spc="10">
                <a:latin typeface="Arial MT"/>
                <a:cs typeface="Arial MT"/>
              </a:rPr>
              <a:t>=0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1519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3976317" y="6483170"/>
            <a:ext cx="2833370" cy="2178050"/>
            <a:chOff x="3976317" y="6483170"/>
            <a:chExt cx="2833370" cy="2178050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76317" y="6483170"/>
              <a:ext cx="2833028" cy="217763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338828" y="6806178"/>
              <a:ext cx="2223770" cy="1572895"/>
            </a:xfrm>
            <a:custGeom>
              <a:avLst/>
              <a:gdLst/>
              <a:ahLst/>
              <a:cxnLst/>
              <a:rect l="l" t="t" r="r" b="b"/>
              <a:pathLst>
                <a:path w="2223770" h="1572895">
                  <a:moveTo>
                    <a:pt x="2223516" y="0"/>
                  </a:moveTo>
                  <a:lnTo>
                    <a:pt x="0" y="0"/>
                  </a:lnTo>
                  <a:lnTo>
                    <a:pt x="0" y="1572768"/>
                  </a:lnTo>
                  <a:lnTo>
                    <a:pt x="2223516" y="1572768"/>
                  </a:lnTo>
                  <a:lnTo>
                    <a:pt x="2223516" y="1569720"/>
                  </a:lnTo>
                  <a:lnTo>
                    <a:pt x="6096" y="1569720"/>
                  </a:lnTo>
                  <a:lnTo>
                    <a:pt x="3048" y="1566672"/>
                  </a:lnTo>
                  <a:lnTo>
                    <a:pt x="6096" y="1566672"/>
                  </a:lnTo>
                  <a:lnTo>
                    <a:pt x="6096" y="4572"/>
                  </a:lnTo>
                  <a:lnTo>
                    <a:pt x="3048" y="4572"/>
                  </a:lnTo>
                  <a:lnTo>
                    <a:pt x="6096" y="1524"/>
                  </a:lnTo>
                  <a:lnTo>
                    <a:pt x="2223516" y="1524"/>
                  </a:lnTo>
                  <a:lnTo>
                    <a:pt x="2223516" y="0"/>
                  </a:lnTo>
                  <a:close/>
                </a:path>
                <a:path w="2223770" h="1572895">
                  <a:moveTo>
                    <a:pt x="6096" y="1566672"/>
                  </a:moveTo>
                  <a:lnTo>
                    <a:pt x="3048" y="1566672"/>
                  </a:lnTo>
                  <a:lnTo>
                    <a:pt x="6096" y="1569720"/>
                  </a:lnTo>
                  <a:lnTo>
                    <a:pt x="6096" y="1566672"/>
                  </a:lnTo>
                  <a:close/>
                </a:path>
                <a:path w="2223770" h="1572895">
                  <a:moveTo>
                    <a:pt x="2217420" y="1566672"/>
                  </a:moveTo>
                  <a:lnTo>
                    <a:pt x="6096" y="1566672"/>
                  </a:lnTo>
                  <a:lnTo>
                    <a:pt x="6096" y="1569720"/>
                  </a:lnTo>
                  <a:lnTo>
                    <a:pt x="2217420" y="1569720"/>
                  </a:lnTo>
                  <a:lnTo>
                    <a:pt x="2217420" y="1566672"/>
                  </a:lnTo>
                  <a:close/>
                </a:path>
                <a:path w="2223770" h="1572895">
                  <a:moveTo>
                    <a:pt x="2217420" y="1524"/>
                  </a:moveTo>
                  <a:lnTo>
                    <a:pt x="2217420" y="1569720"/>
                  </a:lnTo>
                  <a:lnTo>
                    <a:pt x="2220468" y="1566672"/>
                  </a:lnTo>
                  <a:lnTo>
                    <a:pt x="2223516" y="1566672"/>
                  </a:lnTo>
                  <a:lnTo>
                    <a:pt x="2223516" y="4572"/>
                  </a:lnTo>
                  <a:lnTo>
                    <a:pt x="2220468" y="4572"/>
                  </a:lnTo>
                  <a:lnTo>
                    <a:pt x="2217420" y="1524"/>
                  </a:lnTo>
                  <a:close/>
                </a:path>
                <a:path w="2223770" h="1572895">
                  <a:moveTo>
                    <a:pt x="2223516" y="1566672"/>
                  </a:moveTo>
                  <a:lnTo>
                    <a:pt x="2220468" y="1566672"/>
                  </a:lnTo>
                  <a:lnTo>
                    <a:pt x="2217420" y="1569720"/>
                  </a:lnTo>
                  <a:lnTo>
                    <a:pt x="2223516" y="1569720"/>
                  </a:lnTo>
                  <a:lnTo>
                    <a:pt x="2223516" y="1566672"/>
                  </a:lnTo>
                  <a:close/>
                </a:path>
                <a:path w="2223770" h="1572895">
                  <a:moveTo>
                    <a:pt x="6096" y="1524"/>
                  </a:moveTo>
                  <a:lnTo>
                    <a:pt x="3048" y="4572"/>
                  </a:lnTo>
                  <a:lnTo>
                    <a:pt x="6096" y="4572"/>
                  </a:lnTo>
                  <a:lnTo>
                    <a:pt x="6096" y="1524"/>
                  </a:lnTo>
                  <a:close/>
                </a:path>
                <a:path w="2223770" h="1572895">
                  <a:moveTo>
                    <a:pt x="2217420" y="1524"/>
                  </a:moveTo>
                  <a:lnTo>
                    <a:pt x="6096" y="1524"/>
                  </a:lnTo>
                  <a:lnTo>
                    <a:pt x="6096" y="4572"/>
                  </a:lnTo>
                  <a:lnTo>
                    <a:pt x="2217420" y="4572"/>
                  </a:lnTo>
                  <a:lnTo>
                    <a:pt x="2217420" y="1524"/>
                  </a:lnTo>
                  <a:close/>
                </a:path>
                <a:path w="2223770" h="1572895">
                  <a:moveTo>
                    <a:pt x="2223516" y="1524"/>
                  </a:moveTo>
                  <a:lnTo>
                    <a:pt x="2217420" y="1524"/>
                  </a:lnTo>
                  <a:lnTo>
                    <a:pt x="2220468" y="4572"/>
                  </a:lnTo>
                  <a:lnTo>
                    <a:pt x="2223516" y="4572"/>
                  </a:lnTo>
                  <a:lnTo>
                    <a:pt x="2223516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341876" y="8353043"/>
              <a:ext cx="2217420" cy="26034"/>
            </a:xfrm>
            <a:custGeom>
              <a:avLst/>
              <a:gdLst/>
              <a:ahLst/>
              <a:cxnLst/>
              <a:rect l="l" t="t" r="r" b="b"/>
              <a:pathLst>
                <a:path w="2217420" h="26034">
                  <a:moveTo>
                    <a:pt x="2217420" y="19812"/>
                  </a:moveTo>
                  <a:lnTo>
                    <a:pt x="832104" y="19812"/>
                  </a:lnTo>
                  <a:lnTo>
                    <a:pt x="832104" y="0"/>
                  </a:lnTo>
                  <a:lnTo>
                    <a:pt x="827532" y="0"/>
                  </a:lnTo>
                  <a:lnTo>
                    <a:pt x="826211" y="19812"/>
                  </a:lnTo>
                  <a:lnTo>
                    <a:pt x="0" y="19812"/>
                  </a:lnTo>
                  <a:lnTo>
                    <a:pt x="0" y="25908"/>
                  </a:lnTo>
                  <a:lnTo>
                    <a:pt x="2217420" y="25908"/>
                  </a:lnTo>
                  <a:lnTo>
                    <a:pt x="221742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38827" y="6807448"/>
              <a:ext cx="2223515" cy="170103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448300" y="8353043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39" h="22859">
                  <a:moveTo>
                    <a:pt x="60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572" y="22860"/>
                  </a:lnTo>
                  <a:lnTo>
                    <a:pt x="6096" y="0"/>
                  </a:lnTo>
                  <a:close/>
                </a:path>
                <a:path w="281939" h="22859">
                  <a:moveTo>
                    <a:pt x="281940" y="0"/>
                  </a:moveTo>
                  <a:lnTo>
                    <a:pt x="275844" y="0"/>
                  </a:lnTo>
                  <a:lnTo>
                    <a:pt x="275844" y="22860"/>
                  </a:lnTo>
                  <a:lnTo>
                    <a:pt x="281940" y="2286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573522" y="7945628"/>
            <a:ext cx="2876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Symbol"/>
                <a:cs typeface="Symbol"/>
              </a:rPr>
              <a:t></a:t>
            </a:r>
            <a:r>
              <a:rPr dirty="0" sz="700" spc="-10">
                <a:latin typeface="Arial MT"/>
                <a:cs typeface="Arial MT"/>
              </a:rPr>
              <a:t>=0.05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86725" y="8332724"/>
            <a:ext cx="51435" cy="1079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500" spc="20">
                <a:latin typeface="Arial MT"/>
                <a:cs typeface="Arial MT"/>
              </a:rPr>
              <a:t>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59421" y="7174485"/>
            <a:ext cx="42418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3600"/>
              </a:lnSpc>
              <a:spcBef>
                <a:spcPts val="100"/>
              </a:spcBef>
            </a:pPr>
            <a:r>
              <a:rPr dirty="0" sz="550" spc="15">
                <a:solidFill>
                  <a:srgbClr val="0000CC"/>
                </a:solidFill>
                <a:latin typeface="Symbol"/>
                <a:cs typeface="Symbol"/>
              </a:rPr>
              <a:t></a:t>
            </a:r>
            <a:r>
              <a:rPr dirty="0" sz="550" spc="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550" spc="15">
                <a:solidFill>
                  <a:srgbClr val="0000CC"/>
                </a:solidFill>
                <a:latin typeface="Arial MT"/>
                <a:cs typeface="Arial MT"/>
              </a:rPr>
              <a:t>= </a:t>
            </a:r>
            <a:r>
              <a:rPr dirty="0" sz="550" spc="5">
                <a:solidFill>
                  <a:srgbClr val="0000CC"/>
                </a:solidFill>
                <a:latin typeface="Arial MT"/>
                <a:cs typeface="Arial MT"/>
              </a:rPr>
              <a:t>livello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di </a:t>
            </a:r>
            <a:r>
              <a:rPr dirty="0" sz="550" spc="-14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s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gn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f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ca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20">
                <a:solidFill>
                  <a:srgbClr val="0000CC"/>
                </a:solidFill>
                <a:latin typeface="Arial MT"/>
                <a:cs typeface="Arial MT"/>
              </a:rPr>
              <a:t>v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à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29454" y="6575235"/>
            <a:ext cx="216217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75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g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50" b="1" i="1">
                <a:latin typeface="Verdana"/>
                <a:cs typeface="Verdana"/>
              </a:rPr>
              <a:t>f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v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17362" y="8353478"/>
            <a:ext cx="652780" cy="2044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54"/>
              </a:spcBef>
            </a:pPr>
            <a:r>
              <a:rPr dirty="0" sz="350" spc="15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500" spc="10">
                <a:latin typeface="Arial MT"/>
                <a:cs typeface="Arial MT"/>
              </a:rPr>
              <a:t>Differenza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 spc="15">
                <a:latin typeface="Arial MT"/>
                <a:cs typeface="Arial MT"/>
              </a:rPr>
              <a:t>osservata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14209" y="7956297"/>
            <a:ext cx="61341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latin typeface="Symbol"/>
                <a:cs typeface="Symbol"/>
              </a:rPr>
              <a:t></a:t>
            </a:r>
            <a:r>
              <a:rPr dirty="0" baseline="-20833" sz="600" spc="15">
                <a:latin typeface="Symbol"/>
                <a:cs typeface="Symbol"/>
              </a:rPr>
              <a:t></a:t>
            </a:r>
            <a:r>
              <a:rPr dirty="0" sz="600" spc="10">
                <a:latin typeface="Symbol"/>
                <a:cs typeface="Symbol"/>
              </a:rPr>
              <a:t></a:t>
            </a:r>
            <a:r>
              <a:rPr dirty="0" baseline="-20833" sz="600" spc="15">
                <a:latin typeface="Arial MT"/>
                <a:cs typeface="Arial MT"/>
              </a:rPr>
              <a:t>Rh+</a:t>
            </a:r>
            <a:r>
              <a:rPr dirty="0" sz="600" spc="10">
                <a:latin typeface="Arial MT"/>
                <a:cs typeface="Arial MT"/>
              </a:rPr>
              <a:t>-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0">
                <a:latin typeface="Symbol"/>
                <a:cs typeface="Symbol"/>
              </a:rPr>
              <a:t></a:t>
            </a:r>
            <a:r>
              <a:rPr dirty="0" baseline="-20833" sz="600" spc="15">
                <a:latin typeface="Arial MT"/>
                <a:cs typeface="Arial MT"/>
              </a:rPr>
              <a:t>Rh-</a:t>
            </a:r>
            <a:r>
              <a:rPr dirty="0" sz="600" spc="10">
                <a:latin typeface="Arial MT"/>
                <a:cs typeface="Arial MT"/>
              </a:rPr>
              <a:t>=0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25823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2031546"/>
            <a:ext cx="2833028" cy="2176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19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865"/>
              </a:spcBef>
            </a:pP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50" b="1" i="1">
                <a:latin typeface="Verdana"/>
                <a:cs typeface="Verdana"/>
              </a:rPr>
              <a:t>-</a:t>
            </a:r>
            <a:r>
              <a:rPr dirty="0" sz="900" spc="-75" b="1" i="1">
                <a:latin typeface="Verdana"/>
                <a:cs typeface="Verdana"/>
              </a:rPr>
              <a:t>v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Verdana"/>
              <a:cs typeface="Verdana"/>
            </a:endParaRPr>
          </a:p>
          <a:p>
            <a:pPr marL="149225" marR="307340">
              <a:lnSpc>
                <a:spcPct val="100000"/>
              </a:lnSpc>
            </a:pPr>
            <a:r>
              <a:rPr dirty="0" sz="700" spc="-10">
                <a:latin typeface="Arial MT"/>
                <a:cs typeface="Arial MT"/>
              </a:rPr>
              <a:t>Il </a:t>
            </a:r>
            <a:r>
              <a:rPr dirty="0" sz="700" spc="-5">
                <a:latin typeface="Arial MT"/>
                <a:cs typeface="Arial MT"/>
              </a:rPr>
              <a:t>risultato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di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un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test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statistico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d’ipotesi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può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essere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espresso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in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termini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di rifiuto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</a:t>
            </a:r>
            <a:r>
              <a:rPr dirty="0" sz="700" spc="-10">
                <a:latin typeface="Arial MT"/>
                <a:cs typeface="Arial MT"/>
              </a:rPr>
              <a:t> non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rifiuto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di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H</a:t>
            </a:r>
            <a:r>
              <a:rPr dirty="0" baseline="-18518" sz="675">
                <a:latin typeface="Arial MT"/>
                <a:cs typeface="Arial MT"/>
              </a:rPr>
              <a:t>0</a:t>
            </a:r>
            <a:endParaRPr baseline="-18518" sz="675">
              <a:latin typeface="Arial MT"/>
              <a:cs typeface="Arial MT"/>
            </a:endParaRPr>
          </a:p>
          <a:p>
            <a:pPr marL="149225">
              <a:lnSpc>
                <a:spcPct val="100000"/>
              </a:lnSpc>
              <a:spcBef>
                <a:spcPts val="565"/>
              </a:spcBef>
              <a:tabLst>
                <a:tab pos="1895475" algn="l"/>
              </a:tabLst>
            </a:pP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Statisticamente	Statisticamente</a:t>
            </a:r>
            <a:endParaRPr sz="700">
              <a:latin typeface="Arial MT"/>
              <a:cs typeface="Arial MT"/>
            </a:endParaRPr>
          </a:p>
          <a:p>
            <a:pPr marL="149225">
              <a:lnSpc>
                <a:spcPct val="100000"/>
              </a:lnSpc>
              <a:tabLst>
                <a:tab pos="1895475" algn="l"/>
              </a:tabLst>
            </a:pP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Si</a:t>
            </a:r>
            <a:r>
              <a:rPr dirty="0" sz="700" spc="-10">
                <a:solidFill>
                  <a:srgbClr val="FF0000"/>
                </a:solidFill>
                <a:latin typeface="Arial MT"/>
                <a:cs typeface="Arial MT"/>
              </a:rPr>
              <a:t>gn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700" spc="-1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ic</a:t>
            </a:r>
            <a:r>
              <a:rPr dirty="0" sz="700" spc="-10">
                <a:solidFill>
                  <a:srgbClr val="FF0000"/>
                </a:solidFill>
                <a:latin typeface="Arial MT"/>
                <a:cs typeface="Arial MT"/>
              </a:rPr>
              <a:t>at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ivo</a:t>
            </a:r>
            <a:r>
              <a:rPr dirty="0" sz="7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dirty="0" sz="700" spc="-1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dirty="0" sz="7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Si</a:t>
            </a:r>
            <a:r>
              <a:rPr dirty="0" sz="700" spc="-10">
                <a:solidFill>
                  <a:srgbClr val="FF0000"/>
                </a:solidFill>
                <a:latin typeface="Arial MT"/>
                <a:cs typeface="Arial MT"/>
              </a:rPr>
              <a:t>gn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700" spc="-1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ic</a:t>
            </a:r>
            <a:r>
              <a:rPr dirty="0" sz="700" spc="-10">
                <a:solidFill>
                  <a:srgbClr val="FF0000"/>
                </a:solidFill>
                <a:latin typeface="Arial MT"/>
                <a:cs typeface="Arial MT"/>
              </a:rPr>
              <a:t>at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ivo</a:t>
            </a:r>
            <a:endParaRPr sz="700">
              <a:latin typeface="Arial MT"/>
              <a:cs typeface="Arial MT"/>
            </a:endParaRPr>
          </a:p>
          <a:p>
            <a:pPr marL="149225" marR="406400">
              <a:lnSpc>
                <a:spcPct val="100000"/>
              </a:lnSpc>
              <a:spcBef>
                <a:spcPts val="555"/>
              </a:spcBef>
            </a:pPr>
            <a:r>
              <a:rPr dirty="0" sz="700" spc="-10">
                <a:latin typeface="Arial MT"/>
                <a:cs typeface="Arial MT"/>
              </a:rPr>
              <a:t>Oppure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in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termini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di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probabilità</a:t>
            </a:r>
            <a:r>
              <a:rPr dirty="0" sz="700" spc="40">
                <a:latin typeface="Arial MT"/>
                <a:cs typeface="Arial MT"/>
              </a:rPr>
              <a:t> </a:t>
            </a:r>
            <a:r>
              <a:rPr dirty="0" sz="700" spc="-5" i="1">
                <a:latin typeface="Arial"/>
                <a:cs typeface="Arial"/>
              </a:rPr>
              <a:t>p</a:t>
            </a:r>
            <a:r>
              <a:rPr dirty="0" sz="700" i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che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il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valore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osservato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sia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uguale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maggiore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sotto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l’ipotesi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nulla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Arial MT"/>
              <a:cs typeface="Arial MT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P(X</a:t>
            </a:r>
            <a:r>
              <a:rPr dirty="0" sz="7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dirty="0" sz="700" spc="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-x </a:t>
            </a:r>
            <a:r>
              <a:rPr dirty="0" sz="700" spc="-5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dirty="0" sz="700" spc="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X </a:t>
            </a:r>
            <a:r>
              <a:rPr dirty="0" sz="700" spc="-5">
                <a:solidFill>
                  <a:srgbClr val="FF0000"/>
                </a:solidFill>
                <a:latin typeface="Symbol"/>
                <a:cs typeface="Symbol"/>
              </a:rPr>
              <a:t></a:t>
            </a:r>
            <a:r>
              <a:rPr dirty="0" sz="7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dirty="0" sz="7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|</a:t>
            </a:r>
            <a:r>
              <a:rPr dirty="0" sz="7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18518" sz="675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r>
              <a:rPr dirty="0" baseline="-18518" sz="675" spc="97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r>
              <a:rPr dirty="0" sz="7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dirty="0" sz="7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 i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76317" y="2031546"/>
            <a:ext cx="2833370" cy="2176780"/>
            <a:chOff x="3976317" y="2031546"/>
            <a:chExt cx="2833370" cy="21767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2031546"/>
              <a:ext cx="2833028" cy="21761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38828" y="2354574"/>
              <a:ext cx="2223770" cy="1572895"/>
            </a:xfrm>
            <a:custGeom>
              <a:avLst/>
              <a:gdLst/>
              <a:ahLst/>
              <a:cxnLst/>
              <a:rect l="l" t="t" r="r" b="b"/>
              <a:pathLst>
                <a:path w="2223770" h="1572895">
                  <a:moveTo>
                    <a:pt x="2223516" y="0"/>
                  </a:moveTo>
                  <a:lnTo>
                    <a:pt x="0" y="0"/>
                  </a:lnTo>
                  <a:lnTo>
                    <a:pt x="0" y="1572768"/>
                  </a:lnTo>
                  <a:lnTo>
                    <a:pt x="2223516" y="1572768"/>
                  </a:lnTo>
                  <a:lnTo>
                    <a:pt x="2223516" y="1569720"/>
                  </a:lnTo>
                  <a:lnTo>
                    <a:pt x="6096" y="1569720"/>
                  </a:lnTo>
                  <a:lnTo>
                    <a:pt x="3048" y="1566672"/>
                  </a:lnTo>
                  <a:lnTo>
                    <a:pt x="6096" y="1566672"/>
                  </a:lnTo>
                  <a:lnTo>
                    <a:pt x="6096" y="4572"/>
                  </a:lnTo>
                  <a:lnTo>
                    <a:pt x="3048" y="4572"/>
                  </a:lnTo>
                  <a:lnTo>
                    <a:pt x="6096" y="1524"/>
                  </a:lnTo>
                  <a:lnTo>
                    <a:pt x="2223516" y="1524"/>
                  </a:lnTo>
                  <a:lnTo>
                    <a:pt x="2223516" y="0"/>
                  </a:lnTo>
                  <a:close/>
                </a:path>
                <a:path w="2223770" h="1572895">
                  <a:moveTo>
                    <a:pt x="6096" y="1566672"/>
                  </a:moveTo>
                  <a:lnTo>
                    <a:pt x="3048" y="1566672"/>
                  </a:lnTo>
                  <a:lnTo>
                    <a:pt x="6096" y="1569720"/>
                  </a:lnTo>
                  <a:lnTo>
                    <a:pt x="6096" y="1566672"/>
                  </a:lnTo>
                  <a:close/>
                </a:path>
                <a:path w="2223770" h="1572895">
                  <a:moveTo>
                    <a:pt x="2217420" y="1566672"/>
                  </a:moveTo>
                  <a:lnTo>
                    <a:pt x="6096" y="1566672"/>
                  </a:lnTo>
                  <a:lnTo>
                    <a:pt x="6096" y="1569720"/>
                  </a:lnTo>
                  <a:lnTo>
                    <a:pt x="2217420" y="1569720"/>
                  </a:lnTo>
                  <a:lnTo>
                    <a:pt x="2217420" y="1566672"/>
                  </a:lnTo>
                  <a:close/>
                </a:path>
                <a:path w="2223770" h="1572895">
                  <a:moveTo>
                    <a:pt x="2217420" y="1524"/>
                  </a:moveTo>
                  <a:lnTo>
                    <a:pt x="2217420" y="1569720"/>
                  </a:lnTo>
                  <a:lnTo>
                    <a:pt x="2220468" y="1566672"/>
                  </a:lnTo>
                  <a:lnTo>
                    <a:pt x="2223516" y="1566672"/>
                  </a:lnTo>
                  <a:lnTo>
                    <a:pt x="2223516" y="4572"/>
                  </a:lnTo>
                  <a:lnTo>
                    <a:pt x="2220468" y="4572"/>
                  </a:lnTo>
                  <a:lnTo>
                    <a:pt x="2217420" y="1524"/>
                  </a:lnTo>
                  <a:close/>
                </a:path>
                <a:path w="2223770" h="1572895">
                  <a:moveTo>
                    <a:pt x="2223516" y="1566672"/>
                  </a:moveTo>
                  <a:lnTo>
                    <a:pt x="2220468" y="1566672"/>
                  </a:lnTo>
                  <a:lnTo>
                    <a:pt x="2217420" y="1569720"/>
                  </a:lnTo>
                  <a:lnTo>
                    <a:pt x="2223516" y="1569720"/>
                  </a:lnTo>
                  <a:lnTo>
                    <a:pt x="2223516" y="1566672"/>
                  </a:lnTo>
                  <a:close/>
                </a:path>
                <a:path w="2223770" h="1572895">
                  <a:moveTo>
                    <a:pt x="6096" y="1524"/>
                  </a:moveTo>
                  <a:lnTo>
                    <a:pt x="3048" y="4572"/>
                  </a:lnTo>
                  <a:lnTo>
                    <a:pt x="6096" y="4572"/>
                  </a:lnTo>
                  <a:lnTo>
                    <a:pt x="6096" y="1524"/>
                  </a:lnTo>
                  <a:close/>
                </a:path>
                <a:path w="2223770" h="1572895">
                  <a:moveTo>
                    <a:pt x="2217420" y="1524"/>
                  </a:moveTo>
                  <a:lnTo>
                    <a:pt x="6096" y="1524"/>
                  </a:lnTo>
                  <a:lnTo>
                    <a:pt x="6096" y="4572"/>
                  </a:lnTo>
                  <a:lnTo>
                    <a:pt x="2217420" y="4572"/>
                  </a:lnTo>
                  <a:lnTo>
                    <a:pt x="2217420" y="1524"/>
                  </a:lnTo>
                  <a:close/>
                </a:path>
                <a:path w="2223770" h="1572895">
                  <a:moveTo>
                    <a:pt x="2223516" y="1524"/>
                  </a:moveTo>
                  <a:lnTo>
                    <a:pt x="2217420" y="1524"/>
                  </a:lnTo>
                  <a:lnTo>
                    <a:pt x="2220468" y="4572"/>
                  </a:lnTo>
                  <a:lnTo>
                    <a:pt x="2223516" y="4572"/>
                  </a:lnTo>
                  <a:lnTo>
                    <a:pt x="2223516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41876" y="3901439"/>
              <a:ext cx="2217420" cy="26034"/>
            </a:xfrm>
            <a:custGeom>
              <a:avLst/>
              <a:gdLst/>
              <a:ahLst/>
              <a:cxnLst/>
              <a:rect l="l" t="t" r="r" b="b"/>
              <a:pathLst>
                <a:path w="2217420" h="26035">
                  <a:moveTo>
                    <a:pt x="2217420" y="19812"/>
                  </a:moveTo>
                  <a:lnTo>
                    <a:pt x="832104" y="19812"/>
                  </a:lnTo>
                  <a:lnTo>
                    <a:pt x="832104" y="0"/>
                  </a:lnTo>
                  <a:lnTo>
                    <a:pt x="827532" y="0"/>
                  </a:lnTo>
                  <a:lnTo>
                    <a:pt x="826211" y="19812"/>
                  </a:lnTo>
                  <a:lnTo>
                    <a:pt x="0" y="19812"/>
                  </a:lnTo>
                  <a:lnTo>
                    <a:pt x="0" y="25908"/>
                  </a:lnTo>
                  <a:lnTo>
                    <a:pt x="2217420" y="25908"/>
                  </a:lnTo>
                  <a:lnTo>
                    <a:pt x="221742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7304" y="2355844"/>
              <a:ext cx="2225040" cy="17010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48300" y="3901439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39" h="22860">
                  <a:moveTo>
                    <a:pt x="60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572" y="22860"/>
                  </a:lnTo>
                  <a:lnTo>
                    <a:pt x="6096" y="0"/>
                  </a:lnTo>
                  <a:close/>
                </a:path>
                <a:path w="281939" h="22860">
                  <a:moveTo>
                    <a:pt x="281940" y="0"/>
                  </a:moveTo>
                  <a:lnTo>
                    <a:pt x="275844" y="0"/>
                  </a:lnTo>
                  <a:lnTo>
                    <a:pt x="275844" y="22860"/>
                  </a:lnTo>
                  <a:lnTo>
                    <a:pt x="281940" y="2286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573522" y="3494026"/>
            <a:ext cx="2876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Symbol"/>
                <a:cs typeface="Symbol"/>
              </a:rPr>
              <a:t></a:t>
            </a:r>
            <a:r>
              <a:rPr dirty="0" sz="700" spc="-10">
                <a:latin typeface="Arial MT"/>
                <a:cs typeface="Arial MT"/>
              </a:rPr>
              <a:t>=0.05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6725" y="3881122"/>
            <a:ext cx="51435" cy="1079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500" spc="20">
                <a:latin typeface="Arial MT"/>
                <a:cs typeface="Arial MT"/>
              </a:rPr>
              <a:t>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9421" y="2722883"/>
            <a:ext cx="42418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3600"/>
              </a:lnSpc>
              <a:spcBef>
                <a:spcPts val="100"/>
              </a:spcBef>
            </a:pPr>
            <a:r>
              <a:rPr dirty="0" sz="550" spc="15">
                <a:solidFill>
                  <a:srgbClr val="0000CC"/>
                </a:solidFill>
                <a:latin typeface="Symbol"/>
                <a:cs typeface="Symbol"/>
              </a:rPr>
              <a:t></a:t>
            </a:r>
            <a:r>
              <a:rPr dirty="0" sz="550" spc="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550" spc="15">
                <a:solidFill>
                  <a:srgbClr val="0000CC"/>
                </a:solidFill>
                <a:latin typeface="Arial MT"/>
                <a:cs typeface="Arial MT"/>
              </a:rPr>
              <a:t>= </a:t>
            </a:r>
            <a:r>
              <a:rPr dirty="0" sz="550" spc="5">
                <a:solidFill>
                  <a:srgbClr val="0000CC"/>
                </a:solidFill>
                <a:latin typeface="Arial MT"/>
                <a:cs typeface="Arial MT"/>
              </a:rPr>
              <a:t>livello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di </a:t>
            </a:r>
            <a:r>
              <a:rPr dirty="0" sz="550" spc="-14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s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gn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f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ca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20">
                <a:solidFill>
                  <a:srgbClr val="0000CC"/>
                </a:solidFill>
                <a:latin typeface="Arial MT"/>
                <a:cs typeface="Arial MT"/>
              </a:rPr>
              <a:t>v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à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9454" y="2100774"/>
            <a:ext cx="216217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75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g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50" b="1" i="1">
                <a:latin typeface="Verdana"/>
                <a:cs typeface="Verdana"/>
              </a:rPr>
              <a:t>f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v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7362" y="3901875"/>
            <a:ext cx="652780" cy="2044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54"/>
              </a:spcBef>
            </a:pPr>
            <a:r>
              <a:rPr dirty="0" sz="350" spc="15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500" spc="10">
                <a:latin typeface="Arial MT"/>
                <a:cs typeface="Arial MT"/>
              </a:rPr>
              <a:t>Differenza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 spc="15">
                <a:latin typeface="Arial MT"/>
                <a:cs typeface="Arial MT"/>
              </a:rPr>
              <a:t>osservata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35780" y="3814566"/>
            <a:ext cx="2199640" cy="135890"/>
            <a:chOff x="4335780" y="3814566"/>
            <a:chExt cx="2199640" cy="13589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7304" y="3816091"/>
              <a:ext cx="460247" cy="1082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35780" y="3814571"/>
              <a:ext cx="486409" cy="135890"/>
            </a:xfrm>
            <a:custGeom>
              <a:avLst/>
              <a:gdLst/>
              <a:ahLst/>
              <a:cxnLst/>
              <a:rect l="l" t="t" r="r" b="b"/>
              <a:pathLst>
                <a:path w="486410" h="135889">
                  <a:moveTo>
                    <a:pt x="429768" y="30480"/>
                  </a:moveTo>
                  <a:lnTo>
                    <a:pt x="426720" y="30480"/>
                  </a:lnTo>
                  <a:lnTo>
                    <a:pt x="425196" y="30480"/>
                  </a:lnTo>
                  <a:lnTo>
                    <a:pt x="422148" y="32004"/>
                  </a:lnTo>
                  <a:lnTo>
                    <a:pt x="420624" y="33528"/>
                  </a:lnTo>
                  <a:lnTo>
                    <a:pt x="417576" y="35052"/>
                  </a:lnTo>
                  <a:lnTo>
                    <a:pt x="413004" y="39624"/>
                  </a:lnTo>
                  <a:lnTo>
                    <a:pt x="411480" y="39624"/>
                  </a:lnTo>
                  <a:lnTo>
                    <a:pt x="408432" y="41148"/>
                  </a:lnTo>
                  <a:lnTo>
                    <a:pt x="406908" y="42672"/>
                  </a:lnTo>
                  <a:lnTo>
                    <a:pt x="403860" y="44196"/>
                  </a:lnTo>
                  <a:lnTo>
                    <a:pt x="402336" y="47244"/>
                  </a:lnTo>
                  <a:lnTo>
                    <a:pt x="397764" y="48768"/>
                  </a:lnTo>
                  <a:lnTo>
                    <a:pt x="394716" y="50292"/>
                  </a:lnTo>
                  <a:lnTo>
                    <a:pt x="393192" y="50292"/>
                  </a:lnTo>
                  <a:lnTo>
                    <a:pt x="393192" y="51816"/>
                  </a:lnTo>
                  <a:lnTo>
                    <a:pt x="390144" y="53340"/>
                  </a:lnTo>
                  <a:lnTo>
                    <a:pt x="391668" y="53340"/>
                  </a:lnTo>
                  <a:lnTo>
                    <a:pt x="387096" y="54864"/>
                  </a:lnTo>
                  <a:lnTo>
                    <a:pt x="384048" y="56388"/>
                  </a:lnTo>
                  <a:lnTo>
                    <a:pt x="379476" y="57912"/>
                  </a:lnTo>
                  <a:lnTo>
                    <a:pt x="377952" y="59436"/>
                  </a:lnTo>
                  <a:lnTo>
                    <a:pt x="381000" y="59436"/>
                  </a:lnTo>
                  <a:lnTo>
                    <a:pt x="381000" y="60960"/>
                  </a:lnTo>
                  <a:lnTo>
                    <a:pt x="385572" y="59436"/>
                  </a:lnTo>
                  <a:lnTo>
                    <a:pt x="387096" y="57912"/>
                  </a:lnTo>
                  <a:lnTo>
                    <a:pt x="391668" y="56388"/>
                  </a:lnTo>
                  <a:lnTo>
                    <a:pt x="393192" y="56388"/>
                  </a:lnTo>
                  <a:lnTo>
                    <a:pt x="394716" y="53340"/>
                  </a:lnTo>
                  <a:lnTo>
                    <a:pt x="396240" y="51816"/>
                  </a:lnTo>
                  <a:lnTo>
                    <a:pt x="399288" y="50292"/>
                  </a:lnTo>
                  <a:lnTo>
                    <a:pt x="403860" y="50292"/>
                  </a:lnTo>
                  <a:lnTo>
                    <a:pt x="403860" y="48768"/>
                  </a:lnTo>
                  <a:lnTo>
                    <a:pt x="406908" y="47244"/>
                  </a:lnTo>
                  <a:lnTo>
                    <a:pt x="405384" y="47244"/>
                  </a:lnTo>
                  <a:lnTo>
                    <a:pt x="408432" y="45720"/>
                  </a:lnTo>
                  <a:lnTo>
                    <a:pt x="409956" y="44196"/>
                  </a:lnTo>
                  <a:lnTo>
                    <a:pt x="413004" y="42672"/>
                  </a:lnTo>
                  <a:lnTo>
                    <a:pt x="414528" y="41148"/>
                  </a:lnTo>
                  <a:lnTo>
                    <a:pt x="416052" y="41148"/>
                  </a:lnTo>
                  <a:lnTo>
                    <a:pt x="417576" y="38100"/>
                  </a:lnTo>
                  <a:lnTo>
                    <a:pt x="417576" y="39624"/>
                  </a:lnTo>
                  <a:lnTo>
                    <a:pt x="419100" y="38100"/>
                  </a:lnTo>
                  <a:lnTo>
                    <a:pt x="422148" y="36576"/>
                  </a:lnTo>
                  <a:lnTo>
                    <a:pt x="423672" y="35052"/>
                  </a:lnTo>
                  <a:lnTo>
                    <a:pt x="426720" y="33528"/>
                  </a:lnTo>
                  <a:lnTo>
                    <a:pt x="429768" y="30480"/>
                  </a:lnTo>
                  <a:close/>
                </a:path>
                <a:path w="486410" h="135889">
                  <a:moveTo>
                    <a:pt x="486156" y="76200"/>
                  </a:moveTo>
                  <a:lnTo>
                    <a:pt x="463296" y="76200"/>
                  </a:lnTo>
                  <a:lnTo>
                    <a:pt x="463296" y="3048"/>
                  </a:lnTo>
                  <a:lnTo>
                    <a:pt x="463296" y="0"/>
                  </a:lnTo>
                  <a:lnTo>
                    <a:pt x="460248" y="1524"/>
                  </a:lnTo>
                  <a:lnTo>
                    <a:pt x="458724" y="3048"/>
                  </a:lnTo>
                  <a:lnTo>
                    <a:pt x="458724" y="4572"/>
                  </a:lnTo>
                  <a:lnTo>
                    <a:pt x="460248" y="4572"/>
                  </a:lnTo>
                  <a:lnTo>
                    <a:pt x="460248" y="6096"/>
                  </a:lnTo>
                  <a:lnTo>
                    <a:pt x="458724" y="6096"/>
                  </a:lnTo>
                  <a:lnTo>
                    <a:pt x="457200" y="6096"/>
                  </a:lnTo>
                  <a:lnTo>
                    <a:pt x="454152" y="7620"/>
                  </a:lnTo>
                  <a:lnTo>
                    <a:pt x="452628" y="9144"/>
                  </a:lnTo>
                  <a:lnTo>
                    <a:pt x="451104" y="9144"/>
                  </a:lnTo>
                  <a:lnTo>
                    <a:pt x="451104" y="9906"/>
                  </a:lnTo>
                  <a:lnTo>
                    <a:pt x="449580" y="10668"/>
                  </a:lnTo>
                  <a:lnTo>
                    <a:pt x="451104" y="10668"/>
                  </a:lnTo>
                  <a:lnTo>
                    <a:pt x="445008" y="13716"/>
                  </a:lnTo>
                  <a:lnTo>
                    <a:pt x="445008" y="15240"/>
                  </a:lnTo>
                  <a:lnTo>
                    <a:pt x="440436" y="19812"/>
                  </a:lnTo>
                  <a:lnTo>
                    <a:pt x="438912" y="19812"/>
                  </a:lnTo>
                  <a:lnTo>
                    <a:pt x="435864" y="21336"/>
                  </a:lnTo>
                  <a:lnTo>
                    <a:pt x="435864" y="23622"/>
                  </a:lnTo>
                  <a:lnTo>
                    <a:pt x="431292" y="25908"/>
                  </a:lnTo>
                  <a:lnTo>
                    <a:pt x="428244" y="28956"/>
                  </a:lnTo>
                  <a:lnTo>
                    <a:pt x="431292" y="28956"/>
                  </a:lnTo>
                  <a:lnTo>
                    <a:pt x="432816" y="27432"/>
                  </a:lnTo>
                  <a:lnTo>
                    <a:pt x="432816" y="28956"/>
                  </a:lnTo>
                  <a:lnTo>
                    <a:pt x="435864" y="27432"/>
                  </a:lnTo>
                  <a:lnTo>
                    <a:pt x="438912" y="25908"/>
                  </a:lnTo>
                  <a:lnTo>
                    <a:pt x="438912" y="24384"/>
                  </a:lnTo>
                  <a:lnTo>
                    <a:pt x="440436" y="22860"/>
                  </a:lnTo>
                  <a:lnTo>
                    <a:pt x="441960" y="21336"/>
                  </a:lnTo>
                  <a:lnTo>
                    <a:pt x="443484" y="21336"/>
                  </a:lnTo>
                  <a:lnTo>
                    <a:pt x="445008" y="18288"/>
                  </a:lnTo>
                  <a:lnTo>
                    <a:pt x="445008" y="19812"/>
                  </a:lnTo>
                  <a:lnTo>
                    <a:pt x="446532" y="18288"/>
                  </a:lnTo>
                  <a:lnTo>
                    <a:pt x="448056" y="16764"/>
                  </a:lnTo>
                  <a:lnTo>
                    <a:pt x="449580" y="15240"/>
                  </a:lnTo>
                  <a:lnTo>
                    <a:pt x="451104" y="13716"/>
                  </a:lnTo>
                  <a:lnTo>
                    <a:pt x="452628" y="13716"/>
                  </a:lnTo>
                  <a:lnTo>
                    <a:pt x="454152" y="12192"/>
                  </a:lnTo>
                  <a:lnTo>
                    <a:pt x="454152" y="10668"/>
                  </a:lnTo>
                  <a:lnTo>
                    <a:pt x="455676" y="9144"/>
                  </a:lnTo>
                  <a:lnTo>
                    <a:pt x="458724" y="7620"/>
                  </a:lnTo>
                  <a:lnTo>
                    <a:pt x="460248" y="7620"/>
                  </a:lnTo>
                  <a:lnTo>
                    <a:pt x="460248" y="76200"/>
                  </a:lnTo>
                  <a:lnTo>
                    <a:pt x="449580" y="76200"/>
                  </a:lnTo>
                  <a:lnTo>
                    <a:pt x="450392" y="108204"/>
                  </a:lnTo>
                  <a:lnTo>
                    <a:pt x="103632" y="108204"/>
                  </a:lnTo>
                  <a:lnTo>
                    <a:pt x="172212" y="106680"/>
                  </a:lnTo>
                  <a:lnTo>
                    <a:pt x="207264" y="103632"/>
                  </a:lnTo>
                  <a:lnTo>
                    <a:pt x="230124" y="102108"/>
                  </a:lnTo>
                  <a:lnTo>
                    <a:pt x="248412" y="100584"/>
                  </a:lnTo>
                  <a:lnTo>
                    <a:pt x="262128" y="97536"/>
                  </a:lnTo>
                  <a:lnTo>
                    <a:pt x="272796" y="94488"/>
                  </a:lnTo>
                  <a:lnTo>
                    <a:pt x="284988" y="92964"/>
                  </a:lnTo>
                  <a:lnTo>
                    <a:pt x="303276" y="89916"/>
                  </a:lnTo>
                  <a:lnTo>
                    <a:pt x="309372" y="88392"/>
                  </a:lnTo>
                  <a:lnTo>
                    <a:pt x="316992" y="85344"/>
                  </a:lnTo>
                  <a:lnTo>
                    <a:pt x="323088" y="83820"/>
                  </a:lnTo>
                  <a:lnTo>
                    <a:pt x="330708" y="80772"/>
                  </a:lnTo>
                  <a:lnTo>
                    <a:pt x="335280" y="80772"/>
                  </a:lnTo>
                  <a:lnTo>
                    <a:pt x="339852" y="79248"/>
                  </a:lnTo>
                  <a:lnTo>
                    <a:pt x="345948" y="76200"/>
                  </a:lnTo>
                  <a:lnTo>
                    <a:pt x="350520" y="74676"/>
                  </a:lnTo>
                  <a:lnTo>
                    <a:pt x="352044" y="74676"/>
                  </a:lnTo>
                  <a:lnTo>
                    <a:pt x="356616" y="71628"/>
                  </a:lnTo>
                  <a:lnTo>
                    <a:pt x="358140" y="70104"/>
                  </a:lnTo>
                  <a:lnTo>
                    <a:pt x="358140" y="71628"/>
                  </a:lnTo>
                  <a:lnTo>
                    <a:pt x="362712" y="70104"/>
                  </a:lnTo>
                  <a:lnTo>
                    <a:pt x="367284" y="68580"/>
                  </a:lnTo>
                  <a:lnTo>
                    <a:pt x="371856" y="65532"/>
                  </a:lnTo>
                  <a:lnTo>
                    <a:pt x="373380" y="64008"/>
                  </a:lnTo>
                  <a:lnTo>
                    <a:pt x="377952" y="62484"/>
                  </a:lnTo>
                  <a:lnTo>
                    <a:pt x="379476" y="62484"/>
                  </a:lnTo>
                  <a:lnTo>
                    <a:pt x="380238" y="60960"/>
                  </a:lnTo>
                  <a:lnTo>
                    <a:pt x="376428" y="60960"/>
                  </a:lnTo>
                  <a:lnTo>
                    <a:pt x="373380" y="60960"/>
                  </a:lnTo>
                  <a:lnTo>
                    <a:pt x="370332" y="62484"/>
                  </a:lnTo>
                  <a:lnTo>
                    <a:pt x="365760" y="65532"/>
                  </a:lnTo>
                  <a:lnTo>
                    <a:pt x="356616" y="68580"/>
                  </a:lnTo>
                  <a:lnTo>
                    <a:pt x="355092" y="70104"/>
                  </a:lnTo>
                  <a:lnTo>
                    <a:pt x="345948" y="73152"/>
                  </a:lnTo>
                  <a:lnTo>
                    <a:pt x="344424" y="73152"/>
                  </a:lnTo>
                  <a:lnTo>
                    <a:pt x="338328" y="76200"/>
                  </a:lnTo>
                  <a:lnTo>
                    <a:pt x="329184" y="79248"/>
                  </a:lnTo>
                  <a:lnTo>
                    <a:pt x="323088" y="80772"/>
                  </a:lnTo>
                  <a:lnTo>
                    <a:pt x="315468" y="82296"/>
                  </a:lnTo>
                  <a:lnTo>
                    <a:pt x="309372" y="85344"/>
                  </a:lnTo>
                  <a:lnTo>
                    <a:pt x="301752" y="86868"/>
                  </a:lnTo>
                  <a:lnTo>
                    <a:pt x="283464" y="89916"/>
                  </a:lnTo>
                  <a:lnTo>
                    <a:pt x="272796" y="91440"/>
                  </a:lnTo>
                  <a:lnTo>
                    <a:pt x="248412" y="97536"/>
                  </a:lnTo>
                  <a:lnTo>
                    <a:pt x="230124" y="99060"/>
                  </a:lnTo>
                  <a:lnTo>
                    <a:pt x="205740" y="100584"/>
                  </a:lnTo>
                  <a:lnTo>
                    <a:pt x="172212" y="103632"/>
                  </a:lnTo>
                  <a:lnTo>
                    <a:pt x="3048" y="106654"/>
                  </a:lnTo>
                  <a:lnTo>
                    <a:pt x="3048" y="108204"/>
                  </a:lnTo>
                  <a:lnTo>
                    <a:pt x="3048" y="109702"/>
                  </a:lnTo>
                  <a:lnTo>
                    <a:pt x="3048" y="108204"/>
                  </a:lnTo>
                  <a:lnTo>
                    <a:pt x="3048" y="106654"/>
                  </a:lnTo>
                  <a:lnTo>
                    <a:pt x="1524" y="106680"/>
                  </a:lnTo>
                  <a:lnTo>
                    <a:pt x="0" y="108204"/>
                  </a:lnTo>
                  <a:lnTo>
                    <a:pt x="0" y="109728"/>
                  </a:lnTo>
                  <a:lnTo>
                    <a:pt x="1524" y="111252"/>
                  </a:lnTo>
                  <a:lnTo>
                    <a:pt x="450469" y="111252"/>
                  </a:lnTo>
                  <a:lnTo>
                    <a:pt x="451104" y="135636"/>
                  </a:lnTo>
                  <a:lnTo>
                    <a:pt x="486156" y="135636"/>
                  </a:lnTo>
                  <a:lnTo>
                    <a:pt x="48615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0" y="3816091"/>
              <a:ext cx="437387" cy="10820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94476" y="3814566"/>
              <a:ext cx="440690" cy="111760"/>
            </a:xfrm>
            <a:custGeom>
              <a:avLst/>
              <a:gdLst/>
              <a:ahLst/>
              <a:cxnLst/>
              <a:rect l="l" t="t" r="r" b="b"/>
              <a:pathLst>
                <a:path w="440690" h="111760">
                  <a:moveTo>
                    <a:pt x="0" y="3048"/>
                  </a:moveTo>
                  <a:lnTo>
                    <a:pt x="0" y="109728"/>
                  </a:lnTo>
                  <a:lnTo>
                    <a:pt x="1524" y="111252"/>
                  </a:lnTo>
                  <a:lnTo>
                    <a:pt x="438912" y="111252"/>
                  </a:lnTo>
                  <a:lnTo>
                    <a:pt x="440436" y="109728"/>
                  </a:lnTo>
                  <a:lnTo>
                    <a:pt x="3048" y="109728"/>
                  </a:lnTo>
                  <a:lnTo>
                    <a:pt x="1524" y="108204"/>
                  </a:lnTo>
                  <a:lnTo>
                    <a:pt x="3048" y="108204"/>
                  </a:lnTo>
                  <a:lnTo>
                    <a:pt x="3048" y="7620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0" y="3048"/>
                  </a:lnTo>
                  <a:close/>
                </a:path>
                <a:path w="440690" h="111760">
                  <a:moveTo>
                    <a:pt x="3048" y="108204"/>
                  </a:moveTo>
                  <a:lnTo>
                    <a:pt x="1524" y="108204"/>
                  </a:lnTo>
                  <a:lnTo>
                    <a:pt x="3048" y="109728"/>
                  </a:lnTo>
                  <a:lnTo>
                    <a:pt x="3048" y="108204"/>
                  </a:lnTo>
                  <a:close/>
                </a:path>
                <a:path w="440690" h="111760">
                  <a:moveTo>
                    <a:pt x="341376" y="108204"/>
                  </a:moveTo>
                  <a:lnTo>
                    <a:pt x="3048" y="108204"/>
                  </a:lnTo>
                  <a:lnTo>
                    <a:pt x="3048" y="109728"/>
                  </a:lnTo>
                  <a:lnTo>
                    <a:pt x="437388" y="109728"/>
                  </a:lnTo>
                  <a:lnTo>
                    <a:pt x="341376" y="108204"/>
                  </a:lnTo>
                  <a:close/>
                </a:path>
                <a:path w="440690" h="111760">
                  <a:moveTo>
                    <a:pt x="437411" y="109704"/>
                  </a:moveTo>
                  <a:lnTo>
                    <a:pt x="438912" y="109728"/>
                  </a:lnTo>
                  <a:lnTo>
                    <a:pt x="437411" y="109704"/>
                  </a:lnTo>
                  <a:close/>
                </a:path>
                <a:path w="440690" h="111760">
                  <a:moveTo>
                    <a:pt x="438150" y="108966"/>
                  </a:moveTo>
                  <a:lnTo>
                    <a:pt x="437411" y="109704"/>
                  </a:lnTo>
                  <a:lnTo>
                    <a:pt x="438912" y="109728"/>
                  </a:lnTo>
                  <a:lnTo>
                    <a:pt x="438150" y="108966"/>
                  </a:lnTo>
                  <a:close/>
                </a:path>
                <a:path w="440690" h="111760">
                  <a:moveTo>
                    <a:pt x="440436" y="108204"/>
                  </a:moveTo>
                  <a:lnTo>
                    <a:pt x="438912" y="108204"/>
                  </a:lnTo>
                  <a:lnTo>
                    <a:pt x="438150" y="108966"/>
                  </a:lnTo>
                  <a:lnTo>
                    <a:pt x="438912" y="109728"/>
                  </a:lnTo>
                  <a:lnTo>
                    <a:pt x="440436" y="109728"/>
                  </a:lnTo>
                  <a:lnTo>
                    <a:pt x="440436" y="108204"/>
                  </a:lnTo>
                  <a:close/>
                </a:path>
                <a:path w="440690" h="111760">
                  <a:moveTo>
                    <a:pt x="437388" y="108204"/>
                  </a:moveTo>
                  <a:lnTo>
                    <a:pt x="437411" y="109704"/>
                  </a:lnTo>
                  <a:lnTo>
                    <a:pt x="438150" y="108966"/>
                  </a:lnTo>
                  <a:lnTo>
                    <a:pt x="437388" y="108204"/>
                  </a:lnTo>
                  <a:close/>
                </a:path>
                <a:path w="440690" h="111760">
                  <a:moveTo>
                    <a:pt x="103632" y="70104"/>
                  </a:moveTo>
                  <a:lnTo>
                    <a:pt x="100584" y="70104"/>
                  </a:lnTo>
                  <a:lnTo>
                    <a:pt x="102108" y="71628"/>
                  </a:lnTo>
                  <a:lnTo>
                    <a:pt x="106680" y="74676"/>
                  </a:lnTo>
                  <a:lnTo>
                    <a:pt x="111252" y="76200"/>
                  </a:lnTo>
                  <a:lnTo>
                    <a:pt x="117348" y="79248"/>
                  </a:lnTo>
                  <a:lnTo>
                    <a:pt x="121920" y="80772"/>
                  </a:lnTo>
                  <a:lnTo>
                    <a:pt x="126492" y="80772"/>
                  </a:lnTo>
                  <a:lnTo>
                    <a:pt x="132588" y="83820"/>
                  </a:lnTo>
                  <a:lnTo>
                    <a:pt x="138684" y="85344"/>
                  </a:lnTo>
                  <a:lnTo>
                    <a:pt x="146304" y="88392"/>
                  </a:lnTo>
                  <a:lnTo>
                    <a:pt x="152400" y="89916"/>
                  </a:lnTo>
                  <a:lnTo>
                    <a:pt x="161544" y="91440"/>
                  </a:lnTo>
                  <a:lnTo>
                    <a:pt x="169164" y="92964"/>
                  </a:lnTo>
                  <a:lnTo>
                    <a:pt x="170688" y="92964"/>
                  </a:lnTo>
                  <a:lnTo>
                    <a:pt x="179832" y="94488"/>
                  </a:lnTo>
                  <a:lnTo>
                    <a:pt x="204216" y="100584"/>
                  </a:lnTo>
                  <a:lnTo>
                    <a:pt x="220980" y="102108"/>
                  </a:lnTo>
                  <a:lnTo>
                    <a:pt x="243840" y="103632"/>
                  </a:lnTo>
                  <a:lnTo>
                    <a:pt x="275844" y="106680"/>
                  </a:lnTo>
                  <a:lnTo>
                    <a:pt x="437388" y="109704"/>
                  </a:lnTo>
                  <a:lnTo>
                    <a:pt x="437388" y="108204"/>
                  </a:lnTo>
                  <a:lnTo>
                    <a:pt x="440436" y="108204"/>
                  </a:lnTo>
                  <a:lnTo>
                    <a:pt x="438912" y="106680"/>
                  </a:lnTo>
                  <a:lnTo>
                    <a:pt x="275844" y="103632"/>
                  </a:lnTo>
                  <a:lnTo>
                    <a:pt x="243840" y="100584"/>
                  </a:lnTo>
                  <a:lnTo>
                    <a:pt x="222504" y="99060"/>
                  </a:lnTo>
                  <a:lnTo>
                    <a:pt x="204216" y="97536"/>
                  </a:lnTo>
                  <a:lnTo>
                    <a:pt x="192024" y="94488"/>
                  </a:lnTo>
                  <a:lnTo>
                    <a:pt x="181356" y="91440"/>
                  </a:lnTo>
                  <a:lnTo>
                    <a:pt x="170688" y="89916"/>
                  </a:lnTo>
                  <a:lnTo>
                    <a:pt x="161544" y="88392"/>
                  </a:lnTo>
                  <a:lnTo>
                    <a:pt x="146304" y="85344"/>
                  </a:lnTo>
                  <a:lnTo>
                    <a:pt x="140208" y="82296"/>
                  </a:lnTo>
                  <a:lnTo>
                    <a:pt x="128016" y="79248"/>
                  </a:lnTo>
                  <a:lnTo>
                    <a:pt x="118872" y="76200"/>
                  </a:lnTo>
                  <a:lnTo>
                    <a:pt x="112776" y="73152"/>
                  </a:lnTo>
                  <a:lnTo>
                    <a:pt x="103632" y="70104"/>
                  </a:lnTo>
                  <a:close/>
                </a:path>
                <a:path w="440690" h="111760">
                  <a:moveTo>
                    <a:pt x="438912" y="108204"/>
                  </a:moveTo>
                  <a:lnTo>
                    <a:pt x="437388" y="108204"/>
                  </a:lnTo>
                  <a:lnTo>
                    <a:pt x="438150" y="108966"/>
                  </a:lnTo>
                  <a:lnTo>
                    <a:pt x="438912" y="108204"/>
                  </a:lnTo>
                  <a:close/>
                </a:path>
                <a:path w="440690" h="111760">
                  <a:moveTo>
                    <a:pt x="81534" y="59436"/>
                  </a:moveTo>
                  <a:lnTo>
                    <a:pt x="77724" y="59436"/>
                  </a:lnTo>
                  <a:lnTo>
                    <a:pt x="80772" y="62484"/>
                  </a:lnTo>
                  <a:lnTo>
                    <a:pt x="85344" y="64008"/>
                  </a:lnTo>
                  <a:lnTo>
                    <a:pt x="86868" y="65532"/>
                  </a:lnTo>
                  <a:lnTo>
                    <a:pt x="91440" y="68580"/>
                  </a:lnTo>
                  <a:lnTo>
                    <a:pt x="100584" y="71628"/>
                  </a:lnTo>
                  <a:lnTo>
                    <a:pt x="100584" y="70104"/>
                  </a:lnTo>
                  <a:lnTo>
                    <a:pt x="103632" y="70104"/>
                  </a:lnTo>
                  <a:lnTo>
                    <a:pt x="102108" y="68580"/>
                  </a:lnTo>
                  <a:lnTo>
                    <a:pt x="100584" y="68580"/>
                  </a:lnTo>
                  <a:lnTo>
                    <a:pt x="97536" y="67056"/>
                  </a:lnTo>
                  <a:lnTo>
                    <a:pt x="92964" y="65532"/>
                  </a:lnTo>
                  <a:lnTo>
                    <a:pt x="88392" y="62484"/>
                  </a:lnTo>
                  <a:lnTo>
                    <a:pt x="86868" y="60960"/>
                  </a:lnTo>
                  <a:lnTo>
                    <a:pt x="82296" y="60960"/>
                  </a:lnTo>
                  <a:lnTo>
                    <a:pt x="81534" y="59436"/>
                  </a:lnTo>
                  <a:close/>
                </a:path>
                <a:path w="440690" h="111760">
                  <a:moveTo>
                    <a:pt x="67056" y="50292"/>
                  </a:moveTo>
                  <a:lnTo>
                    <a:pt x="60960" y="50292"/>
                  </a:lnTo>
                  <a:lnTo>
                    <a:pt x="64008" y="51816"/>
                  </a:lnTo>
                  <a:lnTo>
                    <a:pt x="65532" y="53340"/>
                  </a:lnTo>
                  <a:lnTo>
                    <a:pt x="67056" y="56388"/>
                  </a:lnTo>
                  <a:lnTo>
                    <a:pt x="68580" y="56388"/>
                  </a:lnTo>
                  <a:lnTo>
                    <a:pt x="74676" y="59436"/>
                  </a:lnTo>
                  <a:lnTo>
                    <a:pt x="79248" y="60960"/>
                  </a:lnTo>
                  <a:lnTo>
                    <a:pt x="77724" y="59436"/>
                  </a:lnTo>
                  <a:lnTo>
                    <a:pt x="81534" y="59436"/>
                  </a:lnTo>
                  <a:lnTo>
                    <a:pt x="80772" y="57912"/>
                  </a:lnTo>
                  <a:lnTo>
                    <a:pt x="79248" y="57912"/>
                  </a:lnTo>
                  <a:lnTo>
                    <a:pt x="73152" y="54864"/>
                  </a:lnTo>
                  <a:lnTo>
                    <a:pt x="68580" y="53340"/>
                  </a:lnTo>
                  <a:lnTo>
                    <a:pt x="70104" y="53340"/>
                  </a:lnTo>
                  <a:lnTo>
                    <a:pt x="67056" y="51816"/>
                  </a:lnTo>
                  <a:lnTo>
                    <a:pt x="67056" y="50292"/>
                  </a:lnTo>
                  <a:close/>
                </a:path>
                <a:path w="440690" h="111760">
                  <a:moveTo>
                    <a:pt x="82296" y="59436"/>
                  </a:moveTo>
                  <a:lnTo>
                    <a:pt x="82296" y="60960"/>
                  </a:lnTo>
                  <a:lnTo>
                    <a:pt x="86868" y="60960"/>
                  </a:lnTo>
                  <a:lnTo>
                    <a:pt x="82296" y="59436"/>
                  </a:lnTo>
                  <a:close/>
                </a:path>
                <a:path w="440690" h="111760">
                  <a:moveTo>
                    <a:pt x="33528" y="27432"/>
                  </a:moveTo>
                  <a:lnTo>
                    <a:pt x="28956" y="27432"/>
                  </a:lnTo>
                  <a:lnTo>
                    <a:pt x="35052" y="33528"/>
                  </a:lnTo>
                  <a:lnTo>
                    <a:pt x="38100" y="35052"/>
                  </a:lnTo>
                  <a:lnTo>
                    <a:pt x="39624" y="36576"/>
                  </a:lnTo>
                  <a:lnTo>
                    <a:pt x="42672" y="38100"/>
                  </a:lnTo>
                  <a:lnTo>
                    <a:pt x="45720" y="41148"/>
                  </a:lnTo>
                  <a:lnTo>
                    <a:pt x="48768" y="42672"/>
                  </a:lnTo>
                  <a:lnTo>
                    <a:pt x="51816" y="45720"/>
                  </a:lnTo>
                  <a:lnTo>
                    <a:pt x="54864" y="47244"/>
                  </a:lnTo>
                  <a:lnTo>
                    <a:pt x="56388" y="48768"/>
                  </a:lnTo>
                  <a:lnTo>
                    <a:pt x="56388" y="50292"/>
                  </a:lnTo>
                  <a:lnTo>
                    <a:pt x="65532" y="50292"/>
                  </a:lnTo>
                  <a:lnTo>
                    <a:pt x="62484" y="48768"/>
                  </a:lnTo>
                  <a:lnTo>
                    <a:pt x="57912" y="47244"/>
                  </a:lnTo>
                  <a:lnTo>
                    <a:pt x="59436" y="47244"/>
                  </a:lnTo>
                  <a:lnTo>
                    <a:pt x="56388" y="44196"/>
                  </a:lnTo>
                  <a:lnTo>
                    <a:pt x="53340" y="42672"/>
                  </a:lnTo>
                  <a:lnTo>
                    <a:pt x="50292" y="39624"/>
                  </a:lnTo>
                  <a:lnTo>
                    <a:pt x="48768" y="39624"/>
                  </a:lnTo>
                  <a:lnTo>
                    <a:pt x="44196" y="35052"/>
                  </a:lnTo>
                  <a:lnTo>
                    <a:pt x="42672" y="35052"/>
                  </a:lnTo>
                  <a:lnTo>
                    <a:pt x="39624" y="32004"/>
                  </a:lnTo>
                  <a:lnTo>
                    <a:pt x="36576" y="30480"/>
                  </a:lnTo>
                  <a:lnTo>
                    <a:pt x="35052" y="30480"/>
                  </a:lnTo>
                  <a:lnTo>
                    <a:pt x="33528" y="27432"/>
                  </a:lnTo>
                  <a:close/>
                </a:path>
                <a:path w="440690" h="111760">
                  <a:moveTo>
                    <a:pt x="42672" y="38100"/>
                  </a:moveTo>
                  <a:lnTo>
                    <a:pt x="41148" y="38100"/>
                  </a:lnTo>
                  <a:lnTo>
                    <a:pt x="44196" y="39624"/>
                  </a:lnTo>
                  <a:lnTo>
                    <a:pt x="42672" y="38100"/>
                  </a:lnTo>
                  <a:close/>
                </a:path>
                <a:path w="440690" h="111760">
                  <a:moveTo>
                    <a:pt x="25908" y="22860"/>
                  </a:moveTo>
                  <a:lnTo>
                    <a:pt x="25908" y="24384"/>
                  </a:lnTo>
                  <a:lnTo>
                    <a:pt x="22860" y="24384"/>
                  </a:lnTo>
                  <a:lnTo>
                    <a:pt x="25908" y="27432"/>
                  </a:lnTo>
                  <a:lnTo>
                    <a:pt x="28956" y="28956"/>
                  </a:lnTo>
                  <a:lnTo>
                    <a:pt x="28956" y="27432"/>
                  </a:lnTo>
                  <a:lnTo>
                    <a:pt x="32004" y="27432"/>
                  </a:lnTo>
                  <a:lnTo>
                    <a:pt x="30480" y="25908"/>
                  </a:lnTo>
                  <a:lnTo>
                    <a:pt x="27432" y="24384"/>
                  </a:lnTo>
                  <a:lnTo>
                    <a:pt x="24384" y="24384"/>
                  </a:lnTo>
                  <a:lnTo>
                    <a:pt x="22860" y="22860"/>
                  </a:lnTo>
                  <a:lnTo>
                    <a:pt x="25908" y="22860"/>
                  </a:lnTo>
                  <a:close/>
                </a:path>
                <a:path w="440690" h="111760">
                  <a:moveTo>
                    <a:pt x="20574" y="18288"/>
                  </a:moveTo>
                  <a:lnTo>
                    <a:pt x="16764" y="18288"/>
                  </a:lnTo>
                  <a:lnTo>
                    <a:pt x="19812" y="21336"/>
                  </a:lnTo>
                  <a:lnTo>
                    <a:pt x="22860" y="22860"/>
                  </a:lnTo>
                  <a:lnTo>
                    <a:pt x="24384" y="24384"/>
                  </a:lnTo>
                  <a:lnTo>
                    <a:pt x="25908" y="24384"/>
                  </a:lnTo>
                  <a:lnTo>
                    <a:pt x="25908" y="21336"/>
                  </a:lnTo>
                  <a:lnTo>
                    <a:pt x="24384" y="19812"/>
                  </a:lnTo>
                  <a:lnTo>
                    <a:pt x="21336" y="19812"/>
                  </a:lnTo>
                  <a:lnTo>
                    <a:pt x="20574" y="18288"/>
                  </a:lnTo>
                  <a:close/>
                </a:path>
                <a:path w="440690" h="111760">
                  <a:moveTo>
                    <a:pt x="16764" y="15240"/>
                  </a:moveTo>
                  <a:lnTo>
                    <a:pt x="15240" y="15240"/>
                  </a:lnTo>
                  <a:lnTo>
                    <a:pt x="15240" y="18288"/>
                  </a:lnTo>
                  <a:lnTo>
                    <a:pt x="18288" y="19812"/>
                  </a:lnTo>
                  <a:lnTo>
                    <a:pt x="16764" y="18288"/>
                  </a:lnTo>
                  <a:lnTo>
                    <a:pt x="20574" y="18288"/>
                  </a:lnTo>
                  <a:lnTo>
                    <a:pt x="19812" y="16764"/>
                  </a:lnTo>
                  <a:lnTo>
                    <a:pt x="18288" y="16764"/>
                  </a:lnTo>
                  <a:lnTo>
                    <a:pt x="16764" y="15240"/>
                  </a:lnTo>
                  <a:close/>
                </a:path>
                <a:path w="440690" h="111760">
                  <a:moveTo>
                    <a:pt x="10668" y="9144"/>
                  </a:moveTo>
                  <a:lnTo>
                    <a:pt x="9144" y="9144"/>
                  </a:lnTo>
                  <a:lnTo>
                    <a:pt x="9144" y="12192"/>
                  </a:lnTo>
                  <a:lnTo>
                    <a:pt x="10668" y="13716"/>
                  </a:lnTo>
                  <a:lnTo>
                    <a:pt x="13716" y="15240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8288" y="15240"/>
                  </a:lnTo>
                  <a:lnTo>
                    <a:pt x="15240" y="12192"/>
                  </a:lnTo>
                  <a:lnTo>
                    <a:pt x="12192" y="10668"/>
                  </a:lnTo>
                  <a:lnTo>
                    <a:pt x="10668" y="9144"/>
                  </a:lnTo>
                  <a:close/>
                </a:path>
                <a:path w="440690" h="111760">
                  <a:moveTo>
                    <a:pt x="16764" y="15240"/>
                  </a:moveTo>
                  <a:lnTo>
                    <a:pt x="18288" y="16764"/>
                  </a:lnTo>
                  <a:lnTo>
                    <a:pt x="18288" y="16002"/>
                  </a:lnTo>
                  <a:lnTo>
                    <a:pt x="16764" y="15240"/>
                  </a:lnTo>
                  <a:close/>
                </a:path>
                <a:path w="440690" h="111760">
                  <a:moveTo>
                    <a:pt x="18288" y="16002"/>
                  </a:moveTo>
                  <a:lnTo>
                    <a:pt x="18288" y="16764"/>
                  </a:lnTo>
                  <a:lnTo>
                    <a:pt x="19812" y="16764"/>
                  </a:lnTo>
                  <a:lnTo>
                    <a:pt x="18288" y="16002"/>
                  </a:lnTo>
                  <a:close/>
                </a:path>
                <a:path w="440690" h="111760">
                  <a:moveTo>
                    <a:pt x="18288" y="15240"/>
                  </a:moveTo>
                  <a:lnTo>
                    <a:pt x="16764" y="15240"/>
                  </a:lnTo>
                  <a:lnTo>
                    <a:pt x="18288" y="16002"/>
                  </a:lnTo>
                  <a:lnTo>
                    <a:pt x="18288" y="15240"/>
                  </a:lnTo>
                  <a:close/>
                </a:path>
                <a:path w="440690" h="111760">
                  <a:moveTo>
                    <a:pt x="3048" y="1524"/>
                  </a:moveTo>
                  <a:lnTo>
                    <a:pt x="3048" y="7620"/>
                  </a:lnTo>
                  <a:lnTo>
                    <a:pt x="4572" y="7620"/>
                  </a:lnTo>
                  <a:lnTo>
                    <a:pt x="7620" y="9144"/>
                  </a:lnTo>
                  <a:lnTo>
                    <a:pt x="9144" y="10668"/>
                  </a:lnTo>
                  <a:lnTo>
                    <a:pt x="9144" y="9144"/>
                  </a:lnTo>
                  <a:lnTo>
                    <a:pt x="10668" y="9144"/>
                  </a:lnTo>
                  <a:lnTo>
                    <a:pt x="9144" y="7620"/>
                  </a:lnTo>
                  <a:lnTo>
                    <a:pt x="6096" y="6096"/>
                  </a:lnTo>
                  <a:lnTo>
                    <a:pt x="4572" y="6096"/>
                  </a:lnTo>
                  <a:lnTo>
                    <a:pt x="4572" y="3048"/>
                  </a:lnTo>
                  <a:lnTo>
                    <a:pt x="3048" y="1524"/>
                  </a:lnTo>
                  <a:close/>
                </a:path>
                <a:path w="440690" h="111760">
                  <a:moveTo>
                    <a:pt x="10668" y="9144"/>
                  </a:moveTo>
                  <a:lnTo>
                    <a:pt x="12192" y="10668"/>
                  </a:lnTo>
                  <a:lnTo>
                    <a:pt x="12192" y="9906"/>
                  </a:lnTo>
                  <a:lnTo>
                    <a:pt x="10668" y="9144"/>
                  </a:lnTo>
                  <a:close/>
                </a:path>
                <a:path w="440690" h="111760">
                  <a:moveTo>
                    <a:pt x="12192" y="9906"/>
                  </a:moveTo>
                  <a:lnTo>
                    <a:pt x="12192" y="10668"/>
                  </a:lnTo>
                  <a:lnTo>
                    <a:pt x="13716" y="10668"/>
                  </a:lnTo>
                  <a:lnTo>
                    <a:pt x="12192" y="9906"/>
                  </a:lnTo>
                  <a:close/>
                </a:path>
                <a:path w="440690" h="111760">
                  <a:moveTo>
                    <a:pt x="12192" y="9144"/>
                  </a:moveTo>
                  <a:lnTo>
                    <a:pt x="10668" y="9144"/>
                  </a:lnTo>
                  <a:lnTo>
                    <a:pt x="12192" y="9906"/>
                  </a:lnTo>
                  <a:lnTo>
                    <a:pt x="12192" y="9144"/>
                  </a:lnTo>
                  <a:close/>
                </a:path>
                <a:path w="440690" h="111760">
                  <a:moveTo>
                    <a:pt x="3048" y="1524"/>
                  </a:moveTo>
                  <a:lnTo>
                    <a:pt x="0" y="3048"/>
                  </a:lnTo>
                  <a:lnTo>
                    <a:pt x="1524" y="4572"/>
                  </a:lnTo>
                  <a:lnTo>
                    <a:pt x="1524" y="6096"/>
                  </a:lnTo>
                  <a:lnTo>
                    <a:pt x="3048" y="7620"/>
                  </a:lnTo>
                  <a:lnTo>
                    <a:pt x="3048" y="1524"/>
                  </a:lnTo>
                  <a:close/>
                </a:path>
                <a:path w="440690" h="111760">
                  <a:moveTo>
                    <a:pt x="4572" y="4572"/>
                  </a:moveTo>
                  <a:lnTo>
                    <a:pt x="4572" y="6096"/>
                  </a:lnTo>
                  <a:lnTo>
                    <a:pt x="6096" y="6096"/>
                  </a:lnTo>
                  <a:lnTo>
                    <a:pt x="4572" y="4572"/>
                  </a:lnTo>
                  <a:close/>
                </a:path>
                <a:path w="440690" h="111760">
                  <a:moveTo>
                    <a:pt x="1524" y="0"/>
                  </a:moveTo>
                  <a:lnTo>
                    <a:pt x="0" y="1524"/>
                  </a:lnTo>
                  <a:lnTo>
                    <a:pt x="0" y="3048"/>
                  </a:lnTo>
                  <a:lnTo>
                    <a:pt x="3048" y="152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014209" y="3504695"/>
            <a:ext cx="61341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latin typeface="Symbol"/>
                <a:cs typeface="Symbol"/>
              </a:rPr>
              <a:t></a:t>
            </a:r>
            <a:r>
              <a:rPr dirty="0" baseline="-20833" sz="600" spc="15">
                <a:latin typeface="Symbol"/>
                <a:cs typeface="Symbol"/>
              </a:rPr>
              <a:t></a:t>
            </a:r>
            <a:r>
              <a:rPr dirty="0" sz="600" spc="10">
                <a:latin typeface="Symbol"/>
                <a:cs typeface="Symbol"/>
              </a:rPr>
              <a:t></a:t>
            </a:r>
            <a:r>
              <a:rPr dirty="0" baseline="-20833" sz="600" spc="15">
                <a:latin typeface="Arial MT"/>
                <a:cs typeface="Arial MT"/>
              </a:rPr>
              <a:t>Rh+</a:t>
            </a:r>
            <a:r>
              <a:rPr dirty="0" sz="600" spc="10">
                <a:latin typeface="Arial MT"/>
                <a:cs typeface="Arial MT"/>
              </a:rPr>
              <a:t>-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0">
                <a:latin typeface="Symbol"/>
                <a:cs typeface="Symbol"/>
              </a:rPr>
              <a:t></a:t>
            </a:r>
            <a:r>
              <a:rPr dirty="0" baseline="-20833" sz="600" spc="15">
                <a:latin typeface="Arial MT"/>
                <a:cs typeface="Arial MT"/>
              </a:rPr>
              <a:t>Rh-</a:t>
            </a:r>
            <a:r>
              <a:rPr dirty="0" sz="600" spc="10">
                <a:latin typeface="Arial MT"/>
                <a:cs typeface="Arial MT"/>
              </a:rPr>
              <a:t>=0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25823" y="2008627"/>
            <a:ext cx="2897505" cy="2220595"/>
          </a:xfrm>
          <a:custGeom>
            <a:avLst/>
            <a:gdLst/>
            <a:ahLst/>
            <a:cxnLst/>
            <a:rect l="l" t="t" r="r" b="b"/>
            <a:pathLst>
              <a:path w="2897504" h="2220595">
                <a:moveTo>
                  <a:pt x="0" y="2220467"/>
                </a:moveTo>
                <a:lnTo>
                  <a:pt x="2897123" y="2220467"/>
                </a:lnTo>
                <a:lnTo>
                  <a:pt x="2897123" y="0"/>
                </a:lnTo>
                <a:lnTo>
                  <a:pt x="0" y="0"/>
                </a:lnTo>
                <a:lnTo>
                  <a:pt x="0" y="222046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782013" y="6483170"/>
            <a:ext cx="2833370" cy="2178050"/>
            <a:chOff x="782013" y="6483170"/>
            <a:chExt cx="2833370" cy="217805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6483170"/>
              <a:ext cx="2833028" cy="217763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44524" y="6806178"/>
              <a:ext cx="2223770" cy="1572895"/>
            </a:xfrm>
            <a:custGeom>
              <a:avLst/>
              <a:gdLst/>
              <a:ahLst/>
              <a:cxnLst/>
              <a:rect l="l" t="t" r="r" b="b"/>
              <a:pathLst>
                <a:path w="2223770" h="1572895">
                  <a:moveTo>
                    <a:pt x="2223516" y="0"/>
                  </a:moveTo>
                  <a:lnTo>
                    <a:pt x="0" y="0"/>
                  </a:lnTo>
                  <a:lnTo>
                    <a:pt x="0" y="1572768"/>
                  </a:lnTo>
                  <a:lnTo>
                    <a:pt x="2223516" y="1572768"/>
                  </a:lnTo>
                  <a:lnTo>
                    <a:pt x="2223516" y="1569720"/>
                  </a:lnTo>
                  <a:lnTo>
                    <a:pt x="6096" y="1569720"/>
                  </a:lnTo>
                  <a:lnTo>
                    <a:pt x="3048" y="1566672"/>
                  </a:lnTo>
                  <a:lnTo>
                    <a:pt x="6096" y="1566672"/>
                  </a:lnTo>
                  <a:lnTo>
                    <a:pt x="6096" y="4572"/>
                  </a:lnTo>
                  <a:lnTo>
                    <a:pt x="3048" y="4572"/>
                  </a:lnTo>
                  <a:lnTo>
                    <a:pt x="6096" y="1524"/>
                  </a:lnTo>
                  <a:lnTo>
                    <a:pt x="2223516" y="1524"/>
                  </a:lnTo>
                  <a:lnTo>
                    <a:pt x="2223516" y="0"/>
                  </a:lnTo>
                  <a:close/>
                </a:path>
                <a:path w="2223770" h="1572895">
                  <a:moveTo>
                    <a:pt x="6096" y="1566672"/>
                  </a:moveTo>
                  <a:lnTo>
                    <a:pt x="3048" y="1566672"/>
                  </a:lnTo>
                  <a:lnTo>
                    <a:pt x="6096" y="1569720"/>
                  </a:lnTo>
                  <a:lnTo>
                    <a:pt x="6096" y="1566672"/>
                  </a:lnTo>
                  <a:close/>
                </a:path>
                <a:path w="2223770" h="1572895">
                  <a:moveTo>
                    <a:pt x="2217420" y="1566672"/>
                  </a:moveTo>
                  <a:lnTo>
                    <a:pt x="6096" y="1566672"/>
                  </a:lnTo>
                  <a:lnTo>
                    <a:pt x="6096" y="1569720"/>
                  </a:lnTo>
                  <a:lnTo>
                    <a:pt x="2217420" y="1569720"/>
                  </a:lnTo>
                  <a:lnTo>
                    <a:pt x="2217420" y="1566672"/>
                  </a:lnTo>
                  <a:close/>
                </a:path>
                <a:path w="2223770" h="1572895">
                  <a:moveTo>
                    <a:pt x="2217420" y="1524"/>
                  </a:moveTo>
                  <a:lnTo>
                    <a:pt x="2217420" y="1569720"/>
                  </a:lnTo>
                  <a:lnTo>
                    <a:pt x="2220468" y="1566672"/>
                  </a:lnTo>
                  <a:lnTo>
                    <a:pt x="2223516" y="1566672"/>
                  </a:lnTo>
                  <a:lnTo>
                    <a:pt x="2223516" y="4572"/>
                  </a:lnTo>
                  <a:lnTo>
                    <a:pt x="2220468" y="4572"/>
                  </a:lnTo>
                  <a:lnTo>
                    <a:pt x="2217420" y="1524"/>
                  </a:lnTo>
                  <a:close/>
                </a:path>
                <a:path w="2223770" h="1572895">
                  <a:moveTo>
                    <a:pt x="2223516" y="1566672"/>
                  </a:moveTo>
                  <a:lnTo>
                    <a:pt x="2220468" y="1566672"/>
                  </a:lnTo>
                  <a:lnTo>
                    <a:pt x="2217420" y="1569720"/>
                  </a:lnTo>
                  <a:lnTo>
                    <a:pt x="2223516" y="1569720"/>
                  </a:lnTo>
                  <a:lnTo>
                    <a:pt x="2223516" y="1566672"/>
                  </a:lnTo>
                  <a:close/>
                </a:path>
                <a:path w="2223770" h="1572895">
                  <a:moveTo>
                    <a:pt x="6096" y="1524"/>
                  </a:moveTo>
                  <a:lnTo>
                    <a:pt x="3048" y="4572"/>
                  </a:lnTo>
                  <a:lnTo>
                    <a:pt x="6096" y="4572"/>
                  </a:lnTo>
                  <a:lnTo>
                    <a:pt x="6096" y="1524"/>
                  </a:lnTo>
                  <a:close/>
                </a:path>
                <a:path w="2223770" h="1572895">
                  <a:moveTo>
                    <a:pt x="2217420" y="1524"/>
                  </a:moveTo>
                  <a:lnTo>
                    <a:pt x="6096" y="1524"/>
                  </a:lnTo>
                  <a:lnTo>
                    <a:pt x="6096" y="4572"/>
                  </a:lnTo>
                  <a:lnTo>
                    <a:pt x="2217420" y="4572"/>
                  </a:lnTo>
                  <a:lnTo>
                    <a:pt x="2217420" y="1524"/>
                  </a:lnTo>
                  <a:close/>
                </a:path>
                <a:path w="2223770" h="1572895">
                  <a:moveTo>
                    <a:pt x="2223516" y="1524"/>
                  </a:moveTo>
                  <a:lnTo>
                    <a:pt x="2217420" y="1524"/>
                  </a:lnTo>
                  <a:lnTo>
                    <a:pt x="2220468" y="4572"/>
                  </a:lnTo>
                  <a:lnTo>
                    <a:pt x="2223516" y="4572"/>
                  </a:lnTo>
                  <a:lnTo>
                    <a:pt x="2223516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47572" y="8353043"/>
              <a:ext cx="2217420" cy="26034"/>
            </a:xfrm>
            <a:custGeom>
              <a:avLst/>
              <a:gdLst/>
              <a:ahLst/>
              <a:cxnLst/>
              <a:rect l="l" t="t" r="r" b="b"/>
              <a:pathLst>
                <a:path w="2217420" h="26034">
                  <a:moveTo>
                    <a:pt x="2217420" y="19812"/>
                  </a:moveTo>
                  <a:lnTo>
                    <a:pt x="832104" y="19812"/>
                  </a:lnTo>
                  <a:lnTo>
                    <a:pt x="832104" y="0"/>
                  </a:lnTo>
                  <a:lnTo>
                    <a:pt x="827532" y="0"/>
                  </a:lnTo>
                  <a:lnTo>
                    <a:pt x="826211" y="19812"/>
                  </a:lnTo>
                  <a:lnTo>
                    <a:pt x="0" y="19812"/>
                  </a:lnTo>
                  <a:lnTo>
                    <a:pt x="0" y="25908"/>
                  </a:lnTo>
                  <a:lnTo>
                    <a:pt x="2217420" y="25908"/>
                  </a:lnTo>
                  <a:lnTo>
                    <a:pt x="221742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000" y="6807448"/>
              <a:ext cx="2093976" cy="170103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53996" y="8353043"/>
              <a:ext cx="1114425" cy="22860"/>
            </a:xfrm>
            <a:custGeom>
              <a:avLst/>
              <a:gdLst/>
              <a:ahLst/>
              <a:cxnLst/>
              <a:rect l="l" t="t" r="r" b="b"/>
              <a:pathLst>
                <a:path w="1114425" h="22859">
                  <a:moveTo>
                    <a:pt x="60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572" y="22860"/>
                  </a:lnTo>
                  <a:lnTo>
                    <a:pt x="6096" y="0"/>
                  </a:lnTo>
                  <a:close/>
                </a:path>
                <a:path w="1114425" h="22859">
                  <a:moveTo>
                    <a:pt x="281940" y="0"/>
                  </a:moveTo>
                  <a:lnTo>
                    <a:pt x="275844" y="0"/>
                  </a:lnTo>
                  <a:lnTo>
                    <a:pt x="275844" y="22860"/>
                  </a:lnTo>
                  <a:lnTo>
                    <a:pt x="281940" y="22860"/>
                  </a:lnTo>
                  <a:lnTo>
                    <a:pt x="281940" y="0"/>
                  </a:lnTo>
                  <a:close/>
                </a:path>
                <a:path w="1114425" h="22859">
                  <a:moveTo>
                    <a:pt x="1114044" y="0"/>
                  </a:moveTo>
                  <a:lnTo>
                    <a:pt x="1109472" y="0"/>
                  </a:lnTo>
                  <a:lnTo>
                    <a:pt x="1107948" y="22860"/>
                  </a:lnTo>
                  <a:lnTo>
                    <a:pt x="1114044" y="22860"/>
                  </a:lnTo>
                  <a:lnTo>
                    <a:pt x="11140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379219" y="7945628"/>
            <a:ext cx="2876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Symbol"/>
                <a:cs typeface="Symbol"/>
              </a:rPr>
              <a:t></a:t>
            </a:r>
            <a:r>
              <a:rPr dirty="0" sz="700" spc="-10">
                <a:latin typeface="Arial MT"/>
                <a:cs typeface="Arial MT"/>
              </a:rPr>
              <a:t>=0.05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92422" y="8332724"/>
            <a:ext cx="51435" cy="1079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500" spc="20">
                <a:latin typeface="Arial MT"/>
                <a:cs typeface="Arial MT"/>
              </a:rPr>
              <a:t>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65118" y="7174485"/>
            <a:ext cx="42418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3600"/>
              </a:lnSpc>
              <a:spcBef>
                <a:spcPts val="100"/>
              </a:spcBef>
            </a:pPr>
            <a:r>
              <a:rPr dirty="0" sz="550" spc="15">
                <a:solidFill>
                  <a:srgbClr val="0000CC"/>
                </a:solidFill>
                <a:latin typeface="Symbol"/>
                <a:cs typeface="Symbol"/>
              </a:rPr>
              <a:t></a:t>
            </a:r>
            <a:r>
              <a:rPr dirty="0" sz="550" spc="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550" spc="15">
                <a:solidFill>
                  <a:srgbClr val="0000CC"/>
                </a:solidFill>
                <a:latin typeface="Arial MT"/>
                <a:cs typeface="Arial MT"/>
              </a:rPr>
              <a:t>= </a:t>
            </a:r>
            <a:r>
              <a:rPr dirty="0" sz="550" spc="5">
                <a:solidFill>
                  <a:srgbClr val="0000CC"/>
                </a:solidFill>
                <a:latin typeface="Arial MT"/>
                <a:cs typeface="Arial MT"/>
              </a:rPr>
              <a:t>livello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di </a:t>
            </a:r>
            <a:r>
              <a:rPr dirty="0" sz="550" spc="-14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s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gn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f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ca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20">
                <a:solidFill>
                  <a:srgbClr val="0000CC"/>
                </a:solidFill>
                <a:latin typeface="Arial MT"/>
                <a:cs typeface="Arial MT"/>
              </a:rPr>
              <a:t>v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à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5151" y="6552376"/>
            <a:ext cx="216217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75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g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50" b="1" i="1">
                <a:latin typeface="Verdana"/>
                <a:cs typeface="Verdana"/>
              </a:rPr>
              <a:t>f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v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23059" y="8353478"/>
            <a:ext cx="652780" cy="2044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54"/>
              </a:spcBef>
            </a:pPr>
            <a:r>
              <a:rPr dirty="0" sz="350" spc="15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500" spc="10">
                <a:latin typeface="Arial MT"/>
                <a:cs typeface="Arial MT"/>
              </a:rPr>
              <a:t>Differenza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 spc="15">
                <a:latin typeface="Arial MT"/>
                <a:cs typeface="Arial MT"/>
              </a:rPr>
              <a:t>osservata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41476" y="8266170"/>
            <a:ext cx="486409" cy="135890"/>
            <a:chOff x="1141476" y="8266170"/>
            <a:chExt cx="486409" cy="135890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3000" y="8267694"/>
              <a:ext cx="460247" cy="10820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41476" y="8266175"/>
              <a:ext cx="486409" cy="135890"/>
            </a:xfrm>
            <a:custGeom>
              <a:avLst/>
              <a:gdLst/>
              <a:ahLst/>
              <a:cxnLst/>
              <a:rect l="l" t="t" r="r" b="b"/>
              <a:pathLst>
                <a:path w="486410" h="135890">
                  <a:moveTo>
                    <a:pt x="429768" y="30480"/>
                  </a:moveTo>
                  <a:lnTo>
                    <a:pt x="426720" y="30480"/>
                  </a:lnTo>
                  <a:lnTo>
                    <a:pt x="425196" y="30480"/>
                  </a:lnTo>
                  <a:lnTo>
                    <a:pt x="422148" y="32004"/>
                  </a:lnTo>
                  <a:lnTo>
                    <a:pt x="420624" y="33528"/>
                  </a:lnTo>
                  <a:lnTo>
                    <a:pt x="417576" y="35052"/>
                  </a:lnTo>
                  <a:lnTo>
                    <a:pt x="413004" y="39624"/>
                  </a:lnTo>
                  <a:lnTo>
                    <a:pt x="411480" y="39624"/>
                  </a:lnTo>
                  <a:lnTo>
                    <a:pt x="408432" y="41148"/>
                  </a:lnTo>
                  <a:lnTo>
                    <a:pt x="406908" y="42672"/>
                  </a:lnTo>
                  <a:lnTo>
                    <a:pt x="403860" y="44196"/>
                  </a:lnTo>
                  <a:lnTo>
                    <a:pt x="402336" y="47244"/>
                  </a:lnTo>
                  <a:lnTo>
                    <a:pt x="397764" y="48768"/>
                  </a:lnTo>
                  <a:lnTo>
                    <a:pt x="394716" y="50292"/>
                  </a:lnTo>
                  <a:lnTo>
                    <a:pt x="393192" y="50292"/>
                  </a:lnTo>
                  <a:lnTo>
                    <a:pt x="393192" y="51816"/>
                  </a:lnTo>
                  <a:lnTo>
                    <a:pt x="390144" y="53340"/>
                  </a:lnTo>
                  <a:lnTo>
                    <a:pt x="391668" y="53340"/>
                  </a:lnTo>
                  <a:lnTo>
                    <a:pt x="387096" y="54864"/>
                  </a:lnTo>
                  <a:lnTo>
                    <a:pt x="384048" y="56388"/>
                  </a:lnTo>
                  <a:lnTo>
                    <a:pt x="379476" y="57912"/>
                  </a:lnTo>
                  <a:lnTo>
                    <a:pt x="377952" y="59436"/>
                  </a:lnTo>
                  <a:lnTo>
                    <a:pt x="381000" y="59436"/>
                  </a:lnTo>
                  <a:lnTo>
                    <a:pt x="381000" y="60960"/>
                  </a:lnTo>
                  <a:lnTo>
                    <a:pt x="385572" y="59436"/>
                  </a:lnTo>
                  <a:lnTo>
                    <a:pt x="387096" y="57912"/>
                  </a:lnTo>
                  <a:lnTo>
                    <a:pt x="391668" y="56388"/>
                  </a:lnTo>
                  <a:lnTo>
                    <a:pt x="393192" y="56388"/>
                  </a:lnTo>
                  <a:lnTo>
                    <a:pt x="394716" y="53340"/>
                  </a:lnTo>
                  <a:lnTo>
                    <a:pt x="396240" y="51816"/>
                  </a:lnTo>
                  <a:lnTo>
                    <a:pt x="399288" y="50292"/>
                  </a:lnTo>
                  <a:lnTo>
                    <a:pt x="403860" y="50292"/>
                  </a:lnTo>
                  <a:lnTo>
                    <a:pt x="403860" y="48768"/>
                  </a:lnTo>
                  <a:lnTo>
                    <a:pt x="406908" y="47244"/>
                  </a:lnTo>
                  <a:lnTo>
                    <a:pt x="405384" y="47244"/>
                  </a:lnTo>
                  <a:lnTo>
                    <a:pt x="408432" y="45720"/>
                  </a:lnTo>
                  <a:lnTo>
                    <a:pt x="409956" y="44196"/>
                  </a:lnTo>
                  <a:lnTo>
                    <a:pt x="413004" y="42672"/>
                  </a:lnTo>
                  <a:lnTo>
                    <a:pt x="414528" y="41148"/>
                  </a:lnTo>
                  <a:lnTo>
                    <a:pt x="416052" y="41148"/>
                  </a:lnTo>
                  <a:lnTo>
                    <a:pt x="417576" y="38100"/>
                  </a:lnTo>
                  <a:lnTo>
                    <a:pt x="417576" y="39624"/>
                  </a:lnTo>
                  <a:lnTo>
                    <a:pt x="419100" y="38100"/>
                  </a:lnTo>
                  <a:lnTo>
                    <a:pt x="422148" y="36576"/>
                  </a:lnTo>
                  <a:lnTo>
                    <a:pt x="423672" y="35052"/>
                  </a:lnTo>
                  <a:lnTo>
                    <a:pt x="426720" y="33528"/>
                  </a:lnTo>
                  <a:lnTo>
                    <a:pt x="429768" y="30480"/>
                  </a:lnTo>
                  <a:close/>
                </a:path>
                <a:path w="486410" h="135890">
                  <a:moveTo>
                    <a:pt x="486156" y="76200"/>
                  </a:moveTo>
                  <a:lnTo>
                    <a:pt x="463296" y="76200"/>
                  </a:lnTo>
                  <a:lnTo>
                    <a:pt x="463296" y="3048"/>
                  </a:lnTo>
                  <a:lnTo>
                    <a:pt x="463296" y="0"/>
                  </a:lnTo>
                  <a:lnTo>
                    <a:pt x="460248" y="1524"/>
                  </a:lnTo>
                  <a:lnTo>
                    <a:pt x="458724" y="3048"/>
                  </a:lnTo>
                  <a:lnTo>
                    <a:pt x="458724" y="4572"/>
                  </a:lnTo>
                  <a:lnTo>
                    <a:pt x="460248" y="4572"/>
                  </a:lnTo>
                  <a:lnTo>
                    <a:pt x="460248" y="6096"/>
                  </a:lnTo>
                  <a:lnTo>
                    <a:pt x="458724" y="6096"/>
                  </a:lnTo>
                  <a:lnTo>
                    <a:pt x="457200" y="6096"/>
                  </a:lnTo>
                  <a:lnTo>
                    <a:pt x="454152" y="7620"/>
                  </a:lnTo>
                  <a:lnTo>
                    <a:pt x="452628" y="9144"/>
                  </a:lnTo>
                  <a:lnTo>
                    <a:pt x="451104" y="9144"/>
                  </a:lnTo>
                  <a:lnTo>
                    <a:pt x="451104" y="9906"/>
                  </a:lnTo>
                  <a:lnTo>
                    <a:pt x="449580" y="10668"/>
                  </a:lnTo>
                  <a:lnTo>
                    <a:pt x="451104" y="10668"/>
                  </a:lnTo>
                  <a:lnTo>
                    <a:pt x="445008" y="13716"/>
                  </a:lnTo>
                  <a:lnTo>
                    <a:pt x="445008" y="15240"/>
                  </a:lnTo>
                  <a:lnTo>
                    <a:pt x="440436" y="19812"/>
                  </a:lnTo>
                  <a:lnTo>
                    <a:pt x="438912" y="19812"/>
                  </a:lnTo>
                  <a:lnTo>
                    <a:pt x="435864" y="21336"/>
                  </a:lnTo>
                  <a:lnTo>
                    <a:pt x="435864" y="23622"/>
                  </a:lnTo>
                  <a:lnTo>
                    <a:pt x="431292" y="25908"/>
                  </a:lnTo>
                  <a:lnTo>
                    <a:pt x="428244" y="28956"/>
                  </a:lnTo>
                  <a:lnTo>
                    <a:pt x="431292" y="28956"/>
                  </a:lnTo>
                  <a:lnTo>
                    <a:pt x="432816" y="27432"/>
                  </a:lnTo>
                  <a:lnTo>
                    <a:pt x="432816" y="28956"/>
                  </a:lnTo>
                  <a:lnTo>
                    <a:pt x="435864" y="27432"/>
                  </a:lnTo>
                  <a:lnTo>
                    <a:pt x="438912" y="25908"/>
                  </a:lnTo>
                  <a:lnTo>
                    <a:pt x="438912" y="24384"/>
                  </a:lnTo>
                  <a:lnTo>
                    <a:pt x="440436" y="22860"/>
                  </a:lnTo>
                  <a:lnTo>
                    <a:pt x="441960" y="21336"/>
                  </a:lnTo>
                  <a:lnTo>
                    <a:pt x="443484" y="21336"/>
                  </a:lnTo>
                  <a:lnTo>
                    <a:pt x="445008" y="18288"/>
                  </a:lnTo>
                  <a:lnTo>
                    <a:pt x="445008" y="19812"/>
                  </a:lnTo>
                  <a:lnTo>
                    <a:pt x="446532" y="18288"/>
                  </a:lnTo>
                  <a:lnTo>
                    <a:pt x="448056" y="16764"/>
                  </a:lnTo>
                  <a:lnTo>
                    <a:pt x="449580" y="15240"/>
                  </a:lnTo>
                  <a:lnTo>
                    <a:pt x="451104" y="13716"/>
                  </a:lnTo>
                  <a:lnTo>
                    <a:pt x="452628" y="13716"/>
                  </a:lnTo>
                  <a:lnTo>
                    <a:pt x="454152" y="12192"/>
                  </a:lnTo>
                  <a:lnTo>
                    <a:pt x="454152" y="10668"/>
                  </a:lnTo>
                  <a:lnTo>
                    <a:pt x="455676" y="9144"/>
                  </a:lnTo>
                  <a:lnTo>
                    <a:pt x="458724" y="7620"/>
                  </a:lnTo>
                  <a:lnTo>
                    <a:pt x="460248" y="7620"/>
                  </a:lnTo>
                  <a:lnTo>
                    <a:pt x="460248" y="76200"/>
                  </a:lnTo>
                  <a:lnTo>
                    <a:pt x="449580" y="76200"/>
                  </a:lnTo>
                  <a:lnTo>
                    <a:pt x="450392" y="108204"/>
                  </a:lnTo>
                  <a:lnTo>
                    <a:pt x="103632" y="108204"/>
                  </a:lnTo>
                  <a:lnTo>
                    <a:pt x="172212" y="106680"/>
                  </a:lnTo>
                  <a:lnTo>
                    <a:pt x="207264" y="103632"/>
                  </a:lnTo>
                  <a:lnTo>
                    <a:pt x="230124" y="102108"/>
                  </a:lnTo>
                  <a:lnTo>
                    <a:pt x="248412" y="100584"/>
                  </a:lnTo>
                  <a:lnTo>
                    <a:pt x="262128" y="97536"/>
                  </a:lnTo>
                  <a:lnTo>
                    <a:pt x="272796" y="94488"/>
                  </a:lnTo>
                  <a:lnTo>
                    <a:pt x="284988" y="92964"/>
                  </a:lnTo>
                  <a:lnTo>
                    <a:pt x="303276" y="89916"/>
                  </a:lnTo>
                  <a:lnTo>
                    <a:pt x="309372" y="88392"/>
                  </a:lnTo>
                  <a:lnTo>
                    <a:pt x="316992" y="85344"/>
                  </a:lnTo>
                  <a:lnTo>
                    <a:pt x="323088" y="83820"/>
                  </a:lnTo>
                  <a:lnTo>
                    <a:pt x="330708" y="80772"/>
                  </a:lnTo>
                  <a:lnTo>
                    <a:pt x="335280" y="80772"/>
                  </a:lnTo>
                  <a:lnTo>
                    <a:pt x="339852" y="79248"/>
                  </a:lnTo>
                  <a:lnTo>
                    <a:pt x="345948" y="76200"/>
                  </a:lnTo>
                  <a:lnTo>
                    <a:pt x="350520" y="74676"/>
                  </a:lnTo>
                  <a:lnTo>
                    <a:pt x="352044" y="74676"/>
                  </a:lnTo>
                  <a:lnTo>
                    <a:pt x="356616" y="71628"/>
                  </a:lnTo>
                  <a:lnTo>
                    <a:pt x="358140" y="70104"/>
                  </a:lnTo>
                  <a:lnTo>
                    <a:pt x="358140" y="71628"/>
                  </a:lnTo>
                  <a:lnTo>
                    <a:pt x="362712" y="70104"/>
                  </a:lnTo>
                  <a:lnTo>
                    <a:pt x="367284" y="68580"/>
                  </a:lnTo>
                  <a:lnTo>
                    <a:pt x="371856" y="65532"/>
                  </a:lnTo>
                  <a:lnTo>
                    <a:pt x="373380" y="64008"/>
                  </a:lnTo>
                  <a:lnTo>
                    <a:pt x="377952" y="62484"/>
                  </a:lnTo>
                  <a:lnTo>
                    <a:pt x="379476" y="62484"/>
                  </a:lnTo>
                  <a:lnTo>
                    <a:pt x="380238" y="60960"/>
                  </a:lnTo>
                  <a:lnTo>
                    <a:pt x="376428" y="60960"/>
                  </a:lnTo>
                  <a:lnTo>
                    <a:pt x="373380" y="60960"/>
                  </a:lnTo>
                  <a:lnTo>
                    <a:pt x="370332" y="62484"/>
                  </a:lnTo>
                  <a:lnTo>
                    <a:pt x="365760" y="65532"/>
                  </a:lnTo>
                  <a:lnTo>
                    <a:pt x="356616" y="68580"/>
                  </a:lnTo>
                  <a:lnTo>
                    <a:pt x="355092" y="70104"/>
                  </a:lnTo>
                  <a:lnTo>
                    <a:pt x="345948" y="73152"/>
                  </a:lnTo>
                  <a:lnTo>
                    <a:pt x="344424" y="73152"/>
                  </a:lnTo>
                  <a:lnTo>
                    <a:pt x="338328" y="76200"/>
                  </a:lnTo>
                  <a:lnTo>
                    <a:pt x="329184" y="79248"/>
                  </a:lnTo>
                  <a:lnTo>
                    <a:pt x="323088" y="80772"/>
                  </a:lnTo>
                  <a:lnTo>
                    <a:pt x="315468" y="82296"/>
                  </a:lnTo>
                  <a:lnTo>
                    <a:pt x="309372" y="85344"/>
                  </a:lnTo>
                  <a:lnTo>
                    <a:pt x="301752" y="86868"/>
                  </a:lnTo>
                  <a:lnTo>
                    <a:pt x="283464" y="89916"/>
                  </a:lnTo>
                  <a:lnTo>
                    <a:pt x="272796" y="91440"/>
                  </a:lnTo>
                  <a:lnTo>
                    <a:pt x="248412" y="97536"/>
                  </a:lnTo>
                  <a:lnTo>
                    <a:pt x="230124" y="99060"/>
                  </a:lnTo>
                  <a:lnTo>
                    <a:pt x="205740" y="100584"/>
                  </a:lnTo>
                  <a:lnTo>
                    <a:pt x="172212" y="103632"/>
                  </a:lnTo>
                  <a:lnTo>
                    <a:pt x="3048" y="106654"/>
                  </a:lnTo>
                  <a:lnTo>
                    <a:pt x="3048" y="108204"/>
                  </a:lnTo>
                  <a:lnTo>
                    <a:pt x="3048" y="109702"/>
                  </a:lnTo>
                  <a:lnTo>
                    <a:pt x="3048" y="108204"/>
                  </a:lnTo>
                  <a:lnTo>
                    <a:pt x="3048" y="106654"/>
                  </a:lnTo>
                  <a:lnTo>
                    <a:pt x="1524" y="106680"/>
                  </a:lnTo>
                  <a:lnTo>
                    <a:pt x="0" y="108204"/>
                  </a:lnTo>
                  <a:lnTo>
                    <a:pt x="0" y="109728"/>
                  </a:lnTo>
                  <a:lnTo>
                    <a:pt x="1524" y="111252"/>
                  </a:lnTo>
                  <a:lnTo>
                    <a:pt x="450469" y="111252"/>
                  </a:lnTo>
                  <a:lnTo>
                    <a:pt x="451104" y="135636"/>
                  </a:lnTo>
                  <a:lnTo>
                    <a:pt x="486156" y="135636"/>
                  </a:lnTo>
                  <a:lnTo>
                    <a:pt x="48615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2819906" y="7956297"/>
            <a:ext cx="61341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latin typeface="Symbol"/>
                <a:cs typeface="Symbol"/>
              </a:rPr>
              <a:t></a:t>
            </a:r>
            <a:r>
              <a:rPr dirty="0" baseline="-20833" sz="600" spc="15">
                <a:latin typeface="Symbol"/>
                <a:cs typeface="Symbol"/>
              </a:rPr>
              <a:t></a:t>
            </a:r>
            <a:r>
              <a:rPr dirty="0" sz="600" spc="10">
                <a:latin typeface="Symbol"/>
                <a:cs typeface="Symbol"/>
              </a:rPr>
              <a:t></a:t>
            </a:r>
            <a:r>
              <a:rPr dirty="0" baseline="-20833" sz="600" spc="15">
                <a:latin typeface="Arial MT"/>
                <a:cs typeface="Arial MT"/>
              </a:rPr>
              <a:t>Rh+</a:t>
            </a:r>
            <a:r>
              <a:rPr dirty="0" sz="600" spc="10">
                <a:latin typeface="Arial MT"/>
                <a:cs typeface="Arial MT"/>
              </a:rPr>
              <a:t>-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0">
                <a:latin typeface="Symbol"/>
                <a:cs typeface="Symbol"/>
              </a:rPr>
              <a:t></a:t>
            </a:r>
            <a:r>
              <a:rPr dirty="0" baseline="-20833" sz="600" spc="15">
                <a:latin typeface="Arial MT"/>
                <a:cs typeface="Arial MT"/>
              </a:rPr>
              <a:t>Rh-</a:t>
            </a:r>
            <a:r>
              <a:rPr dirty="0" sz="600" spc="10">
                <a:latin typeface="Arial MT"/>
                <a:cs typeface="Arial MT"/>
              </a:rPr>
              <a:t>=0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1519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6483170"/>
            <a:ext cx="2833028" cy="2177637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925823" y="6460230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Verdana"/>
              <a:cs typeface="Verdana"/>
            </a:endParaRPr>
          </a:p>
          <a:p>
            <a:pPr algn="ctr" marR="33655">
              <a:lnSpc>
                <a:spcPct val="100000"/>
              </a:lnSpc>
              <a:spcBef>
                <a:spcPts val="5"/>
              </a:spcBef>
            </a:pP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Rifiuto/non</a:t>
            </a:r>
            <a:r>
              <a:rPr dirty="0" sz="55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rifiuto</a:t>
            </a: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di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5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23809" sz="525" spc="22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endParaRPr baseline="-23809" sz="525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Arial MT"/>
              <a:cs typeface="Arial MT"/>
            </a:endParaRPr>
          </a:p>
          <a:p>
            <a:pPr marL="126364" marR="319405">
              <a:lnSpc>
                <a:spcPct val="100000"/>
              </a:lnSpc>
            </a:pPr>
            <a:r>
              <a:rPr dirty="0" sz="700" spc="-5">
                <a:latin typeface="Arial MT"/>
                <a:cs typeface="Arial MT"/>
              </a:rPr>
              <a:t>Con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il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FF0000"/>
                </a:solidFill>
                <a:latin typeface="Arial MT"/>
                <a:cs typeface="Arial MT"/>
              </a:rPr>
              <a:t>Test</a:t>
            </a:r>
            <a:r>
              <a:rPr dirty="0" sz="7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Statistico</a:t>
            </a:r>
            <a:r>
              <a:rPr dirty="0" sz="7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calcoliamo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 i="1">
                <a:latin typeface="Arial"/>
                <a:cs typeface="Arial"/>
              </a:rPr>
              <a:t>la</a:t>
            </a:r>
            <a:r>
              <a:rPr dirty="0" sz="700" spc="5" i="1">
                <a:latin typeface="Arial"/>
                <a:cs typeface="Arial"/>
              </a:rPr>
              <a:t> </a:t>
            </a:r>
            <a:r>
              <a:rPr dirty="0" sz="700" spc="-5" i="1">
                <a:latin typeface="Arial"/>
                <a:cs typeface="Arial"/>
              </a:rPr>
              <a:t>probabilità</a:t>
            </a:r>
            <a:r>
              <a:rPr dirty="0" sz="700" spc="40" i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che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la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differenza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osservata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sia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imputabile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al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caso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 marL="149225" marR="255270">
              <a:lnSpc>
                <a:spcPct val="100000"/>
              </a:lnSpc>
              <a:spcBef>
                <a:spcPts val="545"/>
              </a:spcBef>
            </a:pPr>
            <a:r>
              <a:rPr dirty="0" sz="700" spc="-5">
                <a:latin typeface="Arial MT"/>
                <a:cs typeface="Arial MT"/>
              </a:rPr>
              <a:t>Se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questa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probabilità</a:t>
            </a:r>
            <a:r>
              <a:rPr dirty="0" sz="700" spc="4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non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è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piccola,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ovvero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se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il risultato 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osservato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non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è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sufficientemente</a:t>
            </a:r>
            <a:r>
              <a:rPr dirty="0" sz="700" spc="5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diverso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da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zero,</a:t>
            </a:r>
            <a:r>
              <a:rPr dirty="0" sz="700" spc="3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il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risultato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si 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dice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statisticamente</a:t>
            </a:r>
            <a:r>
              <a:rPr dirty="0" sz="700" spc="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FF0000"/>
                </a:solidFill>
                <a:latin typeface="Arial MT"/>
                <a:cs typeface="Arial MT"/>
              </a:rPr>
              <a:t>non</a:t>
            </a:r>
            <a:r>
              <a:rPr dirty="0" sz="7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significativo</a:t>
            </a:r>
            <a:r>
              <a:rPr dirty="0" sz="700" spc="-5">
                <a:latin typeface="Arial MT"/>
                <a:cs typeface="Arial MT"/>
              </a:rPr>
              <a:t>: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non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abbiamo,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cioè,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prove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sufficienti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per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confutare</a:t>
            </a:r>
            <a:r>
              <a:rPr dirty="0" sz="700" spc="4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l’ipotesi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nulla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50">
              <a:latin typeface="Arial MT"/>
              <a:cs typeface="Arial MT"/>
            </a:endParaRPr>
          </a:p>
          <a:p>
            <a:pPr marL="760095">
              <a:lnSpc>
                <a:spcPct val="100000"/>
              </a:lnSpc>
            </a:pPr>
            <a:r>
              <a:rPr dirty="0" sz="700" spc="-10">
                <a:latin typeface="Arial MT"/>
                <a:cs typeface="Arial MT"/>
              </a:rPr>
              <a:t>Errore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associato:</a:t>
            </a:r>
            <a:r>
              <a:rPr dirty="0" sz="700" spc="210"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risultato</a:t>
            </a:r>
            <a:r>
              <a:rPr dirty="0" sz="7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falso</a:t>
            </a:r>
            <a:r>
              <a:rPr dirty="0" sz="7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negativo</a:t>
            </a:r>
            <a:r>
              <a:rPr dirty="0" sz="7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dirty="0" sz="7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di</a:t>
            </a:r>
            <a:r>
              <a:rPr dirty="0" sz="700" spc="-10">
                <a:solidFill>
                  <a:srgbClr val="FF0000"/>
                </a:solidFill>
                <a:latin typeface="Arial MT"/>
                <a:cs typeface="Arial MT"/>
              </a:rPr>
              <a:t> II</a:t>
            </a:r>
            <a:r>
              <a:rPr dirty="0" sz="7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tipo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013" y="2031546"/>
            <a:ext cx="2833370" cy="2176780"/>
            <a:chOff x="782013" y="2031546"/>
            <a:chExt cx="2833370" cy="2176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2031546"/>
              <a:ext cx="2833028" cy="21761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523" y="2407914"/>
              <a:ext cx="2223516" cy="17038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53996" y="3954779"/>
              <a:ext cx="281940" cy="22860"/>
            </a:xfrm>
            <a:custGeom>
              <a:avLst/>
              <a:gdLst/>
              <a:ahLst/>
              <a:cxnLst/>
              <a:rect l="l" t="t" r="r" b="b"/>
              <a:pathLst>
                <a:path w="281939" h="22860">
                  <a:moveTo>
                    <a:pt x="60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572" y="22860"/>
                  </a:lnTo>
                  <a:lnTo>
                    <a:pt x="6096" y="0"/>
                  </a:lnTo>
                  <a:close/>
                </a:path>
                <a:path w="281939" h="22860">
                  <a:moveTo>
                    <a:pt x="281940" y="0"/>
                  </a:moveTo>
                  <a:lnTo>
                    <a:pt x="275844" y="0"/>
                  </a:lnTo>
                  <a:lnTo>
                    <a:pt x="275844" y="22860"/>
                  </a:lnTo>
                  <a:lnTo>
                    <a:pt x="281940" y="2286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79219" y="3548890"/>
            <a:ext cx="2876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Symbol"/>
                <a:cs typeface="Symbol"/>
              </a:rPr>
              <a:t></a:t>
            </a:r>
            <a:r>
              <a:rPr dirty="0" sz="700" spc="-10">
                <a:latin typeface="Arial MT"/>
                <a:cs typeface="Arial MT"/>
              </a:rPr>
              <a:t>=0.05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2422" y="3934462"/>
            <a:ext cx="51435" cy="1079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500" spc="20">
                <a:latin typeface="Arial MT"/>
                <a:cs typeface="Arial MT"/>
              </a:rPr>
              <a:t>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5118" y="2722883"/>
            <a:ext cx="42418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3600"/>
              </a:lnSpc>
              <a:spcBef>
                <a:spcPts val="100"/>
              </a:spcBef>
            </a:pPr>
            <a:r>
              <a:rPr dirty="0" sz="550" spc="15">
                <a:solidFill>
                  <a:srgbClr val="0000CC"/>
                </a:solidFill>
                <a:latin typeface="Symbol"/>
                <a:cs typeface="Symbol"/>
              </a:rPr>
              <a:t></a:t>
            </a:r>
            <a:r>
              <a:rPr dirty="0" sz="550" spc="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550" spc="15">
                <a:solidFill>
                  <a:srgbClr val="0000CC"/>
                </a:solidFill>
                <a:latin typeface="Arial MT"/>
                <a:cs typeface="Arial MT"/>
              </a:rPr>
              <a:t>= </a:t>
            </a:r>
            <a:r>
              <a:rPr dirty="0" sz="550" spc="5">
                <a:solidFill>
                  <a:srgbClr val="0000CC"/>
                </a:solidFill>
                <a:latin typeface="Arial MT"/>
                <a:cs typeface="Arial MT"/>
              </a:rPr>
              <a:t>livello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di </a:t>
            </a:r>
            <a:r>
              <a:rPr dirty="0" sz="550" spc="-14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s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gn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f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ca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20">
                <a:solidFill>
                  <a:srgbClr val="0000CC"/>
                </a:solidFill>
                <a:latin typeface="Arial MT"/>
                <a:cs typeface="Arial MT"/>
              </a:rPr>
              <a:t>v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à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291" y="2123634"/>
            <a:ext cx="240855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70">
                <a:latin typeface="Times New Roman"/>
                <a:cs typeface="Times New Roman"/>
              </a:rPr>
              <a:t> </a:t>
            </a:r>
            <a:r>
              <a:rPr dirty="0" sz="900" spc="-80" b="1" i="1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dirty="0" sz="900" spc="-70" b="1" i="1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dirty="0" sz="900" spc="-75" b="1" i="1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dirty="0" sz="900" spc="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g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50" b="1" i="1">
                <a:latin typeface="Verdana"/>
                <a:cs typeface="Verdana"/>
              </a:rPr>
              <a:t>f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v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9779" y="3956740"/>
            <a:ext cx="643890" cy="2044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254"/>
              </a:spcBef>
            </a:pPr>
            <a:r>
              <a:rPr dirty="0" sz="350" spc="15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500" spc="10">
                <a:latin typeface="Arial MT"/>
                <a:cs typeface="Arial MT"/>
              </a:rPr>
              <a:t>Differenza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 spc="15">
                <a:latin typeface="Arial MT"/>
                <a:cs typeface="Arial MT"/>
              </a:rPr>
              <a:t>osservata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9906" y="3504695"/>
            <a:ext cx="61341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latin typeface="Symbol"/>
                <a:cs typeface="Symbol"/>
              </a:rPr>
              <a:t></a:t>
            </a:r>
            <a:r>
              <a:rPr dirty="0" baseline="-20833" sz="600" spc="15">
                <a:latin typeface="Symbol"/>
                <a:cs typeface="Symbol"/>
              </a:rPr>
              <a:t></a:t>
            </a:r>
            <a:r>
              <a:rPr dirty="0" sz="600" spc="10">
                <a:latin typeface="Symbol"/>
                <a:cs typeface="Symbol"/>
              </a:rPr>
              <a:t></a:t>
            </a:r>
            <a:r>
              <a:rPr dirty="0" baseline="-20833" sz="600" spc="15">
                <a:latin typeface="Arial MT"/>
                <a:cs typeface="Arial MT"/>
              </a:rPr>
              <a:t>Rh+</a:t>
            </a:r>
            <a:r>
              <a:rPr dirty="0" sz="600" spc="10">
                <a:latin typeface="Arial MT"/>
                <a:cs typeface="Arial MT"/>
              </a:rPr>
              <a:t>-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0">
                <a:latin typeface="Symbol"/>
                <a:cs typeface="Symbol"/>
              </a:rPr>
              <a:t></a:t>
            </a:r>
            <a:r>
              <a:rPr dirty="0" baseline="-20833" sz="600" spc="15">
                <a:latin typeface="Arial MT"/>
                <a:cs typeface="Arial MT"/>
              </a:rPr>
              <a:t>Rh-</a:t>
            </a:r>
            <a:r>
              <a:rPr dirty="0" sz="600" spc="10">
                <a:latin typeface="Arial MT"/>
                <a:cs typeface="Arial MT"/>
              </a:rPr>
              <a:t>=0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1519" y="2008627"/>
            <a:ext cx="2897505" cy="2220595"/>
          </a:xfrm>
          <a:custGeom>
            <a:avLst/>
            <a:gdLst/>
            <a:ahLst/>
            <a:cxnLst/>
            <a:rect l="l" t="t" r="r" b="b"/>
            <a:pathLst>
              <a:path w="2897504" h="2220595">
                <a:moveTo>
                  <a:pt x="0" y="2220467"/>
                </a:moveTo>
                <a:lnTo>
                  <a:pt x="2897123" y="2220467"/>
                </a:lnTo>
                <a:lnTo>
                  <a:pt x="2897123" y="0"/>
                </a:lnTo>
                <a:lnTo>
                  <a:pt x="0" y="0"/>
                </a:lnTo>
                <a:lnTo>
                  <a:pt x="0" y="222046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976317" y="2031546"/>
            <a:ext cx="2833370" cy="2176780"/>
            <a:chOff x="3976317" y="2031546"/>
            <a:chExt cx="2833370" cy="21767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2031546"/>
              <a:ext cx="2833028" cy="217615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3955" y="2983987"/>
              <a:ext cx="777239" cy="9433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42432" y="2982462"/>
              <a:ext cx="780415" cy="946785"/>
            </a:xfrm>
            <a:custGeom>
              <a:avLst/>
              <a:gdLst/>
              <a:ahLst/>
              <a:cxnLst/>
              <a:rect l="l" t="t" r="r" b="b"/>
              <a:pathLst>
                <a:path w="780415" h="946785">
                  <a:moveTo>
                    <a:pt x="0" y="1524"/>
                  </a:moveTo>
                  <a:lnTo>
                    <a:pt x="0" y="944880"/>
                  </a:lnTo>
                  <a:lnTo>
                    <a:pt x="1524" y="946404"/>
                  </a:lnTo>
                  <a:lnTo>
                    <a:pt x="778764" y="946404"/>
                  </a:lnTo>
                  <a:lnTo>
                    <a:pt x="780288" y="944880"/>
                  </a:lnTo>
                  <a:lnTo>
                    <a:pt x="3048" y="944880"/>
                  </a:lnTo>
                  <a:lnTo>
                    <a:pt x="1524" y="943356"/>
                  </a:lnTo>
                  <a:lnTo>
                    <a:pt x="3048" y="943356"/>
                  </a:lnTo>
                  <a:lnTo>
                    <a:pt x="3048" y="25908"/>
                  </a:lnTo>
                  <a:lnTo>
                    <a:pt x="0" y="1524"/>
                  </a:lnTo>
                  <a:close/>
                </a:path>
                <a:path w="780415" h="946785">
                  <a:moveTo>
                    <a:pt x="3048" y="943356"/>
                  </a:moveTo>
                  <a:lnTo>
                    <a:pt x="1524" y="943356"/>
                  </a:lnTo>
                  <a:lnTo>
                    <a:pt x="3048" y="944880"/>
                  </a:lnTo>
                  <a:lnTo>
                    <a:pt x="3048" y="943356"/>
                  </a:lnTo>
                  <a:close/>
                </a:path>
                <a:path w="780415" h="946785">
                  <a:moveTo>
                    <a:pt x="777240" y="943356"/>
                  </a:moveTo>
                  <a:lnTo>
                    <a:pt x="3048" y="943356"/>
                  </a:lnTo>
                  <a:lnTo>
                    <a:pt x="3048" y="944880"/>
                  </a:lnTo>
                  <a:lnTo>
                    <a:pt x="777240" y="944880"/>
                  </a:lnTo>
                  <a:lnTo>
                    <a:pt x="777240" y="943356"/>
                  </a:lnTo>
                  <a:close/>
                </a:path>
                <a:path w="780415" h="946785">
                  <a:moveTo>
                    <a:pt x="777240" y="934118"/>
                  </a:moveTo>
                  <a:lnTo>
                    <a:pt x="777240" y="944880"/>
                  </a:lnTo>
                  <a:lnTo>
                    <a:pt x="778764" y="943356"/>
                  </a:lnTo>
                  <a:lnTo>
                    <a:pt x="780288" y="943356"/>
                  </a:lnTo>
                  <a:lnTo>
                    <a:pt x="780288" y="934212"/>
                  </a:lnTo>
                  <a:lnTo>
                    <a:pt x="778764" y="934212"/>
                  </a:lnTo>
                  <a:lnTo>
                    <a:pt x="777240" y="934118"/>
                  </a:lnTo>
                  <a:close/>
                </a:path>
                <a:path w="780415" h="946785">
                  <a:moveTo>
                    <a:pt x="780288" y="943356"/>
                  </a:moveTo>
                  <a:lnTo>
                    <a:pt x="778764" y="943356"/>
                  </a:lnTo>
                  <a:lnTo>
                    <a:pt x="777240" y="944880"/>
                  </a:lnTo>
                  <a:lnTo>
                    <a:pt x="780288" y="944880"/>
                  </a:lnTo>
                  <a:lnTo>
                    <a:pt x="780288" y="943356"/>
                  </a:lnTo>
                  <a:close/>
                </a:path>
                <a:path w="780415" h="946785">
                  <a:moveTo>
                    <a:pt x="777240" y="932688"/>
                  </a:moveTo>
                  <a:lnTo>
                    <a:pt x="777240" y="934118"/>
                  </a:lnTo>
                  <a:lnTo>
                    <a:pt x="778764" y="934212"/>
                  </a:lnTo>
                  <a:lnTo>
                    <a:pt x="777240" y="932688"/>
                  </a:lnTo>
                  <a:close/>
                </a:path>
                <a:path w="780415" h="946785">
                  <a:moveTo>
                    <a:pt x="780288" y="932688"/>
                  </a:moveTo>
                  <a:lnTo>
                    <a:pt x="777240" y="932688"/>
                  </a:lnTo>
                  <a:lnTo>
                    <a:pt x="778764" y="934212"/>
                  </a:lnTo>
                  <a:lnTo>
                    <a:pt x="780288" y="934212"/>
                  </a:lnTo>
                  <a:lnTo>
                    <a:pt x="780288" y="932688"/>
                  </a:lnTo>
                  <a:close/>
                </a:path>
                <a:path w="780415" h="946785">
                  <a:moveTo>
                    <a:pt x="289052" y="771144"/>
                  </a:moveTo>
                  <a:lnTo>
                    <a:pt x="284988" y="771144"/>
                  </a:lnTo>
                  <a:lnTo>
                    <a:pt x="300228" y="794004"/>
                  </a:lnTo>
                  <a:lnTo>
                    <a:pt x="300228" y="795528"/>
                  </a:lnTo>
                  <a:lnTo>
                    <a:pt x="320040" y="807720"/>
                  </a:lnTo>
                  <a:lnTo>
                    <a:pt x="318516" y="807720"/>
                  </a:lnTo>
                  <a:lnTo>
                    <a:pt x="338328" y="830580"/>
                  </a:lnTo>
                  <a:lnTo>
                    <a:pt x="362712" y="854964"/>
                  </a:lnTo>
                  <a:lnTo>
                    <a:pt x="393192" y="864108"/>
                  </a:lnTo>
                  <a:lnTo>
                    <a:pt x="431292" y="888492"/>
                  </a:lnTo>
                  <a:lnTo>
                    <a:pt x="489204" y="911352"/>
                  </a:lnTo>
                  <a:lnTo>
                    <a:pt x="490728" y="911352"/>
                  </a:lnTo>
                  <a:lnTo>
                    <a:pt x="605028" y="923544"/>
                  </a:lnTo>
                  <a:lnTo>
                    <a:pt x="777240" y="934118"/>
                  </a:lnTo>
                  <a:lnTo>
                    <a:pt x="777240" y="932688"/>
                  </a:lnTo>
                  <a:lnTo>
                    <a:pt x="780288" y="932688"/>
                  </a:lnTo>
                  <a:lnTo>
                    <a:pt x="778764" y="931164"/>
                  </a:lnTo>
                  <a:lnTo>
                    <a:pt x="605028" y="920496"/>
                  </a:lnTo>
                  <a:lnTo>
                    <a:pt x="490728" y="908304"/>
                  </a:lnTo>
                  <a:lnTo>
                    <a:pt x="432816" y="885444"/>
                  </a:lnTo>
                  <a:lnTo>
                    <a:pt x="394716" y="862584"/>
                  </a:lnTo>
                  <a:lnTo>
                    <a:pt x="393192" y="862584"/>
                  </a:lnTo>
                  <a:lnTo>
                    <a:pt x="362712" y="851916"/>
                  </a:lnTo>
                  <a:lnTo>
                    <a:pt x="364236" y="851916"/>
                  </a:lnTo>
                  <a:lnTo>
                    <a:pt x="341376" y="829056"/>
                  </a:lnTo>
                  <a:lnTo>
                    <a:pt x="321564" y="806196"/>
                  </a:lnTo>
                  <a:lnTo>
                    <a:pt x="321564" y="804672"/>
                  </a:lnTo>
                  <a:lnTo>
                    <a:pt x="301752" y="792480"/>
                  </a:lnTo>
                  <a:lnTo>
                    <a:pt x="303276" y="792480"/>
                  </a:lnTo>
                  <a:lnTo>
                    <a:pt x="289052" y="771144"/>
                  </a:lnTo>
                  <a:close/>
                </a:path>
                <a:path w="780415" h="946785">
                  <a:moveTo>
                    <a:pt x="179832" y="595884"/>
                  </a:moveTo>
                  <a:lnTo>
                    <a:pt x="176784" y="595884"/>
                  </a:lnTo>
                  <a:lnTo>
                    <a:pt x="179832" y="609600"/>
                  </a:lnTo>
                  <a:lnTo>
                    <a:pt x="187452" y="632460"/>
                  </a:lnTo>
                  <a:lnTo>
                    <a:pt x="188976" y="632460"/>
                  </a:lnTo>
                  <a:lnTo>
                    <a:pt x="196596" y="643128"/>
                  </a:lnTo>
                  <a:lnTo>
                    <a:pt x="207264" y="665988"/>
                  </a:lnTo>
                  <a:lnTo>
                    <a:pt x="214884" y="678180"/>
                  </a:lnTo>
                  <a:lnTo>
                    <a:pt x="222504" y="688848"/>
                  </a:lnTo>
                  <a:lnTo>
                    <a:pt x="234696" y="711708"/>
                  </a:lnTo>
                  <a:lnTo>
                    <a:pt x="234696" y="713232"/>
                  </a:lnTo>
                  <a:lnTo>
                    <a:pt x="246888" y="725424"/>
                  </a:lnTo>
                  <a:lnTo>
                    <a:pt x="245364" y="725424"/>
                  </a:lnTo>
                  <a:lnTo>
                    <a:pt x="257556" y="748284"/>
                  </a:lnTo>
                  <a:lnTo>
                    <a:pt x="269748" y="760476"/>
                  </a:lnTo>
                  <a:lnTo>
                    <a:pt x="269748" y="762000"/>
                  </a:lnTo>
                  <a:lnTo>
                    <a:pt x="284988" y="772668"/>
                  </a:lnTo>
                  <a:lnTo>
                    <a:pt x="284988" y="771144"/>
                  </a:lnTo>
                  <a:lnTo>
                    <a:pt x="289052" y="771144"/>
                  </a:lnTo>
                  <a:lnTo>
                    <a:pt x="288036" y="769620"/>
                  </a:lnTo>
                  <a:lnTo>
                    <a:pt x="286512" y="769620"/>
                  </a:lnTo>
                  <a:lnTo>
                    <a:pt x="271272" y="758952"/>
                  </a:lnTo>
                  <a:lnTo>
                    <a:pt x="272796" y="758952"/>
                  </a:lnTo>
                  <a:lnTo>
                    <a:pt x="260604" y="746760"/>
                  </a:lnTo>
                  <a:lnTo>
                    <a:pt x="248412" y="723900"/>
                  </a:lnTo>
                  <a:lnTo>
                    <a:pt x="238929" y="711708"/>
                  </a:lnTo>
                  <a:lnTo>
                    <a:pt x="237744" y="711708"/>
                  </a:lnTo>
                  <a:lnTo>
                    <a:pt x="225552" y="687324"/>
                  </a:lnTo>
                  <a:lnTo>
                    <a:pt x="217932" y="676656"/>
                  </a:lnTo>
                  <a:lnTo>
                    <a:pt x="210312" y="664464"/>
                  </a:lnTo>
                  <a:lnTo>
                    <a:pt x="199644" y="641604"/>
                  </a:lnTo>
                  <a:lnTo>
                    <a:pt x="190500" y="630936"/>
                  </a:lnTo>
                  <a:lnTo>
                    <a:pt x="182880" y="608076"/>
                  </a:lnTo>
                  <a:lnTo>
                    <a:pt x="179832" y="595884"/>
                  </a:lnTo>
                  <a:close/>
                </a:path>
                <a:path w="780415" h="946785">
                  <a:moveTo>
                    <a:pt x="237744" y="710184"/>
                  </a:moveTo>
                  <a:lnTo>
                    <a:pt x="237744" y="711708"/>
                  </a:lnTo>
                  <a:lnTo>
                    <a:pt x="238929" y="711708"/>
                  </a:lnTo>
                  <a:lnTo>
                    <a:pt x="237744" y="710184"/>
                  </a:lnTo>
                  <a:close/>
                </a:path>
                <a:path w="780415" h="946785">
                  <a:moveTo>
                    <a:pt x="141732" y="502920"/>
                  </a:moveTo>
                  <a:lnTo>
                    <a:pt x="138684" y="502920"/>
                  </a:lnTo>
                  <a:lnTo>
                    <a:pt x="141732" y="527304"/>
                  </a:lnTo>
                  <a:lnTo>
                    <a:pt x="149352" y="539496"/>
                  </a:lnTo>
                  <a:lnTo>
                    <a:pt x="153924" y="550164"/>
                  </a:lnTo>
                  <a:lnTo>
                    <a:pt x="161544" y="573024"/>
                  </a:lnTo>
                  <a:lnTo>
                    <a:pt x="169164" y="586740"/>
                  </a:lnTo>
                  <a:lnTo>
                    <a:pt x="176784" y="597408"/>
                  </a:lnTo>
                  <a:lnTo>
                    <a:pt x="176784" y="595884"/>
                  </a:lnTo>
                  <a:lnTo>
                    <a:pt x="179832" y="595884"/>
                  </a:lnTo>
                  <a:lnTo>
                    <a:pt x="179832" y="594360"/>
                  </a:lnTo>
                  <a:lnTo>
                    <a:pt x="172212" y="585216"/>
                  </a:lnTo>
                  <a:lnTo>
                    <a:pt x="164592" y="571500"/>
                  </a:lnTo>
                  <a:lnTo>
                    <a:pt x="156972" y="548640"/>
                  </a:lnTo>
                  <a:lnTo>
                    <a:pt x="152400" y="537972"/>
                  </a:lnTo>
                  <a:lnTo>
                    <a:pt x="144780" y="525780"/>
                  </a:lnTo>
                  <a:lnTo>
                    <a:pt x="141732" y="502920"/>
                  </a:lnTo>
                  <a:close/>
                </a:path>
                <a:path w="780415" h="946785">
                  <a:moveTo>
                    <a:pt x="18288" y="73152"/>
                  </a:moveTo>
                  <a:lnTo>
                    <a:pt x="15240" y="73152"/>
                  </a:lnTo>
                  <a:lnTo>
                    <a:pt x="15240" y="83820"/>
                  </a:lnTo>
                  <a:lnTo>
                    <a:pt x="19812" y="97536"/>
                  </a:lnTo>
                  <a:lnTo>
                    <a:pt x="22860" y="108204"/>
                  </a:lnTo>
                  <a:lnTo>
                    <a:pt x="27432" y="120396"/>
                  </a:lnTo>
                  <a:lnTo>
                    <a:pt x="27432" y="131064"/>
                  </a:lnTo>
                  <a:lnTo>
                    <a:pt x="30480" y="143256"/>
                  </a:lnTo>
                  <a:lnTo>
                    <a:pt x="35052" y="166116"/>
                  </a:lnTo>
                  <a:lnTo>
                    <a:pt x="38100" y="176784"/>
                  </a:lnTo>
                  <a:lnTo>
                    <a:pt x="42672" y="188976"/>
                  </a:lnTo>
                  <a:lnTo>
                    <a:pt x="42672" y="199644"/>
                  </a:lnTo>
                  <a:lnTo>
                    <a:pt x="45720" y="213360"/>
                  </a:lnTo>
                  <a:lnTo>
                    <a:pt x="50292" y="224028"/>
                  </a:lnTo>
                  <a:lnTo>
                    <a:pt x="53340" y="236220"/>
                  </a:lnTo>
                  <a:lnTo>
                    <a:pt x="57912" y="259080"/>
                  </a:lnTo>
                  <a:lnTo>
                    <a:pt x="60960" y="269748"/>
                  </a:lnTo>
                  <a:lnTo>
                    <a:pt x="65532" y="281940"/>
                  </a:lnTo>
                  <a:lnTo>
                    <a:pt x="68580" y="295656"/>
                  </a:lnTo>
                  <a:lnTo>
                    <a:pt x="73152" y="306324"/>
                  </a:lnTo>
                  <a:lnTo>
                    <a:pt x="76200" y="318516"/>
                  </a:lnTo>
                  <a:lnTo>
                    <a:pt x="80772" y="341376"/>
                  </a:lnTo>
                  <a:lnTo>
                    <a:pt x="83820" y="352044"/>
                  </a:lnTo>
                  <a:lnTo>
                    <a:pt x="88392" y="364236"/>
                  </a:lnTo>
                  <a:lnTo>
                    <a:pt x="91440" y="374904"/>
                  </a:lnTo>
                  <a:lnTo>
                    <a:pt x="96012" y="387096"/>
                  </a:lnTo>
                  <a:lnTo>
                    <a:pt x="99060" y="411480"/>
                  </a:lnTo>
                  <a:lnTo>
                    <a:pt x="100584" y="411480"/>
                  </a:lnTo>
                  <a:lnTo>
                    <a:pt x="108204" y="422148"/>
                  </a:lnTo>
                  <a:lnTo>
                    <a:pt x="111252" y="434340"/>
                  </a:lnTo>
                  <a:lnTo>
                    <a:pt x="114300" y="445008"/>
                  </a:lnTo>
                  <a:lnTo>
                    <a:pt x="118872" y="467868"/>
                  </a:lnTo>
                  <a:lnTo>
                    <a:pt x="126492" y="480060"/>
                  </a:lnTo>
                  <a:lnTo>
                    <a:pt x="131064" y="490728"/>
                  </a:lnTo>
                  <a:lnTo>
                    <a:pt x="138684" y="504444"/>
                  </a:lnTo>
                  <a:lnTo>
                    <a:pt x="138684" y="502920"/>
                  </a:lnTo>
                  <a:lnTo>
                    <a:pt x="141732" y="502920"/>
                  </a:lnTo>
                  <a:lnTo>
                    <a:pt x="134958" y="490728"/>
                  </a:lnTo>
                  <a:lnTo>
                    <a:pt x="134112" y="490728"/>
                  </a:lnTo>
                  <a:lnTo>
                    <a:pt x="129540" y="480060"/>
                  </a:lnTo>
                  <a:lnTo>
                    <a:pt x="129540" y="478536"/>
                  </a:lnTo>
                  <a:lnTo>
                    <a:pt x="122872" y="467868"/>
                  </a:lnTo>
                  <a:lnTo>
                    <a:pt x="121920" y="467868"/>
                  </a:lnTo>
                  <a:lnTo>
                    <a:pt x="117348" y="443484"/>
                  </a:lnTo>
                  <a:lnTo>
                    <a:pt x="114300" y="432816"/>
                  </a:lnTo>
                  <a:lnTo>
                    <a:pt x="109728" y="420624"/>
                  </a:lnTo>
                  <a:lnTo>
                    <a:pt x="102108" y="409956"/>
                  </a:lnTo>
                  <a:lnTo>
                    <a:pt x="99060" y="387096"/>
                  </a:lnTo>
                  <a:lnTo>
                    <a:pt x="94488" y="374904"/>
                  </a:lnTo>
                  <a:lnTo>
                    <a:pt x="91440" y="364236"/>
                  </a:lnTo>
                  <a:lnTo>
                    <a:pt x="86868" y="350520"/>
                  </a:lnTo>
                  <a:lnTo>
                    <a:pt x="83820" y="339852"/>
                  </a:lnTo>
                  <a:lnTo>
                    <a:pt x="79248" y="316992"/>
                  </a:lnTo>
                  <a:lnTo>
                    <a:pt x="76200" y="304800"/>
                  </a:lnTo>
                  <a:lnTo>
                    <a:pt x="71628" y="294132"/>
                  </a:lnTo>
                  <a:lnTo>
                    <a:pt x="68580" y="281940"/>
                  </a:lnTo>
                  <a:lnTo>
                    <a:pt x="60960" y="259080"/>
                  </a:lnTo>
                  <a:lnTo>
                    <a:pt x="56388" y="234696"/>
                  </a:lnTo>
                  <a:lnTo>
                    <a:pt x="53340" y="222504"/>
                  </a:lnTo>
                  <a:lnTo>
                    <a:pt x="48768" y="211836"/>
                  </a:lnTo>
                  <a:lnTo>
                    <a:pt x="44196" y="199644"/>
                  </a:lnTo>
                  <a:lnTo>
                    <a:pt x="45720" y="199644"/>
                  </a:lnTo>
                  <a:lnTo>
                    <a:pt x="45720" y="188976"/>
                  </a:lnTo>
                  <a:lnTo>
                    <a:pt x="41148" y="176784"/>
                  </a:lnTo>
                  <a:lnTo>
                    <a:pt x="36576" y="166116"/>
                  </a:lnTo>
                  <a:lnTo>
                    <a:pt x="38100" y="166116"/>
                  </a:lnTo>
                  <a:lnTo>
                    <a:pt x="33528" y="143256"/>
                  </a:lnTo>
                  <a:lnTo>
                    <a:pt x="33528" y="141732"/>
                  </a:lnTo>
                  <a:lnTo>
                    <a:pt x="29527" y="131064"/>
                  </a:lnTo>
                  <a:lnTo>
                    <a:pt x="28956" y="131064"/>
                  </a:lnTo>
                  <a:lnTo>
                    <a:pt x="28956" y="118872"/>
                  </a:lnTo>
                  <a:lnTo>
                    <a:pt x="25908" y="106680"/>
                  </a:lnTo>
                  <a:lnTo>
                    <a:pt x="21336" y="96012"/>
                  </a:lnTo>
                  <a:lnTo>
                    <a:pt x="18288" y="83820"/>
                  </a:lnTo>
                  <a:lnTo>
                    <a:pt x="18288" y="73152"/>
                  </a:lnTo>
                  <a:close/>
                </a:path>
                <a:path w="780415" h="946785">
                  <a:moveTo>
                    <a:pt x="134112" y="489204"/>
                  </a:moveTo>
                  <a:lnTo>
                    <a:pt x="134112" y="490728"/>
                  </a:lnTo>
                  <a:lnTo>
                    <a:pt x="134958" y="490728"/>
                  </a:lnTo>
                  <a:lnTo>
                    <a:pt x="134112" y="489204"/>
                  </a:lnTo>
                  <a:close/>
                </a:path>
                <a:path w="780415" h="946785">
                  <a:moveTo>
                    <a:pt x="121920" y="466344"/>
                  </a:moveTo>
                  <a:lnTo>
                    <a:pt x="121920" y="467868"/>
                  </a:lnTo>
                  <a:lnTo>
                    <a:pt x="122872" y="467868"/>
                  </a:lnTo>
                  <a:lnTo>
                    <a:pt x="121920" y="466344"/>
                  </a:lnTo>
                  <a:close/>
                </a:path>
                <a:path w="780415" h="946785">
                  <a:moveTo>
                    <a:pt x="28956" y="129540"/>
                  </a:moveTo>
                  <a:lnTo>
                    <a:pt x="28956" y="131064"/>
                  </a:lnTo>
                  <a:lnTo>
                    <a:pt x="29527" y="131064"/>
                  </a:lnTo>
                  <a:lnTo>
                    <a:pt x="28956" y="129540"/>
                  </a:lnTo>
                  <a:close/>
                </a:path>
                <a:path w="780415" h="946785">
                  <a:moveTo>
                    <a:pt x="6096" y="36576"/>
                  </a:moveTo>
                  <a:lnTo>
                    <a:pt x="6096" y="38100"/>
                  </a:lnTo>
                  <a:lnTo>
                    <a:pt x="4572" y="38100"/>
                  </a:lnTo>
                  <a:lnTo>
                    <a:pt x="7620" y="48768"/>
                  </a:lnTo>
                  <a:lnTo>
                    <a:pt x="12192" y="60960"/>
                  </a:lnTo>
                  <a:lnTo>
                    <a:pt x="15240" y="74676"/>
                  </a:lnTo>
                  <a:lnTo>
                    <a:pt x="15240" y="73152"/>
                  </a:lnTo>
                  <a:lnTo>
                    <a:pt x="18288" y="73152"/>
                  </a:lnTo>
                  <a:lnTo>
                    <a:pt x="13716" y="60960"/>
                  </a:lnTo>
                  <a:lnTo>
                    <a:pt x="10668" y="47244"/>
                  </a:lnTo>
                  <a:lnTo>
                    <a:pt x="6096" y="36576"/>
                  </a:lnTo>
                  <a:close/>
                </a:path>
                <a:path w="780415" h="946785">
                  <a:moveTo>
                    <a:pt x="3048" y="1524"/>
                  </a:moveTo>
                  <a:lnTo>
                    <a:pt x="3048" y="38100"/>
                  </a:lnTo>
                  <a:lnTo>
                    <a:pt x="6096" y="38100"/>
                  </a:lnTo>
                  <a:lnTo>
                    <a:pt x="6096" y="24384"/>
                  </a:lnTo>
                  <a:lnTo>
                    <a:pt x="3048" y="1524"/>
                  </a:lnTo>
                  <a:close/>
                </a:path>
                <a:path w="780415" h="946785">
                  <a:moveTo>
                    <a:pt x="1524" y="0"/>
                  </a:moveTo>
                  <a:lnTo>
                    <a:pt x="0" y="1524"/>
                  </a:lnTo>
                  <a:lnTo>
                    <a:pt x="3048" y="25908"/>
                  </a:lnTo>
                  <a:lnTo>
                    <a:pt x="3048" y="152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7115" y="2983987"/>
              <a:ext cx="800099" cy="94335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55592" y="2982462"/>
              <a:ext cx="803275" cy="946785"/>
            </a:xfrm>
            <a:custGeom>
              <a:avLst/>
              <a:gdLst/>
              <a:ahLst/>
              <a:cxnLst/>
              <a:rect l="l" t="t" r="r" b="b"/>
              <a:pathLst>
                <a:path w="803275" h="946785">
                  <a:moveTo>
                    <a:pt x="559308" y="710184"/>
                  </a:moveTo>
                  <a:lnTo>
                    <a:pt x="548640" y="723900"/>
                  </a:lnTo>
                  <a:lnTo>
                    <a:pt x="547116" y="723900"/>
                  </a:lnTo>
                  <a:lnTo>
                    <a:pt x="534924" y="746760"/>
                  </a:lnTo>
                  <a:lnTo>
                    <a:pt x="536448" y="746760"/>
                  </a:lnTo>
                  <a:lnTo>
                    <a:pt x="524256" y="758952"/>
                  </a:lnTo>
                  <a:lnTo>
                    <a:pt x="507492" y="769620"/>
                  </a:lnTo>
                  <a:lnTo>
                    <a:pt x="492252" y="792480"/>
                  </a:lnTo>
                  <a:lnTo>
                    <a:pt x="472440" y="804672"/>
                  </a:lnTo>
                  <a:lnTo>
                    <a:pt x="472440" y="806196"/>
                  </a:lnTo>
                  <a:lnTo>
                    <a:pt x="452628" y="829056"/>
                  </a:lnTo>
                  <a:lnTo>
                    <a:pt x="428244" y="851916"/>
                  </a:lnTo>
                  <a:lnTo>
                    <a:pt x="429768" y="851916"/>
                  </a:lnTo>
                  <a:lnTo>
                    <a:pt x="397764" y="862584"/>
                  </a:lnTo>
                  <a:lnTo>
                    <a:pt x="358140" y="885444"/>
                  </a:lnTo>
                  <a:lnTo>
                    <a:pt x="298704" y="908304"/>
                  </a:lnTo>
                  <a:lnTo>
                    <a:pt x="179832" y="920496"/>
                  </a:lnTo>
                  <a:lnTo>
                    <a:pt x="1524" y="931164"/>
                  </a:lnTo>
                  <a:lnTo>
                    <a:pt x="0" y="932688"/>
                  </a:lnTo>
                  <a:lnTo>
                    <a:pt x="0" y="944880"/>
                  </a:lnTo>
                  <a:lnTo>
                    <a:pt x="1524" y="946404"/>
                  </a:lnTo>
                  <a:lnTo>
                    <a:pt x="801624" y="946404"/>
                  </a:lnTo>
                  <a:lnTo>
                    <a:pt x="803148" y="944880"/>
                  </a:lnTo>
                  <a:lnTo>
                    <a:pt x="3048" y="944880"/>
                  </a:lnTo>
                  <a:lnTo>
                    <a:pt x="1524" y="943356"/>
                  </a:lnTo>
                  <a:lnTo>
                    <a:pt x="3048" y="943356"/>
                  </a:lnTo>
                  <a:lnTo>
                    <a:pt x="3048" y="934212"/>
                  </a:lnTo>
                  <a:lnTo>
                    <a:pt x="1524" y="934212"/>
                  </a:lnTo>
                  <a:lnTo>
                    <a:pt x="3048" y="932688"/>
                  </a:lnTo>
                  <a:lnTo>
                    <a:pt x="26996" y="932688"/>
                  </a:lnTo>
                  <a:lnTo>
                    <a:pt x="179832" y="923544"/>
                  </a:lnTo>
                  <a:lnTo>
                    <a:pt x="298704" y="911352"/>
                  </a:lnTo>
                  <a:lnTo>
                    <a:pt x="358140" y="888492"/>
                  </a:lnTo>
                  <a:lnTo>
                    <a:pt x="359664" y="888492"/>
                  </a:lnTo>
                  <a:lnTo>
                    <a:pt x="399288" y="864108"/>
                  </a:lnTo>
                  <a:lnTo>
                    <a:pt x="429768" y="854964"/>
                  </a:lnTo>
                  <a:lnTo>
                    <a:pt x="454152" y="830580"/>
                  </a:lnTo>
                  <a:lnTo>
                    <a:pt x="475488" y="807720"/>
                  </a:lnTo>
                  <a:lnTo>
                    <a:pt x="473964" y="807720"/>
                  </a:lnTo>
                  <a:lnTo>
                    <a:pt x="493776" y="795528"/>
                  </a:lnTo>
                  <a:lnTo>
                    <a:pt x="493776" y="794004"/>
                  </a:lnTo>
                  <a:lnTo>
                    <a:pt x="509422" y="772668"/>
                  </a:lnTo>
                  <a:lnTo>
                    <a:pt x="509016" y="772668"/>
                  </a:lnTo>
                  <a:lnTo>
                    <a:pt x="510540" y="771144"/>
                  </a:lnTo>
                  <a:lnTo>
                    <a:pt x="511410" y="771144"/>
                  </a:lnTo>
                  <a:lnTo>
                    <a:pt x="525780" y="762000"/>
                  </a:lnTo>
                  <a:lnTo>
                    <a:pt x="537972" y="748284"/>
                  </a:lnTo>
                  <a:lnTo>
                    <a:pt x="550164" y="725424"/>
                  </a:lnTo>
                  <a:lnTo>
                    <a:pt x="562356" y="713232"/>
                  </a:lnTo>
                  <a:lnTo>
                    <a:pt x="562356" y="711708"/>
                  </a:lnTo>
                  <a:lnTo>
                    <a:pt x="559308" y="711708"/>
                  </a:lnTo>
                  <a:lnTo>
                    <a:pt x="559308" y="710184"/>
                  </a:lnTo>
                  <a:close/>
                </a:path>
                <a:path w="803275" h="946785">
                  <a:moveTo>
                    <a:pt x="3048" y="943356"/>
                  </a:moveTo>
                  <a:lnTo>
                    <a:pt x="1524" y="943356"/>
                  </a:lnTo>
                  <a:lnTo>
                    <a:pt x="3048" y="944880"/>
                  </a:lnTo>
                  <a:lnTo>
                    <a:pt x="3048" y="943356"/>
                  </a:lnTo>
                  <a:close/>
                </a:path>
                <a:path w="803275" h="946785">
                  <a:moveTo>
                    <a:pt x="800100" y="943356"/>
                  </a:moveTo>
                  <a:lnTo>
                    <a:pt x="3048" y="943356"/>
                  </a:lnTo>
                  <a:lnTo>
                    <a:pt x="3048" y="944880"/>
                  </a:lnTo>
                  <a:lnTo>
                    <a:pt x="800100" y="944880"/>
                  </a:lnTo>
                  <a:lnTo>
                    <a:pt x="800100" y="943356"/>
                  </a:lnTo>
                  <a:close/>
                </a:path>
                <a:path w="803275" h="946785">
                  <a:moveTo>
                    <a:pt x="803148" y="1524"/>
                  </a:moveTo>
                  <a:lnTo>
                    <a:pt x="800100" y="25908"/>
                  </a:lnTo>
                  <a:lnTo>
                    <a:pt x="800100" y="944880"/>
                  </a:lnTo>
                  <a:lnTo>
                    <a:pt x="801624" y="943356"/>
                  </a:lnTo>
                  <a:lnTo>
                    <a:pt x="803148" y="943356"/>
                  </a:lnTo>
                  <a:lnTo>
                    <a:pt x="803148" y="1524"/>
                  </a:lnTo>
                  <a:close/>
                </a:path>
                <a:path w="803275" h="946785">
                  <a:moveTo>
                    <a:pt x="803148" y="943356"/>
                  </a:moveTo>
                  <a:lnTo>
                    <a:pt x="801624" y="943356"/>
                  </a:lnTo>
                  <a:lnTo>
                    <a:pt x="800100" y="944880"/>
                  </a:lnTo>
                  <a:lnTo>
                    <a:pt x="803148" y="944880"/>
                  </a:lnTo>
                  <a:lnTo>
                    <a:pt x="803148" y="943356"/>
                  </a:lnTo>
                  <a:close/>
                </a:path>
                <a:path w="803275" h="946785">
                  <a:moveTo>
                    <a:pt x="3048" y="932688"/>
                  </a:moveTo>
                  <a:lnTo>
                    <a:pt x="1524" y="934212"/>
                  </a:lnTo>
                  <a:lnTo>
                    <a:pt x="3048" y="934120"/>
                  </a:lnTo>
                  <a:lnTo>
                    <a:pt x="3048" y="932688"/>
                  </a:lnTo>
                  <a:close/>
                </a:path>
                <a:path w="803275" h="946785">
                  <a:moveTo>
                    <a:pt x="3048" y="934120"/>
                  </a:moveTo>
                  <a:lnTo>
                    <a:pt x="1524" y="934212"/>
                  </a:lnTo>
                  <a:lnTo>
                    <a:pt x="3048" y="934212"/>
                  </a:lnTo>
                  <a:close/>
                </a:path>
                <a:path w="803275" h="946785">
                  <a:moveTo>
                    <a:pt x="26996" y="932688"/>
                  </a:moveTo>
                  <a:lnTo>
                    <a:pt x="3048" y="932688"/>
                  </a:lnTo>
                  <a:lnTo>
                    <a:pt x="3048" y="934120"/>
                  </a:lnTo>
                  <a:lnTo>
                    <a:pt x="26996" y="932688"/>
                  </a:lnTo>
                  <a:close/>
                </a:path>
                <a:path w="803275" h="946785">
                  <a:moveTo>
                    <a:pt x="510540" y="771144"/>
                  </a:moveTo>
                  <a:lnTo>
                    <a:pt x="509016" y="772668"/>
                  </a:lnTo>
                  <a:lnTo>
                    <a:pt x="509778" y="772183"/>
                  </a:lnTo>
                  <a:lnTo>
                    <a:pt x="510540" y="771144"/>
                  </a:lnTo>
                  <a:close/>
                </a:path>
                <a:path w="803275" h="946785">
                  <a:moveTo>
                    <a:pt x="509778" y="772183"/>
                  </a:moveTo>
                  <a:lnTo>
                    <a:pt x="509016" y="772668"/>
                  </a:lnTo>
                  <a:lnTo>
                    <a:pt x="509422" y="772668"/>
                  </a:lnTo>
                  <a:lnTo>
                    <a:pt x="509778" y="772183"/>
                  </a:lnTo>
                  <a:close/>
                </a:path>
                <a:path w="803275" h="946785">
                  <a:moveTo>
                    <a:pt x="511410" y="771144"/>
                  </a:moveTo>
                  <a:lnTo>
                    <a:pt x="510540" y="771144"/>
                  </a:lnTo>
                  <a:lnTo>
                    <a:pt x="509778" y="772183"/>
                  </a:lnTo>
                  <a:lnTo>
                    <a:pt x="511410" y="771144"/>
                  </a:lnTo>
                  <a:close/>
                </a:path>
                <a:path w="803275" h="946785">
                  <a:moveTo>
                    <a:pt x="665988" y="489204"/>
                  </a:moveTo>
                  <a:lnTo>
                    <a:pt x="658368" y="502920"/>
                  </a:lnTo>
                  <a:lnTo>
                    <a:pt x="653796" y="525780"/>
                  </a:lnTo>
                  <a:lnTo>
                    <a:pt x="655320" y="525780"/>
                  </a:lnTo>
                  <a:lnTo>
                    <a:pt x="646176" y="537972"/>
                  </a:lnTo>
                  <a:lnTo>
                    <a:pt x="641604" y="548640"/>
                  </a:lnTo>
                  <a:lnTo>
                    <a:pt x="633984" y="571500"/>
                  </a:lnTo>
                  <a:lnTo>
                    <a:pt x="626364" y="583692"/>
                  </a:lnTo>
                  <a:lnTo>
                    <a:pt x="618744" y="594360"/>
                  </a:lnTo>
                  <a:lnTo>
                    <a:pt x="618744" y="595884"/>
                  </a:lnTo>
                  <a:lnTo>
                    <a:pt x="615696" y="608076"/>
                  </a:lnTo>
                  <a:lnTo>
                    <a:pt x="606552" y="630936"/>
                  </a:lnTo>
                  <a:lnTo>
                    <a:pt x="608076" y="630936"/>
                  </a:lnTo>
                  <a:lnTo>
                    <a:pt x="598932" y="641604"/>
                  </a:lnTo>
                  <a:lnTo>
                    <a:pt x="586740" y="664464"/>
                  </a:lnTo>
                  <a:lnTo>
                    <a:pt x="579120" y="676656"/>
                  </a:lnTo>
                  <a:lnTo>
                    <a:pt x="571500" y="687324"/>
                  </a:lnTo>
                  <a:lnTo>
                    <a:pt x="559308" y="711708"/>
                  </a:lnTo>
                  <a:lnTo>
                    <a:pt x="562356" y="711708"/>
                  </a:lnTo>
                  <a:lnTo>
                    <a:pt x="574548" y="688848"/>
                  </a:lnTo>
                  <a:lnTo>
                    <a:pt x="582168" y="679704"/>
                  </a:lnTo>
                  <a:lnTo>
                    <a:pt x="589788" y="665988"/>
                  </a:lnTo>
                  <a:lnTo>
                    <a:pt x="601980" y="643128"/>
                  </a:lnTo>
                  <a:lnTo>
                    <a:pt x="600456" y="643128"/>
                  </a:lnTo>
                  <a:lnTo>
                    <a:pt x="609600" y="632460"/>
                  </a:lnTo>
                  <a:lnTo>
                    <a:pt x="621792" y="595884"/>
                  </a:lnTo>
                  <a:lnTo>
                    <a:pt x="622880" y="595884"/>
                  </a:lnTo>
                  <a:lnTo>
                    <a:pt x="629412" y="586740"/>
                  </a:lnTo>
                  <a:lnTo>
                    <a:pt x="637032" y="573024"/>
                  </a:lnTo>
                  <a:lnTo>
                    <a:pt x="644652" y="550164"/>
                  </a:lnTo>
                  <a:lnTo>
                    <a:pt x="649224" y="539496"/>
                  </a:lnTo>
                  <a:lnTo>
                    <a:pt x="656844" y="527304"/>
                  </a:lnTo>
                  <a:lnTo>
                    <a:pt x="661416" y="502920"/>
                  </a:lnTo>
                  <a:lnTo>
                    <a:pt x="662262" y="502920"/>
                  </a:lnTo>
                  <a:lnTo>
                    <a:pt x="669036" y="490728"/>
                  </a:lnTo>
                  <a:lnTo>
                    <a:pt x="665988" y="490728"/>
                  </a:lnTo>
                  <a:lnTo>
                    <a:pt x="665988" y="489204"/>
                  </a:lnTo>
                  <a:close/>
                </a:path>
                <a:path w="803275" h="946785">
                  <a:moveTo>
                    <a:pt x="622880" y="595884"/>
                  </a:moveTo>
                  <a:lnTo>
                    <a:pt x="621792" y="595884"/>
                  </a:lnTo>
                  <a:lnTo>
                    <a:pt x="621792" y="597408"/>
                  </a:lnTo>
                  <a:lnTo>
                    <a:pt x="622880" y="595884"/>
                  </a:lnTo>
                  <a:close/>
                </a:path>
                <a:path w="803275" h="946785">
                  <a:moveTo>
                    <a:pt x="662262" y="502920"/>
                  </a:moveTo>
                  <a:lnTo>
                    <a:pt x="661416" y="502920"/>
                  </a:lnTo>
                  <a:lnTo>
                    <a:pt x="661416" y="504444"/>
                  </a:lnTo>
                  <a:lnTo>
                    <a:pt x="662262" y="502920"/>
                  </a:lnTo>
                  <a:close/>
                </a:path>
                <a:path w="803275" h="946785">
                  <a:moveTo>
                    <a:pt x="717804" y="339852"/>
                  </a:moveTo>
                  <a:lnTo>
                    <a:pt x="714756" y="350520"/>
                  </a:lnTo>
                  <a:lnTo>
                    <a:pt x="710184" y="364236"/>
                  </a:lnTo>
                  <a:lnTo>
                    <a:pt x="705612" y="374904"/>
                  </a:lnTo>
                  <a:lnTo>
                    <a:pt x="702564" y="387096"/>
                  </a:lnTo>
                  <a:lnTo>
                    <a:pt x="701040" y="387096"/>
                  </a:lnTo>
                  <a:lnTo>
                    <a:pt x="697992" y="409956"/>
                  </a:lnTo>
                  <a:lnTo>
                    <a:pt x="690372" y="420624"/>
                  </a:lnTo>
                  <a:lnTo>
                    <a:pt x="685800" y="432816"/>
                  </a:lnTo>
                  <a:lnTo>
                    <a:pt x="682752" y="443484"/>
                  </a:lnTo>
                  <a:lnTo>
                    <a:pt x="678180" y="466344"/>
                  </a:lnTo>
                  <a:lnTo>
                    <a:pt x="670560" y="478536"/>
                  </a:lnTo>
                  <a:lnTo>
                    <a:pt x="670560" y="480060"/>
                  </a:lnTo>
                  <a:lnTo>
                    <a:pt x="665988" y="490728"/>
                  </a:lnTo>
                  <a:lnTo>
                    <a:pt x="669036" y="490728"/>
                  </a:lnTo>
                  <a:lnTo>
                    <a:pt x="673608" y="480060"/>
                  </a:lnTo>
                  <a:lnTo>
                    <a:pt x="681228" y="467868"/>
                  </a:lnTo>
                  <a:lnTo>
                    <a:pt x="685800" y="445008"/>
                  </a:lnTo>
                  <a:lnTo>
                    <a:pt x="688848" y="434340"/>
                  </a:lnTo>
                  <a:lnTo>
                    <a:pt x="693420" y="422148"/>
                  </a:lnTo>
                  <a:lnTo>
                    <a:pt x="701040" y="411480"/>
                  </a:lnTo>
                  <a:lnTo>
                    <a:pt x="704088" y="387096"/>
                  </a:lnTo>
                  <a:lnTo>
                    <a:pt x="708660" y="374904"/>
                  </a:lnTo>
                  <a:lnTo>
                    <a:pt x="713232" y="364236"/>
                  </a:lnTo>
                  <a:lnTo>
                    <a:pt x="716280" y="352044"/>
                  </a:lnTo>
                  <a:lnTo>
                    <a:pt x="720852" y="341376"/>
                  </a:lnTo>
                  <a:lnTo>
                    <a:pt x="717804" y="341376"/>
                  </a:lnTo>
                  <a:lnTo>
                    <a:pt x="717804" y="339852"/>
                  </a:lnTo>
                  <a:close/>
                </a:path>
                <a:path w="803275" h="946785">
                  <a:moveTo>
                    <a:pt x="774192" y="129540"/>
                  </a:moveTo>
                  <a:lnTo>
                    <a:pt x="769620" y="141732"/>
                  </a:lnTo>
                  <a:lnTo>
                    <a:pt x="769620" y="143256"/>
                  </a:lnTo>
                  <a:lnTo>
                    <a:pt x="765048" y="166116"/>
                  </a:lnTo>
                  <a:lnTo>
                    <a:pt x="762000" y="176784"/>
                  </a:lnTo>
                  <a:lnTo>
                    <a:pt x="757428" y="188976"/>
                  </a:lnTo>
                  <a:lnTo>
                    <a:pt x="757428" y="199644"/>
                  </a:lnTo>
                  <a:lnTo>
                    <a:pt x="752856" y="211836"/>
                  </a:lnTo>
                  <a:lnTo>
                    <a:pt x="749808" y="222504"/>
                  </a:lnTo>
                  <a:lnTo>
                    <a:pt x="745236" y="234696"/>
                  </a:lnTo>
                  <a:lnTo>
                    <a:pt x="740664" y="259080"/>
                  </a:lnTo>
                  <a:lnTo>
                    <a:pt x="733044" y="281940"/>
                  </a:lnTo>
                  <a:lnTo>
                    <a:pt x="729996" y="294132"/>
                  </a:lnTo>
                  <a:lnTo>
                    <a:pt x="725424" y="304800"/>
                  </a:lnTo>
                  <a:lnTo>
                    <a:pt x="722376" y="316992"/>
                  </a:lnTo>
                  <a:lnTo>
                    <a:pt x="717804" y="341376"/>
                  </a:lnTo>
                  <a:lnTo>
                    <a:pt x="720852" y="341376"/>
                  </a:lnTo>
                  <a:lnTo>
                    <a:pt x="725424" y="318516"/>
                  </a:lnTo>
                  <a:lnTo>
                    <a:pt x="728472" y="306324"/>
                  </a:lnTo>
                  <a:lnTo>
                    <a:pt x="733044" y="295656"/>
                  </a:lnTo>
                  <a:lnTo>
                    <a:pt x="736092" y="281940"/>
                  </a:lnTo>
                  <a:lnTo>
                    <a:pt x="740664" y="269748"/>
                  </a:lnTo>
                  <a:lnTo>
                    <a:pt x="743712" y="259080"/>
                  </a:lnTo>
                  <a:lnTo>
                    <a:pt x="748284" y="236220"/>
                  </a:lnTo>
                  <a:lnTo>
                    <a:pt x="751332" y="224028"/>
                  </a:lnTo>
                  <a:lnTo>
                    <a:pt x="755904" y="213360"/>
                  </a:lnTo>
                  <a:lnTo>
                    <a:pt x="760476" y="199644"/>
                  </a:lnTo>
                  <a:lnTo>
                    <a:pt x="760476" y="188976"/>
                  </a:lnTo>
                  <a:lnTo>
                    <a:pt x="763524" y="176784"/>
                  </a:lnTo>
                  <a:lnTo>
                    <a:pt x="768096" y="166116"/>
                  </a:lnTo>
                  <a:lnTo>
                    <a:pt x="772668" y="143256"/>
                  </a:lnTo>
                  <a:lnTo>
                    <a:pt x="775716" y="131064"/>
                  </a:lnTo>
                  <a:lnTo>
                    <a:pt x="774192" y="131064"/>
                  </a:lnTo>
                  <a:lnTo>
                    <a:pt x="774192" y="129540"/>
                  </a:lnTo>
                  <a:close/>
                </a:path>
                <a:path w="803275" h="946785">
                  <a:moveTo>
                    <a:pt x="797052" y="36576"/>
                  </a:moveTo>
                  <a:lnTo>
                    <a:pt x="792480" y="47244"/>
                  </a:lnTo>
                  <a:lnTo>
                    <a:pt x="789432" y="60960"/>
                  </a:lnTo>
                  <a:lnTo>
                    <a:pt x="784860" y="73152"/>
                  </a:lnTo>
                  <a:lnTo>
                    <a:pt x="784860" y="83820"/>
                  </a:lnTo>
                  <a:lnTo>
                    <a:pt x="781812" y="96012"/>
                  </a:lnTo>
                  <a:lnTo>
                    <a:pt x="777240" y="106680"/>
                  </a:lnTo>
                  <a:lnTo>
                    <a:pt x="774192" y="118872"/>
                  </a:lnTo>
                  <a:lnTo>
                    <a:pt x="774192" y="131064"/>
                  </a:lnTo>
                  <a:lnTo>
                    <a:pt x="777240" y="131064"/>
                  </a:lnTo>
                  <a:lnTo>
                    <a:pt x="777240" y="120396"/>
                  </a:lnTo>
                  <a:lnTo>
                    <a:pt x="775716" y="120396"/>
                  </a:lnTo>
                  <a:lnTo>
                    <a:pt x="780288" y="108204"/>
                  </a:lnTo>
                  <a:lnTo>
                    <a:pt x="784860" y="97536"/>
                  </a:lnTo>
                  <a:lnTo>
                    <a:pt x="787908" y="83820"/>
                  </a:lnTo>
                  <a:lnTo>
                    <a:pt x="787908" y="73152"/>
                  </a:lnTo>
                  <a:lnTo>
                    <a:pt x="788416" y="73152"/>
                  </a:lnTo>
                  <a:lnTo>
                    <a:pt x="792480" y="60960"/>
                  </a:lnTo>
                  <a:lnTo>
                    <a:pt x="795528" y="48768"/>
                  </a:lnTo>
                  <a:lnTo>
                    <a:pt x="800100" y="38100"/>
                  </a:lnTo>
                  <a:lnTo>
                    <a:pt x="797052" y="38100"/>
                  </a:lnTo>
                  <a:lnTo>
                    <a:pt x="797052" y="36576"/>
                  </a:lnTo>
                  <a:close/>
                </a:path>
                <a:path w="803275" h="946785">
                  <a:moveTo>
                    <a:pt x="788416" y="73152"/>
                  </a:moveTo>
                  <a:lnTo>
                    <a:pt x="787908" y="73152"/>
                  </a:lnTo>
                  <a:lnTo>
                    <a:pt x="787908" y="74676"/>
                  </a:lnTo>
                  <a:lnTo>
                    <a:pt x="788416" y="73152"/>
                  </a:lnTo>
                  <a:close/>
                </a:path>
                <a:path w="803275" h="946785">
                  <a:moveTo>
                    <a:pt x="800100" y="1524"/>
                  </a:moveTo>
                  <a:lnTo>
                    <a:pt x="797052" y="24384"/>
                  </a:lnTo>
                  <a:lnTo>
                    <a:pt x="797052" y="38100"/>
                  </a:lnTo>
                  <a:lnTo>
                    <a:pt x="800100" y="38100"/>
                  </a:lnTo>
                  <a:lnTo>
                    <a:pt x="800100" y="1524"/>
                  </a:lnTo>
                  <a:close/>
                </a:path>
                <a:path w="803275" h="946785">
                  <a:moveTo>
                    <a:pt x="801624" y="0"/>
                  </a:moveTo>
                  <a:lnTo>
                    <a:pt x="800100" y="1524"/>
                  </a:lnTo>
                  <a:lnTo>
                    <a:pt x="800100" y="25908"/>
                  </a:lnTo>
                  <a:lnTo>
                    <a:pt x="803148" y="1524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38828" y="2354574"/>
              <a:ext cx="2223770" cy="1572895"/>
            </a:xfrm>
            <a:custGeom>
              <a:avLst/>
              <a:gdLst/>
              <a:ahLst/>
              <a:cxnLst/>
              <a:rect l="l" t="t" r="r" b="b"/>
              <a:pathLst>
                <a:path w="2223770" h="1572895">
                  <a:moveTo>
                    <a:pt x="2223516" y="0"/>
                  </a:moveTo>
                  <a:lnTo>
                    <a:pt x="0" y="0"/>
                  </a:lnTo>
                  <a:lnTo>
                    <a:pt x="0" y="1572768"/>
                  </a:lnTo>
                  <a:lnTo>
                    <a:pt x="2223516" y="1572768"/>
                  </a:lnTo>
                  <a:lnTo>
                    <a:pt x="2223516" y="1569720"/>
                  </a:lnTo>
                  <a:lnTo>
                    <a:pt x="6096" y="1569720"/>
                  </a:lnTo>
                  <a:lnTo>
                    <a:pt x="3048" y="1566672"/>
                  </a:lnTo>
                  <a:lnTo>
                    <a:pt x="6096" y="1566672"/>
                  </a:lnTo>
                  <a:lnTo>
                    <a:pt x="6096" y="4572"/>
                  </a:lnTo>
                  <a:lnTo>
                    <a:pt x="3048" y="4572"/>
                  </a:lnTo>
                  <a:lnTo>
                    <a:pt x="6096" y="1524"/>
                  </a:lnTo>
                  <a:lnTo>
                    <a:pt x="2223516" y="1524"/>
                  </a:lnTo>
                  <a:lnTo>
                    <a:pt x="2223516" y="0"/>
                  </a:lnTo>
                  <a:close/>
                </a:path>
                <a:path w="2223770" h="1572895">
                  <a:moveTo>
                    <a:pt x="6096" y="1566672"/>
                  </a:moveTo>
                  <a:lnTo>
                    <a:pt x="3048" y="1566672"/>
                  </a:lnTo>
                  <a:lnTo>
                    <a:pt x="6096" y="1569720"/>
                  </a:lnTo>
                  <a:lnTo>
                    <a:pt x="6096" y="1566672"/>
                  </a:lnTo>
                  <a:close/>
                </a:path>
                <a:path w="2223770" h="1572895">
                  <a:moveTo>
                    <a:pt x="2217420" y="1566672"/>
                  </a:moveTo>
                  <a:lnTo>
                    <a:pt x="6096" y="1566672"/>
                  </a:lnTo>
                  <a:lnTo>
                    <a:pt x="6096" y="1569720"/>
                  </a:lnTo>
                  <a:lnTo>
                    <a:pt x="2217420" y="1569720"/>
                  </a:lnTo>
                  <a:lnTo>
                    <a:pt x="2217420" y="1566672"/>
                  </a:lnTo>
                  <a:close/>
                </a:path>
                <a:path w="2223770" h="1572895">
                  <a:moveTo>
                    <a:pt x="2217420" y="1524"/>
                  </a:moveTo>
                  <a:lnTo>
                    <a:pt x="2217420" y="1569720"/>
                  </a:lnTo>
                  <a:lnTo>
                    <a:pt x="2220468" y="1566672"/>
                  </a:lnTo>
                  <a:lnTo>
                    <a:pt x="2223516" y="1566672"/>
                  </a:lnTo>
                  <a:lnTo>
                    <a:pt x="2223516" y="4572"/>
                  </a:lnTo>
                  <a:lnTo>
                    <a:pt x="2220468" y="4572"/>
                  </a:lnTo>
                  <a:lnTo>
                    <a:pt x="2217420" y="1524"/>
                  </a:lnTo>
                  <a:close/>
                </a:path>
                <a:path w="2223770" h="1572895">
                  <a:moveTo>
                    <a:pt x="2223516" y="1566672"/>
                  </a:moveTo>
                  <a:lnTo>
                    <a:pt x="2220468" y="1566672"/>
                  </a:lnTo>
                  <a:lnTo>
                    <a:pt x="2217420" y="1569720"/>
                  </a:lnTo>
                  <a:lnTo>
                    <a:pt x="2223516" y="1569720"/>
                  </a:lnTo>
                  <a:lnTo>
                    <a:pt x="2223516" y="1566672"/>
                  </a:lnTo>
                  <a:close/>
                </a:path>
                <a:path w="2223770" h="1572895">
                  <a:moveTo>
                    <a:pt x="6096" y="1524"/>
                  </a:moveTo>
                  <a:lnTo>
                    <a:pt x="3048" y="4572"/>
                  </a:lnTo>
                  <a:lnTo>
                    <a:pt x="6096" y="4572"/>
                  </a:lnTo>
                  <a:lnTo>
                    <a:pt x="6096" y="1524"/>
                  </a:lnTo>
                  <a:close/>
                </a:path>
                <a:path w="2223770" h="1572895">
                  <a:moveTo>
                    <a:pt x="2217420" y="1524"/>
                  </a:moveTo>
                  <a:lnTo>
                    <a:pt x="6096" y="1524"/>
                  </a:lnTo>
                  <a:lnTo>
                    <a:pt x="6096" y="4572"/>
                  </a:lnTo>
                  <a:lnTo>
                    <a:pt x="2217420" y="4572"/>
                  </a:lnTo>
                  <a:lnTo>
                    <a:pt x="2217420" y="1524"/>
                  </a:lnTo>
                  <a:close/>
                </a:path>
                <a:path w="2223770" h="1572895">
                  <a:moveTo>
                    <a:pt x="2223516" y="1524"/>
                  </a:moveTo>
                  <a:lnTo>
                    <a:pt x="2217420" y="1524"/>
                  </a:lnTo>
                  <a:lnTo>
                    <a:pt x="2220468" y="4572"/>
                  </a:lnTo>
                  <a:lnTo>
                    <a:pt x="2223516" y="4572"/>
                  </a:lnTo>
                  <a:lnTo>
                    <a:pt x="2223516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38828" y="3901439"/>
              <a:ext cx="2223770" cy="26034"/>
            </a:xfrm>
            <a:custGeom>
              <a:avLst/>
              <a:gdLst/>
              <a:ahLst/>
              <a:cxnLst/>
              <a:rect l="l" t="t" r="r" b="b"/>
              <a:pathLst>
                <a:path w="2223770" h="26035">
                  <a:moveTo>
                    <a:pt x="2223516" y="0"/>
                  </a:moveTo>
                  <a:lnTo>
                    <a:pt x="2218944" y="0"/>
                  </a:lnTo>
                  <a:lnTo>
                    <a:pt x="2217623" y="19812"/>
                  </a:lnTo>
                  <a:lnTo>
                    <a:pt x="1391412" y="19812"/>
                  </a:lnTo>
                  <a:lnTo>
                    <a:pt x="1391412" y="0"/>
                  </a:lnTo>
                  <a:lnTo>
                    <a:pt x="1385316" y="0"/>
                  </a:lnTo>
                  <a:lnTo>
                    <a:pt x="1385316" y="19812"/>
                  </a:lnTo>
                  <a:lnTo>
                    <a:pt x="1114247" y="19812"/>
                  </a:lnTo>
                  <a:lnTo>
                    <a:pt x="1115568" y="0"/>
                  </a:lnTo>
                  <a:lnTo>
                    <a:pt x="1109472" y="0"/>
                  </a:lnTo>
                  <a:lnTo>
                    <a:pt x="1109472" y="19812"/>
                  </a:lnTo>
                  <a:lnTo>
                    <a:pt x="835152" y="19812"/>
                  </a:lnTo>
                  <a:lnTo>
                    <a:pt x="835152" y="0"/>
                  </a:lnTo>
                  <a:lnTo>
                    <a:pt x="830580" y="0"/>
                  </a:lnTo>
                  <a:lnTo>
                    <a:pt x="829259" y="19812"/>
                  </a:lnTo>
                  <a:lnTo>
                    <a:pt x="6096" y="19812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3048" y="22860"/>
                  </a:lnTo>
                  <a:lnTo>
                    <a:pt x="3048" y="25908"/>
                  </a:lnTo>
                  <a:lnTo>
                    <a:pt x="2220468" y="25908"/>
                  </a:lnTo>
                  <a:lnTo>
                    <a:pt x="2220468" y="22860"/>
                  </a:lnTo>
                  <a:lnTo>
                    <a:pt x="2223516" y="22860"/>
                  </a:lnTo>
                  <a:lnTo>
                    <a:pt x="22235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6844" y="2355844"/>
              <a:ext cx="2092451" cy="15684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992368" y="3691122"/>
              <a:ext cx="568960" cy="233679"/>
            </a:xfrm>
            <a:custGeom>
              <a:avLst/>
              <a:gdLst/>
              <a:ahLst/>
              <a:cxnLst/>
              <a:rect l="l" t="t" r="r" b="b"/>
              <a:pathLst>
                <a:path w="568959" h="233679">
                  <a:moveTo>
                    <a:pt x="0" y="1524"/>
                  </a:moveTo>
                  <a:lnTo>
                    <a:pt x="0" y="233172"/>
                  </a:lnTo>
                  <a:lnTo>
                    <a:pt x="1524" y="233172"/>
                  </a:lnTo>
                  <a:lnTo>
                    <a:pt x="1524" y="4572"/>
                  </a:lnTo>
                  <a:lnTo>
                    <a:pt x="0" y="1524"/>
                  </a:lnTo>
                  <a:close/>
                </a:path>
                <a:path w="568959" h="233679">
                  <a:moveTo>
                    <a:pt x="566928" y="231648"/>
                  </a:moveTo>
                  <a:lnTo>
                    <a:pt x="1524" y="231648"/>
                  </a:lnTo>
                  <a:lnTo>
                    <a:pt x="1524" y="233172"/>
                  </a:lnTo>
                  <a:lnTo>
                    <a:pt x="566928" y="233172"/>
                  </a:lnTo>
                  <a:lnTo>
                    <a:pt x="566928" y="231648"/>
                  </a:lnTo>
                  <a:close/>
                </a:path>
                <a:path w="568959" h="233679">
                  <a:moveTo>
                    <a:pt x="179832" y="178308"/>
                  </a:moveTo>
                  <a:lnTo>
                    <a:pt x="178308" y="178308"/>
                  </a:lnTo>
                  <a:lnTo>
                    <a:pt x="185928" y="184404"/>
                  </a:lnTo>
                  <a:lnTo>
                    <a:pt x="187452" y="184404"/>
                  </a:lnTo>
                  <a:lnTo>
                    <a:pt x="195072" y="187452"/>
                  </a:lnTo>
                  <a:lnTo>
                    <a:pt x="207264" y="190500"/>
                  </a:lnTo>
                  <a:lnTo>
                    <a:pt x="205740" y="190500"/>
                  </a:lnTo>
                  <a:lnTo>
                    <a:pt x="217932" y="196596"/>
                  </a:lnTo>
                  <a:lnTo>
                    <a:pt x="231648" y="199644"/>
                  </a:lnTo>
                  <a:lnTo>
                    <a:pt x="245364" y="205740"/>
                  </a:lnTo>
                  <a:lnTo>
                    <a:pt x="262128" y="210312"/>
                  </a:lnTo>
                  <a:lnTo>
                    <a:pt x="284988" y="213360"/>
                  </a:lnTo>
                  <a:lnTo>
                    <a:pt x="312420" y="219456"/>
                  </a:lnTo>
                  <a:lnTo>
                    <a:pt x="355092" y="224028"/>
                  </a:lnTo>
                  <a:lnTo>
                    <a:pt x="438912" y="228600"/>
                  </a:lnTo>
                  <a:lnTo>
                    <a:pt x="566928" y="230124"/>
                  </a:lnTo>
                  <a:lnTo>
                    <a:pt x="566928" y="233172"/>
                  </a:lnTo>
                  <a:lnTo>
                    <a:pt x="568452" y="233172"/>
                  </a:lnTo>
                  <a:lnTo>
                    <a:pt x="568452" y="230124"/>
                  </a:lnTo>
                  <a:lnTo>
                    <a:pt x="566928" y="228600"/>
                  </a:lnTo>
                  <a:lnTo>
                    <a:pt x="438912" y="227076"/>
                  </a:lnTo>
                  <a:lnTo>
                    <a:pt x="355092" y="222504"/>
                  </a:lnTo>
                  <a:lnTo>
                    <a:pt x="312420" y="217932"/>
                  </a:lnTo>
                  <a:lnTo>
                    <a:pt x="284988" y="211836"/>
                  </a:lnTo>
                  <a:lnTo>
                    <a:pt x="263652" y="208788"/>
                  </a:lnTo>
                  <a:lnTo>
                    <a:pt x="245364" y="204216"/>
                  </a:lnTo>
                  <a:lnTo>
                    <a:pt x="231648" y="198120"/>
                  </a:lnTo>
                  <a:lnTo>
                    <a:pt x="217932" y="195072"/>
                  </a:lnTo>
                  <a:lnTo>
                    <a:pt x="207264" y="188976"/>
                  </a:lnTo>
                  <a:lnTo>
                    <a:pt x="196596" y="185928"/>
                  </a:lnTo>
                  <a:lnTo>
                    <a:pt x="187452" y="182880"/>
                  </a:lnTo>
                  <a:lnTo>
                    <a:pt x="179832" y="178308"/>
                  </a:lnTo>
                  <a:close/>
                </a:path>
                <a:path w="568959" h="233679">
                  <a:moveTo>
                    <a:pt x="103632" y="129540"/>
                  </a:moveTo>
                  <a:lnTo>
                    <a:pt x="103632" y="131064"/>
                  </a:lnTo>
                  <a:lnTo>
                    <a:pt x="108204" y="134112"/>
                  </a:lnTo>
                  <a:lnTo>
                    <a:pt x="111252" y="135636"/>
                  </a:lnTo>
                  <a:lnTo>
                    <a:pt x="117348" y="141732"/>
                  </a:lnTo>
                  <a:lnTo>
                    <a:pt x="121920" y="144780"/>
                  </a:lnTo>
                  <a:lnTo>
                    <a:pt x="128016" y="147828"/>
                  </a:lnTo>
                  <a:lnTo>
                    <a:pt x="137160" y="156972"/>
                  </a:lnTo>
                  <a:lnTo>
                    <a:pt x="141732" y="158496"/>
                  </a:lnTo>
                  <a:lnTo>
                    <a:pt x="150876" y="164592"/>
                  </a:lnTo>
                  <a:lnTo>
                    <a:pt x="156972" y="167640"/>
                  </a:lnTo>
                  <a:lnTo>
                    <a:pt x="161544" y="170688"/>
                  </a:lnTo>
                  <a:lnTo>
                    <a:pt x="169164" y="175260"/>
                  </a:lnTo>
                  <a:lnTo>
                    <a:pt x="170688" y="176784"/>
                  </a:lnTo>
                  <a:lnTo>
                    <a:pt x="178308" y="179832"/>
                  </a:lnTo>
                  <a:lnTo>
                    <a:pt x="178308" y="178308"/>
                  </a:lnTo>
                  <a:lnTo>
                    <a:pt x="179832" y="178308"/>
                  </a:lnTo>
                  <a:lnTo>
                    <a:pt x="170688" y="175260"/>
                  </a:lnTo>
                  <a:lnTo>
                    <a:pt x="163068" y="169164"/>
                  </a:lnTo>
                  <a:lnTo>
                    <a:pt x="150876" y="163068"/>
                  </a:lnTo>
                  <a:lnTo>
                    <a:pt x="143256" y="156972"/>
                  </a:lnTo>
                  <a:lnTo>
                    <a:pt x="137160" y="155448"/>
                  </a:lnTo>
                  <a:lnTo>
                    <a:pt x="132588" y="149352"/>
                  </a:lnTo>
                  <a:lnTo>
                    <a:pt x="129540" y="146304"/>
                  </a:lnTo>
                  <a:lnTo>
                    <a:pt x="128016" y="146304"/>
                  </a:lnTo>
                  <a:lnTo>
                    <a:pt x="123444" y="143256"/>
                  </a:lnTo>
                  <a:lnTo>
                    <a:pt x="117348" y="140208"/>
                  </a:lnTo>
                  <a:lnTo>
                    <a:pt x="109728" y="132588"/>
                  </a:lnTo>
                  <a:lnTo>
                    <a:pt x="103632" y="129540"/>
                  </a:lnTo>
                  <a:close/>
                </a:path>
                <a:path w="568959" h="233679">
                  <a:moveTo>
                    <a:pt x="85344" y="109728"/>
                  </a:moveTo>
                  <a:lnTo>
                    <a:pt x="83820" y="109728"/>
                  </a:lnTo>
                  <a:lnTo>
                    <a:pt x="85344" y="115824"/>
                  </a:lnTo>
                  <a:lnTo>
                    <a:pt x="91440" y="118872"/>
                  </a:lnTo>
                  <a:lnTo>
                    <a:pt x="94488" y="121920"/>
                  </a:lnTo>
                  <a:lnTo>
                    <a:pt x="100584" y="124968"/>
                  </a:lnTo>
                  <a:lnTo>
                    <a:pt x="103632" y="129540"/>
                  </a:lnTo>
                  <a:lnTo>
                    <a:pt x="100584" y="123444"/>
                  </a:lnTo>
                  <a:lnTo>
                    <a:pt x="96012" y="120396"/>
                  </a:lnTo>
                  <a:lnTo>
                    <a:pt x="92964" y="117348"/>
                  </a:lnTo>
                  <a:lnTo>
                    <a:pt x="86868" y="114300"/>
                  </a:lnTo>
                  <a:lnTo>
                    <a:pt x="85344" y="109728"/>
                  </a:lnTo>
                  <a:close/>
                </a:path>
                <a:path w="568959" h="233679">
                  <a:moveTo>
                    <a:pt x="64008" y="89916"/>
                  </a:moveTo>
                  <a:lnTo>
                    <a:pt x="67056" y="92964"/>
                  </a:lnTo>
                  <a:lnTo>
                    <a:pt x="71628" y="102108"/>
                  </a:lnTo>
                  <a:lnTo>
                    <a:pt x="73152" y="102108"/>
                  </a:lnTo>
                  <a:lnTo>
                    <a:pt x="77724" y="105156"/>
                  </a:lnTo>
                  <a:lnTo>
                    <a:pt x="80772" y="108204"/>
                  </a:lnTo>
                  <a:lnTo>
                    <a:pt x="83820" y="109728"/>
                  </a:lnTo>
                  <a:lnTo>
                    <a:pt x="80772" y="106680"/>
                  </a:lnTo>
                  <a:lnTo>
                    <a:pt x="79248" y="103632"/>
                  </a:lnTo>
                  <a:lnTo>
                    <a:pt x="73152" y="100584"/>
                  </a:lnTo>
                  <a:lnTo>
                    <a:pt x="70104" y="96012"/>
                  </a:lnTo>
                  <a:lnTo>
                    <a:pt x="70104" y="94488"/>
                  </a:lnTo>
                  <a:lnTo>
                    <a:pt x="68580" y="91440"/>
                  </a:lnTo>
                  <a:lnTo>
                    <a:pt x="67056" y="91440"/>
                  </a:lnTo>
                  <a:lnTo>
                    <a:pt x="64008" y="89916"/>
                  </a:lnTo>
                  <a:close/>
                </a:path>
                <a:path w="568959" h="233679">
                  <a:moveTo>
                    <a:pt x="19812" y="30480"/>
                  </a:moveTo>
                  <a:lnTo>
                    <a:pt x="18288" y="30480"/>
                  </a:lnTo>
                  <a:lnTo>
                    <a:pt x="18288" y="32004"/>
                  </a:lnTo>
                  <a:lnTo>
                    <a:pt x="19812" y="33528"/>
                  </a:lnTo>
                  <a:lnTo>
                    <a:pt x="21336" y="36576"/>
                  </a:lnTo>
                  <a:lnTo>
                    <a:pt x="24384" y="41148"/>
                  </a:lnTo>
                  <a:lnTo>
                    <a:pt x="30480" y="47244"/>
                  </a:lnTo>
                  <a:lnTo>
                    <a:pt x="30480" y="50292"/>
                  </a:lnTo>
                  <a:lnTo>
                    <a:pt x="36576" y="56388"/>
                  </a:lnTo>
                  <a:lnTo>
                    <a:pt x="35052" y="56388"/>
                  </a:lnTo>
                  <a:lnTo>
                    <a:pt x="38100" y="59436"/>
                  </a:lnTo>
                  <a:lnTo>
                    <a:pt x="41148" y="64008"/>
                  </a:lnTo>
                  <a:lnTo>
                    <a:pt x="50292" y="73152"/>
                  </a:lnTo>
                  <a:lnTo>
                    <a:pt x="51816" y="76200"/>
                  </a:lnTo>
                  <a:lnTo>
                    <a:pt x="54864" y="79248"/>
                  </a:lnTo>
                  <a:lnTo>
                    <a:pt x="57912" y="85344"/>
                  </a:lnTo>
                  <a:lnTo>
                    <a:pt x="60960" y="86868"/>
                  </a:lnTo>
                  <a:lnTo>
                    <a:pt x="64008" y="89916"/>
                  </a:lnTo>
                  <a:lnTo>
                    <a:pt x="65532" y="89916"/>
                  </a:lnTo>
                  <a:lnTo>
                    <a:pt x="59436" y="83820"/>
                  </a:lnTo>
                  <a:lnTo>
                    <a:pt x="56388" y="77724"/>
                  </a:lnTo>
                  <a:lnTo>
                    <a:pt x="53340" y="74676"/>
                  </a:lnTo>
                  <a:lnTo>
                    <a:pt x="51816" y="71628"/>
                  </a:lnTo>
                  <a:lnTo>
                    <a:pt x="45720" y="65532"/>
                  </a:lnTo>
                  <a:lnTo>
                    <a:pt x="42672" y="64008"/>
                  </a:lnTo>
                  <a:lnTo>
                    <a:pt x="39624" y="57912"/>
                  </a:lnTo>
                  <a:lnTo>
                    <a:pt x="33528" y="51816"/>
                  </a:lnTo>
                  <a:lnTo>
                    <a:pt x="32766" y="50292"/>
                  </a:lnTo>
                  <a:lnTo>
                    <a:pt x="32004" y="50292"/>
                  </a:lnTo>
                  <a:lnTo>
                    <a:pt x="32004" y="47244"/>
                  </a:lnTo>
                  <a:lnTo>
                    <a:pt x="28956" y="42672"/>
                  </a:lnTo>
                  <a:lnTo>
                    <a:pt x="25908" y="41148"/>
                  </a:lnTo>
                  <a:lnTo>
                    <a:pt x="22860" y="35052"/>
                  </a:lnTo>
                  <a:lnTo>
                    <a:pt x="19812" y="32004"/>
                  </a:lnTo>
                  <a:lnTo>
                    <a:pt x="19812" y="30480"/>
                  </a:lnTo>
                  <a:close/>
                </a:path>
                <a:path w="568959" h="233679">
                  <a:moveTo>
                    <a:pt x="32004" y="48768"/>
                  </a:moveTo>
                  <a:lnTo>
                    <a:pt x="32004" y="50292"/>
                  </a:lnTo>
                  <a:lnTo>
                    <a:pt x="32766" y="50292"/>
                  </a:lnTo>
                  <a:lnTo>
                    <a:pt x="32004" y="48768"/>
                  </a:lnTo>
                  <a:close/>
                </a:path>
                <a:path w="568959" h="233679">
                  <a:moveTo>
                    <a:pt x="1524" y="6096"/>
                  </a:moveTo>
                  <a:lnTo>
                    <a:pt x="1524" y="9144"/>
                  </a:lnTo>
                  <a:lnTo>
                    <a:pt x="10668" y="18288"/>
                  </a:lnTo>
                  <a:lnTo>
                    <a:pt x="10668" y="21336"/>
                  </a:lnTo>
                  <a:lnTo>
                    <a:pt x="19812" y="30480"/>
                  </a:lnTo>
                  <a:lnTo>
                    <a:pt x="19812" y="28956"/>
                  </a:lnTo>
                  <a:lnTo>
                    <a:pt x="12192" y="21336"/>
                  </a:lnTo>
                  <a:lnTo>
                    <a:pt x="12192" y="18288"/>
                  </a:lnTo>
                  <a:lnTo>
                    <a:pt x="3048" y="9144"/>
                  </a:lnTo>
                  <a:lnTo>
                    <a:pt x="3048" y="7620"/>
                  </a:lnTo>
                  <a:lnTo>
                    <a:pt x="1524" y="6096"/>
                  </a:lnTo>
                  <a:close/>
                </a:path>
                <a:path w="568959" h="233679">
                  <a:moveTo>
                    <a:pt x="1524" y="3048"/>
                  </a:moveTo>
                  <a:lnTo>
                    <a:pt x="1524" y="4572"/>
                  </a:lnTo>
                  <a:lnTo>
                    <a:pt x="3048" y="7620"/>
                  </a:lnTo>
                  <a:lnTo>
                    <a:pt x="3048" y="6096"/>
                  </a:lnTo>
                  <a:lnTo>
                    <a:pt x="1524" y="3048"/>
                  </a:lnTo>
                  <a:close/>
                </a:path>
                <a:path w="568959" h="233679">
                  <a:moveTo>
                    <a:pt x="0" y="0"/>
                  </a:moveTo>
                  <a:lnTo>
                    <a:pt x="0" y="1524"/>
                  </a:lnTo>
                  <a:lnTo>
                    <a:pt x="1524" y="4572"/>
                  </a:lnTo>
                  <a:lnTo>
                    <a:pt x="1524" y="3048"/>
                  </a:lnTo>
                  <a:lnTo>
                    <a:pt x="0" y="0"/>
                  </a:lnTo>
                  <a:close/>
                </a:path>
                <a:path w="568959" h="233679">
                  <a:moveTo>
                    <a:pt x="1524" y="1524"/>
                  </a:moveTo>
                  <a:lnTo>
                    <a:pt x="762" y="1524"/>
                  </a:lnTo>
                  <a:lnTo>
                    <a:pt x="1524" y="3048"/>
                  </a:lnTo>
                  <a:lnTo>
                    <a:pt x="152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1875" y="3692647"/>
              <a:ext cx="563879" cy="2316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340352" y="3691122"/>
              <a:ext cx="565785" cy="233679"/>
            </a:xfrm>
            <a:custGeom>
              <a:avLst/>
              <a:gdLst/>
              <a:ahLst/>
              <a:cxnLst/>
              <a:rect l="l" t="t" r="r" b="b"/>
              <a:pathLst>
                <a:path w="565785" h="233679">
                  <a:moveTo>
                    <a:pt x="394716" y="175260"/>
                  </a:moveTo>
                  <a:lnTo>
                    <a:pt x="387096" y="178308"/>
                  </a:lnTo>
                  <a:lnTo>
                    <a:pt x="377952" y="182880"/>
                  </a:lnTo>
                  <a:lnTo>
                    <a:pt x="368808" y="185928"/>
                  </a:lnTo>
                  <a:lnTo>
                    <a:pt x="358140" y="188976"/>
                  </a:lnTo>
                  <a:lnTo>
                    <a:pt x="347472" y="195072"/>
                  </a:lnTo>
                  <a:lnTo>
                    <a:pt x="333756" y="198120"/>
                  </a:lnTo>
                  <a:lnTo>
                    <a:pt x="320040" y="204216"/>
                  </a:lnTo>
                  <a:lnTo>
                    <a:pt x="303276" y="208788"/>
                  </a:lnTo>
                  <a:lnTo>
                    <a:pt x="280416" y="211836"/>
                  </a:lnTo>
                  <a:lnTo>
                    <a:pt x="252984" y="217932"/>
                  </a:lnTo>
                  <a:lnTo>
                    <a:pt x="210312" y="222504"/>
                  </a:lnTo>
                  <a:lnTo>
                    <a:pt x="126492" y="227076"/>
                  </a:lnTo>
                  <a:lnTo>
                    <a:pt x="1524" y="228600"/>
                  </a:lnTo>
                  <a:lnTo>
                    <a:pt x="0" y="230124"/>
                  </a:lnTo>
                  <a:lnTo>
                    <a:pt x="0" y="233172"/>
                  </a:lnTo>
                  <a:lnTo>
                    <a:pt x="1524" y="233172"/>
                  </a:lnTo>
                  <a:lnTo>
                    <a:pt x="1524" y="230124"/>
                  </a:lnTo>
                  <a:lnTo>
                    <a:pt x="126492" y="228600"/>
                  </a:lnTo>
                  <a:lnTo>
                    <a:pt x="210312" y="224028"/>
                  </a:lnTo>
                  <a:lnTo>
                    <a:pt x="252984" y="219456"/>
                  </a:lnTo>
                  <a:lnTo>
                    <a:pt x="280416" y="213360"/>
                  </a:lnTo>
                  <a:lnTo>
                    <a:pt x="303276" y="210312"/>
                  </a:lnTo>
                  <a:lnTo>
                    <a:pt x="320040" y="205740"/>
                  </a:lnTo>
                  <a:lnTo>
                    <a:pt x="333756" y="199644"/>
                  </a:lnTo>
                  <a:lnTo>
                    <a:pt x="347472" y="196596"/>
                  </a:lnTo>
                  <a:lnTo>
                    <a:pt x="358140" y="190500"/>
                  </a:lnTo>
                  <a:lnTo>
                    <a:pt x="370332" y="187452"/>
                  </a:lnTo>
                  <a:lnTo>
                    <a:pt x="377952" y="184404"/>
                  </a:lnTo>
                  <a:lnTo>
                    <a:pt x="387096" y="179832"/>
                  </a:lnTo>
                  <a:lnTo>
                    <a:pt x="394716" y="176784"/>
                  </a:lnTo>
                  <a:lnTo>
                    <a:pt x="394716" y="175260"/>
                  </a:lnTo>
                  <a:close/>
                </a:path>
                <a:path w="565785" h="233679">
                  <a:moveTo>
                    <a:pt x="563880" y="231648"/>
                  </a:moveTo>
                  <a:lnTo>
                    <a:pt x="1524" y="231648"/>
                  </a:lnTo>
                  <a:lnTo>
                    <a:pt x="1524" y="233172"/>
                  </a:lnTo>
                  <a:lnTo>
                    <a:pt x="563880" y="233172"/>
                  </a:lnTo>
                  <a:lnTo>
                    <a:pt x="563880" y="231648"/>
                  </a:lnTo>
                  <a:close/>
                </a:path>
                <a:path w="565785" h="233679">
                  <a:moveTo>
                    <a:pt x="565404" y="1524"/>
                  </a:moveTo>
                  <a:lnTo>
                    <a:pt x="563880" y="7620"/>
                  </a:lnTo>
                  <a:lnTo>
                    <a:pt x="563880" y="233172"/>
                  </a:lnTo>
                  <a:lnTo>
                    <a:pt x="565404" y="231648"/>
                  </a:lnTo>
                  <a:lnTo>
                    <a:pt x="565404" y="1524"/>
                  </a:lnTo>
                  <a:close/>
                </a:path>
                <a:path w="565785" h="233679">
                  <a:moveTo>
                    <a:pt x="565404" y="231648"/>
                  </a:moveTo>
                  <a:lnTo>
                    <a:pt x="563880" y="233172"/>
                  </a:lnTo>
                  <a:lnTo>
                    <a:pt x="565404" y="233172"/>
                  </a:lnTo>
                  <a:lnTo>
                    <a:pt x="565404" y="231648"/>
                  </a:lnTo>
                  <a:close/>
                </a:path>
                <a:path w="565785" h="233679">
                  <a:moveTo>
                    <a:pt x="515112" y="71628"/>
                  </a:moveTo>
                  <a:lnTo>
                    <a:pt x="509016" y="77724"/>
                  </a:lnTo>
                  <a:lnTo>
                    <a:pt x="505968" y="83820"/>
                  </a:lnTo>
                  <a:lnTo>
                    <a:pt x="495300" y="94488"/>
                  </a:lnTo>
                  <a:lnTo>
                    <a:pt x="495300" y="96012"/>
                  </a:lnTo>
                  <a:lnTo>
                    <a:pt x="492252" y="100584"/>
                  </a:lnTo>
                  <a:lnTo>
                    <a:pt x="487680" y="103632"/>
                  </a:lnTo>
                  <a:lnTo>
                    <a:pt x="486156" y="103632"/>
                  </a:lnTo>
                  <a:lnTo>
                    <a:pt x="483108" y="106680"/>
                  </a:lnTo>
                  <a:lnTo>
                    <a:pt x="481584" y="109728"/>
                  </a:lnTo>
                  <a:lnTo>
                    <a:pt x="478536" y="114300"/>
                  </a:lnTo>
                  <a:lnTo>
                    <a:pt x="472440" y="117348"/>
                  </a:lnTo>
                  <a:lnTo>
                    <a:pt x="469392" y="120396"/>
                  </a:lnTo>
                  <a:lnTo>
                    <a:pt x="464820" y="123444"/>
                  </a:lnTo>
                  <a:lnTo>
                    <a:pt x="463296" y="123444"/>
                  </a:lnTo>
                  <a:lnTo>
                    <a:pt x="461772" y="129540"/>
                  </a:lnTo>
                  <a:lnTo>
                    <a:pt x="455676" y="132588"/>
                  </a:lnTo>
                  <a:lnTo>
                    <a:pt x="448056" y="140208"/>
                  </a:lnTo>
                  <a:lnTo>
                    <a:pt x="435864" y="146304"/>
                  </a:lnTo>
                  <a:lnTo>
                    <a:pt x="434340" y="149352"/>
                  </a:lnTo>
                  <a:lnTo>
                    <a:pt x="428244" y="155448"/>
                  </a:lnTo>
                  <a:lnTo>
                    <a:pt x="422148" y="156972"/>
                  </a:lnTo>
                  <a:lnTo>
                    <a:pt x="414528" y="163068"/>
                  </a:lnTo>
                  <a:lnTo>
                    <a:pt x="408432" y="166116"/>
                  </a:lnTo>
                  <a:lnTo>
                    <a:pt x="394716" y="175260"/>
                  </a:lnTo>
                  <a:lnTo>
                    <a:pt x="409956" y="167640"/>
                  </a:lnTo>
                  <a:lnTo>
                    <a:pt x="423672" y="158496"/>
                  </a:lnTo>
                  <a:lnTo>
                    <a:pt x="429768" y="156972"/>
                  </a:lnTo>
                  <a:lnTo>
                    <a:pt x="434340" y="150876"/>
                  </a:lnTo>
                  <a:lnTo>
                    <a:pt x="437388" y="147828"/>
                  </a:lnTo>
                  <a:lnTo>
                    <a:pt x="443484" y="144780"/>
                  </a:lnTo>
                  <a:lnTo>
                    <a:pt x="448056" y="141732"/>
                  </a:lnTo>
                  <a:lnTo>
                    <a:pt x="454152" y="135636"/>
                  </a:lnTo>
                  <a:lnTo>
                    <a:pt x="457200" y="134112"/>
                  </a:lnTo>
                  <a:lnTo>
                    <a:pt x="461772" y="131064"/>
                  </a:lnTo>
                  <a:lnTo>
                    <a:pt x="463296" y="129540"/>
                  </a:lnTo>
                  <a:lnTo>
                    <a:pt x="464820" y="124968"/>
                  </a:lnTo>
                  <a:lnTo>
                    <a:pt x="470916" y="121920"/>
                  </a:lnTo>
                  <a:lnTo>
                    <a:pt x="473964" y="118872"/>
                  </a:lnTo>
                  <a:lnTo>
                    <a:pt x="478536" y="115824"/>
                  </a:lnTo>
                  <a:lnTo>
                    <a:pt x="480060" y="115824"/>
                  </a:lnTo>
                  <a:lnTo>
                    <a:pt x="483108" y="109728"/>
                  </a:lnTo>
                  <a:lnTo>
                    <a:pt x="487680" y="105156"/>
                  </a:lnTo>
                  <a:lnTo>
                    <a:pt x="493776" y="102108"/>
                  </a:lnTo>
                  <a:lnTo>
                    <a:pt x="498348" y="92964"/>
                  </a:lnTo>
                  <a:lnTo>
                    <a:pt x="504444" y="86868"/>
                  </a:lnTo>
                  <a:lnTo>
                    <a:pt x="507492" y="85344"/>
                  </a:lnTo>
                  <a:lnTo>
                    <a:pt x="512064" y="76200"/>
                  </a:lnTo>
                  <a:lnTo>
                    <a:pt x="515112" y="73152"/>
                  </a:lnTo>
                  <a:lnTo>
                    <a:pt x="515112" y="71628"/>
                  </a:lnTo>
                  <a:close/>
                </a:path>
                <a:path w="565785" h="233679">
                  <a:moveTo>
                    <a:pt x="534924" y="48768"/>
                  </a:moveTo>
                  <a:lnTo>
                    <a:pt x="525780" y="57912"/>
                  </a:lnTo>
                  <a:lnTo>
                    <a:pt x="522732" y="64008"/>
                  </a:lnTo>
                  <a:lnTo>
                    <a:pt x="519684" y="65532"/>
                  </a:lnTo>
                  <a:lnTo>
                    <a:pt x="516636" y="68580"/>
                  </a:lnTo>
                  <a:lnTo>
                    <a:pt x="515112" y="73152"/>
                  </a:lnTo>
                  <a:lnTo>
                    <a:pt x="524256" y="64008"/>
                  </a:lnTo>
                  <a:lnTo>
                    <a:pt x="527304" y="59436"/>
                  </a:lnTo>
                  <a:lnTo>
                    <a:pt x="528828" y="56388"/>
                  </a:lnTo>
                  <a:lnTo>
                    <a:pt x="534924" y="50292"/>
                  </a:lnTo>
                  <a:lnTo>
                    <a:pt x="534924" y="48768"/>
                  </a:lnTo>
                  <a:close/>
                </a:path>
                <a:path w="565785" h="233679">
                  <a:moveTo>
                    <a:pt x="536448" y="47244"/>
                  </a:moveTo>
                  <a:lnTo>
                    <a:pt x="534924" y="47244"/>
                  </a:lnTo>
                  <a:lnTo>
                    <a:pt x="534924" y="50292"/>
                  </a:lnTo>
                  <a:lnTo>
                    <a:pt x="536448" y="50292"/>
                  </a:lnTo>
                  <a:lnTo>
                    <a:pt x="536448" y="47244"/>
                  </a:lnTo>
                  <a:close/>
                </a:path>
                <a:path w="565785" h="233679">
                  <a:moveTo>
                    <a:pt x="551688" y="24384"/>
                  </a:moveTo>
                  <a:lnTo>
                    <a:pt x="548640" y="25908"/>
                  </a:lnTo>
                  <a:lnTo>
                    <a:pt x="545592" y="28956"/>
                  </a:lnTo>
                  <a:lnTo>
                    <a:pt x="545592" y="32004"/>
                  </a:lnTo>
                  <a:lnTo>
                    <a:pt x="542544" y="35052"/>
                  </a:lnTo>
                  <a:lnTo>
                    <a:pt x="539496" y="41148"/>
                  </a:lnTo>
                  <a:lnTo>
                    <a:pt x="536448" y="42672"/>
                  </a:lnTo>
                  <a:lnTo>
                    <a:pt x="536448" y="44196"/>
                  </a:lnTo>
                  <a:lnTo>
                    <a:pt x="534924" y="47244"/>
                  </a:lnTo>
                  <a:lnTo>
                    <a:pt x="537972" y="44196"/>
                  </a:lnTo>
                  <a:lnTo>
                    <a:pt x="541020" y="42672"/>
                  </a:lnTo>
                  <a:lnTo>
                    <a:pt x="541020" y="41148"/>
                  </a:lnTo>
                  <a:lnTo>
                    <a:pt x="544068" y="36576"/>
                  </a:lnTo>
                  <a:lnTo>
                    <a:pt x="547116" y="33528"/>
                  </a:lnTo>
                  <a:lnTo>
                    <a:pt x="547116" y="30480"/>
                  </a:lnTo>
                  <a:lnTo>
                    <a:pt x="548640" y="27432"/>
                  </a:lnTo>
                  <a:lnTo>
                    <a:pt x="551688" y="24384"/>
                  </a:lnTo>
                  <a:close/>
                </a:path>
                <a:path w="565785" h="233679">
                  <a:moveTo>
                    <a:pt x="565404" y="0"/>
                  </a:moveTo>
                  <a:lnTo>
                    <a:pt x="563880" y="0"/>
                  </a:lnTo>
                  <a:lnTo>
                    <a:pt x="562356" y="6096"/>
                  </a:lnTo>
                  <a:lnTo>
                    <a:pt x="562356" y="9144"/>
                  </a:lnTo>
                  <a:lnTo>
                    <a:pt x="553212" y="18288"/>
                  </a:lnTo>
                  <a:lnTo>
                    <a:pt x="553212" y="21336"/>
                  </a:lnTo>
                  <a:lnTo>
                    <a:pt x="551688" y="24384"/>
                  </a:lnTo>
                  <a:lnTo>
                    <a:pt x="554736" y="21336"/>
                  </a:lnTo>
                  <a:lnTo>
                    <a:pt x="554736" y="18288"/>
                  </a:lnTo>
                  <a:lnTo>
                    <a:pt x="555752" y="18288"/>
                  </a:lnTo>
                  <a:lnTo>
                    <a:pt x="557784" y="15240"/>
                  </a:lnTo>
                  <a:lnTo>
                    <a:pt x="560832" y="12192"/>
                  </a:lnTo>
                  <a:lnTo>
                    <a:pt x="563880" y="10668"/>
                  </a:lnTo>
                  <a:lnTo>
                    <a:pt x="563880" y="1524"/>
                  </a:lnTo>
                  <a:lnTo>
                    <a:pt x="565404" y="1524"/>
                  </a:lnTo>
                  <a:lnTo>
                    <a:pt x="565404" y="0"/>
                  </a:lnTo>
                  <a:close/>
                </a:path>
                <a:path w="565785" h="233679">
                  <a:moveTo>
                    <a:pt x="555752" y="18288"/>
                  </a:moveTo>
                  <a:lnTo>
                    <a:pt x="554736" y="18288"/>
                  </a:lnTo>
                  <a:lnTo>
                    <a:pt x="554736" y="19812"/>
                  </a:lnTo>
                  <a:lnTo>
                    <a:pt x="555752" y="18288"/>
                  </a:lnTo>
                  <a:close/>
                </a:path>
                <a:path w="565785" h="233679">
                  <a:moveTo>
                    <a:pt x="565404" y="1524"/>
                  </a:moveTo>
                  <a:lnTo>
                    <a:pt x="563880" y="1524"/>
                  </a:lnTo>
                  <a:lnTo>
                    <a:pt x="563880" y="7620"/>
                  </a:lnTo>
                  <a:lnTo>
                    <a:pt x="56540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573522" y="3494026"/>
            <a:ext cx="2876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Symbol"/>
                <a:cs typeface="Symbol"/>
              </a:rPr>
              <a:t></a:t>
            </a:r>
            <a:r>
              <a:rPr dirty="0" sz="700" spc="-10">
                <a:latin typeface="Arial MT"/>
                <a:cs typeface="Arial MT"/>
              </a:rPr>
              <a:t>=0.05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86725" y="3881122"/>
            <a:ext cx="51435" cy="1079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500" spc="20">
                <a:latin typeface="Arial MT"/>
                <a:cs typeface="Arial MT"/>
              </a:rPr>
              <a:t>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59421" y="2722883"/>
            <a:ext cx="42418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3600"/>
              </a:lnSpc>
              <a:spcBef>
                <a:spcPts val="100"/>
              </a:spcBef>
            </a:pPr>
            <a:r>
              <a:rPr dirty="0" sz="550" spc="15">
                <a:solidFill>
                  <a:srgbClr val="0000CC"/>
                </a:solidFill>
                <a:latin typeface="Symbol"/>
                <a:cs typeface="Symbol"/>
              </a:rPr>
              <a:t></a:t>
            </a:r>
            <a:r>
              <a:rPr dirty="0" sz="550" spc="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550" spc="15">
                <a:solidFill>
                  <a:srgbClr val="0000CC"/>
                </a:solidFill>
                <a:latin typeface="Arial MT"/>
                <a:cs typeface="Arial MT"/>
              </a:rPr>
              <a:t>= </a:t>
            </a:r>
            <a:r>
              <a:rPr dirty="0" sz="550" spc="5">
                <a:solidFill>
                  <a:srgbClr val="0000CC"/>
                </a:solidFill>
                <a:latin typeface="Arial MT"/>
                <a:cs typeface="Arial MT"/>
              </a:rPr>
              <a:t>livello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di </a:t>
            </a:r>
            <a:r>
              <a:rPr dirty="0" sz="550" spc="-14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s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gn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f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ca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20">
                <a:solidFill>
                  <a:srgbClr val="0000CC"/>
                </a:solidFill>
                <a:latin typeface="Arial MT"/>
                <a:cs typeface="Arial MT"/>
              </a:rPr>
              <a:t>v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à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44081" y="3901875"/>
            <a:ext cx="643890" cy="2044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254"/>
              </a:spcBef>
            </a:pPr>
            <a:r>
              <a:rPr dirty="0" sz="350" spc="15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500" spc="10">
                <a:latin typeface="Arial MT"/>
                <a:cs typeface="Arial MT"/>
              </a:rPr>
              <a:t>Differenza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 spc="15">
                <a:latin typeface="Arial MT"/>
                <a:cs typeface="Arial MT"/>
              </a:rPr>
              <a:t>osservata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38928" y="3890771"/>
            <a:ext cx="93345" cy="166370"/>
          </a:xfrm>
          <a:custGeom>
            <a:avLst/>
            <a:gdLst/>
            <a:ahLst/>
            <a:cxnLst/>
            <a:rect l="l" t="t" r="r" b="b"/>
            <a:pathLst>
              <a:path w="93345" h="166370">
                <a:moveTo>
                  <a:pt x="36576" y="0"/>
                </a:moveTo>
                <a:lnTo>
                  <a:pt x="0" y="0"/>
                </a:lnTo>
                <a:lnTo>
                  <a:pt x="0" y="59436"/>
                </a:lnTo>
                <a:lnTo>
                  <a:pt x="36576" y="59436"/>
                </a:lnTo>
                <a:lnTo>
                  <a:pt x="36576" y="0"/>
                </a:lnTo>
                <a:close/>
              </a:path>
              <a:path w="93345" h="166370">
                <a:moveTo>
                  <a:pt x="92964" y="117348"/>
                </a:moveTo>
                <a:lnTo>
                  <a:pt x="81254" y="80772"/>
                </a:lnTo>
                <a:lnTo>
                  <a:pt x="80772" y="79248"/>
                </a:lnTo>
                <a:lnTo>
                  <a:pt x="79248" y="79248"/>
                </a:lnTo>
                <a:lnTo>
                  <a:pt x="68580" y="117348"/>
                </a:lnTo>
                <a:lnTo>
                  <a:pt x="68580" y="118872"/>
                </a:lnTo>
                <a:lnTo>
                  <a:pt x="77724" y="118872"/>
                </a:lnTo>
                <a:lnTo>
                  <a:pt x="77724" y="166116"/>
                </a:lnTo>
                <a:lnTo>
                  <a:pt x="83820" y="166116"/>
                </a:lnTo>
                <a:lnTo>
                  <a:pt x="83820" y="118872"/>
                </a:lnTo>
                <a:lnTo>
                  <a:pt x="91440" y="118872"/>
                </a:lnTo>
                <a:lnTo>
                  <a:pt x="92964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014209" y="3504695"/>
            <a:ext cx="61341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latin typeface="Symbol"/>
                <a:cs typeface="Symbol"/>
              </a:rPr>
              <a:t></a:t>
            </a:r>
            <a:r>
              <a:rPr dirty="0" baseline="-20833" sz="600" spc="15">
                <a:latin typeface="Symbol"/>
                <a:cs typeface="Symbol"/>
              </a:rPr>
              <a:t></a:t>
            </a:r>
            <a:r>
              <a:rPr dirty="0" sz="600" spc="10">
                <a:latin typeface="Symbol"/>
                <a:cs typeface="Symbol"/>
              </a:rPr>
              <a:t></a:t>
            </a:r>
            <a:r>
              <a:rPr dirty="0" baseline="-20833" sz="600" spc="15">
                <a:latin typeface="Arial MT"/>
                <a:cs typeface="Arial MT"/>
              </a:rPr>
              <a:t>Rh+</a:t>
            </a:r>
            <a:r>
              <a:rPr dirty="0" sz="600" spc="10">
                <a:latin typeface="Arial MT"/>
                <a:cs typeface="Arial MT"/>
              </a:rPr>
              <a:t>-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0">
                <a:latin typeface="Symbol"/>
                <a:cs typeface="Symbol"/>
              </a:rPr>
              <a:t></a:t>
            </a:r>
            <a:r>
              <a:rPr dirty="0" baseline="-20833" sz="600" spc="15">
                <a:latin typeface="Arial MT"/>
                <a:cs typeface="Arial MT"/>
              </a:rPr>
              <a:t>Rh-</a:t>
            </a:r>
            <a:r>
              <a:rPr dirty="0" sz="600" spc="10">
                <a:latin typeface="Arial MT"/>
                <a:cs typeface="Arial MT"/>
              </a:rPr>
              <a:t>=0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06594" y="2123634"/>
            <a:ext cx="240855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70">
                <a:latin typeface="Times New Roman"/>
                <a:cs typeface="Times New Roman"/>
              </a:rPr>
              <a:t> </a:t>
            </a:r>
            <a:r>
              <a:rPr dirty="0" sz="900" spc="-80" b="1" i="1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dirty="0" sz="900" spc="-70" b="1" i="1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dirty="0" sz="900" spc="-75" b="1" i="1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dirty="0" sz="900" spc="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g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50" b="1" i="1">
                <a:latin typeface="Verdana"/>
                <a:cs typeface="Verdana"/>
              </a:rPr>
              <a:t>f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v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25823" y="2008627"/>
            <a:ext cx="2897505" cy="2220595"/>
          </a:xfrm>
          <a:custGeom>
            <a:avLst/>
            <a:gdLst/>
            <a:ahLst/>
            <a:cxnLst/>
            <a:rect l="l" t="t" r="r" b="b"/>
            <a:pathLst>
              <a:path w="2897504" h="2220595">
                <a:moveTo>
                  <a:pt x="0" y="2220467"/>
                </a:moveTo>
                <a:lnTo>
                  <a:pt x="2897123" y="2220467"/>
                </a:lnTo>
                <a:lnTo>
                  <a:pt x="2897123" y="0"/>
                </a:lnTo>
                <a:lnTo>
                  <a:pt x="0" y="0"/>
                </a:lnTo>
                <a:lnTo>
                  <a:pt x="0" y="222046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782013" y="6483170"/>
            <a:ext cx="2833370" cy="2178050"/>
            <a:chOff x="782013" y="6483170"/>
            <a:chExt cx="2833370" cy="217805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6483170"/>
              <a:ext cx="2833028" cy="217763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2811" y="7435591"/>
              <a:ext cx="800099" cy="94335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161288" y="7434066"/>
              <a:ext cx="803275" cy="946785"/>
            </a:xfrm>
            <a:custGeom>
              <a:avLst/>
              <a:gdLst/>
              <a:ahLst/>
              <a:cxnLst/>
              <a:rect l="l" t="t" r="r" b="b"/>
              <a:pathLst>
                <a:path w="803275" h="946784">
                  <a:moveTo>
                    <a:pt x="559308" y="710184"/>
                  </a:moveTo>
                  <a:lnTo>
                    <a:pt x="548640" y="723900"/>
                  </a:lnTo>
                  <a:lnTo>
                    <a:pt x="547116" y="723900"/>
                  </a:lnTo>
                  <a:lnTo>
                    <a:pt x="534924" y="746760"/>
                  </a:lnTo>
                  <a:lnTo>
                    <a:pt x="536448" y="746760"/>
                  </a:lnTo>
                  <a:lnTo>
                    <a:pt x="524256" y="758952"/>
                  </a:lnTo>
                  <a:lnTo>
                    <a:pt x="507492" y="769620"/>
                  </a:lnTo>
                  <a:lnTo>
                    <a:pt x="492252" y="792480"/>
                  </a:lnTo>
                  <a:lnTo>
                    <a:pt x="472440" y="804672"/>
                  </a:lnTo>
                  <a:lnTo>
                    <a:pt x="472440" y="806196"/>
                  </a:lnTo>
                  <a:lnTo>
                    <a:pt x="452628" y="829056"/>
                  </a:lnTo>
                  <a:lnTo>
                    <a:pt x="428244" y="851916"/>
                  </a:lnTo>
                  <a:lnTo>
                    <a:pt x="429768" y="851916"/>
                  </a:lnTo>
                  <a:lnTo>
                    <a:pt x="397764" y="862584"/>
                  </a:lnTo>
                  <a:lnTo>
                    <a:pt x="358140" y="885444"/>
                  </a:lnTo>
                  <a:lnTo>
                    <a:pt x="298704" y="908304"/>
                  </a:lnTo>
                  <a:lnTo>
                    <a:pt x="179832" y="920496"/>
                  </a:lnTo>
                  <a:lnTo>
                    <a:pt x="1524" y="931164"/>
                  </a:lnTo>
                  <a:lnTo>
                    <a:pt x="0" y="932688"/>
                  </a:lnTo>
                  <a:lnTo>
                    <a:pt x="0" y="944880"/>
                  </a:lnTo>
                  <a:lnTo>
                    <a:pt x="1524" y="946404"/>
                  </a:lnTo>
                  <a:lnTo>
                    <a:pt x="801624" y="946404"/>
                  </a:lnTo>
                  <a:lnTo>
                    <a:pt x="803148" y="944880"/>
                  </a:lnTo>
                  <a:lnTo>
                    <a:pt x="3048" y="944880"/>
                  </a:lnTo>
                  <a:lnTo>
                    <a:pt x="1524" y="943356"/>
                  </a:lnTo>
                  <a:lnTo>
                    <a:pt x="3048" y="943356"/>
                  </a:lnTo>
                  <a:lnTo>
                    <a:pt x="3048" y="934212"/>
                  </a:lnTo>
                  <a:lnTo>
                    <a:pt x="1524" y="934212"/>
                  </a:lnTo>
                  <a:lnTo>
                    <a:pt x="3048" y="932688"/>
                  </a:lnTo>
                  <a:lnTo>
                    <a:pt x="26996" y="932688"/>
                  </a:lnTo>
                  <a:lnTo>
                    <a:pt x="179832" y="923544"/>
                  </a:lnTo>
                  <a:lnTo>
                    <a:pt x="298704" y="911352"/>
                  </a:lnTo>
                  <a:lnTo>
                    <a:pt x="358140" y="888492"/>
                  </a:lnTo>
                  <a:lnTo>
                    <a:pt x="359664" y="888492"/>
                  </a:lnTo>
                  <a:lnTo>
                    <a:pt x="399288" y="864108"/>
                  </a:lnTo>
                  <a:lnTo>
                    <a:pt x="429768" y="854964"/>
                  </a:lnTo>
                  <a:lnTo>
                    <a:pt x="454152" y="830580"/>
                  </a:lnTo>
                  <a:lnTo>
                    <a:pt x="475488" y="807720"/>
                  </a:lnTo>
                  <a:lnTo>
                    <a:pt x="473964" y="807720"/>
                  </a:lnTo>
                  <a:lnTo>
                    <a:pt x="493776" y="795528"/>
                  </a:lnTo>
                  <a:lnTo>
                    <a:pt x="493776" y="794004"/>
                  </a:lnTo>
                  <a:lnTo>
                    <a:pt x="509422" y="772668"/>
                  </a:lnTo>
                  <a:lnTo>
                    <a:pt x="509016" y="772668"/>
                  </a:lnTo>
                  <a:lnTo>
                    <a:pt x="510540" y="771144"/>
                  </a:lnTo>
                  <a:lnTo>
                    <a:pt x="511410" y="771144"/>
                  </a:lnTo>
                  <a:lnTo>
                    <a:pt x="525780" y="762000"/>
                  </a:lnTo>
                  <a:lnTo>
                    <a:pt x="537972" y="748284"/>
                  </a:lnTo>
                  <a:lnTo>
                    <a:pt x="550164" y="725424"/>
                  </a:lnTo>
                  <a:lnTo>
                    <a:pt x="562356" y="713232"/>
                  </a:lnTo>
                  <a:lnTo>
                    <a:pt x="562356" y="711708"/>
                  </a:lnTo>
                  <a:lnTo>
                    <a:pt x="559308" y="711708"/>
                  </a:lnTo>
                  <a:lnTo>
                    <a:pt x="559308" y="710184"/>
                  </a:lnTo>
                  <a:close/>
                </a:path>
                <a:path w="803275" h="946784">
                  <a:moveTo>
                    <a:pt x="3048" y="943356"/>
                  </a:moveTo>
                  <a:lnTo>
                    <a:pt x="1524" y="943356"/>
                  </a:lnTo>
                  <a:lnTo>
                    <a:pt x="3048" y="944880"/>
                  </a:lnTo>
                  <a:lnTo>
                    <a:pt x="3048" y="943356"/>
                  </a:lnTo>
                  <a:close/>
                </a:path>
                <a:path w="803275" h="946784">
                  <a:moveTo>
                    <a:pt x="800100" y="943356"/>
                  </a:moveTo>
                  <a:lnTo>
                    <a:pt x="3048" y="943356"/>
                  </a:lnTo>
                  <a:lnTo>
                    <a:pt x="3048" y="944880"/>
                  </a:lnTo>
                  <a:lnTo>
                    <a:pt x="800100" y="944880"/>
                  </a:lnTo>
                  <a:lnTo>
                    <a:pt x="800100" y="943356"/>
                  </a:lnTo>
                  <a:close/>
                </a:path>
                <a:path w="803275" h="946784">
                  <a:moveTo>
                    <a:pt x="803148" y="1524"/>
                  </a:moveTo>
                  <a:lnTo>
                    <a:pt x="800100" y="25908"/>
                  </a:lnTo>
                  <a:lnTo>
                    <a:pt x="800100" y="944880"/>
                  </a:lnTo>
                  <a:lnTo>
                    <a:pt x="801624" y="943356"/>
                  </a:lnTo>
                  <a:lnTo>
                    <a:pt x="803148" y="943356"/>
                  </a:lnTo>
                  <a:lnTo>
                    <a:pt x="803148" y="1524"/>
                  </a:lnTo>
                  <a:close/>
                </a:path>
                <a:path w="803275" h="946784">
                  <a:moveTo>
                    <a:pt x="803148" y="943356"/>
                  </a:moveTo>
                  <a:lnTo>
                    <a:pt x="801624" y="943356"/>
                  </a:lnTo>
                  <a:lnTo>
                    <a:pt x="800100" y="944880"/>
                  </a:lnTo>
                  <a:lnTo>
                    <a:pt x="803148" y="944880"/>
                  </a:lnTo>
                  <a:lnTo>
                    <a:pt x="803148" y="943356"/>
                  </a:lnTo>
                  <a:close/>
                </a:path>
                <a:path w="803275" h="946784">
                  <a:moveTo>
                    <a:pt x="3048" y="932688"/>
                  </a:moveTo>
                  <a:lnTo>
                    <a:pt x="1524" y="934212"/>
                  </a:lnTo>
                  <a:lnTo>
                    <a:pt x="3048" y="934120"/>
                  </a:lnTo>
                  <a:lnTo>
                    <a:pt x="3048" y="932688"/>
                  </a:lnTo>
                  <a:close/>
                </a:path>
                <a:path w="803275" h="946784">
                  <a:moveTo>
                    <a:pt x="3048" y="934120"/>
                  </a:moveTo>
                  <a:lnTo>
                    <a:pt x="1524" y="934212"/>
                  </a:lnTo>
                  <a:lnTo>
                    <a:pt x="3048" y="934212"/>
                  </a:lnTo>
                  <a:close/>
                </a:path>
                <a:path w="803275" h="946784">
                  <a:moveTo>
                    <a:pt x="26996" y="932688"/>
                  </a:moveTo>
                  <a:lnTo>
                    <a:pt x="3048" y="932688"/>
                  </a:lnTo>
                  <a:lnTo>
                    <a:pt x="3048" y="934120"/>
                  </a:lnTo>
                  <a:lnTo>
                    <a:pt x="26996" y="932688"/>
                  </a:lnTo>
                  <a:close/>
                </a:path>
                <a:path w="803275" h="946784">
                  <a:moveTo>
                    <a:pt x="510540" y="771144"/>
                  </a:moveTo>
                  <a:lnTo>
                    <a:pt x="509016" y="772668"/>
                  </a:lnTo>
                  <a:lnTo>
                    <a:pt x="509778" y="772183"/>
                  </a:lnTo>
                  <a:lnTo>
                    <a:pt x="510540" y="771144"/>
                  </a:lnTo>
                  <a:close/>
                </a:path>
                <a:path w="803275" h="946784">
                  <a:moveTo>
                    <a:pt x="509778" y="772183"/>
                  </a:moveTo>
                  <a:lnTo>
                    <a:pt x="509016" y="772668"/>
                  </a:lnTo>
                  <a:lnTo>
                    <a:pt x="509422" y="772668"/>
                  </a:lnTo>
                  <a:lnTo>
                    <a:pt x="509778" y="772183"/>
                  </a:lnTo>
                  <a:close/>
                </a:path>
                <a:path w="803275" h="946784">
                  <a:moveTo>
                    <a:pt x="511410" y="771144"/>
                  </a:moveTo>
                  <a:lnTo>
                    <a:pt x="510540" y="771144"/>
                  </a:lnTo>
                  <a:lnTo>
                    <a:pt x="509778" y="772183"/>
                  </a:lnTo>
                  <a:lnTo>
                    <a:pt x="511410" y="771144"/>
                  </a:lnTo>
                  <a:close/>
                </a:path>
                <a:path w="803275" h="946784">
                  <a:moveTo>
                    <a:pt x="665988" y="489204"/>
                  </a:moveTo>
                  <a:lnTo>
                    <a:pt x="658368" y="502920"/>
                  </a:lnTo>
                  <a:lnTo>
                    <a:pt x="653796" y="525780"/>
                  </a:lnTo>
                  <a:lnTo>
                    <a:pt x="655320" y="525780"/>
                  </a:lnTo>
                  <a:lnTo>
                    <a:pt x="646176" y="537972"/>
                  </a:lnTo>
                  <a:lnTo>
                    <a:pt x="641604" y="548640"/>
                  </a:lnTo>
                  <a:lnTo>
                    <a:pt x="633984" y="571500"/>
                  </a:lnTo>
                  <a:lnTo>
                    <a:pt x="626364" y="583692"/>
                  </a:lnTo>
                  <a:lnTo>
                    <a:pt x="618744" y="594360"/>
                  </a:lnTo>
                  <a:lnTo>
                    <a:pt x="618744" y="595884"/>
                  </a:lnTo>
                  <a:lnTo>
                    <a:pt x="615696" y="608076"/>
                  </a:lnTo>
                  <a:lnTo>
                    <a:pt x="606552" y="630936"/>
                  </a:lnTo>
                  <a:lnTo>
                    <a:pt x="608076" y="630936"/>
                  </a:lnTo>
                  <a:lnTo>
                    <a:pt x="598932" y="641604"/>
                  </a:lnTo>
                  <a:lnTo>
                    <a:pt x="586740" y="664464"/>
                  </a:lnTo>
                  <a:lnTo>
                    <a:pt x="579120" y="676656"/>
                  </a:lnTo>
                  <a:lnTo>
                    <a:pt x="571500" y="687324"/>
                  </a:lnTo>
                  <a:lnTo>
                    <a:pt x="559308" y="711708"/>
                  </a:lnTo>
                  <a:lnTo>
                    <a:pt x="562356" y="711708"/>
                  </a:lnTo>
                  <a:lnTo>
                    <a:pt x="574548" y="688848"/>
                  </a:lnTo>
                  <a:lnTo>
                    <a:pt x="582168" y="679704"/>
                  </a:lnTo>
                  <a:lnTo>
                    <a:pt x="589788" y="665988"/>
                  </a:lnTo>
                  <a:lnTo>
                    <a:pt x="601980" y="643128"/>
                  </a:lnTo>
                  <a:lnTo>
                    <a:pt x="600456" y="643128"/>
                  </a:lnTo>
                  <a:lnTo>
                    <a:pt x="609600" y="632460"/>
                  </a:lnTo>
                  <a:lnTo>
                    <a:pt x="621792" y="595884"/>
                  </a:lnTo>
                  <a:lnTo>
                    <a:pt x="622880" y="595884"/>
                  </a:lnTo>
                  <a:lnTo>
                    <a:pt x="629412" y="586740"/>
                  </a:lnTo>
                  <a:lnTo>
                    <a:pt x="637032" y="573024"/>
                  </a:lnTo>
                  <a:lnTo>
                    <a:pt x="644652" y="550164"/>
                  </a:lnTo>
                  <a:lnTo>
                    <a:pt x="649224" y="539496"/>
                  </a:lnTo>
                  <a:lnTo>
                    <a:pt x="656844" y="527304"/>
                  </a:lnTo>
                  <a:lnTo>
                    <a:pt x="661416" y="502920"/>
                  </a:lnTo>
                  <a:lnTo>
                    <a:pt x="662262" y="502920"/>
                  </a:lnTo>
                  <a:lnTo>
                    <a:pt x="669036" y="490728"/>
                  </a:lnTo>
                  <a:lnTo>
                    <a:pt x="665988" y="490728"/>
                  </a:lnTo>
                  <a:lnTo>
                    <a:pt x="665988" y="489204"/>
                  </a:lnTo>
                  <a:close/>
                </a:path>
                <a:path w="803275" h="946784">
                  <a:moveTo>
                    <a:pt x="622880" y="595884"/>
                  </a:moveTo>
                  <a:lnTo>
                    <a:pt x="621792" y="595884"/>
                  </a:lnTo>
                  <a:lnTo>
                    <a:pt x="621792" y="597408"/>
                  </a:lnTo>
                  <a:lnTo>
                    <a:pt x="622880" y="595884"/>
                  </a:lnTo>
                  <a:close/>
                </a:path>
                <a:path w="803275" h="946784">
                  <a:moveTo>
                    <a:pt x="662262" y="502920"/>
                  </a:moveTo>
                  <a:lnTo>
                    <a:pt x="661416" y="502920"/>
                  </a:lnTo>
                  <a:lnTo>
                    <a:pt x="661416" y="504444"/>
                  </a:lnTo>
                  <a:lnTo>
                    <a:pt x="662262" y="502920"/>
                  </a:lnTo>
                  <a:close/>
                </a:path>
                <a:path w="803275" h="946784">
                  <a:moveTo>
                    <a:pt x="717804" y="339852"/>
                  </a:moveTo>
                  <a:lnTo>
                    <a:pt x="714756" y="350520"/>
                  </a:lnTo>
                  <a:lnTo>
                    <a:pt x="710184" y="364236"/>
                  </a:lnTo>
                  <a:lnTo>
                    <a:pt x="705612" y="374904"/>
                  </a:lnTo>
                  <a:lnTo>
                    <a:pt x="702564" y="387096"/>
                  </a:lnTo>
                  <a:lnTo>
                    <a:pt x="701040" y="387096"/>
                  </a:lnTo>
                  <a:lnTo>
                    <a:pt x="697992" y="409956"/>
                  </a:lnTo>
                  <a:lnTo>
                    <a:pt x="690372" y="420624"/>
                  </a:lnTo>
                  <a:lnTo>
                    <a:pt x="685800" y="432816"/>
                  </a:lnTo>
                  <a:lnTo>
                    <a:pt x="682752" y="443484"/>
                  </a:lnTo>
                  <a:lnTo>
                    <a:pt x="678180" y="466344"/>
                  </a:lnTo>
                  <a:lnTo>
                    <a:pt x="670560" y="478536"/>
                  </a:lnTo>
                  <a:lnTo>
                    <a:pt x="670560" y="480060"/>
                  </a:lnTo>
                  <a:lnTo>
                    <a:pt x="665988" y="490728"/>
                  </a:lnTo>
                  <a:lnTo>
                    <a:pt x="669036" y="490728"/>
                  </a:lnTo>
                  <a:lnTo>
                    <a:pt x="673608" y="480060"/>
                  </a:lnTo>
                  <a:lnTo>
                    <a:pt x="681228" y="467868"/>
                  </a:lnTo>
                  <a:lnTo>
                    <a:pt x="685800" y="445008"/>
                  </a:lnTo>
                  <a:lnTo>
                    <a:pt x="688848" y="434340"/>
                  </a:lnTo>
                  <a:lnTo>
                    <a:pt x="693420" y="422148"/>
                  </a:lnTo>
                  <a:lnTo>
                    <a:pt x="701040" y="411480"/>
                  </a:lnTo>
                  <a:lnTo>
                    <a:pt x="704088" y="387096"/>
                  </a:lnTo>
                  <a:lnTo>
                    <a:pt x="708660" y="374904"/>
                  </a:lnTo>
                  <a:lnTo>
                    <a:pt x="713232" y="364236"/>
                  </a:lnTo>
                  <a:lnTo>
                    <a:pt x="716280" y="352044"/>
                  </a:lnTo>
                  <a:lnTo>
                    <a:pt x="720852" y="341376"/>
                  </a:lnTo>
                  <a:lnTo>
                    <a:pt x="717804" y="341376"/>
                  </a:lnTo>
                  <a:lnTo>
                    <a:pt x="717804" y="339852"/>
                  </a:lnTo>
                  <a:close/>
                </a:path>
                <a:path w="803275" h="946784">
                  <a:moveTo>
                    <a:pt x="774192" y="129540"/>
                  </a:moveTo>
                  <a:lnTo>
                    <a:pt x="769620" y="141732"/>
                  </a:lnTo>
                  <a:lnTo>
                    <a:pt x="769620" y="143256"/>
                  </a:lnTo>
                  <a:lnTo>
                    <a:pt x="765048" y="166116"/>
                  </a:lnTo>
                  <a:lnTo>
                    <a:pt x="762000" y="176784"/>
                  </a:lnTo>
                  <a:lnTo>
                    <a:pt x="757428" y="188976"/>
                  </a:lnTo>
                  <a:lnTo>
                    <a:pt x="757428" y="199644"/>
                  </a:lnTo>
                  <a:lnTo>
                    <a:pt x="752856" y="211836"/>
                  </a:lnTo>
                  <a:lnTo>
                    <a:pt x="749808" y="222504"/>
                  </a:lnTo>
                  <a:lnTo>
                    <a:pt x="745236" y="234696"/>
                  </a:lnTo>
                  <a:lnTo>
                    <a:pt x="740664" y="259080"/>
                  </a:lnTo>
                  <a:lnTo>
                    <a:pt x="733044" y="281940"/>
                  </a:lnTo>
                  <a:lnTo>
                    <a:pt x="729996" y="294132"/>
                  </a:lnTo>
                  <a:lnTo>
                    <a:pt x="725424" y="304800"/>
                  </a:lnTo>
                  <a:lnTo>
                    <a:pt x="722376" y="316992"/>
                  </a:lnTo>
                  <a:lnTo>
                    <a:pt x="717804" y="341376"/>
                  </a:lnTo>
                  <a:lnTo>
                    <a:pt x="720852" y="341376"/>
                  </a:lnTo>
                  <a:lnTo>
                    <a:pt x="725424" y="318516"/>
                  </a:lnTo>
                  <a:lnTo>
                    <a:pt x="728472" y="306324"/>
                  </a:lnTo>
                  <a:lnTo>
                    <a:pt x="733044" y="295656"/>
                  </a:lnTo>
                  <a:lnTo>
                    <a:pt x="736092" y="281940"/>
                  </a:lnTo>
                  <a:lnTo>
                    <a:pt x="740664" y="269748"/>
                  </a:lnTo>
                  <a:lnTo>
                    <a:pt x="743712" y="259080"/>
                  </a:lnTo>
                  <a:lnTo>
                    <a:pt x="748284" y="236220"/>
                  </a:lnTo>
                  <a:lnTo>
                    <a:pt x="751332" y="224028"/>
                  </a:lnTo>
                  <a:lnTo>
                    <a:pt x="755904" y="213360"/>
                  </a:lnTo>
                  <a:lnTo>
                    <a:pt x="760476" y="199644"/>
                  </a:lnTo>
                  <a:lnTo>
                    <a:pt x="760476" y="188976"/>
                  </a:lnTo>
                  <a:lnTo>
                    <a:pt x="763524" y="176784"/>
                  </a:lnTo>
                  <a:lnTo>
                    <a:pt x="768096" y="166116"/>
                  </a:lnTo>
                  <a:lnTo>
                    <a:pt x="772668" y="143256"/>
                  </a:lnTo>
                  <a:lnTo>
                    <a:pt x="775716" y="131064"/>
                  </a:lnTo>
                  <a:lnTo>
                    <a:pt x="774192" y="131064"/>
                  </a:lnTo>
                  <a:lnTo>
                    <a:pt x="774192" y="129540"/>
                  </a:lnTo>
                  <a:close/>
                </a:path>
                <a:path w="803275" h="946784">
                  <a:moveTo>
                    <a:pt x="797052" y="36576"/>
                  </a:moveTo>
                  <a:lnTo>
                    <a:pt x="792480" y="47244"/>
                  </a:lnTo>
                  <a:lnTo>
                    <a:pt x="789432" y="60960"/>
                  </a:lnTo>
                  <a:lnTo>
                    <a:pt x="784860" y="73152"/>
                  </a:lnTo>
                  <a:lnTo>
                    <a:pt x="784860" y="83820"/>
                  </a:lnTo>
                  <a:lnTo>
                    <a:pt x="781812" y="96012"/>
                  </a:lnTo>
                  <a:lnTo>
                    <a:pt x="777240" y="106680"/>
                  </a:lnTo>
                  <a:lnTo>
                    <a:pt x="774192" y="118872"/>
                  </a:lnTo>
                  <a:lnTo>
                    <a:pt x="774192" y="131064"/>
                  </a:lnTo>
                  <a:lnTo>
                    <a:pt x="777240" y="131064"/>
                  </a:lnTo>
                  <a:lnTo>
                    <a:pt x="777240" y="120396"/>
                  </a:lnTo>
                  <a:lnTo>
                    <a:pt x="775716" y="120396"/>
                  </a:lnTo>
                  <a:lnTo>
                    <a:pt x="780288" y="108204"/>
                  </a:lnTo>
                  <a:lnTo>
                    <a:pt x="784860" y="97536"/>
                  </a:lnTo>
                  <a:lnTo>
                    <a:pt x="787908" y="83820"/>
                  </a:lnTo>
                  <a:lnTo>
                    <a:pt x="787908" y="73152"/>
                  </a:lnTo>
                  <a:lnTo>
                    <a:pt x="788416" y="73152"/>
                  </a:lnTo>
                  <a:lnTo>
                    <a:pt x="792480" y="60960"/>
                  </a:lnTo>
                  <a:lnTo>
                    <a:pt x="795528" y="48768"/>
                  </a:lnTo>
                  <a:lnTo>
                    <a:pt x="800100" y="38100"/>
                  </a:lnTo>
                  <a:lnTo>
                    <a:pt x="797052" y="38100"/>
                  </a:lnTo>
                  <a:lnTo>
                    <a:pt x="797052" y="36576"/>
                  </a:lnTo>
                  <a:close/>
                </a:path>
                <a:path w="803275" h="946784">
                  <a:moveTo>
                    <a:pt x="788416" y="73152"/>
                  </a:moveTo>
                  <a:lnTo>
                    <a:pt x="787908" y="73152"/>
                  </a:lnTo>
                  <a:lnTo>
                    <a:pt x="787908" y="74676"/>
                  </a:lnTo>
                  <a:lnTo>
                    <a:pt x="788416" y="73152"/>
                  </a:lnTo>
                  <a:close/>
                </a:path>
                <a:path w="803275" h="946784">
                  <a:moveTo>
                    <a:pt x="800100" y="1524"/>
                  </a:moveTo>
                  <a:lnTo>
                    <a:pt x="797052" y="24384"/>
                  </a:lnTo>
                  <a:lnTo>
                    <a:pt x="797052" y="38100"/>
                  </a:lnTo>
                  <a:lnTo>
                    <a:pt x="800100" y="38100"/>
                  </a:lnTo>
                  <a:lnTo>
                    <a:pt x="800100" y="1524"/>
                  </a:lnTo>
                  <a:close/>
                </a:path>
                <a:path w="803275" h="946784">
                  <a:moveTo>
                    <a:pt x="801624" y="0"/>
                  </a:moveTo>
                  <a:lnTo>
                    <a:pt x="800100" y="1524"/>
                  </a:lnTo>
                  <a:lnTo>
                    <a:pt x="800100" y="25908"/>
                  </a:lnTo>
                  <a:lnTo>
                    <a:pt x="803148" y="1524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44524" y="6806178"/>
              <a:ext cx="2223770" cy="1572895"/>
            </a:xfrm>
            <a:custGeom>
              <a:avLst/>
              <a:gdLst/>
              <a:ahLst/>
              <a:cxnLst/>
              <a:rect l="l" t="t" r="r" b="b"/>
              <a:pathLst>
                <a:path w="2223770" h="1572895">
                  <a:moveTo>
                    <a:pt x="2223516" y="0"/>
                  </a:moveTo>
                  <a:lnTo>
                    <a:pt x="0" y="0"/>
                  </a:lnTo>
                  <a:lnTo>
                    <a:pt x="0" y="1572768"/>
                  </a:lnTo>
                  <a:lnTo>
                    <a:pt x="2223516" y="1572768"/>
                  </a:lnTo>
                  <a:lnTo>
                    <a:pt x="2223516" y="1569720"/>
                  </a:lnTo>
                  <a:lnTo>
                    <a:pt x="6096" y="1569720"/>
                  </a:lnTo>
                  <a:lnTo>
                    <a:pt x="3048" y="1566672"/>
                  </a:lnTo>
                  <a:lnTo>
                    <a:pt x="6096" y="1566672"/>
                  </a:lnTo>
                  <a:lnTo>
                    <a:pt x="6096" y="4572"/>
                  </a:lnTo>
                  <a:lnTo>
                    <a:pt x="3048" y="4572"/>
                  </a:lnTo>
                  <a:lnTo>
                    <a:pt x="6096" y="1524"/>
                  </a:lnTo>
                  <a:lnTo>
                    <a:pt x="2223516" y="1524"/>
                  </a:lnTo>
                  <a:lnTo>
                    <a:pt x="2223516" y="0"/>
                  </a:lnTo>
                  <a:close/>
                </a:path>
                <a:path w="2223770" h="1572895">
                  <a:moveTo>
                    <a:pt x="6096" y="1566672"/>
                  </a:moveTo>
                  <a:lnTo>
                    <a:pt x="3048" y="1566672"/>
                  </a:lnTo>
                  <a:lnTo>
                    <a:pt x="6096" y="1569720"/>
                  </a:lnTo>
                  <a:lnTo>
                    <a:pt x="6096" y="1566672"/>
                  </a:lnTo>
                  <a:close/>
                </a:path>
                <a:path w="2223770" h="1572895">
                  <a:moveTo>
                    <a:pt x="2217420" y="1566672"/>
                  </a:moveTo>
                  <a:lnTo>
                    <a:pt x="6096" y="1566672"/>
                  </a:lnTo>
                  <a:lnTo>
                    <a:pt x="6096" y="1569720"/>
                  </a:lnTo>
                  <a:lnTo>
                    <a:pt x="2217420" y="1569720"/>
                  </a:lnTo>
                  <a:lnTo>
                    <a:pt x="2217420" y="1566672"/>
                  </a:lnTo>
                  <a:close/>
                </a:path>
                <a:path w="2223770" h="1572895">
                  <a:moveTo>
                    <a:pt x="2217420" y="1524"/>
                  </a:moveTo>
                  <a:lnTo>
                    <a:pt x="2217420" y="1569720"/>
                  </a:lnTo>
                  <a:lnTo>
                    <a:pt x="2220468" y="1566672"/>
                  </a:lnTo>
                  <a:lnTo>
                    <a:pt x="2223516" y="1566672"/>
                  </a:lnTo>
                  <a:lnTo>
                    <a:pt x="2223516" y="4572"/>
                  </a:lnTo>
                  <a:lnTo>
                    <a:pt x="2220468" y="4572"/>
                  </a:lnTo>
                  <a:lnTo>
                    <a:pt x="2217420" y="1524"/>
                  </a:lnTo>
                  <a:close/>
                </a:path>
                <a:path w="2223770" h="1572895">
                  <a:moveTo>
                    <a:pt x="2223516" y="1566672"/>
                  </a:moveTo>
                  <a:lnTo>
                    <a:pt x="2220468" y="1566672"/>
                  </a:lnTo>
                  <a:lnTo>
                    <a:pt x="2217420" y="1569720"/>
                  </a:lnTo>
                  <a:lnTo>
                    <a:pt x="2223516" y="1569720"/>
                  </a:lnTo>
                  <a:lnTo>
                    <a:pt x="2223516" y="1566672"/>
                  </a:lnTo>
                  <a:close/>
                </a:path>
                <a:path w="2223770" h="1572895">
                  <a:moveTo>
                    <a:pt x="6096" y="1524"/>
                  </a:moveTo>
                  <a:lnTo>
                    <a:pt x="3048" y="4572"/>
                  </a:lnTo>
                  <a:lnTo>
                    <a:pt x="6096" y="4572"/>
                  </a:lnTo>
                  <a:lnTo>
                    <a:pt x="6096" y="1524"/>
                  </a:lnTo>
                  <a:close/>
                </a:path>
                <a:path w="2223770" h="1572895">
                  <a:moveTo>
                    <a:pt x="2217420" y="1524"/>
                  </a:moveTo>
                  <a:lnTo>
                    <a:pt x="6096" y="1524"/>
                  </a:lnTo>
                  <a:lnTo>
                    <a:pt x="6096" y="4572"/>
                  </a:lnTo>
                  <a:lnTo>
                    <a:pt x="2217420" y="4572"/>
                  </a:lnTo>
                  <a:lnTo>
                    <a:pt x="2217420" y="1524"/>
                  </a:lnTo>
                  <a:close/>
                </a:path>
                <a:path w="2223770" h="1572895">
                  <a:moveTo>
                    <a:pt x="2223516" y="1524"/>
                  </a:moveTo>
                  <a:lnTo>
                    <a:pt x="2217420" y="1524"/>
                  </a:lnTo>
                  <a:lnTo>
                    <a:pt x="2220468" y="4572"/>
                  </a:lnTo>
                  <a:lnTo>
                    <a:pt x="2223516" y="4572"/>
                  </a:lnTo>
                  <a:lnTo>
                    <a:pt x="2223516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44524" y="8353043"/>
              <a:ext cx="2223770" cy="26034"/>
            </a:xfrm>
            <a:custGeom>
              <a:avLst/>
              <a:gdLst/>
              <a:ahLst/>
              <a:cxnLst/>
              <a:rect l="l" t="t" r="r" b="b"/>
              <a:pathLst>
                <a:path w="2223770" h="26034">
                  <a:moveTo>
                    <a:pt x="2223516" y="0"/>
                  </a:moveTo>
                  <a:lnTo>
                    <a:pt x="2218944" y="0"/>
                  </a:lnTo>
                  <a:lnTo>
                    <a:pt x="2217623" y="19812"/>
                  </a:lnTo>
                  <a:lnTo>
                    <a:pt x="1391412" y="19812"/>
                  </a:lnTo>
                  <a:lnTo>
                    <a:pt x="1391412" y="0"/>
                  </a:lnTo>
                  <a:lnTo>
                    <a:pt x="1385316" y="0"/>
                  </a:lnTo>
                  <a:lnTo>
                    <a:pt x="1385316" y="19812"/>
                  </a:lnTo>
                  <a:lnTo>
                    <a:pt x="1114247" y="19812"/>
                  </a:lnTo>
                  <a:lnTo>
                    <a:pt x="1115568" y="0"/>
                  </a:lnTo>
                  <a:lnTo>
                    <a:pt x="1109472" y="0"/>
                  </a:lnTo>
                  <a:lnTo>
                    <a:pt x="1109472" y="19812"/>
                  </a:lnTo>
                  <a:lnTo>
                    <a:pt x="835152" y="19812"/>
                  </a:lnTo>
                  <a:lnTo>
                    <a:pt x="835152" y="0"/>
                  </a:lnTo>
                  <a:lnTo>
                    <a:pt x="830580" y="0"/>
                  </a:lnTo>
                  <a:lnTo>
                    <a:pt x="829259" y="19812"/>
                  </a:lnTo>
                  <a:lnTo>
                    <a:pt x="6096" y="19812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3048" y="22860"/>
                  </a:lnTo>
                  <a:lnTo>
                    <a:pt x="3048" y="25908"/>
                  </a:lnTo>
                  <a:lnTo>
                    <a:pt x="2220468" y="25908"/>
                  </a:lnTo>
                  <a:lnTo>
                    <a:pt x="2220468" y="22860"/>
                  </a:lnTo>
                  <a:lnTo>
                    <a:pt x="2223516" y="22860"/>
                  </a:lnTo>
                  <a:lnTo>
                    <a:pt x="22235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7571" y="6807448"/>
              <a:ext cx="2089404" cy="156845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146048" y="8142726"/>
              <a:ext cx="565785" cy="233679"/>
            </a:xfrm>
            <a:custGeom>
              <a:avLst/>
              <a:gdLst/>
              <a:ahLst/>
              <a:cxnLst/>
              <a:rect l="l" t="t" r="r" b="b"/>
              <a:pathLst>
                <a:path w="565785" h="233679">
                  <a:moveTo>
                    <a:pt x="394716" y="175260"/>
                  </a:moveTo>
                  <a:lnTo>
                    <a:pt x="387096" y="178308"/>
                  </a:lnTo>
                  <a:lnTo>
                    <a:pt x="377952" y="182880"/>
                  </a:lnTo>
                  <a:lnTo>
                    <a:pt x="368808" y="185928"/>
                  </a:lnTo>
                  <a:lnTo>
                    <a:pt x="358140" y="188976"/>
                  </a:lnTo>
                  <a:lnTo>
                    <a:pt x="347472" y="195072"/>
                  </a:lnTo>
                  <a:lnTo>
                    <a:pt x="333756" y="198120"/>
                  </a:lnTo>
                  <a:lnTo>
                    <a:pt x="320040" y="204216"/>
                  </a:lnTo>
                  <a:lnTo>
                    <a:pt x="303276" y="208788"/>
                  </a:lnTo>
                  <a:lnTo>
                    <a:pt x="280416" y="211836"/>
                  </a:lnTo>
                  <a:lnTo>
                    <a:pt x="252984" y="217932"/>
                  </a:lnTo>
                  <a:lnTo>
                    <a:pt x="210312" y="222504"/>
                  </a:lnTo>
                  <a:lnTo>
                    <a:pt x="126492" y="227076"/>
                  </a:lnTo>
                  <a:lnTo>
                    <a:pt x="1524" y="228600"/>
                  </a:lnTo>
                  <a:lnTo>
                    <a:pt x="0" y="230124"/>
                  </a:lnTo>
                  <a:lnTo>
                    <a:pt x="0" y="233172"/>
                  </a:lnTo>
                  <a:lnTo>
                    <a:pt x="1524" y="233172"/>
                  </a:lnTo>
                  <a:lnTo>
                    <a:pt x="1524" y="230124"/>
                  </a:lnTo>
                  <a:lnTo>
                    <a:pt x="126492" y="228600"/>
                  </a:lnTo>
                  <a:lnTo>
                    <a:pt x="210312" y="224028"/>
                  </a:lnTo>
                  <a:lnTo>
                    <a:pt x="252984" y="219456"/>
                  </a:lnTo>
                  <a:lnTo>
                    <a:pt x="280416" y="213360"/>
                  </a:lnTo>
                  <a:lnTo>
                    <a:pt x="303276" y="210312"/>
                  </a:lnTo>
                  <a:lnTo>
                    <a:pt x="320040" y="205740"/>
                  </a:lnTo>
                  <a:lnTo>
                    <a:pt x="333756" y="199644"/>
                  </a:lnTo>
                  <a:lnTo>
                    <a:pt x="347472" y="196596"/>
                  </a:lnTo>
                  <a:lnTo>
                    <a:pt x="358140" y="190500"/>
                  </a:lnTo>
                  <a:lnTo>
                    <a:pt x="370332" y="187452"/>
                  </a:lnTo>
                  <a:lnTo>
                    <a:pt x="377952" y="184404"/>
                  </a:lnTo>
                  <a:lnTo>
                    <a:pt x="387096" y="179832"/>
                  </a:lnTo>
                  <a:lnTo>
                    <a:pt x="394716" y="176784"/>
                  </a:lnTo>
                  <a:lnTo>
                    <a:pt x="394716" y="175260"/>
                  </a:lnTo>
                  <a:close/>
                </a:path>
                <a:path w="565785" h="233679">
                  <a:moveTo>
                    <a:pt x="563880" y="231648"/>
                  </a:moveTo>
                  <a:lnTo>
                    <a:pt x="1524" y="231648"/>
                  </a:lnTo>
                  <a:lnTo>
                    <a:pt x="1524" y="233172"/>
                  </a:lnTo>
                  <a:lnTo>
                    <a:pt x="563880" y="233172"/>
                  </a:lnTo>
                  <a:lnTo>
                    <a:pt x="563880" y="231648"/>
                  </a:lnTo>
                  <a:close/>
                </a:path>
                <a:path w="565785" h="233679">
                  <a:moveTo>
                    <a:pt x="565404" y="1524"/>
                  </a:moveTo>
                  <a:lnTo>
                    <a:pt x="563880" y="7620"/>
                  </a:lnTo>
                  <a:lnTo>
                    <a:pt x="563880" y="233172"/>
                  </a:lnTo>
                  <a:lnTo>
                    <a:pt x="565404" y="231648"/>
                  </a:lnTo>
                  <a:lnTo>
                    <a:pt x="565404" y="1524"/>
                  </a:lnTo>
                  <a:close/>
                </a:path>
                <a:path w="565785" h="233679">
                  <a:moveTo>
                    <a:pt x="565404" y="231648"/>
                  </a:moveTo>
                  <a:lnTo>
                    <a:pt x="563880" y="233172"/>
                  </a:lnTo>
                  <a:lnTo>
                    <a:pt x="565404" y="233172"/>
                  </a:lnTo>
                  <a:lnTo>
                    <a:pt x="565404" y="231648"/>
                  </a:lnTo>
                  <a:close/>
                </a:path>
                <a:path w="565785" h="233679">
                  <a:moveTo>
                    <a:pt x="515112" y="71628"/>
                  </a:moveTo>
                  <a:lnTo>
                    <a:pt x="509016" y="77724"/>
                  </a:lnTo>
                  <a:lnTo>
                    <a:pt x="505968" y="83820"/>
                  </a:lnTo>
                  <a:lnTo>
                    <a:pt x="495300" y="94488"/>
                  </a:lnTo>
                  <a:lnTo>
                    <a:pt x="495300" y="96012"/>
                  </a:lnTo>
                  <a:lnTo>
                    <a:pt x="492252" y="100584"/>
                  </a:lnTo>
                  <a:lnTo>
                    <a:pt x="487680" y="103632"/>
                  </a:lnTo>
                  <a:lnTo>
                    <a:pt x="486156" y="103632"/>
                  </a:lnTo>
                  <a:lnTo>
                    <a:pt x="483108" y="106680"/>
                  </a:lnTo>
                  <a:lnTo>
                    <a:pt x="481584" y="109728"/>
                  </a:lnTo>
                  <a:lnTo>
                    <a:pt x="478536" y="114300"/>
                  </a:lnTo>
                  <a:lnTo>
                    <a:pt x="472440" y="117348"/>
                  </a:lnTo>
                  <a:lnTo>
                    <a:pt x="469392" y="120396"/>
                  </a:lnTo>
                  <a:lnTo>
                    <a:pt x="464820" y="123444"/>
                  </a:lnTo>
                  <a:lnTo>
                    <a:pt x="463296" y="123444"/>
                  </a:lnTo>
                  <a:lnTo>
                    <a:pt x="461772" y="129540"/>
                  </a:lnTo>
                  <a:lnTo>
                    <a:pt x="455676" y="132588"/>
                  </a:lnTo>
                  <a:lnTo>
                    <a:pt x="448056" y="140208"/>
                  </a:lnTo>
                  <a:lnTo>
                    <a:pt x="435864" y="146304"/>
                  </a:lnTo>
                  <a:lnTo>
                    <a:pt x="434340" y="149352"/>
                  </a:lnTo>
                  <a:lnTo>
                    <a:pt x="428244" y="155448"/>
                  </a:lnTo>
                  <a:lnTo>
                    <a:pt x="422148" y="156972"/>
                  </a:lnTo>
                  <a:lnTo>
                    <a:pt x="414528" y="163068"/>
                  </a:lnTo>
                  <a:lnTo>
                    <a:pt x="408432" y="166116"/>
                  </a:lnTo>
                  <a:lnTo>
                    <a:pt x="394716" y="175260"/>
                  </a:lnTo>
                  <a:lnTo>
                    <a:pt x="409956" y="167640"/>
                  </a:lnTo>
                  <a:lnTo>
                    <a:pt x="423672" y="158496"/>
                  </a:lnTo>
                  <a:lnTo>
                    <a:pt x="429768" y="156972"/>
                  </a:lnTo>
                  <a:lnTo>
                    <a:pt x="434340" y="150876"/>
                  </a:lnTo>
                  <a:lnTo>
                    <a:pt x="437388" y="147828"/>
                  </a:lnTo>
                  <a:lnTo>
                    <a:pt x="443484" y="144780"/>
                  </a:lnTo>
                  <a:lnTo>
                    <a:pt x="448056" y="141732"/>
                  </a:lnTo>
                  <a:lnTo>
                    <a:pt x="454152" y="135636"/>
                  </a:lnTo>
                  <a:lnTo>
                    <a:pt x="457200" y="134112"/>
                  </a:lnTo>
                  <a:lnTo>
                    <a:pt x="461772" y="131064"/>
                  </a:lnTo>
                  <a:lnTo>
                    <a:pt x="463296" y="129540"/>
                  </a:lnTo>
                  <a:lnTo>
                    <a:pt x="464820" y="124968"/>
                  </a:lnTo>
                  <a:lnTo>
                    <a:pt x="470916" y="121920"/>
                  </a:lnTo>
                  <a:lnTo>
                    <a:pt x="473964" y="118872"/>
                  </a:lnTo>
                  <a:lnTo>
                    <a:pt x="478536" y="115824"/>
                  </a:lnTo>
                  <a:lnTo>
                    <a:pt x="480060" y="115824"/>
                  </a:lnTo>
                  <a:lnTo>
                    <a:pt x="483108" y="109728"/>
                  </a:lnTo>
                  <a:lnTo>
                    <a:pt x="487680" y="105156"/>
                  </a:lnTo>
                  <a:lnTo>
                    <a:pt x="493776" y="102108"/>
                  </a:lnTo>
                  <a:lnTo>
                    <a:pt x="498348" y="92964"/>
                  </a:lnTo>
                  <a:lnTo>
                    <a:pt x="504444" y="86868"/>
                  </a:lnTo>
                  <a:lnTo>
                    <a:pt x="507492" y="85344"/>
                  </a:lnTo>
                  <a:lnTo>
                    <a:pt x="512064" y="76200"/>
                  </a:lnTo>
                  <a:lnTo>
                    <a:pt x="515112" y="73152"/>
                  </a:lnTo>
                  <a:lnTo>
                    <a:pt x="515112" y="71628"/>
                  </a:lnTo>
                  <a:close/>
                </a:path>
                <a:path w="565785" h="233679">
                  <a:moveTo>
                    <a:pt x="534924" y="48768"/>
                  </a:moveTo>
                  <a:lnTo>
                    <a:pt x="525780" y="57912"/>
                  </a:lnTo>
                  <a:lnTo>
                    <a:pt x="522732" y="64008"/>
                  </a:lnTo>
                  <a:lnTo>
                    <a:pt x="519684" y="65532"/>
                  </a:lnTo>
                  <a:lnTo>
                    <a:pt x="516636" y="68580"/>
                  </a:lnTo>
                  <a:lnTo>
                    <a:pt x="515112" y="73152"/>
                  </a:lnTo>
                  <a:lnTo>
                    <a:pt x="524256" y="64008"/>
                  </a:lnTo>
                  <a:lnTo>
                    <a:pt x="527304" y="59436"/>
                  </a:lnTo>
                  <a:lnTo>
                    <a:pt x="528828" y="56388"/>
                  </a:lnTo>
                  <a:lnTo>
                    <a:pt x="534924" y="50292"/>
                  </a:lnTo>
                  <a:lnTo>
                    <a:pt x="534924" y="48768"/>
                  </a:lnTo>
                  <a:close/>
                </a:path>
                <a:path w="565785" h="233679">
                  <a:moveTo>
                    <a:pt x="536448" y="47244"/>
                  </a:moveTo>
                  <a:lnTo>
                    <a:pt x="534924" y="47244"/>
                  </a:lnTo>
                  <a:lnTo>
                    <a:pt x="534924" y="50292"/>
                  </a:lnTo>
                  <a:lnTo>
                    <a:pt x="536448" y="50292"/>
                  </a:lnTo>
                  <a:lnTo>
                    <a:pt x="536448" y="47244"/>
                  </a:lnTo>
                  <a:close/>
                </a:path>
                <a:path w="565785" h="233679">
                  <a:moveTo>
                    <a:pt x="551688" y="24384"/>
                  </a:moveTo>
                  <a:lnTo>
                    <a:pt x="548640" y="25908"/>
                  </a:lnTo>
                  <a:lnTo>
                    <a:pt x="545592" y="28956"/>
                  </a:lnTo>
                  <a:lnTo>
                    <a:pt x="545592" y="32004"/>
                  </a:lnTo>
                  <a:lnTo>
                    <a:pt x="542544" y="35052"/>
                  </a:lnTo>
                  <a:lnTo>
                    <a:pt x="539496" y="41148"/>
                  </a:lnTo>
                  <a:lnTo>
                    <a:pt x="536448" y="42672"/>
                  </a:lnTo>
                  <a:lnTo>
                    <a:pt x="536448" y="44196"/>
                  </a:lnTo>
                  <a:lnTo>
                    <a:pt x="534924" y="47244"/>
                  </a:lnTo>
                  <a:lnTo>
                    <a:pt x="537972" y="44196"/>
                  </a:lnTo>
                  <a:lnTo>
                    <a:pt x="541020" y="42672"/>
                  </a:lnTo>
                  <a:lnTo>
                    <a:pt x="541020" y="41148"/>
                  </a:lnTo>
                  <a:lnTo>
                    <a:pt x="544068" y="36576"/>
                  </a:lnTo>
                  <a:lnTo>
                    <a:pt x="547116" y="33528"/>
                  </a:lnTo>
                  <a:lnTo>
                    <a:pt x="547116" y="30480"/>
                  </a:lnTo>
                  <a:lnTo>
                    <a:pt x="548640" y="27432"/>
                  </a:lnTo>
                  <a:lnTo>
                    <a:pt x="551688" y="24384"/>
                  </a:lnTo>
                  <a:close/>
                </a:path>
                <a:path w="565785" h="233679">
                  <a:moveTo>
                    <a:pt x="565404" y="0"/>
                  </a:moveTo>
                  <a:lnTo>
                    <a:pt x="563880" y="0"/>
                  </a:lnTo>
                  <a:lnTo>
                    <a:pt x="562356" y="6096"/>
                  </a:lnTo>
                  <a:lnTo>
                    <a:pt x="562356" y="9144"/>
                  </a:lnTo>
                  <a:lnTo>
                    <a:pt x="553212" y="18288"/>
                  </a:lnTo>
                  <a:lnTo>
                    <a:pt x="553212" y="21336"/>
                  </a:lnTo>
                  <a:lnTo>
                    <a:pt x="551688" y="24384"/>
                  </a:lnTo>
                  <a:lnTo>
                    <a:pt x="554736" y="21336"/>
                  </a:lnTo>
                  <a:lnTo>
                    <a:pt x="554736" y="18288"/>
                  </a:lnTo>
                  <a:lnTo>
                    <a:pt x="555752" y="18288"/>
                  </a:lnTo>
                  <a:lnTo>
                    <a:pt x="557784" y="15240"/>
                  </a:lnTo>
                  <a:lnTo>
                    <a:pt x="560832" y="12192"/>
                  </a:lnTo>
                  <a:lnTo>
                    <a:pt x="563880" y="10668"/>
                  </a:lnTo>
                  <a:lnTo>
                    <a:pt x="563880" y="1524"/>
                  </a:lnTo>
                  <a:lnTo>
                    <a:pt x="565404" y="1524"/>
                  </a:lnTo>
                  <a:lnTo>
                    <a:pt x="565404" y="0"/>
                  </a:lnTo>
                  <a:close/>
                </a:path>
                <a:path w="565785" h="233679">
                  <a:moveTo>
                    <a:pt x="555752" y="18288"/>
                  </a:moveTo>
                  <a:lnTo>
                    <a:pt x="554736" y="18288"/>
                  </a:lnTo>
                  <a:lnTo>
                    <a:pt x="554736" y="19812"/>
                  </a:lnTo>
                  <a:lnTo>
                    <a:pt x="555752" y="18288"/>
                  </a:lnTo>
                  <a:close/>
                </a:path>
                <a:path w="565785" h="233679">
                  <a:moveTo>
                    <a:pt x="565404" y="1524"/>
                  </a:moveTo>
                  <a:lnTo>
                    <a:pt x="563880" y="1524"/>
                  </a:lnTo>
                  <a:lnTo>
                    <a:pt x="563880" y="7620"/>
                  </a:lnTo>
                  <a:lnTo>
                    <a:pt x="56540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379219" y="7945628"/>
            <a:ext cx="2876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Symbol"/>
                <a:cs typeface="Symbol"/>
              </a:rPr>
              <a:t></a:t>
            </a:r>
            <a:r>
              <a:rPr dirty="0" sz="700" spc="-10">
                <a:latin typeface="Arial MT"/>
                <a:cs typeface="Arial MT"/>
              </a:rPr>
              <a:t>=0.05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92422" y="8332724"/>
            <a:ext cx="51435" cy="1079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500" spc="20">
                <a:latin typeface="Arial MT"/>
                <a:cs typeface="Arial MT"/>
              </a:rPr>
              <a:t>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65118" y="7174485"/>
            <a:ext cx="42418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3600"/>
              </a:lnSpc>
              <a:spcBef>
                <a:spcPts val="100"/>
              </a:spcBef>
            </a:pPr>
            <a:r>
              <a:rPr dirty="0" sz="550" spc="15">
                <a:solidFill>
                  <a:srgbClr val="0000CC"/>
                </a:solidFill>
                <a:latin typeface="Symbol"/>
                <a:cs typeface="Symbol"/>
              </a:rPr>
              <a:t></a:t>
            </a:r>
            <a:r>
              <a:rPr dirty="0" sz="550" spc="1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550" spc="15">
                <a:solidFill>
                  <a:srgbClr val="0000CC"/>
                </a:solidFill>
                <a:latin typeface="Arial MT"/>
                <a:cs typeface="Arial MT"/>
              </a:rPr>
              <a:t>= </a:t>
            </a:r>
            <a:r>
              <a:rPr dirty="0" sz="550" spc="5">
                <a:solidFill>
                  <a:srgbClr val="0000CC"/>
                </a:solidFill>
                <a:latin typeface="Arial MT"/>
                <a:cs typeface="Arial MT"/>
              </a:rPr>
              <a:t>livello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di </a:t>
            </a:r>
            <a:r>
              <a:rPr dirty="0" sz="550" spc="-14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s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gn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f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ca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 spc="20">
                <a:solidFill>
                  <a:srgbClr val="0000CC"/>
                </a:solidFill>
                <a:latin typeface="Arial MT"/>
                <a:cs typeface="Arial MT"/>
              </a:rPr>
              <a:t>v</a:t>
            </a:r>
            <a:r>
              <a:rPr dirty="0" sz="550" spc="-5">
                <a:solidFill>
                  <a:srgbClr val="0000CC"/>
                </a:solidFill>
                <a:latin typeface="Arial MT"/>
                <a:cs typeface="Arial MT"/>
              </a:rPr>
              <a:t>i</a:t>
            </a:r>
            <a:r>
              <a:rPr dirty="0" sz="55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0000CC"/>
                </a:solidFill>
                <a:latin typeface="Arial MT"/>
                <a:cs typeface="Arial MT"/>
              </a:rPr>
              <a:t>à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49779" y="8353478"/>
            <a:ext cx="643890" cy="2044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254"/>
              </a:spcBef>
            </a:pPr>
            <a:r>
              <a:rPr dirty="0" sz="350" spc="15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500" spc="10">
                <a:latin typeface="Arial MT"/>
                <a:cs typeface="Arial MT"/>
              </a:rPr>
              <a:t>Differenza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 spc="15">
                <a:latin typeface="Arial MT"/>
                <a:cs typeface="Arial MT"/>
              </a:rPr>
              <a:t>osservata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44624" y="8342376"/>
            <a:ext cx="93345" cy="119380"/>
          </a:xfrm>
          <a:custGeom>
            <a:avLst/>
            <a:gdLst/>
            <a:ahLst/>
            <a:cxnLst/>
            <a:rect l="l" t="t" r="r" b="b"/>
            <a:pathLst>
              <a:path w="93344" h="119379">
                <a:moveTo>
                  <a:pt x="36576" y="0"/>
                </a:moveTo>
                <a:lnTo>
                  <a:pt x="0" y="0"/>
                </a:lnTo>
                <a:lnTo>
                  <a:pt x="0" y="59436"/>
                </a:lnTo>
                <a:lnTo>
                  <a:pt x="36576" y="59436"/>
                </a:lnTo>
                <a:lnTo>
                  <a:pt x="36576" y="0"/>
                </a:lnTo>
                <a:close/>
              </a:path>
              <a:path w="93344" h="119379">
                <a:moveTo>
                  <a:pt x="92964" y="117348"/>
                </a:moveTo>
                <a:lnTo>
                  <a:pt x="81254" y="80772"/>
                </a:lnTo>
                <a:lnTo>
                  <a:pt x="80772" y="79248"/>
                </a:lnTo>
                <a:lnTo>
                  <a:pt x="79248" y="79248"/>
                </a:lnTo>
                <a:lnTo>
                  <a:pt x="68580" y="117348"/>
                </a:lnTo>
                <a:lnTo>
                  <a:pt x="68580" y="118872"/>
                </a:lnTo>
                <a:lnTo>
                  <a:pt x="80772" y="118872"/>
                </a:lnTo>
                <a:lnTo>
                  <a:pt x="91440" y="118872"/>
                </a:lnTo>
                <a:lnTo>
                  <a:pt x="92964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819906" y="7956297"/>
            <a:ext cx="61341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latin typeface="Symbol"/>
                <a:cs typeface="Symbol"/>
              </a:rPr>
              <a:t></a:t>
            </a:r>
            <a:r>
              <a:rPr dirty="0" baseline="-20833" sz="600" spc="15">
                <a:latin typeface="Symbol"/>
                <a:cs typeface="Symbol"/>
              </a:rPr>
              <a:t></a:t>
            </a:r>
            <a:r>
              <a:rPr dirty="0" sz="600" spc="10">
                <a:latin typeface="Symbol"/>
                <a:cs typeface="Symbol"/>
              </a:rPr>
              <a:t></a:t>
            </a:r>
            <a:r>
              <a:rPr dirty="0" baseline="-20833" sz="600" spc="15">
                <a:latin typeface="Arial MT"/>
                <a:cs typeface="Arial MT"/>
              </a:rPr>
              <a:t>Rh+</a:t>
            </a:r>
            <a:r>
              <a:rPr dirty="0" sz="600" spc="10">
                <a:latin typeface="Arial MT"/>
                <a:cs typeface="Arial MT"/>
              </a:rPr>
              <a:t>-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0">
                <a:latin typeface="Symbol"/>
                <a:cs typeface="Symbol"/>
              </a:rPr>
              <a:t></a:t>
            </a:r>
            <a:r>
              <a:rPr dirty="0" baseline="-20833" sz="600" spc="15">
                <a:latin typeface="Arial MT"/>
                <a:cs typeface="Arial MT"/>
              </a:rPr>
              <a:t>Rh-</a:t>
            </a:r>
            <a:r>
              <a:rPr dirty="0" sz="600" spc="10">
                <a:latin typeface="Arial MT"/>
                <a:cs typeface="Arial MT"/>
              </a:rPr>
              <a:t>=0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2291" y="6575235"/>
            <a:ext cx="240855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45" b="1" i="1">
                <a:latin typeface="Verdana"/>
                <a:cs typeface="Verdana"/>
              </a:rPr>
              <a:t>l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70">
                <a:latin typeface="Times New Roman"/>
                <a:cs typeface="Times New Roman"/>
              </a:rPr>
              <a:t> </a:t>
            </a:r>
            <a:r>
              <a:rPr dirty="0" sz="900" spc="-80" b="1" i="1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dirty="0" sz="900" spc="-70" b="1" i="1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dirty="0" sz="900" spc="-75" b="1" i="1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dirty="0" sz="900" spc="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g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50" b="1" i="1">
                <a:latin typeface="Verdana"/>
                <a:cs typeface="Verdana"/>
              </a:rPr>
              <a:t>f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ca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v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1519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0" name="object 50"/>
          <p:cNvGrpSpPr/>
          <p:nvPr/>
        </p:nvGrpSpPr>
        <p:grpSpPr>
          <a:xfrm>
            <a:off x="3976317" y="6483170"/>
            <a:ext cx="2833370" cy="2178050"/>
            <a:chOff x="3976317" y="6483170"/>
            <a:chExt cx="2833370" cy="2178050"/>
          </a:xfrm>
        </p:grpSpPr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6483170"/>
              <a:ext cx="2833028" cy="217763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055364" y="7505694"/>
              <a:ext cx="574675" cy="704215"/>
            </a:xfrm>
            <a:custGeom>
              <a:avLst/>
              <a:gdLst/>
              <a:ahLst/>
              <a:cxnLst/>
              <a:rect l="l" t="t" r="r" b="b"/>
              <a:pathLst>
                <a:path w="574675" h="704215">
                  <a:moveTo>
                    <a:pt x="12192" y="691896"/>
                  </a:moveTo>
                  <a:lnTo>
                    <a:pt x="6096" y="691896"/>
                  </a:lnTo>
                  <a:lnTo>
                    <a:pt x="6096" y="704088"/>
                  </a:lnTo>
                  <a:lnTo>
                    <a:pt x="53340" y="704088"/>
                  </a:lnTo>
                  <a:lnTo>
                    <a:pt x="53340" y="697992"/>
                  </a:lnTo>
                  <a:lnTo>
                    <a:pt x="12192" y="697992"/>
                  </a:lnTo>
                  <a:lnTo>
                    <a:pt x="12192" y="691896"/>
                  </a:lnTo>
                  <a:close/>
                </a:path>
                <a:path w="574675" h="704215">
                  <a:moveTo>
                    <a:pt x="12192" y="649224"/>
                  </a:moveTo>
                  <a:lnTo>
                    <a:pt x="0" y="649224"/>
                  </a:lnTo>
                  <a:lnTo>
                    <a:pt x="0" y="697992"/>
                  </a:lnTo>
                  <a:lnTo>
                    <a:pt x="6096" y="697992"/>
                  </a:lnTo>
                  <a:lnTo>
                    <a:pt x="6096" y="691896"/>
                  </a:lnTo>
                  <a:lnTo>
                    <a:pt x="12192" y="691896"/>
                  </a:lnTo>
                  <a:lnTo>
                    <a:pt x="12192" y="649224"/>
                  </a:lnTo>
                  <a:close/>
                </a:path>
                <a:path w="574675" h="704215">
                  <a:moveTo>
                    <a:pt x="53340" y="691896"/>
                  </a:moveTo>
                  <a:lnTo>
                    <a:pt x="12192" y="691896"/>
                  </a:lnTo>
                  <a:lnTo>
                    <a:pt x="12192" y="697992"/>
                  </a:lnTo>
                  <a:lnTo>
                    <a:pt x="53340" y="697992"/>
                  </a:lnTo>
                  <a:lnTo>
                    <a:pt x="53340" y="691896"/>
                  </a:lnTo>
                  <a:close/>
                </a:path>
                <a:path w="574675" h="704215">
                  <a:moveTo>
                    <a:pt x="12192" y="563880"/>
                  </a:moveTo>
                  <a:lnTo>
                    <a:pt x="0" y="563880"/>
                  </a:lnTo>
                  <a:lnTo>
                    <a:pt x="0" y="612648"/>
                  </a:lnTo>
                  <a:lnTo>
                    <a:pt x="12192" y="612648"/>
                  </a:lnTo>
                  <a:lnTo>
                    <a:pt x="12192" y="563880"/>
                  </a:lnTo>
                  <a:close/>
                </a:path>
                <a:path w="574675" h="704215">
                  <a:moveTo>
                    <a:pt x="12192" y="480060"/>
                  </a:moveTo>
                  <a:lnTo>
                    <a:pt x="0" y="480060"/>
                  </a:lnTo>
                  <a:lnTo>
                    <a:pt x="0" y="528828"/>
                  </a:lnTo>
                  <a:lnTo>
                    <a:pt x="12192" y="528828"/>
                  </a:lnTo>
                  <a:lnTo>
                    <a:pt x="12192" y="480060"/>
                  </a:lnTo>
                  <a:close/>
                </a:path>
                <a:path w="574675" h="704215">
                  <a:moveTo>
                    <a:pt x="12192" y="394716"/>
                  </a:moveTo>
                  <a:lnTo>
                    <a:pt x="0" y="394716"/>
                  </a:lnTo>
                  <a:lnTo>
                    <a:pt x="0" y="443484"/>
                  </a:lnTo>
                  <a:lnTo>
                    <a:pt x="12192" y="443484"/>
                  </a:lnTo>
                  <a:lnTo>
                    <a:pt x="12192" y="394716"/>
                  </a:lnTo>
                  <a:close/>
                </a:path>
                <a:path w="574675" h="704215">
                  <a:moveTo>
                    <a:pt x="12192" y="309372"/>
                  </a:moveTo>
                  <a:lnTo>
                    <a:pt x="0" y="309372"/>
                  </a:lnTo>
                  <a:lnTo>
                    <a:pt x="0" y="358140"/>
                  </a:lnTo>
                  <a:lnTo>
                    <a:pt x="12192" y="358140"/>
                  </a:lnTo>
                  <a:lnTo>
                    <a:pt x="12192" y="309372"/>
                  </a:lnTo>
                  <a:close/>
                </a:path>
                <a:path w="574675" h="704215">
                  <a:moveTo>
                    <a:pt x="12192" y="225552"/>
                  </a:moveTo>
                  <a:lnTo>
                    <a:pt x="0" y="225552"/>
                  </a:lnTo>
                  <a:lnTo>
                    <a:pt x="0" y="272796"/>
                  </a:lnTo>
                  <a:lnTo>
                    <a:pt x="12192" y="272796"/>
                  </a:lnTo>
                  <a:lnTo>
                    <a:pt x="12192" y="225552"/>
                  </a:lnTo>
                  <a:close/>
                </a:path>
                <a:path w="574675" h="704215">
                  <a:moveTo>
                    <a:pt x="12192" y="140208"/>
                  </a:moveTo>
                  <a:lnTo>
                    <a:pt x="0" y="140208"/>
                  </a:lnTo>
                  <a:lnTo>
                    <a:pt x="0" y="188976"/>
                  </a:lnTo>
                  <a:lnTo>
                    <a:pt x="12192" y="188976"/>
                  </a:lnTo>
                  <a:lnTo>
                    <a:pt x="12192" y="140208"/>
                  </a:lnTo>
                  <a:close/>
                </a:path>
                <a:path w="574675" h="704215">
                  <a:moveTo>
                    <a:pt x="12192" y="54864"/>
                  </a:moveTo>
                  <a:lnTo>
                    <a:pt x="0" y="54864"/>
                  </a:lnTo>
                  <a:lnTo>
                    <a:pt x="0" y="103632"/>
                  </a:lnTo>
                  <a:lnTo>
                    <a:pt x="12192" y="103632"/>
                  </a:lnTo>
                  <a:lnTo>
                    <a:pt x="12192" y="54864"/>
                  </a:lnTo>
                  <a:close/>
                </a:path>
                <a:path w="574675" h="704215">
                  <a:moveTo>
                    <a:pt x="42672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2192" y="18288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42672" y="6096"/>
                  </a:lnTo>
                  <a:lnTo>
                    <a:pt x="42672" y="0"/>
                  </a:lnTo>
                  <a:close/>
                </a:path>
                <a:path w="574675" h="704215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574675" h="704215">
                  <a:moveTo>
                    <a:pt x="42672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42672" y="12192"/>
                  </a:lnTo>
                  <a:lnTo>
                    <a:pt x="42672" y="6096"/>
                  </a:lnTo>
                  <a:close/>
                </a:path>
                <a:path w="574675" h="704215">
                  <a:moveTo>
                    <a:pt x="126492" y="0"/>
                  </a:moveTo>
                  <a:lnTo>
                    <a:pt x="77724" y="0"/>
                  </a:lnTo>
                  <a:lnTo>
                    <a:pt x="77724" y="12192"/>
                  </a:lnTo>
                  <a:lnTo>
                    <a:pt x="126492" y="12192"/>
                  </a:lnTo>
                  <a:lnTo>
                    <a:pt x="126492" y="0"/>
                  </a:lnTo>
                  <a:close/>
                </a:path>
                <a:path w="574675" h="704215">
                  <a:moveTo>
                    <a:pt x="211836" y="0"/>
                  </a:moveTo>
                  <a:lnTo>
                    <a:pt x="163068" y="0"/>
                  </a:lnTo>
                  <a:lnTo>
                    <a:pt x="163068" y="12192"/>
                  </a:lnTo>
                  <a:lnTo>
                    <a:pt x="211836" y="12192"/>
                  </a:lnTo>
                  <a:lnTo>
                    <a:pt x="211836" y="0"/>
                  </a:lnTo>
                  <a:close/>
                </a:path>
                <a:path w="574675" h="704215">
                  <a:moveTo>
                    <a:pt x="297180" y="0"/>
                  </a:moveTo>
                  <a:lnTo>
                    <a:pt x="248412" y="0"/>
                  </a:lnTo>
                  <a:lnTo>
                    <a:pt x="248412" y="12192"/>
                  </a:lnTo>
                  <a:lnTo>
                    <a:pt x="297180" y="12192"/>
                  </a:lnTo>
                  <a:lnTo>
                    <a:pt x="297180" y="0"/>
                  </a:lnTo>
                  <a:close/>
                </a:path>
                <a:path w="574675" h="704215">
                  <a:moveTo>
                    <a:pt x="381000" y="0"/>
                  </a:moveTo>
                  <a:lnTo>
                    <a:pt x="333756" y="0"/>
                  </a:lnTo>
                  <a:lnTo>
                    <a:pt x="333756" y="12192"/>
                  </a:lnTo>
                  <a:lnTo>
                    <a:pt x="381000" y="12192"/>
                  </a:lnTo>
                  <a:lnTo>
                    <a:pt x="381000" y="0"/>
                  </a:lnTo>
                  <a:close/>
                </a:path>
                <a:path w="574675" h="704215">
                  <a:moveTo>
                    <a:pt x="466344" y="0"/>
                  </a:moveTo>
                  <a:lnTo>
                    <a:pt x="417576" y="0"/>
                  </a:lnTo>
                  <a:lnTo>
                    <a:pt x="417576" y="12192"/>
                  </a:lnTo>
                  <a:lnTo>
                    <a:pt x="466344" y="12192"/>
                  </a:lnTo>
                  <a:lnTo>
                    <a:pt x="466344" y="0"/>
                  </a:lnTo>
                  <a:close/>
                </a:path>
                <a:path w="574675" h="704215">
                  <a:moveTo>
                    <a:pt x="551688" y="0"/>
                  </a:moveTo>
                  <a:lnTo>
                    <a:pt x="502920" y="0"/>
                  </a:lnTo>
                  <a:lnTo>
                    <a:pt x="502920" y="12192"/>
                  </a:lnTo>
                  <a:lnTo>
                    <a:pt x="551688" y="12192"/>
                  </a:lnTo>
                  <a:lnTo>
                    <a:pt x="551688" y="0"/>
                  </a:lnTo>
                  <a:close/>
                </a:path>
                <a:path w="574675" h="704215">
                  <a:moveTo>
                    <a:pt x="574548" y="24384"/>
                  </a:moveTo>
                  <a:lnTo>
                    <a:pt x="562356" y="24384"/>
                  </a:lnTo>
                  <a:lnTo>
                    <a:pt x="562356" y="73152"/>
                  </a:lnTo>
                  <a:lnTo>
                    <a:pt x="574548" y="73152"/>
                  </a:lnTo>
                  <a:lnTo>
                    <a:pt x="574548" y="24384"/>
                  </a:lnTo>
                  <a:close/>
                </a:path>
                <a:path w="574675" h="704215">
                  <a:moveTo>
                    <a:pt x="574548" y="109728"/>
                  </a:moveTo>
                  <a:lnTo>
                    <a:pt x="562356" y="109728"/>
                  </a:lnTo>
                  <a:lnTo>
                    <a:pt x="562356" y="158496"/>
                  </a:lnTo>
                  <a:lnTo>
                    <a:pt x="574548" y="158496"/>
                  </a:lnTo>
                  <a:lnTo>
                    <a:pt x="574548" y="109728"/>
                  </a:lnTo>
                  <a:close/>
                </a:path>
                <a:path w="574675" h="704215">
                  <a:moveTo>
                    <a:pt x="574548" y="195072"/>
                  </a:moveTo>
                  <a:lnTo>
                    <a:pt x="562356" y="195072"/>
                  </a:lnTo>
                  <a:lnTo>
                    <a:pt x="562356" y="243840"/>
                  </a:lnTo>
                  <a:lnTo>
                    <a:pt x="574548" y="243840"/>
                  </a:lnTo>
                  <a:lnTo>
                    <a:pt x="574548" y="195072"/>
                  </a:lnTo>
                  <a:close/>
                </a:path>
                <a:path w="574675" h="704215">
                  <a:moveTo>
                    <a:pt x="574548" y="278892"/>
                  </a:moveTo>
                  <a:lnTo>
                    <a:pt x="562356" y="278892"/>
                  </a:lnTo>
                  <a:lnTo>
                    <a:pt x="562356" y="327660"/>
                  </a:lnTo>
                  <a:lnTo>
                    <a:pt x="574548" y="327660"/>
                  </a:lnTo>
                  <a:lnTo>
                    <a:pt x="574548" y="278892"/>
                  </a:lnTo>
                  <a:close/>
                </a:path>
                <a:path w="574675" h="704215">
                  <a:moveTo>
                    <a:pt x="574548" y="364236"/>
                  </a:moveTo>
                  <a:lnTo>
                    <a:pt x="562356" y="364236"/>
                  </a:lnTo>
                  <a:lnTo>
                    <a:pt x="562356" y="413004"/>
                  </a:lnTo>
                  <a:lnTo>
                    <a:pt x="574548" y="413004"/>
                  </a:lnTo>
                  <a:lnTo>
                    <a:pt x="574548" y="364236"/>
                  </a:lnTo>
                  <a:close/>
                </a:path>
                <a:path w="574675" h="704215">
                  <a:moveTo>
                    <a:pt x="574548" y="449580"/>
                  </a:moveTo>
                  <a:lnTo>
                    <a:pt x="562356" y="449580"/>
                  </a:lnTo>
                  <a:lnTo>
                    <a:pt x="562356" y="498348"/>
                  </a:lnTo>
                  <a:lnTo>
                    <a:pt x="574548" y="498348"/>
                  </a:lnTo>
                  <a:lnTo>
                    <a:pt x="574548" y="449580"/>
                  </a:lnTo>
                  <a:close/>
                </a:path>
                <a:path w="574675" h="704215">
                  <a:moveTo>
                    <a:pt x="574548" y="534924"/>
                  </a:moveTo>
                  <a:lnTo>
                    <a:pt x="562356" y="534924"/>
                  </a:lnTo>
                  <a:lnTo>
                    <a:pt x="562356" y="582168"/>
                  </a:lnTo>
                  <a:lnTo>
                    <a:pt x="574548" y="582168"/>
                  </a:lnTo>
                  <a:lnTo>
                    <a:pt x="574548" y="534924"/>
                  </a:lnTo>
                  <a:close/>
                </a:path>
                <a:path w="574675" h="704215">
                  <a:moveTo>
                    <a:pt x="574548" y="618744"/>
                  </a:moveTo>
                  <a:lnTo>
                    <a:pt x="562356" y="618744"/>
                  </a:lnTo>
                  <a:lnTo>
                    <a:pt x="562356" y="667512"/>
                  </a:lnTo>
                  <a:lnTo>
                    <a:pt x="574548" y="667512"/>
                  </a:lnTo>
                  <a:lnTo>
                    <a:pt x="574548" y="618744"/>
                  </a:lnTo>
                  <a:close/>
                </a:path>
                <a:path w="574675" h="704215">
                  <a:moveTo>
                    <a:pt x="562356" y="691896"/>
                  </a:moveTo>
                  <a:lnTo>
                    <a:pt x="513588" y="691896"/>
                  </a:lnTo>
                  <a:lnTo>
                    <a:pt x="513588" y="704088"/>
                  </a:lnTo>
                  <a:lnTo>
                    <a:pt x="562356" y="704088"/>
                  </a:lnTo>
                  <a:lnTo>
                    <a:pt x="562356" y="691896"/>
                  </a:lnTo>
                  <a:close/>
                </a:path>
                <a:path w="574675" h="704215">
                  <a:moveTo>
                    <a:pt x="477012" y="691896"/>
                  </a:moveTo>
                  <a:lnTo>
                    <a:pt x="429768" y="691896"/>
                  </a:lnTo>
                  <a:lnTo>
                    <a:pt x="429768" y="704088"/>
                  </a:lnTo>
                  <a:lnTo>
                    <a:pt x="477012" y="704088"/>
                  </a:lnTo>
                  <a:lnTo>
                    <a:pt x="477012" y="691896"/>
                  </a:lnTo>
                  <a:close/>
                </a:path>
                <a:path w="574675" h="704215">
                  <a:moveTo>
                    <a:pt x="393192" y="691896"/>
                  </a:moveTo>
                  <a:lnTo>
                    <a:pt x="344424" y="691896"/>
                  </a:lnTo>
                  <a:lnTo>
                    <a:pt x="344424" y="704088"/>
                  </a:lnTo>
                  <a:lnTo>
                    <a:pt x="393192" y="704088"/>
                  </a:lnTo>
                  <a:lnTo>
                    <a:pt x="393192" y="691896"/>
                  </a:lnTo>
                  <a:close/>
                </a:path>
                <a:path w="574675" h="704215">
                  <a:moveTo>
                    <a:pt x="307848" y="691896"/>
                  </a:moveTo>
                  <a:lnTo>
                    <a:pt x="259080" y="691896"/>
                  </a:lnTo>
                  <a:lnTo>
                    <a:pt x="259080" y="704088"/>
                  </a:lnTo>
                  <a:lnTo>
                    <a:pt x="307848" y="704088"/>
                  </a:lnTo>
                  <a:lnTo>
                    <a:pt x="307848" y="691896"/>
                  </a:lnTo>
                  <a:close/>
                </a:path>
                <a:path w="574675" h="704215">
                  <a:moveTo>
                    <a:pt x="222504" y="691896"/>
                  </a:moveTo>
                  <a:lnTo>
                    <a:pt x="173736" y="691896"/>
                  </a:lnTo>
                  <a:lnTo>
                    <a:pt x="173736" y="704088"/>
                  </a:lnTo>
                  <a:lnTo>
                    <a:pt x="222504" y="704088"/>
                  </a:lnTo>
                  <a:lnTo>
                    <a:pt x="222504" y="691896"/>
                  </a:lnTo>
                  <a:close/>
                </a:path>
                <a:path w="574675" h="704215">
                  <a:moveTo>
                    <a:pt x="138684" y="691896"/>
                  </a:moveTo>
                  <a:lnTo>
                    <a:pt x="89916" y="691896"/>
                  </a:lnTo>
                  <a:lnTo>
                    <a:pt x="89916" y="704088"/>
                  </a:lnTo>
                  <a:lnTo>
                    <a:pt x="138684" y="704088"/>
                  </a:lnTo>
                  <a:lnTo>
                    <a:pt x="138684" y="691896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065014" y="7521957"/>
            <a:ext cx="514984" cy="579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 MT"/>
                <a:cs typeface="Arial MT"/>
              </a:rPr>
              <a:t>n</a:t>
            </a:r>
            <a:r>
              <a:rPr dirty="0" baseline="-18518" sz="675">
                <a:latin typeface="Arial MT"/>
                <a:cs typeface="Arial MT"/>
              </a:rPr>
              <a:t>+</a:t>
            </a:r>
            <a:r>
              <a:rPr dirty="0" baseline="-18518" sz="675" spc="44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=</a:t>
            </a:r>
            <a:r>
              <a:rPr dirty="0" sz="700" spc="-3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15</a:t>
            </a:r>
            <a:endParaRPr sz="700">
              <a:latin typeface="Arial MT"/>
              <a:cs typeface="Arial MT"/>
            </a:endParaRPr>
          </a:p>
          <a:p>
            <a:pPr marL="72390">
              <a:lnSpc>
                <a:spcPct val="100000"/>
              </a:lnSpc>
            </a:pPr>
            <a:r>
              <a:rPr dirty="0" sz="700" spc="-5">
                <a:latin typeface="Arial MT"/>
                <a:cs typeface="Arial MT"/>
              </a:rPr>
              <a:t>n</a:t>
            </a:r>
            <a:r>
              <a:rPr dirty="0" baseline="-18518" sz="675" spc="-7">
                <a:latin typeface="Arial MT"/>
                <a:cs typeface="Arial MT"/>
              </a:rPr>
              <a:t>-</a:t>
            </a:r>
            <a:r>
              <a:rPr dirty="0" baseline="-18518" sz="675" spc="7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=</a:t>
            </a:r>
            <a:r>
              <a:rPr dirty="0" sz="700" spc="3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5</a:t>
            </a:r>
            <a:endParaRPr sz="7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dirty="0" sz="700" spc="-5">
                <a:latin typeface="Symbol"/>
                <a:cs typeface="Symbol"/>
              </a:rPr>
              <a:t></a:t>
            </a:r>
            <a:r>
              <a:rPr dirty="0" sz="700" spc="-5">
                <a:latin typeface="Arial MT"/>
                <a:cs typeface="Arial MT"/>
              </a:rPr>
              <a:t>x</a:t>
            </a:r>
            <a:r>
              <a:rPr dirty="0" baseline="-18518" sz="675" spc="-7">
                <a:latin typeface="Arial MT"/>
                <a:cs typeface="Arial MT"/>
              </a:rPr>
              <a:t>+</a:t>
            </a:r>
            <a:r>
              <a:rPr dirty="0" baseline="-18518" sz="675" spc="44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=</a:t>
            </a:r>
            <a:r>
              <a:rPr dirty="0" sz="700" spc="-3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171.3</a:t>
            </a:r>
            <a:endParaRPr sz="7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dirty="0" sz="700" spc="-5">
                <a:latin typeface="Symbol"/>
                <a:cs typeface="Symbol"/>
              </a:rPr>
              <a:t></a:t>
            </a:r>
            <a:r>
              <a:rPr dirty="0" sz="700" spc="-5">
                <a:latin typeface="Arial MT"/>
                <a:cs typeface="Arial MT"/>
              </a:rPr>
              <a:t>x</a:t>
            </a:r>
            <a:r>
              <a:rPr dirty="0" baseline="-18518" sz="675" spc="-7">
                <a:latin typeface="Arial MT"/>
                <a:cs typeface="Arial MT"/>
              </a:rPr>
              <a:t>-</a:t>
            </a:r>
            <a:r>
              <a:rPr dirty="0" baseline="-18518" sz="675" spc="52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=</a:t>
            </a:r>
            <a:r>
              <a:rPr dirty="0" sz="700" spc="-4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166.6</a:t>
            </a:r>
            <a:endParaRPr sz="7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165"/>
              </a:spcBef>
            </a:pPr>
            <a:r>
              <a:rPr dirty="0" baseline="11904" sz="1050" spc="-7">
                <a:latin typeface="Arial MT"/>
                <a:cs typeface="Arial MT"/>
              </a:rPr>
              <a:t>S</a:t>
            </a:r>
            <a:r>
              <a:rPr dirty="0" sz="450" spc="5">
                <a:latin typeface="Arial MT"/>
                <a:cs typeface="Arial MT"/>
              </a:rPr>
              <a:t>pooled</a:t>
            </a:r>
            <a:r>
              <a:rPr dirty="0" sz="450" spc="-40">
                <a:latin typeface="Arial MT"/>
                <a:cs typeface="Arial MT"/>
              </a:rPr>
              <a:t> </a:t>
            </a:r>
            <a:r>
              <a:rPr dirty="0" baseline="11904" sz="1050" spc="-7">
                <a:latin typeface="Arial MT"/>
                <a:cs typeface="Arial MT"/>
              </a:rPr>
              <a:t>=</a:t>
            </a:r>
            <a:r>
              <a:rPr dirty="0" baseline="11904" sz="1050" spc="15">
                <a:latin typeface="Arial MT"/>
                <a:cs typeface="Arial MT"/>
              </a:rPr>
              <a:t> </a:t>
            </a:r>
            <a:r>
              <a:rPr dirty="0" baseline="11904" sz="1050" spc="-15">
                <a:latin typeface="Arial MT"/>
                <a:cs typeface="Arial MT"/>
              </a:rPr>
              <a:t>9.</a:t>
            </a:r>
            <a:r>
              <a:rPr dirty="0" baseline="11904" sz="1050" spc="-7">
                <a:latin typeface="Arial MT"/>
                <a:cs typeface="Arial MT"/>
              </a:rPr>
              <a:t>3</a:t>
            </a:r>
            <a:endParaRPr baseline="11904" sz="1050">
              <a:latin typeface="Arial MT"/>
              <a:cs typeface="Arial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013960" y="7528555"/>
            <a:ext cx="1727200" cy="708660"/>
          </a:xfrm>
          <a:custGeom>
            <a:avLst/>
            <a:gdLst/>
            <a:ahLst/>
            <a:cxnLst/>
            <a:rect l="l" t="t" r="r" b="b"/>
            <a:pathLst>
              <a:path w="1727200" h="708659">
                <a:moveTo>
                  <a:pt x="12192" y="653796"/>
                </a:moveTo>
                <a:lnTo>
                  <a:pt x="0" y="653796"/>
                </a:lnTo>
                <a:lnTo>
                  <a:pt x="0" y="702564"/>
                </a:lnTo>
                <a:lnTo>
                  <a:pt x="12192" y="702564"/>
                </a:lnTo>
                <a:lnTo>
                  <a:pt x="12192" y="653796"/>
                </a:lnTo>
                <a:close/>
              </a:path>
              <a:path w="1727200" h="708659">
                <a:moveTo>
                  <a:pt x="12192" y="569976"/>
                </a:moveTo>
                <a:lnTo>
                  <a:pt x="0" y="569976"/>
                </a:lnTo>
                <a:lnTo>
                  <a:pt x="0" y="618744"/>
                </a:lnTo>
                <a:lnTo>
                  <a:pt x="12192" y="618744"/>
                </a:lnTo>
                <a:lnTo>
                  <a:pt x="12192" y="569976"/>
                </a:lnTo>
                <a:close/>
              </a:path>
              <a:path w="1727200" h="708659">
                <a:moveTo>
                  <a:pt x="12192" y="484632"/>
                </a:moveTo>
                <a:lnTo>
                  <a:pt x="0" y="484632"/>
                </a:lnTo>
                <a:lnTo>
                  <a:pt x="0" y="533400"/>
                </a:lnTo>
                <a:lnTo>
                  <a:pt x="12192" y="533400"/>
                </a:lnTo>
                <a:lnTo>
                  <a:pt x="12192" y="484632"/>
                </a:lnTo>
                <a:close/>
              </a:path>
              <a:path w="1727200" h="708659">
                <a:moveTo>
                  <a:pt x="12192" y="399288"/>
                </a:moveTo>
                <a:lnTo>
                  <a:pt x="0" y="399288"/>
                </a:lnTo>
                <a:lnTo>
                  <a:pt x="0" y="448056"/>
                </a:lnTo>
                <a:lnTo>
                  <a:pt x="12192" y="448056"/>
                </a:lnTo>
                <a:lnTo>
                  <a:pt x="12192" y="399288"/>
                </a:lnTo>
                <a:close/>
              </a:path>
              <a:path w="1727200" h="708659">
                <a:moveTo>
                  <a:pt x="12192" y="315468"/>
                </a:moveTo>
                <a:lnTo>
                  <a:pt x="0" y="315468"/>
                </a:lnTo>
                <a:lnTo>
                  <a:pt x="0" y="362712"/>
                </a:lnTo>
                <a:lnTo>
                  <a:pt x="12192" y="362712"/>
                </a:lnTo>
                <a:lnTo>
                  <a:pt x="12192" y="315468"/>
                </a:lnTo>
                <a:close/>
              </a:path>
              <a:path w="1727200" h="708659">
                <a:moveTo>
                  <a:pt x="12192" y="230124"/>
                </a:moveTo>
                <a:lnTo>
                  <a:pt x="0" y="230124"/>
                </a:lnTo>
                <a:lnTo>
                  <a:pt x="0" y="278892"/>
                </a:lnTo>
                <a:lnTo>
                  <a:pt x="12192" y="278892"/>
                </a:lnTo>
                <a:lnTo>
                  <a:pt x="12192" y="230124"/>
                </a:lnTo>
                <a:close/>
              </a:path>
              <a:path w="1727200" h="708659">
                <a:moveTo>
                  <a:pt x="12192" y="144780"/>
                </a:moveTo>
                <a:lnTo>
                  <a:pt x="0" y="144780"/>
                </a:lnTo>
                <a:lnTo>
                  <a:pt x="0" y="193548"/>
                </a:lnTo>
                <a:lnTo>
                  <a:pt x="12192" y="193548"/>
                </a:lnTo>
                <a:lnTo>
                  <a:pt x="12192" y="144780"/>
                </a:lnTo>
                <a:close/>
              </a:path>
              <a:path w="1727200" h="708659">
                <a:moveTo>
                  <a:pt x="12192" y="60960"/>
                </a:moveTo>
                <a:lnTo>
                  <a:pt x="0" y="60960"/>
                </a:lnTo>
                <a:lnTo>
                  <a:pt x="0" y="108204"/>
                </a:lnTo>
                <a:lnTo>
                  <a:pt x="12192" y="108204"/>
                </a:lnTo>
                <a:lnTo>
                  <a:pt x="12192" y="60960"/>
                </a:lnTo>
                <a:close/>
              </a:path>
              <a:path w="1727200" h="708659">
                <a:moveTo>
                  <a:pt x="36576" y="0"/>
                </a:moveTo>
                <a:lnTo>
                  <a:pt x="0" y="0"/>
                </a:lnTo>
                <a:lnTo>
                  <a:pt x="0" y="24384"/>
                </a:lnTo>
                <a:lnTo>
                  <a:pt x="12192" y="24384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36576" y="6096"/>
                </a:lnTo>
                <a:lnTo>
                  <a:pt x="36576" y="0"/>
                </a:lnTo>
                <a:close/>
              </a:path>
              <a:path w="1727200" h="70865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727200" h="708659">
                <a:moveTo>
                  <a:pt x="36576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36576" y="12192"/>
                </a:lnTo>
                <a:lnTo>
                  <a:pt x="36576" y="6096"/>
                </a:lnTo>
                <a:close/>
              </a:path>
              <a:path w="1727200" h="708659">
                <a:moveTo>
                  <a:pt x="121920" y="0"/>
                </a:moveTo>
                <a:lnTo>
                  <a:pt x="73152" y="0"/>
                </a:lnTo>
                <a:lnTo>
                  <a:pt x="73152" y="12192"/>
                </a:lnTo>
                <a:lnTo>
                  <a:pt x="121920" y="12192"/>
                </a:lnTo>
                <a:lnTo>
                  <a:pt x="121920" y="0"/>
                </a:lnTo>
                <a:close/>
              </a:path>
              <a:path w="1727200" h="708659">
                <a:moveTo>
                  <a:pt x="205740" y="0"/>
                </a:moveTo>
                <a:lnTo>
                  <a:pt x="158496" y="0"/>
                </a:lnTo>
                <a:lnTo>
                  <a:pt x="158496" y="12192"/>
                </a:lnTo>
                <a:lnTo>
                  <a:pt x="205740" y="12192"/>
                </a:lnTo>
                <a:lnTo>
                  <a:pt x="205740" y="0"/>
                </a:lnTo>
                <a:close/>
              </a:path>
              <a:path w="1727200" h="708659">
                <a:moveTo>
                  <a:pt x="291084" y="0"/>
                </a:moveTo>
                <a:lnTo>
                  <a:pt x="242316" y="0"/>
                </a:lnTo>
                <a:lnTo>
                  <a:pt x="242316" y="12192"/>
                </a:lnTo>
                <a:lnTo>
                  <a:pt x="291084" y="12192"/>
                </a:lnTo>
                <a:lnTo>
                  <a:pt x="291084" y="0"/>
                </a:lnTo>
                <a:close/>
              </a:path>
              <a:path w="1727200" h="708659">
                <a:moveTo>
                  <a:pt x="376428" y="0"/>
                </a:moveTo>
                <a:lnTo>
                  <a:pt x="327660" y="0"/>
                </a:lnTo>
                <a:lnTo>
                  <a:pt x="327660" y="12192"/>
                </a:lnTo>
                <a:lnTo>
                  <a:pt x="376428" y="12192"/>
                </a:lnTo>
                <a:lnTo>
                  <a:pt x="376428" y="0"/>
                </a:lnTo>
                <a:close/>
              </a:path>
              <a:path w="1727200" h="708659">
                <a:moveTo>
                  <a:pt x="461772" y="0"/>
                </a:moveTo>
                <a:lnTo>
                  <a:pt x="413004" y="0"/>
                </a:lnTo>
                <a:lnTo>
                  <a:pt x="413004" y="12192"/>
                </a:lnTo>
                <a:lnTo>
                  <a:pt x="461772" y="12192"/>
                </a:lnTo>
                <a:lnTo>
                  <a:pt x="461772" y="0"/>
                </a:lnTo>
                <a:close/>
              </a:path>
              <a:path w="1727200" h="708659">
                <a:moveTo>
                  <a:pt x="545592" y="0"/>
                </a:moveTo>
                <a:lnTo>
                  <a:pt x="498348" y="0"/>
                </a:lnTo>
                <a:lnTo>
                  <a:pt x="498348" y="12192"/>
                </a:lnTo>
                <a:lnTo>
                  <a:pt x="545592" y="12192"/>
                </a:lnTo>
                <a:lnTo>
                  <a:pt x="545592" y="0"/>
                </a:lnTo>
                <a:close/>
              </a:path>
              <a:path w="1727200" h="708659">
                <a:moveTo>
                  <a:pt x="630936" y="0"/>
                </a:moveTo>
                <a:lnTo>
                  <a:pt x="582168" y="0"/>
                </a:lnTo>
                <a:lnTo>
                  <a:pt x="582168" y="12192"/>
                </a:lnTo>
                <a:lnTo>
                  <a:pt x="630936" y="12192"/>
                </a:lnTo>
                <a:lnTo>
                  <a:pt x="630936" y="0"/>
                </a:lnTo>
                <a:close/>
              </a:path>
              <a:path w="1727200" h="708659">
                <a:moveTo>
                  <a:pt x="716280" y="0"/>
                </a:moveTo>
                <a:lnTo>
                  <a:pt x="667512" y="0"/>
                </a:lnTo>
                <a:lnTo>
                  <a:pt x="667512" y="12192"/>
                </a:lnTo>
                <a:lnTo>
                  <a:pt x="716280" y="12192"/>
                </a:lnTo>
                <a:lnTo>
                  <a:pt x="716280" y="0"/>
                </a:lnTo>
                <a:close/>
              </a:path>
              <a:path w="1727200" h="708659">
                <a:moveTo>
                  <a:pt x="801624" y="0"/>
                </a:moveTo>
                <a:lnTo>
                  <a:pt x="752856" y="0"/>
                </a:lnTo>
                <a:lnTo>
                  <a:pt x="752856" y="12192"/>
                </a:lnTo>
                <a:lnTo>
                  <a:pt x="801624" y="12192"/>
                </a:lnTo>
                <a:lnTo>
                  <a:pt x="801624" y="0"/>
                </a:lnTo>
                <a:close/>
              </a:path>
              <a:path w="1727200" h="708659">
                <a:moveTo>
                  <a:pt x="885444" y="0"/>
                </a:moveTo>
                <a:lnTo>
                  <a:pt x="836676" y="0"/>
                </a:lnTo>
                <a:lnTo>
                  <a:pt x="836676" y="12192"/>
                </a:lnTo>
                <a:lnTo>
                  <a:pt x="885444" y="12192"/>
                </a:lnTo>
                <a:lnTo>
                  <a:pt x="885444" y="0"/>
                </a:lnTo>
                <a:close/>
              </a:path>
              <a:path w="1727200" h="708659">
                <a:moveTo>
                  <a:pt x="970788" y="0"/>
                </a:moveTo>
                <a:lnTo>
                  <a:pt x="922020" y="0"/>
                </a:lnTo>
                <a:lnTo>
                  <a:pt x="922020" y="12192"/>
                </a:lnTo>
                <a:lnTo>
                  <a:pt x="970788" y="12192"/>
                </a:lnTo>
                <a:lnTo>
                  <a:pt x="970788" y="0"/>
                </a:lnTo>
                <a:close/>
              </a:path>
              <a:path w="1727200" h="708659">
                <a:moveTo>
                  <a:pt x="1056132" y="0"/>
                </a:moveTo>
                <a:lnTo>
                  <a:pt x="1007364" y="0"/>
                </a:lnTo>
                <a:lnTo>
                  <a:pt x="1007364" y="12192"/>
                </a:lnTo>
                <a:lnTo>
                  <a:pt x="1056132" y="12192"/>
                </a:lnTo>
                <a:lnTo>
                  <a:pt x="1056132" y="0"/>
                </a:lnTo>
                <a:close/>
              </a:path>
              <a:path w="1727200" h="708659">
                <a:moveTo>
                  <a:pt x="1139952" y="0"/>
                </a:moveTo>
                <a:lnTo>
                  <a:pt x="1092708" y="0"/>
                </a:lnTo>
                <a:lnTo>
                  <a:pt x="1092708" y="12192"/>
                </a:lnTo>
                <a:lnTo>
                  <a:pt x="1139952" y="12192"/>
                </a:lnTo>
                <a:lnTo>
                  <a:pt x="1139952" y="0"/>
                </a:lnTo>
                <a:close/>
              </a:path>
              <a:path w="1727200" h="708659">
                <a:moveTo>
                  <a:pt x="1225296" y="0"/>
                </a:moveTo>
                <a:lnTo>
                  <a:pt x="1176528" y="0"/>
                </a:lnTo>
                <a:lnTo>
                  <a:pt x="1176528" y="12192"/>
                </a:lnTo>
                <a:lnTo>
                  <a:pt x="1225296" y="12192"/>
                </a:lnTo>
                <a:lnTo>
                  <a:pt x="1225296" y="0"/>
                </a:lnTo>
                <a:close/>
              </a:path>
              <a:path w="1727200" h="708659">
                <a:moveTo>
                  <a:pt x="1310640" y="0"/>
                </a:moveTo>
                <a:lnTo>
                  <a:pt x="1261872" y="0"/>
                </a:lnTo>
                <a:lnTo>
                  <a:pt x="1261872" y="12192"/>
                </a:lnTo>
                <a:lnTo>
                  <a:pt x="1310640" y="12192"/>
                </a:lnTo>
                <a:lnTo>
                  <a:pt x="1310640" y="0"/>
                </a:lnTo>
                <a:close/>
              </a:path>
              <a:path w="1727200" h="708659">
                <a:moveTo>
                  <a:pt x="1395984" y="0"/>
                </a:moveTo>
                <a:lnTo>
                  <a:pt x="1347216" y="0"/>
                </a:lnTo>
                <a:lnTo>
                  <a:pt x="1347216" y="12192"/>
                </a:lnTo>
                <a:lnTo>
                  <a:pt x="1395984" y="12192"/>
                </a:lnTo>
                <a:lnTo>
                  <a:pt x="1395984" y="0"/>
                </a:lnTo>
                <a:close/>
              </a:path>
              <a:path w="1727200" h="708659">
                <a:moveTo>
                  <a:pt x="1479804" y="0"/>
                </a:moveTo>
                <a:lnTo>
                  <a:pt x="1431036" y="0"/>
                </a:lnTo>
                <a:lnTo>
                  <a:pt x="1431036" y="12192"/>
                </a:lnTo>
                <a:lnTo>
                  <a:pt x="1479804" y="12192"/>
                </a:lnTo>
                <a:lnTo>
                  <a:pt x="1479804" y="0"/>
                </a:lnTo>
                <a:close/>
              </a:path>
              <a:path w="1727200" h="708659">
                <a:moveTo>
                  <a:pt x="1565148" y="0"/>
                </a:moveTo>
                <a:lnTo>
                  <a:pt x="1516380" y="0"/>
                </a:lnTo>
                <a:lnTo>
                  <a:pt x="1516380" y="12192"/>
                </a:lnTo>
                <a:lnTo>
                  <a:pt x="1565148" y="12192"/>
                </a:lnTo>
                <a:lnTo>
                  <a:pt x="1565148" y="0"/>
                </a:lnTo>
                <a:close/>
              </a:path>
              <a:path w="1727200" h="708659">
                <a:moveTo>
                  <a:pt x="1650492" y="0"/>
                </a:moveTo>
                <a:lnTo>
                  <a:pt x="1601724" y="0"/>
                </a:lnTo>
                <a:lnTo>
                  <a:pt x="1601724" y="12192"/>
                </a:lnTo>
                <a:lnTo>
                  <a:pt x="1650492" y="12192"/>
                </a:lnTo>
                <a:lnTo>
                  <a:pt x="1650492" y="0"/>
                </a:lnTo>
                <a:close/>
              </a:path>
              <a:path w="1727200" h="708659">
                <a:moveTo>
                  <a:pt x="1714500" y="6096"/>
                </a:moveTo>
                <a:lnTo>
                  <a:pt x="1714500" y="19812"/>
                </a:lnTo>
                <a:lnTo>
                  <a:pt x="1726692" y="19812"/>
                </a:lnTo>
                <a:lnTo>
                  <a:pt x="1726692" y="12192"/>
                </a:lnTo>
                <a:lnTo>
                  <a:pt x="1720596" y="12192"/>
                </a:lnTo>
                <a:lnTo>
                  <a:pt x="1714500" y="6096"/>
                </a:lnTo>
                <a:close/>
              </a:path>
              <a:path w="1727200" h="708659">
                <a:moveTo>
                  <a:pt x="1726692" y="0"/>
                </a:moveTo>
                <a:lnTo>
                  <a:pt x="1687068" y="0"/>
                </a:lnTo>
                <a:lnTo>
                  <a:pt x="1687068" y="12192"/>
                </a:lnTo>
                <a:lnTo>
                  <a:pt x="1714500" y="12192"/>
                </a:lnTo>
                <a:lnTo>
                  <a:pt x="1714500" y="6096"/>
                </a:lnTo>
                <a:lnTo>
                  <a:pt x="1726692" y="6096"/>
                </a:lnTo>
                <a:lnTo>
                  <a:pt x="1726692" y="0"/>
                </a:lnTo>
                <a:close/>
              </a:path>
              <a:path w="1727200" h="708659">
                <a:moveTo>
                  <a:pt x="1726692" y="6096"/>
                </a:moveTo>
                <a:lnTo>
                  <a:pt x="1714500" y="6096"/>
                </a:lnTo>
                <a:lnTo>
                  <a:pt x="1720596" y="12192"/>
                </a:lnTo>
                <a:lnTo>
                  <a:pt x="1726692" y="12192"/>
                </a:lnTo>
                <a:lnTo>
                  <a:pt x="1726692" y="6096"/>
                </a:lnTo>
                <a:close/>
              </a:path>
              <a:path w="1727200" h="708659">
                <a:moveTo>
                  <a:pt x="1726692" y="56388"/>
                </a:moveTo>
                <a:lnTo>
                  <a:pt x="1714500" y="56388"/>
                </a:lnTo>
                <a:lnTo>
                  <a:pt x="1714500" y="105156"/>
                </a:lnTo>
                <a:lnTo>
                  <a:pt x="1726692" y="105156"/>
                </a:lnTo>
                <a:lnTo>
                  <a:pt x="1726692" y="56388"/>
                </a:lnTo>
                <a:close/>
              </a:path>
              <a:path w="1727200" h="708659">
                <a:moveTo>
                  <a:pt x="1726692" y="141732"/>
                </a:moveTo>
                <a:lnTo>
                  <a:pt x="1714500" y="141732"/>
                </a:lnTo>
                <a:lnTo>
                  <a:pt x="1714500" y="188976"/>
                </a:lnTo>
                <a:lnTo>
                  <a:pt x="1726692" y="188976"/>
                </a:lnTo>
                <a:lnTo>
                  <a:pt x="1726692" y="141732"/>
                </a:lnTo>
                <a:close/>
              </a:path>
              <a:path w="1727200" h="708659">
                <a:moveTo>
                  <a:pt x="1726692" y="225552"/>
                </a:moveTo>
                <a:lnTo>
                  <a:pt x="1714500" y="225552"/>
                </a:lnTo>
                <a:lnTo>
                  <a:pt x="1714500" y="274320"/>
                </a:lnTo>
                <a:lnTo>
                  <a:pt x="1726692" y="274320"/>
                </a:lnTo>
                <a:lnTo>
                  <a:pt x="1726692" y="225552"/>
                </a:lnTo>
                <a:close/>
              </a:path>
              <a:path w="1727200" h="708659">
                <a:moveTo>
                  <a:pt x="1726692" y="310896"/>
                </a:moveTo>
                <a:lnTo>
                  <a:pt x="1714500" y="310896"/>
                </a:lnTo>
                <a:lnTo>
                  <a:pt x="1714500" y="359664"/>
                </a:lnTo>
                <a:lnTo>
                  <a:pt x="1726692" y="359664"/>
                </a:lnTo>
                <a:lnTo>
                  <a:pt x="1726692" y="310896"/>
                </a:lnTo>
                <a:close/>
              </a:path>
              <a:path w="1727200" h="708659">
                <a:moveTo>
                  <a:pt x="1726692" y="396240"/>
                </a:moveTo>
                <a:lnTo>
                  <a:pt x="1714500" y="396240"/>
                </a:lnTo>
                <a:lnTo>
                  <a:pt x="1714500" y="443484"/>
                </a:lnTo>
                <a:lnTo>
                  <a:pt x="1726692" y="443484"/>
                </a:lnTo>
                <a:lnTo>
                  <a:pt x="1726692" y="396240"/>
                </a:lnTo>
                <a:close/>
              </a:path>
              <a:path w="1727200" h="708659">
                <a:moveTo>
                  <a:pt x="1726692" y="480060"/>
                </a:moveTo>
                <a:lnTo>
                  <a:pt x="1714500" y="480060"/>
                </a:lnTo>
                <a:lnTo>
                  <a:pt x="1714500" y="528828"/>
                </a:lnTo>
                <a:lnTo>
                  <a:pt x="1726692" y="528828"/>
                </a:lnTo>
                <a:lnTo>
                  <a:pt x="1726692" y="480060"/>
                </a:lnTo>
                <a:close/>
              </a:path>
              <a:path w="1727200" h="708659">
                <a:moveTo>
                  <a:pt x="1726692" y="565404"/>
                </a:moveTo>
                <a:lnTo>
                  <a:pt x="1714500" y="565404"/>
                </a:lnTo>
                <a:lnTo>
                  <a:pt x="1714500" y="614172"/>
                </a:lnTo>
                <a:lnTo>
                  <a:pt x="1726692" y="614172"/>
                </a:lnTo>
                <a:lnTo>
                  <a:pt x="1726692" y="565404"/>
                </a:lnTo>
                <a:close/>
              </a:path>
              <a:path w="1727200" h="708659">
                <a:moveTo>
                  <a:pt x="1726692" y="650748"/>
                </a:moveTo>
                <a:lnTo>
                  <a:pt x="1714500" y="650748"/>
                </a:lnTo>
                <a:lnTo>
                  <a:pt x="1714500" y="699516"/>
                </a:lnTo>
                <a:lnTo>
                  <a:pt x="1726692" y="699516"/>
                </a:lnTo>
                <a:lnTo>
                  <a:pt x="1726692" y="650748"/>
                </a:lnTo>
                <a:close/>
              </a:path>
              <a:path w="1727200" h="708659">
                <a:moveTo>
                  <a:pt x="1688592" y="696468"/>
                </a:moveTo>
                <a:lnTo>
                  <a:pt x="1639824" y="696468"/>
                </a:lnTo>
                <a:lnTo>
                  <a:pt x="1639824" y="708660"/>
                </a:lnTo>
                <a:lnTo>
                  <a:pt x="1688592" y="708660"/>
                </a:lnTo>
                <a:lnTo>
                  <a:pt x="1688592" y="696468"/>
                </a:lnTo>
                <a:close/>
              </a:path>
              <a:path w="1727200" h="708659">
                <a:moveTo>
                  <a:pt x="1603248" y="696468"/>
                </a:moveTo>
                <a:lnTo>
                  <a:pt x="1556004" y="696468"/>
                </a:lnTo>
                <a:lnTo>
                  <a:pt x="1556004" y="708660"/>
                </a:lnTo>
                <a:lnTo>
                  <a:pt x="1603248" y="708660"/>
                </a:lnTo>
                <a:lnTo>
                  <a:pt x="1603248" y="696468"/>
                </a:lnTo>
                <a:close/>
              </a:path>
              <a:path w="1727200" h="708659">
                <a:moveTo>
                  <a:pt x="1519428" y="696468"/>
                </a:moveTo>
                <a:lnTo>
                  <a:pt x="1470660" y="696468"/>
                </a:lnTo>
                <a:lnTo>
                  <a:pt x="1470660" y="708660"/>
                </a:lnTo>
                <a:lnTo>
                  <a:pt x="1519428" y="708660"/>
                </a:lnTo>
                <a:lnTo>
                  <a:pt x="1519428" y="696468"/>
                </a:lnTo>
                <a:close/>
              </a:path>
              <a:path w="1727200" h="708659">
                <a:moveTo>
                  <a:pt x="1434084" y="696468"/>
                </a:moveTo>
                <a:lnTo>
                  <a:pt x="1385316" y="696468"/>
                </a:lnTo>
                <a:lnTo>
                  <a:pt x="1385316" y="708660"/>
                </a:lnTo>
                <a:lnTo>
                  <a:pt x="1434084" y="708660"/>
                </a:lnTo>
                <a:lnTo>
                  <a:pt x="1434084" y="696468"/>
                </a:lnTo>
                <a:close/>
              </a:path>
              <a:path w="1727200" h="708659">
                <a:moveTo>
                  <a:pt x="1348740" y="696468"/>
                </a:moveTo>
                <a:lnTo>
                  <a:pt x="1299972" y="696468"/>
                </a:lnTo>
                <a:lnTo>
                  <a:pt x="1299972" y="708660"/>
                </a:lnTo>
                <a:lnTo>
                  <a:pt x="1348740" y="708660"/>
                </a:lnTo>
                <a:lnTo>
                  <a:pt x="1348740" y="696468"/>
                </a:lnTo>
                <a:close/>
              </a:path>
              <a:path w="1727200" h="708659">
                <a:moveTo>
                  <a:pt x="1263396" y="696468"/>
                </a:moveTo>
                <a:lnTo>
                  <a:pt x="1216152" y="696468"/>
                </a:lnTo>
                <a:lnTo>
                  <a:pt x="1216152" y="708660"/>
                </a:lnTo>
                <a:lnTo>
                  <a:pt x="1263396" y="708660"/>
                </a:lnTo>
                <a:lnTo>
                  <a:pt x="1263396" y="696468"/>
                </a:lnTo>
                <a:close/>
              </a:path>
              <a:path w="1727200" h="708659">
                <a:moveTo>
                  <a:pt x="1179576" y="696468"/>
                </a:moveTo>
                <a:lnTo>
                  <a:pt x="1130808" y="696468"/>
                </a:lnTo>
                <a:lnTo>
                  <a:pt x="1130808" y="708660"/>
                </a:lnTo>
                <a:lnTo>
                  <a:pt x="1179576" y="708660"/>
                </a:lnTo>
                <a:lnTo>
                  <a:pt x="1179576" y="696468"/>
                </a:lnTo>
                <a:close/>
              </a:path>
              <a:path w="1727200" h="708659">
                <a:moveTo>
                  <a:pt x="1094232" y="696468"/>
                </a:moveTo>
                <a:lnTo>
                  <a:pt x="1045464" y="696468"/>
                </a:lnTo>
                <a:lnTo>
                  <a:pt x="1045464" y="708660"/>
                </a:lnTo>
                <a:lnTo>
                  <a:pt x="1094232" y="708660"/>
                </a:lnTo>
                <a:lnTo>
                  <a:pt x="1094232" y="696468"/>
                </a:lnTo>
                <a:close/>
              </a:path>
              <a:path w="1727200" h="708659">
                <a:moveTo>
                  <a:pt x="1008888" y="696468"/>
                </a:moveTo>
                <a:lnTo>
                  <a:pt x="960120" y="696468"/>
                </a:lnTo>
                <a:lnTo>
                  <a:pt x="960120" y="708660"/>
                </a:lnTo>
                <a:lnTo>
                  <a:pt x="1008888" y="708660"/>
                </a:lnTo>
                <a:lnTo>
                  <a:pt x="1008888" y="696468"/>
                </a:lnTo>
                <a:close/>
              </a:path>
              <a:path w="1727200" h="708659">
                <a:moveTo>
                  <a:pt x="925068" y="696468"/>
                </a:moveTo>
                <a:lnTo>
                  <a:pt x="876300" y="696468"/>
                </a:lnTo>
                <a:lnTo>
                  <a:pt x="876300" y="708660"/>
                </a:lnTo>
                <a:lnTo>
                  <a:pt x="925068" y="708660"/>
                </a:lnTo>
                <a:lnTo>
                  <a:pt x="925068" y="696468"/>
                </a:lnTo>
                <a:close/>
              </a:path>
              <a:path w="1727200" h="708659">
                <a:moveTo>
                  <a:pt x="839724" y="696468"/>
                </a:moveTo>
                <a:lnTo>
                  <a:pt x="790956" y="696468"/>
                </a:lnTo>
                <a:lnTo>
                  <a:pt x="790956" y="708660"/>
                </a:lnTo>
                <a:lnTo>
                  <a:pt x="839724" y="708660"/>
                </a:lnTo>
                <a:lnTo>
                  <a:pt x="839724" y="696468"/>
                </a:lnTo>
                <a:close/>
              </a:path>
              <a:path w="1727200" h="708659">
                <a:moveTo>
                  <a:pt x="754380" y="696468"/>
                </a:moveTo>
                <a:lnTo>
                  <a:pt x="705612" y="696468"/>
                </a:lnTo>
                <a:lnTo>
                  <a:pt x="705612" y="708660"/>
                </a:lnTo>
                <a:lnTo>
                  <a:pt x="754380" y="708660"/>
                </a:lnTo>
                <a:lnTo>
                  <a:pt x="754380" y="696468"/>
                </a:lnTo>
                <a:close/>
              </a:path>
              <a:path w="1727200" h="708659">
                <a:moveTo>
                  <a:pt x="669036" y="696468"/>
                </a:moveTo>
                <a:lnTo>
                  <a:pt x="621792" y="696468"/>
                </a:lnTo>
                <a:lnTo>
                  <a:pt x="621792" y="708660"/>
                </a:lnTo>
                <a:lnTo>
                  <a:pt x="669036" y="708660"/>
                </a:lnTo>
                <a:lnTo>
                  <a:pt x="669036" y="696468"/>
                </a:lnTo>
                <a:close/>
              </a:path>
              <a:path w="1727200" h="708659">
                <a:moveTo>
                  <a:pt x="585216" y="696468"/>
                </a:moveTo>
                <a:lnTo>
                  <a:pt x="536448" y="696468"/>
                </a:lnTo>
                <a:lnTo>
                  <a:pt x="536448" y="708660"/>
                </a:lnTo>
                <a:lnTo>
                  <a:pt x="585216" y="708660"/>
                </a:lnTo>
                <a:lnTo>
                  <a:pt x="585216" y="696468"/>
                </a:lnTo>
                <a:close/>
              </a:path>
              <a:path w="1727200" h="708659">
                <a:moveTo>
                  <a:pt x="499872" y="696468"/>
                </a:moveTo>
                <a:lnTo>
                  <a:pt x="451104" y="696468"/>
                </a:lnTo>
                <a:lnTo>
                  <a:pt x="451104" y="708660"/>
                </a:lnTo>
                <a:lnTo>
                  <a:pt x="499872" y="708660"/>
                </a:lnTo>
                <a:lnTo>
                  <a:pt x="499872" y="696468"/>
                </a:lnTo>
                <a:close/>
              </a:path>
              <a:path w="1727200" h="708659">
                <a:moveTo>
                  <a:pt x="414528" y="696468"/>
                </a:moveTo>
                <a:lnTo>
                  <a:pt x="365760" y="696468"/>
                </a:lnTo>
                <a:lnTo>
                  <a:pt x="365760" y="708660"/>
                </a:lnTo>
                <a:lnTo>
                  <a:pt x="414528" y="708660"/>
                </a:lnTo>
                <a:lnTo>
                  <a:pt x="414528" y="696468"/>
                </a:lnTo>
                <a:close/>
              </a:path>
              <a:path w="1727200" h="708659">
                <a:moveTo>
                  <a:pt x="330708" y="696468"/>
                </a:moveTo>
                <a:lnTo>
                  <a:pt x="281940" y="696468"/>
                </a:lnTo>
                <a:lnTo>
                  <a:pt x="281940" y="708660"/>
                </a:lnTo>
                <a:lnTo>
                  <a:pt x="330708" y="708660"/>
                </a:lnTo>
                <a:lnTo>
                  <a:pt x="330708" y="696468"/>
                </a:lnTo>
                <a:close/>
              </a:path>
              <a:path w="1727200" h="708659">
                <a:moveTo>
                  <a:pt x="245364" y="696468"/>
                </a:moveTo>
                <a:lnTo>
                  <a:pt x="196596" y="696468"/>
                </a:lnTo>
                <a:lnTo>
                  <a:pt x="196596" y="708660"/>
                </a:lnTo>
                <a:lnTo>
                  <a:pt x="245364" y="708660"/>
                </a:lnTo>
                <a:lnTo>
                  <a:pt x="245364" y="696468"/>
                </a:lnTo>
                <a:close/>
              </a:path>
              <a:path w="1727200" h="708659">
                <a:moveTo>
                  <a:pt x="160020" y="696468"/>
                </a:moveTo>
                <a:lnTo>
                  <a:pt x="111252" y="696468"/>
                </a:lnTo>
                <a:lnTo>
                  <a:pt x="111252" y="708660"/>
                </a:lnTo>
                <a:lnTo>
                  <a:pt x="160020" y="708660"/>
                </a:lnTo>
                <a:lnTo>
                  <a:pt x="160020" y="696468"/>
                </a:lnTo>
                <a:close/>
              </a:path>
              <a:path w="1727200" h="708659">
                <a:moveTo>
                  <a:pt x="74676" y="696468"/>
                </a:moveTo>
                <a:lnTo>
                  <a:pt x="27432" y="696468"/>
                </a:lnTo>
                <a:lnTo>
                  <a:pt x="27432" y="708660"/>
                </a:lnTo>
                <a:lnTo>
                  <a:pt x="74676" y="708660"/>
                </a:lnTo>
                <a:lnTo>
                  <a:pt x="74676" y="696468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049010" y="7534149"/>
            <a:ext cx="16579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 MT"/>
                <a:cs typeface="Arial MT"/>
              </a:rPr>
              <a:t>La</a:t>
            </a:r>
            <a:r>
              <a:rPr dirty="0" sz="700" spc="-10">
                <a:latin typeface="Arial MT"/>
                <a:cs typeface="Arial MT"/>
              </a:rPr>
              <a:t> differenza</a:t>
            </a:r>
            <a:r>
              <a:rPr dirty="0" sz="700" spc="4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tra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le</a:t>
            </a:r>
            <a:r>
              <a:rPr dirty="0" sz="700" spc="-10">
                <a:latin typeface="Arial MT"/>
                <a:cs typeface="Arial MT"/>
              </a:rPr>
              <a:t> due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medie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è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pari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a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4.7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cm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49010" y="7854188"/>
            <a:ext cx="163830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 MT"/>
                <a:cs typeface="Arial MT"/>
              </a:rPr>
              <a:t>Quanto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è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probabile</a:t>
            </a:r>
            <a:r>
              <a:rPr dirty="0" sz="700" spc="3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che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questa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differenza </a:t>
            </a:r>
            <a:r>
              <a:rPr dirty="0" sz="700" spc="-17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sia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imputabile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al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caso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(se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in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realtà 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l’altezza</a:t>
            </a:r>
            <a:r>
              <a:rPr dirty="0" sz="700" spc="3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media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è</a:t>
            </a:r>
            <a:r>
              <a:rPr dirty="0" sz="700" spc="-10">
                <a:latin typeface="Arial MT"/>
                <a:cs typeface="Arial MT"/>
              </a:rPr>
              <a:t> uguale</a:t>
            </a:r>
            <a:r>
              <a:rPr dirty="0" sz="700" spc="4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nei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due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gruppi)?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648200" y="7891267"/>
            <a:ext cx="340360" cy="123825"/>
          </a:xfrm>
          <a:custGeom>
            <a:avLst/>
            <a:gdLst/>
            <a:ahLst/>
            <a:cxnLst/>
            <a:rect l="l" t="t" r="r" b="b"/>
            <a:pathLst>
              <a:path w="340360" h="123825">
                <a:moveTo>
                  <a:pt x="252983" y="0"/>
                </a:moveTo>
                <a:lnTo>
                  <a:pt x="252983" y="30479"/>
                </a:lnTo>
                <a:lnTo>
                  <a:pt x="0" y="30479"/>
                </a:lnTo>
                <a:lnTo>
                  <a:pt x="0" y="92963"/>
                </a:lnTo>
                <a:lnTo>
                  <a:pt x="252983" y="92963"/>
                </a:lnTo>
                <a:lnTo>
                  <a:pt x="252983" y="123443"/>
                </a:lnTo>
                <a:lnTo>
                  <a:pt x="339851" y="62483"/>
                </a:lnTo>
                <a:lnTo>
                  <a:pt x="252983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4029454" y="6575235"/>
            <a:ext cx="1953260" cy="6013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  <a:p>
            <a:pPr marL="1145540">
              <a:lnSpc>
                <a:spcPct val="100000"/>
              </a:lnSpc>
              <a:spcBef>
                <a:spcPts val="975"/>
              </a:spcBef>
            </a:pP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Esempio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700" spc="-10">
                <a:latin typeface="Arial MT"/>
                <a:cs typeface="Arial MT"/>
              </a:rPr>
              <a:t>Il</a:t>
            </a:r>
            <a:r>
              <a:rPr dirty="0" sz="700" spc="-5">
                <a:latin typeface="Arial MT"/>
                <a:cs typeface="Arial MT"/>
              </a:rPr>
              <a:t> campione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di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studenti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ha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dato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i </a:t>
            </a:r>
            <a:r>
              <a:rPr dirty="0" sz="700" spc="-10">
                <a:latin typeface="Arial MT"/>
                <a:cs typeface="Arial MT"/>
              </a:rPr>
              <a:t>seguenti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risultati: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25823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2031546"/>
            <a:ext cx="2833028" cy="2176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5151" y="2616202"/>
            <a:ext cx="150622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latin typeface="Arial MT"/>
                <a:cs typeface="Arial MT"/>
              </a:rPr>
              <a:t>Applichiamo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il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FF0000"/>
                </a:solidFill>
                <a:latin typeface="Arial MT"/>
                <a:cs typeface="Arial MT"/>
              </a:rPr>
              <a:t>Test</a:t>
            </a:r>
            <a:r>
              <a:rPr dirty="0" sz="6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ai</a:t>
            </a:r>
            <a:r>
              <a:rPr dirty="0" sz="600" spc="10">
                <a:latin typeface="Arial MT"/>
                <a:cs typeface="Arial MT"/>
              </a:rPr>
              <a:t> nostri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dati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osservati: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03618" y="3161586"/>
            <a:ext cx="1024890" cy="423545"/>
            <a:chOff x="1003618" y="3161586"/>
            <a:chExt cx="1024890" cy="4235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8987" y="3307075"/>
              <a:ext cx="219455" cy="1234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36320" y="3163809"/>
              <a:ext cx="212090" cy="0"/>
            </a:xfrm>
            <a:custGeom>
              <a:avLst/>
              <a:gdLst/>
              <a:ahLst/>
              <a:cxnLst/>
              <a:rect l="l" t="t" r="r" b="b"/>
              <a:pathLst>
                <a:path w="212090" h="0">
                  <a:moveTo>
                    <a:pt x="0" y="0"/>
                  </a:moveTo>
                  <a:lnTo>
                    <a:pt x="44195" y="0"/>
                  </a:lnTo>
                </a:path>
                <a:path w="212090" h="0">
                  <a:moveTo>
                    <a:pt x="167639" y="0"/>
                  </a:moveTo>
                  <a:lnTo>
                    <a:pt x="211835" y="0"/>
                  </a:lnTo>
                </a:path>
              </a:pathLst>
            </a:custGeom>
            <a:ln w="4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73123" y="3439663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 h="0">
                  <a:moveTo>
                    <a:pt x="0" y="0"/>
                  </a:moveTo>
                  <a:lnTo>
                    <a:pt x="86867" y="0"/>
                  </a:lnTo>
                </a:path>
                <a:path w="277494" h="0">
                  <a:moveTo>
                    <a:pt x="179831" y="0"/>
                  </a:moveTo>
                  <a:lnTo>
                    <a:pt x="27736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09116" y="3470138"/>
              <a:ext cx="12700" cy="7620"/>
            </a:xfrm>
            <a:custGeom>
              <a:avLst/>
              <a:gdLst/>
              <a:ahLst/>
              <a:cxnLst/>
              <a:rect l="l" t="t" r="r" b="b"/>
              <a:pathLst>
                <a:path w="12700" h="7620">
                  <a:moveTo>
                    <a:pt x="0" y="7619"/>
                  </a:moveTo>
                  <a:lnTo>
                    <a:pt x="12191" y="0"/>
                  </a:lnTo>
                </a:path>
              </a:pathLst>
            </a:custGeom>
            <a:ln w="4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21307" y="3473176"/>
              <a:ext cx="18415" cy="97790"/>
            </a:xfrm>
            <a:custGeom>
              <a:avLst/>
              <a:gdLst/>
              <a:ahLst/>
              <a:cxnLst/>
              <a:rect l="l" t="t" r="r" b="b"/>
              <a:pathLst>
                <a:path w="18415" h="97789">
                  <a:moveTo>
                    <a:pt x="0" y="0"/>
                  </a:moveTo>
                  <a:lnTo>
                    <a:pt x="18288" y="97539"/>
                  </a:lnTo>
                </a:path>
              </a:pathLst>
            </a:custGeom>
            <a:ln w="8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41120" y="3308591"/>
              <a:ext cx="24765" cy="262255"/>
            </a:xfrm>
            <a:custGeom>
              <a:avLst/>
              <a:gdLst/>
              <a:ahLst/>
              <a:cxnLst/>
              <a:rect l="l" t="t" r="r" b="b"/>
              <a:pathLst>
                <a:path w="24765" h="262254">
                  <a:moveTo>
                    <a:pt x="12191" y="-1999"/>
                  </a:moveTo>
                  <a:lnTo>
                    <a:pt x="12191" y="264124"/>
                  </a:lnTo>
                </a:path>
              </a:pathLst>
            </a:custGeom>
            <a:ln w="28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05840" y="3294879"/>
              <a:ext cx="734695" cy="13970"/>
            </a:xfrm>
            <a:custGeom>
              <a:avLst/>
              <a:gdLst/>
              <a:ahLst/>
              <a:cxnLst/>
              <a:rect l="l" t="t" r="r" b="b"/>
              <a:pathLst>
                <a:path w="734694" h="13970">
                  <a:moveTo>
                    <a:pt x="359664" y="13711"/>
                  </a:moveTo>
                  <a:lnTo>
                    <a:pt x="652274" y="13711"/>
                  </a:lnTo>
                </a:path>
                <a:path w="734694" h="13970">
                  <a:moveTo>
                    <a:pt x="0" y="0"/>
                  </a:moveTo>
                  <a:lnTo>
                    <a:pt x="734572" y="0"/>
                  </a:lnTo>
                </a:path>
              </a:pathLst>
            </a:custGeom>
            <a:ln w="4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421892" y="3495384"/>
            <a:ext cx="227965" cy="95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85420" algn="l"/>
              </a:tabLst>
            </a:pPr>
            <a:r>
              <a:rPr dirty="0" sz="450">
                <a:latin typeface="Times New Roman"/>
                <a:cs typeface="Times New Roman"/>
              </a:rPr>
              <a:t>1</a:t>
            </a:r>
            <a:r>
              <a:rPr dirty="0" sz="450">
                <a:latin typeface="Times New Roman"/>
                <a:cs typeface="Times New Roman"/>
              </a:rPr>
              <a:t>	</a:t>
            </a:r>
            <a:r>
              <a:rPr dirty="0" sz="45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0742" y="3429513"/>
            <a:ext cx="24257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79705" algn="l"/>
              </a:tabLst>
            </a:pPr>
            <a:r>
              <a:rPr dirty="0" sz="750" spc="15" i="1">
                <a:latin typeface="Times New Roman"/>
                <a:cs typeface="Times New Roman"/>
              </a:rPr>
              <a:t>n</a:t>
            </a:r>
            <a:r>
              <a:rPr dirty="0" sz="750" spc="15" i="1">
                <a:latin typeface="Times New Roman"/>
                <a:cs typeface="Times New Roman"/>
              </a:rPr>
              <a:t>	</a:t>
            </a:r>
            <a:r>
              <a:rPr dirty="0" sz="750" spc="15" i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8134" y="3353313"/>
            <a:ext cx="5143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0" i="1">
                <a:latin typeface="Times New Roman"/>
                <a:cs typeface="Times New Roman"/>
              </a:rPr>
              <a:t>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3855" y="3419184"/>
            <a:ext cx="170180" cy="95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450" spc="-5" i="1">
                <a:latin typeface="Times New Roman"/>
                <a:cs typeface="Times New Roman"/>
              </a:rPr>
              <a:t>pooled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7535" y="3292352"/>
            <a:ext cx="29781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750" spc="15">
                <a:latin typeface="Times New Roman"/>
                <a:cs typeface="Times New Roman"/>
              </a:rPr>
              <a:t>1</a:t>
            </a:r>
            <a:r>
              <a:rPr dirty="0" sz="750" spc="70">
                <a:latin typeface="Times New Roman"/>
                <a:cs typeface="Times New Roman"/>
              </a:rPr>
              <a:t> </a:t>
            </a:r>
            <a:r>
              <a:rPr dirty="0" baseline="-37037" sz="1125" spc="22">
                <a:latin typeface="Symbol"/>
                <a:cs typeface="Symbol"/>
              </a:rPr>
              <a:t></a:t>
            </a:r>
            <a:r>
              <a:rPr dirty="0" baseline="-37037" sz="1125" spc="165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9374" y="3077497"/>
            <a:ext cx="93218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33333" sz="1125" spc="7" i="1">
                <a:latin typeface="Times New Roman"/>
                <a:cs typeface="Times New Roman"/>
              </a:rPr>
              <a:t>t</a:t>
            </a:r>
            <a:r>
              <a:rPr dirty="0" baseline="-33333" sz="1125" spc="15" i="1">
                <a:latin typeface="Times New Roman"/>
                <a:cs typeface="Times New Roman"/>
              </a:rPr>
              <a:t> </a:t>
            </a:r>
            <a:r>
              <a:rPr dirty="0" baseline="-33333" sz="1125" spc="22">
                <a:latin typeface="Symbol"/>
                <a:cs typeface="Symbol"/>
              </a:rPr>
              <a:t></a:t>
            </a:r>
            <a:r>
              <a:rPr dirty="0" baseline="-33333" sz="1125" spc="60">
                <a:latin typeface="Times New Roman"/>
                <a:cs typeface="Times New Roman"/>
              </a:rPr>
              <a:t> </a:t>
            </a:r>
            <a:r>
              <a:rPr dirty="0" baseline="2057" sz="2025" spc="-337">
                <a:latin typeface="Symbol"/>
                <a:cs typeface="Symbol"/>
              </a:rPr>
              <a:t></a:t>
            </a:r>
            <a:r>
              <a:rPr dirty="0" baseline="3703" sz="1125" spc="-7" i="1">
                <a:latin typeface="Times New Roman"/>
                <a:cs typeface="Times New Roman"/>
              </a:rPr>
              <a:t>x</a:t>
            </a:r>
            <a:r>
              <a:rPr dirty="0" sz="450">
                <a:latin typeface="Times New Roman"/>
                <a:cs typeface="Times New Roman"/>
              </a:rPr>
              <a:t>1</a:t>
            </a:r>
            <a:r>
              <a:rPr dirty="0" sz="450" spc="55">
                <a:latin typeface="Times New Roman"/>
                <a:cs typeface="Times New Roman"/>
              </a:rPr>
              <a:t> </a:t>
            </a:r>
            <a:r>
              <a:rPr dirty="0" baseline="3703" sz="1125" spc="22">
                <a:latin typeface="Symbol"/>
                <a:cs typeface="Symbol"/>
              </a:rPr>
              <a:t></a:t>
            </a:r>
            <a:r>
              <a:rPr dirty="0" baseline="3703" sz="1125" spc="-44">
                <a:latin typeface="Times New Roman"/>
                <a:cs typeface="Times New Roman"/>
              </a:rPr>
              <a:t> </a:t>
            </a:r>
            <a:r>
              <a:rPr dirty="0" baseline="3703" sz="1125" spc="67" i="1">
                <a:latin typeface="Times New Roman"/>
                <a:cs typeface="Times New Roman"/>
              </a:rPr>
              <a:t>x</a:t>
            </a:r>
            <a:r>
              <a:rPr dirty="0" sz="450">
                <a:latin typeface="Times New Roman"/>
                <a:cs typeface="Times New Roman"/>
              </a:rPr>
              <a:t>2</a:t>
            </a:r>
            <a:r>
              <a:rPr dirty="0" sz="450" spc="-5">
                <a:latin typeface="Times New Roman"/>
                <a:cs typeface="Times New Roman"/>
              </a:rPr>
              <a:t> </a:t>
            </a:r>
            <a:r>
              <a:rPr dirty="0" baseline="2057" sz="2025" spc="-262">
                <a:latin typeface="Symbol"/>
                <a:cs typeface="Symbol"/>
              </a:rPr>
              <a:t></a:t>
            </a:r>
            <a:r>
              <a:rPr dirty="0" baseline="3703" sz="1125" spc="22">
                <a:latin typeface="Symbol"/>
                <a:cs typeface="Symbol"/>
              </a:rPr>
              <a:t></a:t>
            </a:r>
            <a:r>
              <a:rPr dirty="0" baseline="3703" sz="1125" spc="-135">
                <a:latin typeface="Times New Roman"/>
                <a:cs typeface="Times New Roman"/>
              </a:rPr>
              <a:t> </a:t>
            </a:r>
            <a:r>
              <a:rPr dirty="0" baseline="2777" sz="1500" spc="-127">
                <a:latin typeface="Symbol"/>
                <a:cs typeface="Symbol"/>
              </a:rPr>
              <a:t></a:t>
            </a:r>
            <a:r>
              <a:rPr dirty="0" baseline="3472" sz="1200" spc="-44">
                <a:latin typeface="Symbol"/>
                <a:cs typeface="Symbol"/>
              </a:rPr>
              <a:t></a:t>
            </a:r>
            <a:r>
              <a:rPr dirty="0" baseline="-18518" sz="675">
                <a:latin typeface="Times New Roman"/>
                <a:cs typeface="Times New Roman"/>
              </a:rPr>
              <a:t>1</a:t>
            </a:r>
            <a:r>
              <a:rPr dirty="0" baseline="-18518" sz="675" spc="60">
                <a:latin typeface="Times New Roman"/>
                <a:cs typeface="Times New Roman"/>
              </a:rPr>
              <a:t> </a:t>
            </a:r>
            <a:r>
              <a:rPr dirty="0" baseline="3703" sz="1125" spc="22">
                <a:latin typeface="Symbol"/>
                <a:cs typeface="Symbol"/>
              </a:rPr>
              <a:t></a:t>
            </a:r>
            <a:r>
              <a:rPr dirty="0" baseline="3703" sz="1125" spc="-82">
                <a:latin typeface="Times New Roman"/>
                <a:cs typeface="Times New Roman"/>
              </a:rPr>
              <a:t> </a:t>
            </a:r>
            <a:r>
              <a:rPr dirty="0" baseline="3472" sz="1200" spc="22">
                <a:latin typeface="Symbol"/>
                <a:cs typeface="Symbol"/>
              </a:rPr>
              <a:t></a:t>
            </a:r>
            <a:r>
              <a:rPr dirty="0" baseline="-18518" sz="675">
                <a:latin typeface="Times New Roman"/>
                <a:cs typeface="Times New Roman"/>
              </a:rPr>
              <a:t>2</a:t>
            </a:r>
            <a:r>
              <a:rPr dirty="0" baseline="-18518" sz="675" spc="-30">
                <a:latin typeface="Times New Roman"/>
                <a:cs typeface="Times New Roman"/>
              </a:rPr>
              <a:t> </a:t>
            </a:r>
            <a:r>
              <a:rPr dirty="0" baseline="2777" sz="1500" spc="-127">
                <a:latin typeface="Symbol"/>
                <a:cs typeface="Symbol"/>
              </a:rPr>
              <a:t></a:t>
            </a:r>
            <a:endParaRPr baseline="2777" sz="1500">
              <a:latin typeface="Symbol"/>
              <a:cs typeface="Symbo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56488" y="3139434"/>
            <a:ext cx="2373630" cy="460375"/>
            <a:chOff x="856488" y="3139434"/>
            <a:chExt cx="2373630" cy="460375"/>
          </a:xfrm>
        </p:grpSpPr>
        <p:sp>
          <p:nvSpPr>
            <p:cNvPr id="20" name="object 20"/>
            <p:cNvSpPr/>
            <p:nvPr/>
          </p:nvSpPr>
          <p:spPr>
            <a:xfrm>
              <a:off x="856488" y="3139434"/>
              <a:ext cx="909955" cy="460375"/>
            </a:xfrm>
            <a:custGeom>
              <a:avLst/>
              <a:gdLst/>
              <a:ahLst/>
              <a:cxnLst/>
              <a:rect l="l" t="t" r="r" b="b"/>
              <a:pathLst>
                <a:path w="909955" h="460375">
                  <a:moveTo>
                    <a:pt x="12192" y="405384"/>
                  </a:moveTo>
                  <a:lnTo>
                    <a:pt x="0" y="405384"/>
                  </a:lnTo>
                  <a:lnTo>
                    <a:pt x="0" y="454152"/>
                  </a:lnTo>
                  <a:lnTo>
                    <a:pt x="12192" y="454152"/>
                  </a:lnTo>
                  <a:lnTo>
                    <a:pt x="12192" y="405384"/>
                  </a:lnTo>
                  <a:close/>
                </a:path>
                <a:path w="909955" h="460375">
                  <a:moveTo>
                    <a:pt x="12192" y="320040"/>
                  </a:moveTo>
                  <a:lnTo>
                    <a:pt x="0" y="320040"/>
                  </a:lnTo>
                  <a:lnTo>
                    <a:pt x="0" y="368808"/>
                  </a:lnTo>
                  <a:lnTo>
                    <a:pt x="12192" y="368808"/>
                  </a:lnTo>
                  <a:lnTo>
                    <a:pt x="12192" y="320040"/>
                  </a:lnTo>
                  <a:close/>
                </a:path>
                <a:path w="909955" h="460375">
                  <a:moveTo>
                    <a:pt x="12192" y="236220"/>
                  </a:moveTo>
                  <a:lnTo>
                    <a:pt x="0" y="236220"/>
                  </a:lnTo>
                  <a:lnTo>
                    <a:pt x="0" y="284988"/>
                  </a:lnTo>
                  <a:lnTo>
                    <a:pt x="12192" y="284988"/>
                  </a:lnTo>
                  <a:lnTo>
                    <a:pt x="12192" y="236220"/>
                  </a:lnTo>
                  <a:close/>
                </a:path>
                <a:path w="909955" h="460375">
                  <a:moveTo>
                    <a:pt x="12192" y="150876"/>
                  </a:moveTo>
                  <a:lnTo>
                    <a:pt x="0" y="150876"/>
                  </a:lnTo>
                  <a:lnTo>
                    <a:pt x="0" y="199644"/>
                  </a:lnTo>
                  <a:lnTo>
                    <a:pt x="12192" y="199644"/>
                  </a:lnTo>
                  <a:lnTo>
                    <a:pt x="12192" y="150876"/>
                  </a:lnTo>
                  <a:close/>
                </a:path>
                <a:path w="909955" h="460375">
                  <a:moveTo>
                    <a:pt x="12192" y="65532"/>
                  </a:moveTo>
                  <a:lnTo>
                    <a:pt x="0" y="65532"/>
                  </a:lnTo>
                  <a:lnTo>
                    <a:pt x="0" y="114300"/>
                  </a:lnTo>
                  <a:lnTo>
                    <a:pt x="12192" y="114300"/>
                  </a:lnTo>
                  <a:lnTo>
                    <a:pt x="12192" y="65532"/>
                  </a:lnTo>
                  <a:close/>
                </a:path>
                <a:path w="909955" h="460375">
                  <a:moveTo>
                    <a:pt x="3048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2192" y="28956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30480" y="6096"/>
                  </a:lnTo>
                  <a:lnTo>
                    <a:pt x="30480" y="0"/>
                  </a:lnTo>
                  <a:close/>
                </a:path>
                <a:path w="909955" h="460375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909955" h="460375">
                  <a:moveTo>
                    <a:pt x="30480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30480" y="12192"/>
                  </a:lnTo>
                  <a:lnTo>
                    <a:pt x="30480" y="6096"/>
                  </a:lnTo>
                  <a:close/>
                </a:path>
                <a:path w="909955" h="460375">
                  <a:moveTo>
                    <a:pt x="114300" y="0"/>
                  </a:moveTo>
                  <a:lnTo>
                    <a:pt x="65532" y="0"/>
                  </a:lnTo>
                  <a:lnTo>
                    <a:pt x="65532" y="12192"/>
                  </a:lnTo>
                  <a:lnTo>
                    <a:pt x="114300" y="12192"/>
                  </a:lnTo>
                  <a:lnTo>
                    <a:pt x="114300" y="0"/>
                  </a:lnTo>
                  <a:close/>
                </a:path>
                <a:path w="909955" h="460375">
                  <a:moveTo>
                    <a:pt x="199644" y="0"/>
                  </a:moveTo>
                  <a:lnTo>
                    <a:pt x="150876" y="0"/>
                  </a:lnTo>
                  <a:lnTo>
                    <a:pt x="150876" y="12192"/>
                  </a:lnTo>
                  <a:lnTo>
                    <a:pt x="199644" y="12192"/>
                  </a:lnTo>
                  <a:lnTo>
                    <a:pt x="199644" y="0"/>
                  </a:lnTo>
                  <a:close/>
                </a:path>
                <a:path w="909955" h="460375">
                  <a:moveTo>
                    <a:pt x="284988" y="0"/>
                  </a:moveTo>
                  <a:lnTo>
                    <a:pt x="236220" y="0"/>
                  </a:lnTo>
                  <a:lnTo>
                    <a:pt x="236220" y="12192"/>
                  </a:lnTo>
                  <a:lnTo>
                    <a:pt x="284988" y="12192"/>
                  </a:lnTo>
                  <a:lnTo>
                    <a:pt x="284988" y="0"/>
                  </a:lnTo>
                  <a:close/>
                </a:path>
                <a:path w="909955" h="460375">
                  <a:moveTo>
                    <a:pt x="368808" y="0"/>
                  </a:moveTo>
                  <a:lnTo>
                    <a:pt x="321564" y="0"/>
                  </a:lnTo>
                  <a:lnTo>
                    <a:pt x="321564" y="12192"/>
                  </a:lnTo>
                  <a:lnTo>
                    <a:pt x="368808" y="12192"/>
                  </a:lnTo>
                  <a:lnTo>
                    <a:pt x="368808" y="0"/>
                  </a:lnTo>
                  <a:close/>
                </a:path>
                <a:path w="909955" h="460375">
                  <a:moveTo>
                    <a:pt x="454152" y="0"/>
                  </a:moveTo>
                  <a:lnTo>
                    <a:pt x="405384" y="0"/>
                  </a:lnTo>
                  <a:lnTo>
                    <a:pt x="405384" y="12192"/>
                  </a:lnTo>
                  <a:lnTo>
                    <a:pt x="454152" y="12192"/>
                  </a:lnTo>
                  <a:lnTo>
                    <a:pt x="454152" y="0"/>
                  </a:lnTo>
                  <a:close/>
                </a:path>
                <a:path w="909955" h="460375">
                  <a:moveTo>
                    <a:pt x="539496" y="0"/>
                  </a:moveTo>
                  <a:lnTo>
                    <a:pt x="490728" y="0"/>
                  </a:lnTo>
                  <a:lnTo>
                    <a:pt x="490728" y="12192"/>
                  </a:lnTo>
                  <a:lnTo>
                    <a:pt x="539496" y="12192"/>
                  </a:lnTo>
                  <a:lnTo>
                    <a:pt x="539496" y="0"/>
                  </a:lnTo>
                  <a:close/>
                </a:path>
                <a:path w="909955" h="460375">
                  <a:moveTo>
                    <a:pt x="624840" y="0"/>
                  </a:moveTo>
                  <a:lnTo>
                    <a:pt x="576072" y="0"/>
                  </a:lnTo>
                  <a:lnTo>
                    <a:pt x="576072" y="12192"/>
                  </a:lnTo>
                  <a:lnTo>
                    <a:pt x="624840" y="12192"/>
                  </a:lnTo>
                  <a:lnTo>
                    <a:pt x="624840" y="0"/>
                  </a:lnTo>
                  <a:close/>
                </a:path>
                <a:path w="909955" h="460375">
                  <a:moveTo>
                    <a:pt x="708660" y="0"/>
                  </a:moveTo>
                  <a:lnTo>
                    <a:pt x="661416" y="0"/>
                  </a:lnTo>
                  <a:lnTo>
                    <a:pt x="661416" y="12192"/>
                  </a:lnTo>
                  <a:lnTo>
                    <a:pt x="708660" y="12192"/>
                  </a:lnTo>
                  <a:lnTo>
                    <a:pt x="708660" y="0"/>
                  </a:lnTo>
                  <a:close/>
                </a:path>
                <a:path w="909955" h="460375">
                  <a:moveTo>
                    <a:pt x="794004" y="0"/>
                  </a:moveTo>
                  <a:lnTo>
                    <a:pt x="745236" y="0"/>
                  </a:lnTo>
                  <a:lnTo>
                    <a:pt x="745236" y="12192"/>
                  </a:lnTo>
                  <a:lnTo>
                    <a:pt x="794004" y="12192"/>
                  </a:lnTo>
                  <a:lnTo>
                    <a:pt x="794004" y="0"/>
                  </a:lnTo>
                  <a:close/>
                </a:path>
                <a:path w="909955" h="460375">
                  <a:moveTo>
                    <a:pt x="879348" y="0"/>
                  </a:moveTo>
                  <a:lnTo>
                    <a:pt x="830580" y="0"/>
                  </a:lnTo>
                  <a:lnTo>
                    <a:pt x="830580" y="12192"/>
                  </a:lnTo>
                  <a:lnTo>
                    <a:pt x="879348" y="12192"/>
                  </a:lnTo>
                  <a:lnTo>
                    <a:pt x="879348" y="0"/>
                  </a:lnTo>
                  <a:close/>
                </a:path>
                <a:path w="909955" h="460375">
                  <a:moveTo>
                    <a:pt x="909828" y="18288"/>
                  </a:moveTo>
                  <a:lnTo>
                    <a:pt x="897636" y="18288"/>
                  </a:lnTo>
                  <a:lnTo>
                    <a:pt x="897636" y="65532"/>
                  </a:lnTo>
                  <a:lnTo>
                    <a:pt x="909828" y="65532"/>
                  </a:lnTo>
                  <a:lnTo>
                    <a:pt x="909828" y="18288"/>
                  </a:lnTo>
                  <a:close/>
                </a:path>
                <a:path w="909955" h="460375">
                  <a:moveTo>
                    <a:pt x="909828" y="102108"/>
                  </a:moveTo>
                  <a:lnTo>
                    <a:pt x="897636" y="102108"/>
                  </a:lnTo>
                  <a:lnTo>
                    <a:pt x="897636" y="150876"/>
                  </a:lnTo>
                  <a:lnTo>
                    <a:pt x="909828" y="150876"/>
                  </a:lnTo>
                  <a:lnTo>
                    <a:pt x="909828" y="102108"/>
                  </a:lnTo>
                  <a:close/>
                </a:path>
                <a:path w="909955" h="460375">
                  <a:moveTo>
                    <a:pt x="909828" y="187452"/>
                  </a:moveTo>
                  <a:lnTo>
                    <a:pt x="897636" y="187452"/>
                  </a:lnTo>
                  <a:lnTo>
                    <a:pt x="897636" y="236220"/>
                  </a:lnTo>
                  <a:lnTo>
                    <a:pt x="909828" y="236220"/>
                  </a:lnTo>
                  <a:lnTo>
                    <a:pt x="909828" y="187452"/>
                  </a:lnTo>
                  <a:close/>
                </a:path>
                <a:path w="909955" h="460375">
                  <a:moveTo>
                    <a:pt x="909828" y="272796"/>
                  </a:moveTo>
                  <a:lnTo>
                    <a:pt x="897636" y="272796"/>
                  </a:lnTo>
                  <a:lnTo>
                    <a:pt x="897636" y="320040"/>
                  </a:lnTo>
                  <a:lnTo>
                    <a:pt x="909828" y="320040"/>
                  </a:lnTo>
                  <a:lnTo>
                    <a:pt x="909828" y="272796"/>
                  </a:lnTo>
                  <a:close/>
                </a:path>
                <a:path w="909955" h="460375">
                  <a:moveTo>
                    <a:pt x="909828" y="356616"/>
                  </a:moveTo>
                  <a:lnTo>
                    <a:pt x="897636" y="356616"/>
                  </a:lnTo>
                  <a:lnTo>
                    <a:pt x="897636" y="405384"/>
                  </a:lnTo>
                  <a:lnTo>
                    <a:pt x="909828" y="405384"/>
                  </a:lnTo>
                  <a:lnTo>
                    <a:pt x="909828" y="356616"/>
                  </a:lnTo>
                  <a:close/>
                </a:path>
                <a:path w="909955" h="460375">
                  <a:moveTo>
                    <a:pt x="897636" y="448056"/>
                  </a:moveTo>
                  <a:lnTo>
                    <a:pt x="867156" y="448056"/>
                  </a:lnTo>
                  <a:lnTo>
                    <a:pt x="867156" y="460248"/>
                  </a:lnTo>
                  <a:lnTo>
                    <a:pt x="909828" y="460248"/>
                  </a:lnTo>
                  <a:lnTo>
                    <a:pt x="909828" y="454152"/>
                  </a:lnTo>
                  <a:lnTo>
                    <a:pt x="897636" y="454152"/>
                  </a:lnTo>
                  <a:lnTo>
                    <a:pt x="897636" y="448056"/>
                  </a:lnTo>
                  <a:close/>
                </a:path>
                <a:path w="909955" h="460375">
                  <a:moveTo>
                    <a:pt x="909828" y="441960"/>
                  </a:moveTo>
                  <a:lnTo>
                    <a:pt x="897636" y="441960"/>
                  </a:lnTo>
                  <a:lnTo>
                    <a:pt x="897636" y="454152"/>
                  </a:lnTo>
                  <a:lnTo>
                    <a:pt x="903732" y="448056"/>
                  </a:lnTo>
                  <a:lnTo>
                    <a:pt x="909828" y="448056"/>
                  </a:lnTo>
                  <a:lnTo>
                    <a:pt x="909828" y="441960"/>
                  </a:lnTo>
                  <a:close/>
                </a:path>
                <a:path w="909955" h="460375">
                  <a:moveTo>
                    <a:pt x="909828" y="448056"/>
                  </a:moveTo>
                  <a:lnTo>
                    <a:pt x="903732" y="448056"/>
                  </a:lnTo>
                  <a:lnTo>
                    <a:pt x="897636" y="454152"/>
                  </a:lnTo>
                  <a:lnTo>
                    <a:pt x="909828" y="454152"/>
                  </a:lnTo>
                  <a:lnTo>
                    <a:pt x="909828" y="448056"/>
                  </a:lnTo>
                  <a:close/>
                </a:path>
                <a:path w="909955" h="460375">
                  <a:moveTo>
                    <a:pt x="830580" y="448056"/>
                  </a:moveTo>
                  <a:lnTo>
                    <a:pt x="781812" y="448056"/>
                  </a:lnTo>
                  <a:lnTo>
                    <a:pt x="781812" y="460248"/>
                  </a:lnTo>
                  <a:lnTo>
                    <a:pt x="830580" y="460248"/>
                  </a:lnTo>
                  <a:lnTo>
                    <a:pt x="830580" y="448056"/>
                  </a:lnTo>
                  <a:close/>
                </a:path>
                <a:path w="909955" h="460375">
                  <a:moveTo>
                    <a:pt x="745236" y="448056"/>
                  </a:moveTo>
                  <a:lnTo>
                    <a:pt x="696468" y="448056"/>
                  </a:lnTo>
                  <a:lnTo>
                    <a:pt x="696468" y="460248"/>
                  </a:lnTo>
                  <a:lnTo>
                    <a:pt x="745236" y="460248"/>
                  </a:lnTo>
                  <a:lnTo>
                    <a:pt x="745236" y="448056"/>
                  </a:lnTo>
                  <a:close/>
                </a:path>
                <a:path w="909955" h="460375">
                  <a:moveTo>
                    <a:pt x="661416" y="448056"/>
                  </a:moveTo>
                  <a:lnTo>
                    <a:pt x="612648" y="448056"/>
                  </a:lnTo>
                  <a:lnTo>
                    <a:pt x="612648" y="460248"/>
                  </a:lnTo>
                  <a:lnTo>
                    <a:pt x="661416" y="460248"/>
                  </a:lnTo>
                  <a:lnTo>
                    <a:pt x="661416" y="448056"/>
                  </a:lnTo>
                  <a:close/>
                </a:path>
                <a:path w="909955" h="460375">
                  <a:moveTo>
                    <a:pt x="576072" y="448056"/>
                  </a:moveTo>
                  <a:lnTo>
                    <a:pt x="527304" y="448056"/>
                  </a:lnTo>
                  <a:lnTo>
                    <a:pt x="527304" y="460248"/>
                  </a:lnTo>
                  <a:lnTo>
                    <a:pt x="576072" y="460248"/>
                  </a:lnTo>
                  <a:lnTo>
                    <a:pt x="576072" y="448056"/>
                  </a:lnTo>
                  <a:close/>
                </a:path>
                <a:path w="909955" h="460375">
                  <a:moveTo>
                    <a:pt x="490728" y="448056"/>
                  </a:moveTo>
                  <a:lnTo>
                    <a:pt x="441960" y="448056"/>
                  </a:lnTo>
                  <a:lnTo>
                    <a:pt x="441960" y="460248"/>
                  </a:lnTo>
                  <a:lnTo>
                    <a:pt x="490728" y="460248"/>
                  </a:lnTo>
                  <a:lnTo>
                    <a:pt x="490728" y="448056"/>
                  </a:lnTo>
                  <a:close/>
                </a:path>
                <a:path w="909955" h="460375">
                  <a:moveTo>
                    <a:pt x="405384" y="448056"/>
                  </a:moveTo>
                  <a:lnTo>
                    <a:pt x="358140" y="448056"/>
                  </a:lnTo>
                  <a:lnTo>
                    <a:pt x="358140" y="460248"/>
                  </a:lnTo>
                  <a:lnTo>
                    <a:pt x="405384" y="460248"/>
                  </a:lnTo>
                  <a:lnTo>
                    <a:pt x="405384" y="448056"/>
                  </a:lnTo>
                  <a:close/>
                </a:path>
                <a:path w="909955" h="460375">
                  <a:moveTo>
                    <a:pt x="321564" y="448056"/>
                  </a:moveTo>
                  <a:lnTo>
                    <a:pt x="272796" y="448056"/>
                  </a:lnTo>
                  <a:lnTo>
                    <a:pt x="272796" y="460248"/>
                  </a:lnTo>
                  <a:lnTo>
                    <a:pt x="321564" y="460248"/>
                  </a:lnTo>
                  <a:lnTo>
                    <a:pt x="321564" y="448056"/>
                  </a:lnTo>
                  <a:close/>
                </a:path>
                <a:path w="909955" h="460375">
                  <a:moveTo>
                    <a:pt x="236220" y="448056"/>
                  </a:moveTo>
                  <a:lnTo>
                    <a:pt x="187452" y="448056"/>
                  </a:lnTo>
                  <a:lnTo>
                    <a:pt x="187452" y="460248"/>
                  </a:lnTo>
                  <a:lnTo>
                    <a:pt x="236220" y="460248"/>
                  </a:lnTo>
                  <a:lnTo>
                    <a:pt x="236220" y="448056"/>
                  </a:lnTo>
                  <a:close/>
                </a:path>
                <a:path w="909955" h="460375">
                  <a:moveTo>
                    <a:pt x="150876" y="448056"/>
                  </a:moveTo>
                  <a:lnTo>
                    <a:pt x="102108" y="448056"/>
                  </a:lnTo>
                  <a:lnTo>
                    <a:pt x="102108" y="460248"/>
                  </a:lnTo>
                  <a:lnTo>
                    <a:pt x="150876" y="460248"/>
                  </a:lnTo>
                  <a:lnTo>
                    <a:pt x="150876" y="448056"/>
                  </a:lnTo>
                  <a:close/>
                </a:path>
                <a:path w="909955" h="460375">
                  <a:moveTo>
                    <a:pt x="65532" y="448056"/>
                  </a:moveTo>
                  <a:lnTo>
                    <a:pt x="18288" y="448056"/>
                  </a:lnTo>
                  <a:lnTo>
                    <a:pt x="18288" y="460248"/>
                  </a:lnTo>
                  <a:lnTo>
                    <a:pt x="65532" y="460248"/>
                  </a:lnTo>
                  <a:lnTo>
                    <a:pt x="65532" y="448056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04516" y="3442711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 h="0">
                  <a:moveTo>
                    <a:pt x="0" y="0"/>
                  </a:moveTo>
                  <a:lnTo>
                    <a:pt x="94487" y="0"/>
                  </a:lnTo>
                </a:path>
                <a:path w="241300" h="0">
                  <a:moveTo>
                    <a:pt x="187451" y="0"/>
                  </a:moveTo>
                  <a:lnTo>
                    <a:pt x="240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40509" y="3459465"/>
              <a:ext cx="12700" cy="7620"/>
            </a:xfrm>
            <a:custGeom>
              <a:avLst/>
              <a:gdLst/>
              <a:ahLst/>
              <a:cxnLst/>
              <a:rect l="l" t="t" r="r" b="b"/>
              <a:pathLst>
                <a:path w="12700" h="7620">
                  <a:moveTo>
                    <a:pt x="0" y="7619"/>
                  </a:moveTo>
                  <a:lnTo>
                    <a:pt x="12195" y="0"/>
                  </a:lnTo>
                </a:path>
              </a:pathLst>
            </a:custGeom>
            <a:ln w="4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52705" y="3462519"/>
              <a:ext cx="18415" cy="88900"/>
            </a:xfrm>
            <a:custGeom>
              <a:avLst/>
              <a:gdLst/>
              <a:ahLst/>
              <a:cxnLst/>
              <a:rect l="l" t="t" r="r" b="b"/>
              <a:pathLst>
                <a:path w="18414" h="88900">
                  <a:moveTo>
                    <a:pt x="0" y="0"/>
                  </a:moveTo>
                  <a:lnTo>
                    <a:pt x="18278" y="88392"/>
                  </a:lnTo>
                </a:path>
              </a:pathLst>
            </a:custGeom>
            <a:ln w="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38749" y="3297918"/>
              <a:ext cx="989330" cy="253365"/>
            </a:xfrm>
            <a:custGeom>
              <a:avLst/>
              <a:gdLst/>
              <a:ahLst/>
              <a:cxnLst/>
              <a:rect l="l" t="t" r="r" b="b"/>
              <a:pathLst>
                <a:path w="989330" h="253364">
                  <a:moveTo>
                    <a:pt x="333770" y="252993"/>
                  </a:moveTo>
                  <a:lnTo>
                    <a:pt x="358146" y="13711"/>
                  </a:lnTo>
                </a:path>
                <a:path w="989330" h="253364">
                  <a:moveTo>
                    <a:pt x="358146" y="13711"/>
                  </a:moveTo>
                  <a:lnTo>
                    <a:pt x="615700" y="13711"/>
                  </a:lnTo>
                </a:path>
                <a:path w="989330" h="253364">
                  <a:moveTo>
                    <a:pt x="0" y="0"/>
                  </a:moveTo>
                  <a:lnTo>
                    <a:pt x="752864" y="0"/>
                  </a:lnTo>
                </a:path>
                <a:path w="989330" h="253364">
                  <a:moveTo>
                    <a:pt x="856497" y="0"/>
                  </a:moveTo>
                  <a:lnTo>
                    <a:pt x="989084" y="0"/>
                  </a:lnTo>
                </a:path>
              </a:pathLst>
            </a:custGeom>
            <a:ln w="4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601466" y="3432477"/>
            <a:ext cx="25781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15">
                <a:latin typeface="Times New Roman"/>
                <a:cs typeface="Times New Roman"/>
              </a:rPr>
              <a:t>15  </a:t>
            </a:r>
            <a:r>
              <a:rPr dirty="0" sz="750" spc="70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5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03498" y="3295317"/>
            <a:ext cx="66103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500380" algn="l"/>
              </a:tabLst>
            </a:pPr>
            <a:r>
              <a:rPr dirty="0" sz="750" spc="15">
                <a:latin typeface="Times New Roman"/>
                <a:cs typeface="Times New Roman"/>
              </a:rPr>
              <a:t>1</a:t>
            </a:r>
            <a:r>
              <a:rPr dirty="0" sz="750" spc="135">
                <a:latin typeface="Times New Roman"/>
                <a:cs typeface="Times New Roman"/>
              </a:rPr>
              <a:t> </a:t>
            </a:r>
            <a:r>
              <a:rPr dirty="0" baseline="-37037" sz="1125" spc="22">
                <a:latin typeface="Symbol"/>
                <a:cs typeface="Symbol"/>
              </a:rPr>
              <a:t></a:t>
            </a:r>
            <a:r>
              <a:rPr dirty="0" baseline="-37037" sz="1125" spc="-37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1	</a:t>
            </a:r>
            <a:r>
              <a:rPr dirty="0" baseline="3703" sz="1125">
                <a:latin typeface="Times New Roman"/>
                <a:cs typeface="Times New Roman"/>
              </a:rPr>
              <a:t>4.8</a:t>
            </a:r>
            <a:endParaRPr baseline="3703" sz="11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72866" y="3356277"/>
            <a:ext cx="16573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5">
                <a:latin typeface="Times New Roman"/>
                <a:cs typeface="Times New Roman"/>
              </a:rPr>
              <a:t>9</a:t>
            </a:r>
            <a:r>
              <a:rPr dirty="0" sz="750" spc="-15">
                <a:latin typeface="Times New Roman"/>
                <a:cs typeface="Times New Roman"/>
              </a:rPr>
              <a:t>.</a:t>
            </a:r>
            <a:r>
              <a:rPr dirty="0" sz="750" spc="65">
                <a:latin typeface="Times New Roman"/>
                <a:cs typeface="Times New Roman"/>
              </a:rPr>
              <a:t>3</a:t>
            </a:r>
            <a:r>
              <a:rPr dirty="0" sz="750" spc="5">
                <a:latin typeface="Symbol"/>
                <a:cs typeface="Symbol"/>
              </a:rPr>
              <a:t>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82291" y="3115569"/>
            <a:ext cx="145796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baseline="-37037" sz="1125" spc="7" i="1">
                <a:latin typeface="Times New Roman"/>
                <a:cs typeface="Times New Roman"/>
              </a:rPr>
              <a:t>t</a:t>
            </a:r>
            <a:r>
              <a:rPr dirty="0" baseline="-37037" sz="1125" spc="15" i="1">
                <a:latin typeface="Times New Roman"/>
                <a:cs typeface="Times New Roman"/>
              </a:rPr>
              <a:t> </a:t>
            </a:r>
            <a:r>
              <a:rPr dirty="0" baseline="-37037" sz="1125" spc="22">
                <a:latin typeface="Symbol"/>
                <a:cs typeface="Symbol"/>
              </a:rPr>
              <a:t></a:t>
            </a:r>
            <a:r>
              <a:rPr dirty="0" baseline="-37037" sz="1125" spc="44">
                <a:latin typeface="Times New Roman"/>
                <a:cs typeface="Times New Roman"/>
              </a:rPr>
              <a:t> </a:t>
            </a:r>
            <a:r>
              <a:rPr dirty="0" sz="1000" spc="-180">
                <a:latin typeface="Symbol"/>
                <a:cs typeface="Symbol"/>
              </a:rPr>
              <a:t></a:t>
            </a:r>
            <a:r>
              <a:rPr dirty="0" sz="750" spc="15">
                <a:latin typeface="Times New Roman"/>
                <a:cs typeface="Times New Roman"/>
              </a:rPr>
              <a:t>17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r>
              <a:rPr dirty="0" sz="750">
                <a:latin typeface="Times New Roman"/>
                <a:cs typeface="Times New Roman"/>
              </a:rPr>
              <a:t>.</a:t>
            </a:r>
            <a:r>
              <a:rPr dirty="0" sz="750" spc="15">
                <a:latin typeface="Times New Roman"/>
                <a:cs typeface="Times New Roman"/>
              </a:rPr>
              <a:t>3</a:t>
            </a:r>
            <a:r>
              <a:rPr dirty="0" sz="750" spc="-100">
                <a:latin typeface="Times New Roman"/>
                <a:cs typeface="Times New Roman"/>
              </a:rPr>
              <a:t> </a:t>
            </a:r>
            <a:r>
              <a:rPr dirty="0" sz="750" spc="40">
                <a:latin typeface="Symbol"/>
                <a:cs typeface="Symbol"/>
              </a:rPr>
              <a:t></a:t>
            </a:r>
            <a:r>
              <a:rPr dirty="0" sz="750" spc="15">
                <a:latin typeface="Times New Roman"/>
                <a:cs typeface="Times New Roman"/>
              </a:rPr>
              <a:t>16</a:t>
            </a:r>
            <a:r>
              <a:rPr dirty="0" sz="750" spc="-20">
                <a:latin typeface="Times New Roman"/>
                <a:cs typeface="Times New Roman"/>
              </a:rPr>
              <a:t>6</a:t>
            </a:r>
            <a:r>
              <a:rPr dirty="0" sz="750">
                <a:latin typeface="Times New Roman"/>
                <a:cs typeface="Times New Roman"/>
              </a:rPr>
              <a:t>.</a:t>
            </a:r>
            <a:r>
              <a:rPr dirty="0" sz="750" spc="30">
                <a:latin typeface="Times New Roman"/>
                <a:cs typeface="Times New Roman"/>
              </a:rPr>
              <a:t>6</a:t>
            </a:r>
            <a:r>
              <a:rPr dirty="0" sz="1000" spc="-25">
                <a:latin typeface="Symbol"/>
                <a:cs typeface="Symbol"/>
              </a:rPr>
              <a:t>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80">
                <a:latin typeface="Times New Roman"/>
                <a:cs typeface="Times New Roman"/>
              </a:rPr>
              <a:t> </a:t>
            </a:r>
            <a:r>
              <a:rPr dirty="0" sz="1000" spc="-110">
                <a:latin typeface="Symbol"/>
                <a:cs typeface="Symbol"/>
              </a:rPr>
              <a:t></a:t>
            </a:r>
            <a:r>
              <a:rPr dirty="0" sz="750" spc="30">
                <a:latin typeface="Times New Roman"/>
                <a:cs typeface="Times New Roman"/>
              </a:rPr>
              <a:t>0</a:t>
            </a:r>
            <a:r>
              <a:rPr dirty="0" sz="1000" spc="-85">
                <a:latin typeface="Symbol"/>
                <a:cs typeface="Symbol"/>
              </a:rPr>
              <a:t></a:t>
            </a:r>
            <a:r>
              <a:rPr dirty="0" sz="1000" spc="-70">
                <a:latin typeface="Times New Roman"/>
                <a:cs typeface="Times New Roman"/>
              </a:rPr>
              <a:t> </a:t>
            </a:r>
            <a:r>
              <a:rPr dirty="0" baseline="-37037" sz="1125" spc="22">
                <a:latin typeface="Symbol"/>
                <a:cs typeface="Symbol"/>
              </a:rPr>
              <a:t></a:t>
            </a:r>
            <a:r>
              <a:rPr dirty="0" baseline="-37037" sz="1125" spc="6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4</a:t>
            </a:r>
            <a:r>
              <a:rPr dirty="0" sz="750">
                <a:latin typeface="Times New Roman"/>
                <a:cs typeface="Times New Roman"/>
              </a:rPr>
              <a:t>.</a:t>
            </a:r>
            <a:r>
              <a:rPr dirty="0" sz="750" spc="15">
                <a:latin typeface="Times New Roman"/>
                <a:cs typeface="Times New Roman"/>
              </a:rPr>
              <a:t>7</a:t>
            </a:r>
            <a:r>
              <a:rPr dirty="0" sz="750" spc="40">
                <a:latin typeface="Times New Roman"/>
                <a:cs typeface="Times New Roman"/>
              </a:rPr>
              <a:t> </a:t>
            </a:r>
            <a:r>
              <a:rPr dirty="0" baseline="-37037" sz="1125" spc="22">
                <a:latin typeface="Symbol"/>
                <a:cs typeface="Symbol"/>
              </a:rPr>
              <a:t></a:t>
            </a:r>
            <a:r>
              <a:rPr dirty="0" baseline="-37037" sz="1125" spc="-44">
                <a:latin typeface="Times New Roman"/>
                <a:cs typeface="Times New Roman"/>
              </a:rPr>
              <a:t> </a:t>
            </a:r>
            <a:r>
              <a:rPr dirty="0" baseline="-37037" sz="1125" spc="7">
                <a:latin typeface="Times New Roman"/>
                <a:cs typeface="Times New Roman"/>
              </a:rPr>
              <a:t>0</a:t>
            </a:r>
            <a:r>
              <a:rPr dirty="0" baseline="-37037" sz="1125">
                <a:latin typeface="Times New Roman"/>
                <a:cs typeface="Times New Roman"/>
              </a:rPr>
              <a:t>.</a:t>
            </a:r>
            <a:r>
              <a:rPr dirty="0" baseline="-37037" sz="1125" spc="22">
                <a:latin typeface="Times New Roman"/>
                <a:cs typeface="Times New Roman"/>
              </a:rPr>
              <a:t>98</a:t>
            </a:r>
            <a:endParaRPr baseline="-37037" sz="11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89404" y="3160770"/>
            <a:ext cx="1428115" cy="417830"/>
          </a:xfrm>
          <a:custGeom>
            <a:avLst/>
            <a:gdLst/>
            <a:ahLst/>
            <a:cxnLst/>
            <a:rect l="l" t="t" r="r" b="b"/>
            <a:pathLst>
              <a:path w="1428114" h="417829">
                <a:moveTo>
                  <a:pt x="12192" y="364236"/>
                </a:moveTo>
                <a:lnTo>
                  <a:pt x="0" y="364236"/>
                </a:lnTo>
                <a:lnTo>
                  <a:pt x="0" y="411480"/>
                </a:lnTo>
                <a:lnTo>
                  <a:pt x="12192" y="411480"/>
                </a:lnTo>
                <a:lnTo>
                  <a:pt x="12192" y="364236"/>
                </a:lnTo>
                <a:close/>
              </a:path>
              <a:path w="1428114" h="417829">
                <a:moveTo>
                  <a:pt x="12192" y="278892"/>
                </a:moveTo>
                <a:lnTo>
                  <a:pt x="0" y="278892"/>
                </a:lnTo>
                <a:lnTo>
                  <a:pt x="0" y="327660"/>
                </a:lnTo>
                <a:lnTo>
                  <a:pt x="12192" y="327660"/>
                </a:lnTo>
                <a:lnTo>
                  <a:pt x="12192" y="278892"/>
                </a:lnTo>
                <a:close/>
              </a:path>
              <a:path w="1428114" h="417829">
                <a:moveTo>
                  <a:pt x="12192" y="193548"/>
                </a:moveTo>
                <a:lnTo>
                  <a:pt x="0" y="193548"/>
                </a:lnTo>
                <a:lnTo>
                  <a:pt x="0" y="242316"/>
                </a:lnTo>
                <a:lnTo>
                  <a:pt x="12192" y="242316"/>
                </a:lnTo>
                <a:lnTo>
                  <a:pt x="12192" y="193548"/>
                </a:lnTo>
                <a:close/>
              </a:path>
              <a:path w="1428114" h="417829">
                <a:moveTo>
                  <a:pt x="12192" y="108204"/>
                </a:moveTo>
                <a:lnTo>
                  <a:pt x="0" y="108204"/>
                </a:lnTo>
                <a:lnTo>
                  <a:pt x="0" y="156972"/>
                </a:lnTo>
                <a:lnTo>
                  <a:pt x="12192" y="156972"/>
                </a:lnTo>
                <a:lnTo>
                  <a:pt x="12192" y="108204"/>
                </a:lnTo>
                <a:close/>
              </a:path>
              <a:path w="1428114" h="417829">
                <a:moveTo>
                  <a:pt x="12192" y="24384"/>
                </a:moveTo>
                <a:lnTo>
                  <a:pt x="0" y="24384"/>
                </a:lnTo>
                <a:lnTo>
                  <a:pt x="0" y="73152"/>
                </a:lnTo>
                <a:lnTo>
                  <a:pt x="12192" y="73152"/>
                </a:lnTo>
                <a:lnTo>
                  <a:pt x="12192" y="24384"/>
                </a:lnTo>
                <a:close/>
              </a:path>
              <a:path w="1428114" h="417829">
                <a:moveTo>
                  <a:pt x="71628" y="0"/>
                </a:moveTo>
                <a:lnTo>
                  <a:pt x="24384" y="0"/>
                </a:lnTo>
                <a:lnTo>
                  <a:pt x="24384" y="10668"/>
                </a:lnTo>
                <a:lnTo>
                  <a:pt x="71628" y="10668"/>
                </a:lnTo>
                <a:lnTo>
                  <a:pt x="71628" y="0"/>
                </a:lnTo>
                <a:close/>
              </a:path>
              <a:path w="1428114" h="417829">
                <a:moveTo>
                  <a:pt x="156972" y="0"/>
                </a:moveTo>
                <a:lnTo>
                  <a:pt x="108204" y="0"/>
                </a:lnTo>
                <a:lnTo>
                  <a:pt x="108204" y="10668"/>
                </a:lnTo>
                <a:lnTo>
                  <a:pt x="156972" y="10668"/>
                </a:lnTo>
                <a:lnTo>
                  <a:pt x="156972" y="0"/>
                </a:lnTo>
                <a:close/>
              </a:path>
              <a:path w="1428114" h="417829">
                <a:moveTo>
                  <a:pt x="242316" y="0"/>
                </a:moveTo>
                <a:lnTo>
                  <a:pt x="193548" y="0"/>
                </a:lnTo>
                <a:lnTo>
                  <a:pt x="193548" y="10668"/>
                </a:lnTo>
                <a:lnTo>
                  <a:pt x="242316" y="10668"/>
                </a:lnTo>
                <a:lnTo>
                  <a:pt x="242316" y="0"/>
                </a:lnTo>
                <a:close/>
              </a:path>
              <a:path w="1428114" h="417829">
                <a:moveTo>
                  <a:pt x="327660" y="0"/>
                </a:moveTo>
                <a:lnTo>
                  <a:pt x="278892" y="0"/>
                </a:lnTo>
                <a:lnTo>
                  <a:pt x="278892" y="10668"/>
                </a:lnTo>
                <a:lnTo>
                  <a:pt x="327660" y="10668"/>
                </a:lnTo>
                <a:lnTo>
                  <a:pt x="327660" y="0"/>
                </a:lnTo>
                <a:close/>
              </a:path>
              <a:path w="1428114" h="417829">
                <a:moveTo>
                  <a:pt x="411480" y="0"/>
                </a:moveTo>
                <a:lnTo>
                  <a:pt x="362712" y="0"/>
                </a:lnTo>
                <a:lnTo>
                  <a:pt x="362712" y="10668"/>
                </a:lnTo>
                <a:lnTo>
                  <a:pt x="411480" y="10668"/>
                </a:lnTo>
                <a:lnTo>
                  <a:pt x="411480" y="0"/>
                </a:lnTo>
                <a:close/>
              </a:path>
              <a:path w="1428114" h="417829">
                <a:moveTo>
                  <a:pt x="496824" y="0"/>
                </a:moveTo>
                <a:lnTo>
                  <a:pt x="448056" y="0"/>
                </a:lnTo>
                <a:lnTo>
                  <a:pt x="448056" y="10668"/>
                </a:lnTo>
                <a:lnTo>
                  <a:pt x="496824" y="10668"/>
                </a:lnTo>
                <a:lnTo>
                  <a:pt x="496824" y="0"/>
                </a:lnTo>
                <a:close/>
              </a:path>
              <a:path w="1428114" h="417829">
                <a:moveTo>
                  <a:pt x="582168" y="0"/>
                </a:moveTo>
                <a:lnTo>
                  <a:pt x="533400" y="0"/>
                </a:lnTo>
                <a:lnTo>
                  <a:pt x="533400" y="10668"/>
                </a:lnTo>
                <a:lnTo>
                  <a:pt x="582168" y="10668"/>
                </a:lnTo>
                <a:lnTo>
                  <a:pt x="582168" y="0"/>
                </a:lnTo>
                <a:close/>
              </a:path>
              <a:path w="1428114" h="417829">
                <a:moveTo>
                  <a:pt x="665988" y="0"/>
                </a:moveTo>
                <a:lnTo>
                  <a:pt x="618744" y="0"/>
                </a:lnTo>
                <a:lnTo>
                  <a:pt x="618744" y="10668"/>
                </a:lnTo>
                <a:lnTo>
                  <a:pt x="665988" y="10668"/>
                </a:lnTo>
                <a:lnTo>
                  <a:pt x="665988" y="0"/>
                </a:lnTo>
                <a:close/>
              </a:path>
              <a:path w="1428114" h="417829">
                <a:moveTo>
                  <a:pt x="751332" y="0"/>
                </a:moveTo>
                <a:lnTo>
                  <a:pt x="702564" y="0"/>
                </a:lnTo>
                <a:lnTo>
                  <a:pt x="702564" y="10668"/>
                </a:lnTo>
                <a:lnTo>
                  <a:pt x="751332" y="10668"/>
                </a:lnTo>
                <a:lnTo>
                  <a:pt x="751332" y="0"/>
                </a:lnTo>
                <a:close/>
              </a:path>
              <a:path w="1428114" h="417829">
                <a:moveTo>
                  <a:pt x="836676" y="0"/>
                </a:moveTo>
                <a:lnTo>
                  <a:pt x="787908" y="0"/>
                </a:lnTo>
                <a:lnTo>
                  <a:pt x="787908" y="10668"/>
                </a:lnTo>
                <a:lnTo>
                  <a:pt x="836676" y="10668"/>
                </a:lnTo>
                <a:lnTo>
                  <a:pt x="836676" y="0"/>
                </a:lnTo>
                <a:close/>
              </a:path>
              <a:path w="1428114" h="417829">
                <a:moveTo>
                  <a:pt x="922020" y="0"/>
                </a:moveTo>
                <a:lnTo>
                  <a:pt x="873252" y="0"/>
                </a:lnTo>
                <a:lnTo>
                  <a:pt x="873252" y="10668"/>
                </a:lnTo>
                <a:lnTo>
                  <a:pt x="922020" y="10668"/>
                </a:lnTo>
                <a:lnTo>
                  <a:pt x="922020" y="0"/>
                </a:lnTo>
                <a:close/>
              </a:path>
              <a:path w="1428114" h="417829">
                <a:moveTo>
                  <a:pt x="1005840" y="0"/>
                </a:moveTo>
                <a:lnTo>
                  <a:pt x="957072" y="0"/>
                </a:lnTo>
                <a:lnTo>
                  <a:pt x="957072" y="10668"/>
                </a:lnTo>
                <a:lnTo>
                  <a:pt x="1005840" y="10668"/>
                </a:lnTo>
                <a:lnTo>
                  <a:pt x="1005840" y="0"/>
                </a:lnTo>
                <a:close/>
              </a:path>
              <a:path w="1428114" h="417829">
                <a:moveTo>
                  <a:pt x="1091184" y="0"/>
                </a:moveTo>
                <a:lnTo>
                  <a:pt x="1042416" y="0"/>
                </a:lnTo>
                <a:lnTo>
                  <a:pt x="1042416" y="10668"/>
                </a:lnTo>
                <a:lnTo>
                  <a:pt x="1091184" y="10668"/>
                </a:lnTo>
                <a:lnTo>
                  <a:pt x="1091184" y="0"/>
                </a:lnTo>
                <a:close/>
              </a:path>
              <a:path w="1428114" h="417829">
                <a:moveTo>
                  <a:pt x="1176528" y="0"/>
                </a:moveTo>
                <a:lnTo>
                  <a:pt x="1127760" y="0"/>
                </a:lnTo>
                <a:lnTo>
                  <a:pt x="1127760" y="10668"/>
                </a:lnTo>
                <a:lnTo>
                  <a:pt x="1176528" y="10668"/>
                </a:lnTo>
                <a:lnTo>
                  <a:pt x="1176528" y="0"/>
                </a:lnTo>
                <a:close/>
              </a:path>
              <a:path w="1428114" h="417829">
                <a:moveTo>
                  <a:pt x="1260348" y="0"/>
                </a:moveTo>
                <a:lnTo>
                  <a:pt x="1213104" y="0"/>
                </a:lnTo>
                <a:lnTo>
                  <a:pt x="1213104" y="10668"/>
                </a:lnTo>
                <a:lnTo>
                  <a:pt x="1260348" y="10668"/>
                </a:lnTo>
                <a:lnTo>
                  <a:pt x="1260348" y="0"/>
                </a:lnTo>
                <a:close/>
              </a:path>
              <a:path w="1428114" h="417829">
                <a:moveTo>
                  <a:pt x="1345692" y="0"/>
                </a:moveTo>
                <a:lnTo>
                  <a:pt x="1296924" y="0"/>
                </a:lnTo>
                <a:lnTo>
                  <a:pt x="1296924" y="10668"/>
                </a:lnTo>
                <a:lnTo>
                  <a:pt x="1345692" y="10668"/>
                </a:lnTo>
                <a:lnTo>
                  <a:pt x="1345692" y="0"/>
                </a:lnTo>
                <a:close/>
              </a:path>
              <a:path w="1428114" h="417829">
                <a:moveTo>
                  <a:pt x="1415796" y="4572"/>
                </a:moveTo>
                <a:lnTo>
                  <a:pt x="1415796" y="15240"/>
                </a:lnTo>
                <a:lnTo>
                  <a:pt x="1427988" y="15240"/>
                </a:lnTo>
                <a:lnTo>
                  <a:pt x="1427988" y="10668"/>
                </a:lnTo>
                <a:lnTo>
                  <a:pt x="1421892" y="10668"/>
                </a:lnTo>
                <a:lnTo>
                  <a:pt x="1415796" y="4572"/>
                </a:lnTo>
                <a:close/>
              </a:path>
              <a:path w="1428114" h="417829">
                <a:moveTo>
                  <a:pt x="1427988" y="0"/>
                </a:moveTo>
                <a:lnTo>
                  <a:pt x="1382268" y="0"/>
                </a:lnTo>
                <a:lnTo>
                  <a:pt x="1382268" y="10668"/>
                </a:lnTo>
                <a:lnTo>
                  <a:pt x="1415796" y="10668"/>
                </a:lnTo>
                <a:lnTo>
                  <a:pt x="1415796" y="4572"/>
                </a:lnTo>
                <a:lnTo>
                  <a:pt x="1427988" y="4572"/>
                </a:lnTo>
                <a:lnTo>
                  <a:pt x="1427988" y="0"/>
                </a:lnTo>
                <a:close/>
              </a:path>
              <a:path w="1428114" h="417829">
                <a:moveTo>
                  <a:pt x="1427988" y="4572"/>
                </a:moveTo>
                <a:lnTo>
                  <a:pt x="1415796" y="4572"/>
                </a:lnTo>
                <a:lnTo>
                  <a:pt x="1421892" y="10668"/>
                </a:lnTo>
                <a:lnTo>
                  <a:pt x="1427988" y="10668"/>
                </a:lnTo>
                <a:lnTo>
                  <a:pt x="1427988" y="4572"/>
                </a:lnTo>
                <a:close/>
              </a:path>
              <a:path w="1428114" h="417829">
                <a:moveTo>
                  <a:pt x="1427988" y="51816"/>
                </a:moveTo>
                <a:lnTo>
                  <a:pt x="1415796" y="51816"/>
                </a:lnTo>
                <a:lnTo>
                  <a:pt x="1415796" y="99060"/>
                </a:lnTo>
                <a:lnTo>
                  <a:pt x="1427988" y="99060"/>
                </a:lnTo>
                <a:lnTo>
                  <a:pt x="1427988" y="51816"/>
                </a:lnTo>
                <a:close/>
              </a:path>
              <a:path w="1428114" h="417829">
                <a:moveTo>
                  <a:pt x="1427988" y="135636"/>
                </a:moveTo>
                <a:lnTo>
                  <a:pt x="1415796" y="135636"/>
                </a:lnTo>
                <a:lnTo>
                  <a:pt x="1415796" y="184404"/>
                </a:lnTo>
                <a:lnTo>
                  <a:pt x="1427988" y="184404"/>
                </a:lnTo>
                <a:lnTo>
                  <a:pt x="1427988" y="135636"/>
                </a:lnTo>
                <a:close/>
              </a:path>
              <a:path w="1428114" h="417829">
                <a:moveTo>
                  <a:pt x="1427988" y="220980"/>
                </a:moveTo>
                <a:lnTo>
                  <a:pt x="1415796" y="220980"/>
                </a:lnTo>
                <a:lnTo>
                  <a:pt x="1415796" y="269748"/>
                </a:lnTo>
                <a:lnTo>
                  <a:pt x="1427988" y="269748"/>
                </a:lnTo>
                <a:lnTo>
                  <a:pt x="1427988" y="220980"/>
                </a:lnTo>
                <a:close/>
              </a:path>
              <a:path w="1428114" h="417829">
                <a:moveTo>
                  <a:pt x="1427988" y="306324"/>
                </a:moveTo>
                <a:lnTo>
                  <a:pt x="1415796" y="306324"/>
                </a:lnTo>
                <a:lnTo>
                  <a:pt x="1415796" y="355092"/>
                </a:lnTo>
                <a:lnTo>
                  <a:pt x="1427988" y="355092"/>
                </a:lnTo>
                <a:lnTo>
                  <a:pt x="1427988" y="306324"/>
                </a:lnTo>
                <a:close/>
              </a:path>
              <a:path w="1428114" h="417829">
                <a:moveTo>
                  <a:pt x="1415796" y="405384"/>
                </a:moveTo>
                <a:lnTo>
                  <a:pt x="1394460" y="405384"/>
                </a:lnTo>
                <a:lnTo>
                  <a:pt x="1394460" y="417576"/>
                </a:lnTo>
                <a:lnTo>
                  <a:pt x="1427988" y="417576"/>
                </a:lnTo>
                <a:lnTo>
                  <a:pt x="1427988" y="411480"/>
                </a:lnTo>
                <a:lnTo>
                  <a:pt x="1415796" y="411480"/>
                </a:lnTo>
                <a:lnTo>
                  <a:pt x="1415796" y="405384"/>
                </a:lnTo>
                <a:close/>
              </a:path>
              <a:path w="1428114" h="417829">
                <a:moveTo>
                  <a:pt x="1427988" y="390144"/>
                </a:moveTo>
                <a:lnTo>
                  <a:pt x="1415796" y="390144"/>
                </a:lnTo>
                <a:lnTo>
                  <a:pt x="1415796" y="411480"/>
                </a:lnTo>
                <a:lnTo>
                  <a:pt x="1421892" y="405384"/>
                </a:lnTo>
                <a:lnTo>
                  <a:pt x="1427988" y="405384"/>
                </a:lnTo>
                <a:lnTo>
                  <a:pt x="1427988" y="390144"/>
                </a:lnTo>
                <a:close/>
              </a:path>
              <a:path w="1428114" h="417829">
                <a:moveTo>
                  <a:pt x="1427988" y="405384"/>
                </a:moveTo>
                <a:lnTo>
                  <a:pt x="1421892" y="405384"/>
                </a:lnTo>
                <a:lnTo>
                  <a:pt x="1415796" y="411480"/>
                </a:lnTo>
                <a:lnTo>
                  <a:pt x="1427988" y="411480"/>
                </a:lnTo>
                <a:lnTo>
                  <a:pt x="1427988" y="405384"/>
                </a:lnTo>
                <a:close/>
              </a:path>
              <a:path w="1428114" h="417829">
                <a:moveTo>
                  <a:pt x="1357884" y="405384"/>
                </a:moveTo>
                <a:lnTo>
                  <a:pt x="1309116" y="405384"/>
                </a:lnTo>
                <a:lnTo>
                  <a:pt x="1309116" y="417576"/>
                </a:lnTo>
                <a:lnTo>
                  <a:pt x="1357884" y="417576"/>
                </a:lnTo>
                <a:lnTo>
                  <a:pt x="1357884" y="405384"/>
                </a:lnTo>
                <a:close/>
              </a:path>
              <a:path w="1428114" h="417829">
                <a:moveTo>
                  <a:pt x="1272540" y="405384"/>
                </a:moveTo>
                <a:lnTo>
                  <a:pt x="1223772" y="405384"/>
                </a:lnTo>
                <a:lnTo>
                  <a:pt x="1223772" y="417576"/>
                </a:lnTo>
                <a:lnTo>
                  <a:pt x="1272540" y="417576"/>
                </a:lnTo>
                <a:lnTo>
                  <a:pt x="1272540" y="405384"/>
                </a:lnTo>
                <a:close/>
              </a:path>
              <a:path w="1428114" h="417829">
                <a:moveTo>
                  <a:pt x="1187196" y="405384"/>
                </a:moveTo>
                <a:lnTo>
                  <a:pt x="1139952" y="405384"/>
                </a:lnTo>
                <a:lnTo>
                  <a:pt x="1139952" y="417576"/>
                </a:lnTo>
                <a:lnTo>
                  <a:pt x="1187196" y="417576"/>
                </a:lnTo>
                <a:lnTo>
                  <a:pt x="1187196" y="405384"/>
                </a:lnTo>
                <a:close/>
              </a:path>
              <a:path w="1428114" h="417829">
                <a:moveTo>
                  <a:pt x="1103376" y="405384"/>
                </a:moveTo>
                <a:lnTo>
                  <a:pt x="1054608" y="405384"/>
                </a:lnTo>
                <a:lnTo>
                  <a:pt x="1054608" y="417576"/>
                </a:lnTo>
                <a:lnTo>
                  <a:pt x="1103376" y="417576"/>
                </a:lnTo>
                <a:lnTo>
                  <a:pt x="1103376" y="405384"/>
                </a:lnTo>
                <a:close/>
              </a:path>
              <a:path w="1428114" h="417829">
                <a:moveTo>
                  <a:pt x="1018032" y="405384"/>
                </a:moveTo>
                <a:lnTo>
                  <a:pt x="969264" y="405384"/>
                </a:lnTo>
                <a:lnTo>
                  <a:pt x="969264" y="417576"/>
                </a:lnTo>
                <a:lnTo>
                  <a:pt x="1018032" y="417576"/>
                </a:lnTo>
                <a:lnTo>
                  <a:pt x="1018032" y="405384"/>
                </a:lnTo>
                <a:close/>
              </a:path>
              <a:path w="1428114" h="417829">
                <a:moveTo>
                  <a:pt x="932688" y="405384"/>
                </a:moveTo>
                <a:lnTo>
                  <a:pt x="883920" y="405384"/>
                </a:lnTo>
                <a:lnTo>
                  <a:pt x="883920" y="417576"/>
                </a:lnTo>
                <a:lnTo>
                  <a:pt x="932688" y="417576"/>
                </a:lnTo>
                <a:lnTo>
                  <a:pt x="932688" y="405384"/>
                </a:lnTo>
                <a:close/>
              </a:path>
              <a:path w="1428114" h="417829">
                <a:moveTo>
                  <a:pt x="848868" y="405384"/>
                </a:moveTo>
                <a:lnTo>
                  <a:pt x="800100" y="405384"/>
                </a:lnTo>
                <a:lnTo>
                  <a:pt x="800100" y="417576"/>
                </a:lnTo>
                <a:lnTo>
                  <a:pt x="848868" y="417576"/>
                </a:lnTo>
                <a:lnTo>
                  <a:pt x="848868" y="405384"/>
                </a:lnTo>
                <a:close/>
              </a:path>
              <a:path w="1428114" h="417829">
                <a:moveTo>
                  <a:pt x="763524" y="405384"/>
                </a:moveTo>
                <a:lnTo>
                  <a:pt x="714756" y="405384"/>
                </a:lnTo>
                <a:lnTo>
                  <a:pt x="714756" y="417576"/>
                </a:lnTo>
                <a:lnTo>
                  <a:pt x="763524" y="417576"/>
                </a:lnTo>
                <a:lnTo>
                  <a:pt x="763524" y="405384"/>
                </a:lnTo>
                <a:close/>
              </a:path>
              <a:path w="1428114" h="417829">
                <a:moveTo>
                  <a:pt x="678180" y="405384"/>
                </a:moveTo>
                <a:lnTo>
                  <a:pt x="629412" y="405384"/>
                </a:lnTo>
                <a:lnTo>
                  <a:pt x="629412" y="417576"/>
                </a:lnTo>
                <a:lnTo>
                  <a:pt x="678180" y="417576"/>
                </a:lnTo>
                <a:lnTo>
                  <a:pt x="678180" y="405384"/>
                </a:lnTo>
                <a:close/>
              </a:path>
              <a:path w="1428114" h="417829">
                <a:moveTo>
                  <a:pt x="592836" y="405384"/>
                </a:moveTo>
                <a:lnTo>
                  <a:pt x="545592" y="405384"/>
                </a:lnTo>
                <a:lnTo>
                  <a:pt x="545592" y="417576"/>
                </a:lnTo>
                <a:lnTo>
                  <a:pt x="592836" y="417576"/>
                </a:lnTo>
                <a:lnTo>
                  <a:pt x="592836" y="405384"/>
                </a:lnTo>
                <a:close/>
              </a:path>
              <a:path w="1428114" h="417829">
                <a:moveTo>
                  <a:pt x="509016" y="405384"/>
                </a:moveTo>
                <a:lnTo>
                  <a:pt x="460248" y="405384"/>
                </a:lnTo>
                <a:lnTo>
                  <a:pt x="460248" y="417576"/>
                </a:lnTo>
                <a:lnTo>
                  <a:pt x="509016" y="417576"/>
                </a:lnTo>
                <a:lnTo>
                  <a:pt x="509016" y="405384"/>
                </a:lnTo>
                <a:close/>
              </a:path>
              <a:path w="1428114" h="417829">
                <a:moveTo>
                  <a:pt x="423672" y="405384"/>
                </a:moveTo>
                <a:lnTo>
                  <a:pt x="374904" y="405384"/>
                </a:lnTo>
                <a:lnTo>
                  <a:pt x="374904" y="417576"/>
                </a:lnTo>
                <a:lnTo>
                  <a:pt x="423672" y="417576"/>
                </a:lnTo>
                <a:lnTo>
                  <a:pt x="423672" y="405384"/>
                </a:lnTo>
                <a:close/>
              </a:path>
              <a:path w="1428114" h="417829">
                <a:moveTo>
                  <a:pt x="338328" y="405384"/>
                </a:moveTo>
                <a:lnTo>
                  <a:pt x="289560" y="405384"/>
                </a:lnTo>
                <a:lnTo>
                  <a:pt x="289560" y="417576"/>
                </a:lnTo>
                <a:lnTo>
                  <a:pt x="338328" y="417576"/>
                </a:lnTo>
                <a:lnTo>
                  <a:pt x="338328" y="405384"/>
                </a:lnTo>
                <a:close/>
              </a:path>
              <a:path w="1428114" h="417829">
                <a:moveTo>
                  <a:pt x="252984" y="405384"/>
                </a:moveTo>
                <a:lnTo>
                  <a:pt x="205740" y="405384"/>
                </a:lnTo>
                <a:lnTo>
                  <a:pt x="205740" y="417576"/>
                </a:lnTo>
                <a:lnTo>
                  <a:pt x="252984" y="417576"/>
                </a:lnTo>
                <a:lnTo>
                  <a:pt x="252984" y="405384"/>
                </a:lnTo>
                <a:close/>
              </a:path>
              <a:path w="1428114" h="417829">
                <a:moveTo>
                  <a:pt x="169164" y="405384"/>
                </a:moveTo>
                <a:lnTo>
                  <a:pt x="120396" y="405384"/>
                </a:lnTo>
                <a:lnTo>
                  <a:pt x="120396" y="417576"/>
                </a:lnTo>
                <a:lnTo>
                  <a:pt x="169164" y="417576"/>
                </a:lnTo>
                <a:lnTo>
                  <a:pt x="169164" y="405384"/>
                </a:lnTo>
                <a:close/>
              </a:path>
              <a:path w="1428114" h="417829">
                <a:moveTo>
                  <a:pt x="83820" y="405384"/>
                </a:moveTo>
                <a:lnTo>
                  <a:pt x="35052" y="405384"/>
                </a:lnTo>
                <a:lnTo>
                  <a:pt x="35052" y="417576"/>
                </a:lnTo>
                <a:lnTo>
                  <a:pt x="83820" y="417576"/>
                </a:lnTo>
                <a:lnTo>
                  <a:pt x="83820" y="405384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026919" y="2408939"/>
            <a:ext cx="297815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dirty="0" sz="550" spc="15">
                <a:solidFill>
                  <a:srgbClr val="FF0000"/>
                </a:solidFill>
                <a:latin typeface="Arial MT"/>
                <a:cs typeface="Arial MT"/>
              </a:rPr>
              <a:t>semp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5151" y="2123634"/>
            <a:ext cx="1484630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1519" y="2008627"/>
            <a:ext cx="2897505" cy="2220595"/>
          </a:xfrm>
          <a:custGeom>
            <a:avLst/>
            <a:gdLst/>
            <a:ahLst/>
            <a:cxnLst/>
            <a:rect l="l" t="t" r="r" b="b"/>
            <a:pathLst>
              <a:path w="2897504" h="2220595">
                <a:moveTo>
                  <a:pt x="0" y="2220467"/>
                </a:moveTo>
                <a:lnTo>
                  <a:pt x="2897123" y="2220467"/>
                </a:lnTo>
                <a:lnTo>
                  <a:pt x="2897123" y="0"/>
                </a:lnTo>
                <a:lnTo>
                  <a:pt x="0" y="0"/>
                </a:lnTo>
                <a:lnTo>
                  <a:pt x="0" y="222046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3976317" y="2031546"/>
            <a:ext cx="2833370" cy="2176780"/>
            <a:chOff x="3976317" y="2031546"/>
            <a:chExt cx="2833370" cy="217678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2031546"/>
              <a:ext cx="2833028" cy="217615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204720" y="2534369"/>
              <a:ext cx="2293620" cy="1503045"/>
            </a:xfrm>
            <a:custGeom>
              <a:avLst/>
              <a:gdLst/>
              <a:ahLst/>
              <a:cxnLst/>
              <a:rect l="l" t="t" r="r" b="b"/>
              <a:pathLst>
                <a:path w="2293620" h="1503045">
                  <a:moveTo>
                    <a:pt x="0" y="0"/>
                  </a:moveTo>
                  <a:lnTo>
                    <a:pt x="2293616" y="0"/>
                  </a:lnTo>
                  <a:lnTo>
                    <a:pt x="2293616" y="1502679"/>
                  </a:lnTo>
                  <a:lnTo>
                    <a:pt x="0" y="1502679"/>
                  </a:lnTo>
                  <a:lnTo>
                    <a:pt x="0" y="0"/>
                  </a:lnTo>
                  <a:close/>
                </a:path>
              </a:pathLst>
            </a:custGeom>
            <a:ln w="6633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433315" y="3625591"/>
              <a:ext cx="1894839" cy="0"/>
            </a:xfrm>
            <a:custGeom>
              <a:avLst/>
              <a:gdLst/>
              <a:ahLst/>
              <a:cxnLst/>
              <a:rect l="l" t="t" r="r" b="b"/>
              <a:pathLst>
                <a:path w="1894839" h="0">
                  <a:moveTo>
                    <a:pt x="0" y="0"/>
                  </a:moveTo>
                  <a:lnTo>
                    <a:pt x="189433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33315" y="3494527"/>
              <a:ext cx="1894839" cy="0"/>
            </a:xfrm>
            <a:custGeom>
              <a:avLst/>
              <a:gdLst/>
              <a:ahLst/>
              <a:cxnLst/>
              <a:rect l="l" t="t" r="r" b="b"/>
              <a:pathLst>
                <a:path w="1894839" h="0">
                  <a:moveTo>
                    <a:pt x="0" y="0"/>
                  </a:moveTo>
                  <a:lnTo>
                    <a:pt x="189433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433315" y="3364987"/>
              <a:ext cx="1894839" cy="0"/>
            </a:xfrm>
            <a:custGeom>
              <a:avLst/>
              <a:gdLst/>
              <a:ahLst/>
              <a:cxnLst/>
              <a:rect l="l" t="t" r="r" b="b"/>
              <a:pathLst>
                <a:path w="1894839" h="0">
                  <a:moveTo>
                    <a:pt x="0" y="0"/>
                  </a:moveTo>
                  <a:lnTo>
                    <a:pt x="189433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433315" y="3233923"/>
              <a:ext cx="1894839" cy="0"/>
            </a:xfrm>
            <a:custGeom>
              <a:avLst/>
              <a:gdLst/>
              <a:ahLst/>
              <a:cxnLst/>
              <a:rect l="l" t="t" r="r" b="b"/>
              <a:pathLst>
                <a:path w="1894839" h="0">
                  <a:moveTo>
                    <a:pt x="0" y="0"/>
                  </a:moveTo>
                  <a:lnTo>
                    <a:pt x="189433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433315" y="3102859"/>
              <a:ext cx="1894839" cy="0"/>
            </a:xfrm>
            <a:custGeom>
              <a:avLst/>
              <a:gdLst/>
              <a:ahLst/>
              <a:cxnLst/>
              <a:rect l="l" t="t" r="r" b="b"/>
              <a:pathLst>
                <a:path w="1894839" h="0">
                  <a:moveTo>
                    <a:pt x="0" y="0"/>
                  </a:moveTo>
                  <a:lnTo>
                    <a:pt x="189433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433315" y="2973319"/>
              <a:ext cx="1894839" cy="0"/>
            </a:xfrm>
            <a:custGeom>
              <a:avLst/>
              <a:gdLst/>
              <a:ahLst/>
              <a:cxnLst/>
              <a:rect l="l" t="t" r="r" b="b"/>
              <a:pathLst>
                <a:path w="1894839" h="0">
                  <a:moveTo>
                    <a:pt x="0" y="0"/>
                  </a:moveTo>
                  <a:lnTo>
                    <a:pt x="189433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33315" y="2842255"/>
              <a:ext cx="1894839" cy="0"/>
            </a:xfrm>
            <a:custGeom>
              <a:avLst/>
              <a:gdLst/>
              <a:ahLst/>
              <a:cxnLst/>
              <a:rect l="l" t="t" r="r" b="b"/>
              <a:pathLst>
                <a:path w="1894839" h="0">
                  <a:moveTo>
                    <a:pt x="0" y="0"/>
                  </a:moveTo>
                  <a:lnTo>
                    <a:pt x="189433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33315" y="2711191"/>
              <a:ext cx="1894839" cy="0"/>
            </a:xfrm>
            <a:custGeom>
              <a:avLst/>
              <a:gdLst/>
              <a:ahLst/>
              <a:cxnLst/>
              <a:rect l="l" t="t" r="r" b="b"/>
              <a:pathLst>
                <a:path w="1894839" h="0">
                  <a:moveTo>
                    <a:pt x="0" y="0"/>
                  </a:moveTo>
                  <a:lnTo>
                    <a:pt x="189433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33320" y="2711151"/>
              <a:ext cx="1894839" cy="1045844"/>
            </a:xfrm>
            <a:custGeom>
              <a:avLst/>
              <a:gdLst/>
              <a:ahLst/>
              <a:cxnLst/>
              <a:rect l="l" t="t" r="r" b="b"/>
              <a:pathLst>
                <a:path w="1894839" h="1045845">
                  <a:moveTo>
                    <a:pt x="0" y="0"/>
                  </a:moveTo>
                  <a:lnTo>
                    <a:pt x="1894324" y="0"/>
                  </a:lnTo>
                </a:path>
                <a:path w="1894839" h="1045845">
                  <a:moveTo>
                    <a:pt x="1894324" y="0"/>
                  </a:moveTo>
                  <a:lnTo>
                    <a:pt x="1894324" y="1045481"/>
                  </a:lnTo>
                </a:path>
                <a:path w="1894839" h="1045845">
                  <a:moveTo>
                    <a:pt x="1894324" y="1045481"/>
                  </a:moveTo>
                  <a:lnTo>
                    <a:pt x="0" y="1045481"/>
                  </a:lnTo>
                </a:path>
                <a:path w="1894839" h="1045845">
                  <a:moveTo>
                    <a:pt x="0" y="1045481"/>
                  </a:moveTo>
                  <a:lnTo>
                    <a:pt x="0" y="0"/>
                  </a:lnTo>
                </a:path>
              </a:pathLst>
            </a:custGeom>
            <a:ln w="6595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433315" y="2727955"/>
              <a:ext cx="1894839" cy="1028700"/>
            </a:xfrm>
            <a:custGeom>
              <a:avLst/>
              <a:gdLst/>
              <a:ahLst/>
              <a:cxnLst/>
              <a:rect l="l" t="t" r="r" b="b"/>
              <a:pathLst>
                <a:path w="1894839" h="1028700">
                  <a:moveTo>
                    <a:pt x="947927" y="0"/>
                  </a:moveTo>
                  <a:lnTo>
                    <a:pt x="925067" y="7619"/>
                  </a:lnTo>
                  <a:lnTo>
                    <a:pt x="911351" y="13715"/>
                  </a:lnTo>
                  <a:lnTo>
                    <a:pt x="899159" y="24383"/>
                  </a:lnTo>
                  <a:lnTo>
                    <a:pt x="888491" y="33527"/>
                  </a:lnTo>
                  <a:lnTo>
                    <a:pt x="876299" y="47243"/>
                  </a:lnTo>
                  <a:lnTo>
                    <a:pt x="865631" y="64007"/>
                  </a:lnTo>
                  <a:lnTo>
                    <a:pt x="853439" y="83819"/>
                  </a:lnTo>
                  <a:lnTo>
                    <a:pt x="839723" y="103631"/>
                  </a:lnTo>
                  <a:lnTo>
                    <a:pt x="830579" y="128015"/>
                  </a:lnTo>
                  <a:lnTo>
                    <a:pt x="816863" y="150875"/>
                  </a:lnTo>
                  <a:lnTo>
                    <a:pt x="804671" y="178307"/>
                  </a:lnTo>
                  <a:lnTo>
                    <a:pt x="794003" y="204215"/>
                  </a:lnTo>
                  <a:lnTo>
                    <a:pt x="781811" y="231647"/>
                  </a:lnTo>
                  <a:lnTo>
                    <a:pt x="768095" y="262127"/>
                  </a:lnTo>
                  <a:lnTo>
                    <a:pt x="758951" y="291083"/>
                  </a:lnTo>
                  <a:lnTo>
                    <a:pt x="745235" y="321563"/>
                  </a:lnTo>
                  <a:lnTo>
                    <a:pt x="736091" y="352043"/>
                  </a:lnTo>
                  <a:lnTo>
                    <a:pt x="722375" y="382523"/>
                  </a:lnTo>
                  <a:lnTo>
                    <a:pt x="710183" y="413003"/>
                  </a:lnTo>
                  <a:lnTo>
                    <a:pt x="699515" y="445007"/>
                  </a:lnTo>
                  <a:lnTo>
                    <a:pt x="687323" y="475487"/>
                  </a:lnTo>
                  <a:lnTo>
                    <a:pt x="673607" y="505967"/>
                  </a:lnTo>
                  <a:lnTo>
                    <a:pt x="664463" y="533399"/>
                  </a:lnTo>
                  <a:lnTo>
                    <a:pt x="650747" y="562355"/>
                  </a:lnTo>
                  <a:lnTo>
                    <a:pt x="638555" y="589787"/>
                  </a:lnTo>
                  <a:lnTo>
                    <a:pt x="627887" y="617219"/>
                  </a:lnTo>
                  <a:lnTo>
                    <a:pt x="615695" y="643127"/>
                  </a:lnTo>
                  <a:lnTo>
                    <a:pt x="605027" y="670559"/>
                  </a:lnTo>
                  <a:lnTo>
                    <a:pt x="592835" y="693419"/>
                  </a:lnTo>
                  <a:lnTo>
                    <a:pt x="579119" y="716279"/>
                  </a:lnTo>
                  <a:lnTo>
                    <a:pt x="569975" y="737615"/>
                  </a:lnTo>
                  <a:lnTo>
                    <a:pt x="556259" y="757427"/>
                  </a:lnTo>
                  <a:lnTo>
                    <a:pt x="544067" y="777239"/>
                  </a:lnTo>
                  <a:lnTo>
                    <a:pt x="533399" y="797051"/>
                  </a:lnTo>
                  <a:lnTo>
                    <a:pt x="521207" y="813815"/>
                  </a:lnTo>
                  <a:lnTo>
                    <a:pt x="507491" y="830579"/>
                  </a:lnTo>
                  <a:lnTo>
                    <a:pt x="498347" y="847343"/>
                  </a:lnTo>
                  <a:lnTo>
                    <a:pt x="484631" y="861059"/>
                  </a:lnTo>
                  <a:lnTo>
                    <a:pt x="475487" y="874775"/>
                  </a:lnTo>
                  <a:lnTo>
                    <a:pt x="461771" y="886967"/>
                  </a:lnTo>
                  <a:lnTo>
                    <a:pt x="449579" y="900683"/>
                  </a:lnTo>
                  <a:lnTo>
                    <a:pt x="438911" y="911351"/>
                  </a:lnTo>
                  <a:lnTo>
                    <a:pt x="426719" y="920495"/>
                  </a:lnTo>
                  <a:lnTo>
                    <a:pt x="413003" y="931163"/>
                  </a:lnTo>
                  <a:lnTo>
                    <a:pt x="403859" y="937259"/>
                  </a:lnTo>
                  <a:lnTo>
                    <a:pt x="390143" y="947927"/>
                  </a:lnTo>
                  <a:lnTo>
                    <a:pt x="377951" y="954023"/>
                  </a:lnTo>
                  <a:lnTo>
                    <a:pt x="367283" y="961643"/>
                  </a:lnTo>
                  <a:lnTo>
                    <a:pt x="355091" y="967739"/>
                  </a:lnTo>
                  <a:lnTo>
                    <a:pt x="341375" y="975359"/>
                  </a:lnTo>
                  <a:lnTo>
                    <a:pt x="332231" y="978407"/>
                  </a:lnTo>
                  <a:lnTo>
                    <a:pt x="318515" y="984503"/>
                  </a:lnTo>
                  <a:lnTo>
                    <a:pt x="295655" y="992123"/>
                  </a:lnTo>
                  <a:lnTo>
                    <a:pt x="283463" y="995171"/>
                  </a:lnTo>
                  <a:lnTo>
                    <a:pt x="272795" y="998219"/>
                  </a:lnTo>
                  <a:lnTo>
                    <a:pt x="260603" y="1001267"/>
                  </a:lnTo>
                  <a:lnTo>
                    <a:pt x="246887" y="1004315"/>
                  </a:lnTo>
                  <a:lnTo>
                    <a:pt x="237743" y="1004315"/>
                  </a:lnTo>
                  <a:lnTo>
                    <a:pt x="224027" y="1008887"/>
                  </a:lnTo>
                  <a:lnTo>
                    <a:pt x="211835" y="1011935"/>
                  </a:lnTo>
                  <a:lnTo>
                    <a:pt x="201167" y="1011935"/>
                  </a:lnTo>
                  <a:lnTo>
                    <a:pt x="188975" y="1014983"/>
                  </a:lnTo>
                  <a:lnTo>
                    <a:pt x="179831" y="1014983"/>
                  </a:lnTo>
                  <a:lnTo>
                    <a:pt x="166115" y="1018031"/>
                  </a:lnTo>
                  <a:lnTo>
                    <a:pt x="143255" y="1018031"/>
                  </a:lnTo>
                  <a:lnTo>
                    <a:pt x="129539" y="1021079"/>
                  </a:lnTo>
                  <a:lnTo>
                    <a:pt x="80771" y="1021079"/>
                  </a:lnTo>
                  <a:lnTo>
                    <a:pt x="71627" y="1025651"/>
                  </a:lnTo>
                  <a:lnTo>
                    <a:pt x="0" y="1025651"/>
                  </a:lnTo>
                  <a:lnTo>
                    <a:pt x="0" y="1028699"/>
                  </a:lnTo>
                  <a:lnTo>
                    <a:pt x="1894331" y="1028699"/>
                  </a:lnTo>
                  <a:lnTo>
                    <a:pt x="1894331" y="1025651"/>
                  </a:lnTo>
                  <a:lnTo>
                    <a:pt x="1822703" y="1025651"/>
                  </a:lnTo>
                  <a:lnTo>
                    <a:pt x="1813559" y="1021079"/>
                  </a:lnTo>
                  <a:lnTo>
                    <a:pt x="1764791" y="1021079"/>
                  </a:lnTo>
                  <a:lnTo>
                    <a:pt x="1751075" y="1018031"/>
                  </a:lnTo>
                  <a:lnTo>
                    <a:pt x="1728215" y="1018031"/>
                  </a:lnTo>
                  <a:lnTo>
                    <a:pt x="1716023" y="1014983"/>
                  </a:lnTo>
                  <a:lnTo>
                    <a:pt x="1706879" y="1014983"/>
                  </a:lnTo>
                  <a:lnTo>
                    <a:pt x="1693163" y="1011935"/>
                  </a:lnTo>
                  <a:lnTo>
                    <a:pt x="1684019" y="1011935"/>
                  </a:lnTo>
                  <a:lnTo>
                    <a:pt x="1670303" y="1008887"/>
                  </a:lnTo>
                  <a:lnTo>
                    <a:pt x="1656587" y="1004315"/>
                  </a:lnTo>
                  <a:lnTo>
                    <a:pt x="1647443" y="1004315"/>
                  </a:lnTo>
                  <a:lnTo>
                    <a:pt x="1635251" y="1001267"/>
                  </a:lnTo>
                  <a:lnTo>
                    <a:pt x="1621535" y="998219"/>
                  </a:lnTo>
                  <a:lnTo>
                    <a:pt x="1612391" y="995171"/>
                  </a:lnTo>
                  <a:lnTo>
                    <a:pt x="1598675" y="992123"/>
                  </a:lnTo>
                  <a:lnTo>
                    <a:pt x="1575815" y="984503"/>
                  </a:lnTo>
                  <a:lnTo>
                    <a:pt x="1563623" y="978407"/>
                  </a:lnTo>
                  <a:lnTo>
                    <a:pt x="1552955" y="975359"/>
                  </a:lnTo>
                  <a:lnTo>
                    <a:pt x="1540763" y="967739"/>
                  </a:lnTo>
                  <a:lnTo>
                    <a:pt x="1527047" y="961643"/>
                  </a:lnTo>
                  <a:lnTo>
                    <a:pt x="1517903" y="954023"/>
                  </a:lnTo>
                  <a:lnTo>
                    <a:pt x="1504187" y="947927"/>
                  </a:lnTo>
                  <a:lnTo>
                    <a:pt x="1491995" y="937259"/>
                  </a:lnTo>
                  <a:lnTo>
                    <a:pt x="1481327" y="931163"/>
                  </a:lnTo>
                  <a:lnTo>
                    <a:pt x="1469135" y="920495"/>
                  </a:lnTo>
                  <a:lnTo>
                    <a:pt x="1455419" y="911351"/>
                  </a:lnTo>
                  <a:lnTo>
                    <a:pt x="1446275" y="900683"/>
                  </a:lnTo>
                  <a:lnTo>
                    <a:pt x="1432559" y="886967"/>
                  </a:lnTo>
                  <a:lnTo>
                    <a:pt x="1423415" y="874775"/>
                  </a:lnTo>
                  <a:lnTo>
                    <a:pt x="1409699" y="861059"/>
                  </a:lnTo>
                  <a:lnTo>
                    <a:pt x="1397507" y="847343"/>
                  </a:lnTo>
                  <a:lnTo>
                    <a:pt x="1386839" y="830579"/>
                  </a:lnTo>
                  <a:lnTo>
                    <a:pt x="1374647" y="813815"/>
                  </a:lnTo>
                  <a:lnTo>
                    <a:pt x="1360931" y="797051"/>
                  </a:lnTo>
                  <a:lnTo>
                    <a:pt x="1351787" y="777239"/>
                  </a:lnTo>
                  <a:lnTo>
                    <a:pt x="1338071" y="757427"/>
                  </a:lnTo>
                  <a:lnTo>
                    <a:pt x="1325879" y="737615"/>
                  </a:lnTo>
                  <a:lnTo>
                    <a:pt x="1315211" y="716279"/>
                  </a:lnTo>
                  <a:lnTo>
                    <a:pt x="1303019" y="693419"/>
                  </a:lnTo>
                  <a:lnTo>
                    <a:pt x="1289303" y="670559"/>
                  </a:lnTo>
                  <a:lnTo>
                    <a:pt x="1280159" y="643127"/>
                  </a:lnTo>
                  <a:lnTo>
                    <a:pt x="1266443" y="617219"/>
                  </a:lnTo>
                  <a:lnTo>
                    <a:pt x="1257299" y="589787"/>
                  </a:lnTo>
                  <a:lnTo>
                    <a:pt x="1243583" y="562355"/>
                  </a:lnTo>
                  <a:lnTo>
                    <a:pt x="1231391" y="533399"/>
                  </a:lnTo>
                  <a:lnTo>
                    <a:pt x="1220723" y="505967"/>
                  </a:lnTo>
                  <a:lnTo>
                    <a:pt x="1208531" y="475487"/>
                  </a:lnTo>
                  <a:lnTo>
                    <a:pt x="1194815" y="445007"/>
                  </a:lnTo>
                  <a:lnTo>
                    <a:pt x="1185671" y="413003"/>
                  </a:lnTo>
                  <a:lnTo>
                    <a:pt x="1171955" y="382523"/>
                  </a:lnTo>
                  <a:lnTo>
                    <a:pt x="1159763" y="352043"/>
                  </a:lnTo>
                  <a:lnTo>
                    <a:pt x="1149095" y="321563"/>
                  </a:lnTo>
                  <a:lnTo>
                    <a:pt x="1136903" y="291083"/>
                  </a:lnTo>
                  <a:lnTo>
                    <a:pt x="1126235" y="262127"/>
                  </a:lnTo>
                  <a:lnTo>
                    <a:pt x="1114043" y="231647"/>
                  </a:lnTo>
                  <a:lnTo>
                    <a:pt x="1100327" y="204215"/>
                  </a:lnTo>
                  <a:lnTo>
                    <a:pt x="1091183" y="178307"/>
                  </a:lnTo>
                  <a:lnTo>
                    <a:pt x="1077467" y="150875"/>
                  </a:lnTo>
                  <a:lnTo>
                    <a:pt x="1065275" y="128015"/>
                  </a:lnTo>
                  <a:lnTo>
                    <a:pt x="1054607" y="103631"/>
                  </a:lnTo>
                  <a:lnTo>
                    <a:pt x="1042415" y="83819"/>
                  </a:lnTo>
                  <a:lnTo>
                    <a:pt x="1028699" y="64007"/>
                  </a:lnTo>
                  <a:lnTo>
                    <a:pt x="1019555" y="47243"/>
                  </a:lnTo>
                  <a:lnTo>
                    <a:pt x="996695" y="24383"/>
                  </a:lnTo>
                  <a:lnTo>
                    <a:pt x="982979" y="13715"/>
                  </a:lnTo>
                  <a:lnTo>
                    <a:pt x="970787" y="7619"/>
                  </a:lnTo>
                  <a:lnTo>
                    <a:pt x="960119" y="4571"/>
                  </a:lnTo>
                  <a:lnTo>
                    <a:pt x="9479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433320" y="2727924"/>
              <a:ext cx="1894839" cy="1029335"/>
            </a:xfrm>
            <a:custGeom>
              <a:avLst/>
              <a:gdLst/>
              <a:ahLst/>
              <a:cxnLst/>
              <a:rect l="l" t="t" r="r" b="b"/>
              <a:pathLst>
                <a:path w="1894839" h="1029335">
                  <a:moveTo>
                    <a:pt x="0" y="1028709"/>
                  </a:moveTo>
                  <a:lnTo>
                    <a:pt x="0" y="1025648"/>
                  </a:lnTo>
                  <a:lnTo>
                    <a:pt x="71623" y="1025648"/>
                  </a:lnTo>
                  <a:lnTo>
                    <a:pt x="80771" y="1021088"/>
                  </a:lnTo>
                  <a:lnTo>
                    <a:pt x="129532" y="1021088"/>
                  </a:lnTo>
                  <a:lnTo>
                    <a:pt x="143246" y="1018027"/>
                  </a:lnTo>
                  <a:lnTo>
                    <a:pt x="166109" y="1018027"/>
                  </a:lnTo>
                  <a:lnTo>
                    <a:pt x="179824" y="1014982"/>
                  </a:lnTo>
                  <a:lnTo>
                    <a:pt x="188972" y="1014982"/>
                  </a:lnTo>
                  <a:lnTo>
                    <a:pt x="201170" y="1011937"/>
                  </a:lnTo>
                  <a:lnTo>
                    <a:pt x="211835" y="1011937"/>
                  </a:lnTo>
                  <a:lnTo>
                    <a:pt x="224018" y="1008891"/>
                  </a:lnTo>
                  <a:lnTo>
                    <a:pt x="237748" y="1004316"/>
                  </a:lnTo>
                  <a:lnTo>
                    <a:pt x="246881" y="1004316"/>
                  </a:lnTo>
                  <a:lnTo>
                    <a:pt x="260596" y="1001270"/>
                  </a:lnTo>
                  <a:lnTo>
                    <a:pt x="272793" y="998225"/>
                  </a:lnTo>
                  <a:lnTo>
                    <a:pt x="283459" y="995180"/>
                  </a:lnTo>
                  <a:lnTo>
                    <a:pt x="295656" y="992119"/>
                  </a:lnTo>
                  <a:lnTo>
                    <a:pt x="309371" y="987559"/>
                  </a:lnTo>
                  <a:lnTo>
                    <a:pt x="318519" y="984513"/>
                  </a:lnTo>
                  <a:lnTo>
                    <a:pt x="332234" y="978407"/>
                  </a:lnTo>
                  <a:lnTo>
                    <a:pt x="341367" y="975362"/>
                  </a:lnTo>
                  <a:lnTo>
                    <a:pt x="355082" y="967741"/>
                  </a:lnTo>
                  <a:lnTo>
                    <a:pt x="367280" y="961650"/>
                  </a:lnTo>
                  <a:lnTo>
                    <a:pt x="377945" y="954029"/>
                  </a:lnTo>
                  <a:lnTo>
                    <a:pt x="390143" y="947923"/>
                  </a:lnTo>
                  <a:lnTo>
                    <a:pt x="403858" y="937257"/>
                  </a:lnTo>
                  <a:lnTo>
                    <a:pt x="413006" y="931166"/>
                  </a:lnTo>
                  <a:lnTo>
                    <a:pt x="426721" y="920500"/>
                  </a:lnTo>
                  <a:lnTo>
                    <a:pt x="438903" y="911349"/>
                  </a:lnTo>
                  <a:lnTo>
                    <a:pt x="449584" y="900683"/>
                  </a:lnTo>
                  <a:lnTo>
                    <a:pt x="461766" y="886971"/>
                  </a:lnTo>
                  <a:lnTo>
                    <a:pt x="475481" y="874774"/>
                  </a:lnTo>
                  <a:lnTo>
                    <a:pt x="484629" y="861063"/>
                  </a:lnTo>
                  <a:lnTo>
                    <a:pt x="498344" y="847351"/>
                  </a:lnTo>
                  <a:lnTo>
                    <a:pt x="507492" y="830579"/>
                  </a:lnTo>
                  <a:lnTo>
                    <a:pt x="521207" y="813822"/>
                  </a:lnTo>
                  <a:lnTo>
                    <a:pt x="533390" y="797049"/>
                  </a:lnTo>
                  <a:lnTo>
                    <a:pt x="544070" y="777247"/>
                  </a:lnTo>
                  <a:lnTo>
                    <a:pt x="556253" y="757430"/>
                  </a:lnTo>
                  <a:lnTo>
                    <a:pt x="569967" y="737612"/>
                  </a:lnTo>
                  <a:lnTo>
                    <a:pt x="579116" y="716279"/>
                  </a:lnTo>
                  <a:lnTo>
                    <a:pt x="592830" y="693416"/>
                  </a:lnTo>
                  <a:lnTo>
                    <a:pt x="605028" y="670553"/>
                  </a:lnTo>
                  <a:lnTo>
                    <a:pt x="615693" y="643130"/>
                  </a:lnTo>
                  <a:lnTo>
                    <a:pt x="627891" y="617222"/>
                  </a:lnTo>
                  <a:lnTo>
                    <a:pt x="638556" y="589783"/>
                  </a:lnTo>
                  <a:lnTo>
                    <a:pt x="650739" y="562360"/>
                  </a:lnTo>
                  <a:lnTo>
                    <a:pt x="664454" y="533407"/>
                  </a:lnTo>
                  <a:lnTo>
                    <a:pt x="673602" y="505968"/>
                  </a:lnTo>
                  <a:lnTo>
                    <a:pt x="687317" y="475484"/>
                  </a:lnTo>
                  <a:lnTo>
                    <a:pt x="699514" y="445000"/>
                  </a:lnTo>
                  <a:lnTo>
                    <a:pt x="710180" y="413001"/>
                  </a:lnTo>
                  <a:lnTo>
                    <a:pt x="722377" y="382517"/>
                  </a:lnTo>
                  <a:lnTo>
                    <a:pt x="736092" y="352049"/>
                  </a:lnTo>
                  <a:lnTo>
                    <a:pt x="745225" y="321565"/>
                  </a:lnTo>
                  <a:lnTo>
                    <a:pt x="758955" y="291081"/>
                  </a:lnTo>
                  <a:lnTo>
                    <a:pt x="768088" y="262127"/>
                  </a:lnTo>
                  <a:lnTo>
                    <a:pt x="781803" y="231643"/>
                  </a:lnTo>
                  <a:lnTo>
                    <a:pt x="794001" y="204220"/>
                  </a:lnTo>
                  <a:lnTo>
                    <a:pt x="804666" y="178312"/>
                  </a:lnTo>
                  <a:lnTo>
                    <a:pt x="816864" y="150873"/>
                  </a:lnTo>
                  <a:lnTo>
                    <a:pt x="830579" y="128010"/>
                  </a:lnTo>
                  <a:lnTo>
                    <a:pt x="839727" y="103633"/>
                  </a:lnTo>
                  <a:lnTo>
                    <a:pt x="853442" y="83815"/>
                  </a:lnTo>
                  <a:lnTo>
                    <a:pt x="865624" y="64013"/>
                  </a:lnTo>
                  <a:lnTo>
                    <a:pt x="876290" y="47240"/>
                  </a:lnTo>
                  <a:lnTo>
                    <a:pt x="888487" y="33529"/>
                  </a:lnTo>
                  <a:lnTo>
                    <a:pt x="899153" y="24377"/>
                  </a:lnTo>
                  <a:lnTo>
                    <a:pt x="911350" y="13711"/>
                  </a:lnTo>
                  <a:lnTo>
                    <a:pt x="925065" y="7620"/>
                  </a:lnTo>
                  <a:lnTo>
                    <a:pt x="934213" y="4575"/>
                  </a:lnTo>
                  <a:lnTo>
                    <a:pt x="947928" y="0"/>
                  </a:lnTo>
                  <a:lnTo>
                    <a:pt x="960111" y="4575"/>
                  </a:lnTo>
                  <a:lnTo>
                    <a:pt x="970791" y="7620"/>
                  </a:lnTo>
                  <a:lnTo>
                    <a:pt x="982974" y="13711"/>
                  </a:lnTo>
                  <a:lnTo>
                    <a:pt x="996688" y="24377"/>
                  </a:lnTo>
                  <a:lnTo>
                    <a:pt x="1005837" y="33529"/>
                  </a:lnTo>
                  <a:lnTo>
                    <a:pt x="1019551" y="47240"/>
                  </a:lnTo>
                  <a:lnTo>
                    <a:pt x="1028700" y="64013"/>
                  </a:lnTo>
                  <a:lnTo>
                    <a:pt x="1042414" y="83815"/>
                  </a:lnTo>
                  <a:lnTo>
                    <a:pt x="1054612" y="103633"/>
                  </a:lnTo>
                  <a:lnTo>
                    <a:pt x="1065277" y="128010"/>
                  </a:lnTo>
                  <a:lnTo>
                    <a:pt x="1077460" y="150873"/>
                  </a:lnTo>
                  <a:lnTo>
                    <a:pt x="1091175" y="178312"/>
                  </a:lnTo>
                  <a:lnTo>
                    <a:pt x="1100323" y="204220"/>
                  </a:lnTo>
                  <a:lnTo>
                    <a:pt x="1114038" y="231643"/>
                  </a:lnTo>
                  <a:lnTo>
                    <a:pt x="1126235" y="262127"/>
                  </a:lnTo>
                  <a:lnTo>
                    <a:pt x="1136901" y="291081"/>
                  </a:lnTo>
                  <a:lnTo>
                    <a:pt x="1149098" y="321565"/>
                  </a:lnTo>
                  <a:lnTo>
                    <a:pt x="1159764" y="352049"/>
                  </a:lnTo>
                  <a:lnTo>
                    <a:pt x="1171946" y="382517"/>
                  </a:lnTo>
                  <a:lnTo>
                    <a:pt x="1185676" y="413001"/>
                  </a:lnTo>
                  <a:lnTo>
                    <a:pt x="1194809" y="445000"/>
                  </a:lnTo>
                  <a:lnTo>
                    <a:pt x="1208524" y="475484"/>
                  </a:lnTo>
                  <a:lnTo>
                    <a:pt x="1220722" y="505968"/>
                  </a:lnTo>
                  <a:lnTo>
                    <a:pt x="1231387" y="533407"/>
                  </a:lnTo>
                  <a:lnTo>
                    <a:pt x="1243585" y="562360"/>
                  </a:lnTo>
                  <a:lnTo>
                    <a:pt x="1257300" y="589783"/>
                  </a:lnTo>
                  <a:lnTo>
                    <a:pt x="1266448" y="617222"/>
                  </a:lnTo>
                  <a:lnTo>
                    <a:pt x="1280163" y="643130"/>
                  </a:lnTo>
                  <a:lnTo>
                    <a:pt x="1289296" y="670553"/>
                  </a:lnTo>
                  <a:lnTo>
                    <a:pt x="1303011" y="693416"/>
                  </a:lnTo>
                  <a:lnTo>
                    <a:pt x="1315208" y="716279"/>
                  </a:lnTo>
                  <a:lnTo>
                    <a:pt x="1325874" y="737612"/>
                  </a:lnTo>
                  <a:lnTo>
                    <a:pt x="1338071" y="757430"/>
                  </a:lnTo>
                  <a:lnTo>
                    <a:pt x="1351786" y="777247"/>
                  </a:lnTo>
                  <a:lnTo>
                    <a:pt x="1360934" y="797049"/>
                  </a:lnTo>
                  <a:lnTo>
                    <a:pt x="1374649" y="813822"/>
                  </a:lnTo>
                  <a:lnTo>
                    <a:pt x="1386832" y="830579"/>
                  </a:lnTo>
                  <a:lnTo>
                    <a:pt x="1397512" y="847351"/>
                  </a:lnTo>
                  <a:lnTo>
                    <a:pt x="1409695" y="861063"/>
                  </a:lnTo>
                  <a:lnTo>
                    <a:pt x="1423409" y="874774"/>
                  </a:lnTo>
                  <a:lnTo>
                    <a:pt x="1432558" y="886971"/>
                  </a:lnTo>
                  <a:lnTo>
                    <a:pt x="1446272" y="900683"/>
                  </a:lnTo>
                  <a:lnTo>
                    <a:pt x="1455421" y="911349"/>
                  </a:lnTo>
                  <a:lnTo>
                    <a:pt x="1469136" y="920500"/>
                  </a:lnTo>
                  <a:lnTo>
                    <a:pt x="1481318" y="931166"/>
                  </a:lnTo>
                  <a:lnTo>
                    <a:pt x="1491999" y="937257"/>
                  </a:lnTo>
                  <a:lnTo>
                    <a:pt x="1504181" y="947923"/>
                  </a:lnTo>
                  <a:lnTo>
                    <a:pt x="1517896" y="954029"/>
                  </a:lnTo>
                  <a:lnTo>
                    <a:pt x="1527044" y="961650"/>
                  </a:lnTo>
                  <a:lnTo>
                    <a:pt x="1540759" y="967741"/>
                  </a:lnTo>
                  <a:lnTo>
                    <a:pt x="1552957" y="975362"/>
                  </a:lnTo>
                  <a:lnTo>
                    <a:pt x="1563622" y="978407"/>
                  </a:lnTo>
                  <a:lnTo>
                    <a:pt x="1575820" y="984513"/>
                  </a:lnTo>
                  <a:lnTo>
                    <a:pt x="1584953" y="987559"/>
                  </a:lnTo>
                  <a:lnTo>
                    <a:pt x="1598668" y="992119"/>
                  </a:lnTo>
                  <a:lnTo>
                    <a:pt x="1612382" y="995180"/>
                  </a:lnTo>
                  <a:lnTo>
                    <a:pt x="1621531" y="998225"/>
                  </a:lnTo>
                  <a:lnTo>
                    <a:pt x="1635245" y="1001270"/>
                  </a:lnTo>
                  <a:lnTo>
                    <a:pt x="1647443" y="1004316"/>
                  </a:lnTo>
                  <a:lnTo>
                    <a:pt x="1656591" y="1004316"/>
                  </a:lnTo>
                  <a:lnTo>
                    <a:pt x="1670306" y="1008891"/>
                  </a:lnTo>
                  <a:lnTo>
                    <a:pt x="1684021" y="1011937"/>
                  </a:lnTo>
                  <a:lnTo>
                    <a:pt x="1693154" y="1011937"/>
                  </a:lnTo>
                  <a:lnTo>
                    <a:pt x="1706884" y="1014982"/>
                  </a:lnTo>
                  <a:lnTo>
                    <a:pt x="1716017" y="1014982"/>
                  </a:lnTo>
                  <a:lnTo>
                    <a:pt x="1728215" y="1018027"/>
                  </a:lnTo>
                  <a:lnTo>
                    <a:pt x="1751078" y="1018027"/>
                  </a:lnTo>
                  <a:lnTo>
                    <a:pt x="1764792" y="1021088"/>
                  </a:lnTo>
                  <a:lnTo>
                    <a:pt x="1813553" y="1021088"/>
                  </a:lnTo>
                  <a:lnTo>
                    <a:pt x="1822701" y="1025648"/>
                  </a:lnTo>
                  <a:lnTo>
                    <a:pt x="1894324" y="1025648"/>
                  </a:lnTo>
                  <a:lnTo>
                    <a:pt x="1894324" y="1028709"/>
                  </a:lnTo>
                  <a:lnTo>
                    <a:pt x="0" y="1028709"/>
                  </a:lnTo>
                </a:path>
              </a:pathLst>
            </a:custGeom>
            <a:ln w="99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33315" y="2727955"/>
              <a:ext cx="1446530" cy="1028700"/>
            </a:xfrm>
            <a:custGeom>
              <a:avLst/>
              <a:gdLst/>
              <a:ahLst/>
              <a:cxnLst/>
              <a:rect l="l" t="t" r="r" b="b"/>
              <a:pathLst>
                <a:path w="1446529" h="1028700">
                  <a:moveTo>
                    <a:pt x="947927" y="0"/>
                  </a:moveTo>
                  <a:lnTo>
                    <a:pt x="925067" y="7619"/>
                  </a:lnTo>
                  <a:lnTo>
                    <a:pt x="911351" y="13715"/>
                  </a:lnTo>
                  <a:lnTo>
                    <a:pt x="899159" y="24383"/>
                  </a:lnTo>
                  <a:lnTo>
                    <a:pt x="888491" y="33527"/>
                  </a:lnTo>
                  <a:lnTo>
                    <a:pt x="876299" y="47243"/>
                  </a:lnTo>
                  <a:lnTo>
                    <a:pt x="865631" y="64007"/>
                  </a:lnTo>
                  <a:lnTo>
                    <a:pt x="853439" y="83819"/>
                  </a:lnTo>
                  <a:lnTo>
                    <a:pt x="839723" y="103631"/>
                  </a:lnTo>
                  <a:lnTo>
                    <a:pt x="830579" y="128015"/>
                  </a:lnTo>
                  <a:lnTo>
                    <a:pt x="816863" y="150875"/>
                  </a:lnTo>
                  <a:lnTo>
                    <a:pt x="804671" y="178307"/>
                  </a:lnTo>
                  <a:lnTo>
                    <a:pt x="794003" y="204215"/>
                  </a:lnTo>
                  <a:lnTo>
                    <a:pt x="781811" y="231647"/>
                  </a:lnTo>
                  <a:lnTo>
                    <a:pt x="768095" y="262127"/>
                  </a:lnTo>
                  <a:lnTo>
                    <a:pt x="758951" y="291083"/>
                  </a:lnTo>
                  <a:lnTo>
                    <a:pt x="745235" y="321563"/>
                  </a:lnTo>
                  <a:lnTo>
                    <a:pt x="736091" y="352043"/>
                  </a:lnTo>
                  <a:lnTo>
                    <a:pt x="722375" y="382523"/>
                  </a:lnTo>
                  <a:lnTo>
                    <a:pt x="710183" y="413003"/>
                  </a:lnTo>
                  <a:lnTo>
                    <a:pt x="699515" y="445007"/>
                  </a:lnTo>
                  <a:lnTo>
                    <a:pt x="687323" y="475487"/>
                  </a:lnTo>
                  <a:lnTo>
                    <a:pt x="673607" y="505967"/>
                  </a:lnTo>
                  <a:lnTo>
                    <a:pt x="664463" y="533399"/>
                  </a:lnTo>
                  <a:lnTo>
                    <a:pt x="650747" y="562355"/>
                  </a:lnTo>
                  <a:lnTo>
                    <a:pt x="638555" y="589787"/>
                  </a:lnTo>
                  <a:lnTo>
                    <a:pt x="627887" y="617219"/>
                  </a:lnTo>
                  <a:lnTo>
                    <a:pt x="615695" y="643127"/>
                  </a:lnTo>
                  <a:lnTo>
                    <a:pt x="605027" y="670559"/>
                  </a:lnTo>
                  <a:lnTo>
                    <a:pt x="592835" y="693419"/>
                  </a:lnTo>
                  <a:lnTo>
                    <a:pt x="579119" y="716279"/>
                  </a:lnTo>
                  <a:lnTo>
                    <a:pt x="569975" y="737615"/>
                  </a:lnTo>
                  <a:lnTo>
                    <a:pt x="556259" y="757427"/>
                  </a:lnTo>
                  <a:lnTo>
                    <a:pt x="544067" y="777239"/>
                  </a:lnTo>
                  <a:lnTo>
                    <a:pt x="533399" y="797051"/>
                  </a:lnTo>
                  <a:lnTo>
                    <a:pt x="521207" y="813815"/>
                  </a:lnTo>
                  <a:lnTo>
                    <a:pt x="507491" y="830579"/>
                  </a:lnTo>
                  <a:lnTo>
                    <a:pt x="498347" y="847343"/>
                  </a:lnTo>
                  <a:lnTo>
                    <a:pt x="484631" y="861059"/>
                  </a:lnTo>
                  <a:lnTo>
                    <a:pt x="475487" y="874775"/>
                  </a:lnTo>
                  <a:lnTo>
                    <a:pt x="461771" y="886967"/>
                  </a:lnTo>
                  <a:lnTo>
                    <a:pt x="449579" y="900683"/>
                  </a:lnTo>
                  <a:lnTo>
                    <a:pt x="438911" y="911351"/>
                  </a:lnTo>
                  <a:lnTo>
                    <a:pt x="426719" y="920495"/>
                  </a:lnTo>
                  <a:lnTo>
                    <a:pt x="413003" y="931163"/>
                  </a:lnTo>
                  <a:lnTo>
                    <a:pt x="403859" y="937259"/>
                  </a:lnTo>
                  <a:lnTo>
                    <a:pt x="390143" y="947927"/>
                  </a:lnTo>
                  <a:lnTo>
                    <a:pt x="377951" y="954023"/>
                  </a:lnTo>
                  <a:lnTo>
                    <a:pt x="367283" y="961643"/>
                  </a:lnTo>
                  <a:lnTo>
                    <a:pt x="355091" y="967739"/>
                  </a:lnTo>
                  <a:lnTo>
                    <a:pt x="341375" y="975359"/>
                  </a:lnTo>
                  <a:lnTo>
                    <a:pt x="332231" y="978407"/>
                  </a:lnTo>
                  <a:lnTo>
                    <a:pt x="318515" y="984503"/>
                  </a:lnTo>
                  <a:lnTo>
                    <a:pt x="295655" y="992123"/>
                  </a:lnTo>
                  <a:lnTo>
                    <a:pt x="283463" y="995171"/>
                  </a:lnTo>
                  <a:lnTo>
                    <a:pt x="272795" y="998219"/>
                  </a:lnTo>
                  <a:lnTo>
                    <a:pt x="260603" y="1001267"/>
                  </a:lnTo>
                  <a:lnTo>
                    <a:pt x="246887" y="1004315"/>
                  </a:lnTo>
                  <a:lnTo>
                    <a:pt x="237743" y="1004315"/>
                  </a:lnTo>
                  <a:lnTo>
                    <a:pt x="224027" y="1008887"/>
                  </a:lnTo>
                  <a:lnTo>
                    <a:pt x="211835" y="1011935"/>
                  </a:lnTo>
                  <a:lnTo>
                    <a:pt x="201167" y="1011935"/>
                  </a:lnTo>
                  <a:lnTo>
                    <a:pt x="188975" y="1014983"/>
                  </a:lnTo>
                  <a:lnTo>
                    <a:pt x="179831" y="1014983"/>
                  </a:lnTo>
                  <a:lnTo>
                    <a:pt x="166115" y="1018031"/>
                  </a:lnTo>
                  <a:lnTo>
                    <a:pt x="143255" y="1018031"/>
                  </a:lnTo>
                  <a:lnTo>
                    <a:pt x="129539" y="1021079"/>
                  </a:lnTo>
                  <a:lnTo>
                    <a:pt x="80771" y="1021079"/>
                  </a:lnTo>
                  <a:lnTo>
                    <a:pt x="71627" y="1025651"/>
                  </a:lnTo>
                  <a:lnTo>
                    <a:pt x="0" y="1025651"/>
                  </a:lnTo>
                  <a:lnTo>
                    <a:pt x="0" y="1028699"/>
                  </a:lnTo>
                  <a:lnTo>
                    <a:pt x="1446275" y="1028699"/>
                  </a:lnTo>
                  <a:lnTo>
                    <a:pt x="1446275" y="900683"/>
                  </a:lnTo>
                  <a:lnTo>
                    <a:pt x="1432559" y="886967"/>
                  </a:lnTo>
                  <a:lnTo>
                    <a:pt x="1423415" y="874775"/>
                  </a:lnTo>
                  <a:lnTo>
                    <a:pt x="1409699" y="861059"/>
                  </a:lnTo>
                  <a:lnTo>
                    <a:pt x="1397507" y="847343"/>
                  </a:lnTo>
                  <a:lnTo>
                    <a:pt x="1386839" y="830579"/>
                  </a:lnTo>
                  <a:lnTo>
                    <a:pt x="1374647" y="813815"/>
                  </a:lnTo>
                  <a:lnTo>
                    <a:pt x="1360931" y="797051"/>
                  </a:lnTo>
                  <a:lnTo>
                    <a:pt x="1351787" y="777239"/>
                  </a:lnTo>
                  <a:lnTo>
                    <a:pt x="1338071" y="757427"/>
                  </a:lnTo>
                  <a:lnTo>
                    <a:pt x="1325879" y="737615"/>
                  </a:lnTo>
                  <a:lnTo>
                    <a:pt x="1315211" y="716279"/>
                  </a:lnTo>
                  <a:lnTo>
                    <a:pt x="1303019" y="693419"/>
                  </a:lnTo>
                  <a:lnTo>
                    <a:pt x="1289303" y="670559"/>
                  </a:lnTo>
                  <a:lnTo>
                    <a:pt x="1280159" y="643127"/>
                  </a:lnTo>
                  <a:lnTo>
                    <a:pt x="1266443" y="617219"/>
                  </a:lnTo>
                  <a:lnTo>
                    <a:pt x="1257299" y="589787"/>
                  </a:lnTo>
                  <a:lnTo>
                    <a:pt x="1243583" y="562355"/>
                  </a:lnTo>
                  <a:lnTo>
                    <a:pt x="1231391" y="533399"/>
                  </a:lnTo>
                  <a:lnTo>
                    <a:pt x="1220723" y="505967"/>
                  </a:lnTo>
                  <a:lnTo>
                    <a:pt x="1208531" y="475487"/>
                  </a:lnTo>
                  <a:lnTo>
                    <a:pt x="1194815" y="445007"/>
                  </a:lnTo>
                  <a:lnTo>
                    <a:pt x="1185671" y="413003"/>
                  </a:lnTo>
                  <a:lnTo>
                    <a:pt x="1171955" y="382523"/>
                  </a:lnTo>
                  <a:lnTo>
                    <a:pt x="1159763" y="352043"/>
                  </a:lnTo>
                  <a:lnTo>
                    <a:pt x="1149095" y="321563"/>
                  </a:lnTo>
                  <a:lnTo>
                    <a:pt x="1136903" y="291083"/>
                  </a:lnTo>
                  <a:lnTo>
                    <a:pt x="1126235" y="262127"/>
                  </a:lnTo>
                  <a:lnTo>
                    <a:pt x="1114043" y="231647"/>
                  </a:lnTo>
                  <a:lnTo>
                    <a:pt x="1100327" y="204215"/>
                  </a:lnTo>
                  <a:lnTo>
                    <a:pt x="1091183" y="178307"/>
                  </a:lnTo>
                  <a:lnTo>
                    <a:pt x="1077467" y="150875"/>
                  </a:lnTo>
                  <a:lnTo>
                    <a:pt x="1065275" y="128015"/>
                  </a:lnTo>
                  <a:lnTo>
                    <a:pt x="1054607" y="103631"/>
                  </a:lnTo>
                  <a:lnTo>
                    <a:pt x="1042415" y="83819"/>
                  </a:lnTo>
                  <a:lnTo>
                    <a:pt x="1028699" y="64007"/>
                  </a:lnTo>
                  <a:lnTo>
                    <a:pt x="1019555" y="47243"/>
                  </a:lnTo>
                  <a:lnTo>
                    <a:pt x="996695" y="24383"/>
                  </a:lnTo>
                  <a:lnTo>
                    <a:pt x="982979" y="13715"/>
                  </a:lnTo>
                  <a:lnTo>
                    <a:pt x="970787" y="7619"/>
                  </a:lnTo>
                  <a:lnTo>
                    <a:pt x="960119" y="4571"/>
                  </a:lnTo>
                  <a:lnTo>
                    <a:pt x="947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433320" y="2727924"/>
              <a:ext cx="1446530" cy="1029335"/>
            </a:xfrm>
            <a:custGeom>
              <a:avLst/>
              <a:gdLst/>
              <a:ahLst/>
              <a:cxnLst/>
              <a:rect l="l" t="t" r="r" b="b"/>
              <a:pathLst>
                <a:path w="1446529" h="1029335">
                  <a:moveTo>
                    <a:pt x="0" y="1028709"/>
                  </a:moveTo>
                  <a:lnTo>
                    <a:pt x="0" y="1025648"/>
                  </a:lnTo>
                  <a:lnTo>
                    <a:pt x="71623" y="1025648"/>
                  </a:lnTo>
                  <a:lnTo>
                    <a:pt x="80771" y="1021088"/>
                  </a:lnTo>
                  <a:lnTo>
                    <a:pt x="129532" y="1021088"/>
                  </a:lnTo>
                  <a:lnTo>
                    <a:pt x="143246" y="1018027"/>
                  </a:lnTo>
                  <a:lnTo>
                    <a:pt x="166109" y="1018027"/>
                  </a:lnTo>
                  <a:lnTo>
                    <a:pt x="179824" y="1014982"/>
                  </a:lnTo>
                  <a:lnTo>
                    <a:pt x="188972" y="1014982"/>
                  </a:lnTo>
                  <a:lnTo>
                    <a:pt x="201170" y="1011937"/>
                  </a:lnTo>
                  <a:lnTo>
                    <a:pt x="211835" y="1011937"/>
                  </a:lnTo>
                  <a:lnTo>
                    <a:pt x="224018" y="1008891"/>
                  </a:lnTo>
                  <a:lnTo>
                    <a:pt x="237748" y="1004316"/>
                  </a:lnTo>
                  <a:lnTo>
                    <a:pt x="246881" y="1004316"/>
                  </a:lnTo>
                  <a:lnTo>
                    <a:pt x="260596" y="1001270"/>
                  </a:lnTo>
                  <a:lnTo>
                    <a:pt x="272793" y="998225"/>
                  </a:lnTo>
                  <a:lnTo>
                    <a:pt x="283459" y="995180"/>
                  </a:lnTo>
                  <a:lnTo>
                    <a:pt x="295656" y="992119"/>
                  </a:lnTo>
                  <a:lnTo>
                    <a:pt x="309371" y="987559"/>
                  </a:lnTo>
                  <a:lnTo>
                    <a:pt x="318519" y="984513"/>
                  </a:lnTo>
                  <a:lnTo>
                    <a:pt x="332234" y="978407"/>
                  </a:lnTo>
                  <a:lnTo>
                    <a:pt x="341367" y="975362"/>
                  </a:lnTo>
                  <a:lnTo>
                    <a:pt x="355082" y="967741"/>
                  </a:lnTo>
                  <a:lnTo>
                    <a:pt x="367280" y="961650"/>
                  </a:lnTo>
                  <a:lnTo>
                    <a:pt x="377945" y="954029"/>
                  </a:lnTo>
                  <a:lnTo>
                    <a:pt x="390143" y="947923"/>
                  </a:lnTo>
                  <a:lnTo>
                    <a:pt x="403858" y="937257"/>
                  </a:lnTo>
                  <a:lnTo>
                    <a:pt x="413006" y="931166"/>
                  </a:lnTo>
                  <a:lnTo>
                    <a:pt x="426721" y="920500"/>
                  </a:lnTo>
                  <a:lnTo>
                    <a:pt x="438903" y="911349"/>
                  </a:lnTo>
                  <a:lnTo>
                    <a:pt x="449584" y="900683"/>
                  </a:lnTo>
                  <a:lnTo>
                    <a:pt x="461766" y="886971"/>
                  </a:lnTo>
                  <a:lnTo>
                    <a:pt x="475481" y="874774"/>
                  </a:lnTo>
                  <a:lnTo>
                    <a:pt x="484629" y="861063"/>
                  </a:lnTo>
                  <a:lnTo>
                    <a:pt x="498344" y="847351"/>
                  </a:lnTo>
                  <a:lnTo>
                    <a:pt x="507492" y="830579"/>
                  </a:lnTo>
                  <a:lnTo>
                    <a:pt x="521207" y="813822"/>
                  </a:lnTo>
                  <a:lnTo>
                    <a:pt x="533390" y="797049"/>
                  </a:lnTo>
                  <a:lnTo>
                    <a:pt x="544070" y="777247"/>
                  </a:lnTo>
                  <a:lnTo>
                    <a:pt x="556253" y="757430"/>
                  </a:lnTo>
                  <a:lnTo>
                    <a:pt x="569967" y="737612"/>
                  </a:lnTo>
                  <a:lnTo>
                    <a:pt x="579116" y="716279"/>
                  </a:lnTo>
                  <a:lnTo>
                    <a:pt x="592830" y="693416"/>
                  </a:lnTo>
                  <a:lnTo>
                    <a:pt x="605028" y="670553"/>
                  </a:lnTo>
                  <a:lnTo>
                    <a:pt x="615693" y="643130"/>
                  </a:lnTo>
                  <a:lnTo>
                    <a:pt x="627891" y="617222"/>
                  </a:lnTo>
                  <a:lnTo>
                    <a:pt x="638556" y="589783"/>
                  </a:lnTo>
                  <a:lnTo>
                    <a:pt x="650739" y="562360"/>
                  </a:lnTo>
                  <a:lnTo>
                    <a:pt x="664454" y="533407"/>
                  </a:lnTo>
                  <a:lnTo>
                    <a:pt x="673602" y="505968"/>
                  </a:lnTo>
                  <a:lnTo>
                    <a:pt x="687317" y="475484"/>
                  </a:lnTo>
                  <a:lnTo>
                    <a:pt x="699514" y="445000"/>
                  </a:lnTo>
                  <a:lnTo>
                    <a:pt x="710180" y="413001"/>
                  </a:lnTo>
                  <a:lnTo>
                    <a:pt x="722377" y="382517"/>
                  </a:lnTo>
                  <a:lnTo>
                    <a:pt x="736092" y="352049"/>
                  </a:lnTo>
                  <a:lnTo>
                    <a:pt x="745225" y="321565"/>
                  </a:lnTo>
                  <a:lnTo>
                    <a:pt x="758955" y="291081"/>
                  </a:lnTo>
                  <a:lnTo>
                    <a:pt x="768088" y="262127"/>
                  </a:lnTo>
                  <a:lnTo>
                    <a:pt x="781803" y="231643"/>
                  </a:lnTo>
                  <a:lnTo>
                    <a:pt x="794001" y="204220"/>
                  </a:lnTo>
                  <a:lnTo>
                    <a:pt x="804666" y="178312"/>
                  </a:lnTo>
                  <a:lnTo>
                    <a:pt x="816864" y="150873"/>
                  </a:lnTo>
                  <a:lnTo>
                    <a:pt x="830579" y="128010"/>
                  </a:lnTo>
                  <a:lnTo>
                    <a:pt x="839727" y="103633"/>
                  </a:lnTo>
                  <a:lnTo>
                    <a:pt x="853442" y="83815"/>
                  </a:lnTo>
                  <a:lnTo>
                    <a:pt x="865624" y="64013"/>
                  </a:lnTo>
                  <a:lnTo>
                    <a:pt x="876290" y="47240"/>
                  </a:lnTo>
                  <a:lnTo>
                    <a:pt x="888487" y="33529"/>
                  </a:lnTo>
                  <a:lnTo>
                    <a:pt x="899153" y="24377"/>
                  </a:lnTo>
                  <a:lnTo>
                    <a:pt x="911350" y="13711"/>
                  </a:lnTo>
                  <a:lnTo>
                    <a:pt x="925065" y="7620"/>
                  </a:lnTo>
                  <a:lnTo>
                    <a:pt x="934213" y="4575"/>
                  </a:lnTo>
                  <a:lnTo>
                    <a:pt x="947928" y="0"/>
                  </a:lnTo>
                  <a:lnTo>
                    <a:pt x="960111" y="4575"/>
                  </a:lnTo>
                  <a:lnTo>
                    <a:pt x="970791" y="7620"/>
                  </a:lnTo>
                  <a:lnTo>
                    <a:pt x="982974" y="13711"/>
                  </a:lnTo>
                  <a:lnTo>
                    <a:pt x="996688" y="24377"/>
                  </a:lnTo>
                  <a:lnTo>
                    <a:pt x="1005837" y="33529"/>
                  </a:lnTo>
                  <a:lnTo>
                    <a:pt x="1019551" y="47240"/>
                  </a:lnTo>
                  <a:lnTo>
                    <a:pt x="1028700" y="64013"/>
                  </a:lnTo>
                  <a:lnTo>
                    <a:pt x="1042414" y="83815"/>
                  </a:lnTo>
                  <a:lnTo>
                    <a:pt x="1054612" y="103633"/>
                  </a:lnTo>
                  <a:lnTo>
                    <a:pt x="1065277" y="128010"/>
                  </a:lnTo>
                  <a:lnTo>
                    <a:pt x="1077460" y="150873"/>
                  </a:lnTo>
                  <a:lnTo>
                    <a:pt x="1091175" y="178312"/>
                  </a:lnTo>
                  <a:lnTo>
                    <a:pt x="1100323" y="204220"/>
                  </a:lnTo>
                  <a:lnTo>
                    <a:pt x="1114038" y="231643"/>
                  </a:lnTo>
                  <a:lnTo>
                    <a:pt x="1126235" y="262127"/>
                  </a:lnTo>
                  <a:lnTo>
                    <a:pt x="1136901" y="291081"/>
                  </a:lnTo>
                  <a:lnTo>
                    <a:pt x="1149098" y="321565"/>
                  </a:lnTo>
                  <a:lnTo>
                    <a:pt x="1159764" y="352049"/>
                  </a:lnTo>
                  <a:lnTo>
                    <a:pt x="1171946" y="382517"/>
                  </a:lnTo>
                  <a:lnTo>
                    <a:pt x="1185676" y="413001"/>
                  </a:lnTo>
                  <a:lnTo>
                    <a:pt x="1194809" y="445000"/>
                  </a:lnTo>
                  <a:lnTo>
                    <a:pt x="1208524" y="475484"/>
                  </a:lnTo>
                  <a:lnTo>
                    <a:pt x="1220722" y="505968"/>
                  </a:lnTo>
                  <a:lnTo>
                    <a:pt x="1231387" y="533407"/>
                  </a:lnTo>
                  <a:lnTo>
                    <a:pt x="1243585" y="562360"/>
                  </a:lnTo>
                  <a:lnTo>
                    <a:pt x="1257300" y="589783"/>
                  </a:lnTo>
                  <a:lnTo>
                    <a:pt x="1266448" y="617222"/>
                  </a:lnTo>
                  <a:lnTo>
                    <a:pt x="1280163" y="643130"/>
                  </a:lnTo>
                  <a:lnTo>
                    <a:pt x="1289296" y="670553"/>
                  </a:lnTo>
                  <a:lnTo>
                    <a:pt x="1303011" y="693416"/>
                  </a:lnTo>
                  <a:lnTo>
                    <a:pt x="1315208" y="716279"/>
                  </a:lnTo>
                  <a:lnTo>
                    <a:pt x="1325874" y="737612"/>
                  </a:lnTo>
                  <a:lnTo>
                    <a:pt x="1338071" y="757430"/>
                  </a:lnTo>
                  <a:lnTo>
                    <a:pt x="1351786" y="777247"/>
                  </a:lnTo>
                  <a:lnTo>
                    <a:pt x="1360934" y="797049"/>
                  </a:lnTo>
                  <a:lnTo>
                    <a:pt x="1374649" y="813822"/>
                  </a:lnTo>
                  <a:lnTo>
                    <a:pt x="1386832" y="830579"/>
                  </a:lnTo>
                  <a:lnTo>
                    <a:pt x="1397512" y="847351"/>
                  </a:lnTo>
                  <a:lnTo>
                    <a:pt x="1409695" y="861063"/>
                  </a:lnTo>
                  <a:lnTo>
                    <a:pt x="1423409" y="874774"/>
                  </a:lnTo>
                  <a:lnTo>
                    <a:pt x="1432558" y="886971"/>
                  </a:lnTo>
                  <a:lnTo>
                    <a:pt x="1446272" y="900683"/>
                  </a:lnTo>
                  <a:lnTo>
                    <a:pt x="1446272" y="1028709"/>
                  </a:lnTo>
                  <a:lnTo>
                    <a:pt x="0" y="1028709"/>
                  </a:lnTo>
                </a:path>
              </a:pathLst>
            </a:custGeom>
            <a:ln w="9940">
              <a:solidFill>
                <a:srgbClr val="FF65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433315" y="3628639"/>
              <a:ext cx="449580" cy="128270"/>
            </a:xfrm>
            <a:custGeom>
              <a:avLst/>
              <a:gdLst/>
              <a:ahLst/>
              <a:cxnLst/>
              <a:rect l="l" t="t" r="r" b="b"/>
              <a:pathLst>
                <a:path w="449579" h="128270">
                  <a:moveTo>
                    <a:pt x="449579" y="0"/>
                  </a:moveTo>
                  <a:lnTo>
                    <a:pt x="438911" y="10667"/>
                  </a:lnTo>
                  <a:lnTo>
                    <a:pt x="426719" y="19811"/>
                  </a:lnTo>
                  <a:lnTo>
                    <a:pt x="413003" y="30479"/>
                  </a:lnTo>
                  <a:lnTo>
                    <a:pt x="403859" y="36575"/>
                  </a:lnTo>
                  <a:lnTo>
                    <a:pt x="390143" y="47243"/>
                  </a:lnTo>
                  <a:lnTo>
                    <a:pt x="377951" y="53339"/>
                  </a:lnTo>
                  <a:lnTo>
                    <a:pt x="367283" y="60959"/>
                  </a:lnTo>
                  <a:lnTo>
                    <a:pt x="355091" y="67055"/>
                  </a:lnTo>
                  <a:lnTo>
                    <a:pt x="341375" y="74675"/>
                  </a:lnTo>
                  <a:lnTo>
                    <a:pt x="332231" y="77723"/>
                  </a:lnTo>
                  <a:lnTo>
                    <a:pt x="318515" y="83819"/>
                  </a:lnTo>
                  <a:lnTo>
                    <a:pt x="295655" y="91439"/>
                  </a:lnTo>
                  <a:lnTo>
                    <a:pt x="283463" y="94487"/>
                  </a:lnTo>
                  <a:lnTo>
                    <a:pt x="272795" y="97535"/>
                  </a:lnTo>
                  <a:lnTo>
                    <a:pt x="260603" y="100583"/>
                  </a:lnTo>
                  <a:lnTo>
                    <a:pt x="246887" y="103631"/>
                  </a:lnTo>
                  <a:lnTo>
                    <a:pt x="237743" y="103631"/>
                  </a:lnTo>
                  <a:lnTo>
                    <a:pt x="224027" y="108203"/>
                  </a:lnTo>
                  <a:lnTo>
                    <a:pt x="211835" y="111251"/>
                  </a:lnTo>
                  <a:lnTo>
                    <a:pt x="201167" y="111251"/>
                  </a:lnTo>
                  <a:lnTo>
                    <a:pt x="188975" y="114299"/>
                  </a:lnTo>
                  <a:lnTo>
                    <a:pt x="179831" y="114299"/>
                  </a:lnTo>
                  <a:lnTo>
                    <a:pt x="166115" y="117347"/>
                  </a:lnTo>
                  <a:lnTo>
                    <a:pt x="143255" y="117347"/>
                  </a:lnTo>
                  <a:lnTo>
                    <a:pt x="129539" y="120395"/>
                  </a:lnTo>
                  <a:lnTo>
                    <a:pt x="80771" y="120395"/>
                  </a:lnTo>
                  <a:lnTo>
                    <a:pt x="71627" y="124967"/>
                  </a:lnTo>
                  <a:lnTo>
                    <a:pt x="0" y="124967"/>
                  </a:lnTo>
                  <a:lnTo>
                    <a:pt x="0" y="128015"/>
                  </a:lnTo>
                  <a:lnTo>
                    <a:pt x="449579" y="128015"/>
                  </a:lnTo>
                  <a:lnTo>
                    <a:pt x="4495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33320" y="3628607"/>
              <a:ext cx="449580" cy="128270"/>
            </a:xfrm>
            <a:custGeom>
              <a:avLst/>
              <a:gdLst/>
              <a:ahLst/>
              <a:cxnLst/>
              <a:rect l="l" t="t" r="r" b="b"/>
              <a:pathLst>
                <a:path w="449579" h="128270">
                  <a:moveTo>
                    <a:pt x="0" y="128026"/>
                  </a:moveTo>
                  <a:lnTo>
                    <a:pt x="0" y="124965"/>
                  </a:lnTo>
                  <a:lnTo>
                    <a:pt x="71623" y="124965"/>
                  </a:lnTo>
                  <a:lnTo>
                    <a:pt x="80771" y="120405"/>
                  </a:lnTo>
                  <a:lnTo>
                    <a:pt x="129532" y="120405"/>
                  </a:lnTo>
                  <a:lnTo>
                    <a:pt x="143246" y="117344"/>
                  </a:lnTo>
                  <a:lnTo>
                    <a:pt x="166109" y="117344"/>
                  </a:lnTo>
                  <a:lnTo>
                    <a:pt x="179824" y="114299"/>
                  </a:lnTo>
                  <a:lnTo>
                    <a:pt x="188972" y="114299"/>
                  </a:lnTo>
                  <a:lnTo>
                    <a:pt x="201170" y="111254"/>
                  </a:lnTo>
                  <a:lnTo>
                    <a:pt x="211835" y="111254"/>
                  </a:lnTo>
                  <a:lnTo>
                    <a:pt x="224018" y="108208"/>
                  </a:lnTo>
                  <a:lnTo>
                    <a:pt x="237748" y="103633"/>
                  </a:lnTo>
                  <a:lnTo>
                    <a:pt x="246881" y="103633"/>
                  </a:lnTo>
                  <a:lnTo>
                    <a:pt x="260596" y="100587"/>
                  </a:lnTo>
                  <a:lnTo>
                    <a:pt x="272793" y="97542"/>
                  </a:lnTo>
                  <a:lnTo>
                    <a:pt x="283459" y="94497"/>
                  </a:lnTo>
                  <a:lnTo>
                    <a:pt x="295656" y="91436"/>
                  </a:lnTo>
                  <a:lnTo>
                    <a:pt x="309371" y="86876"/>
                  </a:lnTo>
                  <a:lnTo>
                    <a:pt x="318519" y="83830"/>
                  </a:lnTo>
                  <a:lnTo>
                    <a:pt x="332234" y="77724"/>
                  </a:lnTo>
                  <a:lnTo>
                    <a:pt x="341367" y="74679"/>
                  </a:lnTo>
                  <a:lnTo>
                    <a:pt x="355082" y="67058"/>
                  </a:lnTo>
                  <a:lnTo>
                    <a:pt x="367280" y="60967"/>
                  </a:lnTo>
                  <a:lnTo>
                    <a:pt x="377945" y="53346"/>
                  </a:lnTo>
                  <a:lnTo>
                    <a:pt x="390143" y="47240"/>
                  </a:lnTo>
                  <a:lnTo>
                    <a:pt x="403858" y="36574"/>
                  </a:lnTo>
                  <a:lnTo>
                    <a:pt x="413006" y="30483"/>
                  </a:lnTo>
                  <a:lnTo>
                    <a:pt x="426721" y="19817"/>
                  </a:lnTo>
                  <a:lnTo>
                    <a:pt x="438903" y="10666"/>
                  </a:lnTo>
                  <a:lnTo>
                    <a:pt x="449584" y="0"/>
                  </a:lnTo>
                  <a:lnTo>
                    <a:pt x="449584" y="128026"/>
                  </a:lnTo>
                  <a:lnTo>
                    <a:pt x="0" y="128026"/>
                  </a:lnTo>
                </a:path>
              </a:pathLst>
            </a:custGeom>
            <a:ln w="1001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16551" y="2711191"/>
              <a:ext cx="1911350" cy="1045844"/>
            </a:xfrm>
            <a:custGeom>
              <a:avLst/>
              <a:gdLst/>
              <a:ahLst/>
              <a:cxnLst/>
              <a:rect l="l" t="t" r="r" b="b"/>
              <a:pathLst>
                <a:path w="1911350" h="1045845">
                  <a:moveTo>
                    <a:pt x="16763" y="0"/>
                  </a:moveTo>
                  <a:lnTo>
                    <a:pt x="16763" y="1045463"/>
                  </a:lnTo>
                </a:path>
                <a:path w="1911350" h="1045845">
                  <a:moveTo>
                    <a:pt x="0" y="1045463"/>
                  </a:moveTo>
                  <a:lnTo>
                    <a:pt x="16763" y="1045463"/>
                  </a:lnTo>
                </a:path>
                <a:path w="1911350" h="1045845">
                  <a:moveTo>
                    <a:pt x="0" y="914399"/>
                  </a:moveTo>
                  <a:lnTo>
                    <a:pt x="16763" y="914399"/>
                  </a:lnTo>
                </a:path>
                <a:path w="1911350" h="1045845">
                  <a:moveTo>
                    <a:pt x="0" y="783335"/>
                  </a:moveTo>
                  <a:lnTo>
                    <a:pt x="16763" y="783335"/>
                  </a:lnTo>
                </a:path>
                <a:path w="1911350" h="1045845">
                  <a:moveTo>
                    <a:pt x="0" y="653795"/>
                  </a:moveTo>
                  <a:lnTo>
                    <a:pt x="16763" y="653795"/>
                  </a:lnTo>
                </a:path>
                <a:path w="1911350" h="1045845">
                  <a:moveTo>
                    <a:pt x="0" y="522731"/>
                  </a:moveTo>
                  <a:lnTo>
                    <a:pt x="16763" y="522731"/>
                  </a:lnTo>
                </a:path>
                <a:path w="1911350" h="1045845">
                  <a:moveTo>
                    <a:pt x="0" y="391667"/>
                  </a:moveTo>
                  <a:lnTo>
                    <a:pt x="16763" y="391667"/>
                  </a:lnTo>
                </a:path>
                <a:path w="1911350" h="1045845">
                  <a:moveTo>
                    <a:pt x="0" y="262127"/>
                  </a:moveTo>
                  <a:lnTo>
                    <a:pt x="16763" y="262127"/>
                  </a:lnTo>
                </a:path>
                <a:path w="1911350" h="1045845">
                  <a:moveTo>
                    <a:pt x="0" y="131063"/>
                  </a:moveTo>
                  <a:lnTo>
                    <a:pt x="16763" y="131063"/>
                  </a:lnTo>
                </a:path>
                <a:path w="1911350" h="1045845">
                  <a:moveTo>
                    <a:pt x="0" y="0"/>
                  </a:moveTo>
                  <a:lnTo>
                    <a:pt x="16763" y="0"/>
                  </a:lnTo>
                </a:path>
                <a:path w="1911350" h="1045845">
                  <a:moveTo>
                    <a:pt x="16763" y="1045463"/>
                  </a:moveTo>
                  <a:lnTo>
                    <a:pt x="1911095" y="10454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652770" y="2550171"/>
            <a:ext cx="139763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50" spc="-5" b="1">
                <a:latin typeface="Palatino Linotype"/>
                <a:cs typeface="Palatino Linotype"/>
              </a:rPr>
              <a:t>Funzione</a:t>
            </a:r>
            <a:r>
              <a:rPr dirty="0" sz="550" spc="10" b="1">
                <a:latin typeface="Palatino Linotype"/>
                <a:cs typeface="Palatino Linotype"/>
              </a:rPr>
              <a:t> </a:t>
            </a:r>
            <a:r>
              <a:rPr dirty="0" sz="550" b="1">
                <a:latin typeface="Palatino Linotype"/>
                <a:cs typeface="Palatino Linotype"/>
              </a:rPr>
              <a:t>di</a:t>
            </a:r>
            <a:r>
              <a:rPr dirty="0" sz="550" spc="15" b="1">
                <a:latin typeface="Palatino Linotype"/>
                <a:cs typeface="Palatino Linotype"/>
              </a:rPr>
              <a:t> </a:t>
            </a:r>
            <a:r>
              <a:rPr dirty="0" sz="550" b="1">
                <a:latin typeface="Palatino Linotype"/>
                <a:cs typeface="Palatino Linotype"/>
              </a:rPr>
              <a:t>Densita</a:t>
            </a:r>
            <a:r>
              <a:rPr dirty="0" sz="550" spc="10" b="1">
                <a:latin typeface="Palatino Linotype"/>
                <a:cs typeface="Palatino Linotype"/>
              </a:rPr>
              <a:t> </a:t>
            </a:r>
            <a:r>
              <a:rPr dirty="0" sz="550" spc="-5" b="1">
                <a:latin typeface="Palatino Linotype"/>
                <a:cs typeface="Palatino Linotype"/>
              </a:rPr>
              <a:t>Distribuzione</a:t>
            </a:r>
            <a:r>
              <a:rPr dirty="0" sz="550" spc="25" b="1">
                <a:latin typeface="Palatino Linotype"/>
                <a:cs typeface="Palatino Linotype"/>
              </a:rPr>
              <a:t> </a:t>
            </a:r>
            <a:r>
              <a:rPr dirty="0" sz="550" b="1">
                <a:latin typeface="Palatino Linotype"/>
                <a:cs typeface="Palatino Linotype"/>
              </a:rPr>
              <a:t>t</a:t>
            </a:r>
            <a:r>
              <a:rPr dirty="0" sz="550" spc="-5" b="1">
                <a:latin typeface="Palatino Linotype"/>
                <a:cs typeface="Palatino Linotype"/>
              </a:rPr>
              <a:t> </a:t>
            </a:r>
            <a:r>
              <a:rPr dirty="0" sz="550" b="1">
                <a:latin typeface="Palatino Linotype"/>
                <a:cs typeface="Palatino Linotype"/>
              </a:rPr>
              <a:t>(18</a:t>
            </a:r>
            <a:r>
              <a:rPr dirty="0" sz="550" spc="15" b="1">
                <a:latin typeface="Palatino Linotype"/>
                <a:cs typeface="Palatino Linotype"/>
              </a:rPr>
              <a:t> </a:t>
            </a:r>
            <a:r>
              <a:rPr dirty="0" sz="550" b="1">
                <a:latin typeface="Palatino Linotype"/>
                <a:cs typeface="Palatino Linotype"/>
              </a:rPr>
              <a:t>gl)</a:t>
            </a:r>
            <a:endParaRPr sz="550">
              <a:latin typeface="Palatino Linotype"/>
              <a:cs typeface="Palatino Linotyp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03774" y="2792761"/>
            <a:ext cx="104775" cy="90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400">
                <a:latin typeface="Palatino Linotype"/>
                <a:cs typeface="Palatino Linotype"/>
              </a:rPr>
              <a:t>0</a:t>
            </a:r>
            <a:r>
              <a:rPr dirty="0" sz="400" spc="5">
                <a:latin typeface="Palatino Linotype"/>
                <a:cs typeface="Palatino Linotype"/>
              </a:rPr>
              <a:t>.</a:t>
            </a:r>
            <a:r>
              <a:rPr dirty="0" sz="400">
                <a:latin typeface="Palatino Linotype"/>
                <a:cs typeface="Palatino Linotype"/>
              </a:rPr>
              <a:t>3</a:t>
            </a:r>
            <a:r>
              <a:rPr dirty="0" sz="400" spc="5">
                <a:latin typeface="Palatino Linotype"/>
                <a:cs typeface="Palatino Linotype"/>
              </a:rPr>
              <a:t>5</a:t>
            </a:r>
            <a:endParaRPr sz="400">
              <a:latin typeface="Palatino Linotype"/>
              <a:cs typeface="Palatino Linotyp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03774" y="2546145"/>
            <a:ext cx="104775" cy="20574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320"/>
              </a:spcBef>
            </a:pPr>
            <a:r>
              <a:rPr dirty="0" sz="400" spc="-5" b="1" i="1">
                <a:latin typeface="Palatino Linotype"/>
                <a:cs typeface="Palatino Linotype"/>
              </a:rPr>
              <a:t>f</a:t>
            </a:r>
            <a:r>
              <a:rPr dirty="0" sz="400" spc="-20" b="1" i="1">
                <a:latin typeface="Palatino Linotype"/>
                <a:cs typeface="Palatino Linotype"/>
              </a:rPr>
              <a:t>(</a:t>
            </a:r>
            <a:r>
              <a:rPr dirty="0" sz="400" spc="-5" b="1" i="1">
                <a:latin typeface="Palatino Linotype"/>
                <a:cs typeface="Palatino Linotype"/>
              </a:rPr>
              <a:t>t</a:t>
            </a:r>
            <a:r>
              <a:rPr dirty="0" sz="400" b="1" i="1">
                <a:latin typeface="Palatino Linotype"/>
                <a:cs typeface="Palatino Linotype"/>
              </a:rPr>
              <a:t>)</a:t>
            </a:r>
            <a:endParaRPr sz="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400">
                <a:latin typeface="Palatino Linotype"/>
                <a:cs typeface="Palatino Linotype"/>
              </a:rPr>
              <a:t>0</a:t>
            </a:r>
            <a:r>
              <a:rPr dirty="0" sz="400" spc="5">
                <a:latin typeface="Palatino Linotype"/>
                <a:cs typeface="Palatino Linotype"/>
              </a:rPr>
              <a:t>.</a:t>
            </a:r>
            <a:r>
              <a:rPr dirty="0" sz="400">
                <a:latin typeface="Palatino Linotype"/>
                <a:cs typeface="Palatino Linotype"/>
              </a:rPr>
              <a:t>4</a:t>
            </a:r>
            <a:r>
              <a:rPr dirty="0" sz="400" spc="5">
                <a:latin typeface="Palatino Linotype"/>
                <a:cs typeface="Palatino Linotype"/>
              </a:rPr>
              <a:t>0</a:t>
            </a:r>
            <a:endParaRPr sz="400">
              <a:latin typeface="Palatino Linotype"/>
              <a:cs typeface="Palatino Linotype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04720" y="2534369"/>
            <a:ext cx="2293620" cy="1503045"/>
          </a:xfrm>
          <a:custGeom>
            <a:avLst/>
            <a:gdLst/>
            <a:ahLst/>
            <a:cxnLst/>
            <a:rect l="l" t="t" r="r" b="b"/>
            <a:pathLst>
              <a:path w="2293620" h="1503045">
                <a:moveTo>
                  <a:pt x="0" y="0"/>
                </a:moveTo>
                <a:lnTo>
                  <a:pt x="2293616" y="0"/>
                </a:lnTo>
                <a:lnTo>
                  <a:pt x="2293616" y="1502679"/>
                </a:lnTo>
                <a:lnTo>
                  <a:pt x="0" y="1502679"/>
                </a:lnTo>
                <a:lnTo>
                  <a:pt x="0" y="0"/>
                </a:lnTo>
                <a:close/>
              </a:path>
            </a:pathLst>
          </a:custGeom>
          <a:ln w="6633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969505" y="3394967"/>
            <a:ext cx="267335" cy="21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" marR="5080" indent="-30480">
              <a:lnSpc>
                <a:spcPct val="105000"/>
              </a:lnSpc>
              <a:spcBef>
                <a:spcPts val="100"/>
              </a:spcBef>
            </a:pPr>
            <a:r>
              <a:rPr dirty="0" sz="600" spc="15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600" spc="1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dirty="0" sz="600" spc="1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dirty="0" sz="600" spc="2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6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600" spc="1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dirty="0" sz="600" spc="5">
                <a:solidFill>
                  <a:srgbClr val="FF0000"/>
                </a:solidFill>
                <a:latin typeface="Arial MT"/>
                <a:cs typeface="Arial MT"/>
              </a:rPr>
              <a:t>i  </a:t>
            </a:r>
            <a:r>
              <a:rPr dirty="0" sz="600" spc="5">
                <a:solidFill>
                  <a:srgbClr val="FF0000"/>
                </a:solidFill>
                <a:latin typeface="Arial MT"/>
                <a:cs typeface="Arial MT"/>
              </a:rPr>
              <a:t>rifiuto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8216" y="3721602"/>
            <a:ext cx="68580" cy="70104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5192266" y="3326386"/>
            <a:ext cx="471170" cy="37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3340" indent="-106680">
              <a:lnSpc>
                <a:spcPct val="105000"/>
              </a:lnSpc>
              <a:spcBef>
                <a:spcPts val="100"/>
              </a:spcBef>
            </a:pPr>
            <a:r>
              <a:rPr dirty="0" sz="600" spc="15">
                <a:solidFill>
                  <a:srgbClr val="006500"/>
                </a:solidFill>
                <a:latin typeface="Arial MT"/>
                <a:cs typeface="Arial MT"/>
              </a:rPr>
              <a:t>Area</a:t>
            </a:r>
            <a:r>
              <a:rPr dirty="0" sz="600" spc="-35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dirty="0" sz="600" spc="5">
                <a:solidFill>
                  <a:srgbClr val="006500"/>
                </a:solidFill>
                <a:latin typeface="Arial MT"/>
                <a:cs typeface="Arial MT"/>
              </a:rPr>
              <a:t>di</a:t>
            </a:r>
            <a:r>
              <a:rPr dirty="0" sz="600" spc="-30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dirty="0" sz="600" spc="10">
                <a:solidFill>
                  <a:srgbClr val="006500"/>
                </a:solidFill>
                <a:latin typeface="Arial MT"/>
                <a:cs typeface="Arial MT"/>
              </a:rPr>
              <a:t>non </a:t>
            </a:r>
            <a:r>
              <a:rPr dirty="0" sz="600" spc="-150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dirty="0" sz="600" spc="5">
                <a:solidFill>
                  <a:srgbClr val="006500"/>
                </a:solidFill>
                <a:latin typeface="Arial MT"/>
                <a:cs typeface="Arial MT"/>
              </a:rPr>
              <a:t>rifiuto</a:t>
            </a:r>
            <a:endParaRPr sz="600">
              <a:latin typeface="Arial MT"/>
              <a:cs typeface="Arial MT"/>
            </a:endParaRPr>
          </a:p>
          <a:p>
            <a:pPr marL="231140">
              <a:lnSpc>
                <a:spcPct val="100000"/>
              </a:lnSpc>
              <a:spcBef>
                <a:spcPts val="540"/>
              </a:spcBef>
            </a:pPr>
            <a:r>
              <a:rPr dirty="0" sz="600" spc="10">
                <a:latin typeface="Arial MT"/>
                <a:cs typeface="Arial MT"/>
              </a:rPr>
              <a:t>t=0.98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71415" y="2807203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19">
                <a:moveTo>
                  <a:pt x="92963" y="0"/>
                </a:moveTo>
                <a:lnTo>
                  <a:pt x="0" y="0"/>
                </a:lnTo>
                <a:lnTo>
                  <a:pt x="0" y="96011"/>
                </a:lnTo>
                <a:lnTo>
                  <a:pt x="92963" y="96011"/>
                </a:lnTo>
                <a:lnTo>
                  <a:pt x="929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625338" y="2799082"/>
            <a:ext cx="283845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50" spc="15">
                <a:solidFill>
                  <a:srgbClr val="FF3200"/>
                </a:solidFill>
                <a:latin typeface="Symbol"/>
                <a:cs typeface="Symbol"/>
              </a:rPr>
              <a:t></a:t>
            </a:r>
            <a:r>
              <a:rPr dirty="0" sz="550" spc="-35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dirty="0" sz="550" spc="15">
                <a:solidFill>
                  <a:srgbClr val="FF3200"/>
                </a:solidFill>
                <a:latin typeface="Arial MT"/>
                <a:cs typeface="Arial MT"/>
              </a:rPr>
              <a:t>=</a:t>
            </a:r>
            <a:r>
              <a:rPr dirty="0" sz="550" spc="-25">
                <a:solidFill>
                  <a:srgbClr val="FF32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3200"/>
                </a:solidFill>
                <a:latin typeface="Arial MT"/>
                <a:cs typeface="Arial MT"/>
              </a:rPr>
              <a:t>0.05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25823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  <a:p>
            <a:pPr algn="ctr" marR="59690">
              <a:lnSpc>
                <a:spcPct val="100000"/>
              </a:lnSpc>
              <a:spcBef>
                <a:spcPts val="969"/>
              </a:spcBef>
            </a:pP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Esempio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78374" y="2922301"/>
            <a:ext cx="540385" cy="714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400">
                <a:latin typeface="Palatino Linotype"/>
                <a:cs typeface="Palatino Linotype"/>
              </a:rPr>
              <a:t>0.30</a:t>
            </a:r>
            <a:endParaRPr sz="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400">
                <a:latin typeface="Palatino Linotype"/>
                <a:cs typeface="Palatino Linotype"/>
              </a:rPr>
              <a:t>0.25</a:t>
            </a:r>
            <a:endParaRPr sz="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</a:pPr>
            <a:r>
              <a:rPr dirty="0" sz="400">
                <a:latin typeface="Palatino Linotype"/>
                <a:cs typeface="Palatino Linotype"/>
              </a:rPr>
              <a:t>0.20</a:t>
            </a:r>
            <a:endParaRPr sz="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40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</a:pPr>
            <a:r>
              <a:rPr dirty="0" sz="400">
                <a:latin typeface="Palatino Linotype"/>
                <a:cs typeface="Palatino Linotype"/>
              </a:rPr>
              <a:t>0.15</a:t>
            </a:r>
            <a:endParaRPr sz="40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  <a:spcBef>
                <a:spcPts val="350"/>
              </a:spcBef>
              <a:tabLst>
                <a:tab pos="247650" algn="l"/>
              </a:tabLst>
            </a:pPr>
            <a:r>
              <a:rPr dirty="0" sz="400">
                <a:latin typeface="Palatino Linotype"/>
                <a:cs typeface="Palatino Linotype"/>
              </a:rPr>
              <a:t>0</a:t>
            </a:r>
            <a:r>
              <a:rPr dirty="0" sz="400" spc="5">
                <a:latin typeface="Palatino Linotype"/>
                <a:cs typeface="Palatino Linotype"/>
              </a:rPr>
              <a:t>.</a:t>
            </a:r>
            <a:r>
              <a:rPr dirty="0" sz="400">
                <a:latin typeface="Palatino Linotype"/>
                <a:cs typeface="Palatino Linotype"/>
              </a:rPr>
              <a:t>1</a:t>
            </a:r>
            <a:r>
              <a:rPr dirty="0" sz="400" spc="5">
                <a:latin typeface="Palatino Linotype"/>
                <a:cs typeface="Palatino Linotype"/>
              </a:rPr>
              <a:t>0</a:t>
            </a:r>
            <a:r>
              <a:rPr dirty="0" sz="400">
                <a:latin typeface="Times New Roman"/>
                <a:cs typeface="Times New Roman"/>
              </a:rPr>
              <a:t>	</a:t>
            </a:r>
            <a:r>
              <a:rPr dirty="0" sz="600" spc="15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600" spc="1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dirty="0" sz="600" spc="1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dirty="0" sz="600" spc="2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6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600" spc="1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dirty="0" sz="600" spc="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endParaRPr sz="6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  <a:tabLst>
                <a:tab pos="278130" algn="l"/>
              </a:tabLst>
            </a:pPr>
            <a:r>
              <a:rPr dirty="0" baseline="-41666" sz="600">
                <a:latin typeface="Palatino Linotype"/>
                <a:cs typeface="Palatino Linotype"/>
              </a:rPr>
              <a:t>0.05</a:t>
            </a:r>
            <a:r>
              <a:rPr dirty="0" baseline="-41666" sz="600">
                <a:latin typeface="Times New Roman"/>
                <a:cs typeface="Times New Roman"/>
              </a:rPr>
              <a:t>	</a:t>
            </a:r>
            <a:r>
              <a:rPr dirty="0" sz="600" spc="5">
                <a:solidFill>
                  <a:srgbClr val="FF0000"/>
                </a:solidFill>
                <a:latin typeface="Arial MT"/>
                <a:cs typeface="Arial MT"/>
              </a:rPr>
              <a:t>rifiuto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78374" y="3689144"/>
            <a:ext cx="2190115" cy="32194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0"/>
              </a:spcBef>
            </a:pPr>
            <a:r>
              <a:rPr dirty="0" sz="400">
                <a:latin typeface="Palatino Linotype"/>
                <a:cs typeface="Palatino Linotype"/>
              </a:rPr>
              <a:t>0.00</a:t>
            </a:r>
            <a:endParaRPr sz="400">
              <a:latin typeface="Palatino Linotype"/>
              <a:cs typeface="Palatino Linotype"/>
            </a:endParaRPr>
          </a:p>
          <a:p>
            <a:pPr marL="116205">
              <a:lnSpc>
                <a:spcPct val="100000"/>
              </a:lnSpc>
              <a:spcBef>
                <a:spcPts val="155"/>
              </a:spcBef>
              <a:tabLst>
                <a:tab pos="354330" algn="l"/>
                <a:tab pos="591820" algn="l"/>
                <a:tab pos="826769" algn="l"/>
                <a:tab pos="1070610" algn="l"/>
                <a:tab pos="1308100" algn="l"/>
                <a:tab pos="1546225" algn="l"/>
                <a:tab pos="1780539" algn="l"/>
                <a:tab pos="2018664" algn="l"/>
              </a:tabLst>
            </a:pPr>
            <a:r>
              <a:rPr dirty="0" sz="400" spc="-5">
                <a:latin typeface="Palatino Linotype"/>
                <a:cs typeface="Palatino Linotype"/>
              </a:rPr>
              <a:t>-4.0</a:t>
            </a:r>
            <a:r>
              <a:rPr dirty="0" sz="400" spc="-5">
                <a:latin typeface="Times New Roman"/>
                <a:cs typeface="Times New Roman"/>
              </a:rPr>
              <a:t>	</a:t>
            </a:r>
            <a:r>
              <a:rPr dirty="0" sz="400" spc="-5">
                <a:latin typeface="Palatino Linotype"/>
                <a:cs typeface="Palatino Linotype"/>
              </a:rPr>
              <a:t>-3.0</a:t>
            </a:r>
            <a:r>
              <a:rPr dirty="0" sz="400" spc="-5">
                <a:latin typeface="Times New Roman"/>
                <a:cs typeface="Times New Roman"/>
              </a:rPr>
              <a:t>	</a:t>
            </a:r>
            <a:r>
              <a:rPr dirty="0" sz="400" spc="-5">
                <a:latin typeface="Palatino Linotype"/>
                <a:cs typeface="Palatino Linotype"/>
              </a:rPr>
              <a:t>-2.0</a:t>
            </a:r>
            <a:r>
              <a:rPr dirty="0" sz="400" spc="-5">
                <a:latin typeface="Times New Roman"/>
                <a:cs typeface="Times New Roman"/>
              </a:rPr>
              <a:t>	</a:t>
            </a:r>
            <a:r>
              <a:rPr dirty="0" sz="400" spc="-5">
                <a:latin typeface="Palatino Linotype"/>
                <a:cs typeface="Palatino Linotype"/>
              </a:rPr>
              <a:t>-1.0</a:t>
            </a:r>
            <a:r>
              <a:rPr dirty="0" sz="400" spc="-5">
                <a:latin typeface="Times New Roman"/>
                <a:cs typeface="Times New Roman"/>
              </a:rPr>
              <a:t>	</a:t>
            </a:r>
            <a:r>
              <a:rPr dirty="0" sz="400" spc="-5">
                <a:latin typeface="Palatino Linotype"/>
                <a:cs typeface="Palatino Linotype"/>
              </a:rPr>
              <a:t>0.0</a:t>
            </a:r>
            <a:r>
              <a:rPr dirty="0" sz="400" spc="-5">
                <a:latin typeface="Times New Roman"/>
                <a:cs typeface="Times New Roman"/>
              </a:rPr>
              <a:t>	</a:t>
            </a:r>
            <a:r>
              <a:rPr dirty="0" sz="400" spc="-5">
                <a:latin typeface="Palatino Linotype"/>
                <a:cs typeface="Palatino Linotype"/>
              </a:rPr>
              <a:t>1.0</a:t>
            </a:r>
            <a:r>
              <a:rPr dirty="0" sz="400" spc="-5">
                <a:latin typeface="Times New Roman"/>
                <a:cs typeface="Times New Roman"/>
              </a:rPr>
              <a:t>	</a:t>
            </a:r>
            <a:r>
              <a:rPr dirty="0" sz="400" spc="-5">
                <a:latin typeface="Palatino Linotype"/>
                <a:cs typeface="Palatino Linotype"/>
              </a:rPr>
              <a:t>2.0</a:t>
            </a:r>
            <a:r>
              <a:rPr dirty="0" sz="400" spc="-5">
                <a:latin typeface="Times New Roman"/>
                <a:cs typeface="Times New Roman"/>
              </a:rPr>
              <a:t>	</a:t>
            </a:r>
            <a:r>
              <a:rPr dirty="0" sz="400" spc="-5">
                <a:latin typeface="Palatino Linotype"/>
                <a:cs typeface="Palatino Linotype"/>
              </a:rPr>
              <a:t>3.0</a:t>
            </a:r>
            <a:r>
              <a:rPr dirty="0" sz="400" spc="-5">
                <a:latin typeface="Times New Roman"/>
                <a:cs typeface="Times New Roman"/>
              </a:rPr>
              <a:t>	</a:t>
            </a:r>
            <a:r>
              <a:rPr dirty="0" sz="400" spc="-5">
                <a:latin typeface="Palatino Linotype"/>
                <a:cs typeface="Palatino Linotype"/>
              </a:rPr>
              <a:t>4.0</a:t>
            </a:r>
            <a:r>
              <a:rPr dirty="0" sz="400" spc="215">
                <a:latin typeface="Palatino Linotype"/>
                <a:cs typeface="Palatino Linotype"/>
              </a:rPr>
              <a:t> </a:t>
            </a:r>
            <a:r>
              <a:rPr dirty="0" baseline="6944" sz="600" b="1" i="1">
                <a:latin typeface="Palatino Linotype"/>
                <a:cs typeface="Palatino Linotype"/>
              </a:rPr>
              <a:t>t</a:t>
            </a:r>
            <a:endParaRPr baseline="6944" sz="600">
              <a:latin typeface="Palatino Linotype"/>
              <a:cs typeface="Palatino Linotype"/>
            </a:endParaRPr>
          </a:p>
          <a:p>
            <a:pPr marL="1287145">
              <a:lnSpc>
                <a:spcPct val="100000"/>
              </a:lnSpc>
              <a:spcBef>
                <a:spcPts val="405"/>
              </a:spcBef>
            </a:pPr>
            <a:r>
              <a:rPr dirty="0" sz="550" spc="15">
                <a:latin typeface="Arial MT"/>
                <a:cs typeface="Arial MT"/>
              </a:rPr>
              <a:t>T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(18</a:t>
            </a:r>
            <a:r>
              <a:rPr dirty="0" sz="550">
                <a:latin typeface="Arial MT"/>
                <a:cs typeface="Arial MT"/>
              </a:rPr>
              <a:t>;</a:t>
            </a:r>
            <a:r>
              <a:rPr dirty="0" sz="550" spc="10">
                <a:latin typeface="Arial MT"/>
                <a:cs typeface="Arial MT"/>
              </a:rPr>
              <a:t>0</a:t>
            </a:r>
            <a:r>
              <a:rPr dirty="0" sz="550">
                <a:latin typeface="Arial MT"/>
                <a:cs typeface="Arial MT"/>
              </a:rPr>
              <a:t>.</a:t>
            </a:r>
            <a:r>
              <a:rPr dirty="0" sz="550" spc="10">
                <a:latin typeface="Arial MT"/>
                <a:cs typeface="Arial MT"/>
              </a:rPr>
              <a:t>05)</a:t>
            </a:r>
            <a:r>
              <a:rPr dirty="0" sz="550" spc="-2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=</a:t>
            </a:r>
            <a:r>
              <a:rPr dirty="0" sz="550" spc="10">
                <a:latin typeface="Arial MT"/>
                <a:cs typeface="Arial MT"/>
              </a:rPr>
              <a:t>2</a:t>
            </a:r>
            <a:r>
              <a:rPr dirty="0" sz="550">
                <a:latin typeface="Arial MT"/>
                <a:cs typeface="Arial MT"/>
              </a:rPr>
              <a:t>.</a:t>
            </a:r>
            <a:r>
              <a:rPr dirty="0" sz="550" spc="10">
                <a:latin typeface="Arial MT"/>
                <a:cs typeface="Arial MT"/>
              </a:rPr>
              <a:t>10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849368" y="3717030"/>
            <a:ext cx="1077595" cy="70485"/>
            <a:chOff x="4849368" y="3717030"/>
            <a:chExt cx="1077595" cy="70485"/>
          </a:xfrm>
        </p:grpSpPr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8256" y="3717030"/>
              <a:ext cx="68580" cy="7010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9368" y="3717030"/>
              <a:ext cx="67056" cy="70104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782013" y="6483170"/>
            <a:ext cx="2833370" cy="2178050"/>
            <a:chOff x="782013" y="6483170"/>
            <a:chExt cx="2833370" cy="2178050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6483170"/>
              <a:ext cx="2833028" cy="2177637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803135" y="6676643"/>
              <a:ext cx="1385570" cy="30480"/>
            </a:xfrm>
            <a:custGeom>
              <a:avLst/>
              <a:gdLst/>
              <a:ahLst/>
              <a:cxnLst/>
              <a:rect l="l" t="t" r="r" b="b"/>
              <a:pathLst>
                <a:path w="1385570" h="30479">
                  <a:moveTo>
                    <a:pt x="1385316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30480"/>
                  </a:lnTo>
                  <a:lnTo>
                    <a:pt x="731520" y="30480"/>
                  </a:lnTo>
                  <a:lnTo>
                    <a:pt x="731520" y="27432"/>
                  </a:lnTo>
                  <a:lnTo>
                    <a:pt x="1385316" y="27432"/>
                  </a:lnTo>
                  <a:lnTo>
                    <a:pt x="1385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915923" y="6704070"/>
              <a:ext cx="591820" cy="79375"/>
            </a:xfrm>
            <a:custGeom>
              <a:avLst/>
              <a:gdLst/>
              <a:ahLst/>
              <a:cxnLst/>
              <a:rect l="l" t="t" r="r" b="b"/>
              <a:pathLst>
                <a:path w="591819" h="79375">
                  <a:moveTo>
                    <a:pt x="0" y="79247"/>
                  </a:moveTo>
                  <a:lnTo>
                    <a:pt x="591311" y="79247"/>
                  </a:lnTo>
                  <a:lnTo>
                    <a:pt x="591311" y="0"/>
                  </a:lnTo>
                  <a:lnTo>
                    <a:pt x="0" y="0"/>
                  </a:lnTo>
                  <a:lnTo>
                    <a:pt x="0" y="79247"/>
                  </a:lnTo>
                  <a:close/>
                </a:path>
              </a:pathLst>
            </a:custGeom>
            <a:solidFill>
              <a:srgbClr val="9932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504187" y="6704070"/>
              <a:ext cx="30480" cy="79375"/>
            </a:xfrm>
            <a:custGeom>
              <a:avLst/>
              <a:gdLst/>
              <a:ahLst/>
              <a:cxnLst/>
              <a:rect l="l" t="t" r="r" b="b"/>
              <a:pathLst>
                <a:path w="30480" h="79375">
                  <a:moveTo>
                    <a:pt x="0" y="79247"/>
                  </a:moveTo>
                  <a:lnTo>
                    <a:pt x="30479" y="79247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792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534667" y="6704070"/>
              <a:ext cx="654050" cy="79375"/>
            </a:xfrm>
            <a:custGeom>
              <a:avLst/>
              <a:gdLst/>
              <a:ahLst/>
              <a:cxnLst/>
              <a:rect l="l" t="t" r="r" b="b"/>
              <a:pathLst>
                <a:path w="654050" h="79375">
                  <a:moveTo>
                    <a:pt x="0" y="79247"/>
                  </a:moveTo>
                  <a:lnTo>
                    <a:pt x="653795" y="79247"/>
                  </a:lnTo>
                  <a:lnTo>
                    <a:pt x="653795" y="0"/>
                  </a:lnTo>
                  <a:lnTo>
                    <a:pt x="0" y="0"/>
                  </a:lnTo>
                  <a:lnTo>
                    <a:pt x="0" y="79247"/>
                  </a:lnTo>
                  <a:close/>
                </a:path>
              </a:pathLst>
            </a:custGeom>
            <a:solidFill>
              <a:srgbClr val="9932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03147" y="6783318"/>
              <a:ext cx="113030" cy="56515"/>
            </a:xfrm>
            <a:custGeom>
              <a:avLst/>
              <a:gdLst/>
              <a:ahLst/>
              <a:cxnLst/>
              <a:rect l="l" t="t" r="r" b="b"/>
              <a:pathLst>
                <a:path w="113030" h="56515">
                  <a:moveTo>
                    <a:pt x="0" y="56387"/>
                  </a:moveTo>
                  <a:lnTo>
                    <a:pt x="112775" y="56387"/>
                  </a:lnTo>
                  <a:lnTo>
                    <a:pt x="112775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15923" y="6783318"/>
              <a:ext cx="1272540" cy="56515"/>
            </a:xfrm>
            <a:custGeom>
              <a:avLst/>
              <a:gdLst/>
              <a:ahLst/>
              <a:cxnLst/>
              <a:rect l="l" t="t" r="r" b="b"/>
              <a:pathLst>
                <a:path w="1272539" h="56515">
                  <a:moveTo>
                    <a:pt x="0" y="56387"/>
                  </a:moveTo>
                  <a:lnTo>
                    <a:pt x="1272539" y="56387"/>
                  </a:lnTo>
                  <a:lnTo>
                    <a:pt x="1272539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solidFill>
              <a:srgbClr val="3299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03135" y="6839711"/>
              <a:ext cx="116205" cy="1694814"/>
            </a:xfrm>
            <a:custGeom>
              <a:avLst/>
              <a:gdLst/>
              <a:ahLst/>
              <a:cxnLst/>
              <a:rect l="l" t="t" r="r" b="b"/>
              <a:pathLst>
                <a:path w="116205" h="1694815">
                  <a:moveTo>
                    <a:pt x="115836" y="1638300"/>
                  </a:moveTo>
                  <a:lnTo>
                    <a:pt x="112776" y="1638300"/>
                  </a:lnTo>
                  <a:lnTo>
                    <a:pt x="112776" y="0"/>
                  </a:lnTo>
                  <a:lnTo>
                    <a:pt x="0" y="0"/>
                  </a:lnTo>
                  <a:lnTo>
                    <a:pt x="0" y="1639824"/>
                  </a:lnTo>
                  <a:lnTo>
                    <a:pt x="12" y="1694688"/>
                  </a:lnTo>
                  <a:lnTo>
                    <a:pt x="115836" y="1694688"/>
                  </a:lnTo>
                  <a:lnTo>
                    <a:pt x="115836" y="163830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1949262" y="6878000"/>
            <a:ext cx="240665" cy="90043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300" spc="5" b="1">
                <a:latin typeface="Arial"/>
                <a:cs typeface="Arial"/>
              </a:rPr>
              <a:t>6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9</a:t>
            </a:r>
            <a:r>
              <a:rPr dirty="0" sz="300" b="1">
                <a:latin typeface="Arial"/>
                <a:cs typeface="Arial"/>
              </a:rPr>
              <a:t>6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9</a:t>
            </a:r>
            <a:r>
              <a:rPr dirty="0" sz="300" spc="-5" b="1">
                <a:latin typeface="Arial"/>
                <a:cs typeface="Arial"/>
              </a:rPr>
              <a:t>,9</a:t>
            </a:r>
            <a:r>
              <a:rPr dirty="0" sz="300" b="1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5</a:t>
            </a:r>
            <a:r>
              <a:rPr dirty="0" sz="300" b="1">
                <a:latin typeface="Arial"/>
                <a:cs typeface="Arial"/>
              </a:rPr>
              <a:t>4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5</a:t>
            </a:r>
            <a:r>
              <a:rPr dirty="0" sz="300" spc="-5" b="1">
                <a:latin typeface="Arial"/>
                <a:cs typeface="Arial"/>
              </a:rPr>
              <a:t>,8</a:t>
            </a:r>
            <a:r>
              <a:rPr dirty="0" sz="300" b="1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5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spc="-5" b="1">
                <a:latin typeface="Arial"/>
                <a:cs typeface="Arial"/>
              </a:rPr>
              <a:t>,6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b="1">
                <a:latin typeface="Arial"/>
                <a:cs typeface="Arial"/>
              </a:rPr>
              <a:t>6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spc="-5" b="1">
                <a:latin typeface="Arial"/>
                <a:cs typeface="Arial"/>
              </a:rPr>
              <a:t>,0</a:t>
            </a:r>
            <a:r>
              <a:rPr dirty="0" sz="300" b="1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b="1">
                <a:latin typeface="Arial"/>
                <a:cs typeface="Arial"/>
              </a:rPr>
              <a:t>4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5" b="1">
                <a:latin typeface="Arial"/>
                <a:cs typeface="Arial"/>
              </a:rPr>
              <a:t>,5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9</a:t>
            </a:r>
            <a:r>
              <a:rPr dirty="0" sz="300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5" b="1">
                <a:latin typeface="Arial"/>
                <a:cs typeface="Arial"/>
              </a:rPr>
              <a:t>,3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8</a:t>
            </a:r>
            <a:r>
              <a:rPr dirty="0" sz="300" b="1">
                <a:latin typeface="Arial"/>
                <a:cs typeface="Arial"/>
              </a:rPr>
              <a:t>2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5" b="1">
                <a:latin typeface="Arial"/>
                <a:cs typeface="Arial"/>
              </a:rPr>
              <a:t>,2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6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5" b="1">
                <a:latin typeface="Arial"/>
                <a:cs typeface="Arial"/>
              </a:rPr>
              <a:t>,1</a:t>
            </a:r>
            <a:r>
              <a:rPr dirty="0" sz="300" b="1">
                <a:latin typeface="Arial"/>
                <a:cs typeface="Arial"/>
              </a:rPr>
              <a:t>7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2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5" b="1">
                <a:latin typeface="Arial"/>
                <a:cs typeface="Arial"/>
              </a:rPr>
              <a:t>,1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6</a:t>
            </a:r>
            <a:r>
              <a:rPr dirty="0" sz="300" b="1">
                <a:latin typeface="Arial"/>
                <a:cs typeface="Arial"/>
              </a:rPr>
              <a:t>8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5" b="1">
                <a:latin typeface="Arial"/>
                <a:cs typeface="Arial"/>
              </a:rPr>
              <a:t>,0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6</a:t>
            </a:r>
            <a:r>
              <a:rPr dirty="0" sz="300" b="1">
                <a:latin typeface="Arial"/>
                <a:cs typeface="Arial"/>
              </a:rPr>
              <a:t>5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5" b="1">
                <a:latin typeface="Arial"/>
                <a:cs typeface="Arial"/>
              </a:rPr>
              <a:t>,0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6</a:t>
            </a:r>
            <a:r>
              <a:rPr dirty="0" sz="300" b="1">
                <a:latin typeface="Arial"/>
                <a:cs typeface="Arial"/>
              </a:rPr>
              <a:t>2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,9</a:t>
            </a:r>
            <a:r>
              <a:rPr dirty="0" sz="300" b="1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6</a:t>
            </a:r>
            <a:r>
              <a:rPr dirty="0" sz="300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,9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5</a:t>
            </a:r>
            <a:r>
              <a:rPr dirty="0" sz="300" b="1">
                <a:latin typeface="Arial"/>
                <a:cs typeface="Arial"/>
              </a:rPr>
              <a:t>8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,9</a:t>
            </a:r>
            <a:r>
              <a:rPr dirty="0" sz="300" b="1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5</a:t>
            </a:r>
            <a:r>
              <a:rPr dirty="0" sz="300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,9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12530" y="7772863"/>
            <a:ext cx="78740" cy="46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5"/>
              </a:lnSpc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49262" y="7811089"/>
            <a:ext cx="2406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5</a:t>
            </a:r>
            <a:r>
              <a:rPr dirty="0" sz="300" b="1">
                <a:latin typeface="Arial"/>
                <a:cs typeface="Arial"/>
              </a:rPr>
              <a:t>4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,8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49262" y="7920816"/>
            <a:ext cx="2406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5</a:t>
            </a:r>
            <a:r>
              <a:rPr dirty="0" sz="300" b="1">
                <a:latin typeface="Arial"/>
                <a:cs typeface="Arial"/>
              </a:rPr>
              <a:t>2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,8</a:t>
            </a:r>
            <a:r>
              <a:rPr dirty="0" sz="300" b="1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62583" y="7806116"/>
            <a:ext cx="480059" cy="73914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19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1,73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2,09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2,54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20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1,72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2,09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2,53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21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1,72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2,08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2,52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22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1,72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2,07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2,51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23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1,71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2,07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2,50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24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1,71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2,06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2,49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25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1,71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2,06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2,49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26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1,71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2,06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2,48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27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1,70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2,05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2,47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28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1,70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2,05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2,47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29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1,70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2,05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2,46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30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1,70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2,04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2,46</a:t>
            </a:r>
            <a:endParaRPr sz="30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95"/>
              </a:spcBef>
            </a:pPr>
            <a:r>
              <a:rPr dirty="0" sz="300" spc="5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dirty="0" sz="300" spc="5">
                <a:solidFill>
                  <a:srgbClr val="FFFFFF"/>
                </a:solidFill>
                <a:latin typeface="Times New Roman"/>
                <a:cs typeface="Times New Roman"/>
              </a:rPr>
              <a:t>    </a:t>
            </a:r>
            <a:r>
              <a:rPr dirty="0" sz="3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" b="1">
                <a:latin typeface="Arial"/>
                <a:cs typeface="Arial"/>
              </a:rPr>
              <a:t>1,64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1,96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2,05</a:t>
            </a:r>
            <a:endParaRPr sz="3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418877" y="6878000"/>
            <a:ext cx="89535" cy="166370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300" spc="5" b="1">
                <a:latin typeface="Arial"/>
                <a:cs typeface="Arial"/>
              </a:rPr>
              <a:t>9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9</a:t>
            </a:r>
            <a:r>
              <a:rPr dirty="0" sz="300" b="1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5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8</a:t>
            </a:r>
            <a:r>
              <a:rPr dirty="0" sz="300" b="1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6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5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b="1">
                <a:latin typeface="Arial"/>
                <a:cs typeface="Arial"/>
              </a:rPr>
              <a:t>7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9</a:t>
            </a:r>
            <a:r>
              <a:rPr dirty="0" sz="300" b="1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9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9</a:t>
            </a:r>
            <a:r>
              <a:rPr dirty="0" sz="300" b="1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9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8</a:t>
            </a:r>
            <a:r>
              <a:rPr dirty="0" sz="300" b="1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8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8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8</a:t>
            </a:r>
            <a:r>
              <a:rPr dirty="0" sz="300" b="1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8</a:t>
            </a:r>
            <a:r>
              <a:rPr dirty="0" sz="300" b="1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8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8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9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7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b="1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615484" y="6878000"/>
            <a:ext cx="89535" cy="166370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,9</a:t>
            </a:r>
            <a:r>
              <a:rPr dirty="0" sz="300" b="1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,3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,1</a:t>
            </a:r>
            <a:r>
              <a:rPr dirty="0" sz="300" b="1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,0</a:t>
            </a:r>
            <a:r>
              <a:rPr dirty="0" sz="300" b="1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,9</a:t>
            </a:r>
            <a:r>
              <a:rPr dirty="0" sz="300" b="1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,8</a:t>
            </a:r>
            <a:r>
              <a:rPr dirty="0" sz="300" b="1">
                <a:latin typeface="Arial"/>
                <a:cs typeface="Arial"/>
              </a:rPr>
              <a:t>9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,8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,8</a:t>
            </a:r>
            <a:r>
              <a:rPr dirty="0" sz="300" b="1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,8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,8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7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,6</a:t>
            </a:r>
            <a:r>
              <a:rPr dirty="0" sz="300" b="1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781611" y="6878000"/>
            <a:ext cx="91440" cy="166370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b="1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5</a:t>
            </a:r>
            <a:r>
              <a:rPr dirty="0" sz="300" b="1">
                <a:latin typeface="Arial"/>
                <a:cs typeface="Arial"/>
              </a:rPr>
              <a:t>7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3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b="1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b="1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b="1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b="1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b="1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9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9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7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7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1</a:t>
            </a:r>
            <a:r>
              <a:rPr dirty="0" sz="300" spc="-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9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949262" y="8024048"/>
            <a:ext cx="240665" cy="518159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5</a:t>
            </a:r>
            <a:r>
              <a:rPr dirty="0" sz="300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,8</a:t>
            </a:r>
            <a:r>
              <a:rPr dirty="0" sz="300" b="1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b="1">
                <a:latin typeface="Arial"/>
                <a:cs typeface="Arial"/>
              </a:rPr>
              <a:t>9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,8</a:t>
            </a:r>
            <a:r>
              <a:rPr dirty="0" sz="300" b="1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b="1">
                <a:latin typeface="Arial"/>
                <a:cs typeface="Arial"/>
              </a:rPr>
              <a:t>9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9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b="1">
                <a:latin typeface="Arial"/>
                <a:cs typeface="Arial"/>
              </a:rPr>
              <a:t>8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7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b="1">
                <a:latin typeface="Arial"/>
                <a:cs typeface="Arial"/>
              </a:rPr>
              <a:t>7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b="1">
                <a:latin typeface="Arial"/>
                <a:cs typeface="Arial"/>
              </a:rPr>
              <a:t>6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4</a:t>
            </a:r>
            <a:r>
              <a:rPr dirty="0" sz="300" b="1">
                <a:latin typeface="Arial"/>
                <a:cs typeface="Arial"/>
              </a:rPr>
              <a:t>6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,7</a:t>
            </a:r>
            <a:r>
              <a:rPr dirty="0" sz="300" b="1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15" b="1">
                <a:latin typeface="Arial"/>
                <a:cs typeface="Arial"/>
              </a:rPr>
              <a:t>,</a:t>
            </a:r>
            <a:r>
              <a:rPr dirty="0" sz="300" spc="5" b="1">
                <a:latin typeface="Arial"/>
                <a:cs typeface="Arial"/>
              </a:rPr>
              <a:t>0</a:t>
            </a:r>
            <a:r>
              <a:rPr dirty="0" sz="300" b="1">
                <a:latin typeface="Arial"/>
                <a:cs typeface="Arial"/>
              </a:rPr>
              <a:t>5</a:t>
            </a:r>
            <a:r>
              <a:rPr dirty="0" sz="300" b="1">
                <a:latin typeface="Arial"/>
                <a:cs typeface="Arial"/>
              </a:rPr>
              <a:t>       </a:t>
            </a:r>
            <a:r>
              <a:rPr dirty="0" sz="300" spc="5" b="1">
                <a:latin typeface="Arial"/>
                <a:cs typeface="Arial"/>
              </a:rPr>
              <a:t>2</a:t>
            </a:r>
            <a:r>
              <a:rPr dirty="0" sz="300" spc="-5" b="1">
                <a:latin typeface="Arial"/>
                <a:cs typeface="Arial"/>
              </a:rPr>
              <a:t>,3</a:t>
            </a:r>
            <a:r>
              <a:rPr dirty="0" sz="300" b="1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799147" y="6703118"/>
            <a:ext cx="1390650" cy="1832610"/>
            <a:chOff x="799147" y="6703118"/>
            <a:chExt cx="1390650" cy="1832610"/>
          </a:xfrm>
        </p:grpSpPr>
        <p:sp>
          <p:nvSpPr>
            <p:cNvPr id="86" name="object 86"/>
            <p:cNvSpPr/>
            <p:nvPr/>
          </p:nvSpPr>
          <p:spPr>
            <a:xfrm>
              <a:off x="915924" y="6780276"/>
              <a:ext cx="1122045" cy="62865"/>
            </a:xfrm>
            <a:custGeom>
              <a:avLst/>
              <a:gdLst/>
              <a:ahLst/>
              <a:cxnLst/>
              <a:rect l="l" t="t" r="r" b="b"/>
              <a:pathLst>
                <a:path w="1122045" h="62865">
                  <a:moveTo>
                    <a:pt x="591312" y="56388"/>
                  </a:moveTo>
                  <a:lnTo>
                    <a:pt x="0" y="56388"/>
                  </a:lnTo>
                  <a:lnTo>
                    <a:pt x="0" y="62484"/>
                  </a:lnTo>
                  <a:lnTo>
                    <a:pt x="591312" y="62484"/>
                  </a:lnTo>
                  <a:lnTo>
                    <a:pt x="591312" y="56388"/>
                  </a:lnTo>
                  <a:close/>
                </a:path>
                <a:path w="1122045" h="62865">
                  <a:moveTo>
                    <a:pt x="59131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591312" y="4572"/>
                  </a:lnTo>
                  <a:lnTo>
                    <a:pt x="591312" y="0"/>
                  </a:lnTo>
                  <a:close/>
                </a:path>
                <a:path w="1122045" h="62865">
                  <a:moveTo>
                    <a:pt x="1121664" y="0"/>
                  </a:moveTo>
                  <a:lnTo>
                    <a:pt x="618744" y="0"/>
                  </a:lnTo>
                  <a:lnTo>
                    <a:pt x="618744" y="4572"/>
                  </a:lnTo>
                  <a:lnTo>
                    <a:pt x="1121664" y="4572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504187" y="6784843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w="0" h="52070">
                  <a:moveTo>
                    <a:pt x="0" y="0"/>
                  </a:moveTo>
                  <a:lnTo>
                    <a:pt x="0" y="518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504187" y="6784843"/>
              <a:ext cx="3175" cy="52069"/>
            </a:xfrm>
            <a:custGeom>
              <a:avLst/>
              <a:gdLst/>
              <a:ahLst/>
              <a:cxnLst/>
              <a:rect l="l" t="t" r="r" b="b"/>
              <a:pathLst>
                <a:path w="3175" h="52070">
                  <a:moveTo>
                    <a:pt x="3047" y="0"/>
                  </a:moveTo>
                  <a:lnTo>
                    <a:pt x="0" y="0"/>
                  </a:lnTo>
                  <a:lnTo>
                    <a:pt x="0" y="51815"/>
                  </a:lnTo>
                  <a:lnTo>
                    <a:pt x="3047" y="518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534667" y="6784843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w="0" h="52070">
                  <a:moveTo>
                    <a:pt x="0" y="0"/>
                  </a:moveTo>
                  <a:lnTo>
                    <a:pt x="0" y="518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534668" y="6784848"/>
              <a:ext cx="502920" cy="58419"/>
            </a:xfrm>
            <a:custGeom>
              <a:avLst/>
              <a:gdLst/>
              <a:ahLst/>
              <a:cxnLst/>
              <a:rect l="l" t="t" r="r" b="b"/>
              <a:pathLst>
                <a:path w="502919" h="58420">
                  <a:moveTo>
                    <a:pt x="502920" y="51816"/>
                  </a:moveTo>
                  <a:lnTo>
                    <a:pt x="3048" y="51816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51816"/>
                  </a:lnTo>
                  <a:lnTo>
                    <a:pt x="0" y="57912"/>
                  </a:lnTo>
                  <a:lnTo>
                    <a:pt x="502920" y="57912"/>
                  </a:lnTo>
                  <a:lnTo>
                    <a:pt x="502920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800099" y="6781795"/>
              <a:ext cx="0" cy="1752600"/>
            </a:xfrm>
            <a:custGeom>
              <a:avLst/>
              <a:gdLst/>
              <a:ahLst/>
              <a:cxnLst/>
              <a:rect l="l" t="t" r="r" b="b"/>
              <a:pathLst>
                <a:path w="0" h="1752600">
                  <a:moveTo>
                    <a:pt x="0" y="0"/>
                  </a:moveTo>
                  <a:lnTo>
                    <a:pt x="0" y="17525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800099" y="6783319"/>
              <a:ext cx="3175" cy="1751330"/>
            </a:xfrm>
            <a:custGeom>
              <a:avLst/>
              <a:gdLst/>
              <a:ahLst/>
              <a:cxnLst/>
              <a:rect l="l" t="t" r="r" b="b"/>
              <a:pathLst>
                <a:path w="3175" h="1751329">
                  <a:moveTo>
                    <a:pt x="3047" y="0"/>
                  </a:moveTo>
                  <a:lnTo>
                    <a:pt x="0" y="0"/>
                  </a:lnTo>
                  <a:lnTo>
                    <a:pt x="0" y="1751075"/>
                  </a:lnTo>
                  <a:lnTo>
                    <a:pt x="3047" y="175107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054607" y="847953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w="0" h="52070">
                  <a:moveTo>
                    <a:pt x="0" y="0"/>
                  </a:moveTo>
                  <a:lnTo>
                    <a:pt x="0" y="51815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054607" y="8479531"/>
              <a:ext cx="3175" cy="52069"/>
            </a:xfrm>
            <a:custGeom>
              <a:avLst/>
              <a:gdLst/>
              <a:ahLst/>
              <a:cxnLst/>
              <a:rect l="l" t="t" r="r" b="b"/>
              <a:pathLst>
                <a:path w="3175" h="52070">
                  <a:moveTo>
                    <a:pt x="3047" y="0"/>
                  </a:moveTo>
                  <a:lnTo>
                    <a:pt x="0" y="0"/>
                  </a:lnTo>
                  <a:lnTo>
                    <a:pt x="0" y="51815"/>
                  </a:lnTo>
                  <a:lnTo>
                    <a:pt x="3047" y="518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915923" y="8531347"/>
              <a:ext cx="589915" cy="0"/>
            </a:xfrm>
            <a:custGeom>
              <a:avLst/>
              <a:gdLst/>
              <a:ahLst/>
              <a:cxnLst/>
              <a:rect l="l" t="t" r="r" b="b"/>
              <a:pathLst>
                <a:path w="589915" h="0">
                  <a:moveTo>
                    <a:pt x="0" y="0"/>
                  </a:moveTo>
                  <a:lnTo>
                    <a:pt x="5897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915923" y="8531347"/>
              <a:ext cx="591820" cy="3175"/>
            </a:xfrm>
            <a:custGeom>
              <a:avLst/>
              <a:gdLst/>
              <a:ahLst/>
              <a:cxnLst/>
              <a:rect l="l" t="t" r="r" b="b"/>
              <a:pathLst>
                <a:path w="591819" h="3175">
                  <a:moveTo>
                    <a:pt x="591311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591311" y="3047"/>
                  </a:lnTo>
                  <a:lnTo>
                    <a:pt x="591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504187" y="6841231"/>
              <a:ext cx="0" cy="1693545"/>
            </a:xfrm>
            <a:custGeom>
              <a:avLst/>
              <a:gdLst/>
              <a:ahLst/>
              <a:cxnLst/>
              <a:rect l="l" t="t" r="r" b="b"/>
              <a:pathLst>
                <a:path w="0" h="1693545">
                  <a:moveTo>
                    <a:pt x="0" y="0"/>
                  </a:moveTo>
                  <a:lnTo>
                    <a:pt x="0" y="16931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504187" y="6842755"/>
              <a:ext cx="3175" cy="1691639"/>
            </a:xfrm>
            <a:custGeom>
              <a:avLst/>
              <a:gdLst/>
              <a:ahLst/>
              <a:cxnLst/>
              <a:rect l="l" t="t" r="r" b="b"/>
              <a:pathLst>
                <a:path w="3175" h="1691640">
                  <a:moveTo>
                    <a:pt x="3047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3047" y="16916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505711" y="8531347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 h="0">
                  <a:moveTo>
                    <a:pt x="0" y="0"/>
                  </a:moveTo>
                  <a:lnTo>
                    <a:pt x="28955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507235" y="8531347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27431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7431" y="304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534667" y="6841231"/>
              <a:ext cx="0" cy="1693545"/>
            </a:xfrm>
            <a:custGeom>
              <a:avLst/>
              <a:gdLst/>
              <a:ahLst/>
              <a:cxnLst/>
              <a:rect l="l" t="t" r="r" b="b"/>
              <a:pathLst>
                <a:path w="0" h="1693545">
                  <a:moveTo>
                    <a:pt x="0" y="0"/>
                  </a:moveTo>
                  <a:lnTo>
                    <a:pt x="0" y="16931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534667" y="6842755"/>
              <a:ext cx="3175" cy="1691639"/>
            </a:xfrm>
            <a:custGeom>
              <a:avLst/>
              <a:gdLst/>
              <a:ahLst/>
              <a:cxnLst/>
              <a:rect l="l" t="t" r="r" b="b"/>
              <a:pathLst>
                <a:path w="3175" h="1691640">
                  <a:moveTo>
                    <a:pt x="3047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3047" y="16916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700783" y="847953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w="0" h="52070">
                  <a:moveTo>
                    <a:pt x="0" y="0"/>
                  </a:moveTo>
                  <a:lnTo>
                    <a:pt x="0" y="51815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700783" y="8479531"/>
              <a:ext cx="3175" cy="52069"/>
            </a:xfrm>
            <a:custGeom>
              <a:avLst/>
              <a:gdLst/>
              <a:ahLst/>
              <a:cxnLst/>
              <a:rect l="l" t="t" r="r" b="b"/>
              <a:pathLst>
                <a:path w="3175" h="52070">
                  <a:moveTo>
                    <a:pt x="3047" y="0"/>
                  </a:moveTo>
                  <a:lnTo>
                    <a:pt x="0" y="0"/>
                  </a:lnTo>
                  <a:lnTo>
                    <a:pt x="0" y="51815"/>
                  </a:lnTo>
                  <a:lnTo>
                    <a:pt x="3047" y="518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1536191" y="8531347"/>
              <a:ext cx="652780" cy="0"/>
            </a:xfrm>
            <a:custGeom>
              <a:avLst/>
              <a:gdLst/>
              <a:ahLst/>
              <a:cxnLst/>
              <a:rect l="l" t="t" r="r" b="b"/>
              <a:pathLst>
                <a:path w="652780" h="0">
                  <a:moveTo>
                    <a:pt x="0" y="0"/>
                  </a:moveTo>
                  <a:lnTo>
                    <a:pt x="6522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1537715" y="8531347"/>
              <a:ext cx="650875" cy="3175"/>
            </a:xfrm>
            <a:custGeom>
              <a:avLst/>
              <a:gdLst/>
              <a:ahLst/>
              <a:cxnLst/>
              <a:rect l="l" t="t" r="r" b="b"/>
              <a:pathLst>
                <a:path w="650875" h="3175">
                  <a:moveTo>
                    <a:pt x="6507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650747" y="3047"/>
                  </a:lnTo>
                  <a:lnTo>
                    <a:pt x="650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185415" y="6704071"/>
              <a:ext cx="0" cy="1830705"/>
            </a:xfrm>
            <a:custGeom>
              <a:avLst/>
              <a:gdLst/>
              <a:ahLst/>
              <a:cxnLst/>
              <a:rect l="l" t="t" r="r" b="b"/>
              <a:pathLst>
                <a:path w="0" h="1830704">
                  <a:moveTo>
                    <a:pt x="0" y="0"/>
                  </a:moveTo>
                  <a:lnTo>
                    <a:pt x="0" y="18303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185415" y="6704071"/>
              <a:ext cx="3175" cy="1830705"/>
            </a:xfrm>
            <a:custGeom>
              <a:avLst/>
              <a:gdLst/>
              <a:ahLst/>
              <a:cxnLst/>
              <a:rect l="l" t="t" r="r" b="b"/>
              <a:pathLst>
                <a:path w="3175" h="1830704">
                  <a:moveTo>
                    <a:pt x="3047" y="0"/>
                  </a:moveTo>
                  <a:lnTo>
                    <a:pt x="0" y="0"/>
                  </a:lnTo>
                  <a:lnTo>
                    <a:pt x="0" y="1830323"/>
                  </a:lnTo>
                  <a:lnTo>
                    <a:pt x="3047" y="1830323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833621" y="6491416"/>
            <a:ext cx="2027555" cy="13404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35"/>
              </a:spcBef>
            </a:pPr>
            <a:r>
              <a:rPr dirty="0" sz="900" spc="-80" b="1" i="1">
                <a:latin typeface="Verdana"/>
                <a:cs typeface="Verdana"/>
              </a:rPr>
              <a:t>P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il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b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70" b="1" i="1">
                <a:latin typeface="Verdana"/>
                <a:cs typeface="Verdana"/>
              </a:rPr>
              <a:t>z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60">
                <a:latin typeface="Times New Roman"/>
                <a:cs typeface="Times New Roman"/>
              </a:rPr>
              <a:t> 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35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80" b="1" i="1">
                <a:latin typeface="Verdana"/>
                <a:cs typeface="Verdana"/>
              </a:rPr>
              <a:t>u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endParaRPr sz="900">
              <a:latin typeface="Verdana"/>
              <a:cs typeface="Verdana"/>
            </a:endParaRPr>
          </a:p>
          <a:p>
            <a:pPr marL="123189">
              <a:lnSpc>
                <a:spcPct val="100000"/>
              </a:lnSpc>
              <a:spcBef>
                <a:spcPts val="505"/>
              </a:spcBef>
              <a:tabLst>
                <a:tab pos="781050" algn="l"/>
              </a:tabLst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PROBABILITA'</a:t>
            </a:r>
            <a:r>
              <a:rPr dirty="0" sz="3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spc="-5" b="1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dirty="0" sz="3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code)	PROBABILITA'</a:t>
            </a:r>
            <a:r>
              <a:rPr dirty="0" sz="3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spc="-5" b="1">
                <a:solidFill>
                  <a:srgbClr val="FFFFFF"/>
                </a:solidFill>
                <a:latin typeface="Arial"/>
                <a:cs typeface="Arial"/>
              </a:rPr>
              <a:t>(1 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coda)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dirty="0" sz="300" spc="-1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      </a:t>
            </a:r>
            <a:r>
              <a:rPr dirty="0" sz="3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" spc="-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      </a:t>
            </a:r>
            <a:r>
              <a:rPr dirty="0" sz="3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spc="-5" b="1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      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" spc="-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       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" spc="-1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          </a:t>
            </a:r>
            <a:r>
              <a:rPr dirty="0" sz="3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" spc="-1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       </a:t>
            </a:r>
            <a:r>
              <a:rPr dirty="0" sz="3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spc="-5" b="1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      </a:t>
            </a:r>
            <a:r>
              <a:rPr dirty="0" sz="3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" spc="-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dirty="0" sz="3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" spc="-1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95"/>
              </a:spcBef>
            </a:pP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1    </a:t>
            </a:r>
            <a:r>
              <a:rPr dirty="0" sz="3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6,31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12,71    31,82     </a:t>
            </a:r>
            <a:r>
              <a:rPr dirty="0" sz="300" spc="2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63,66          </a:t>
            </a:r>
            <a:r>
              <a:rPr dirty="0" sz="300" spc="45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6,31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12,71    </a:t>
            </a:r>
            <a:r>
              <a:rPr dirty="0" sz="300" spc="9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31,82    </a:t>
            </a:r>
            <a:r>
              <a:rPr dirty="0" sz="300" spc="5" b="1">
                <a:latin typeface="Arial"/>
                <a:cs typeface="Arial"/>
              </a:rPr>
              <a:t> 63,66</a:t>
            </a:r>
            <a:endParaRPr sz="30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60"/>
              </a:spcBef>
            </a:pP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2    </a:t>
            </a:r>
            <a:r>
              <a:rPr dirty="0" sz="3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2,92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4,30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6,96</a:t>
            </a:r>
            <a:endParaRPr sz="30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70"/>
              </a:spcBef>
            </a:pP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3    </a:t>
            </a:r>
            <a:r>
              <a:rPr dirty="0" sz="3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2,35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3,18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4,54</a:t>
            </a:r>
            <a:endParaRPr sz="30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75"/>
              </a:spcBef>
            </a:pP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4    </a:t>
            </a:r>
            <a:r>
              <a:rPr dirty="0" sz="3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2,13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2,78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3,75</a:t>
            </a:r>
            <a:endParaRPr sz="30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70"/>
              </a:spcBef>
            </a:pP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5    </a:t>
            </a:r>
            <a:r>
              <a:rPr dirty="0" sz="3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2,02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2,57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3,36</a:t>
            </a:r>
            <a:endParaRPr sz="30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70"/>
              </a:spcBef>
            </a:pP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6    </a:t>
            </a:r>
            <a:r>
              <a:rPr dirty="0" sz="3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1,94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2,45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3,14</a:t>
            </a:r>
            <a:endParaRPr sz="30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60"/>
              </a:spcBef>
            </a:pP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7    </a:t>
            </a:r>
            <a:r>
              <a:rPr dirty="0" sz="3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1,89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2,36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3,00</a:t>
            </a:r>
            <a:endParaRPr sz="30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75"/>
              </a:spcBef>
            </a:pP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8    </a:t>
            </a:r>
            <a:r>
              <a:rPr dirty="0" sz="3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1,86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2,31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2,90</a:t>
            </a:r>
            <a:endParaRPr sz="30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70"/>
              </a:spcBef>
            </a:pPr>
            <a:r>
              <a:rPr dirty="0" sz="300" b="1">
                <a:solidFill>
                  <a:srgbClr val="FFFFFF"/>
                </a:solidFill>
                <a:latin typeface="Arial"/>
                <a:cs typeface="Arial"/>
              </a:rPr>
              <a:t>9    </a:t>
            </a:r>
            <a:r>
              <a:rPr dirty="0" sz="3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1,83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2,26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2,82</a:t>
            </a: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10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1,81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2,23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2,76</a:t>
            </a: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11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1,80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2,20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2,72</a:t>
            </a: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12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1,78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2,18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2,68</a:t>
            </a: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60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13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1,77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2,16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2,65</a:t>
            </a: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14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1,76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2,14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2,62</a:t>
            </a: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15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1,75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2,13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2,60</a:t>
            </a: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75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16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1,75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2,12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2,58</a:t>
            </a: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70"/>
              </a:spcBef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17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1,74     </a:t>
            </a:r>
            <a:r>
              <a:rPr dirty="0" sz="300" spc="3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2,11    </a:t>
            </a:r>
            <a:r>
              <a:rPr dirty="0" sz="300" spc="5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2,57</a:t>
            </a: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60"/>
              </a:spcBef>
              <a:tabLst>
                <a:tab pos="418465" algn="l"/>
              </a:tabLst>
            </a:pPr>
            <a:r>
              <a:rPr dirty="0" sz="300" spc="5" b="1">
                <a:solidFill>
                  <a:srgbClr val="FFFFFF"/>
                </a:solidFill>
                <a:latin typeface="Arial"/>
                <a:cs typeface="Arial"/>
              </a:rPr>
              <a:t>18    </a:t>
            </a:r>
            <a:r>
              <a:rPr dirty="0" sz="3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1,73	2,55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2502408" y="6954006"/>
            <a:ext cx="952500" cy="601980"/>
            <a:chOff x="2502408" y="6954006"/>
            <a:chExt cx="952500" cy="601980"/>
          </a:xfrm>
        </p:grpSpPr>
        <p:sp>
          <p:nvSpPr>
            <p:cNvPr id="111" name="object 111"/>
            <p:cNvSpPr/>
            <p:nvPr/>
          </p:nvSpPr>
          <p:spPr>
            <a:xfrm>
              <a:off x="2502408" y="6954011"/>
              <a:ext cx="952500" cy="1905"/>
            </a:xfrm>
            <a:custGeom>
              <a:avLst/>
              <a:gdLst/>
              <a:ahLst/>
              <a:cxnLst/>
              <a:rect l="l" t="t" r="r" b="b"/>
              <a:pathLst>
                <a:path w="952500" h="1904">
                  <a:moveTo>
                    <a:pt x="1524" y="0"/>
                  </a:move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952500" h="1904">
                  <a:moveTo>
                    <a:pt x="952500" y="0"/>
                  </a:moveTo>
                  <a:lnTo>
                    <a:pt x="949452" y="0"/>
                  </a:lnTo>
                  <a:lnTo>
                    <a:pt x="950976" y="1524"/>
                  </a:lnTo>
                  <a:lnTo>
                    <a:pt x="952500" y="1524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592324" y="7019543"/>
              <a:ext cx="800100" cy="428625"/>
            </a:xfrm>
            <a:custGeom>
              <a:avLst/>
              <a:gdLst/>
              <a:ahLst/>
              <a:cxnLst/>
              <a:rect l="l" t="t" r="r" b="b"/>
              <a:pathLst>
                <a:path w="800100" h="428625">
                  <a:moveTo>
                    <a:pt x="800100" y="426720"/>
                  </a:moveTo>
                  <a:lnTo>
                    <a:pt x="0" y="426720"/>
                  </a:lnTo>
                  <a:lnTo>
                    <a:pt x="0" y="428244"/>
                  </a:lnTo>
                  <a:lnTo>
                    <a:pt x="800100" y="428244"/>
                  </a:lnTo>
                  <a:lnTo>
                    <a:pt x="800100" y="426720"/>
                  </a:lnTo>
                  <a:close/>
                </a:path>
                <a:path w="800100" h="428625">
                  <a:moveTo>
                    <a:pt x="800100" y="320040"/>
                  </a:moveTo>
                  <a:lnTo>
                    <a:pt x="0" y="320040"/>
                  </a:lnTo>
                  <a:lnTo>
                    <a:pt x="0" y="321564"/>
                  </a:lnTo>
                  <a:lnTo>
                    <a:pt x="800100" y="321564"/>
                  </a:lnTo>
                  <a:lnTo>
                    <a:pt x="800100" y="320040"/>
                  </a:lnTo>
                  <a:close/>
                </a:path>
                <a:path w="800100" h="428625">
                  <a:moveTo>
                    <a:pt x="800100" y="214884"/>
                  </a:moveTo>
                  <a:lnTo>
                    <a:pt x="0" y="213360"/>
                  </a:lnTo>
                  <a:lnTo>
                    <a:pt x="0" y="214884"/>
                  </a:lnTo>
                  <a:lnTo>
                    <a:pt x="800100" y="216408"/>
                  </a:lnTo>
                  <a:lnTo>
                    <a:pt x="800100" y="214884"/>
                  </a:lnTo>
                  <a:close/>
                </a:path>
                <a:path w="800100" h="428625">
                  <a:moveTo>
                    <a:pt x="800100" y="108204"/>
                  </a:moveTo>
                  <a:lnTo>
                    <a:pt x="0" y="106680"/>
                  </a:lnTo>
                  <a:lnTo>
                    <a:pt x="0" y="108204"/>
                  </a:lnTo>
                  <a:lnTo>
                    <a:pt x="800100" y="109728"/>
                  </a:lnTo>
                  <a:lnTo>
                    <a:pt x="800100" y="108204"/>
                  </a:lnTo>
                  <a:close/>
                </a:path>
                <a:path w="800100" h="428625">
                  <a:moveTo>
                    <a:pt x="800100" y="1524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800100" y="3048"/>
                  </a:lnTo>
                  <a:lnTo>
                    <a:pt x="8001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2590800" y="7019538"/>
              <a:ext cx="803275" cy="535305"/>
            </a:xfrm>
            <a:custGeom>
              <a:avLst/>
              <a:gdLst/>
              <a:ahLst/>
              <a:cxnLst/>
              <a:rect l="l" t="t" r="r" b="b"/>
              <a:pathLst>
                <a:path w="803275" h="535304">
                  <a:moveTo>
                    <a:pt x="803148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3048" y="534924"/>
                  </a:lnTo>
                  <a:lnTo>
                    <a:pt x="1524" y="533400"/>
                  </a:lnTo>
                  <a:lnTo>
                    <a:pt x="3048" y="53340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803148" y="1524"/>
                  </a:lnTo>
                  <a:lnTo>
                    <a:pt x="803148" y="0"/>
                  </a:lnTo>
                  <a:close/>
                </a:path>
                <a:path w="803275" h="535304">
                  <a:moveTo>
                    <a:pt x="3048" y="533400"/>
                  </a:moveTo>
                  <a:lnTo>
                    <a:pt x="1524" y="533400"/>
                  </a:lnTo>
                  <a:lnTo>
                    <a:pt x="3048" y="534924"/>
                  </a:lnTo>
                  <a:lnTo>
                    <a:pt x="3048" y="533400"/>
                  </a:lnTo>
                  <a:close/>
                </a:path>
                <a:path w="803275" h="535304">
                  <a:moveTo>
                    <a:pt x="800100" y="533400"/>
                  </a:moveTo>
                  <a:lnTo>
                    <a:pt x="3048" y="533400"/>
                  </a:lnTo>
                  <a:lnTo>
                    <a:pt x="3048" y="534924"/>
                  </a:lnTo>
                  <a:lnTo>
                    <a:pt x="800100" y="534924"/>
                  </a:lnTo>
                  <a:lnTo>
                    <a:pt x="800100" y="533400"/>
                  </a:lnTo>
                  <a:close/>
                </a:path>
                <a:path w="803275" h="535304">
                  <a:moveTo>
                    <a:pt x="800100" y="1524"/>
                  </a:moveTo>
                  <a:lnTo>
                    <a:pt x="800100" y="534924"/>
                  </a:lnTo>
                  <a:lnTo>
                    <a:pt x="801624" y="533400"/>
                  </a:lnTo>
                  <a:lnTo>
                    <a:pt x="803148" y="533400"/>
                  </a:lnTo>
                  <a:lnTo>
                    <a:pt x="803148" y="3048"/>
                  </a:lnTo>
                  <a:lnTo>
                    <a:pt x="801624" y="3048"/>
                  </a:lnTo>
                  <a:lnTo>
                    <a:pt x="800100" y="1524"/>
                  </a:lnTo>
                  <a:close/>
                </a:path>
                <a:path w="803275" h="535304">
                  <a:moveTo>
                    <a:pt x="803148" y="533400"/>
                  </a:moveTo>
                  <a:lnTo>
                    <a:pt x="801624" y="533400"/>
                  </a:lnTo>
                  <a:lnTo>
                    <a:pt x="800100" y="534924"/>
                  </a:lnTo>
                  <a:lnTo>
                    <a:pt x="803148" y="534924"/>
                  </a:lnTo>
                  <a:lnTo>
                    <a:pt x="803148" y="533400"/>
                  </a:lnTo>
                  <a:close/>
                </a:path>
                <a:path w="803275" h="53530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803275" h="535304">
                  <a:moveTo>
                    <a:pt x="80010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800100" y="3048"/>
                  </a:lnTo>
                  <a:lnTo>
                    <a:pt x="800100" y="1524"/>
                  </a:lnTo>
                  <a:close/>
                </a:path>
                <a:path w="803275" h="535304">
                  <a:moveTo>
                    <a:pt x="803148" y="1524"/>
                  </a:moveTo>
                  <a:lnTo>
                    <a:pt x="800100" y="1524"/>
                  </a:lnTo>
                  <a:lnTo>
                    <a:pt x="801624" y="3048"/>
                  </a:lnTo>
                  <a:lnTo>
                    <a:pt x="803148" y="3048"/>
                  </a:lnTo>
                  <a:lnTo>
                    <a:pt x="803148" y="1524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592323" y="7129266"/>
              <a:ext cx="800100" cy="425450"/>
            </a:xfrm>
            <a:custGeom>
              <a:avLst/>
              <a:gdLst/>
              <a:ahLst/>
              <a:cxnLst/>
              <a:rect l="l" t="t" r="r" b="b"/>
              <a:pathLst>
                <a:path w="800100" h="425450">
                  <a:moveTo>
                    <a:pt x="405383" y="0"/>
                  </a:moveTo>
                  <a:lnTo>
                    <a:pt x="394715" y="0"/>
                  </a:lnTo>
                  <a:lnTo>
                    <a:pt x="390143" y="1523"/>
                  </a:lnTo>
                  <a:lnTo>
                    <a:pt x="380999" y="7619"/>
                  </a:lnTo>
                  <a:lnTo>
                    <a:pt x="374903" y="12191"/>
                  </a:lnTo>
                  <a:lnTo>
                    <a:pt x="370331" y="18287"/>
                  </a:lnTo>
                  <a:lnTo>
                    <a:pt x="364235" y="24383"/>
                  </a:lnTo>
                  <a:lnTo>
                    <a:pt x="359663" y="33527"/>
                  </a:lnTo>
                  <a:lnTo>
                    <a:pt x="355091" y="41147"/>
                  </a:lnTo>
                  <a:lnTo>
                    <a:pt x="350519" y="50291"/>
                  </a:lnTo>
                  <a:lnTo>
                    <a:pt x="344423" y="59435"/>
                  </a:lnTo>
                  <a:lnTo>
                    <a:pt x="339851" y="68579"/>
                  </a:lnTo>
                  <a:lnTo>
                    <a:pt x="335279" y="79247"/>
                  </a:lnTo>
                  <a:lnTo>
                    <a:pt x="330707" y="92963"/>
                  </a:lnTo>
                  <a:lnTo>
                    <a:pt x="324611" y="103631"/>
                  </a:lnTo>
                  <a:lnTo>
                    <a:pt x="315467" y="128015"/>
                  </a:lnTo>
                  <a:lnTo>
                    <a:pt x="309371" y="140207"/>
                  </a:lnTo>
                  <a:lnTo>
                    <a:pt x="306323" y="153923"/>
                  </a:lnTo>
                  <a:lnTo>
                    <a:pt x="300227" y="166115"/>
                  </a:lnTo>
                  <a:lnTo>
                    <a:pt x="295655" y="179831"/>
                  </a:lnTo>
                  <a:lnTo>
                    <a:pt x="289559" y="192023"/>
                  </a:lnTo>
                  <a:lnTo>
                    <a:pt x="284987" y="205739"/>
                  </a:lnTo>
                  <a:lnTo>
                    <a:pt x="278891" y="217931"/>
                  </a:lnTo>
                  <a:lnTo>
                    <a:pt x="275843" y="230123"/>
                  </a:lnTo>
                  <a:lnTo>
                    <a:pt x="269747" y="240791"/>
                  </a:lnTo>
                  <a:lnTo>
                    <a:pt x="265175" y="252983"/>
                  </a:lnTo>
                  <a:lnTo>
                    <a:pt x="259079" y="265175"/>
                  </a:lnTo>
                  <a:lnTo>
                    <a:pt x="249935" y="286511"/>
                  </a:lnTo>
                  <a:lnTo>
                    <a:pt x="245363" y="295655"/>
                  </a:lnTo>
                  <a:lnTo>
                    <a:pt x="240791" y="306323"/>
                  </a:lnTo>
                  <a:lnTo>
                    <a:pt x="234695" y="315467"/>
                  </a:lnTo>
                  <a:lnTo>
                    <a:pt x="230123" y="324611"/>
                  </a:lnTo>
                  <a:lnTo>
                    <a:pt x="220979" y="339851"/>
                  </a:lnTo>
                  <a:lnTo>
                    <a:pt x="214883" y="347471"/>
                  </a:lnTo>
                  <a:lnTo>
                    <a:pt x="210311" y="353567"/>
                  </a:lnTo>
                  <a:lnTo>
                    <a:pt x="204215" y="359663"/>
                  </a:lnTo>
                  <a:lnTo>
                    <a:pt x="199643" y="365759"/>
                  </a:lnTo>
                  <a:lnTo>
                    <a:pt x="195071" y="373379"/>
                  </a:lnTo>
                  <a:lnTo>
                    <a:pt x="190499" y="377951"/>
                  </a:lnTo>
                  <a:lnTo>
                    <a:pt x="184403" y="382523"/>
                  </a:lnTo>
                  <a:lnTo>
                    <a:pt x="179831" y="387095"/>
                  </a:lnTo>
                  <a:lnTo>
                    <a:pt x="173735" y="390143"/>
                  </a:lnTo>
                  <a:lnTo>
                    <a:pt x="169163" y="394715"/>
                  </a:lnTo>
                  <a:lnTo>
                    <a:pt x="155447" y="403859"/>
                  </a:lnTo>
                  <a:lnTo>
                    <a:pt x="146303" y="406907"/>
                  </a:lnTo>
                  <a:lnTo>
                    <a:pt x="140207" y="409955"/>
                  </a:lnTo>
                  <a:lnTo>
                    <a:pt x="135635" y="411479"/>
                  </a:lnTo>
                  <a:lnTo>
                    <a:pt x="129539" y="413003"/>
                  </a:lnTo>
                  <a:lnTo>
                    <a:pt x="120395" y="416051"/>
                  </a:lnTo>
                  <a:lnTo>
                    <a:pt x="115823" y="416051"/>
                  </a:lnTo>
                  <a:lnTo>
                    <a:pt x="109727" y="417575"/>
                  </a:lnTo>
                  <a:lnTo>
                    <a:pt x="105155" y="419099"/>
                  </a:lnTo>
                  <a:lnTo>
                    <a:pt x="94487" y="419099"/>
                  </a:lnTo>
                  <a:lnTo>
                    <a:pt x="89915" y="420623"/>
                  </a:lnTo>
                  <a:lnTo>
                    <a:pt x="80771" y="420623"/>
                  </a:lnTo>
                  <a:lnTo>
                    <a:pt x="74675" y="422147"/>
                  </a:lnTo>
                  <a:lnTo>
                    <a:pt x="50291" y="422147"/>
                  </a:lnTo>
                  <a:lnTo>
                    <a:pt x="44195" y="425195"/>
                  </a:lnTo>
                  <a:lnTo>
                    <a:pt x="0" y="425195"/>
                  </a:lnTo>
                  <a:lnTo>
                    <a:pt x="800099" y="425195"/>
                  </a:lnTo>
                  <a:lnTo>
                    <a:pt x="755903" y="425195"/>
                  </a:lnTo>
                  <a:lnTo>
                    <a:pt x="749807" y="422147"/>
                  </a:lnTo>
                  <a:lnTo>
                    <a:pt x="725423" y="422147"/>
                  </a:lnTo>
                  <a:lnTo>
                    <a:pt x="720851" y="420623"/>
                  </a:lnTo>
                  <a:lnTo>
                    <a:pt x="710183" y="420623"/>
                  </a:lnTo>
                  <a:lnTo>
                    <a:pt x="705611" y="419099"/>
                  </a:lnTo>
                  <a:lnTo>
                    <a:pt x="694943" y="419099"/>
                  </a:lnTo>
                  <a:lnTo>
                    <a:pt x="690371" y="417575"/>
                  </a:lnTo>
                  <a:lnTo>
                    <a:pt x="684275" y="416051"/>
                  </a:lnTo>
                  <a:lnTo>
                    <a:pt x="679703" y="416051"/>
                  </a:lnTo>
                  <a:lnTo>
                    <a:pt x="670559" y="413003"/>
                  </a:lnTo>
                  <a:lnTo>
                    <a:pt x="664463" y="411479"/>
                  </a:lnTo>
                  <a:lnTo>
                    <a:pt x="659891" y="409955"/>
                  </a:lnTo>
                  <a:lnTo>
                    <a:pt x="655319" y="406907"/>
                  </a:lnTo>
                  <a:lnTo>
                    <a:pt x="650747" y="405383"/>
                  </a:lnTo>
                  <a:lnTo>
                    <a:pt x="644651" y="403859"/>
                  </a:lnTo>
                  <a:lnTo>
                    <a:pt x="630935" y="394715"/>
                  </a:lnTo>
                  <a:lnTo>
                    <a:pt x="626363" y="390143"/>
                  </a:lnTo>
                  <a:lnTo>
                    <a:pt x="620267" y="387095"/>
                  </a:lnTo>
                  <a:lnTo>
                    <a:pt x="615695" y="382523"/>
                  </a:lnTo>
                  <a:lnTo>
                    <a:pt x="609599" y="377951"/>
                  </a:lnTo>
                  <a:lnTo>
                    <a:pt x="605027" y="373379"/>
                  </a:lnTo>
                  <a:lnTo>
                    <a:pt x="600455" y="365759"/>
                  </a:lnTo>
                  <a:lnTo>
                    <a:pt x="595883" y="359663"/>
                  </a:lnTo>
                  <a:lnTo>
                    <a:pt x="589787" y="353567"/>
                  </a:lnTo>
                  <a:lnTo>
                    <a:pt x="585215" y="347471"/>
                  </a:lnTo>
                  <a:lnTo>
                    <a:pt x="579119" y="339851"/>
                  </a:lnTo>
                  <a:lnTo>
                    <a:pt x="569975" y="324611"/>
                  </a:lnTo>
                  <a:lnTo>
                    <a:pt x="560831" y="306323"/>
                  </a:lnTo>
                  <a:lnTo>
                    <a:pt x="554735" y="295655"/>
                  </a:lnTo>
                  <a:lnTo>
                    <a:pt x="551687" y="286511"/>
                  </a:lnTo>
                  <a:lnTo>
                    <a:pt x="545591" y="275843"/>
                  </a:lnTo>
                  <a:lnTo>
                    <a:pt x="541019" y="265175"/>
                  </a:lnTo>
                  <a:lnTo>
                    <a:pt x="534923" y="252983"/>
                  </a:lnTo>
                  <a:lnTo>
                    <a:pt x="530351" y="240791"/>
                  </a:lnTo>
                  <a:lnTo>
                    <a:pt x="524255" y="230123"/>
                  </a:lnTo>
                  <a:lnTo>
                    <a:pt x="521207" y="217931"/>
                  </a:lnTo>
                  <a:lnTo>
                    <a:pt x="515111" y="205739"/>
                  </a:lnTo>
                  <a:lnTo>
                    <a:pt x="510539" y="192023"/>
                  </a:lnTo>
                  <a:lnTo>
                    <a:pt x="504443" y="179831"/>
                  </a:lnTo>
                  <a:lnTo>
                    <a:pt x="499871" y="166115"/>
                  </a:lnTo>
                  <a:lnTo>
                    <a:pt x="493775" y="153923"/>
                  </a:lnTo>
                  <a:lnTo>
                    <a:pt x="490727" y="140207"/>
                  </a:lnTo>
                  <a:lnTo>
                    <a:pt x="484631" y="128015"/>
                  </a:lnTo>
                  <a:lnTo>
                    <a:pt x="475487" y="103631"/>
                  </a:lnTo>
                  <a:lnTo>
                    <a:pt x="469391" y="92963"/>
                  </a:lnTo>
                  <a:lnTo>
                    <a:pt x="464819" y="79247"/>
                  </a:lnTo>
                  <a:lnTo>
                    <a:pt x="460247" y="68579"/>
                  </a:lnTo>
                  <a:lnTo>
                    <a:pt x="455675" y="59435"/>
                  </a:lnTo>
                  <a:lnTo>
                    <a:pt x="449579" y="50291"/>
                  </a:lnTo>
                  <a:lnTo>
                    <a:pt x="445007" y="41147"/>
                  </a:lnTo>
                  <a:lnTo>
                    <a:pt x="440435" y="33527"/>
                  </a:lnTo>
                  <a:lnTo>
                    <a:pt x="435863" y="24383"/>
                  </a:lnTo>
                  <a:lnTo>
                    <a:pt x="429767" y="18287"/>
                  </a:lnTo>
                  <a:lnTo>
                    <a:pt x="425195" y="12191"/>
                  </a:lnTo>
                  <a:lnTo>
                    <a:pt x="419099" y="7619"/>
                  </a:lnTo>
                  <a:lnTo>
                    <a:pt x="409955" y="1523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2592324" y="7126726"/>
              <a:ext cx="803275" cy="429259"/>
            </a:xfrm>
            <a:custGeom>
              <a:avLst/>
              <a:gdLst/>
              <a:ahLst/>
              <a:cxnLst/>
              <a:rect l="l" t="t" r="r" b="b"/>
              <a:pathLst>
                <a:path w="803275" h="429259">
                  <a:moveTo>
                    <a:pt x="96012" y="425450"/>
                  </a:moveTo>
                  <a:lnTo>
                    <a:pt x="0" y="425450"/>
                  </a:lnTo>
                  <a:lnTo>
                    <a:pt x="0" y="429260"/>
                  </a:lnTo>
                  <a:lnTo>
                    <a:pt x="45720" y="429260"/>
                  </a:lnTo>
                  <a:lnTo>
                    <a:pt x="50292" y="427990"/>
                  </a:lnTo>
                  <a:lnTo>
                    <a:pt x="74676" y="427990"/>
                  </a:lnTo>
                  <a:lnTo>
                    <a:pt x="80772" y="426720"/>
                  </a:lnTo>
                  <a:lnTo>
                    <a:pt x="89916" y="426720"/>
                  </a:lnTo>
                  <a:lnTo>
                    <a:pt x="96012" y="425450"/>
                  </a:lnTo>
                  <a:close/>
                </a:path>
                <a:path w="803275" h="429259">
                  <a:moveTo>
                    <a:pt x="749808" y="427990"/>
                  </a:moveTo>
                  <a:lnTo>
                    <a:pt x="50292" y="427990"/>
                  </a:lnTo>
                  <a:lnTo>
                    <a:pt x="45720" y="429260"/>
                  </a:lnTo>
                  <a:lnTo>
                    <a:pt x="755904" y="429260"/>
                  </a:lnTo>
                  <a:lnTo>
                    <a:pt x="749808" y="427990"/>
                  </a:lnTo>
                  <a:close/>
                </a:path>
                <a:path w="803275" h="429259">
                  <a:moveTo>
                    <a:pt x="800100" y="425450"/>
                  </a:moveTo>
                  <a:lnTo>
                    <a:pt x="704088" y="425450"/>
                  </a:lnTo>
                  <a:lnTo>
                    <a:pt x="710184" y="426720"/>
                  </a:lnTo>
                  <a:lnTo>
                    <a:pt x="720852" y="426720"/>
                  </a:lnTo>
                  <a:lnTo>
                    <a:pt x="725424" y="427990"/>
                  </a:lnTo>
                  <a:lnTo>
                    <a:pt x="749808" y="427990"/>
                  </a:lnTo>
                  <a:lnTo>
                    <a:pt x="755904" y="429260"/>
                  </a:lnTo>
                  <a:lnTo>
                    <a:pt x="800100" y="429260"/>
                  </a:lnTo>
                  <a:lnTo>
                    <a:pt x="800100" y="425450"/>
                  </a:lnTo>
                  <a:close/>
                </a:path>
                <a:path w="803275" h="429259">
                  <a:moveTo>
                    <a:pt x="803148" y="425450"/>
                  </a:moveTo>
                  <a:lnTo>
                    <a:pt x="800100" y="425450"/>
                  </a:lnTo>
                  <a:lnTo>
                    <a:pt x="800100" y="429260"/>
                  </a:lnTo>
                  <a:lnTo>
                    <a:pt x="803148" y="429260"/>
                  </a:lnTo>
                  <a:lnTo>
                    <a:pt x="803148" y="425450"/>
                  </a:lnTo>
                  <a:close/>
                </a:path>
                <a:path w="803275" h="429259">
                  <a:moveTo>
                    <a:pt x="720852" y="426720"/>
                  </a:moveTo>
                  <a:lnTo>
                    <a:pt x="80772" y="426720"/>
                  </a:lnTo>
                  <a:lnTo>
                    <a:pt x="74676" y="427990"/>
                  </a:lnTo>
                  <a:lnTo>
                    <a:pt x="725424" y="427990"/>
                  </a:lnTo>
                  <a:lnTo>
                    <a:pt x="720852" y="426720"/>
                  </a:lnTo>
                  <a:close/>
                </a:path>
                <a:path w="803275" h="429259">
                  <a:moveTo>
                    <a:pt x="704088" y="425450"/>
                  </a:moveTo>
                  <a:lnTo>
                    <a:pt x="96012" y="425450"/>
                  </a:lnTo>
                  <a:lnTo>
                    <a:pt x="89916" y="426720"/>
                  </a:lnTo>
                  <a:lnTo>
                    <a:pt x="710184" y="426720"/>
                  </a:lnTo>
                  <a:lnTo>
                    <a:pt x="704088" y="425450"/>
                  </a:lnTo>
                  <a:close/>
                </a:path>
                <a:path w="803275" h="429259">
                  <a:moveTo>
                    <a:pt x="115824" y="422910"/>
                  </a:moveTo>
                  <a:lnTo>
                    <a:pt x="80772" y="422910"/>
                  </a:lnTo>
                  <a:lnTo>
                    <a:pt x="74676" y="424180"/>
                  </a:lnTo>
                  <a:lnTo>
                    <a:pt x="50292" y="424180"/>
                  </a:lnTo>
                  <a:lnTo>
                    <a:pt x="44196" y="425450"/>
                  </a:lnTo>
                  <a:lnTo>
                    <a:pt x="105156" y="425450"/>
                  </a:lnTo>
                  <a:lnTo>
                    <a:pt x="109728" y="424180"/>
                  </a:lnTo>
                  <a:lnTo>
                    <a:pt x="115824" y="422910"/>
                  </a:lnTo>
                  <a:close/>
                </a:path>
                <a:path w="803275" h="429259">
                  <a:moveTo>
                    <a:pt x="720852" y="422910"/>
                  </a:moveTo>
                  <a:lnTo>
                    <a:pt x="684276" y="422910"/>
                  </a:lnTo>
                  <a:lnTo>
                    <a:pt x="690372" y="424180"/>
                  </a:lnTo>
                  <a:lnTo>
                    <a:pt x="694944" y="425450"/>
                  </a:lnTo>
                  <a:lnTo>
                    <a:pt x="755904" y="425450"/>
                  </a:lnTo>
                  <a:lnTo>
                    <a:pt x="749808" y="424180"/>
                  </a:lnTo>
                  <a:lnTo>
                    <a:pt x="725424" y="424180"/>
                  </a:lnTo>
                  <a:lnTo>
                    <a:pt x="720852" y="422910"/>
                  </a:lnTo>
                  <a:close/>
                </a:path>
                <a:path w="803275" h="429259">
                  <a:moveTo>
                    <a:pt x="405384" y="0"/>
                  </a:moveTo>
                  <a:lnTo>
                    <a:pt x="394716" y="0"/>
                  </a:lnTo>
                  <a:lnTo>
                    <a:pt x="394716" y="1270"/>
                  </a:lnTo>
                  <a:lnTo>
                    <a:pt x="390144" y="3810"/>
                  </a:lnTo>
                  <a:lnTo>
                    <a:pt x="384048" y="6350"/>
                  </a:lnTo>
                  <a:lnTo>
                    <a:pt x="379476" y="8890"/>
                  </a:lnTo>
                  <a:lnTo>
                    <a:pt x="373380" y="13970"/>
                  </a:lnTo>
                  <a:lnTo>
                    <a:pt x="368808" y="20320"/>
                  </a:lnTo>
                  <a:lnTo>
                    <a:pt x="362712" y="27940"/>
                  </a:lnTo>
                  <a:lnTo>
                    <a:pt x="353568" y="43180"/>
                  </a:lnTo>
                  <a:lnTo>
                    <a:pt x="348996" y="52070"/>
                  </a:lnTo>
                  <a:lnTo>
                    <a:pt x="342900" y="60960"/>
                  </a:lnTo>
                  <a:lnTo>
                    <a:pt x="338328" y="72390"/>
                  </a:lnTo>
                  <a:lnTo>
                    <a:pt x="332232" y="82550"/>
                  </a:lnTo>
                  <a:lnTo>
                    <a:pt x="327660" y="95250"/>
                  </a:lnTo>
                  <a:lnTo>
                    <a:pt x="323088" y="105410"/>
                  </a:lnTo>
                  <a:lnTo>
                    <a:pt x="313944" y="130810"/>
                  </a:lnTo>
                  <a:lnTo>
                    <a:pt x="307848" y="143510"/>
                  </a:lnTo>
                  <a:lnTo>
                    <a:pt x="303276" y="156210"/>
                  </a:lnTo>
                  <a:lnTo>
                    <a:pt x="297180" y="167640"/>
                  </a:lnTo>
                  <a:lnTo>
                    <a:pt x="294132" y="182880"/>
                  </a:lnTo>
                  <a:lnTo>
                    <a:pt x="288036" y="195580"/>
                  </a:lnTo>
                  <a:lnTo>
                    <a:pt x="283464" y="207010"/>
                  </a:lnTo>
                  <a:lnTo>
                    <a:pt x="277368" y="219710"/>
                  </a:lnTo>
                  <a:lnTo>
                    <a:pt x="274320" y="232410"/>
                  </a:lnTo>
                  <a:lnTo>
                    <a:pt x="268224" y="243840"/>
                  </a:lnTo>
                  <a:lnTo>
                    <a:pt x="263652" y="256540"/>
                  </a:lnTo>
                  <a:lnTo>
                    <a:pt x="257556" y="266700"/>
                  </a:lnTo>
                  <a:lnTo>
                    <a:pt x="252984" y="278130"/>
                  </a:lnTo>
                  <a:lnTo>
                    <a:pt x="246888" y="288290"/>
                  </a:lnTo>
                  <a:lnTo>
                    <a:pt x="243840" y="298450"/>
                  </a:lnTo>
                  <a:lnTo>
                    <a:pt x="239268" y="309880"/>
                  </a:lnTo>
                  <a:lnTo>
                    <a:pt x="233172" y="317500"/>
                  </a:lnTo>
                  <a:lnTo>
                    <a:pt x="228600" y="326390"/>
                  </a:lnTo>
                  <a:lnTo>
                    <a:pt x="222504" y="334010"/>
                  </a:lnTo>
                  <a:lnTo>
                    <a:pt x="219456" y="341630"/>
                  </a:lnTo>
                  <a:lnTo>
                    <a:pt x="213360" y="349250"/>
                  </a:lnTo>
                  <a:lnTo>
                    <a:pt x="208788" y="355600"/>
                  </a:lnTo>
                  <a:lnTo>
                    <a:pt x="193548" y="374650"/>
                  </a:lnTo>
                  <a:lnTo>
                    <a:pt x="188976" y="379730"/>
                  </a:lnTo>
                  <a:lnTo>
                    <a:pt x="173736" y="392430"/>
                  </a:lnTo>
                  <a:lnTo>
                    <a:pt x="172212" y="392430"/>
                  </a:lnTo>
                  <a:lnTo>
                    <a:pt x="167640" y="396240"/>
                  </a:lnTo>
                  <a:lnTo>
                    <a:pt x="169164" y="396240"/>
                  </a:lnTo>
                  <a:lnTo>
                    <a:pt x="163068" y="400050"/>
                  </a:lnTo>
                  <a:lnTo>
                    <a:pt x="153924" y="405130"/>
                  </a:lnTo>
                  <a:lnTo>
                    <a:pt x="155448" y="405130"/>
                  </a:lnTo>
                  <a:lnTo>
                    <a:pt x="149352" y="407670"/>
                  </a:lnTo>
                  <a:lnTo>
                    <a:pt x="144780" y="408940"/>
                  </a:lnTo>
                  <a:lnTo>
                    <a:pt x="129540" y="415290"/>
                  </a:lnTo>
                  <a:lnTo>
                    <a:pt x="124968" y="416560"/>
                  </a:lnTo>
                  <a:lnTo>
                    <a:pt x="118872" y="417830"/>
                  </a:lnTo>
                  <a:lnTo>
                    <a:pt x="114300" y="417830"/>
                  </a:lnTo>
                  <a:lnTo>
                    <a:pt x="105156" y="420370"/>
                  </a:lnTo>
                  <a:lnTo>
                    <a:pt x="94488" y="420370"/>
                  </a:lnTo>
                  <a:lnTo>
                    <a:pt x="88392" y="422910"/>
                  </a:lnTo>
                  <a:lnTo>
                    <a:pt x="120396" y="422910"/>
                  </a:lnTo>
                  <a:lnTo>
                    <a:pt x="126492" y="420370"/>
                  </a:lnTo>
                  <a:lnTo>
                    <a:pt x="140208" y="416560"/>
                  </a:lnTo>
                  <a:lnTo>
                    <a:pt x="141732" y="416560"/>
                  </a:lnTo>
                  <a:lnTo>
                    <a:pt x="146304" y="411480"/>
                  </a:lnTo>
                  <a:lnTo>
                    <a:pt x="150876" y="411480"/>
                  </a:lnTo>
                  <a:lnTo>
                    <a:pt x="156972" y="410210"/>
                  </a:lnTo>
                  <a:lnTo>
                    <a:pt x="156972" y="408940"/>
                  </a:lnTo>
                  <a:lnTo>
                    <a:pt x="166116" y="402590"/>
                  </a:lnTo>
                  <a:lnTo>
                    <a:pt x="164592" y="402590"/>
                  </a:lnTo>
                  <a:lnTo>
                    <a:pt x="170688" y="400050"/>
                  </a:lnTo>
                  <a:lnTo>
                    <a:pt x="175260" y="394970"/>
                  </a:lnTo>
                  <a:lnTo>
                    <a:pt x="181356" y="392430"/>
                  </a:lnTo>
                  <a:lnTo>
                    <a:pt x="185928" y="387350"/>
                  </a:lnTo>
                  <a:lnTo>
                    <a:pt x="192024" y="382270"/>
                  </a:lnTo>
                  <a:lnTo>
                    <a:pt x="205740" y="364490"/>
                  </a:lnTo>
                  <a:lnTo>
                    <a:pt x="211836" y="358140"/>
                  </a:lnTo>
                  <a:lnTo>
                    <a:pt x="216408" y="351790"/>
                  </a:lnTo>
                  <a:lnTo>
                    <a:pt x="222504" y="344170"/>
                  </a:lnTo>
                  <a:lnTo>
                    <a:pt x="227076" y="335280"/>
                  </a:lnTo>
                  <a:lnTo>
                    <a:pt x="231648" y="327660"/>
                  </a:lnTo>
                  <a:lnTo>
                    <a:pt x="236220" y="318770"/>
                  </a:lnTo>
                  <a:lnTo>
                    <a:pt x="242316" y="311150"/>
                  </a:lnTo>
                  <a:lnTo>
                    <a:pt x="251460" y="289560"/>
                  </a:lnTo>
                  <a:lnTo>
                    <a:pt x="257556" y="279400"/>
                  </a:lnTo>
                  <a:lnTo>
                    <a:pt x="260604" y="267970"/>
                  </a:lnTo>
                  <a:lnTo>
                    <a:pt x="266700" y="257810"/>
                  </a:lnTo>
                  <a:lnTo>
                    <a:pt x="271272" y="245110"/>
                  </a:lnTo>
                  <a:lnTo>
                    <a:pt x="277368" y="233680"/>
                  </a:lnTo>
                  <a:lnTo>
                    <a:pt x="281940" y="220980"/>
                  </a:lnTo>
                  <a:lnTo>
                    <a:pt x="288036" y="209550"/>
                  </a:lnTo>
                  <a:lnTo>
                    <a:pt x="291084" y="196850"/>
                  </a:lnTo>
                  <a:lnTo>
                    <a:pt x="297180" y="184150"/>
                  </a:lnTo>
                  <a:lnTo>
                    <a:pt x="301752" y="168910"/>
                  </a:lnTo>
                  <a:lnTo>
                    <a:pt x="307848" y="157480"/>
                  </a:lnTo>
                  <a:lnTo>
                    <a:pt x="316992" y="133350"/>
                  </a:lnTo>
                  <a:lnTo>
                    <a:pt x="318516" y="133350"/>
                  </a:lnTo>
                  <a:lnTo>
                    <a:pt x="321564" y="119380"/>
                  </a:lnTo>
                  <a:lnTo>
                    <a:pt x="326136" y="106680"/>
                  </a:lnTo>
                  <a:lnTo>
                    <a:pt x="332232" y="96520"/>
                  </a:lnTo>
                  <a:lnTo>
                    <a:pt x="336804" y="83820"/>
                  </a:lnTo>
                  <a:lnTo>
                    <a:pt x="345948" y="62230"/>
                  </a:lnTo>
                  <a:lnTo>
                    <a:pt x="352044" y="53340"/>
                  </a:lnTo>
                  <a:lnTo>
                    <a:pt x="356616" y="44450"/>
                  </a:lnTo>
                  <a:lnTo>
                    <a:pt x="362712" y="36830"/>
                  </a:lnTo>
                  <a:lnTo>
                    <a:pt x="367284" y="29210"/>
                  </a:lnTo>
                  <a:lnTo>
                    <a:pt x="365760" y="29210"/>
                  </a:lnTo>
                  <a:lnTo>
                    <a:pt x="371856" y="22860"/>
                  </a:lnTo>
                  <a:lnTo>
                    <a:pt x="376428" y="16510"/>
                  </a:lnTo>
                  <a:lnTo>
                    <a:pt x="382524" y="12700"/>
                  </a:lnTo>
                  <a:lnTo>
                    <a:pt x="381000" y="12700"/>
                  </a:lnTo>
                  <a:lnTo>
                    <a:pt x="385572" y="8890"/>
                  </a:lnTo>
                  <a:lnTo>
                    <a:pt x="391668" y="6350"/>
                  </a:lnTo>
                  <a:lnTo>
                    <a:pt x="396240" y="5080"/>
                  </a:lnTo>
                  <a:lnTo>
                    <a:pt x="413004" y="5080"/>
                  </a:lnTo>
                  <a:lnTo>
                    <a:pt x="409956" y="3810"/>
                  </a:lnTo>
                  <a:lnTo>
                    <a:pt x="405384" y="1270"/>
                  </a:lnTo>
                  <a:lnTo>
                    <a:pt x="405384" y="0"/>
                  </a:lnTo>
                  <a:close/>
                </a:path>
                <a:path w="803275" h="429259">
                  <a:moveTo>
                    <a:pt x="661416" y="411480"/>
                  </a:moveTo>
                  <a:lnTo>
                    <a:pt x="653796" y="411480"/>
                  </a:lnTo>
                  <a:lnTo>
                    <a:pt x="659892" y="416560"/>
                  </a:lnTo>
                  <a:lnTo>
                    <a:pt x="673608" y="420370"/>
                  </a:lnTo>
                  <a:lnTo>
                    <a:pt x="679704" y="422910"/>
                  </a:lnTo>
                  <a:lnTo>
                    <a:pt x="711708" y="422910"/>
                  </a:lnTo>
                  <a:lnTo>
                    <a:pt x="705612" y="420370"/>
                  </a:lnTo>
                  <a:lnTo>
                    <a:pt x="694944" y="420370"/>
                  </a:lnTo>
                  <a:lnTo>
                    <a:pt x="685800" y="417830"/>
                  </a:lnTo>
                  <a:lnTo>
                    <a:pt x="681228" y="417830"/>
                  </a:lnTo>
                  <a:lnTo>
                    <a:pt x="675132" y="416560"/>
                  </a:lnTo>
                  <a:lnTo>
                    <a:pt x="661416" y="411480"/>
                  </a:lnTo>
                  <a:close/>
                </a:path>
                <a:path w="803275" h="429259">
                  <a:moveTo>
                    <a:pt x="150876" y="411480"/>
                  </a:moveTo>
                  <a:lnTo>
                    <a:pt x="146304" y="411480"/>
                  </a:lnTo>
                  <a:lnTo>
                    <a:pt x="146304" y="412750"/>
                  </a:lnTo>
                  <a:lnTo>
                    <a:pt x="150876" y="411480"/>
                  </a:lnTo>
                  <a:close/>
                </a:path>
                <a:path w="803275" h="429259">
                  <a:moveTo>
                    <a:pt x="413004" y="5080"/>
                  </a:moveTo>
                  <a:lnTo>
                    <a:pt x="405384" y="5080"/>
                  </a:lnTo>
                  <a:lnTo>
                    <a:pt x="414528" y="8890"/>
                  </a:lnTo>
                  <a:lnTo>
                    <a:pt x="419100" y="12700"/>
                  </a:lnTo>
                  <a:lnTo>
                    <a:pt x="417576" y="12700"/>
                  </a:lnTo>
                  <a:lnTo>
                    <a:pt x="423672" y="16510"/>
                  </a:lnTo>
                  <a:lnTo>
                    <a:pt x="428244" y="22860"/>
                  </a:lnTo>
                  <a:lnTo>
                    <a:pt x="434340" y="29210"/>
                  </a:lnTo>
                  <a:lnTo>
                    <a:pt x="432816" y="29210"/>
                  </a:lnTo>
                  <a:lnTo>
                    <a:pt x="437388" y="36830"/>
                  </a:lnTo>
                  <a:lnTo>
                    <a:pt x="443484" y="44450"/>
                  </a:lnTo>
                  <a:lnTo>
                    <a:pt x="448056" y="53340"/>
                  </a:lnTo>
                  <a:lnTo>
                    <a:pt x="454152" y="64770"/>
                  </a:lnTo>
                  <a:lnTo>
                    <a:pt x="458724" y="73660"/>
                  </a:lnTo>
                  <a:lnTo>
                    <a:pt x="463296" y="83820"/>
                  </a:lnTo>
                  <a:lnTo>
                    <a:pt x="467868" y="96520"/>
                  </a:lnTo>
                  <a:lnTo>
                    <a:pt x="473964" y="106680"/>
                  </a:lnTo>
                  <a:lnTo>
                    <a:pt x="478536" y="119380"/>
                  </a:lnTo>
                  <a:lnTo>
                    <a:pt x="481584" y="133350"/>
                  </a:lnTo>
                  <a:lnTo>
                    <a:pt x="483108" y="133350"/>
                  </a:lnTo>
                  <a:lnTo>
                    <a:pt x="489204" y="144780"/>
                  </a:lnTo>
                  <a:lnTo>
                    <a:pt x="492252" y="157480"/>
                  </a:lnTo>
                  <a:lnTo>
                    <a:pt x="498348" y="168910"/>
                  </a:lnTo>
                  <a:lnTo>
                    <a:pt x="502920" y="184150"/>
                  </a:lnTo>
                  <a:lnTo>
                    <a:pt x="509016" y="196850"/>
                  </a:lnTo>
                  <a:lnTo>
                    <a:pt x="512064" y="209550"/>
                  </a:lnTo>
                  <a:lnTo>
                    <a:pt x="518160" y="220980"/>
                  </a:lnTo>
                  <a:lnTo>
                    <a:pt x="522732" y="233680"/>
                  </a:lnTo>
                  <a:lnTo>
                    <a:pt x="528828" y="245110"/>
                  </a:lnTo>
                  <a:lnTo>
                    <a:pt x="533400" y="257810"/>
                  </a:lnTo>
                  <a:lnTo>
                    <a:pt x="539496" y="267970"/>
                  </a:lnTo>
                  <a:lnTo>
                    <a:pt x="542544" y="279400"/>
                  </a:lnTo>
                  <a:lnTo>
                    <a:pt x="553212" y="300990"/>
                  </a:lnTo>
                  <a:lnTo>
                    <a:pt x="563880" y="318770"/>
                  </a:lnTo>
                  <a:lnTo>
                    <a:pt x="573024" y="336550"/>
                  </a:lnTo>
                  <a:lnTo>
                    <a:pt x="577596" y="344170"/>
                  </a:lnTo>
                  <a:lnTo>
                    <a:pt x="583692" y="351790"/>
                  </a:lnTo>
                  <a:lnTo>
                    <a:pt x="588264" y="358140"/>
                  </a:lnTo>
                  <a:lnTo>
                    <a:pt x="594360" y="364490"/>
                  </a:lnTo>
                  <a:lnTo>
                    <a:pt x="608076" y="382270"/>
                  </a:lnTo>
                  <a:lnTo>
                    <a:pt x="614172" y="387350"/>
                  </a:lnTo>
                  <a:lnTo>
                    <a:pt x="618744" y="392430"/>
                  </a:lnTo>
                  <a:lnTo>
                    <a:pt x="624840" y="394970"/>
                  </a:lnTo>
                  <a:lnTo>
                    <a:pt x="629412" y="400050"/>
                  </a:lnTo>
                  <a:lnTo>
                    <a:pt x="635508" y="402590"/>
                  </a:lnTo>
                  <a:lnTo>
                    <a:pt x="633984" y="402590"/>
                  </a:lnTo>
                  <a:lnTo>
                    <a:pt x="643128" y="408940"/>
                  </a:lnTo>
                  <a:lnTo>
                    <a:pt x="643128" y="410210"/>
                  </a:lnTo>
                  <a:lnTo>
                    <a:pt x="644652" y="410210"/>
                  </a:lnTo>
                  <a:lnTo>
                    <a:pt x="650748" y="411480"/>
                  </a:lnTo>
                  <a:lnTo>
                    <a:pt x="653796" y="412750"/>
                  </a:lnTo>
                  <a:lnTo>
                    <a:pt x="653796" y="411480"/>
                  </a:lnTo>
                  <a:lnTo>
                    <a:pt x="661416" y="411480"/>
                  </a:lnTo>
                  <a:lnTo>
                    <a:pt x="655320" y="408940"/>
                  </a:lnTo>
                  <a:lnTo>
                    <a:pt x="650748" y="407670"/>
                  </a:lnTo>
                  <a:lnTo>
                    <a:pt x="644652" y="405130"/>
                  </a:lnTo>
                  <a:lnTo>
                    <a:pt x="646176" y="405130"/>
                  </a:lnTo>
                  <a:lnTo>
                    <a:pt x="637032" y="400050"/>
                  </a:lnTo>
                  <a:lnTo>
                    <a:pt x="630936" y="396240"/>
                  </a:lnTo>
                  <a:lnTo>
                    <a:pt x="632460" y="396240"/>
                  </a:lnTo>
                  <a:lnTo>
                    <a:pt x="627888" y="392430"/>
                  </a:lnTo>
                  <a:lnTo>
                    <a:pt x="626364" y="392430"/>
                  </a:lnTo>
                  <a:lnTo>
                    <a:pt x="611124" y="379730"/>
                  </a:lnTo>
                  <a:lnTo>
                    <a:pt x="606552" y="374650"/>
                  </a:lnTo>
                  <a:lnTo>
                    <a:pt x="597408" y="363220"/>
                  </a:lnTo>
                  <a:lnTo>
                    <a:pt x="591312" y="356870"/>
                  </a:lnTo>
                  <a:lnTo>
                    <a:pt x="586740" y="350520"/>
                  </a:lnTo>
                  <a:lnTo>
                    <a:pt x="582168" y="341630"/>
                  </a:lnTo>
                  <a:lnTo>
                    <a:pt x="577596" y="334010"/>
                  </a:lnTo>
                  <a:lnTo>
                    <a:pt x="571500" y="326390"/>
                  </a:lnTo>
                  <a:lnTo>
                    <a:pt x="566928" y="317500"/>
                  </a:lnTo>
                  <a:lnTo>
                    <a:pt x="562356" y="309880"/>
                  </a:lnTo>
                  <a:lnTo>
                    <a:pt x="556260" y="298450"/>
                  </a:lnTo>
                  <a:lnTo>
                    <a:pt x="553212" y="288290"/>
                  </a:lnTo>
                  <a:lnTo>
                    <a:pt x="547116" y="278130"/>
                  </a:lnTo>
                  <a:lnTo>
                    <a:pt x="542544" y="266700"/>
                  </a:lnTo>
                  <a:lnTo>
                    <a:pt x="536448" y="256540"/>
                  </a:lnTo>
                  <a:lnTo>
                    <a:pt x="533400" y="243840"/>
                  </a:lnTo>
                  <a:lnTo>
                    <a:pt x="531876" y="243840"/>
                  </a:lnTo>
                  <a:lnTo>
                    <a:pt x="525780" y="232410"/>
                  </a:lnTo>
                  <a:lnTo>
                    <a:pt x="527304" y="232410"/>
                  </a:lnTo>
                  <a:lnTo>
                    <a:pt x="522732" y="219710"/>
                  </a:lnTo>
                  <a:lnTo>
                    <a:pt x="516636" y="207010"/>
                  </a:lnTo>
                  <a:lnTo>
                    <a:pt x="512064" y="195580"/>
                  </a:lnTo>
                  <a:lnTo>
                    <a:pt x="505968" y="182880"/>
                  </a:lnTo>
                  <a:lnTo>
                    <a:pt x="502920" y="167640"/>
                  </a:lnTo>
                  <a:lnTo>
                    <a:pt x="496824" y="156210"/>
                  </a:lnTo>
                  <a:lnTo>
                    <a:pt x="492252" y="143510"/>
                  </a:lnTo>
                  <a:lnTo>
                    <a:pt x="486156" y="130810"/>
                  </a:lnTo>
                  <a:lnTo>
                    <a:pt x="477012" y="105410"/>
                  </a:lnTo>
                  <a:lnTo>
                    <a:pt x="472440" y="95250"/>
                  </a:lnTo>
                  <a:lnTo>
                    <a:pt x="467868" y="82550"/>
                  </a:lnTo>
                  <a:lnTo>
                    <a:pt x="461772" y="72390"/>
                  </a:lnTo>
                  <a:lnTo>
                    <a:pt x="457200" y="60960"/>
                  </a:lnTo>
                  <a:lnTo>
                    <a:pt x="451104" y="52070"/>
                  </a:lnTo>
                  <a:lnTo>
                    <a:pt x="446532" y="43180"/>
                  </a:lnTo>
                  <a:lnTo>
                    <a:pt x="437388" y="27940"/>
                  </a:lnTo>
                  <a:lnTo>
                    <a:pt x="431292" y="21590"/>
                  </a:lnTo>
                  <a:lnTo>
                    <a:pt x="426720" y="13970"/>
                  </a:lnTo>
                  <a:lnTo>
                    <a:pt x="420624" y="8890"/>
                  </a:lnTo>
                  <a:lnTo>
                    <a:pt x="416052" y="6350"/>
                  </a:lnTo>
                  <a:lnTo>
                    <a:pt x="413004" y="508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2592323" y="7129266"/>
              <a:ext cx="596265" cy="425450"/>
            </a:xfrm>
            <a:custGeom>
              <a:avLst/>
              <a:gdLst/>
              <a:ahLst/>
              <a:cxnLst/>
              <a:rect l="l" t="t" r="r" b="b"/>
              <a:pathLst>
                <a:path w="596264" h="425450">
                  <a:moveTo>
                    <a:pt x="405383" y="0"/>
                  </a:moveTo>
                  <a:lnTo>
                    <a:pt x="394715" y="0"/>
                  </a:lnTo>
                  <a:lnTo>
                    <a:pt x="390143" y="1523"/>
                  </a:lnTo>
                  <a:lnTo>
                    <a:pt x="380999" y="7619"/>
                  </a:lnTo>
                  <a:lnTo>
                    <a:pt x="374903" y="12191"/>
                  </a:lnTo>
                  <a:lnTo>
                    <a:pt x="370331" y="18287"/>
                  </a:lnTo>
                  <a:lnTo>
                    <a:pt x="364235" y="24383"/>
                  </a:lnTo>
                  <a:lnTo>
                    <a:pt x="359663" y="33527"/>
                  </a:lnTo>
                  <a:lnTo>
                    <a:pt x="355091" y="41147"/>
                  </a:lnTo>
                  <a:lnTo>
                    <a:pt x="350519" y="50291"/>
                  </a:lnTo>
                  <a:lnTo>
                    <a:pt x="344423" y="59435"/>
                  </a:lnTo>
                  <a:lnTo>
                    <a:pt x="339851" y="68579"/>
                  </a:lnTo>
                  <a:lnTo>
                    <a:pt x="335279" y="79247"/>
                  </a:lnTo>
                  <a:lnTo>
                    <a:pt x="330707" y="92963"/>
                  </a:lnTo>
                  <a:lnTo>
                    <a:pt x="324611" y="103631"/>
                  </a:lnTo>
                  <a:lnTo>
                    <a:pt x="315467" y="128015"/>
                  </a:lnTo>
                  <a:lnTo>
                    <a:pt x="309371" y="140207"/>
                  </a:lnTo>
                  <a:lnTo>
                    <a:pt x="306323" y="153923"/>
                  </a:lnTo>
                  <a:lnTo>
                    <a:pt x="300227" y="166115"/>
                  </a:lnTo>
                  <a:lnTo>
                    <a:pt x="295655" y="179831"/>
                  </a:lnTo>
                  <a:lnTo>
                    <a:pt x="289559" y="192023"/>
                  </a:lnTo>
                  <a:lnTo>
                    <a:pt x="284987" y="205739"/>
                  </a:lnTo>
                  <a:lnTo>
                    <a:pt x="278891" y="217931"/>
                  </a:lnTo>
                  <a:lnTo>
                    <a:pt x="275843" y="230123"/>
                  </a:lnTo>
                  <a:lnTo>
                    <a:pt x="269747" y="240791"/>
                  </a:lnTo>
                  <a:lnTo>
                    <a:pt x="265175" y="252983"/>
                  </a:lnTo>
                  <a:lnTo>
                    <a:pt x="259079" y="265175"/>
                  </a:lnTo>
                  <a:lnTo>
                    <a:pt x="249935" y="286511"/>
                  </a:lnTo>
                  <a:lnTo>
                    <a:pt x="245363" y="295655"/>
                  </a:lnTo>
                  <a:lnTo>
                    <a:pt x="240791" y="306323"/>
                  </a:lnTo>
                  <a:lnTo>
                    <a:pt x="234695" y="315467"/>
                  </a:lnTo>
                  <a:lnTo>
                    <a:pt x="230123" y="324611"/>
                  </a:lnTo>
                  <a:lnTo>
                    <a:pt x="220979" y="339851"/>
                  </a:lnTo>
                  <a:lnTo>
                    <a:pt x="214883" y="347471"/>
                  </a:lnTo>
                  <a:lnTo>
                    <a:pt x="210311" y="353567"/>
                  </a:lnTo>
                  <a:lnTo>
                    <a:pt x="204215" y="359663"/>
                  </a:lnTo>
                  <a:lnTo>
                    <a:pt x="199643" y="365759"/>
                  </a:lnTo>
                  <a:lnTo>
                    <a:pt x="195071" y="373379"/>
                  </a:lnTo>
                  <a:lnTo>
                    <a:pt x="190499" y="377951"/>
                  </a:lnTo>
                  <a:lnTo>
                    <a:pt x="184403" y="382523"/>
                  </a:lnTo>
                  <a:lnTo>
                    <a:pt x="179831" y="387095"/>
                  </a:lnTo>
                  <a:lnTo>
                    <a:pt x="173735" y="390143"/>
                  </a:lnTo>
                  <a:lnTo>
                    <a:pt x="169163" y="394715"/>
                  </a:lnTo>
                  <a:lnTo>
                    <a:pt x="155447" y="403859"/>
                  </a:lnTo>
                  <a:lnTo>
                    <a:pt x="146303" y="406907"/>
                  </a:lnTo>
                  <a:lnTo>
                    <a:pt x="140207" y="409955"/>
                  </a:lnTo>
                  <a:lnTo>
                    <a:pt x="135635" y="411479"/>
                  </a:lnTo>
                  <a:lnTo>
                    <a:pt x="129539" y="413003"/>
                  </a:lnTo>
                  <a:lnTo>
                    <a:pt x="120395" y="416051"/>
                  </a:lnTo>
                  <a:lnTo>
                    <a:pt x="115823" y="416051"/>
                  </a:lnTo>
                  <a:lnTo>
                    <a:pt x="109727" y="417575"/>
                  </a:lnTo>
                  <a:lnTo>
                    <a:pt x="105155" y="419099"/>
                  </a:lnTo>
                  <a:lnTo>
                    <a:pt x="94487" y="419099"/>
                  </a:lnTo>
                  <a:lnTo>
                    <a:pt x="89915" y="420623"/>
                  </a:lnTo>
                  <a:lnTo>
                    <a:pt x="80771" y="420623"/>
                  </a:lnTo>
                  <a:lnTo>
                    <a:pt x="74675" y="422147"/>
                  </a:lnTo>
                  <a:lnTo>
                    <a:pt x="50291" y="422147"/>
                  </a:lnTo>
                  <a:lnTo>
                    <a:pt x="44195" y="425195"/>
                  </a:lnTo>
                  <a:lnTo>
                    <a:pt x="0" y="425195"/>
                  </a:lnTo>
                  <a:lnTo>
                    <a:pt x="595883" y="425195"/>
                  </a:lnTo>
                  <a:lnTo>
                    <a:pt x="595883" y="359663"/>
                  </a:lnTo>
                  <a:lnTo>
                    <a:pt x="589787" y="353567"/>
                  </a:lnTo>
                  <a:lnTo>
                    <a:pt x="585215" y="347471"/>
                  </a:lnTo>
                  <a:lnTo>
                    <a:pt x="579119" y="339851"/>
                  </a:lnTo>
                  <a:lnTo>
                    <a:pt x="569975" y="324611"/>
                  </a:lnTo>
                  <a:lnTo>
                    <a:pt x="560831" y="306323"/>
                  </a:lnTo>
                  <a:lnTo>
                    <a:pt x="554735" y="295655"/>
                  </a:lnTo>
                  <a:lnTo>
                    <a:pt x="551687" y="286511"/>
                  </a:lnTo>
                  <a:lnTo>
                    <a:pt x="545591" y="275843"/>
                  </a:lnTo>
                  <a:lnTo>
                    <a:pt x="541019" y="265175"/>
                  </a:lnTo>
                  <a:lnTo>
                    <a:pt x="534923" y="252983"/>
                  </a:lnTo>
                  <a:lnTo>
                    <a:pt x="530351" y="240791"/>
                  </a:lnTo>
                  <a:lnTo>
                    <a:pt x="524255" y="230123"/>
                  </a:lnTo>
                  <a:lnTo>
                    <a:pt x="521207" y="217931"/>
                  </a:lnTo>
                  <a:lnTo>
                    <a:pt x="515111" y="205739"/>
                  </a:lnTo>
                  <a:lnTo>
                    <a:pt x="510539" y="192023"/>
                  </a:lnTo>
                  <a:lnTo>
                    <a:pt x="504443" y="179831"/>
                  </a:lnTo>
                  <a:lnTo>
                    <a:pt x="499871" y="166115"/>
                  </a:lnTo>
                  <a:lnTo>
                    <a:pt x="493775" y="153923"/>
                  </a:lnTo>
                  <a:lnTo>
                    <a:pt x="490727" y="140207"/>
                  </a:lnTo>
                  <a:lnTo>
                    <a:pt x="484631" y="128015"/>
                  </a:lnTo>
                  <a:lnTo>
                    <a:pt x="475487" y="103631"/>
                  </a:lnTo>
                  <a:lnTo>
                    <a:pt x="469391" y="92963"/>
                  </a:lnTo>
                  <a:lnTo>
                    <a:pt x="464819" y="79247"/>
                  </a:lnTo>
                  <a:lnTo>
                    <a:pt x="460247" y="68579"/>
                  </a:lnTo>
                  <a:lnTo>
                    <a:pt x="455675" y="59435"/>
                  </a:lnTo>
                  <a:lnTo>
                    <a:pt x="449579" y="50291"/>
                  </a:lnTo>
                  <a:lnTo>
                    <a:pt x="445007" y="41147"/>
                  </a:lnTo>
                  <a:lnTo>
                    <a:pt x="440435" y="33527"/>
                  </a:lnTo>
                  <a:lnTo>
                    <a:pt x="435863" y="24383"/>
                  </a:lnTo>
                  <a:lnTo>
                    <a:pt x="429767" y="18287"/>
                  </a:lnTo>
                  <a:lnTo>
                    <a:pt x="425195" y="12191"/>
                  </a:lnTo>
                  <a:lnTo>
                    <a:pt x="419099" y="7619"/>
                  </a:lnTo>
                  <a:lnTo>
                    <a:pt x="409955" y="1523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2592324" y="7127742"/>
              <a:ext cx="596265" cy="426720"/>
            </a:xfrm>
            <a:custGeom>
              <a:avLst/>
              <a:gdLst/>
              <a:ahLst/>
              <a:cxnLst/>
              <a:rect l="l" t="t" r="r" b="b"/>
              <a:pathLst>
                <a:path w="596264" h="426720">
                  <a:moveTo>
                    <a:pt x="50292" y="425196"/>
                  </a:moveTo>
                  <a:lnTo>
                    <a:pt x="0" y="425196"/>
                  </a:lnTo>
                  <a:lnTo>
                    <a:pt x="0" y="426720"/>
                  </a:lnTo>
                  <a:lnTo>
                    <a:pt x="44196" y="426720"/>
                  </a:lnTo>
                  <a:lnTo>
                    <a:pt x="50292" y="425196"/>
                  </a:lnTo>
                  <a:close/>
                </a:path>
                <a:path w="596264" h="426720">
                  <a:moveTo>
                    <a:pt x="594360" y="425196"/>
                  </a:moveTo>
                  <a:lnTo>
                    <a:pt x="50292" y="425196"/>
                  </a:lnTo>
                  <a:lnTo>
                    <a:pt x="44196" y="426720"/>
                  </a:lnTo>
                  <a:lnTo>
                    <a:pt x="594360" y="426720"/>
                  </a:lnTo>
                  <a:lnTo>
                    <a:pt x="594360" y="425196"/>
                  </a:lnTo>
                  <a:close/>
                </a:path>
                <a:path w="596264" h="426720">
                  <a:moveTo>
                    <a:pt x="595884" y="361188"/>
                  </a:moveTo>
                  <a:lnTo>
                    <a:pt x="594360" y="361188"/>
                  </a:lnTo>
                  <a:lnTo>
                    <a:pt x="594360" y="426720"/>
                  </a:lnTo>
                  <a:lnTo>
                    <a:pt x="595884" y="425196"/>
                  </a:lnTo>
                  <a:lnTo>
                    <a:pt x="595884" y="361188"/>
                  </a:lnTo>
                  <a:close/>
                </a:path>
                <a:path w="596264" h="426720">
                  <a:moveTo>
                    <a:pt x="595884" y="425196"/>
                  </a:moveTo>
                  <a:lnTo>
                    <a:pt x="594360" y="426720"/>
                  </a:lnTo>
                  <a:lnTo>
                    <a:pt x="595884" y="426720"/>
                  </a:lnTo>
                  <a:lnTo>
                    <a:pt x="595884" y="425196"/>
                  </a:lnTo>
                  <a:close/>
                </a:path>
                <a:path w="596264" h="426720">
                  <a:moveTo>
                    <a:pt x="80772" y="423672"/>
                  </a:moveTo>
                  <a:lnTo>
                    <a:pt x="50292" y="423672"/>
                  </a:lnTo>
                  <a:lnTo>
                    <a:pt x="44196" y="425196"/>
                  </a:lnTo>
                  <a:lnTo>
                    <a:pt x="74676" y="425196"/>
                  </a:lnTo>
                  <a:lnTo>
                    <a:pt x="80772" y="423672"/>
                  </a:lnTo>
                  <a:close/>
                </a:path>
                <a:path w="596264" h="426720">
                  <a:moveTo>
                    <a:pt x="96012" y="422148"/>
                  </a:moveTo>
                  <a:lnTo>
                    <a:pt x="80772" y="422148"/>
                  </a:lnTo>
                  <a:lnTo>
                    <a:pt x="74676" y="423672"/>
                  </a:lnTo>
                  <a:lnTo>
                    <a:pt x="89916" y="423672"/>
                  </a:lnTo>
                  <a:lnTo>
                    <a:pt x="96012" y="422148"/>
                  </a:lnTo>
                  <a:close/>
                </a:path>
                <a:path w="596264" h="426720">
                  <a:moveTo>
                    <a:pt x="405384" y="0"/>
                  </a:moveTo>
                  <a:lnTo>
                    <a:pt x="394716" y="0"/>
                  </a:lnTo>
                  <a:lnTo>
                    <a:pt x="390144" y="1524"/>
                  </a:lnTo>
                  <a:lnTo>
                    <a:pt x="384048" y="4572"/>
                  </a:lnTo>
                  <a:lnTo>
                    <a:pt x="379476" y="7620"/>
                  </a:lnTo>
                  <a:lnTo>
                    <a:pt x="379476" y="9144"/>
                  </a:lnTo>
                  <a:lnTo>
                    <a:pt x="374904" y="13716"/>
                  </a:lnTo>
                  <a:lnTo>
                    <a:pt x="370332" y="19812"/>
                  </a:lnTo>
                  <a:lnTo>
                    <a:pt x="364236" y="25908"/>
                  </a:lnTo>
                  <a:lnTo>
                    <a:pt x="359664" y="33528"/>
                  </a:lnTo>
                  <a:lnTo>
                    <a:pt x="353568" y="41148"/>
                  </a:lnTo>
                  <a:lnTo>
                    <a:pt x="348996" y="50292"/>
                  </a:lnTo>
                  <a:lnTo>
                    <a:pt x="344424" y="60960"/>
                  </a:lnTo>
                  <a:lnTo>
                    <a:pt x="339852" y="70104"/>
                  </a:lnTo>
                  <a:lnTo>
                    <a:pt x="333756" y="80772"/>
                  </a:lnTo>
                  <a:lnTo>
                    <a:pt x="329184" y="92964"/>
                  </a:lnTo>
                  <a:lnTo>
                    <a:pt x="323088" y="105156"/>
                  </a:lnTo>
                  <a:lnTo>
                    <a:pt x="318516" y="117348"/>
                  </a:lnTo>
                  <a:lnTo>
                    <a:pt x="315468" y="129540"/>
                  </a:lnTo>
                  <a:lnTo>
                    <a:pt x="309372" y="141732"/>
                  </a:lnTo>
                  <a:lnTo>
                    <a:pt x="304800" y="153924"/>
                  </a:lnTo>
                  <a:lnTo>
                    <a:pt x="298704" y="167640"/>
                  </a:lnTo>
                  <a:lnTo>
                    <a:pt x="295656" y="181356"/>
                  </a:lnTo>
                  <a:lnTo>
                    <a:pt x="289560" y="193548"/>
                  </a:lnTo>
                  <a:lnTo>
                    <a:pt x="284988" y="205740"/>
                  </a:lnTo>
                  <a:lnTo>
                    <a:pt x="278892" y="219456"/>
                  </a:lnTo>
                  <a:lnTo>
                    <a:pt x="274320" y="231648"/>
                  </a:lnTo>
                  <a:lnTo>
                    <a:pt x="268224" y="242316"/>
                  </a:lnTo>
                  <a:lnTo>
                    <a:pt x="265176" y="254508"/>
                  </a:lnTo>
                  <a:lnTo>
                    <a:pt x="259080" y="265176"/>
                  </a:lnTo>
                  <a:lnTo>
                    <a:pt x="254508" y="277368"/>
                  </a:lnTo>
                  <a:lnTo>
                    <a:pt x="248412" y="288036"/>
                  </a:lnTo>
                  <a:lnTo>
                    <a:pt x="243840" y="297180"/>
                  </a:lnTo>
                  <a:lnTo>
                    <a:pt x="239268" y="307848"/>
                  </a:lnTo>
                  <a:lnTo>
                    <a:pt x="234696" y="315468"/>
                  </a:lnTo>
                  <a:lnTo>
                    <a:pt x="230124" y="324612"/>
                  </a:lnTo>
                  <a:lnTo>
                    <a:pt x="224028" y="333756"/>
                  </a:lnTo>
                  <a:lnTo>
                    <a:pt x="214884" y="348996"/>
                  </a:lnTo>
                  <a:lnTo>
                    <a:pt x="210312" y="355092"/>
                  </a:lnTo>
                  <a:lnTo>
                    <a:pt x="204216" y="361188"/>
                  </a:lnTo>
                  <a:lnTo>
                    <a:pt x="199644" y="367284"/>
                  </a:lnTo>
                  <a:lnTo>
                    <a:pt x="179832" y="387096"/>
                  </a:lnTo>
                  <a:lnTo>
                    <a:pt x="173736" y="390144"/>
                  </a:lnTo>
                  <a:lnTo>
                    <a:pt x="169164" y="394716"/>
                  </a:lnTo>
                  <a:lnTo>
                    <a:pt x="164592" y="397764"/>
                  </a:lnTo>
                  <a:lnTo>
                    <a:pt x="160020" y="402336"/>
                  </a:lnTo>
                  <a:lnTo>
                    <a:pt x="155448" y="405384"/>
                  </a:lnTo>
                  <a:lnTo>
                    <a:pt x="149352" y="406908"/>
                  </a:lnTo>
                  <a:lnTo>
                    <a:pt x="144780" y="408432"/>
                  </a:lnTo>
                  <a:lnTo>
                    <a:pt x="140208" y="411480"/>
                  </a:lnTo>
                  <a:lnTo>
                    <a:pt x="135636" y="413004"/>
                  </a:lnTo>
                  <a:lnTo>
                    <a:pt x="129540" y="414528"/>
                  </a:lnTo>
                  <a:lnTo>
                    <a:pt x="124968" y="416052"/>
                  </a:lnTo>
                  <a:lnTo>
                    <a:pt x="118872" y="417576"/>
                  </a:lnTo>
                  <a:lnTo>
                    <a:pt x="115824" y="417576"/>
                  </a:lnTo>
                  <a:lnTo>
                    <a:pt x="109728" y="419100"/>
                  </a:lnTo>
                  <a:lnTo>
                    <a:pt x="105156" y="420624"/>
                  </a:lnTo>
                  <a:lnTo>
                    <a:pt x="94488" y="420624"/>
                  </a:lnTo>
                  <a:lnTo>
                    <a:pt x="89916" y="422148"/>
                  </a:lnTo>
                  <a:lnTo>
                    <a:pt x="105156" y="422148"/>
                  </a:lnTo>
                  <a:lnTo>
                    <a:pt x="109728" y="420624"/>
                  </a:lnTo>
                  <a:lnTo>
                    <a:pt x="115824" y="419100"/>
                  </a:lnTo>
                  <a:lnTo>
                    <a:pt x="120396" y="419100"/>
                  </a:lnTo>
                  <a:lnTo>
                    <a:pt x="129540" y="416052"/>
                  </a:lnTo>
                  <a:lnTo>
                    <a:pt x="135636" y="414528"/>
                  </a:lnTo>
                  <a:lnTo>
                    <a:pt x="140208" y="413004"/>
                  </a:lnTo>
                  <a:lnTo>
                    <a:pt x="146304" y="409956"/>
                  </a:lnTo>
                  <a:lnTo>
                    <a:pt x="155448" y="406908"/>
                  </a:lnTo>
                  <a:lnTo>
                    <a:pt x="160020" y="403860"/>
                  </a:lnTo>
                  <a:lnTo>
                    <a:pt x="164592" y="399288"/>
                  </a:lnTo>
                  <a:lnTo>
                    <a:pt x="170688" y="396240"/>
                  </a:lnTo>
                  <a:lnTo>
                    <a:pt x="175260" y="391668"/>
                  </a:lnTo>
                  <a:lnTo>
                    <a:pt x="179832" y="388620"/>
                  </a:lnTo>
                  <a:lnTo>
                    <a:pt x="184404" y="384048"/>
                  </a:lnTo>
                  <a:lnTo>
                    <a:pt x="214884" y="350520"/>
                  </a:lnTo>
                  <a:lnTo>
                    <a:pt x="225552" y="333756"/>
                  </a:lnTo>
                  <a:lnTo>
                    <a:pt x="231648" y="326136"/>
                  </a:lnTo>
                  <a:lnTo>
                    <a:pt x="236220" y="316992"/>
                  </a:lnTo>
                  <a:lnTo>
                    <a:pt x="240792" y="309372"/>
                  </a:lnTo>
                  <a:lnTo>
                    <a:pt x="249936" y="288036"/>
                  </a:lnTo>
                  <a:lnTo>
                    <a:pt x="256032" y="277368"/>
                  </a:lnTo>
                  <a:lnTo>
                    <a:pt x="260604" y="266700"/>
                  </a:lnTo>
                  <a:lnTo>
                    <a:pt x="266700" y="256032"/>
                  </a:lnTo>
                  <a:lnTo>
                    <a:pt x="269748" y="243840"/>
                  </a:lnTo>
                  <a:lnTo>
                    <a:pt x="275844" y="231648"/>
                  </a:lnTo>
                  <a:lnTo>
                    <a:pt x="280416" y="219456"/>
                  </a:lnTo>
                  <a:lnTo>
                    <a:pt x="286512" y="207264"/>
                  </a:lnTo>
                  <a:lnTo>
                    <a:pt x="291084" y="195072"/>
                  </a:lnTo>
                  <a:lnTo>
                    <a:pt x="297180" y="182880"/>
                  </a:lnTo>
                  <a:lnTo>
                    <a:pt x="297180" y="181356"/>
                  </a:lnTo>
                  <a:lnTo>
                    <a:pt x="300228" y="167640"/>
                  </a:lnTo>
                  <a:lnTo>
                    <a:pt x="306324" y="155448"/>
                  </a:lnTo>
                  <a:lnTo>
                    <a:pt x="310896" y="143256"/>
                  </a:lnTo>
                  <a:lnTo>
                    <a:pt x="316992" y="131064"/>
                  </a:lnTo>
                  <a:lnTo>
                    <a:pt x="316992" y="129540"/>
                  </a:lnTo>
                  <a:lnTo>
                    <a:pt x="320040" y="117348"/>
                  </a:lnTo>
                  <a:lnTo>
                    <a:pt x="324612" y="105156"/>
                  </a:lnTo>
                  <a:lnTo>
                    <a:pt x="330708" y="94488"/>
                  </a:lnTo>
                  <a:lnTo>
                    <a:pt x="335280" y="82296"/>
                  </a:lnTo>
                  <a:lnTo>
                    <a:pt x="341376" y="71628"/>
                  </a:lnTo>
                  <a:lnTo>
                    <a:pt x="345948" y="60960"/>
                  </a:lnTo>
                  <a:lnTo>
                    <a:pt x="355092" y="42672"/>
                  </a:lnTo>
                  <a:lnTo>
                    <a:pt x="361188" y="35052"/>
                  </a:lnTo>
                  <a:lnTo>
                    <a:pt x="365760" y="27432"/>
                  </a:lnTo>
                  <a:lnTo>
                    <a:pt x="371856" y="21336"/>
                  </a:lnTo>
                  <a:lnTo>
                    <a:pt x="376428" y="15240"/>
                  </a:lnTo>
                  <a:lnTo>
                    <a:pt x="374904" y="15240"/>
                  </a:lnTo>
                  <a:lnTo>
                    <a:pt x="381000" y="9144"/>
                  </a:lnTo>
                  <a:lnTo>
                    <a:pt x="385572" y="6096"/>
                  </a:lnTo>
                  <a:lnTo>
                    <a:pt x="391668" y="3048"/>
                  </a:lnTo>
                  <a:lnTo>
                    <a:pt x="396240" y="1524"/>
                  </a:lnTo>
                  <a:lnTo>
                    <a:pt x="409956" y="1524"/>
                  </a:lnTo>
                  <a:lnTo>
                    <a:pt x="405384" y="0"/>
                  </a:lnTo>
                  <a:close/>
                </a:path>
                <a:path w="596264" h="426720">
                  <a:moveTo>
                    <a:pt x="504444" y="181356"/>
                  </a:moveTo>
                  <a:lnTo>
                    <a:pt x="504444" y="182880"/>
                  </a:lnTo>
                  <a:lnTo>
                    <a:pt x="510540" y="195072"/>
                  </a:lnTo>
                  <a:lnTo>
                    <a:pt x="513588" y="207264"/>
                  </a:lnTo>
                  <a:lnTo>
                    <a:pt x="519684" y="219456"/>
                  </a:lnTo>
                  <a:lnTo>
                    <a:pt x="524256" y="231648"/>
                  </a:lnTo>
                  <a:lnTo>
                    <a:pt x="530352" y="243840"/>
                  </a:lnTo>
                  <a:lnTo>
                    <a:pt x="533400" y="256032"/>
                  </a:lnTo>
                  <a:lnTo>
                    <a:pt x="539496" y="266700"/>
                  </a:lnTo>
                  <a:lnTo>
                    <a:pt x="544068" y="277368"/>
                  </a:lnTo>
                  <a:lnTo>
                    <a:pt x="550164" y="288036"/>
                  </a:lnTo>
                  <a:lnTo>
                    <a:pt x="554736" y="298704"/>
                  </a:lnTo>
                  <a:lnTo>
                    <a:pt x="560832" y="309372"/>
                  </a:lnTo>
                  <a:lnTo>
                    <a:pt x="563880" y="316992"/>
                  </a:lnTo>
                  <a:lnTo>
                    <a:pt x="568452" y="326136"/>
                  </a:lnTo>
                  <a:lnTo>
                    <a:pt x="574548" y="333756"/>
                  </a:lnTo>
                  <a:lnTo>
                    <a:pt x="579120" y="341376"/>
                  </a:lnTo>
                  <a:lnTo>
                    <a:pt x="585216" y="350520"/>
                  </a:lnTo>
                  <a:lnTo>
                    <a:pt x="594360" y="362712"/>
                  </a:lnTo>
                  <a:lnTo>
                    <a:pt x="594360" y="361188"/>
                  </a:lnTo>
                  <a:lnTo>
                    <a:pt x="595884" y="361188"/>
                  </a:lnTo>
                  <a:lnTo>
                    <a:pt x="589788" y="355092"/>
                  </a:lnTo>
                  <a:lnTo>
                    <a:pt x="586740" y="348996"/>
                  </a:lnTo>
                  <a:lnTo>
                    <a:pt x="580644" y="341376"/>
                  </a:lnTo>
                  <a:lnTo>
                    <a:pt x="576072" y="332232"/>
                  </a:lnTo>
                  <a:lnTo>
                    <a:pt x="569976" y="324612"/>
                  </a:lnTo>
                  <a:lnTo>
                    <a:pt x="565404" y="315468"/>
                  </a:lnTo>
                  <a:lnTo>
                    <a:pt x="562356" y="307848"/>
                  </a:lnTo>
                  <a:lnTo>
                    <a:pt x="556260" y="297180"/>
                  </a:lnTo>
                  <a:lnTo>
                    <a:pt x="551688" y="288036"/>
                  </a:lnTo>
                  <a:lnTo>
                    <a:pt x="545592" y="277368"/>
                  </a:lnTo>
                  <a:lnTo>
                    <a:pt x="541020" y="265176"/>
                  </a:lnTo>
                  <a:lnTo>
                    <a:pt x="534924" y="254508"/>
                  </a:lnTo>
                  <a:lnTo>
                    <a:pt x="531876" y="242316"/>
                  </a:lnTo>
                  <a:lnTo>
                    <a:pt x="525780" y="231648"/>
                  </a:lnTo>
                  <a:lnTo>
                    <a:pt x="521208" y="219456"/>
                  </a:lnTo>
                  <a:lnTo>
                    <a:pt x="515112" y="205740"/>
                  </a:lnTo>
                  <a:lnTo>
                    <a:pt x="510540" y="193548"/>
                  </a:lnTo>
                  <a:lnTo>
                    <a:pt x="504444" y="181356"/>
                  </a:lnTo>
                  <a:close/>
                </a:path>
                <a:path w="596264" h="426720">
                  <a:moveTo>
                    <a:pt x="409956" y="1524"/>
                  </a:moveTo>
                  <a:lnTo>
                    <a:pt x="405384" y="1524"/>
                  </a:lnTo>
                  <a:lnTo>
                    <a:pt x="414528" y="6096"/>
                  </a:lnTo>
                  <a:lnTo>
                    <a:pt x="419100" y="9144"/>
                  </a:lnTo>
                  <a:lnTo>
                    <a:pt x="425196" y="15240"/>
                  </a:lnTo>
                  <a:lnTo>
                    <a:pt x="434340" y="27432"/>
                  </a:lnTo>
                  <a:lnTo>
                    <a:pt x="438912" y="35052"/>
                  </a:lnTo>
                  <a:lnTo>
                    <a:pt x="445008" y="42672"/>
                  </a:lnTo>
                  <a:lnTo>
                    <a:pt x="454152" y="60960"/>
                  </a:lnTo>
                  <a:lnTo>
                    <a:pt x="458724" y="71628"/>
                  </a:lnTo>
                  <a:lnTo>
                    <a:pt x="464820" y="82296"/>
                  </a:lnTo>
                  <a:lnTo>
                    <a:pt x="469392" y="94488"/>
                  </a:lnTo>
                  <a:lnTo>
                    <a:pt x="475488" y="105156"/>
                  </a:lnTo>
                  <a:lnTo>
                    <a:pt x="480060" y="117348"/>
                  </a:lnTo>
                  <a:lnTo>
                    <a:pt x="483108" y="129540"/>
                  </a:lnTo>
                  <a:lnTo>
                    <a:pt x="483108" y="131064"/>
                  </a:lnTo>
                  <a:lnTo>
                    <a:pt x="489204" y="143256"/>
                  </a:lnTo>
                  <a:lnTo>
                    <a:pt x="493776" y="155448"/>
                  </a:lnTo>
                  <a:lnTo>
                    <a:pt x="499872" y="167640"/>
                  </a:lnTo>
                  <a:lnTo>
                    <a:pt x="504444" y="181356"/>
                  </a:lnTo>
                  <a:lnTo>
                    <a:pt x="505968" y="181356"/>
                  </a:lnTo>
                  <a:lnTo>
                    <a:pt x="501396" y="167640"/>
                  </a:lnTo>
                  <a:lnTo>
                    <a:pt x="495300" y="153924"/>
                  </a:lnTo>
                  <a:lnTo>
                    <a:pt x="490728" y="141732"/>
                  </a:lnTo>
                  <a:lnTo>
                    <a:pt x="484632" y="129540"/>
                  </a:lnTo>
                  <a:lnTo>
                    <a:pt x="481584" y="117348"/>
                  </a:lnTo>
                  <a:lnTo>
                    <a:pt x="477012" y="103632"/>
                  </a:lnTo>
                  <a:lnTo>
                    <a:pt x="470916" y="92964"/>
                  </a:lnTo>
                  <a:lnTo>
                    <a:pt x="466344" y="80772"/>
                  </a:lnTo>
                  <a:lnTo>
                    <a:pt x="460248" y="70104"/>
                  </a:lnTo>
                  <a:lnTo>
                    <a:pt x="451104" y="51816"/>
                  </a:lnTo>
                  <a:lnTo>
                    <a:pt x="446532" y="41148"/>
                  </a:lnTo>
                  <a:lnTo>
                    <a:pt x="440436" y="33528"/>
                  </a:lnTo>
                  <a:lnTo>
                    <a:pt x="435864" y="25908"/>
                  </a:lnTo>
                  <a:lnTo>
                    <a:pt x="429768" y="19812"/>
                  </a:lnTo>
                  <a:lnTo>
                    <a:pt x="425196" y="13716"/>
                  </a:lnTo>
                  <a:lnTo>
                    <a:pt x="420624" y="9144"/>
                  </a:lnTo>
                  <a:lnTo>
                    <a:pt x="420624" y="7620"/>
                  </a:lnTo>
                  <a:lnTo>
                    <a:pt x="416052" y="4572"/>
                  </a:lnTo>
                  <a:lnTo>
                    <a:pt x="40995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2323" y="7488930"/>
              <a:ext cx="205740" cy="65532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2592324" y="7021067"/>
              <a:ext cx="800100" cy="533400"/>
            </a:xfrm>
            <a:custGeom>
              <a:avLst/>
              <a:gdLst/>
              <a:ahLst/>
              <a:cxnLst/>
              <a:rect l="l" t="t" r="r" b="b"/>
              <a:pathLst>
                <a:path w="800100" h="533400">
                  <a:moveTo>
                    <a:pt x="800100" y="531876"/>
                  </a:moveTo>
                  <a:lnTo>
                    <a:pt x="1524" y="531876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0" y="531876"/>
                  </a:lnTo>
                  <a:lnTo>
                    <a:pt x="0" y="533400"/>
                  </a:lnTo>
                  <a:lnTo>
                    <a:pt x="1524" y="533400"/>
                  </a:lnTo>
                  <a:lnTo>
                    <a:pt x="800100" y="533400"/>
                  </a:lnTo>
                  <a:lnTo>
                    <a:pt x="800100" y="531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/>
          <p:cNvSpPr txBox="1"/>
          <p:nvPr/>
        </p:nvSpPr>
        <p:spPr>
          <a:xfrm>
            <a:off x="2502408" y="6953755"/>
            <a:ext cx="951230" cy="708660"/>
          </a:xfrm>
          <a:prstGeom prst="rect">
            <a:avLst/>
          </a:prstGeom>
          <a:ln w="3175">
            <a:solidFill>
              <a:srgbClr val="007F00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algn="ctr" marL="38100">
              <a:lnSpc>
                <a:spcPts val="295"/>
              </a:lnSpc>
              <a:spcBef>
                <a:spcPts val="85"/>
              </a:spcBef>
            </a:pPr>
            <a:r>
              <a:rPr dirty="0" sz="250" spc="-5">
                <a:latin typeface="Palatino Linotype"/>
                <a:cs typeface="Palatino Linotype"/>
              </a:rPr>
              <a:t>Are</a:t>
            </a:r>
            <a:r>
              <a:rPr dirty="0" sz="250">
                <a:latin typeface="Palatino Linotype"/>
                <a:cs typeface="Palatino Linotype"/>
              </a:rPr>
              <a:t>a</a:t>
            </a:r>
            <a:r>
              <a:rPr dirty="0" sz="250">
                <a:latin typeface="Times New Roman"/>
                <a:cs typeface="Times New Roman"/>
              </a:rPr>
              <a:t> </a:t>
            </a:r>
            <a:r>
              <a:rPr dirty="0" sz="250" spc="-5">
                <a:latin typeface="Palatino Linotype"/>
                <a:cs typeface="Palatino Linotype"/>
              </a:rPr>
              <a:t>nell</a:t>
            </a:r>
            <a:r>
              <a:rPr dirty="0" sz="250">
                <a:latin typeface="Palatino Linotype"/>
                <a:cs typeface="Palatino Linotype"/>
              </a:rPr>
              <a:t>e</a:t>
            </a:r>
            <a:r>
              <a:rPr dirty="0" sz="250" spc="20">
                <a:latin typeface="Times New Roman"/>
                <a:cs typeface="Times New Roman"/>
              </a:rPr>
              <a:t> </a:t>
            </a:r>
            <a:r>
              <a:rPr dirty="0" sz="250">
                <a:latin typeface="Palatino Linotype"/>
                <a:cs typeface="Palatino Linotype"/>
              </a:rPr>
              <a:t>due</a:t>
            </a:r>
            <a:r>
              <a:rPr dirty="0" sz="250" spc="-5">
                <a:latin typeface="Times New Roman"/>
                <a:cs typeface="Times New Roman"/>
              </a:rPr>
              <a:t> </a:t>
            </a:r>
            <a:r>
              <a:rPr dirty="0" sz="250" spc="-5">
                <a:latin typeface="Palatino Linotype"/>
                <a:cs typeface="Palatino Linotype"/>
              </a:rPr>
              <a:t>c</a:t>
            </a:r>
            <a:r>
              <a:rPr dirty="0" sz="250" spc="-10">
                <a:latin typeface="Palatino Linotype"/>
                <a:cs typeface="Palatino Linotype"/>
              </a:rPr>
              <a:t>o</a:t>
            </a:r>
            <a:r>
              <a:rPr dirty="0" sz="250">
                <a:latin typeface="Palatino Linotype"/>
                <a:cs typeface="Palatino Linotype"/>
              </a:rPr>
              <a:t>de</a:t>
            </a:r>
            <a:endParaRPr sz="250">
              <a:latin typeface="Palatino Linotype"/>
              <a:cs typeface="Palatino Linotype"/>
            </a:endParaRPr>
          </a:p>
          <a:p>
            <a:pPr marL="42545">
              <a:lnSpc>
                <a:spcPts val="235"/>
              </a:lnSpc>
            </a:pPr>
            <a:r>
              <a:rPr dirty="0" sz="200" spc="-5">
                <a:latin typeface="Palatino Linotype"/>
                <a:cs typeface="Palatino Linotype"/>
              </a:rPr>
              <a:t>0,5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">
              <a:latin typeface="Palatino Linotype"/>
              <a:cs typeface="Palatino Linotype"/>
            </a:endParaRPr>
          </a:p>
          <a:p>
            <a:pPr marL="42545">
              <a:lnSpc>
                <a:spcPct val="100000"/>
              </a:lnSpc>
            </a:pPr>
            <a:r>
              <a:rPr dirty="0" sz="200" spc="-5">
                <a:latin typeface="Palatino Linotype"/>
                <a:cs typeface="Palatino Linotype"/>
              </a:rPr>
              <a:t>0,4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">
              <a:latin typeface="Palatino Linotype"/>
              <a:cs typeface="Palatino Linotype"/>
            </a:endParaRPr>
          </a:p>
          <a:p>
            <a:pPr marL="42545">
              <a:lnSpc>
                <a:spcPct val="100000"/>
              </a:lnSpc>
            </a:pPr>
            <a:r>
              <a:rPr dirty="0" sz="200" spc="-5">
                <a:latin typeface="Palatino Linotype"/>
                <a:cs typeface="Palatino Linotype"/>
              </a:rPr>
              <a:t>0,3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">
              <a:latin typeface="Palatino Linotype"/>
              <a:cs typeface="Palatino Linotype"/>
            </a:endParaRPr>
          </a:p>
          <a:p>
            <a:pPr marL="42545">
              <a:lnSpc>
                <a:spcPct val="100000"/>
              </a:lnSpc>
              <a:spcBef>
                <a:spcPts val="5"/>
              </a:spcBef>
            </a:pPr>
            <a:r>
              <a:rPr dirty="0" sz="200" spc="-5">
                <a:latin typeface="Palatino Linotype"/>
                <a:cs typeface="Palatino Linotype"/>
              </a:rPr>
              <a:t>0,2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">
              <a:latin typeface="Palatino Linotype"/>
              <a:cs typeface="Palatino Linotype"/>
            </a:endParaRPr>
          </a:p>
          <a:p>
            <a:pPr marL="42545">
              <a:lnSpc>
                <a:spcPct val="100000"/>
              </a:lnSpc>
              <a:spcBef>
                <a:spcPts val="5"/>
              </a:spcBef>
            </a:pPr>
            <a:r>
              <a:rPr dirty="0" sz="200" spc="-5">
                <a:latin typeface="Palatino Linotype"/>
                <a:cs typeface="Palatino Linotype"/>
              </a:rPr>
              <a:t>0,1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">
              <a:latin typeface="Palatino Linotype"/>
              <a:cs typeface="Palatino Linotype"/>
            </a:endParaRPr>
          </a:p>
          <a:p>
            <a:pPr marL="42545">
              <a:lnSpc>
                <a:spcPts val="240"/>
              </a:lnSpc>
              <a:spcBef>
                <a:spcPts val="5"/>
              </a:spcBef>
            </a:pPr>
            <a:r>
              <a:rPr dirty="0" sz="200" spc="-5">
                <a:latin typeface="Palatino Linotype"/>
                <a:cs typeface="Palatino Linotype"/>
              </a:rPr>
              <a:t>0,0</a:t>
            </a:r>
            <a:endParaRPr sz="200">
              <a:latin typeface="Palatino Linotype"/>
              <a:cs typeface="Palatino Linotype"/>
            </a:endParaRPr>
          </a:p>
          <a:p>
            <a:pPr algn="ctr" marL="50165">
              <a:lnSpc>
                <a:spcPct val="100000"/>
              </a:lnSpc>
            </a:pPr>
            <a:r>
              <a:rPr dirty="0" sz="200" spc="-10">
                <a:latin typeface="Palatino Linotype"/>
                <a:cs typeface="Palatino Linotype"/>
              </a:rPr>
              <a:t>-</a:t>
            </a:r>
            <a:r>
              <a:rPr dirty="0" sz="200" spc="-5">
                <a:latin typeface="Palatino Linotype"/>
                <a:cs typeface="Palatino Linotype"/>
              </a:rPr>
              <a:t>4,0</a:t>
            </a:r>
            <a:r>
              <a:rPr dirty="0" sz="200">
                <a:latin typeface="Times New Roman"/>
                <a:cs typeface="Times New Roman"/>
              </a:rPr>
              <a:t>         </a:t>
            </a:r>
            <a:r>
              <a:rPr dirty="0" sz="200" spc="-20">
                <a:latin typeface="Times New Roman"/>
                <a:cs typeface="Times New Roman"/>
              </a:rPr>
              <a:t> </a:t>
            </a:r>
            <a:r>
              <a:rPr dirty="0" sz="200" spc="-10">
                <a:latin typeface="Palatino Linotype"/>
                <a:cs typeface="Palatino Linotype"/>
              </a:rPr>
              <a:t>-</a:t>
            </a:r>
            <a:r>
              <a:rPr dirty="0" sz="200" spc="-5">
                <a:latin typeface="Palatino Linotype"/>
                <a:cs typeface="Palatino Linotype"/>
              </a:rPr>
              <a:t>3,0</a:t>
            </a:r>
            <a:r>
              <a:rPr dirty="0" sz="200">
                <a:latin typeface="Times New Roman"/>
                <a:cs typeface="Times New Roman"/>
              </a:rPr>
              <a:t>          </a:t>
            </a:r>
            <a:r>
              <a:rPr dirty="0" sz="200" spc="-10">
                <a:latin typeface="Palatino Linotype"/>
                <a:cs typeface="Palatino Linotype"/>
              </a:rPr>
              <a:t>-</a:t>
            </a:r>
            <a:r>
              <a:rPr dirty="0" sz="200" spc="-5">
                <a:latin typeface="Palatino Linotype"/>
                <a:cs typeface="Palatino Linotype"/>
              </a:rPr>
              <a:t>2,0</a:t>
            </a:r>
            <a:r>
              <a:rPr dirty="0" sz="200">
                <a:latin typeface="Times New Roman"/>
                <a:cs typeface="Times New Roman"/>
              </a:rPr>
              <a:t>         </a:t>
            </a:r>
            <a:r>
              <a:rPr dirty="0" sz="200" spc="-20">
                <a:latin typeface="Times New Roman"/>
                <a:cs typeface="Times New Roman"/>
              </a:rPr>
              <a:t> </a:t>
            </a:r>
            <a:r>
              <a:rPr dirty="0" sz="200" spc="-10">
                <a:latin typeface="Palatino Linotype"/>
                <a:cs typeface="Palatino Linotype"/>
              </a:rPr>
              <a:t>-</a:t>
            </a:r>
            <a:r>
              <a:rPr dirty="0" sz="200" spc="-5">
                <a:latin typeface="Palatino Linotype"/>
                <a:cs typeface="Palatino Linotype"/>
              </a:rPr>
              <a:t>1,0</a:t>
            </a:r>
            <a:r>
              <a:rPr dirty="0" sz="200">
                <a:latin typeface="Times New Roman"/>
                <a:cs typeface="Times New Roman"/>
              </a:rPr>
              <a:t>         </a:t>
            </a:r>
            <a:r>
              <a:rPr dirty="0" sz="200" spc="15">
                <a:latin typeface="Times New Roman"/>
                <a:cs typeface="Times New Roman"/>
              </a:rPr>
              <a:t> </a:t>
            </a:r>
            <a:r>
              <a:rPr dirty="0" sz="200" spc="-5">
                <a:latin typeface="Palatino Linotype"/>
                <a:cs typeface="Palatino Linotype"/>
              </a:rPr>
              <a:t>0,0</a:t>
            </a:r>
            <a:r>
              <a:rPr dirty="0" sz="200">
                <a:latin typeface="Times New Roman"/>
                <a:cs typeface="Times New Roman"/>
              </a:rPr>
              <a:t>          </a:t>
            </a:r>
            <a:r>
              <a:rPr dirty="0" sz="200" spc="-10">
                <a:latin typeface="Times New Roman"/>
                <a:cs typeface="Times New Roman"/>
              </a:rPr>
              <a:t> </a:t>
            </a:r>
            <a:r>
              <a:rPr dirty="0" sz="200" spc="-5">
                <a:latin typeface="Palatino Linotype"/>
                <a:cs typeface="Palatino Linotype"/>
              </a:rPr>
              <a:t>1,0</a:t>
            </a:r>
            <a:r>
              <a:rPr dirty="0" sz="200">
                <a:latin typeface="Times New Roman"/>
                <a:cs typeface="Times New Roman"/>
              </a:rPr>
              <a:t>           </a:t>
            </a:r>
            <a:r>
              <a:rPr dirty="0" sz="200" spc="-5">
                <a:latin typeface="Palatino Linotype"/>
                <a:cs typeface="Palatino Linotype"/>
              </a:rPr>
              <a:t>2,0</a:t>
            </a:r>
            <a:r>
              <a:rPr dirty="0" sz="200">
                <a:latin typeface="Times New Roman"/>
                <a:cs typeface="Times New Roman"/>
              </a:rPr>
              <a:t>           </a:t>
            </a:r>
            <a:r>
              <a:rPr dirty="0" sz="200" spc="-5">
                <a:latin typeface="Palatino Linotype"/>
                <a:cs typeface="Palatino Linotype"/>
              </a:rPr>
              <a:t>3,0</a:t>
            </a:r>
            <a:r>
              <a:rPr dirty="0" sz="200">
                <a:latin typeface="Times New Roman"/>
                <a:cs typeface="Times New Roman"/>
              </a:rPr>
              <a:t>          </a:t>
            </a:r>
            <a:r>
              <a:rPr dirty="0" sz="200" spc="-10">
                <a:latin typeface="Times New Roman"/>
                <a:cs typeface="Times New Roman"/>
              </a:rPr>
              <a:t> </a:t>
            </a:r>
            <a:r>
              <a:rPr dirty="0" sz="200" spc="-5">
                <a:latin typeface="Palatino Linotype"/>
                <a:cs typeface="Palatino Linotype"/>
              </a:rPr>
              <a:t>4,0</a:t>
            </a:r>
            <a:r>
              <a:rPr dirty="0" sz="200">
                <a:latin typeface="Times New Roman"/>
                <a:cs typeface="Times New Roman"/>
              </a:rPr>
              <a:t> </a:t>
            </a:r>
            <a:r>
              <a:rPr dirty="0" sz="200" spc="5">
                <a:latin typeface="Times New Roman"/>
                <a:cs typeface="Times New Roman"/>
              </a:rPr>
              <a:t> </a:t>
            </a:r>
            <a:r>
              <a:rPr dirty="0" sz="250" i="1">
                <a:latin typeface="Calibri"/>
                <a:cs typeface="Calibri"/>
              </a:rPr>
              <a:t>t</a:t>
            </a:r>
            <a:endParaRPr sz="250">
              <a:latin typeface="Calibri"/>
              <a:cs typeface="Calibri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818388" y="6748267"/>
            <a:ext cx="2636520" cy="1091565"/>
            <a:chOff x="818388" y="6748267"/>
            <a:chExt cx="2636520" cy="1091565"/>
          </a:xfrm>
        </p:grpSpPr>
        <p:sp>
          <p:nvSpPr>
            <p:cNvPr id="122" name="object 122"/>
            <p:cNvSpPr/>
            <p:nvPr/>
          </p:nvSpPr>
          <p:spPr>
            <a:xfrm>
              <a:off x="818388" y="6748272"/>
              <a:ext cx="2636520" cy="1091565"/>
            </a:xfrm>
            <a:custGeom>
              <a:avLst/>
              <a:gdLst/>
              <a:ahLst/>
              <a:cxnLst/>
              <a:rect l="l" t="t" r="r" b="b"/>
              <a:pathLst>
                <a:path w="2636520" h="1091565">
                  <a:moveTo>
                    <a:pt x="422148" y="0"/>
                  </a:moveTo>
                  <a:lnTo>
                    <a:pt x="413004" y="0"/>
                  </a:lnTo>
                  <a:lnTo>
                    <a:pt x="413004" y="9144"/>
                  </a:lnTo>
                  <a:lnTo>
                    <a:pt x="413004" y="1018032"/>
                  </a:lnTo>
                  <a:lnTo>
                    <a:pt x="413004" y="1027176"/>
                  </a:lnTo>
                  <a:lnTo>
                    <a:pt x="413004" y="1080516"/>
                  </a:lnTo>
                  <a:lnTo>
                    <a:pt x="260604" y="1080516"/>
                  </a:lnTo>
                  <a:lnTo>
                    <a:pt x="260604" y="1027176"/>
                  </a:lnTo>
                  <a:lnTo>
                    <a:pt x="413004" y="1027176"/>
                  </a:lnTo>
                  <a:lnTo>
                    <a:pt x="413004" y="1018032"/>
                  </a:lnTo>
                  <a:lnTo>
                    <a:pt x="260604" y="1018032"/>
                  </a:lnTo>
                  <a:lnTo>
                    <a:pt x="260604" y="9144"/>
                  </a:lnTo>
                  <a:lnTo>
                    <a:pt x="413004" y="9144"/>
                  </a:lnTo>
                  <a:lnTo>
                    <a:pt x="413004" y="0"/>
                  </a:lnTo>
                  <a:lnTo>
                    <a:pt x="251460" y="0"/>
                  </a:lnTo>
                  <a:lnTo>
                    <a:pt x="251460" y="1018032"/>
                  </a:lnTo>
                  <a:lnTo>
                    <a:pt x="251460" y="1027176"/>
                  </a:lnTo>
                  <a:lnTo>
                    <a:pt x="251460" y="1082040"/>
                  </a:lnTo>
                  <a:lnTo>
                    <a:pt x="9144" y="1082040"/>
                  </a:lnTo>
                  <a:lnTo>
                    <a:pt x="9144" y="1027176"/>
                  </a:lnTo>
                  <a:lnTo>
                    <a:pt x="251460" y="1027176"/>
                  </a:lnTo>
                  <a:lnTo>
                    <a:pt x="251460" y="1018032"/>
                  </a:lnTo>
                  <a:lnTo>
                    <a:pt x="0" y="1018032"/>
                  </a:lnTo>
                  <a:lnTo>
                    <a:pt x="0" y="1091184"/>
                  </a:lnTo>
                  <a:lnTo>
                    <a:pt x="422148" y="1091184"/>
                  </a:lnTo>
                  <a:lnTo>
                    <a:pt x="422148" y="1089660"/>
                  </a:lnTo>
                  <a:lnTo>
                    <a:pt x="422148" y="1086612"/>
                  </a:lnTo>
                  <a:lnTo>
                    <a:pt x="422148" y="4572"/>
                  </a:lnTo>
                  <a:lnTo>
                    <a:pt x="422148" y="0"/>
                  </a:lnTo>
                  <a:close/>
                </a:path>
                <a:path w="2636520" h="1091565">
                  <a:moveTo>
                    <a:pt x="1685544" y="205740"/>
                  </a:moveTo>
                  <a:lnTo>
                    <a:pt x="1684020" y="207264"/>
                  </a:lnTo>
                  <a:lnTo>
                    <a:pt x="1685544" y="207264"/>
                  </a:lnTo>
                  <a:lnTo>
                    <a:pt x="1685544" y="205740"/>
                  </a:lnTo>
                  <a:close/>
                </a:path>
                <a:path w="2636520" h="1091565">
                  <a:moveTo>
                    <a:pt x="2636520" y="205740"/>
                  </a:moveTo>
                  <a:lnTo>
                    <a:pt x="2633472" y="205740"/>
                  </a:lnTo>
                  <a:lnTo>
                    <a:pt x="2634996" y="207264"/>
                  </a:lnTo>
                  <a:lnTo>
                    <a:pt x="2636520" y="207264"/>
                  </a:lnTo>
                  <a:lnTo>
                    <a:pt x="2636520" y="20574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1074419" y="7770871"/>
              <a:ext cx="160020" cy="59690"/>
            </a:xfrm>
            <a:custGeom>
              <a:avLst/>
              <a:gdLst/>
              <a:ahLst/>
              <a:cxnLst/>
              <a:rect l="l" t="t" r="r" b="b"/>
              <a:pathLst>
                <a:path w="160019" h="59690">
                  <a:moveTo>
                    <a:pt x="160019" y="0"/>
                  </a:moveTo>
                  <a:lnTo>
                    <a:pt x="0" y="0"/>
                  </a:lnTo>
                  <a:lnTo>
                    <a:pt x="0" y="59435"/>
                  </a:lnTo>
                  <a:lnTo>
                    <a:pt x="160019" y="59435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1071372" y="7769347"/>
              <a:ext cx="165100" cy="62865"/>
            </a:xfrm>
            <a:custGeom>
              <a:avLst/>
              <a:gdLst/>
              <a:ahLst/>
              <a:cxnLst/>
              <a:rect l="l" t="t" r="r" b="b"/>
              <a:pathLst>
                <a:path w="165100" h="62865">
                  <a:moveTo>
                    <a:pt x="164592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164592" y="62484"/>
                  </a:lnTo>
                  <a:lnTo>
                    <a:pt x="164592" y="60960"/>
                  </a:lnTo>
                  <a:lnTo>
                    <a:pt x="4572" y="60960"/>
                  </a:lnTo>
                  <a:lnTo>
                    <a:pt x="3048" y="59436"/>
                  </a:lnTo>
                  <a:lnTo>
                    <a:pt x="4572" y="59436"/>
                  </a:lnTo>
                  <a:lnTo>
                    <a:pt x="4572" y="3048"/>
                  </a:lnTo>
                  <a:lnTo>
                    <a:pt x="3048" y="3048"/>
                  </a:lnTo>
                  <a:lnTo>
                    <a:pt x="4572" y="1524"/>
                  </a:lnTo>
                  <a:lnTo>
                    <a:pt x="164592" y="1524"/>
                  </a:lnTo>
                  <a:lnTo>
                    <a:pt x="164592" y="0"/>
                  </a:lnTo>
                  <a:close/>
                </a:path>
                <a:path w="165100" h="62865">
                  <a:moveTo>
                    <a:pt x="4572" y="59436"/>
                  </a:moveTo>
                  <a:lnTo>
                    <a:pt x="3048" y="59436"/>
                  </a:lnTo>
                  <a:lnTo>
                    <a:pt x="4572" y="60960"/>
                  </a:lnTo>
                  <a:lnTo>
                    <a:pt x="4572" y="59436"/>
                  </a:lnTo>
                  <a:close/>
                </a:path>
                <a:path w="165100" h="62865">
                  <a:moveTo>
                    <a:pt x="160020" y="59436"/>
                  </a:moveTo>
                  <a:lnTo>
                    <a:pt x="4572" y="59436"/>
                  </a:lnTo>
                  <a:lnTo>
                    <a:pt x="4572" y="60960"/>
                  </a:lnTo>
                  <a:lnTo>
                    <a:pt x="160020" y="60960"/>
                  </a:lnTo>
                  <a:lnTo>
                    <a:pt x="160020" y="59436"/>
                  </a:lnTo>
                  <a:close/>
                </a:path>
                <a:path w="165100" h="62865">
                  <a:moveTo>
                    <a:pt x="160020" y="1524"/>
                  </a:moveTo>
                  <a:lnTo>
                    <a:pt x="160020" y="60960"/>
                  </a:lnTo>
                  <a:lnTo>
                    <a:pt x="163068" y="59436"/>
                  </a:lnTo>
                  <a:lnTo>
                    <a:pt x="164592" y="59436"/>
                  </a:lnTo>
                  <a:lnTo>
                    <a:pt x="164592" y="3048"/>
                  </a:lnTo>
                  <a:lnTo>
                    <a:pt x="163068" y="3048"/>
                  </a:lnTo>
                  <a:lnTo>
                    <a:pt x="160020" y="1524"/>
                  </a:lnTo>
                  <a:close/>
                </a:path>
                <a:path w="165100" h="62865">
                  <a:moveTo>
                    <a:pt x="164592" y="59436"/>
                  </a:moveTo>
                  <a:lnTo>
                    <a:pt x="163068" y="59436"/>
                  </a:lnTo>
                  <a:lnTo>
                    <a:pt x="160020" y="60960"/>
                  </a:lnTo>
                  <a:lnTo>
                    <a:pt x="164592" y="60960"/>
                  </a:lnTo>
                  <a:lnTo>
                    <a:pt x="164592" y="59436"/>
                  </a:lnTo>
                  <a:close/>
                </a:path>
                <a:path w="165100" h="62865">
                  <a:moveTo>
                    <a:pt x="4572" y="1524"/>
                  </a:moveTo>
                  <a:lnTo>
                    <a:pt x="3048" y="3048"/>
                  </a:lnTo>
                  <a:lnTo>
                    <a:pt x="4572" y="3048"/>
                  </a:lnTo>
                  <a:lnTo>
                    <a:pt x="4572" y="1524"/>
                  </a:lnTo>
                  <a:close/>
                </a:path>
                <a:path w="165100" h="62865">
                  <a:moveTo>
                    <a:pt x="160020" y="1524"/>
                  </a:moveTo>
                  <a:lnTo>
                    <a:pt x="4572" y="1524"/>
                  </a:lnTo>
                  <a:lnTo>
                    <a:pt x="4572" y="3048"/>
                  </a:lnTo>
                  <a:lnTo>
                    <a:pt x="160020" y="3048"/>
                  </a:lnTo>
                  <a:lnTo>
                    <a:pt x="160020" y="1524"/>
                  </a:lnTo>
                  <a:close/>
                </a:path>
                <a:path w="165100" h="62865">
                  <a:moveTo>
                    <a:pt x="164592" y="1524"/>
                  </a:moveTo>
                  <a:lnTo>
                    <a:pt x="160020" y="1524"/>
                  </a:lnTo>
                  <a:lnTo>
                    <a:pt x="163068" y="3048"/>
                  </a:lnTo>
                  <a:lnTo>
                    <a:pt x="164592" y="3048"/>
                  </a:lnTo>
                  <a:lnTo>
                    <a:pt x="164592" y="1524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5" name="object 125"/>
          <p:cNvSpPr txBox="1"/>
          <p:nvPr/>
        </p:nvSpPr>
        <p:spPr>
          <a:xfrm>
            <a:off x="1074419" y="7770870"/>
            <a:ext cx="160020" cy="59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5"/>
              </a:lnSpc>
            </a:pPr>
            <a:r>
              <a:rPr dirty="0" sz="450" spc="-5">
                <a:solidFill>
                  <a:srgbClr val="FFFFFF"/>
                </a:solidFill>
                <a:latin typeface="Arial MT"/>
                <a:cs typeface="Arial MT"/>
              </a:rPr>
              <a:t>2,10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923862" y="7726173"/>
            <a:ext cx="11988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27777" sz="450" b="1">
                <a:latin typeface="Arial"/>
                <a:cs typeface="Arial"/>
              </a:rPr>
              <a:t>2,55      </a:t>
            </a:r>
            <a:r>
              <a:rPr dirty="0" baseline="27777" sz="450" spc="15" b="1">
                <a:latin typeface="Arial"/>
                <a:cs typeface="Arial"/>
              </a:rPr>
              <a:t> </a:t>
            </a:r>
            <a:r>
              <a:rPr dirty="0" baseline="27777" sz="450" b="1">
                <a:latin typeface="Arial"/>
                <a:cs typeface="Arial"/>
              </a:rPr>
              <a:t>2,88      </a:t>
            </a:r>
            <a:r>
              <a:rPr dirty="0" baseline="27777" sz="450" spc="104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Se</a:t>
            </a:r>
            <a:r>
              <a:rPr dirty="0" sz="700" spc="-20"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7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&lt;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-2.10</a:t>
            </a:r>
            <a:r>
              <a:rPr dirty="0" sz="700" spc="2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rifiuto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18518" sz="675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endParaRPr baseline="-18518" sz="675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923862" y="7832852"/>
            <a:ext cx="1221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18518" sz="450" b="1">
                <a:latin typeface="Arial"/>
                <a:cs typeface="Arial"/>
              </a:rPr>
              <a:t>2,53      </a:t>
            </a:r>
            <a:r>
              <a:rPr dirty="0" baseline="18518" sz="450" spc="15" b="1">
                <a:latin typeface="Arial"/>
                <a:cs typeface="Arial"/>
              </a:rPr>
              <a:t> </a:t>
            </a:r>
            <a:r>
              <a:rPr dirty="0" baseline="18518" sz="450" b="1">
                <a:latin typeface="Arial"/>
                <a:cs typeface="Arial"/>
              </a:rPr>
              <a:t>2,85      </a:t>
            </a:r>
            <a:r>
              <a:rPr dirty="0" baseline="18518" sz="450" spc="104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Se</a:t>
            </a:r>
            <a:r>
              <a:rPr dirty="0" sz="700" spc="-25"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7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&gt;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+2.10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rifiuto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18518" sz="675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endParaRPr baseline="-18518" sz="675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923862" y="7939533"/>
            <a:ext cx="16465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18518" sz="450" b="1">
                <a:latin typeface="Arial"/>
                <a:cs typeface="Arial"/>
              </a:rPr>
              <a:t>2,51      </a:t>
            </a:r>
            <a:r>
              <a:rPr dirty="0" baseline="18518" sz="450" spc="15" b="1">
                <a:latin typeface="Arial"/>
                <a:cs typeface="Arial"/>
              </a:rPr>
              <a:t> </a:t>
            </a:r>
            <a:r>
              <a:rPr dirty="0" baseline="18518" sz="450" b="1">
                <a:latin typeface="Arial"/>
                <a:cs typeface="Arial"/>
              </a:rPr>
              <a:t>2,82      </a:t>
            </a:r>
            <a:r>
              <a:rPr dirty="0" baseline="18518" sz="450" spc="104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Se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-2.10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&lt;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7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&lt;</a:t>
            </a:r>
            <a:r>
              <a:rPr dirty="0" sz="700" spc="-10">
                <a:latin typeface="Arial MT"/>
                <a:cs typeface="Arial MT"/>
              </a:rPr>
              <a:t> 2.10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non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rifiuto</a:t>
            </a:r>
            <a:r>
              <a:rPr dirty="0" sz="700" spc="15"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18518" sz="675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endParaRPr baseline="-18518" sz="675">
              <a:latin typeface="Arial MT"/>
              <a:cs typeface="Arial M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31519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30" name="object 1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6483170"/>
            <a:ext cx="2833028" cy="2177637"/>
          </a:xfrm>
          <a:prstGeom prst="rect">
            <a:avLst/>
          </a:prstGeom>
        </p:spPr>
      </p:pic>
      <p:sp>
        <p:nvSpPr>
          <p:cNvPr id="131" name="object 131"/>
          <p:cNvSpPr txBox="1"/>
          <p:nvPr/>
        </p:nvSpPr>
        <p:spPr>
          <a:xfrm>
            <a:off x="3925823" y="6460230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10795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850"/>
              </a:spcBef>
            </a:pP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105" b="1" i="1">
                <a:latin typeface="Verdana"/>
                <a:cs typeface="Verdana"/>
              </a:rPr>
              <a:t>m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0" b="1" i="1">
                <a:latin typeface="Verdana"/>
                <a:cs typeface="Verdana"/>
              </a:rPr>
              <a:t>n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Verdana"/>
              <a:cs typeface="Verdana"/>
            </a:endParaRPr>
          </a:p>
          <a:p>
            <a:pPr marL="126364">
              <a:lnSpc>
                <a:spcPct val="100000"/>
              </a:lnSpc>
              <a:spcBef>
                <a:spcPts val="5"/>
              </a:spcBef>
            </a:pPr>
            <a:r>
              <a:rPr dirty="0" sz="550" spc="10">
                <a:latin typeface="Arial MT"/>
                <a:cs typeface="Arial MT"/>
              </a:rPr>
              <a:t>F</a:t>
            </a:r>
            <a:r>
              <a:rPr dirty="0" sz="550" spc="10">
                <a:latin typeface="Arial MT"/>
                <a:cs typeface="Arial MT"/>
              </a:rPr>
              <a:t>orma</a:t>
            </a:r>
            <a:r>
              <a:rPr dirty="0" sz="550" spc="-5">
                <a:latin typeface="Arial MT"/>
                <a:cs typeface="Arial MT"/>
              </a:rPr>
              <a:t>li</a:t>
            </a:r>
            <a:r>
              <a:rPr dirty="0" sz="550" spc="10">
                <a:latin typeface="Arial MT"/>
                <a:cs typeface="Arial MT"/>
              </a:rPr>
              <a:t>zz</a:t>
            </a:r>
            <a:r>
              <a:rPr dirty="0" sz="550" spc="-5">
                <a:latin typeface="Arial MT"/>
                <a:cs typeface="Arial MT"/>
              </a:rPr>
              <a:t>i</a:t>
            </a:r>
            <a:r>
              <a:rPr dirty="0" sz="550" spc="15">
                <a:latin typeface="Arial MT"/>
                <a:cs typeface="Arial MT"/>
              </a:rPr>
              <a:t>amo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i</a:t>
            </a:r>
            <a:r>
              <a:rPr dirty="0" sz="550" spc="5">
                <a:latin typeface="Arial MT"/>
                <a:cs typeface="Arial MT"/>
              </a:rPr>
              <a:t>l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prob</a:t>
            </a:r>
            <a:r>
              <a:rPr dirty="0" sz="550" spc="-5">
                <a:latin typeface="Arial MT"/>
                <a:cs typeface="Arial MT"/>
              </a:rPr>
              <a:t>l</a:t>
            </a:r>
            <a:r>
              <a:rPr dirty="0" sz="550" spc="15">
                <a:latin typeface="Arial MT"/>
                <a:cs typeface="Arial MT"/>
              </a:rPr>
              <a:t>ema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</a:t>
            </a:r>
            <a:r>
              <a:rPr dirty="0" sz="550" spc="20">
                <a:latin typeface="Arial MT"/>
                <a:cs typeface="Arial MT"/>
              </a:rPr>
              <a:t>v</a:t>
            </a:r>
            <a:r>
              <a:rPr dirty="0" sz="550" spc="10">
                <a:latin typeface="Arial MT"/>
                <a:cs typeface="Arial MT"/>
              </a:rPr>
              <a:t>anzando</a:t>
            </a:r>
            <a:r>
              <a:rPr dirty="0" sz="550" spc="-4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due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i</a:t>
            </a:r>
            <a:r>
              <a:rPr dirty="0" sz="550" spc="10">
                <a:latin typeface="Arial MT"/>
                <a:cs typeface="Arial MT"/>
              </a:rPr>
              <a:t>po</a:t>
            </a:r>
            <a:r>
              <a:rPr dirty="0" sz="550">
                <a:latin typeface="Arial MT"/>
                <a:cs typeface="Arial MT"/>
              </a:rPr>
              <a:t>t</a:t>
            </a:r>
            <a:r>
              <a:rPr dirty="0" sz="550" spc="10">
                <a:latin typeface="Arial MT"/>
                <a:cs typeface="Arial MT"/>
              </a:rPr>
              <a:t>es</a:t>
            </a:r>
            <a:r>
              <a:rPr dirty="0" sz="550" spc="-5">
                <a:latin typeface="Arial MT"/>
                <a:cs typeface="Arial MT"/>
              </a:rPr>
              <a:t>i</a:t>
            </a:r>
            <a:r>
              <a:rPr dirty="0" sz="550" spc="5">
                <a:latin typeface="Arial MT"/>
                <a:cs typeface="Arial MT"/>
              </a:rPr>
              <a:t>: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Arial MT"/>
              <a:cs typeface="Arial MT"/>
            </a:endParaRPr>
          </a:p>
          <a:p>
            <a:pPr algn="ctr" marR="127635">
              <a:lnSpc>
                <a:spcPct val="100000"/>
              </a:lnSpc>
            </a:pP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Ipotesi</a:t>
            </a:r>
            <a:r>
              <a:rPr dirty="0" sz="55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nulla</a:t>
            </a:r>
            <a:r>
              <a:rPr dirty="0" sz="55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(H</a:t>
            </a:r>
            <a:r>
              <a:rPr dirty="0" baseline="-23809" sz="525" spc="15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Arial MT"/>
              <a:cs typeface="Arial MT"/>
            </a:endParaRPr>
          </a:p>
          <a:p>
            <a:pPr marL="126364" marR="231775">
              <a:lnSpc>
                <a:spcPct val="103600"/>
              </a:lnSpc>
            </a:pPr>
            <a:r>
              <a:rPr dirty="0" sz="550" spc="5">
                <a:latin typeface="Arial MT"/>
                <a:cs typeface="Arial MT"/>
              </a:rPr>
              <a:t>Tecnicamente </a:t>
            </a:r>
            <a:r>
              <a:rPr dirty="0" sz="550">
                <a:latin typeface="Arial MT"/>
                <a:cs typeface="Arial MT"/>
              </a:rPr>
              <a:t>il </a:t>
            </a:r>
            <a:r>
              <a:rPr dirty="0" sz="550" spc="10">
                <a:latin typeface="Arial MT"/>
                <a:cs typeface="Arial MT"/>
              </a:rPr>
              <a:t>confronto è semplice: </a:t>
            </a:r>
            <a:r>
              <a:rPr dirty="0" u="sng" sz="55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l'analisi </a:t>
            </a:r>
            <a:r>
              <a:rPr dirty="0" u="sng" sz="55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è </a:t>
            </a:r>
            <a:r>
              <a:rPr dirty="0" u="sng" sz="55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ridotta alla sola serie risultante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u="sng" sz="55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dalle</a:t>
            </a:r>
            <a:r>
              <a:rPr dirty="0" u="sng" sz="55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55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differenze</a:t>
            </a:r>
            <a:r>
              <a:rPr dirty="0" u="sng" sz="55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55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tra gli </a:t>
            </a:r>
            <a:r>
              <a:rPr dirty="0" u="sng" sz="55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elementi</a:t>
            </a:r>
            <a:r>
              <a:rPr dirty="0" u="sng" sz="55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55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di</a:t>
            </a:r>
            <a:r>
              <a:rPr dirty="0" u="sng" sz="55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55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ciascuna</a:t>
            </a:r>
            <a:r>
              <a:rPr dirty="0" u="sng" sz="55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55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coppia</a:t>
            </a:r>
            <a:r>
              <a:rPr dirty="0" sz="550" spc="10">
                <a:latin typeface="Arial MT"/>
                <a:cs typeface="Arial MT"/>
              </a:rPr>
              <a:t>.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Arial MT"/>
              <a:cs typeface="Arial MT"/>
            </a:endParaRPr>
          </a:p>
          <a:p>
            <a:pPr marL="126364" marR="238125">
              <a:lnSpc>
                <a:spcPct val="103600"/>
              </a:lnSpc>
            </a:pPr>
            <a:r>
              <a:rPr dirty="0" sz="550" spc="10">
                <a:latin typeface="Tahoma"/>
                <a:cs typeface="Tahoma"/>
              </a:rPr>
              <a:t>Se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l’obiettivo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è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riconoscere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un’eventuale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differenza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>
                <a:latin typeface="Tahoma"/>
                <a:cs typeface="Tahoma"/>
              </a:rPr>
              <a:t>tra</a:t>
            </a:r>
            <a:r>
              <a:rPr dirty="0" sz="55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i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gruppi,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l’ipotesi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nulla</a:t>
            </a:r>
            <a:r>
              <a:rPr dirty="0" sz="550" spc="10">
                <a:latin typeface="Tahoma"/>
                <a:cs typeface="Tahoma"/>
              </a:rPr>
              <a:t> è </a:t>
            </a:r>
            <a:r>
              <a:rPr dirty="0" sz="550" spc="-16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che</a:t>
            </a:r>
            <a:r>
              <a:rPr dirty="0" sz="550" spc="-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la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media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della</a:t>
            </a:r>
            <a:r>
              <a:rPr dirty="0" sz="550" spc="-1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popolazione</a:t>
            </a:r>
            <a:r>
              <a:rPr dirty="0" sz="550" spc="-1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delle</a:t>
            </a:r>
            <a:r>
              <a:rPr dirty="0" sz="55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differenze</a:t>
            </a:r>
            <a:r>
              <a:rPr dirty="0" sz="550" spc="-1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è</a:t>
            </a:r>
            <a:r>
              <a:rPr dirty="0" sz="55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Tahoma"/>
              <a:cs typeface="Tahoma"/>
            </a:endParaRPr>
          </a:p>
          <a:p>
            <a:pPr marL="272415">
              <a:lnSpc>
                <a:spcPct val="100000"/>
              </a:lnSpc>
              <a:tabLst>
                <a:tab pos="767715" algn="l"/>
              </a:tabLst>
            </a:pPr>
            <a:r>
              <a:rPr dirty="0" sz="550" spc="15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23809" sz="525" spc="22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r>
              <a:rPr dirty="0" sz="550" spc="15">
                <a:latin typeface="Arial MT"/>
                <a:cs typeface="Arial MT"/>
              </a:rPr>
              <a:t>: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20">
                <a:latin typeface="Tahoma"/>
                <a:cs typeface="Tahoma"/>
              </a:rPr>
              <a:t>δ</a:t>
            </a:r>
            <a:r>
              <a:rPr dirty="0" sz="550" spc="-30">
                <a:latin typeface="Tahoma"/>
                <a:cs typeface="Tahoma"/>
              </a:rPr>
              <a:t> </a:t>
            </a:r>
            <a:r>
              <a:rPr dirty="0" sz="550" spc="15">
                <a:latin typeface="Arial MT"/>
                <a:cs typeface="Arial MT"/>
              </a:rPr>
              <a:t>=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0	</a:t>
            </a:r>
            <a:r>
              <a:rPr dirty="0" sz="550" spc="5" i="1">
                <a:solidFill>
                  <a:srgbClr val="006500"/>
                </a:solidFill>
                <a:latin typeface="Arial"/>
                <a:cs typeface="Arial"/>
              </a:rPr>
              <a:t>ipotesi</a:t>
            </a:r>
            <a:r>
              <a:rPr dirty="0" sz="550" spc="-35" i="1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550" spc="10" i="1">
                <a:solidFill>
                  <a:srgbClr val="006500"/>
                </a:solidFill>
                <a:latin typeface="Arial"/>
                <a:cs typeface="Arial"/>
              </a:rPr>
              <a:t>nulla</a:t>
            </a:r>
            <a:endParaRPr sz="550">
              <a:latin typeface="Arial"/>
              <a:cs typeface="Arial"/>
            </a:endParaRPr>
          </a:p>
          <a:p>
            <a:pPr marL="283210">
              <a:lnSpc>
                <a:spcPct val="100000"/>
              </a:lnSpc>
              <a:spcBef>
                <a:spcPts val="615"/>
              </a:spcBef>
            </a:pPr>
            <a:r>
              <a:rPr dirty="0" sz="550" spc="15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23809" sz="525" spc="22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dirty="0" sz="550" spc="15">
                <a:latin typeface="Arial MT"/>
                <a:cs typeface="Arial MT"/>
              </a:rPr>
              <a:t>: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20">
                <a:latin typeface="Tahoma"/>
                <a:cs typeface="Tahoma"/>
              </a:rPr>
              <a:t>δ</a:t>
            </a:r>
            <a:r>
              <a:rPr dirty="0" sz="550" spc="-20">
                <a:latin typeface="Tahoma"/>
                <a:cs typeface="Tahoma"/>
              </a:rPr>
              <a:t> </a:t>
            </a:r>
            <a:r>
              <a:rPr dirty="0" sz="550" spc="-85">
                <a:latin typeface="Tahoma"/>
                <a:cs typeface="Tahoma"/>
              </a:rPr>
              <a:t>≠</a:t>
            </a:r>
            <a:r>
              <a:rPr dirty="0" sz="550" spc="-10">
                <a:latin typeface="Tahoma"/>
                <a:cs typeface="Tahoma"/>
              </a:rPr>
              <a:t> </a:t>
            </a:r>
            <a:r>
              <a:rPr dirty="0" sz="550" spc="10">
                <a:latin typeface="Arial MT"/>
                <a:cs typeface="Arial MT"/>
              </a:rPr>
              <a:t>0   </a:t>
            </a:r>
            <a:r>
              <a:rPr dirty="0" sz="550" spc="155">
                <a:latin typeface="Arial MT"/>
                <a:cs typeface="Arial MT"/>
              </a:rPr>
              <a:t> </a:t>
            </a:r>
            <a:r>
              <a:rPr dirty="0" sz="550" spc="5" i="1">
                <a:solidFill>
                  <a:srgbClr val="006500"/>
                </a:solidFill>
                <a:latin typeface="Arial"/>
                <a:cs typeface="Arial"/>
              </a:rPr>
              <a:t>ipotesi</a:t>
            </a:r>
            <a:r>
              <a:rPr dirty="0" sz="550" spc="-20" i="1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dirty="0" sz="550" spc="5" i="1">
                <a:solidFill>
                  <a:srgbClr val="006500"/>
                </a:solidFill>
                <a:latin typeface="Arial"/>
                <a:cs typeface="Arial"/>
              </a:rPr>
              <a:t>alternativa</a:t>
            </a:r>
            <a:endParaRPr sz="550">
              <a:latin typeface="Arial"/>
              <a:cs typeface="Arial"/>
            </a:endParaRPr>
          </a:p>
        </p:txBody>
      </p:sp>
      <p:sp>
        <p:nvSpPr>
          <p:cNvPr id="132" name="object 1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2031546"/>
            <a:ext cx="2833028" cy="2176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5151" y="2088582"/>
            <a:ext cx="1484630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2619" y="2431799"/>
            <a:ext cx="44704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50" spc="-65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est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co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23288" y="2718714"/>
            <a:ext cx="400050" cy="347345"/>
            <a:chOff x="1423288" y="2718714"/>
            <a:chExt cx="400050" cy="347345"/>
          </a:xfrm>
        </p:grpSpPr>
        <p:sp>
          <p:nvSpPr>
            <p:cNvPr id="7" name="object 7"/>
            <p:cNvSpPr/>
            <p:nvPr/>
          </p:nvSpPr>
          <p:spPr>
            <a:xfrm>
              <a:off x="1496567" y="2721889"/>
              <a:ext cx="166370" cy="299085"/>
            </a:xfrm>
            <a:custGeom>
              <a:avLst/>
              <a:gdLst/>
              <a:ahLst/>
              <a:cxnLst/>
              <a:rect l="l" t="t" r="r" b="b"/>
              <a:pathLst>
                <a:path w="166369" h="299085">
                  <a:moveTo>
                    <a:pt x="0" y="0"/>
                  </a:moveTo>
                  <a:lnTo>
                    <a:pt x="68579" y="0"/>
                  </a:lnTo>
                </a:path>
                <a:path w="166369" h="299085">
                  <a:moveTo>
                    <a:pt x="147835" y="298709"/>
                  </a:moveTo>
                  <a:lnTo>
                    <a:pt x="166110" y="288044"/>
                  </a:lnTo>
                </a:path>
              </a:pathLst>
            </a:custGeom>
            <a:ln w="5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62678" y="3012972"/>
              <a:ext cx="24765" cy="47625"/>
            </a:xfrm>
            <a:custGeom>
              <a:avLst/>
              <a:gdLst/>
              <a:ahLst/>
              <a:cxnLst/>
              <a:rect l="l" t="t" r="r" b="b"/>
              <a:pathLst>
                <a:path w="24764" h="47625">
                  <a:moveTo>
                    <a:pt x="0" y="0"/>
                  </a:moveTo>
                  <a:lnTo>
                    <a:pt x="24386" y="47245"/>
                  </a:lnTo>
                </a:path>
              </a:pathLst>
            </a:custGeom>
            <a:ln w="11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26463" y="2897153"/>
              <a:ext cx="393700" cy="163195"/>
            </a:xfrm>
            <a:custGeom>
              <a:avLst/>
              <a:gdLst/>
              <a:ahLst/>
              <a:cxnLst/>
              <a:rect l="l" t="t" r="r" b="b"/>
              <a:pathLst>
                <a:path w="393700" h="163194">
                  <a:moveTo>
                    <a:pt x="263656" y="163064"/>
                  </a:moveTo>
                  <a:lnTo>
                    <a:pt x="297181" y="21328"/>
                  </a:lnTo>
                </a:path>
                <a:path w="393700" h="163194">
                  <a:moveTo>
                    <a:pt x="297181" y="21328"/>
                  </a:moveTo>
                  <a:lnTo>
                    <a:pt x="381006" y="21328"/>
                  </a:lnTo>
                </a:path>
                <a:path w="393700" h="163194">
                  <a:moveTo>
                    <a:pt x="0" y="0"/>
                  </a:moveTo>
                  <a:lnTo>
                    <a:pt x="393199" y="0"/>
                  </a:lnTo>
                </a:path>
              </a:pathLst>
            </a:custGeom>
            <a:ln w="5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495043" y="2992756"/>
            <a:ext cx="539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5" i="1">
                <a:latin typeface="Times New Roman"/>
                <a:cs typeface="Times New Roman"/>
              </a:rPr>
              <a:t>d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8655" y="2899011"/>
            <a:ext cx="377825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00" i="1">
                <a:latin typeface="Times New Roman"/>
                <a:cs typeface="Times New Roman"/>
              </a:rPr>
              <a:t>s</a:t>
            </a:r>
            <a:r>
              <a:rPr dirty="0" sz="1100" spc="3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/  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9803" y="2683745"/>
            <a:ext cx="285115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100" i="1">
                <a:latin typeface="Times New Roman"/>
                <a:cs typeface="Times New Roman"/>
              </a:rPr>
              <a:t>d</a:t>
            </a:r>
            <a:r>
              <a:rPr dirty="0" sz="1100" spc="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</a:t>
            </a:r>
            <a:r>
              <a:rPr dirty="0" sz="1100" spc="-18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Symbol"/>
                <a:cs typeface="Symbol"/>
              </a:rPr>
              <a:t>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2059" y="2780139"/>
            <a:ext cx="16637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00" i="1">
                <a:latin typeface="Times New Roman"/>
                <a:cs typeface="Times New Roman"/>
              </a:rPr>
              <a:t>t</a:t>
            </a:r>
            <a:r>
              <a:rPr dirty="0" sz="1100" spc="-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</a:t>
            </a:r>
            <a:endParaRPr sz="110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19200" y="2680710"/>
            <a:ext cx="2071370" cy="447040"/>
            <a:chOff x="1219200" y="2680710"/>
            <a:chExt cx="2071370" cy="447040"/>
          </a:xfrm>
        </p:grpSpPr>
        <p:sp>
          <p:nvSpPr>
            <p:cNvPr id="15" name="object 15"/>
            <p:cNvSpPr/>
            <p:nvPr/>
          </p:nvSpPr>
          <p:spPr>
            <a:xfrm>
              <a:off x="1219200" y="2680710"/>
              <a:ext cx="640080" cy="447040"/>
            </a:xfrm>
            <a:custGeom>
              <a:avLst/>
              <a:gdLst/>
              <a:ahLst/>
              <a:cxnLst/>
              <a:rect l="l" t="t" r="r" b="b"/>
              <a:pathLst>
                <a:path w="640080" h="447039">
                  <a:moveTo>
                    <a:pt x="9144" y="434340"/>
                  </a:moveTo>
                  <a:lnTo>
                    <a:pt x="6096" y="434340"/>
                  </a:lnTo>
                  <a:lnTo>
                    <a:pt x="6096" y="446532"/>
                  </a:lnTo>
                  <a:lnTo>
                    <a:pt x="9144" y="446532"/>
                  </a:lnTo>
                  <a:lnTo>
                    <a:pt x="9144" y="434340"/>
                  </a:lnTo>
                  <a:close/>
                </a:path>
                <a:path w="640080" h="447039">
                  <a:moveTo>
                    <a:pt x="12192" y="391668"/>
                  </a:moveTo>
                  <a:lnTo>
                    <a:pt x="0" y="391668"/>
                  </a:lnTo>
                  <a:lnTo>
                    <a:pt x="0" y="440436"/>
                  </a:lnTo>
                  <a:lnTo>
                    <a:pt x="6096" y="440436"/>
                  </a:lnTo>
                  <a:lnTo>
                    <a:pt x="6096" y="434340"/>
                  </a:lnTo>
                  <a:lnTo>
                    <a:pt x="12192" y="434340"/>
                  </a:lnTo>
                  <a:lnTo>
                    <a:pt x="12192" y="391668"/>
                  </a:lnTo>
                  <a:close/>
                </a:path>
                <a:path w="640080" h="447039">
                  <a:moveTo>
                    <a:pt x="12192" y="434340"/>
                  </a:moveTo>
                  <a:lnTo>
                    <a:pt x="9144" y="434340"/>
                  </a:lnTo>
                  <a:lnTo>
                    <a:pt x="9144" y="440436"/>
                  </a:lnTo>
                  <a:lnTo>
                    <a:pt x="12192" y="440436"/>
                  </a:lnTo>
                  <a:lnTo>
                    <a:pt x="12192" y="434340"/>
                  </a:lnTo>
                  <a:close/>
                </a:path>
                <a:path w="640080" h="447039">
                  <a:moveTo>
                    <a:pt x="12192" y="307848"/>
                  </a:moveTo>
                  <a:lnTo>
                    <a:pt x="0" y="307848"/>
                  </a:lnTo>
                  <a:lnTo>
                    <a:pt x="0" y="356616"/>
                  </a:lnTo>
                  <a:lnTo>
                    <a:pt x="12192" y="356616"/>
                  </a:lnTo>
                  <a:lnTo>
                    <a:pt x="12192" y="307848"/>
                  </a:lnTo>
                  <a:close/>
                </a:path>
                <a:path w="640080" h="447039">
                  <a:moveTo>
                    <a:pt x="12192" y="222504"/>
                  </a:moveTo>
                  <a:lnTo>
                    <a:pt x="0" y="222504"/>
                  </a:lnTo>
                  <a:lnTo>
                    <a:pt x="0" y="271272"/>
                  </a:lnTo>
                  <a:lnTo>
                    <a:pt x="12192" y="271272"/>
                  </a:lnTo>
                  <a:lnTo>
                    <a:pt x="12192" y="222504"/>
                  </a:lnTo>
                  <a:close/>
                </a:path>
                <a:path w="640080" h="447039">
                  <a:moveTo>
                    <a:pt x="12192" y="137160"/>
                  </a:moveTo>
                  <a:lnTo>
                    <a:pt x="0" y="137160"/>
                  </a:lnTo>
                  <a:lnTo>
                    <a:pt x="0" y="185928"/>
                  </a:lnTo>
                  <a:lnTo>
                    <a:pt x="12192" y="185928"/>
                  </a:lnTo>
                  <a:lnTo>
                    <a:pt x="12192" y="137160"/>
                  </a:lnTo>
                  <a:close/>
                </a:path>
                <a:path w="640080" h="447039">
                  <a:moveTo>
                    <a:pt x="12192" y="53340"/>
                  </a:moveTo>
                  <a:lnTo>
                    <a:pt x="0" y="53340"/>
                  </a:lnTo>
                  <a:lnTo>
                    <a:pt x="0" y="100584"/>
                  </a:lnTo>
                  <a:lnTo>
                    <a:pt x="12192" y="100584"/>
                  </a:lnTo>
                  <a:lnTo>
                    <a:pt x="12192" y="53340"/>
                  </a:lnTo>
                  <a:close/>
                </a:path>
                <a:path w="640080" h="447039">
                  <a:moveTo>
                    <a:pt x="44196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2192" y="16764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44196" y="6096"/>
                  </a:lnTo>
                  <a:lnTo>
                    <a:pt x="44196" y="0"/>
                  </a:lnTo>
                  <a:close/>
                </a:path>
                <a:path w="640080" h="447039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640080" h="447039">
                  <a:moveTo>
                    <a:pt x="44196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44196" y="12192"/>
                  </a:lnTo>
                  <a:lnTo>
                    <a:pt x="44196" y="6096"/>
                  </a:lnTo>
                  <a:close/>
                </a:path>
                <a:path w="640080" h="447039">
                  <a:moveTo>
                    <a:pt x="129540" y="0"/>
                  </a:moveTo>
                  <a:lnTo>
                    <a:pt x="80772" y="0"/>
                  </a:lnTo>
                  <a:lnTo>
                    <a:pt x="80772" y="12192"/>
                  </a:lnTo>
                  <a:lnTo>
                    <a:pt x="129540" y="12192"/>
                  </a:lnTo>
                  <a:lnTo>
                    <a:pt x="129540" y="0"/>
                  </a:lnTo>
                  <a:close/>
                </a:path>
                <a:path w="640080" h="447039">
                  <a:moveTo>
                    <a:pt x="213360" y="0"/>
                  </a:moveTo>
                  <a:lnTo>
                    <a:pt x="166116" y="0"/>
                  </a:lnTo>
                  <a:lnTo>
                    <a:pt x="166116" y="12192"/>
                  </a:lnTo>
                  <a:lnTo>
                    <a:pt x="213360" y="12192"/>
                  </a:lnTo>
                  <a:lnTo>
                    <a:pt x="213360" y="0"/>
                  </a:lnTo>
                  <a:close/>
                </a:path>
                <a:path w="640080" h="447039">
                  <a:moveTo>
                    <a:pt x="298704" y="0"/>
                  </a:moveTo>
                  <a:lnTo>
                    <a:pt x="249936" y="0"/>
                  </a:lnTo>
                  <a:lnTo>
                    <a:pt x="249936" y="12192"/>
                  </a:lnTo>
                  <a:lnTo>
                    <a:pt x="298704" y="12192"/>
                  </a:lnTo>
                  <a:lnTo>
                    <a:pt x="298704" y="0"/>
                  </a:lnTo>
                  <a:close/>
                </a:path>
                <a:path w="640080" h="447039">
                  <a:moveTo>
                    <a:pt x="384048" y="0"/>
                  </a:moveTo>
                  <a:lnTo>
                    <a:pt x="335280" y="0"/>
                  </a:lnTo>
                  <a:lnTo>
                    <a:pt x="335280" y="12192"/>
                  </a:lnTo>
                  <a:lnTo>
                    <a:pt x="384048" y="12192"/>
                  </a:lnTo>
                  <a:lnTo>
                    <a:pt x="384048" y="0"/>
                  </a:lnTo>
                  <a:close/>
                </a:path>
                <a:path w="640080" h="447039">
                  <a:moveTo>
                    <a:pt x="469392" y="0"/>
                  </a:moveTo>
                  <a:lnTo>
                    <a:pt x="420624" y="0"/>
                  </a:lnTo>
                  <a:lnTo>
                    <a:pt x="420624" y="12192"/>
                  </a:lnTo>
                  <a:lnTo>
                    <a:pt x="469392" y="12192"/>
                  </a:lnTo>
                  <a:lnTo>
                    <a:pt x="469392" y="0"/>
                  </a:lnTo>
                  <a:close/>
                </a:path>
                <a:path w="640080" h="447039">
                  <a:moveTo>
                    <a:pt x="553212" y="0"/>
                  </a:moveTo>
                  <a:lnTo>
                    <a:pt x="505968" y="0"/>
                  </a:lnTo>
                  <a:lnTo>
                    <a:pt x="505968" y="12192"/>
                  </a:lnTo>
                  <a:lnTo>
                    <a:pt x="553212" y="12192"/>
                  </a:lnTo>
                  <a:lnTo>
                    <a:pt x="553212" y="0"/>
                  </a:lnTo>
                  <a:close/>
                </a:path>
                <a:path w="640080" h="447039">
                  <a:moveTo>
                    <a:pt x="640080" y="0"/>
                  </a:moveTo>
                  <a:lnTo>
                    <a:pt x="589788" y="0"/>
                  </a:lnTo>
                  <a:lnTo>
                    <a:pt x="589788" y="12192"/>
                  </a:lnTo>
                  <a:lnTo>
                    <a:pt x="633984" y="12192"/>
                  </a:lnTo>
                  <a:lnTo>
                    <a:pt x="632460" y="10668"/>
                  </a:lnTo>
                  <a:lnTo>
                    <a:pt x="627888" y="10668"/>
                  </a:lnTo>
                  <a:lnTo>
                    <a:pt x="627888" y="6096"/>
                  </a:lnTo>
                  <a:lnTo>
                    <a:pt x="640080" y="6096"/>
                  </a:lnTo>
                  <a:lnTo>
                    <a:pt x="640080" y="0"/>
                  </a:lnTo>
                  <a:close/>
                </a:path>
                <a:path w="640080" h="447039">
                  <a:moveTo>
                    <a:pt x="627888" y="6096"/>
                  </a:moveTo>
                  <a:lnTo>
                    <a:pt x="627888" y="10668"/>
                  </a:lnTo>
                  <a:lnTo>
                    <a:pt x="632460" y="10668"/>
                  </a:lnTo>
                  <a:lnTo>
                    <a:pt x="627888" y="6096"/>
                  </a:lnTo>
                  <a:close/>
                </a:path>
                <a:path w="640080" h="447039">
                  <a:moveTo>
                    <a:pt x="640080" y="6096"/>
                  </a:moveTo>
                  <a:lnTo>
                    <a:pt x="627888" y="6096"/>
                  </a:lnTo>
                  <a:lnTo>
                    <a:pt x="632460" y="10668"/>
                  </a:lnTo>
                  <a:lnTo>
                    <a:pt x="640080" y="10668"/>
                  </a:lnTo>
                  <a:lnTo>
                    <a:pt x="640080" y="6096"/>
                  </a:lnTo>
                  <a:close/>
                </a:path>
                <a:path w="640080" h="447039">
                  <a:moveTo>
                    <a:pt x="640080" y="47244"/>
                  </a:moveTo>
                  <a:lnTo>
                    <a:pt x="627888" y="47244"/>
                  </a:lnTo>
                  <a:lnTo>
                    <a:pt x="627888" y="96012"/>
                  </a:lnTo>
                  <a:lnTo>
                    <a:pt x="640080" y="96012"/>
                  </a:lnTo>
                  <a:lnTo>
                    <a:pt x="640080" y="47244"/>
                  </a:lnTo>
                  <a:close/>
                </a:path>
                <a:path w="640080" h="447039">
                  <a:moveTo>
                    <a:pt x="640080" y="132588"/>
                  </a:moveTo>
                  <a:lnTo>
                    <a:pt x="627888" y="132588"/>
                  </a:lnTo>
                  <a:lnTo>
                    <a:pt x="627888" y="181356"/>
                  </a:lnTo>
                  <a:lnTo>
                    <a:pt x="640080" y="181356"/>
                  </a:lnTo>
                  <a:lnTo>
                    <a:pt x="640080" y="132588"/>
                  </a:lnTo>
                  <a:close/>
                </a:path>
                <a:path w="640080" h="447039">
                  <a:moveTo>
                    <a:pt x="640080" y="216408"/>
                  </a:moveTo>
                  <a:lnTo>
                    <a:pt x="627888" y="216408"/>
                  </a:lnTo>
                  <a:lnTo>
                    <a:pt x="627888" y="265176"/>
                  </a:lnTo>
                  <a:lnTo>
                    <a:pt x="640080" y="265176"/>
                  </a:lnTo>
                  <a:lnTo>
                    <a:pt x="640080" y="216408"/>
                  </a:lnTo>
                  <a:close/>
                </a:path>
                <a:path w="640080" h="447039">
                  <a:moveTo>
                    <a:pt x="640080" y="301752"/>
                  </a:moveTo>
                  <a:lnTo>
                    <a:pt x="627888" y="301752"/>
                  </a:lnTo>
                  <a:lnTo>
                    <a:pt x="627888" y="350520"/>
                  </a:lnTo>
                  <a:lnTo>
                    <a:pt x="640080" y="350520"/>
                  </a:lnTo>
                  <a:lnTo>
                    <a:pt x="640080" y="301752"/>
                  </a:lnTo>
                  <a:close/>
                </a:path>
                <a:path w="640080" h="447039">
                  <a:moveTo>
                    <a:pt x="640080" y="387096"/>
                  </a:moveTo>
                  <a:lnTo>
                    <a:pt x="627888" y="387096"/>
                  </a:lnTo>
                  <a:lnTo>
                    <a:pt x="627888" y="435864"/>
                  </a:lnTo>
                  <a:lnTo>
                    <a:pt x="640080" y="435864"/>
                  </a:lnTo>
                  <a:lnTo>
                    <a:pt x="640080" y="387096"/>
                  </a:lnTo>
                  <a:close/>
                </a:path>
                <a:path w="640080" h="447039">
                  <a:moveTo>
                    <a:pt x="603504" y="434340"/>
                  </a:moveTo>
                  <a:lnTo>
                    <a:pt x="554736" y="434340"/>
                  </a:lnTo>
                  <a:lnTo>
                    <a:pt x="554736" y="446532"/>
                  </a:lnTo>
                  <a:lnTo>
                    <a:pt x="603504" y="446532"/>
                  </a:lnTo>
                  <a:lnTo>
                    <a:pt x="603504" y="434340"/>
                  </a:lnTo>
                  <a:close/>
                </a:path>
                <a:path w="640080" h="447039">
                  <a:moveTo>
                    <a:pt x="518160" y="434340"/>
                  </a:moveTo>
                  <a:lnTo>
                    <a:pt x="469392" y="434340"/>
                  </a:lnTo>
                  <a:lnTo>
                    <a:pt x="469392" y="446532"/>
                  </a:lnTo>
                  <a:lnTo>
                    <a:pt x="518160" y="446532"/>
                  </a:lnTo>
                  <a:lnTo>
                    <a:pt x="518160" y="434340"/>
                  </a:lnTo>
                  <a:close/>
                </a:path>
                <a:path w="640080" h="447039">
                  <a:moveTo>
                    <a:pt x="432816" y="434340"/>
                  </a:moveTo>
                  <a:lnTo>
                    <a:pt x="385572" y="434340"/>
                  </a:lnTo>
                  <a:lnTo>
                    <a:pt x="385572" y="446532"/>
                  </a:lnTo>
                  <a:lnTo>
                    <a:pt x="432816" y="446532"/>
                  </a:lnTo>
                  <a:lnTo>
                    <a:pt x="432816" y="434340"/>
                  </a:lnTo>
                  <a:close/>
                </a:path>
                <a:path w="640080" h="447039">
                  <a:moveTo>
                    <a:pt x="348996" y="434340"/>
                  </a:moveTo>
                  <a:lnTo>
                    <a:pt x="300228" y="434340"/>
                  </a:lnTo>
                  <a:lnTo>
                    <a:pt x="300228" y="446532"/>
                  </a:lnTo>
                  <a:lnTo>
                    <a:pt x="348996" y="446532"/>
                  </a:lnTo>
                  <a:lnTo>
                    <a:pt x="348996" y="434340"/>
                  </a:lnTo>
                  <a:close/>
                </a:path>
                <a:path w="640080" h="447039">
                  <a:moveTo>
                    <a:pt x="263652" y="434340"/>
                  </a:moveTo>
                  <a:lnTo>
                    <a:pt x="214884" y="434340"/>
                  </a:lnTo>
                  <a:lnTo>
                    <a:pt x="214884" y="446532"/>
                  </a:lnTo>
                  <a:lnTo>
                    <a:pt x="263652" y="446532"/>
                  </a:lnTo>
                  <a:lnTo>
                    <a:pt x="263652" y="434340"/>
                  </a:lnTo>
                  <a:close/>
                </a:path>
                <a:path w="640080" h="447039">
                  <a:moveTo>
                    <a:pt x="178308" y="434340"/>
                  </a:moveTo>
                  <a:lnTo>
                    <a:pt x="129540" y="434340"/>
                  </a:lnTo>
                  <a:lnTo>
                    <a:pt x="129540" y="446532"/>
                  </a:lnTo>
                  <a:lnTo>
                    <a:pt x="178308" y="446532"/>
                  </a:lnTo>
                  <a:lnTo>
                    <a:pt x="178308" y="434340"/>
                  </a:lnTo>
                  <a:close/>
                </a:path>
                <a:path w="640080" h="447039">
                  <a:moveTo>
                    <a:pt x="94488" y="434340"/>
                  </a:moveTo>
                  <a:lnTo>
                    <a:pt x="45720" y="434340"/>
                  </a:lnTo>
                  <a:lnTo>
                    <a:pt x="45720" y="446532"/>
                  </a:lnTo>
                  <a:lnTo>
                    <a:pt x="94488" y="446532"/>
                  </a:lnTo>
                  <a:lnTo>
                    <a:pt x="94488" y="43434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75688" y="2680715"/>
              <a:ext cx="1214755" cy="342900"/>
            </a:xfrm>
            <a:custGeom>
              <a:avLst/>
              <a:gdLst/>
              <a:ahLst/>
              <a:cxnLst/>
              <a:rect l="l" t="t" r="r" b="b"/>
              <a:pathLst>
                <a:path w="1214754" h="342900">
                  <a:moveTo>
                    <a:pt x="291084" y="105156"/>
                  </a:moveTo>
                  <a:lnTo>
                    <a:pt x="74676" y="108204"/>
                  </a:lnTo>
                  <a:lnTo>
                    <a:pt x="73152" y="77724"/>
                  </a:lnTo>
                  <a:lnTo>
                    <a:pt x="0" y="140208"/>
                  </a:lnTo>
                  <a:lnTo>
                    <a:pt x="74676" y="201168"/>
                  </a:lnTo>
                  <a:lnTo>
                    <a:pt x="74676" y="170688"/>
                  </a:lnTo>
                  <a:lnTo>
                    <a:pt x="291084" y="167640"/>
                  </a:lnTo>
                  <a:lnTo>
                    <a:pt x="291084" y="105156"/>
                  </a:lnTo>
                  <a:close/>
                </a:path>
                <a:path w="1214754" h="342900">
                  <a:moveTo>
                    <a:pt x="341376" y="204216"/>
                  </a:moveTo>
                  <a:lnTo>
                    <a:pt x="329184" y="204216"/>
                  </a:lnTo>
                  <a:lnTo>
                    <a:pt x="329184" y="252984"/>
                  </a:lnTo>
                  <a:lnTo>
                    <a:pt x="341376" y="252984"/>
                  </a:lnTo>
                  <a:lnTo>
                    <a:pt x="341376" y="204216"/>
                  </a:lnTo>
                  <a:close/>
                </a:path>
                <a:path w="1214754" h="342900">
                  <a:moveTo>
                    <a:pt x="341376" y="118872"/>
                  </a:moveTo>
                  <a:lnTo>
                    <a:pt x="329184" y="118872"/>
                  </a:lnTo>
                  <a:lnTo>
                    <a:pt x="329184" y="167640"/>
                  </a:lnTo>
                  <a:lnTo>
                    <a:pt x="341376" y="167640"/>
                  </a:lnTo>
                  <a:lnTo>
                    <a:pt x="341376" y="118872"/>
                  </a:lnTo>
                  <a:close/>
                </a:path>
                <a:path w="1214754" h="342900">
                  <a:moveTo>
                    <a:pt x="341376" y="33528"/>
                  </a:moveTo>
                  <a:lnTo>
                    <a:pt x="329184" y="33528"/>
                  </a:lnTo>
                  <a:lnTo>
                    <a:pt x="329184" y="82296"/>
                  </a:lnTo>
                  <a:lnTo>
                    <a:pt x="341376" y="82296"/>
                  </a:lnTo>
                  <a:lnTo>
                    <a:pt x="341376" y="33528"/>
                  </a:lnTo>
                  <a:close/>
                </a:path>
                <a:path w="1214754" h="342900">
                  <a:moveTo>
                    <a:pt x="367284" y="330708"/>
                  </a:moveTo>
                  <a:lnTo>
                    <a:pt x="341376" y="330708"/>
                  </a:lnTo>
                  <a:lnTo>
                    <a:pt x="341376" y="289560"/>
                  </a:lnTo>
                  <a:lnTo>
                    <a:pt x="329184" y="289560"/>
                  </a:lnTo>
                  <a:lnTo>
                    <a:pt x="329184" y="336804"/>
                  </a:lnTo>
                  <a:lnTo>
                    <a:pt x="335280" y="336804"/>
                  </a:lnTo>
                  <a:lnTo>
                    <a:pt x="335280" y="342900"/>
                  </a:lnTo>
                  <a:lnTo>
                    <a:pt x="367284" y="342900"/>
                  </a:lnTo>
                  <a:lnTo>
                    <a:pt x="367284" y="336804"/>
                  </a:lnTo>
                  <a:lnTo>
                    <a:pt x="367284" y="330708"/>
                  </a:lnTo>
                  <a:close/>
                </a:path>
                <a:path w="1214754" h="342900">
                  <a:moveTo>
                    <a:pt x="393192" y="0"/>
                  </a:moveTo>
                  <a:lnTo>
                    <a:pt x="344424" y="0"/>
                  </a:lnTo>
                  <a:lnTo>
                    <a:pt x="344424" y="12192"/>
                  </a:lnTo>
                  <a:lnTo>
                    <a:pt x="393192" y="12192"/>
                  </a:lnTo>
                  <a:lnTo>
                    <a:pt x="393192" y="0"/>
                  </a:lnTo>
                  <a:close/>
                </a:path>
                <a:path w="1214754" h="342900">
                  <a:moveTo>
                    <a:pt x="452628" y="330708"/>
                  </a:moveTo>
                  <a:lnTo>
                    <a:pt x="403860" y="330708"/>
                  </a:lnTo>
                  <a:lnTo>
                    <a:pt x="403860" y="342900"/>
                  </a:lnTo>
                  <a:lnTo>
                    <a:pt x="452628" y="342900"/>
                  </a:lnTo>
                  <a:lnTo>
                    <a:pt x="452628" y="330708"/>
                  </a:lnTo>
                  <a:close/>
                </a:path>
                <a:path w="1214754" h="342900">
                  <a:moveTo>
                    <a:pt x="477012" y="0"/>
                  </a:moveTo>
                  <a:lnTo>
                    <a:pt x="429768" y="0"/>
                  </a:lnTo>
                  <a:lnTo>
                    <a:pt x="429768" y="12192"/>
                  </a:lnTo>
                  <a:lnTo>
                    <a:pt x="477012" y="12192"/>
                  </a:lnTo>
                  <a:lnTo>
                    <a:pt x="477012" y="0"/>
                  </a:lnTo>
                  <a:close/>
                </a:path>
                <a:path w="1214754" h="342900">
                  <a:moveTo>
                    <a:pt x="536448" y="330708"/>
                  </a:moveTo>
                  <a:lnTo>
                    <a:pt x="489204" y="330708"/>
                  </a:lnTo>
                  <a:lnTo>
                    <a:pt x="489204" y="342900"/>
                  </a:lnTo>
                  <a:lnTo>
                    <a:pt x="536448" y="342900"/>
                  </a:lnTo>
                  <a:lnTo>
                    <a:pt x="536448" y="330708"/>
                  </a:lnTo>
                  <a:close/>
                </a:path>
                <a:path w="1214754" h="342900">
                  <a:moveTo>
                    <a:pt x="562356" y="0"/>
                  </a:moveTo>
                  <a:lnTo>
                    <a:pt x="513588" y="0"/>
                  </a:lnTo>
                  <a:lnTo>
                    <a:pt x="513588" y="12192"/>
                  </a:lnTo>
                  <a:lnTo>
                    <a:pt x="562356" y="12192"/>
                  </a:lnTo>
                  <a:lnTo>
                    <a:pt x="562356" y="0"/>
                  </a:lnTo>
                  <a:close/>
                </a:path>
                <a:path w="1214754" h="342900">
                  <a:moveTo>
                    <a:pt x="621792" y="330708"/>
                  </a:moveTo>
                  <a:lnTo>
                    <a:pt x="573024" y="330708"/>
                  </a:lnTo>
                  <a:lnTo>
                    <a:pt x="573024" y="342900"/>
                  </a:lnTo>
                  <a:lnTo>
                    <a:pt x="621792" y="342900"/>
                  </a:lnTo>
                  <a:lnTo>
                    <a:pt x="621792" y="330708"/>
                  </a:lnTo>
                  <a:close/>
                </a:path>
                <a:path w="1214754" h="342900">
                  <a:moveTo>
                    <a:pt x="647700" y="0"/>
                  </a:moveTo>
                  <a:lnTo>
                    <a:pt x="598932" y="0"/>
                  </a:lnTo>
                  <a:lnTo>
                    <a:pt x="598932" y="12192"/>
                  </a:lnTo>
                  <a:lnTo>
                    <a:pt x="647700" y="12192"/>
                  </a:lnTo>
                  <a:lnTo>
                    <a:pt x="647700" y="0"/>
                  </a:lnTo>
                  <a:close/>
                </a:path>
                <a:path w="1214754" h="342900">
                  <a:moveTo>
                    <a:pt x="707136" y="330708"/>
                  </a:moveTo>
                  <a:lnTo>
                    <a:pt x="658368" y="330708"/>
                  </a:lnTo>
                  <a:lnTo>
                    <a:pt x="658368" y="342900"/>
                  </a:lnTo>
                  <a:lnTo>
                    <a:pt x="707136" y="342900"/>
                  </a:lnTo>
                  <a:lnTo>
                    <a:pt x="707136" y="330708"/>
                  </a:lnTo>
                  <a:close/>
                </a:path>
                <a:path w="1214754" h="342900">
                  <a:moveTo>
                    <a:pt x="733044" y="0"/>
                  </a:moveTo>
                  <a:lnTo>
                    <a:pt x="684276" y="0"/>
                  </a:lnTo>
                  <a:lnTo>
                    <a:pt x="684276" y="12192"/>
                  </a:lnTo>
                  <a:lnTo>
                    <a:pt x="733044" y="12192"/>
                  </a:lnTo>
                  <a:lnTo>
                    <a:pt x="733044" y="0"/>
                  </a:lnTo>
                  <a:close/>
                </a:path>
                <a:path w="1214754" h="342900">
                  <a:moveTo>
                    <a:pt x="792480" y="330708"/>
                  </a:moveTo>
                  <a:lnTo>
                    <a:pt x="743712" y="330708"/>
                  </a:lnTo>
                  <a:lnTo>
                    <a:pt x="743712" y="342900"/>
                  </a:lnTo>
                  <a:lnTo>
                    <a:pt x="792480" y="342900"/>
                  </a:lnTo>
                  <a:lnTo>
                    <a:pt x="792480" y="330708"/>
                  </a:lnTo>
                  <a:close/>
                </a:path>
                <a:path w="1214754" h="342900">
                  <a:moveTo>
                    <a:pt x="816864" y="0"/>
                  </a:moveTo>
                  <a:lnTo>
                    <a:pt x="768096" y="0"/>
                  </a:lnTo>
                  <a:lnTo>
                    <a:pt x="768096" y="12192"/>
                  </a:lnTo>
                  <a:lnTo>
                    <a:pt x="816864" y="12192"/>
                  </a:lnTo>
                  <a:lnTo>
                    <a:pt x="816864" y="0"/>
                  </a:lnTo>
                  <a:close/>
                </a:path>
                <a:path w="1214754" h="342900">
                  <a:moveTo>
                    <a:pt x="876300" y="330708"/>
                  </a:moveTo>
                  <a:lnTo>
                    <a:pt x="827532" y="330708"/>
                  </a:lnTo>
                  <a:lnTo>
                    <a:pt x="827532" y="342900"/>
                  </a:lnTo>
                  <a:lnTo>
                    <a:pt x="876300" y="342900"/>
                  </a:lnTo>
                  <a:lnTo>
                    <a:pt x="876300" y="330708"/>
                  </a:lnTo>
                  <a:close/>
                </a:path>
                <a:path w="1214754" h="342900">
                  <a:moveTo>
                    <a:pt x="902208" y="0"/>
                  </a:moveTo>
                  <a:lnTo>
                    <a:pt x="853440" y="0"/>
                  </a:lnTo>
                  <a:lnTo>
                    <a:pt x="853440" y="12192"/>
                  </a:lnTo>
                  <a:lnTo>
                    <a:pt x="902208" y="12192"/>
                  </a:lnTo>
                  <a:lnTo>
                    <a:pt x="902208" y="0"/>
                  </a:lnTo>
                  <a:close/>
                </a:path>
                <a:path w="1214754" h="342900">
                  <a:moveTo>
                    <a:pt x="961644" y="330708"/>
                  </a:moveTo>
                  <a:lnTo>
                    <a:pt x="912876" y="330708"/>
                  </a:lnTo>
                  <a:lnTo>
                    <a:pt x="912876" y="342900"/>
                  </a:lnTo>
                  <a:lnTo>
                    <a:pt x="961644" y="342900"/>
                  </a:lnTo>
                  <a:lnTo>
                    <a:pt x="961644" y="330708"/>
                  </a:lnTo>
                  <a:close/>
                </a:path>
                <a:path w="1214754" h="342900">
                  <a:moveTo>
                    <a:pt x="987552" y="0"/>
                  </a:moveTo>
                  <a:lnTo>
                    <a:pt x="938784" y="0"/>
                  </a:lnTo>
                  <a:lnTo>
                    <a:pt x="938784" y="12192"/>
                  </a:lnTo>
                  <a:lnTo>
                    <a:pt x="987552" y="12192"/>
                  </a:lnTo>
                  <a:lnTo>
                    <a:pt x="987552" y="0"/>
                  </a:lnTo>
                  <a:close/>
                </a:path>
                <a:path w="1214754" h="342900">
                  <a:moveTo>
                    <a:pt x="1046988" y="330708"/>
                  </a:moveTo>
                  <a:lnTo>
                    <a:pt x="998220" y="330708"/>
                  </a:lnTo>
                  <a:lnTo>
                    <a:pt x="998220" y="342900"/>
                  </a:lnTo>
                  <a:lnTo>
                    <a:pt x="1046988" y="342900"/>
                  </a:lnTo>
                  <a:lnTo>
                    <a:pt x="1046988" y="330708"/>
                  </a:lnTo>
                  <a:close/>
                </a:path>
                <a:path w="1214754" h="342900">
                  <a:moveTo>
                    <a:pt x="1071372" y="0"/>
                  </a:moveTo>
                  <a:lnTo>
                    <a:pt x="1024128" y="0"/>
                  </a:lnTo>
                  <a:lnTo>
                    <a:pt x="1024128" y="12192"/>
                  </a:lnTo>
                  <a:lnTo>
                    <a:pt x="1071372" y="12192"/>
                  </a:lnTo>
                  <a:lnTo>
                    <a:pt x="1071372" y="0"/>
                  </a:lnTo>
                  <a:close/>
                </a:path>
                <a:path w="1214754" h="342900">
                  <a:moveTo>
                    <a:pt x="1130808" y="330708"/>
                  </a:moveTo>
                  <a:lnTo>
                    <a:pt x="1083564" y="330708"/>
                  </a:lnTo>
                  <a:lnTo>
                    <a:pt x="1083564" y="342900"/>
                  </a:lnTo>
                  <a:lnTo>
                    <a:pt x="1130808" y="342900"/>
                  </a:lnTo>
                  <a:lnTo>
                    <a:pt x="1130808" y="330708"/>
                  </a:lnTo>
                  <a:close/>
                </a:path>
                <a:path w="1214754" h="342900">
                  <a:moveTo>
                    <a:pt x="1156716" y="0"/>
                  </a:moveTo>
                  <a:lnTo>
                    <a:pt x="1107948" y="0"/>
                  </a:lnTo>
                  <a:lnTo>
                    <a:pt x="1107948" y="12192"/>
                  </a:lnTo>
                  <a:lnTo>
                    <a:pt x="1156716" y="12192"/>
                  </a:lnTo>
                  <a:lnTo>
                    <a:pt x="1156716" y="0"/>
                  </a:lnTo>
                  <a:close/>
                </a:path>
                <a:path w="1214754" h="342900">
                  <a:moveTo>
                    <a:pt x="1214628" y="330708"/>
                  </a:moveTo>
                  <a:lnTo>
                    <a:pt x="1208532" y="330708"/>
                  </a:lnTo>
                  <a:lnTo>
                    <a:pt x="1202436" y="330708"/>
                  </a:lnTo>
                  <a:lnTo>
                    <a:pt x="1167384" y="330708"/>
                  </a:lnTo>
                  <a:lnTo>
                    <a:pt x="1167384" y="342900"/>
                  </a:lnTo>
                  <a:lnTo>
                    <a:pt x="1214628" y="342900"/>
                  </a:lnTo>
                  <a:lnTo>
                    <a:pt x="1214628" y="336804"/>
                  </a:lnTo>
                  <a:lnTo>
                    <a:pt x="1214628" y="330708"/>
                  </a:lnTo>
                  <a:close/>
                </a:path>
                <a:path w="1214754" h="342900">
                  <a:moveTo>
                    <a:pt x="1214628" y="245364"/>
                  </a:moveTo>
                  <a:lnTo>
                    <a:pt x="1202436" y="245364"/>
                  </a:lnTo>
                  <a:lnTo>
                    <a:pt x="1202436" y="294132"/>
                  </a:lnTo>
                  <a:lnTo>
                    <a:pt x="1214628" y="294132"/>
                  </a:lnTo>
                  <a:lnTo>
                    <a:pt x="1214628" y="245364"/>
                  </a:lnTo>
                  <a:close/>
                </a:path>
                <a:path w="1214754" h="342900">
                  <a:moveTo>
                    <a:pt x="1214628" y="160020"/>
                  </a:moveTo>
                  <a:lnTo>
                    <a:pt x="1202436" y="160020"/>
                  </a:lnTo>
                  <a:lnTo>
                    <a:pt x="1202436" y="208788"/>
                  </a:lnTo>
                  <a:lnTo>
                    <a:pt x="1214628" y="208788"/>
                  </a:lnTo>
                  <a:lnTo>
                    <a:pt x="1214628" y="160020"/>
                  </a:lnTo>
                  <a:close/>
                </a:path>
                <a:path w="1214754" h="342900">
                  <a:moveTo>
                    <a:pt x="1214628" y="74676"/>
                  </a:moveTo>
                  <a:lnTo>
                    <a:pt x="1202436" y="74676"/>
                  </a:lnTo>
                  <a:lnTo>
                    <a:pt x="1202436" y="123444"/>
                  </a:lnTo>
                  <a:lnTo>
                    <a:pt x="1214628" y="123444"/>
                  </a:lnTo>
                  <a:lnTo>
                    <a:pt x="1214628" y="74676"/>
                  </a:lnTo>
                  <a:close/>
                </a:path>
                <a:path w="1214754" h="342900">
                  <a:moveTo>
                    <a:pt x="1214628" y="0"/>
                  </a:moveTo>
                  <a:lnTo>
                    <a:pt x="1193292" y="0"/>
                  </a:lnTo>
                  <a:lnTo>
                    <a:pt x="1193292" y="12192"/>
                  </a:lnTo>
                  <a:lnTo>
                    <a:pt x="1202436" y="12192"/>
                  </a:lnTo>
                  <a:lnTo>
                    <a:pt x="1202436" y="39624"/>
                  </a:lnTo>
                  <a:lnTo>
                    <a:pt x="1214628" y="39624"/>
                  </a:lnTo>
                  <a:lnTo>
                    <a:pt x="1214628" y="12192"/>
                  </a:lnTo>
                  <a:lnTo>
                    <a:pt x="1214628" y="6096"/>
                  </a:lnTo>
                  <a:lnTo>
                    <a:pt x="1214628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414522" y="2686307"/>
            <a:ext cx="842010" cy="316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30480">
              <a:lnSpc>
                <a:spcPct val="105800"/>
              </a:lnSpc>
              <a:spcBef>
                <a:spcPts val="95"/>
              </a:spcBef>
            </a:pPr>
            <a:r>
              <a:rPr dirty="0" sz="600" spc="10">
                <a:latin typeface="Arial MT"/>
                <a:cs typeface="Arial MT"/>
              </a:rPr>
              <a:t>Sotto </a:t>
            </a:r>
            <a:r>
              <a:rPr dirty="0" sz="600" spc="5">
                <a:latin typeface="Arial MT"/>
                <a:cs typeface="Arial MT"/>
              </a:rPr>
              <a:t>l’ipotesi </a:t>
            </a:r>
            <a:r>
              <a:rPr dirty="0" sz="550" spc="15">
                <a:latin typeface="Arial MT"/>
                <a:cs typeface="Arial MT"/>
              </a:rPr>
              <a:t>H</a:t>
            </a:r>
            <a:r>
              <a:rPr dirty="0" baseline="-23809" sz="525" spc="22">
                <a:latin typeface="Arial MT"/>
                <a:cs typeface="Arial MT"/>
              </a:rPr>
              <a:t>0 </a:t>
            </a:r>
            <a:r>
              <a:rPr dirty="0" sz="600" spc="5">
                <a:latin typeface="Arial MT"/>
                <a:cs typeface="Arial MT"/>
              </a:rPr>
              <a:t>la 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differenza </a:t>
            </a:r>
            <a:r>
              <a:rPr dirty="0" sz="600" spc="15">
                <a:latin typeface="Arial MT"/>
                <a:cs typeface="Arial MT"/>
              </a:rPr>
              <a:t>media </a:t>
            </a:r>
            <a:r>
              <a:rPr dirty="0" sz="600" spc="10">
                <a:latin typeface="Arial MT"/>
                <a:cs typeface="Arial MT"/>
              </a:rPr>
              <a:t>(</a:t>
            </a:r>
            <a:r>
              <a:rPr dirty="0" sz="600" spc="10">
                <a:latin typeface="Symbol"/>
                <a:cs typeface="Symbol"/>
              </a:rPr>
              <a:t></a:t>
            </a:r>
            <a:r>
              <a:rPr dirty="0" sz="600" spc="10">
                <a:latin typeface="Arial MT"/>
                <a:cs typeface="Arial MT"/>
              </a:rPr>
              <a:t>) </a:t>
            </a:r>
            <a:r>
              <a:rPr dirty="0" sz="600" spc="20">
                <a:latin typeface="Arial MT"/>
                <a:cs typeface="Arial MT"/>
              </a:rPr>
              <a:t>è </a:t>
            </a:r>
            <a:r>
              <a:rPr dirty="0" sz="600" spc="-15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nulla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23416" y="3220211"/>
            <a:ext cx="1297305" cy="548640"/>
          </a:xfrm>
          <a:custGeom>
            <a:avLst/>
            <a:gdLst/>
            <a:ahLst/>
            <a:cxnLst/>
            <a:rect l="l" t="t" r="r" b="b"/>
            <a:pathLst>
              <a:path w="1297305" h="548639">
                <a:moveTo>
                  <a:pt x="30480" y="408432"/>
                </a:moveTo>
                <a:lnTo>
                  <a:pt x="18288" y="408432"/>
                </a:lnTo>
                <a:lnTo>
                  <a:pt x="18288" y="457200"/>
                </a:lnTo>
                <a:lnTo>
                  <a:pt x="30480" y="457200"/>
                </a:lnTo>
                <a:lnTo>
                  <a:pt x="30480" y="408432"/>
                </a:lnTo>
                <a:close/>
              </a:path>
              <a:path w="1297305" h="548639">
                <a:moveTo>
                  <a:pt x="30480" y="324612"/>
                </a:moveTo>
                <a:lnTo>
                  <a:pt x="18288" y="324612"/>
                </a:lnTo>
                <a:lnTo>
                  <a:pt x="18288" y="373380"/>
                </a:lnTo>
                <a:lnTo>
                  <a:pt x="30480" y="373380"/>
                </a:lnTo>
                <a:lnTo>
                  <a:pt x="30480" y="324612"/>
                </a:lnTo>
                <a:close/>
              </a:path>
              <a:path w="1297305" h="548639">
                <a:moveTo>
                  <a:pt x="45720" y="536448"/>
                </a:moveTo>
                <a:lnTo>
                  <a:pt x="30480" y="536448"/>
                </a:lnTo>
                <a:lnTo>
                  <a:pt x="30480" y="493776"/>
                </a:lnTo>
                <a:lnTo>
                  <a:pt x="18288" y="493776"/>
                </a:lnTo>
                <a:lnTo>
                  <a:pt x="18288" y="542544"/>
                </a:lnTo>
                <a:lnTo>
                  <a:pt x="24384" y="542544"/>
                </a:lnTo>
                <a:lnTo>
                  <a:pt x="24384" y="548640"/>
                </a:lnTo>
                <a:lnTo>
                  <a:pt x="45720" y="548640"/>
                </a:lnTo>
                <a:lnTo>
                  <a:pt x="45720" y="542544"/>
                </a:lnTo>
                <a:lnTo>
                  <a:pt x="45720" y="536448"/>
                </a:lnTo>
                <a:close/>
              </a:path>
              <a:path w="1297305" h="548639">
                <a:moveTo>
                  <a:pt x="97536" y="306324"/>
                </a:moveTo>
                <a:lnTo>
                  <a:pt x="48768" y="306324"/>
                </a:lnTo>
                <a:lnTo>
                  <a:pt x="48768" y="318516"/>
                </a:lnTo>
                <a:lnTo>
                  <a:pt x="97536" y="318516"/>
                </a:lnTo>
                <a:lnTo>
                  <a:pt x="97536" y="306324"/>
                </a:lnTo>
                <a:close/>
              </a:path>
              <a:path w="1297305" h="548639">
                <a:moveTo>
                  <a:pt x="120396" y="67056"/>
                </a:moveTo>
                <a:lnTo>
                  <a:pt x="59436" y="0"/>
                </a:lnTo>
                <a:lnTo>
                  <a:pt x="0" y="68580"/>
                </a:lnTo>
                <a:lnTo>
                  <a:pt x="28956" y="68580"/>
                </a:lnTo>
                <a:lnTo>
                  <a:pt x="32004" y="274320"/>
                </a:lnTo>
                <a:lnTo>
                  <a:pt x="92964" y="272796"/>
                </a:lnTo>
                <a:lnTo>
                  <a:pt x="89916" y="67056"/>
                </a:lnTo>
                <a:lnTo>
                  <a:pt x="120396" y="67056"/>
                </a:lnTo>
                <a:close/>
              </a:path>
              <a:path w="1297305" h="548639">
                <a:moveTo>
                  <a:pt x="131064" y="536448"/>
                </a:moveTo>
                <a:lnTo>
                  <a:pt x="82296" y="536448"/>
                </a:lnTo>
                <a:lnTo>
                  <a:pt x="82296" y="548640"/>
                </a:lnTo>
                <a:lnTo>
                  <a:pt x="131064" y="548640"/>
                </a:lnTo>
                <a:lnTo>
                  <a:pt x="131064" y="536448"/>
                </a:lnTo>
                <a:close/>
              </a:path>
              <a:path w="1297305" h="548639">
                <a:moveTo>
                  <a:pt x="182880" y="306324"/>
                </a:moveTo>
                <a:lnTo>
                  <a:pt x="134112" y="306324"/>
                </a:lnTo>
                <a:lnTo>
                  <a:pt x="134112" y="318516"/>
                </a:lnTo>
                <a:lnTo>
                  <a:pt x="182880" y="318516"/>
                </a:lnTo>
                <a:lnTo>
                  <a:pt x="182880" y="306324"/>
                </a:lnTo>
                <a:close/>
              </a:path>
              <a:path w="1297305" h="548639">
                <a:moveTo>
                  <a:pt x="216408" y="536448"/>
                </a:moveTo>
                <a:lnTo>
                  <a:pt x="167640" y="536448"/>
                </a:lnTo>
                <a:lnTo>
                  <a:pt x="167640" y="548640"/>
                </a:lnTo>
                <a:lnTo>
                  <a:pt x="216408" y="548640"/>
                </a:lnTo>
                <a:lnTo>
                  <a:pt x="216408" y="536448"/>
                </a:lnTo>
                <a:close/>
              </a:path>
              <a:path w="1297305" h="548639">
                <a:moveTo>
                  <a:pt x="266700" y="306324"/>
                </a:moveTo>
                <a:lnTo>
                  <a:pt x="219456" y="306324"/>
                </a:lnTo>
                <a:lnTo>
                  <a:pt x="219456" y="318516"/>
                </a:lnTo>
                <a:lnTo>
                  <a:pt x="266700" y="318516"/>
                </a:lnTo>
                <a:lnTo>
                  <a:pt x="266700" y="306324"/>
                </a:lnTo>
                <a:close/>
              </a:path>
              <a:path w="1297305" h="548639">
                <a:moveTo>
                  <a:pt x="300228" y="536448"/>
                </a:moveTo>
                <a:lnTo>
                  <a:pt x="251460" y="536448"/>
                </a:lnTo>
                <a:lnTo>
                  <a:pt x="251460" y="548640"/>
                </a:lnTo>
                <a:lnTo>
                  <a:pt x="300228" y="548640"/>
                </a:lnTo>
                <a:lnTo>
                  <a:pt x="300228" y="536448"/>
                </a:lnTo>
                <a:close/>
              </a:path>
              <a:path w="1297305" h="548639">
                <a:moveTo>
                  <a:pt x="352044" y="306324"/>
                </a:moveTo>
                <a:lnTo>
                  <a:pt x="303276" y="306324"/>
                </a:lnTo>
                <a:lnTo>
                  <a:pt x="303276" y="318516"/>
                </a:lnTo>
                <a:lnTo>
                  <a:pt x="352044" y="318516"/>
                </a:lnTo>
                <a:lnTo>
                  <a:pt x="352044" y="306324"/>
                </a:lnTo>
                <a:close/>
              </a:path>
              <a:path w="1297305" h="548639">
                <a:moveTo>
                  <a:pt x="385572" y="536448"/>
                </a:moveTo>
                <a:lnTo>
                  <a:pt x="336804" y="536448"/>
                </a:lnTo>
                <a:lnTo>
                  <a:pt x="336804" y="548640"/>
                </a:lnTo>
                <a:lnTo>
                  <a:pt x="385572" y="548640"/>
                </a:lnTo>
                <a:lnTo>
                  <a:pt x="385572" y="536448"/>
                </a:lnTo>
                <a:close/>
              </a:path>
              <a:path w="1297305" h="548639">
                <a:moveTo>
                  <a:pt x="437388" y="306324"/>
                </a:moveTo>
                <a:lnTo>
                  <a:pt x="388620" y="306324"/>
                </a:lnTo>
                <a:lnTo>
                  <a:pt x="388620" y="318516"/>
                </a:lnTo>
                <a:lnTo>
                  <a:pt x="437388" y="318516"/>
                </a:lnTo>
                <a:lnTo>
                  <a:pt x="437388" y="306324"/>
                </a:lnTo>
                <a:close/>
              </a:path>
              <a:path w="1297305" h="548639">
                <a:moveTo>
                  <a:pt x="470916" y="536448"/>
                </a:moveTo>
                <a:lnTo>
                  <a:pt x="422148" y="536448"/>
                </a:lnTo>
                <a:lnTo>
                  <a:pt x="422148" y="548640"/>
                </a:lnTo>
                <a:lnTo>
                  <a:pt x="470916" y="548640"/>
                </a:lnTo>
                <a:lnTo>
                  <a:pt x="470916" y="536448"/>
                </a:lnTo>
                <a:close/>
              </a:path>
              <a:path w="1297305" h="548639">
                <a:moveTo>
                  <a:pt x="522732" y="306324"/>
                </a:moveTo>
                <a:lnTo>
                  <a:pt x="473964" y="306324"/>
                </a:lnTo>
                <a:lnTo>
                  <a:pt x="473964" y="318516"/>
                </a:lnTo>
                <a:lnTo>
                  <a:pt x="522732" y="318516"/>
                </a:lnTo>
                <a:lnTo>
                  <a:pt x="522732" y="306324"/>
                </a:lnTo>
                <a:close/>
              </a:path>
              <a:path w="1297305" h="548639">
                <a:moveTo>
                  <a:pt x="554736" y="536448"/>
                </a:moveTo>
                <a:lnTo>
                  <a:pt x="507492" y="536448"/>
                </a:lnTo>
                <a:lnTo>
                  <a:pt x="507492" y="548640"/>
                </a:lnTo>
                <a:lnTo>
                  <a:pt x="554736" y="548640"/>
                </a:lnTo>
                <a:lnTo>
                  <a:pt x="554736" y="536448"/>
                </a:lnTo>
                <a:close/>
              </a:path>
              <a:path w="1297305" h="548639">
                <a:moveTo>
                  <a:pt x="606552" y="306324"/>
                </a:moveTo>
                <a:lnTo>
                  <a:pt x="557784" y="306324"/>
                </a:lnTo>
                <a:lnTo>
                  <a:pt x="557784" y="318516"/>
                </a:lnTo>
                <a:lnTo>
                  <a:pt x="606552" y="318516"/>
                </a:lnTo>
                <a:lnTo>
                  <a:pt x="606552" y="306324"/>
                </a:lnTo>
                <a:close/>
              </a:path>
              <a:path w="1297305" h="548639">
                <a:moveTo>
                  <a:pt x="640080" y="536448"/>
                </a:moveTo>
                <a:lnTo>
                  <a:pt x="591312" y="536448"/>
                </a:lnTo>
                <a:lnTo>
                  <a:pt x="591312" y="548640"/>
                </a:lnTo>
                <a:lnTo>
                  <a:pt x="640080" y="548640"/>
                </a:lnTo>
                <a:lnTo>
                  <a:pt x="640080" y="536448"/>
                </a:lnTo>
                <a:close/>
              </a:path>
              <a:path w="1297305" h="548639">
                <a:moveTo>
                  <a:pt x="691896" y="306324"/>
                </a:moveTo>
                <a:lnTo>
                  <a:pt x="643128" y="306324"/>
                </a:lnTo>
                <a:lnTo>
                  <a:pt x="643128" y="318516"/>
                </a:lnTo>
                <a:lnTo>
                  <a:pt x="691896" y="318516"/>
                </a:lnTo>
                <a:lnTo>
                  <a:pt x="691896" y="306324"/>
                </a:lnTo>
                <a:close/>
              </a:path>
              <a:path w="1297305" h="548639">
                <a:moveTo>
                  <a:pt x="725424" y="536448"/>
                </a:moveTo>
                <a:lnTo>
                  <a:pt x="676656" y="536448"/>
                </a:lnTo>
                <a:lnTo>
                  <a:pt x="676656" y="548640"/>
                </a:lnTo>
                <a:lnTo>
                  <a:pt x="725424" y="548640"/>
                </a:lnTo>
                <a:lnTo>
                  <a:pt x="725424" y="536448"/>
                </a:lnTo>
                <a:close/>
              </a:path>
              <a:path w="1297305" h="548639">
                <a:moveTo>
                  <a:pt x="777240" y="306324"/>
                </a:moveTo>
                <a:lnTo>
                  <a:pt x="728472" y="306324"/>
                </a:lnTo>
                <a:lnTo>
                  <a:pt x="728472" y="318516"/>
                </a:lnTo>
                <a:lnTo>
                  <a:pt x="777240" y="318516"/>
                </a:lnTo>
                <a:lnTo>
                  <a:pt x="777240" y="306324"/>
                </a:lnTo>
                <a:close/>
              </a:path>
              <a:path w="1297305" h="548639">
                <a:moveTo>
                  <a:pt x="810768" y="536448"/>
                </a:moveTo>
                <a:lnTo>
                  <a:pt x="762000" y="536448"/>
                </a:lnTo>
                <a:lnTo>
                  <a:pt x="762000" y="548640"/>
                </a:lnTo>
                <a:lnTo>
                  <a:pt x="810768" y="548640"/>
                </a:lnTo>
                <a:lnTo>
                  <a:pt x="810768" y="536448"/>
                </a:lnTo>
                <a:close/>
              </a:path>
              <a:path w="1297305" h="548639">
                <a:moveTo>
                  <a:pt x="861060" y="306324"/>
                </a:moveTo>
                <a:lnTo>
                  <a:pt x="813816" y="306324"/>
                </a:lnTo>
                <a:lnTo>
                  <a:pt x="813816" y="318516"/>
                </a:lnTo>
                <a:lnTo>
                  <a:pt x="861060" y="318516"/>
                </a:lnTo>
                <a:lnTo>
                  <a:pt x="861060" y="306324"/>
                </a:lnTo>
                <a:close/>
              </a:path>
              <a:path w="1297305" h="548639">
                <a:moveTo>
                  <a:pt x="894588" y="536448"/>
                </a:moveTo>
                <a:lnTo>
                  <a:pt x="845820" y="536448"/>
                </a:lnTo>
                <a:lnTo>
                  <a:pt x="845820" y="548640"/>
                </a:lnTo>
                <a:lnTo>
                  <a:pt x="894588" y="548640"/>
                </a:lnTo>
                <a:lnTo>
                  <a:pt x="894588" y="536448"/>
                </a:lnTo>
                <a:close/>
              </a:path>
              <a:path w="1297305" h="548639">
                <a:moveTo>
                  <a:pt x="946404" y="306324"/>
                </a:moveTo>
                <a:lnTo>
                  <a:pt x="897636" y="306324"/>
                </a:lnTo>
                <a:lnTo>
                  <a:pt x="897636" y="318516"/>
                </a:lnTo>
                <a:lnTo>
                  <a:pt x="946404" y="318516"/>
                </a:lnTo>
                <a:lnTo>
                  <a:pt x="946404" y="306324"/>
                </a:lnTo>
                <a:close/>
              </a:path>
              <a:path w="1297305" h="548639">
                <a:moveTo>
                  <a:pt x="979932" y="536448"/>
                </a:moveTo>
                <a:lnTo>
                  <a:pt x="931164" y="536448"/>
                </a:lnTo>
                <a:lnTo>
                  <a:pt x="931164" y="548640"/>
                </a:lnTo>
                <a:lnTo>
                  <a:pt x="979932" y="548640"/>
                </a:lnTo>
                <a:lnTo>
                  <a:pt x="979932" y="536448"/>
                </a:lnTo>
                <a:close/>
              </a:path>
              <a:path w="1297305" h="548639">
                <a:moveTo>
                  <a:pt x="1031748" y="306324"/>
                </a:moveTo>
                <a:lnTo>
                  <a:pt x="982980" y="306324"/>
                </a:lnTo>
                <a:lnTo>
                  <a:pt x="982980" y="318516"/>
                </a:lnTo>
                <a:lnTo>
                  <a:pt x="1031748" y="318516"/>
                </a:lnTo>
                <a:lnTo>
                  <a:pt x="1031748" y="306324"/>
                </a:lnTo>
                <a:close/>
              </a:path>
              <a:path w="1297305" h="548639">
                <a:moveTo>
                  <a:pt x="1065276" y="536448"/>
                </a:moveTo>
                <a:lnTo>
                  <a:pt x="1016508" y="536448"/>
                </a:lnTo>
                <a:lnTo>
                  <a:pt x="1016508" y="548640"/>
                </a:lnTo>
                <a:lnTo>
                  <a:pt x="1065276" y="548640"/>
                </a:lnTo>
                <a:lnTo>
                  <a:pt x="1065276" y="536448"/>
                </a:lnTo>
                <a:close/>
              </a:path>
              <a:path w="1297305" h="548639">
                <a:moveTo>
                  <a:pt x="1117092" y="306324"/>
                </a:moveTo>
                <a:lnTo>
                  <a:pt x="1068324" y="306324"/>
                </a:lnTo>
                <a:lnTo>
                  <a:pt x="1068324" y="318516"/>
                </a:lnTo>
                <a:lnTo>
                  <a:pt x="1117092" y="318516"/>
                </a:lnTo>
                <a:lnTo>
                  <a:pt x="1117092" y="306324"/>
                </a:lnTo>
                <a:close/>
              </a:path>
              <a:path w="1297305" h="548639">
                <a:moveTo>
                  <a:pt x="1149096" y="536448"/>
                </a:moveTo>
                <a:lnTo>
                  <a:pt x="1101852" y="536448"/>
                </a:lnTo>
                <a:lnTo>
                  <a:pt x="1101852" y="548640"/>
                </a:lnTo>
                <a:lnTo>
                  <a:pt x="1149096" y="548640"/>
                </a:lnTo>
                <a:lnTo>
                  <a:pt x="1149096" y="536448"/>
                </a:lnTo>
                <a:close/>
              </a:path>
              <a:path w="1297305" h="548639">
                <a:moveTo>
                  <a:pt x="1200912" y="306324"/>
                </a:moveTo>
                <a:lnTo>
                  <a:pt x="1153668" y="306324"/>
                </a:lnTo>
                <a:lnTo>
                  <a:pt x="1153668" y="318516"/>
                </a:lnTo>
                <a:lnTo>
                  <a:pt x="1200912" y="318516"/>
                </a:lnTo>
                <a:lnTo>
                  <a:pt x="1200912" y="306324"/>
                </a:lnTo>
                <a:close/>
              </a:path>
              <a:path w="1297305" h="548639">
                <a:moveTo>
                  <a:pt x="1234440" y="536448"/>
                </a:moveTo>
                <a:lnTo>
                  <a:pt x="1185672" y="536448"/>
                </a:lnTo>
                <a:lnTo>
                  <a:pt x="1185672" y="548640"/>
                </a:lnTo>
                <a:lnTo>
                  <a:pt x="1234440" y="548640"/>
                </a:lnTo>
                <a:lnTo>
                  <a:pt x="1234440" y="536448"/>
                </a:lnTo>
                <a:close/>
              </a:path>
              <a:path w="1297305" h="548639">
                <a:moveTo>
                  <a:pt x="1286256" y="306324"/>
                </a:moveTo>
                <a:lnTo>
                  <a:pt x="1237488" y="306324"/>
                </a:lnTo>
                <a:lnTo>
                  <a:pt x="1237488" y="318516"/>
                </a:lnTo>
                <a:lnTo>
                  <a:pt x="1286256" y="318516"/>
                </a:lnTo>
                <a:lnTo>
                  <a:pt x="1286256" y="306324"/>
                </a:lnTo>
                <a:close/>
              </a:path>
              <a:path w="1297305" h="548639">
                <a:moveTo>
                  <a:pt x="1296924" y="513588"/>
                </a:moveTo>
                <a:lnTo>
                  <a:pt x="1284732" y="513588"/>
                </a:lnTo>
                <a:lnTo>
                  <a:pt x="1284732" y="536448"/>
                </a:lnTo>
                <a:lnTo>
                  <a:pt x="1271016" y="536448"/>
                </a:lnTo>
                <a:lnTo>
                  <a:pt x="1271016" y="548640"/>
                </a:lnTo>
                <a:lnTo>
                  <a:pt x="1296924" y="548640"/>
                </a:lnTo>
                <a:lnTo>
                  <a:pt x="1296924" y="542544"/>
                </a:lnTo>
                <a:lnTo>
                  <a:pt x="1296924" y="536448"/>
                </a:lnTo>
                <a:lnTo>
                  <a:pt x="1296924" y="513588"/>
                </a:lnTo>
                <a:close/>
              </a:path>
              <a:path w="1297305" h="548639">
                <a:moveTo>
                  <a:pt x="1296924" y="428244"/>
                </a:moveTo>
                <a:lnTo>
                  <a:pt x="1284732" y="428244"/>
                </a:lnTo>
                <a:lnTo>
                  <a:pt x="1284732" y="477012"/>
                </a:lnTo>
                <a:lnTo>
                  <a:pt x="1296924" y="477012"/>
                </a:lnTo>
                <a:lnTo>
                  <a:pt x="1296924" y="428244"/>
                </a:lnTo>
                <a:close/>
              </a:path>
              <a:path w="1297305" h="548639">
                <a:moveTo>
                  <a:pt x="1296924" y="344424"/>
                </a:moveTo>
                <a:lnTo>
                  <a:pt x="1284732" y="344424"/>
                </a:lnTo>
                <a:lnTo>
                  <a:pt x="1284732" y="391668"/>
                </a:lnTo>
                <a:lnTo>
                  <a:pt x="1296924" y="391668"/>
                </a:lnTo>
                <a:lnTo>
                  <a:pt x="1296924" y="34442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451355" y="3532127"/>
            <a:ext cx="1219835" cy="21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30480">
              <a:lnSpc>
                <a:spcPct val="105000"/>
              </a:lnSpc>
              <a:spcBef>
                <a:spcPts val="100"/>
              </a:spcBef>
            </a:pPr>
            <a:r>
              <a:rPr dirty="0" sz="600" spc="15">
                <a:latin typeface="Arial MT"/>
                <a:cs typeface="Arial MT"/>
              </a:rPr>
              <a:t>s</a:t>
            </a:r>
            <a:r>
              <a:rPr dirty="0" baseline="-20833" sz="600" spc="22">
                <a:latin typeface="Arial MT"/>
                <a:cs typeface="Arial MT"/>
              </a:rPr>
              <a:t>d</a:t>
            </a:r>
            <a:r>
              <a:rPr dirty="0" baseline="-20833" sz="600" spc="60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è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la </a:t>
            </a:r>
            <a:r>
              <a:rPr dirty="0" sz="600" spc="10">
                <a:latin typeface="Arial MT"/>
                <a:cs typeface="Arial MT"/>
              </a:rPr>
              <a:t>deviazione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standard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delle </a:t>
            </a:r>
            <a:r>
              <a:rPr dirty="0" sz="600" spc="-15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differenze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1519" y="2008627"/>
            <a:ext cx="2897505" cy="2220595"/>
          </a:xfrm>
          <a:custGeom>
            <a:avLst/>
            <a:gdLst/>
            <a:ahLst/>
            <a:cxnLst/>
            <a:rect l="l" t="t" r="r" b="b"/>
            <a:pathLst>
              <a:path w="2897504" h="2220595">
                <a:moveTo>
                  <a:pt x="0" y="2220467"/>
                </a:moveTo>
                <a:lnTo>
                  <a:pt x="2897123" y="2220467"/>
                </a:lnTo>
                <a:lnTo>
                  <a:pt x="2897123" y="0"/>
                </a:lnTo>
                <a:lnTo>
                  <a:pt x="0" y="0"/>
                </a:lnTo>
                <a:lnTo>
                  <a:pt x="0" y="222046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2031546"/>
            <a:ext cx="2833028" cy="217615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993894" y="2408939"/>
            <a:ext cx="2493010" cy="3632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125"/>
              </a:spcBef>
            </a:pP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Esempio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00">
              <a:latin typeface="Arial MT"/>
              <a:cs typeface="Arial MT"/>
            </a:endParaRPr>
          </a:p>
          <a:p>
            <a:pPr marL="12700" marR="5080">
              <a:lnSpc>
                <a:spcPct val="105500"/>
              </a:lnSpc>
            </a:pPr>
            <a:r>
              <a:rPr dirty="0" sz="550" spc="10">
                <a:latin typeface="Tahoma"/>
                <a:cs typeface="Tahoma"/>
              </a:rPr>
              <a:t>Un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15">
                <a:latin typeface="Tahoma"/>
                <a:cs typeface="Tahoma"/>
              </a:rPr>
              <a:t>gruppo</a:t>
            </a:r>
            <a:r>
              <a:rPr dirty="0" sz="550" spc="1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di</a:t>
            </a:r>
            <a:r>
              <a:rPr dirty="0" sz="550" spc="10">
                <a:latin typeface="Tahoma"/>
                <a:cs typeface="Tahoma"/>
              </a:rPr>
              <a:t> 10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cavie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è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stato</a:t>
            </a:r>
            <a:r>
              <a:rPr dirty="0" sz="550" spc="5">
                <a:latin typeface="Tahoma"/>
                <a:cs typeface="Tahoma"/>
              </a:rPr>
              <a:t> sottoposto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ad</a:t>
            </a:r>
            <a:r>
              <a:rPr dirty="0" sz="550" spc="10">
                <a:latin typeface="Tahoma"/>
                <a:cs typeface="Tahoma"/>
              </a:rPr>
              <a:t> una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dieta.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Ogni</a:t>
            </a:r>
            <a:r>
              <a:rPr dirty="0" sz="550" spc="10">
                <a:latin typeface="Tahoma"/>
                <a:cs typeface="Tahoma"/>
              </a:rPr>
              <a:t> soggetto</a:t>
            </a:r>
            <a:r>
              <a:rPr dirty="0" sz="550" spc="10">
                <a:latin typeface="Tahoma"/>
                <a:cs typeface="Tahoma"/>
              </a:rPr>
              <a:t> è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stato </a:t>
            </a:r>
            <a:r>
              <a:rPr dirty="0" sz="550" spc="-16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pesato</a:t>
            </a:r>
            <a:r>
              <a:rPr dirty="0" sz="550" spc="-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prima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e</a:t>
            </a:r>
            <a:r>
              <a:rPr dirty="0" sz="550">
                <a:latin typeface="Tahoma"/>
                <a:cs typeface="Tahoma"/>
              </a:rPr>
              <a:t> </a:t>
            </a:r>
            <a:r>
              <a:rPr dirty="0" sz="550" spc="15">
                <a:latin typeface="Tahoma"/>
                <a:cs typeface="Tahoma"/>
              </a:rPr>
              <a:t>dopo</a:t>
            </a:r>
            <a:r>
              <a:rPr dirty="0" sz="550" spc="-5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la</a:t>
            </a:r>
            <a:r>
              <a:rPr dirty="0" sz="550" spc="5">
                <a:latin typeface="Tahoma"/>
                <a:cs typeface="Tahoma"/>
              </a:rPr>
              <a:t> dieta: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36336" y="2862066"/>
            <a:ext cx="935990" cy="746760"/>
          </a:xfrm>
          <a:custGeom>
            <a:avLst/>
            <a:gdLst/>
            <a:ahLst/>
            <a:cxnLst/>
            <a:rect l="l" t="t" r="r" b="b"/>
            <a:pathLst>
              <a:path w="935990" h="746760">
                <a:moveTo>
                  <a:pt x="10668" y="736092"/>
                </a:moveTo>
                <a:lnTo>
                  <a:pt x="6096" y="736092"/>
                </a:lnTo>
                <a:lnTo>
                  <a:pt x="6096" y="746760"/>
                </a:lnTo>
                <a:lnTo>
                  <a:pt x="10668" y="746760"/>
                </a:lnTo>
                <a:lnTo>
                  <a:pt x="10668" y="736092"/>
                </a:lnTo>
                <a:close/>
              </a:path>
              <a:path w="935990" h="746760">
                <a:moveTo>
                  <a:pt x="12192" y="693420"/>
                </a:moveTo>
                <a:lnTo>
                  <a:pt x="0" y="693420"/>
                </a:lnTo>
                <a:lnTo>
                  <a:pt x="0" y="742188"/>
                </a:lnTo>
                <a:lnTo>
                  <a:pt x="6096" y="742188"/>
                </a:lnTo>
                <a:lnTo>
                  <a:pt x="6096" y="736092"/>
                </a:lnTo>
                <a:lnTo>
                  <a:pt x="12192" y="736092"/>
                </a:lnTo>
                <a:lnTo>
                  <a:pt x="12192" y="693420"/>
                </a:lnTo>
                <a:close/>
              </a:path>
              <a:path w="935990" h="746760">
                <a:moveTo>
                  <a:pt x="12192" y="736092"/>
                </a:moveTo>
                <a:lnTo>
                  <a:pt x="10668" y="736092"/>
                </a:lnTo>
                <a:lnTo>
                  <a:pt x="10668" y="742188"/>
                </a:lnTo>
                <a:lnTo>
                  <a:pt x="12192" y="742188"/>
                </a:lnTo>
                <a:lnTo>
                  <a:pt x="12192" y="736092"/>
                </a:lnTo>
                <a:close/>
              </a:path>
              <a:path w="935990" h="746760">
                <a:moveTo>
                  <a:pt x="12192" y="608076"/>
                </a:moveTo>
                <a:lnTo>
                  <a:pt x="0" y="608076"/>
                </a:lnTo>
                <a:lnTo>
                  <a:pt x="0" y="656844"/>
                </a:lnTo>
                <a:lnTo>
                  <a:pt x="12192" y="656844"/>
                </a:lnTo>
                <a:lnTo>
                  <a:pt x="12192" y="608076"/>
                </a:lnTo>
                <a:close/>
              </a:path>
              <a:path w="935990" h="746760">
                <a:moveTo>
                  <a:pt x="12192" y="522732"/>
                </a:moveTo>
                <a:lnTo>
                  <a:pt x="0" y="522732"/>
                </a:lnTo>
                <a:lnTo>
                  <a:pt x="0" y="571500"/>
                </a:lnTo>
                <a:lnTo>
                  <a:pt x="12192" y="571500"/>
                </a:lnTo>
                <a:lnTo>
                  <a:pt x="12192" y="522732"/>
                </a:lnTo>
                <a:close/>
              </a:path>
              <a:path w="935990" h="746760">
                <a:moveTo>
                  <a:pt x="12192" y="438912"/>
                </a:moveTo>
                <a:lnTo>
                  <a:pt x="0" y="438912"/>
                </a:lnTo>
                <a:lnTo>
                  <a:pt x="0" y="486156"/>
                </a:lnTo>
                <a:lnTo>
                  <a:pt x="12192" y="486156"/>
                </a:lnTo>
                <a:lnTo>
                  <a:pt x="12192" y="438912"/>
                </a:lnTo>
                <a:close/>
              </a:path>
              <a:path w="935990" h="746760">
                <a:moveTo>
                  <a:pt x="12192" y="353568"/>
                </a:moveTo>
                <a:lnTo>
                  <a:pt x="0" y="353568"/>
                </a:lnTo>
                <a:lnTo>
                  <a:pt x="0" y="402336"/>
                </a:lnTo>
                <a:lnTo>
                  <a:pt x="12192" y="402336"/>
                </a:lnTo>
                <a:lnTo>
                  <a:pt x="12192" y="353568"/>
                </a:lnTo>
                <a:close/>
              </a:path>
              <a:path w="935990" h="746760">
                <a:moveTo>
                  <a:pt x="12192" y="268224"/>
                </a:moveTo>
                <a:lnTo>
                  <a:pt x="0" y="268224"/>
                </a:lnTo>
                <a:lnTo>
                  <a:pt x="0" y="316992"/>
                </a:lnTo>
                <a:lnTo>
                  <a:pt x="12192" y="316992"/>
                </a:lnTo>
                <a:lnTo>
                  <a:pt x="12192" y="268224"/>
                </a:lnTo>
                <a:close/>
              </a:path>
              <a:path w="935990" h="746760">
                <a:moveTo>
                  <a:pt x="12192" y="182880"/>
                </a:moveTo>
                <a:lnTo>
                  <a:pt x="0" y="182880"/>
                </a:lnTo>
                <a:lnTo>
                  <a:pt x="0" y="231648"/>
                </a:lnTo>
                <a:lnTo>
                  <a:pt x="12192" y="231648"/>
                </a:lnTo>
                <a:lnTo>
                  <a:pt x="12192" y="182880"/>
                </a:lnTo>
                <a:close/>
              </a:path>
              <a:path w="935990" h="746760">
                <a:moveTo>
                  <a:pt x="12192" y="99060"/>
                </a:moveTo>
                <a:lnTo>
                  <a:pt x="0" y="99060"/>
                </a:lnTo>
                <a:lnTo>
                  <a:pt x="0" y="147828"/>
                </a:lnTo>
                <a:lnTo>
                  <a:pt x="12192" y="147828"/>
                </a:lnTo>
                <a:lnTo>
                  <a:pt x="12192" y="99060"/>
                </a:lnTo>
                <a:close/>
              </a:path>
              <a:path w="935990" h="746760">
                <a:moveTo>
                  <a:pt x="12192" y="13716"/>
                </a:moveTo>
                <a:lnTo>
                  <a:pt x="0" y="13716"/>
                </a:lnTo>
                <a:lnTo>
                  <a:pt x="0" y="62484"/>
                </a:lnTo>
                <a:lnTo>
                  <a:pt x="12192" y="62484"/>
                </a:lnTo>
                <a:lnTo>
                  <a:pt x="12192" y="13716"/>
                </a:lnTo>
                <a:close/>
              </a:path>
              <a:path w="935990" h="746760">
                <a:moveTo>
                  <a:pt x="83820" y="0"/>
                </a:moveTo>
                <a:lnTo>
                  <a:pt x="36576" y="0"/>
                </a:lnTo>
                <a:lnTo>
                  <a:pt x="36576" y="12192"/>
                </a:lnTo>
                <a:lnTo>
                  <a:pt x="83820" y="12192"/>
                </a:lnTo>
                <a:lnTo>
                  <a:pt x="83820" y="0"/>
                </a:lnTo>
                <a:close/>
              </a:path>
              <a:path w="935990" h="746760">
                <a:moveTo>
                  <a:pt x="169164" y="0"/>
                </a:moveTo>
                <a:lnTo>
                  <a:pt x="120396" y="0"/>
                </a:lnTo>
                <a:lnTo>
                  <a:pt x="120396" y="12192"/>
                </a:lnTo>
                <a:lnTo>
                  <a:pt x="169164" y="12192"/>
                </a:lnTo>
                <a:lnTo>
                  <a:pt x="169164" y="0"/>
                </a:lnTo>
                <a:close/>
              </a:path>
              <a:path w="935990" h="746760">
                <a:moveTo>
                  <a:pt x="254508" y="0"/>
                </a:moveTo>
                <a:lnTo>
                  <a:pt x="205740" y="0"/>
                </a:lnTo>
                <a:lnTo>
                  <a:pt x="205740" y="12192"/>
                </a:lnTo>
                <a:lnTo>
                  <a:pt x="254508" y="12192"/>
                </a:lnTo>
                <a:lnTo>
                  <a:pt x="254508" y="0"/>
                </a:lnTo>
                <a:close/>
              </a:path>
              <a:path w="935990" h="746760">
                <a:moveTo>
                  <a:pt x="339852" y="0"/>
                </a:moveTo>
                <a:lnTo>
                  <a:pt x="291084" y="0"/>
                </a:lnTo>
                <a:lnTo>
                  <a:pt x="291084" y="12192"/>
                </a:lnTo>
                <a:lnTo>
                  <a:pt x="339852" y="12192"/>
                </a:lnTo>
                <a:lnTo>
                  <a:pt x="339852" y="0"/>
                </a:lnTo>
                <a:close/>
              </a:path>
              <a:path w="935990" h="746760">
                <a:moveTo>
                  <a:pt x="423672" y="0"/>
                </a:moveTo>
                <a:lnTo>
                  <a:pt x="374904" y="0"/>
                </a:lnTo>
                <a:lnTo>
                  <a:pt x="374904" y="12192"/>
                </a:lnTo>
                <a:lnTo>
                  <a:pt x="423672" y="12192"/>
                </a:lnTo>
                <a:lnTo>
                  <a:pt x="423672" y="0"/>
                </a:lnTo>
                <a:close/>
              </a:path>
              <a:path w="935990" h="746760">
                <a:moveTo>
                  <a:pt x="509016" y="0"/>
                </a:moveTo>
                <a:lnTo>
                  <a:pt x="460248" y="0"/>
                </a:lnTo>
                <a:lnTo>
                  <a:pt x="460248" y="12192"/>
                </a:lnTo>
                <a:lnTo>
                  <a:pt x="509016" y="12192"/>
                </a:lnTo>
                <a:lnTo>
                  <a:pt x="509016" y="0"/>
                </a:lnTo>
                <a:close/>
              </a:path>
              <a:path w="935990" h="746760">
                <a:moveTo>
                  <a:pt x="594360" y="0"/>
                </a:moveTo>
                <a:lnTo>
                  <a:pt x="545592" y="0"/>
                </a:lnTo>
                <a:lnTo>
                  <a:pt x="545592" y="12192"/>
                </a:lnTo>
                <a:lnTo>
                  <a:pt x="594360" y="12192"/>
                </a:lnTo>
                <a:lnTo>
                  <a:pt x="594360" y="0"/>
                </a:lnTo>
                <a:close/>
              </a:path>
              <a:path w="935990" h="746760">
                <a:moveTo>
                  <a:pt x="678180" y="0"/>
                </a:moveTo>
                <a:lnTo>
                  <a:pt x="630936" y="0"/>
                </a:lnTo>
                <a:lnTo>
                  <a:pt x="630936" y="12192"/>
                </a:lnTo>
                <a:lnTo>
                  <a:pt x="678180" y="12192"/>
                </a:lnTo>
                <a:lnTo>
                  <a:pt x="678180" y="0"/>
                </a:lnTo>
                <a:close/>
              </a:path>
              <a:path w="935990" h="746760">
                <a:moveTo>
                  <a:pt x="763524" y="0"/>
                </a:moveTo>
                <a:lnTo>
                  <a:pt x="714756" y="0"/>
                </a:lnTo>
                <a:lnTo>
                  <a:pt x="714756" y="12192"/>
                </a:lnTo>
                <a:lnTo>
                  <a:pt x="763524" y="12192"/>
                </a:lnTo>
                <a:lnTo>
                  <a:pt x="763524" y="0"/>
                </a:lnTo>
                <a:close/>
              </a:path>
              <a:path w="935990" h="746760">
                <a:moveTo>
                  <a:pt x="848868" y="0"/>
                </a:moveTo>
                <a:lnTo>
                  <a:pt x="800100" y="0"/>
                </a:lnTo>
                <a:lnTo>
                  <a:pt x="800100" y="12192"/>
                </a:lnTo>
                <a:lnTo>
                  <a:pt x="848868" y="12192"/>
                </a:lnTo>
                <a:lnTo>
                  <a:pt x="848868" y="0"/>
                </a:lnTo>
                <a:close/>
              </a:path>
              <a:path w="935990" h="746760">
                <a:moveTo>
                  <a:pt x="935736" y="0"/>
                </a:moveTo>
                <a:lnTo>
                  <a:pt x="885444" y="0"/>
                </a:lnTo>
                <a:lnTo>
                  <a:pt x="885444" y="12192"/>
                </a:lnTo>
                <a:lnTo>
                  <a:pt x="929640" y="12192"/>
                </a:lnTo>
                <a:lnTo>
                  <a:pt x="928116" y="10668"/>
                </a:lnTo>
                <a:lnTo>
                  <a:pt x="923544" y="10668"/>
                </a:lnTo>
                <a:lnTo>
                  <a:pt x="923544" y="6096"/>
                </a:lnTo>
                <a:lnTo>
                  <a:pt x="935736" y="6096"/>
                </a:lnTo>
                <a:lnTo>
                  <a:pt x="935736" y="0"/>
                </a:lnTo>
                <a:close/>
              </a:path>
              <a:path w="935990" h="746760">
                <a:moveTo>
                  <a:pt x="923544" y="6096"/>
                </a:moveTo>
                <a:lnTo>
                  <a:pt x="923544" y="10668"/>
                </a:lnTo>
                <a:lnTo>
                  <a:pt x="928116" y="10668"/>
                </a:lnTo>
                <a:lnTo>
                  <a:pt x="923544" y="6096"/>
                </a:lnTo>
                <a:close/>
              </a:path>
              <a:path w="935990" h="746760">
                <a:moveTo>
                  <a:pt x="935736" y="6096"/>
                </a:moveTo>
                <a:lnTo>
                  <a:pt x="923544" y="6096"/>
                </a:lnTo>
                <a:lnTo>
                  <a:pt x="928116" y="10668"/>
                </a:lnTo>
                <a:lnTo>
                  <a:pt x="935736" y="10668"/>
                </a:lnTo>
                <a:lnTo>
                  <a:pt x="935736" y="6096"/>
                </a:lnTo>
                <a:close/>
              </a:path>
              <a:path w="935990" h="746760">
                <a:moveTo>
                  <a:pt x="935736" y="47244"/>
                </a:moveTo>
                <a:lnTo>
                  <a:pt x="923544" y="47244"/>
                </a:lnTo>
                <a:lnTo>
                  <a:pt x="923544" y="96012"/>
                </a:lnTo>
                <a:lnTo>
                  <a:pt x="935736" y="96012"/>
                </a:lnTo>
                <a:lnTo>
                  <a:pt x="935736" y="47244"/>
                </a:lnTo>
                <a:close/>
              </a:path>
              <a:path w="935990" h="746760">
                <a:moveTo>
                  <a:pt x="935736" y="132588"/>
                </a:moveTo>
                <a:lnTo>
                  <a:pt x="923544" y="132588"/>
                </a:lnTo>
                <a:lnTo>
                  <a:pt x="923544" y="179832"/>
                </a:lnTo>
                <a:lnTo>
                  <a:pt x="935736" y="179832"/>
                </a:lnTo>
                <a:lnTo>
                  <a:pt x="935736" y="132588"/>
                </a:lnTo>
                <a:close/>
              </a:path>
              <a:path w="935990" h="746760">
                <a:moveTo>
                  <a:pt x="935736" y="216408"/>
                </a:moveTo>
                <a:lnTo>
                  <a:pt x="923544" y="216408"/>
                </a:lnTo>
                <a:lnTo>
                  <a:pt x="923544" y="265176"/>
                </a:lnTo>
                <a:lnTo>
                  <a:pt x="935736" y="265176"/>
                </a:lnTo>
                <a:lnTo>
                  <a:pt x="935736" y="216408"/>
                </a:lnTo>
                <a:close/>
              </a:path>
              <a:path w="935990" h="746760">
                <a:moveTo>
                  <a:pt x="935736" y="301752"/>
                </a:moveTo>
                <a:lnTo>
                  <a:pt x="923544" y="301752"/>
                </a:lnTo>
                <a:lnTo>
                  <a:pt x="923544" y="350520"/>
                </a:lnTo>
                <a:lnTo>
                  <a:pt x="935736" y="350520"/>
                </a:lnTo>
                <a:lnTo>
                  <a:pt x="935736" y="301752"/>
                </a:lnTo>
                <a:close/>
              </a:path>
              <a:path w="935990" h="746760">
                <a:moveTo>
                  <a:pt x="935736" y="387096"/>
                </a:moveTo>
                <a:lnTo>
                  <a:pt x="923544" y="387096"/>
                </a:lnTo>
                <a:lnTo>
                  <a:pt x="923544" y="435864"/>
                </a:lnTo>
                <a:lnTo>
                  <a:pt x="935736" y="435864"/>
                </a:lnTo>
                <a:lnTo>
                  <a:pt x="935736" y="387096"/>
                </a:lnTo>
                <a:close/>
              </a:path>
              <a:path w="935990" h="746760">
                <a:moveTo>
                  <a:pt x="935736" y="470916"/>
                </a:moveTo>
                <a:lnTo>
                  <a:pt x="923544" y="470916"/>
                </a:lnTo>
                <a:lnTo>
                  <a:pt x="923544" y="519684"/>
                </a:lnTo>
                <a:lnTo>
                  <a:pt x="935736" y="519684"/>
                </a:lnTo>
                <a:lnTo>
                  <a:pt x="935736" y="470916"/>
                </a:lnTo>
                <a:close/>
              </a:path>
              <a:path w="935990" h="746760">
                <a:moveTo>
                  <a:pt x="935736" y="556260"/>
                </a:moveTo>
                <a:lnTo>
                  <a:pt x="923544" y="556260"/>
                </a:lnTo>
                <a:lnTo>
                  <a:pt x="923544" y="605028"/>
                </a:lnTo>
                <a:lnTo>
                  <a:pt x="935736" y="605028"/>
                </a:lnTo>
                <a:lnTo>
                  <a:pt x="935736" y="556260"/>
                </a:lnTo>
                <a:close/>
              </a:path>
              <a:path w="935990" h="746760">
                <a:moveTo>
                  <a:pt x="935736" y="641604"/>
                </a:moveTo>
                <a:lnTo>
                  <a:pt x="923544" y="641604"/>
                </a:lnTo>
                <a:lnTo>
                  <a:pt x="923544" y="690372"/>
                </a:lnTo>
                <a:lnTo>
                  <a:pt x="935736" y="690372"/>
                </a:lnTo>
                <a:lnTo>
                  <a:pt x="935736" y="641604"/>
                </a:lnTo>
                <a:close/>
              </a:path>
              <a:path w="935990" h="746760">
                <a:moveTo>
                  <a:pt x="923544" y="736092"/>
                </a:moveTo>
                <a:lnTo>
                  <a:pt x="896112" y="736092"/>
                </a:lnTo>
                <a:lnTo>
                  <a:pt x="896112" y="746760"/>
                </a:lnTo>
                <a:lnTo>
                  <a:pt x="935736" y="746760"/>
                </a:lnTo>
                <a:lnTo>
                  <a:pt x="935736" y="742188"/>
                </a:lnTo>
                <a:lnTo>
                  <a:pt x="923544" y="742188"/>
                </a:lnTo>
                <a:lnTo>
                  <a:pt x="923544" y="736092"/>
                </a:lnTo>
                <a:close/>
              </a:path>
              <a:path w="935990" h="746760">
                <a:moveTo>
                  <a:pt x="935736" y="726948"/>
                </a:moveTo>
                <a:lnTo>
                  <a:pt x="923544" y="726948"/>
                </a:lnTo>
                <a:lnTo>
                  <a:pt x="923544" y="742188"/>
                </a:lnTo>
                <a:lnTo>
                  <a:pt x="929640" y="736092"/>
                </a:lnTo>
                <a:lnTo>
                  <a:pt x="935736" y="736092"/>
                </a:lnTo>
                <a:lnTo>
                  <a:pt x="935736" y="726948"/>
                </a:lnTo>
                <a:close/>
              </a:path>
              <a:path w="935990" h="746760">
                <a:moveTo>
                  <a:pt x="935736" y="736092"/>
                </a:moveTo>
                <a:lnTo>
                  <a:pt x="929640" y="736092"/>
                </a:lnTo>
                <a:lnTo>
                  <a:pt x="923544" y="742188"/>
                </a:lnTo>
                <a:lnTo>
                  <a:pt x="935736" y="742188"/>
                </a:lnTo>
                <a:lnTo>
                  <a:pt x="935736" y="736092"/>
                </a:lnTo>
                <a:close/>
              </a:path>
              <a:path w="935990" h="746760">
                <a:moveTo>
                  <a:pt x="859536" y="736092"/>
                </a:moveTo>
                <a:lnTo>
                  <a:pt x="810768" y="736092"/>
                </a:lnTo>
                <a:lnTo>
                  <a:pt x="810768" y="746760"/>
                </a:lnTo>
                <a:lnTo>
                  <a:pt x="859536" y="746760"/>
                </a:lnTo>
                <a:lnTo>
                  <a:pt x="859536" y="736092"/>
                </a:lnTo>
                <a:close/>
              </a:path>
              <a:path w="935990" h="746760">
                <a:moveTo>
                  <a:pt x="775716" y="736092"/>
                </a:moveTo>
                <a:lnTo>
                  <a:pt x="726948" y="736092"/>
                </a:lnTo>
                <a:lnTo>
                  <a:pt x="726948" y="746760"/>
                </a:lnTo>
                <a:lnTo>
                  <a:pt x="775716" y="746760"/>
                </a:lnTo>
                <a:lnTo>
                  <a:pt x="775716" y="736092"/>
                </a:lnTo>
                <a:close/>
              </a:path>
              <a:path w="935990" h="746760">
                <a:moveTo>
                  <a:pt x="690372" y="736092"/>
                </a:moveTo>
                <a:lnTo>
                  <a:pt x="641604" y="736092"/>
                </a:lnTo>
                <a:lnTo>
                  <a:pt x="641604" y="746760"/>
                </a:lnTo>
                <a:lnTo>
                  <a:pt x="690372" y="746760"/>
                </a:lnTo>
                <a:lnTo>
                  <a:pt x="690372" y="736092"/>
                </a:lnTo>
                <a:close/>
              </a:path>
              <a:path w="935990" h="746760">
                <a:moveTo>
                  <a:pt x="605028" y="736092"/>
                </a:moveTo>
                <a:lnTo>
                  <a:pt x="556260" y="736092"/>
                </a:lnTo>
                <a:lnTo>
                  <a:pt x="556260" y="746760"/>
                </a:lnTo>
                <a:lnTo>
                  <a:pt x="605028" y="746760"/>
                </a:lnTo>
                <a:lnTo>
                  <a:pt x="605028" y="736092"/>
                </a:lnTo>
                <a:close/>
              </a:path>
              <a:path w="935990" h="746760">
                <a:moveTo>
                  <a:pt x="519684" y="736092"/>
                </a:moveTo>
                <a:lnTo>
                  <a:pt x="472440" y="736092"/>
                </a:lnTo>
                <a:lnTo>
                  <a:pt x="472440" y="746760"/>
                </a:lnTo>
                <a:lnTo>
                  <a:pt x="519684" y="746760"/>
                </a:lnTo>
                <a:lnTo>
                  <a:pt x="519684" y="736092"/>
                </a:lnTo>
                <a:close/>
              </a:path>
              <a:path w="935990" h="746760">
                <a:moveTo>
                  <a:pt x="435864" y="736092"/>
                </a:moveTo>
                <a:lnTo>
                  <a:pt x="387096" y="736092"/>
                </a:lnTo>
                <a:lnTo>
                  <a:pt x="387096" y="746760"/>
                </a:lnTo>
                <a:lnTo>
                  <a:pt x="435864" y="746760"/>
                </a:lnTo>
                <a:lnTo>
                  <a:pt x="435864" y="736092"/>
                </a:lnTo>
                <a:close/>
              </a:path>
              <a:path w="935990" h="746760">
                <a:moveTo>
                  <a:pt x="350520" y="736092"/>
                </a:moveTo>
                <a:lnTo>
                  <a:pt x="301752" y="736092"/>
                </a:lnTo>
                <a:lnTo>
                  <a:pt x="301752" y="746760"/>
                </a:lnTo>
                <a:lnTo>
                  <a:pt x="350520" y="746760"/>
                </a:lnTo>
                <a:lnTo>
                  <a:pt x="350520" y="736092"/>
                </a:lnTo>
                <a:close/>
              </a:path>
              <a:path w="935990" h="746760">
                <a:moveTo>
                  <a:pt x="265176" y="736092"/>
                </a:moveTo>
                <a:lnTo>
                  <a:pt x="216408" y="736092"/>
                </a:lnTo>
                <a:lnTo>
                  <a:pt x="216408" y="746760"/>
                </a:lnTo>
                <a:lnTo>
                  <a:pt x="265176" y="746760"/>
                </a:lnTo>
                <a:lnTo>
                  <a:pt x="265176" y="736092"/>
                </a:lnTo>
                <a:close/>
              </a:path>
              <a:path w="935990" h="746760">
                <a:moveTo>
                  <a:pt x="181356" y="736092"/>
                </a:moveTo>
                <a:lnTo>
                  <a:pt x="132588" y="736092"/>
                </a:lnTo>
                <a:lnTo>
                  <a:pt x="132588" y="746760"/>
                </a:lnTo>
                <a:lnTo>
                  <a:pt x="181356" y="746760"/>
                </a:lnTo>
                <a:lnTo>
                  <a:pt x="181356" y="736092"/>
                </a:lnTo>
                <a:close/>
              </a:path>
              <a:path w="935990" h="746760">
                <a:moveTo>
                  <a:pt x="96012" y="736092"/>
                </a:moveTo>
                <a:lnTo>
                  <a:pt x="47244" y="736092"/>
                </a:lnTo>
                <a:lnTo>
                  <a:pt x="47244" y="746760"/>
                </a:lnTo>
                <a:lnTo>
                  <a:pt x="96012" y="746760"/>
                </a:lnTo>
                <a:lnTo>
                  <a:pt x="96012" y="736092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758685" y="2867663"/>
            <a:ext cx="830580" cy="201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90"/>
              </a:spcBef>
            </a:pPr>
            <a:r>
              <a:rPr dirty="0" sz="550" spc="10">
                <a:latin typeface="Tahoma"/>
                <a:cs typeface="Tahoma"/>
              </a:rPr>
              <a:t>La</a:t>
            </a:r>
            <a:r>
              <a:rPr dirty="0" sz="550" spc="-2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media</a:t>
            </a:r>
            <a:r>
              <a:rPr dirty="0" sz="550" spc="-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delle</a:t>
            </a:r>
            <a:r>
              <a:rPr dirty="0" sz="550" spc="-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differenza </a:t>
            </a:r>
            <a:r>
              <a:rPr dirty="0" sz="550" spc="-15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è</a:t>
            </a:r>
            <a:r>
              <a:rPr dirty="0" sz="550" spc="-15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pari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a</a:t>
            </a:r>
            <a:r>
              <a:rPr dirty="0" sz="55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9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58685" y="3129791"/>
            <a:ext cx="804545" cy="4641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4500"/>
              </a:lnSpc>
              <a:spcBef>
                <a:spcPts val="95"/>
              </a:spcBef>
            </a:pPr>
            <a:r>
              <a:rPr dirty="0" sz="550" spc="10">
                <a:latin typeface="Tahoma"/>
                <a:cs typeface="Tahoma"/>
              </a:rPr>
              <a:t>Quanto</a:t>
            </a:r>
            <a:r>
              <a:rPr dirty="0" sz="550" spc="10">
                <a:latin typeface="Tahoma"/>
                <a:cs typeface="Tahoma"/>
              </a:rPr>
              <a:t> è</a:t>
            </a:r>
            <a:r>
              <a:rPr dirty="0" sz="550" spc="10">
                <a:latin typeface="Tahoma"/>
                <a:cs typeface="Tahoma"/>
              </a:rPr>
              <a:t> probabile</a:t>
            </a:r>
            <a:r>
              <a:rPr dirty="0" sz="550" spc="10">
                <a:latin typeface="Tahoma"/>
                <a:cs typeface="Tahoma"/>
              </a:rPr>
              <a:t> che </a:t>
            </a:r>
            <a:r>
              <a:rPr dirty="0" sz="550" spc="-16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questa</a:t>
            </a:r>
            <a:r>
              <a:rPr dirty="0" sz="550" spc="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differenza</a:t>
            </a:r>
            <a:r>
              <a:rPr dirty="0" sz="550" spc="5">
                <a:latin typeface="Tahoma"/>
                <a:cs typeface="Tahoma"/>
              </a:rPr>
              <a:t> sia </a:t>
            </a:r>
            <a:r>
              <a:rPr dirty="0" sz="550" spc="10">
                <a:latin typeface="Tahoma"/>
                <a:cs typeface="Tahoma"/>
              </a:rPr>
              <a:t> imputabile</a:t>
            </a:r>
            <a:r>
              <a:rPr dirty="0" sz="550" spc="-35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al</a:t>
            </a:r>
            <a:r>
              <a:rPr dirty="0" sz="550" spc="-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caso</a:t>
            </a:r>
            <a:r>
              <a:rPr dirty="0" sz="550" spc="-10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(se</a:t>
            </a:r>
            <a:r>
              <a:rPr dirty="0" sz="550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in </a:t>
            </a:r>
            <a:r>
              <a:rPr dirty="0" sz="550" spc="-155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realtà</a:t>
            </a:r>
            <a:r>
              <a:rPr dirty="0" sz="550" spc="5">
                <a:latin typeface="Tahoma"/>
                <a:cs typeface="Tahoma"/>
              </a:rPr>
              <a:t> la</a:t>
            </a:r>
            <a:r>
              <a:rPr dirty="0" sz="550" spc="5">
                <a:latin typeface="Tahoma"/>
                <a:cs typeface="Tahoma"/>
              </a:rPr>
              <a:t> </a:t>
            </a:r>
            <a:r>
              <a:rPr dirty="0" sz="550" spc="10">
                <a:latin typeface="Tahoma"/>
                <a:cs typeface="Tahoma"/>
              </a:rPr>
              <a:t>dieta</a:t>
            </a:r>
            <a:r>
              <a:rPr dirty="0" sz="550" spc="10">
                <a:latin typeface="Tahoma"/>
                <a:cs typeface="Tahoma"/>
              </a:rPr>
              <a:t> non</a:t>
            </a:r>
            <a:r>
              <a:rPr dirty="0" sz="550" spc="10">
                <a:latin typeface="Tahoma"/>
                <a:cs typeface="Tahoma"/>
              </a:rPr>
              <a:t> ha </a:t>
            </a:r>
            <a:r>
              <a:rPr dirty="0" sz="550" spc="15">
                <a:latin typeface="Tahoma"/>
                <a:cs typeface="Tahoma"/>
              </a:rPr>
              <a:t> </a:t>
            </a:r>
            <a:r>
              <a:rPr dirty="0" sz="550" spc="5">
                <a:latin typeface="Tahoma"/>
                <a:cs typeface="Tahoma"/>
              </a:rPr>
              <a:t>effetto)?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16754" y="2088582"/>
            <a:ext cx="1497330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021835" y="2820919"/>
          <a:ext cx="1564005" cy="1214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04"/>
                <a:gridCol w="283845"/>
                <a:gridCol w="305434"/>
                <a:gridCol w="365125"/>
                <a:gridCol w="364490"/>
              </a:tblGrid>
              <a:tr h="164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 spc="-10" b="1">
                          <a:latin typeface="Tahoma"/>
                          <a:cs typeface="Tahoma"/>
                        </a:rPr>
                        <a:t>Cavia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53340" indent="152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 spc="-10" b="1">
                          <a:latin typeface="Tahoma"/>
                          <a:cs typeface="Tahoma"/>
                        </a:rPr>
                        <a:t>Peso </a:t>
                      </a:r>
                      <a:r>
                        <a:rPr dirty="0" sz="450" spc="-1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450" spc="-5" b="1">
                          <a:latin typeface="Tahoma"/>
                          <a:cs typeface="Tahoma"/>
                        </a:rPr>
                        <a:t>prim</a:t>
                      </a:r>
                      <a:r>
                        <a:rPr dirty="0" sz="450" b="1">
                          <a:latin typeface="Tahoma"/>
                          <a:cs typeface="Tahoma"/>
                        </a:rPr>
                        <a:t>a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75565" indent="2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 spc="-5" b="1"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450" b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450" spc="-5" b="1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450" b="1">
                          <a:latin typeface="Tahoma"/>
                          <a:cs typeface="Tahoma"/>
                        </a:rPr>
                        <a:t>o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 spc="-5" b="1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450" b="1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450" spc="-5" b="1"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450" b="1">
                          <a:latin typeface="Tahoma"/>
                          <a:cs typeface="Tahoma"/>
                        </a:rPr>
                        <a:t>o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137795" marR="29209" indent="-104139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 spc="-5" b="1">
                          <a:latin typeface="Tahoma"/>
                          <a:cs typeface="Tahoma"/>
                        </a:rPr>
                        <a:t>Diff</a:t>
                      </a:r>
                      <a:r>
                        <a:rPr dirty="0" sz="450" b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450" spc="-5" b="1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450" b="1">
                          <a:latin typeface="Tahoma"/>
                          <a:cs typeface="Tahoma"/>
                        </a:rPr>
                        <a:t>en</a:t>
                      </a:r>
                      <a:r>
                        <a:rPr dirty="0" sz="450" spc="-10" b="1">
                          <a:latin typeface="Tahoma"/>
                          <a:cs typeface="Tahoma"/>
                        </a:rPr>
                        <a:t>z</a:t>
                      </a:r>
                      <a:r>
                        <a:rPr dirty="0" sz="450" b="1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 spc="-5" b="1">
                          <a:latin typeface="Tahoma"/>
                          <a:cs typeface="Tahoma"/>
                        </a:rPr>
                        <a:t>(d)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40005" indent="927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 spc="-5" b="1">
                          <a:latin typeface="Tahoma"/>
                          <a:cs typeface="Tahoma"/>
                        </a:rPr>
                        <a:t>(d- </a:t>
                      </a:r>
                      <a:r>
                        <a:rPr dirty="0" sz="4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450" spc="-5" b="1">
                          <a:latin typeface="Tahoma"/>
                          <a:cs typeface="Tahoma"/>
                        </a:rPr>
                        <a:t>dm</a:t>
                      </a:r>
                      <a:r>
                        <a:rPr dirty="0" sz="450" b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450" spc="-5" b="1">
                          <a:latin typeface="Tahoma"/>
                          <a:cs typeface="Tahoma"/>
                        </a:rPr>
                        <a:t>di</a:t>
                      </a:r>
                      <a:r>
                        <a:rPr dirty="0" sz="450" b="1">
                          <a:latin typeface="Tahoma"/>
                          <a:cs typeface="Tahoma"/>
                        </a:rPr>
                        <a:t>o)2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E0E3"/>
                    </a:solidFill>
                  </a:tcPr>
                </a:tc>
              </a:tr>
              <a:tr h="104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1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180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190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10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1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04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2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175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170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-5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196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105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3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150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175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25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256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04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4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158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164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6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9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104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5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174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183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9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0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05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6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187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184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-3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144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104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7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172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185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13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16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04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8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157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168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11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4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104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9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164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180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16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49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333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04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10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165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 spc="-10">
                          <a:latin typeface="Tahoma"/>
                          <a:cs typeface="Tahoma"/>
                        </a:rPr>
                        <a:t>173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8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450">
                          <a:latin typeface="Tahoma"/>
                          <a:cs typeface="Tahoma"/>
                        </a:rPr>
                        <a:t>1</a:t>
                      </a:r>
                      <a:endParaRPr sz="450">
                        <a:latin typeface="Tahoma"/>
                        <a:cs typeface="Tahoma"/>
                      </a:endParaRPr>
                    </a:p>
                  </a:txBody>
                  <a:tcPr marL="0" marR="0" marB="0" marT="12700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3925823" y="2008627"/>
            <a:ext cx="2897505" cy="2220595"/>
          </a:xfrm>
          <a:custGeom>
            <a:avLst/>
            <a:gdLst/>
            <a:ahLst/>
            <a:cxnLst/>
            <a:rect l="l" t="t" r="r" b="b"/>
            <a:pathLst>
              <a:path w="2897504" h="2220595">
                <a:moveTo>
                  <a:pt x="0" y="2220467"/>
                </a:moveTo>
                <a:lnTo>
                  <a:pt x="2897123" y="2220467"/>
                </a:lnTo>
                <a:lnTo>
                  <a:pt x="2897123" y="0"/>
                </a:lnTo>
                <a:lnTo>
                  <a:pt x="0" y="0"/>
                </a:lnTo>
                <a:lnTo>
                  <a:pt x="0" y="222046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782013" y="6483170"/>
            <a:ext cx="2833370" cy="2178050"/>
            <a:chOff x="782013" y="6483170"/>
            <a:chExt cx="2833370" cy="217805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6483170"/>
              <a:ext cx="2833028" cy="21776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2223" y="7408158"/>
              <a:ext cx="219455" cy="12496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566410" y="7557502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0" y="9144"/>
                  </a:moveTo>
                  <a:lnTo>
                    <a:pt x="15252" y="0"/>
                  </a:lnTo>
                </a:path>
              </a:pathLst>
            </a:custGeom>
            <a:ln w="5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581663" y="7559039"/>
              <a:ext cx="21590" cy="43180"/>
            </a:xfrm>
            <a:custGeom>
              <a:avLst/>
              <a:gdLst/>
              <a:ahLst/>
              <a:cxnLst/>
              <a:rect l="l" t="t" r="r" b="b"/>
              <a:pathLst>
                <a:path w="21589" h="43179">
                  <a:moveTo>
                    <a:pt x="0" y="0"/>
                  </a:moveTo>
                  <a:lnTo>
                    <a:pt x="21332" y="42666"/>
                  </a:lnTo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282958" y="7456923"/>
              <a:ext cx="477520" cy="144780"/>
            </a:xfrm>
            <a:custGeom>
              <a:avLst/>
              <a:gdLst/>
              <a:ahLst/>
              <a:cxnLst/>
              <a:rect l="l" t="t" r="r" b="b"/>
              <a:pathLst>
                <a:path w="477519" h="144779">
                  <a:moveTo>
                    <a:pt x="323085" y="144782"/>
                  </a:moveTo>
                  <a:lnTo>
                    <a:pt x="352036" y="18289"/>
                  </a:lnTo>
                </a:path>
                <a:path w="477519" h="144779">
                  <a:moveTo>
                    <a:pt x="352036" y="18289"/>
                  </a:moveTo>
                  <a:lnTo>
                    <a:pt x="467858" y="18289"/>
                  </a:lnTo>
                </a:path>
                <a:path w="477519" h="144779">
                  <a:moveTo>
                    <a:pt x="0" y="0"/>
                  </a:moveTo>
                  <a:lnTo>
                    <a:pt x="477001" y="0"/>
                  </a:lnTo>
                </a:path>
              </a:pathLst>
            </a:custGeom>
            <a:ln w="4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791967" y="7350994"/>
            <a:ext cx="314960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50" spc="15">
                <a:latin typeface="Symbol"/>
                <a:cs typeface="Symbol"/>
              </a:rPr>
              <a:t></a:t>
            </a:r>
            <a:r>
              <a:rPr dirty="0" sz="950" spc="-8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3</a:t>
            </a:r>
            <a:r>
              <a:rPr dirty="0" sz="950" spc="-15">
                <a:latin typeface="Times New Roman"/>
                <a:cs typeface="Times New Roman"/>
              </a:rPr>
              <a:t>.</a:t>
            </a:r>
            <a:r>
              <a:rPr dirty="0" sz="950" spc="10">
                <a:latin typeface="Times New Roman"/>
                <a:cs typeface="Times New Roman"/>
              </a:rPr>
              <a:t>2</a:t>
            </a:r>
            <a:r>
              <a:rPr dirty="0" sz="950" spc="15">
                <a:latin typeface="Times New Roman"/>
                <a:cs typeface="Times New Roman"/>
              </a:rPr>
              <a:t>8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85977" y="7236109"/>
            <a:ext cx="480695" cy="39751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950" spc="15">
                <a:latin typeface="Times New Roman"/>
                <a:cs typeface="Times New Roman"/>
              </a:rPr>
              <a:t>9</a:t>
            </a:r>
            <a:r>
              <a:rPr dirty="0" sz="950" spc="-12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Symbol"/>
                <a:cs typeface="Symbol"/>
              </a:rPr>
              <a:t></a:t>
            </a:r>
            <a:r>
              <a:rPr dirty="0" sz="950" spc="-13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325"/>
              </a:spcBef>
            </a:pPr>
            <a:r>
              <a:rPr dirty="0" sz="950" spc="15">
                <a:latin typeface="Times New Roman"/>
                <a:cs typeface="Times New Roman"/>
              </a:rPr>
              <a:t>8.67/ </a:t>
            </a:r>
            <a:r>
              <a:rPr dirty="0" sz="950" spc="12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10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22931" y="7350994"/>
            <a:ext cx="148590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50" spc="5" i="1">
                <a:latin typeface="Times New Roman"/>
                <a:cs typeface="Times New Roman"/>
              </a:rPr>
              <a:t>t</a:t>
            </a:r>
            <a:r>
              <a:rPr dirty="0" sz="950" spc="-50" i="1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Symbol"/>
                <a:cs typeface="Symbol"/>
              </a:rPr>
              <a:t></a:t>
            </a:r>
            <a:endParaRPr sz="95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03120" y="7284715"/>
            <a:ext cx="1001394" cy="356870"/>
          </a:xfrm>
          <a:custGeom>
            <a:avLst/>
            <a:gdLst/>
            <a:ahLst/>
            <a:cxnLst/>
            <a:rect l="l" t="t" r="r" b="b"/>
            <a:pathLst>
              <a:path w="1001394" h="356870">
                <a:moveTo>
                  <a:pt x="12192" y="344424"/>
                </a:moveTo>
                <a:lnTo>
                  <a:pt x="6096" y="344424"/>
                </a:lnTo>
                <a:lnTo>
                  <a:pt x="6096" y="356616"/>
                </a:lnTo>
                <a:lnTo>
                  <a:pt x="42672" y="356616"/>
                </a:lnTo>
                <a:lnTo>
                  <a:pt x="42672" y="350520"/>
                </a:lnTo>
                <a:lnTo>
                  <a:pt x="12192" y="350520"/>
                </a:lnTo>
                <a:lnTo>
                  <a:pt x="12192" y="344424"/>
                </a:lnTo>
                <a:close/>
              </a:path>
              <a:path w="1001394" h="356870">
                <a:moveTo>
                  <a:pt x="12192" y="301752"/>
                </a:moveTo>
                <a:lnTo>
                  <a:pt x="0" y="301752"/>
                </a:lnTo>
                <a:lnTo>
                  <a:pt x="0" y="350520"/>
                </a:lnTo>
                <a:lnTo>
                  <a:pt x="6096" y="350520"/>
                </a:lnTo>
                <a:lnTo>
                  <a:pt x="6096" y="344424"/>
                </a:lnTo>
                <a:lnTo>
                  <a:pt x="12192" y="344424"/>
                </a:lnTo>
                <a:lnTo>
                  <a:pt x="12192" y="301752"/>
                </a:lnTo>
                <a:close/>
              </a:path>
              <a:path w="1001394" h="356870">
                <a:moveTo>
                  <a:pt x="42672" y="344424"/>
                </a:moveTo>
                <a:lnTo>
                  <a:pt x="12192" y="344424"/>
                </a:lnTo>
                <a:lnTo>
                  <a:pt x="12192" y="350520"/>
                </a:lnTo>
                <a:lnTo>
                  <a:pt x="42672" y="350520"/>
                </a:lnTo>
                <a:lnTo>
                  <a:pt x="42672" y="344424"/>
                </a:lnTo>
                <a:close/>
              </a:path>
              <a:path w="1001394" h="356870">
                <a:moveTo>
                  <a:pt x="12192" y="216408"/>
                </a:moveTo>
                <a:lnTo>
                  <a:pt x="0" y="216408"/>
                </a:lnTo>
                <a:lnTo>
                  <a:pt x="0" y="265176"/>
                </a:lnTo>
                <a:lnTo>
                  <a:pt x="12192" y="265176"/>
                </a:lnTo>
                <a:lnTo>
                  <a:pt x="12192" y="216408"/>
                </a:lnTo>
                <a:close/>
              </a:path>
              <a:path w="1001394" h="356870">
                <a:moveTo>
                  <a:pt x="12192" y="132588"/>
                </a:moveTo>
                <a:lnTo>
                  <a:pt x="0" y="132588"/>
                </a:lnTo>
                <a:lnTo>
                  <a:pt x="0" y="181356"/>
                </a:lnTo>
                <a:lnTo>
                  <a:pt x="12192" y="181356"/>
                </a:lnTo>
                <a:lnTo>
                  <a:pt x="12192" y="132588"/>
                </a:lnTo>
                <a:close/>
              </a:path>
              <a:path w="1001394" h="356870">
                <a:moveTo>
                  <a:pt x="12192" y="47244"/>
                </a:moveTo>
                <a:lnTo>
                  <a:pt x="0" y="47244"/>
                </a:lnTo>
                <a:lnTo>
                  <a:pt x="0" y="96012"/>
                </a:lnTo>
                <a:lnTo>
                  <a:pt x="12192" y="96012"/>
                </a:lnTo>
                <a:lnTo>
                  <a:pt x="12192" y="47244"/>
                </a:lnTo>
                <a:close/>
              </a:path>
              <a:path w="1001394" h="356870">
                <a:moveTo>
                  <a:pt x="12192" y="6096"/>
                </a:moveTo>
                <a:lnTo>
                  <a:pt x="6096" y="12192"/>
                </a:lnTo>
                <a:lnTo>
                  <a:pt x="50292" y="12192"/>
                </a:lnTo>
                <a:lnTo>
                  <a:pt x="50292" y="10668"/>
                </a:lnTo>
                <a:lnTo>
                  <a:pt x="12192" y="10668"/>
                </a:lnTo>
                <a:lnTo>
                  <a:pt x="12192" y="6096"/>
                </a:lnTo>
                <a:close/>
              </a:path>
              <a:path w="1001394" h="356870">
                <a:moveTo>
                  <a:pt x="50292" y="0"/>
                </a:moveTo>
                <a:lnTo>
                  <a:pt x="0" y="0"/>
                </a:lnTo>
                <a:lnTo>
                  <a:pt x="0" y="10668"/>
                </a:lnTo>
                <a:lnTo>
                  <a:pt x="7620" y="10668"/>
                </a:lnTo>
                <a:lnTo>
                  <a:pt x="12192" y="6096"/>
                </a:lnTo>
                <a:lnTo>
                  <a:pt x="50292" y="6096"/>
                </a:lnTo>
                <a:lnTo>
                  <a:pt x="50292" y="0"/>
                </a:lnTo>
                <a:close/>
              </a:path>
              <a:path w="1001394" h="356870">
                <a:moveTo>
                  <a:pt x="50292" y="6096"/>
                </a:moveTo>
                <a:lnTo>
                  <a:pt x="12192" y="6096"/>
                </a:lnTo>
                <a:lnTo>
                  <a:pt x="12192" y="10668"/>
                </a:lnTo>
                <a:lnTo>
                  <a:pt x="50292" y="10668"/>
                </a:lnTo>
                <a:lnTo>
                  <a:pt x="50292" y="6096"/>
                </a:lnTo>
                <a:close/>
              </a:path>
              <a:path w="1001394" h="356870">
                <a:moveTo>
                  <a:pt x="134112" y="0"/>
                </a:moveTo>
                <a:lnTo>
                  <a:pt x="85344" y="0"/>
                </a:lnTo>
                <a:lnTo>
                  <a:pt x="85344" y="12192"/>
                </a:lnTo>
                <a:lnTo>
                  <a:pt x="134112" y="12192"/>
                </a:lnTo>
                <a:lnTo>
                  <a:pt x="134112" y="0"/>
                </a:lnTo>
                <a:close/>
              </a:path>
              <a:path w="1001394" h="356870">
                <a:moveTo>
                  <a:pt x="219456" y="0"/>
                </a:moveTo>
                <a:lnTo>
                  <a:pt x="170688" y="0"/>
                </a:lnTo>
                <a:lnTo>
                  <a:pt x="170688" y="12192"/>
                </a:lnTo>
                <a:lnTo>
                  <a:pt x="219456" y="12192"/>
                </a:lnTo>
                <a:lnTo>
                  <a:pt x="219456" y="0"/>
                </a:lnTo>
                <a:close/>
              </a:path>
              <a:path w="1001394" h="356870">
                <a:moveTo>
                  <a:pt x="304800" y="0"/>
                </a:moveTo>
                <a:lnTo>
                  <a:pt x="256032" y="0"/>
                </a:lnTo>
                <a:lnTo>
                  <a:pt x="256032" y="12192"/>
                </a:lnTo>
                <a:lnTo>
                  <a:pt x="304800" y="12192"/>
                </a:lnTo>
                <a:lnTo>
                  <a:pt x="304800" y="0"/>
                </a:lnTo>
                <a:close/>
              </a:path>
              <a:path w="1001394" h="356870">
                <a:moveTo>
                  <a:pt x="388620" y="0"/>
                </a:moveTo>
                <a:lnTo>
                  <a:pt x="341376" y="0"/>
                </a:lnTo>
                <a:lnTo>
                  <a:pt x="341376" y="12192"/>
                </a:lnTo>
                <a:lnTo>
                  <a:pt x="388620" y="12192"/>
                </a:lnTo>
                <a:lnTo>
                  <a:pt x="388620" y="0"/>
                </a:lnTo>
                <a:close/>
              </a:path>
              <a:path w="1001394" h="356870">
                <a:moveTo>
                  <a:pt x="473964" y="0"/>
                </a:moveTo>
                <a:lnTo>
                  <a:pt x="425196" y="0"/>
                </a:lnTo>
                <a:lnTo>
                  <a:pt x="425196" y="12192"/>
                </a:lnTo>
                <a:lnTo>
                  <a:pt x="473964" y="12192"/>
                </a:lnTo>
                <a:lnTo>
                  <a:pt x="473964" y="0"/>
                </a:lnTo>
                <a:close/>
              </a:path>
              <a:path w="1001394" h="356870">
                <a:moveTo>
                  <a:pt x="559308" y="0"/>
                </a:moveTo>
                <a:lnTo>
                  <a:pt x="510540" y="0"/>
                </a:lnTo>
                <a:lnTo>
                  <a:pt x="510540" y="12192"/>
                </a:lnTo>
                <a:lnTo>
                  <a:pt x="559308" y="12192"/>
                </a:lnTo>
                <a:lnTo>
                  <a:pt x="559308" y="0"/>
                </a:lnTo>
                <a:close/>
              </a:path>
              <a:path w="1001394" h="356870">
                <a:moveTo>
                  <a:pt x="644652" y="0"/>
                </a:moveTo>
                <a:lnTo>
                  <a:pt x="595884" y="0"/>
                </a:lnTo>
                <a:lnTo>
                  <a:pt x="595884" y="12192"/>
                </a:lnTo>
                <a:lnTo>
                  <a:pt x="644652" y="12192"/>
                </a:lnTo>
                <a:lnTo>
                  <a:pt x="644652" y="0"/>
                </a:lnTo>
                <a:close/>
              </a:path>
              <a:path w="1001394" h="356870">
                <a:moveTo>
                  <a:pt x="728472" y="0"/>
                </a:moveTo>
                <a:lnTo>
                  <a:pt x="679704" y="0"/>
                </a:lnTo>
                <a:lnTo>
                  <a:pt x="679704" y="12192"/>
                </a:lnTo>
                <a:lnTo>
                  <a:pt x="728472" y="12192"/>
                </a:lnTo>
                <a:lnTo>
                  <a:pt x="728472" y="0"/>
                </a:lnTo>
                <a:close/>
              </a:path>
              <a:path w="1001394" h="356870">
                <a:moveTo>
                  <a:pt x="813816" y="0"/>
                </a:moveTo>
                <a:lnTo>
                  <a:pt x="765048" y="0"/>
                </a:lnTo>
                <a:lnTo>
                  <a:pt x="765048" y="12192"/>
                </a:lnTo>
                <a:lnTo>
                  <a:pt x="813816" y="12192"/>
                </a:lnTo>
                <a:lnTo>
                  <a:pt x="813816" y="0"/>
                </a:lnTo>
                <a:close/>
              </a:path>
              <a:path w="1001394" h="356870">
                <a:moveTo>
                  <a:pt x="899160" y="0"/>
                </a:moveTo>
                <a:lnTo>
                  <a:pt x="850392" y="0"/>
                </a:lnTo>
                <a:lnTo>
                  <a:pt x="850392" y="12192"/>
                </a:lnTo>
                <a:lnTo>
                  <a:pt x="899160" y="12192"/>
                </a:lnTo>
                <a:lnTo>
                  <a:pt x="899160" y="0"/>
                </a:lnTo>
                <a:close/>
              </a:path>
              <a:path w="1001394" h="356870">
                <a:moveTo>
                  <a:pt x="982980" y="0"/>
                </a:moveTo>
                <a:lnTo>
                  <a:pt x="935736" y="0"/>
                </a:lnTo>
                <a:lnTo>
                  <a:pt x="935736" y="12192"/>
                </a:lnTo>
                <a:lnTo>
                  <a:pt x="982980" y="12192"/>
                </a:lnTo>
                <a:lnTo>
                  <a:pt x="982980" y="0"/>
                </a:lnTo>
                <a:close/>
              </a:path>
              <a:path w="1001394" h="356870">
                <a:moveTo>
                  <a:pt x="1001268" y="30480"/>
                </a:moveTo>
                <a:lnTo>
                  <a:pt x="989076" y="30480"/>
                </a:lnTo>
                <a:lnTo>
                  <a:pt x="989076" y="79248"/>
                </a:lnTo>
                <a:lnTo>
                  <a:pt x="1001268" y="79248"/>
                </a:lnTo>
                <a:lnTo>
                  <a:pt x="1001268" y="30480"/>
                </a:lnTo>
                <a:close/>
              </a:path>
              <a:path w="1001394" h="356870">
                <a:moveTo>
                  <a:pt x="1001268" y="115824"/>
                </a:moveTo>
                <a:lnTo>
                  <a:pt x="989076" y="115824"/>
                </a:lnTo>
                <a:lnTo>
                  <a:pt x="989076" y="164592"/>
                </a:lnTo>
                <a:lnTo>
                  <a:pt x="1001268" y="164592"/>
                </a:lnTo>
                <a:lnTo>
                  <a:pt x="1001268" y="115824"/>
                </a:lnTo>
                <a:close/>
              </a:path>
              <a:path w="1001394" h="356870">
                <a:moveTo>
                  <a:pt x="1001268" y="199644"/>
                </a:moveTo>
                <a:lnTo>
                  <a:pt x="989076" y="199644"/>
                </a:lnTo>
                <a:lnTo>
                  <a:pt x="989076" y="248412"/>
                </a:lnTo>
                <a:lnTo>
                  <a:pt x="1001268" y="248412"/>
                </a:lnTo>
                <a:lnTo>
                  <a:pt x="1001268" y="199644"/>
                </a:lnTo>
                <a:close/>
              </a:path>
              <a:path w="1001394" h="356870">
                <a:moveTo>
                  <a:pt x="1001268" y="284988"/>
                </a:moveTo>
                <a:lnTo>
                  <a:pt x="989076" y="284988"/>
                </a:lnTo>
                <a:lnTo>
                  <a:pt x="989076" y="333756"/>
                </a:lnTo>
                <a:lnTo>
                  <a:pt x="1001268" y="333756"/>
                </a:lnTo>
                <a:lnTo>
                  <a:pt x="1001268" y="284988"/>
                </a:lnTo>
                <a:close/>
              </a:path>
              <a:path w="1001394" h="356870">
                <a:moveTo>
                  <a:pt x="975360" y="344424"/>
                </a:moveTo>
                <a:lnTo>
                  <a:pt x="928116" y="344424"/>
                </a:lnTo>
                <a:lnTo>
                  <a:pt x="928116" y="356616"/>
                </a:lnTo>
                <a:lnTo>
                  <a:pt x="975360" y="356616"/>
                </a:lnTo>
                <a:lnTo>
                  <a:pt x="975360" y="344424"/>
                </a:lnTo>
                <a:close/>
              </a:path>
              <a:path w="1001394" h="356870">
                <a:moveTo>
                  <a:pt x="891540" y="344424"/>
                </a:moveTo>
                <a:lnTo>
                  <a:pt x="842772" y="344424"/>
                </a:lnTo>
                <a:lnTo>
                  <a:pt x="842772" y="356616"/>
                </a:lnTo>
                <a:lnTo>
                  <a:pt x="891540" y="356616"/>
                </a:lnTo>
                <a:lnTo>
                  <a:pt x="891540" y="344424"/>
                </a:lnTo>
                <a:close/>
              </a:path>
              <a:path w="1001394" h="356870">
                <a:moveTo>
                  <a:pt x="806196" y="344424"/>
                </a:moveTo>
                <a:lnTo>
                  <a:pt x="757428" y="344424"/>
                </a:lnTo>
                <a:lnTo>
                  <a:pt x="757428" y="356616"/>
                </a:lnTo>
                <a:lnTo>
                  <a:pt x="806196" y="356616"/>
                </a:lnTo>
                <a:lnTo>
                  <a:pt x="806196" y="344424"/>
                </a:lnTo>
                <a:close/>
              </a:path>
              <a:path w="1001394" h="356870">
                <a:moveTo>
                  <a:pt x="720852" y="344424"/>
                </a:moveTo>
                <a:lnTo>
                  <a:pt x="672084" y="344424"/>
                </a:lnTo>
                <a:lnTo>
                  <a:pt x="672084" y="356616"/>
                </a:lnTo>
                <a:lnTo>
                  <a:pt x="720852" y="356616"/>
                </a:lnTo>
                <a:lnTo>
                  <a:pt x="720852" y="344424"/>
                </a:lnTo>
                <a:close/>
              </a:path>
              <a:path w="1001394" h="356870">
                <a:moveTo>
                  <a:pt x="637032" y="344424"/>
                </a:moveTo>
                <a:lnTo>
                  <a:pt x="588264" y="344424"/>
                </a:lnTo>
                <a:lnTo>
                  <a:pt x="588264" y="356616"/>
                </a:lnTo>
                <a:lnTo>
                  <a:pt x="637032" y="356616"/>
                </a:lnTo>
                <a:lnTo>
                  <a:pt x="637032" y="344424"/>
                </a:lnTo>
                <a:close/>
              </a:path>
              <a:path w="1001394" h="356870">
                <a:moveTo>
                  <a:pt x="551688" y="344424"/>
                </a:moveTo>
                <a:lnTo>
                  <a:pt x="502920" y="344424"/>
                </a:lnTo>
                <a:lnTo>
                  <a:pt x="502920" y="356616"/>
                </a:lnTo>
                <a:lnTo>
                  <a:pt x="551688" y="356616"/>
                </a:lnTo>
                <a:lnTo>
                  <a:pt x="551688" y="344424"/>
                </a:lnTo>
                <a:close/>
              </a:path>
              <a:path w="1001394" h="356870">
                <a:moveTo>
                  <a:pt x="466344" y="344424"/>
                </a:moveTo>
                <a:lnTo>
                  <a:pt x="417576" y="344424"/>
                </a:lnTo>
                <a:lnTo>
                  <a:pt x="417576" y="356616"/>
                </a:lnTo>
                <a:lnTo>
                  <a:pt x="466344" y="356616"/>
                </a:lnTo>
                <a:lnTo>
                  <a:pt x="466344" y="344424"/>
                </a:lnTo>
                <a:close/>
              </a:path>
              <a:path w="1001394" h="356870">
                <a:moveTo>
                  <a:pt x="381000" y="344424"/>
                </a:moveTo>
                <a:lnTo>
                  <a:pt x="333756" y="344424"/>
                </a:lnTo>
                <a:lnTo>
                  <a:pt x="333756" y="356616"/>
                </a:lnTo>
                <a:lnTo>
                  <a:pt x="381000" y="356616"/>
                </a:lnTo>
                <a:lnTo>
                  <a:pt x="381000" y="344424"/>
                </a:lnTo>
                <a:close/>
              </a:path>
              <a:path w="1001394" h="356870">
                <a:moveTo>
                  <a:pt x="297180" y="344424"/>
                </a:moveTo>
                <a:lnTo>
                  <a:pt x="248412" y="344424"/>
                </a:lnTo>
                <a:lnTo>
                  <a:pt x="248412" y="356616"/>
                </a:lnTo>
                <a:lnTo>
                  <a:pt x="297180" y="356616"/>
                </a:lnTo>
                <a:lnTo>
                  <a:pt x="297180" y="344424"/>
                </a:lnTo>
                <a:close/>
              </a:path>
              <a:path w="1001394" h="356870">
                <a:moveTo>
                  <a:pt x="211836" y="344424"/>
                </a:moveTo>
                <a:lnTo>
                  <a:pt x="163068" y="344424"/>
                </a:lnTo>
                <a:lnTo>
                  <a:pt x="163068" y="356616"/>
                </a:lnTo>
                <a:lnTo>
                  <a:pt x="211836" y="356616"/>
                </a:lnTo>
                <a:lnTo>
                  <a:pt x="211836" y="344424"/>
                </a:lnTo>
                <a:close/>
              </a:path>
              <a:path w="1001394" h="356870">
                <a:moveTo>
                  <a:pt x="126492" y="344424"/>
                </a:moveTo>
                <a:lnTo>
                  <a:pt x="77724" y="344424"/>
                </a:lnTo>
                <a:lnTo>
                  <a:pt x="77724" y="356616"/>
                </a:lnTo>
                <a:lnTo>
                  <a:pt x="126492" y="356616"/>
                </a:lnTo>
                <a:lnTo>
                  <a:pt x="126492" y="344424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35151" y="6860541"/>
            <a:ext cx="1506220" cy="2844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67310">
              <a:lnSpc>
                <a:spcPct val="100000"/>
              </a:lnSpc>
              <a:spcBef>
                <a:spcPts val="125"/>
              </a:spcBef>
            </a:pP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Esempio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10">
                <a:latin typeface="Arial MT"/>
                <a:cs typeface="Arial MT"/>
              </a:rPr>
              <a:t>Applichiamo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il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FF0000"/>
                </a:solidFill>
                <a:latin typeface="Arial MT"/>
                <a:cs typeface="Arial MT"/>
              </a:rPr>
              <a:t>Test</a:t>
            </a:r>
            <a:r>
              <a:rPr dirty="0" sz="6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ai</a:t>
            </a:r>
            <a:r>
              <a:rPr dirty="0" sz="600" spc="10">
                <a:latin typeface="Arial MT"/>
                <a:cs typeface="Arial MT"/>
              </a:rPr>
              <a:t> nostri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dati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osservati: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209928" y="7305933"/>
            <a:ext cx="400050" cy="347345"/>
            <a:chOff x="1209928" y="7305933"/>
            <a:chExt cx="400050" cy="347345"/>
          </a:xfrm>
        </p:grpSpPr>
        <p:sp>
          <p:nvSpPr>
            <p:cNvPr id="41" name="object 41"/>
            <p:cNvSpPr/>
            <p:nvPr/>
          </p:nvSpPr>
          <p:spPr>
            <a:xfrm>
              <a:off x="1283207" y="7309108"/>
              <a:ext cx="166370" cy="299085"/>
            </a:xfrm>
            <a:custGeom>
              <a:avLst/>
              <a:gdLst/>
              <a:ahLst/>
              <a:cxnLst/>
              <a:rect l="l" t="t" r="r" b="b"/>
              <a:pathLst>
                <a:path w="166369" h="299084">
                  <a:moveTo>
                    <a:pt x="0" y="0"/>
                  </a:moveTo>
                  <a:lnTo>
                    <a:pt x="68580" y="0"/>
                  </a:lnTo>
                </a:path>
                <a:path w="166369" h="299084">
                  <a:moveTo>
                    <a:pt x="147828" y="298709"/>
                  </a:moveTo>
                  <a:lnTo>
                    <a:pt x="166116" y="288044"/>
                  </a:lnTo>
                </a:path>
              </a:pathLst>
            </a:custGeom>
            <a:ln w="5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449323" y="7600191"/>
              <a:ext cx="24765" cy="47625"/>
            </a:xfrm>
            <a:custGeom>
              <a:avLst/>
              <a:gdLst/>
              <a:ahLst/>
              <a:cxnLst/>
              <a:rect l="l" t="t" r="r" b="b"/>
              <a:pathLst>
                <a:path w="24765" h="47625">
                  <a:moveTo>
                    <a:pt x="0" y="0"/>
                  </a:moveTo>
                  <a:lnTo>
                    <a:pt x="24383" y="47245"/>
                  </a:lnTo>
                </a:path>
              </a:pathLst>
            </a:custGeom>
            <a:ln w="11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213103" y="7484372"/>
              <a:ext cx="393700" cy="163195"/>
            </a:xfrm>
            <a:custGeom>
              <a:avLst/>
              <a:gdLst/>
              <a:ahLst/>
              <a:cxnLst/>
              <a:rect l="l" t="t" r="r" b="b"/>
              <a:pathLst>
                <a:path w="393700" h="163195">
                  <a:moveTo>
                    <a:pt x="263652" y="163064"/>
                  </a:moveTo>
                  <a:lnTo>
                    <a:pt x="297173" y="21344"/>
                  </a:lnTo>
                </a:path>
                <a:path w="393700" h="163195">
                  <a:moveTo>
                    <a:pt x="297173" y="21344"/>
                  </a:moveTo>
                  <a:lnTo>
                    <a:pt x="380998" y="21344"/>
                  </a:lnTo>
                </a:path>
                <a:path w="393700" h="163195">
                  <a:moveTo>
                    <a:pt x="0" y="0"/>
                  </a:moveTo>
                  <a:lnTo>
                    <a:pt x="393192" y="0"/>
                  </a:lnTo>
                </a:path>
              </a:pathLst>
            </a:custGeom>
            <a:ln w="5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003300" y="7232275"/>
            <a:ext cx="624840" cy="4489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25"/>
              </a:spcBef>
            </a:pPr>
            <a:r>
              <a:rPr dirty="0" baseline="-35353" sz="1650" i="1">
                <a:latin typeface="Times New Roman"/>
                <a:cs typeface="Times New Roman"/>
              </a:rPr>
              <a:t>t</a:t>
            </a:r>
            <a:r>
              <a:rPr dirty="0" baseline="-35353" sz="1650" spc="22" i="1">
                <a:latin typeface="Times New Roman"/>
                <a:cs typeface="Times New Roman"/>
              </a:rPr>
              <a:t> </a:t>
            </a:r>
            <a:r>
              <a:rPr dirty="0" baseline="-35353" sz="1650">
                <a:latin typeface="Symbol"/>
                <a:cs typeface="Symbol"/>
              </a:rPr>
              <a:t></a:t>
            </a:r>
            <a:r>
              <a:rPr dirty="0" baseline="-35353" sz="1650">
                <a:latin typeface="Times New Roman"/>
                <a:cs typeface="Times New Roman"/>
              </a:rPr>
              <a:t> </a:t>
            </a:r>
            <a:r>
              <a:rPr dirty="0" baseline="-35353" sz="1650" spc="165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d</a:t>
            </a:r>
            <a:r>
              <a:rPr dirty="0" sz="1100" spc="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</a:t>
            </a:r>
            <a:r>
              <a:rPr dirty="0" sz="1100" spc="-18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Symbol"/>
                <a:cs typeface="Symbol"/>
              </a:rPr>
              <a:t></a:t>
            </a:r>
            <a:endParaRPr sz="1150">
              <a:latin typeface="Symbol"/>
              <a:cs typeface="Symbol"/>
            </a:endParaRPr>
          </a:p>
          <a:p>
            <a:pPr marL="221615">
              <a:lnSpc>
                <a:spcPct val="100000"/>
              </a:lnSpc>
              <a:spcBef>
                <a:spcPts val="300"/>
              </a:spcBef>
            </a:pPr>
            <a:r>
              <a:rPr dirty="0" sz="1100" spc="5" i="1">
                <a:latin typeface="Times New Roman"/>
                <a:cs typeface="Times New Roman"/>
              </a:rPr>
              <a:t>s</a:t>
            </a:r>
            <a:r>
              <a:rPr dirty="0" baseline="-25641" sz="975" spc="7" i="1">
                <a:latin typeface="Times New Roman"/>
                <a:cs typeface="Times New Roman"/>
              </a:rPr>
              <a:t>d</a:t>
            </a:r>
            <a:r>
              <a:rPr dirty="0" baseline="-25641" sz="975" spc="217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/ 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05840" y="7267950"/>
            <a:ext cx="640080" cy="447040"/>
          </a:xfrm>
          <a:custGeom>
            <a:avLst/>
            <a:gdLst/>
            <a:ahLst/>
            <a:cxnLst/>
            <a:rect l="l" t="t" r="r" b="b"/>
            <a:pathLst>
              <a:path w="640080" h="447040">
                <a:moveTo>
                  <a:pt x="9144" y="434340"/>
                </a:moveTo>
                <a:lnTo>
                  <a:pt x="6096" y="434340"/>
                </a:lnTo>
                <a:lnTo>
                  <a:pt x="6096" y="446532"/>
                </a:lnTo>
                <a:lnTo>
                  <a:pt x="9144" y="446532"/>
                </a:lnTo>
                <a:lnTo>
                  <a:pt x="9144" y="434340"/>
                </a:lnTo>
                <a:close/>
              </a:path>
              <a:path w="640080" h="447040">
                <a:moveTo>
                  <a:pt x="12192" y="393192"/>
                </a:moveTo>
                <a:lnTo>
                  <a:pt x="0" y="393192"/>
                </a:lnTo>
                <a:lnTo>
                  <a:pt x="0" y="440436"/>
                </a:lnTo>
                <a:lnTo>
                  <a:pt x="6096" y="440436"/>
                </a:lnTo>
                <a:lnTo>
                  <a:pt x="6096" y="434340"/>
                </a:lnTo>
                <a:lnTo>
                  <a:pt x="12192" y="434340"/>
                </a:lnTo>
                <a:lnTo>
                  <a:pt x="12192" y="393192"/>
                </a:lnTo>
                <a:close/>
              </a:path>
              <a:path w="640080" h="447040">
                <a:moveTo>
                  <a:pt x="12192" y="434340"/>
                </a:moveTo>
                <a:lnTo>
                  <a:pt x="9144" y="434340"/>
                </a:lnTo>
                <a:lnTo>
                  <a:pt x="9144" y="440436"/>
                </a:lnTo>
                <a:lnTo>
                  <a:pt x="12192" y="440436"/>
                </a:lnTo>
                <a:lnTo>
                  <a:pt x="12192" y="434340"/>
                </a:lnTo>
                <a:close/>
              </a:path>
              <a:path w="640080" h="447040">
                <a:moveTo>
                  <a:pt x="12192" y="307848"/>
                </a:moveTo>
                <a:lnTo>
                  <a:pt x="0" y="307848"/>
                </a:lnTo>
                <a:lnTo>
                  <a:pt x="0" y="356616"/>
                </a:lnTo>
                <a:lnTo>
                  <a:pt x="12192" y="356616"/>
                </a:lnTo>
                <a:lnTo>
                  <a:pt x="12192" y="307848"/>
                </a:lnTo>
                <a:close/>
              </a:path>
              <a:path w="640080" h="447040">
                <a:moveTo>
                  <a:pt x="12192" y="222504"/>
                </a:moveTo>
                <a:lnTo>
                  <a:pt x="0" y="222504"/>
                </a:lnTo>
                <a:lnTo>
                  <a:pt x="0" y="271272"/>
                </a:lnTo>
                <a:lnTo>
                  <a:pt x="12192" y="271272"/>
                </a:lnTo>
                <a:lnTo>
                  <a:pt x="12192" y="222504"/>
                </a:lnTo>
                <a:close/>
              </a:path>
              <a:path w="640080" h="447040">
                <a:moveTo>
                  <a:pt x="12192" y="137160"/>
                </a:moveTo>
                <a:lnTo>
                  <a:pt x="0" y="137160"/>
                </a:lnTo>
                <a:lnTo>
                  <a:pt x="0" y="185928"/>
                </a:lnTo>
                <a:lnTo>
                  <a:pt x="12192" y="185928"/>
                </a:lnTo>
                <a:lnTo>
                  <a:pt x="12192" y="137160"/>
                </a:lnTo>
                <a:close/>
              </a:path>
              <a:path w="640080" h="447040">
                <a:moveTo>
                  <a:pt x="12192" y="53340"/>
                </a:moveTo>
                <a:lnTo>
                  <a:pt x="0" y="53340"/>
                </a:lnTo>
                <a:lnTo>
                  <a:pt x="0" y="102108"/>
                </a:lnTo>
                <a:lnTo>
                  <a:pt x="12192" y="102108"/>
                </a:lnTo>
                <a:lnTo>
                  <a:pt x="12192" y="53340"/>
                </a:lnTo>
                <a:close/>
              </a:path>
              <a:path w="640080" h="447040">
                <a:moveTo>
                  <a:pt x="45720" y="0"/>
                </a:moveTo>
                <a:lnTo>
                  <a:pt x="0" y="0"/>
                </a:lnTo>
                <a:lnTo>
                  <a:pt x="0" y="16764"/>
                </a:lnTo>
                <a:lnTo>
                  <a:pt x="12192" y="16764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45720" y="6096"/>
                </a:lnTo>
                <a:lnTo>
                  <a:pt x="45720" y="0"/>
                </a:lnTo>
                <a:close/>
              </a:path>
              <a:path w="640080" h="447040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640080" h="447040">
                <a:moveTo>
                  <a:pt x="45720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45720" y="12192"/>
                </a:lnTo>
                <a:lnTo>
                  <a:pt x="45720" y="6096"/>
                </a:lnTo>
                <a:close/>
              </a:path>
              <a:path w="640080" h="447040">
                <a:moveTo>
                  <a:pt x="129540" y="0"/>
                </a:moveTo>
                <a:lnTo>
                  <a:pt x="82296" y="0"/>
                </a:lnTo>
                <a:lnTo>
                  <a:pt x="82296" y="12192"/>
                </a:lnTo>
                <a:lnTo>
                  <a:pt x="129540" y="12192"/>
                </a:lnTo>
                <a:lnTo>
                  <a:pt x="129540" y="0"/>
                </a:lnTo>
                <a:close/>
              </a:path>
              <a:path w="640080" h="447040">
                <a:moveTo>
                  <a:pt x="214884" y="0"/>
                </a:moveTo>
                <a:lnTo>
                  <a:pt x="166116" y="0"/>
                </a:lnTo>
                <a:lnTo>
                  <a:pt x="166116" y="12192"/>
                </a:lnTo>
                <a:lnTo>
                  <a:pt x="214884" y="12192"/>
                </a:lnTo>
                <a:lnTo>
                  <a:pt x="214884" y="0"/>
                </a:lnTo>
                <a:close/>
              </a:path>
              <a:path w="640080" h="447040">
                <a:moveTo>
                  <a:pt x="300228" y="0"/>
                </a:moveTo>
                <a:lnTo>
                  <a:pt x="251460" y="0"/>
                </a:lnTo>
                <a:lnTo>
                  <a:pt x="251460" y="12192"/>
                </a:lnTo>
                <a:lnTo>
                  <a:pt x="300228" y="12192"/>
                </a:lnTo>
                <a:lnTo>
                  <a:pt x="300228" y="0"/>
                </a:lnTo>
                <a:close/>
              </a:path>
              <a:path w="640080" h="447040">
                <a:moveTo>
                  <a:pt x="385572" y="0"/>
                </a:moveTo>
                <a:lnTo>
                  <a:pt x="336804" y="0"/>
                </a:lnTo>
                <a:lnTo>
                  <a:pt x="336804" y="12192"/>
                </a:lnTo>
                <a:lnTo>
                  <a:pt x="385572" y="12192"/>
                </a:lnTo>
                <a:lnTo>
                  <a:pt x="385572" y="0"/>
                </a:lnTo>
                <a:close/>
              </a:path>
              <a:path w="640080" h="447040">
                <a:moveTo>
                  <a:pt x="469392" y="0"/>
                </a:moveTo>
                <a:lnTo>
                  <a:pt x="420624" y="0"/>
                </a:lnTo>
                <a:lnTo>
                  <a:pt x="420624" y="12192"/>
                </a:lnTo>
                <a:lnTo>
                  <a:pt x="469392" y="12192"/>
                </a:lnTo>
                <a:lnTo>
                  <a:pt x="469392" y="0"/>
                </a:lnTo>
                <a:close/>
              </a:path>
              <a:path w="640080" h="447040">
                <a:moveTo>
                  <a:pt x="554736" y="0"/>
                </a:moveTo>
                <a:lnTo>
                  <a:pt x="505968" y="0"/>
                </a:lnTo>
                <a:lnTo>
                  <a:pt x="505968" y="12192"/>
                </a:lnTo>
                <a:lnTo>
                  <a:pt x="554736" y="12192"/>
                </a:lnTo>
                <a:lnTo>
                  <a:pt x="554736" y="0"/>
                </a:lnTo>
                <a:close/>
              </a:path>
              <a:path w="640080" h="447040">
                <a:moveTo>
                  <a:pt x="640080" y="0"/>
                </a:moveTo>
                <a:lnTo>
                  <a:pt x="591312" y="0"/>
                </a:lnTo>
                <a:lnTo>
                  <a:pt x="591312" y="12192"/>
                </a:lnTo>
                <a:lnTo>
                  <a:pt x="627888" y="12192"/>
                </a:lnTo>
                <a:lnTo>
                  <a:pt x="627888" y="6096"/>
                </a:lnTo>
                <a:lnTo>
                  <a:pt x="640080" y="6096"/>
                </a:lnTo>
                <a:lnTo>
                  <a:pt x="640080" y="0"/>
                </a:lnTo>
                <a:close/>
              </a:path>
              <a:path w="640080" h="447040">
                <a:moveTo>
                  <a:pt x="627888" y="6096"/>
                </a:moveTo>
                <a:lnTo>
                  <a:pt x="627888" y="12192"/>
                </a:lnTo>
                <a:lnTo>
                  <a:pt x="633984" y="12192"/>
                </a:lnTo>
                <a:lnTo>
                  <a:pt x="627888" y="6096"/>
                </a:lnTo>
                <a:close/>
              </a:path>
              <a:path w="640080" h="447040">
                <a:moveTo>
                  <a:pt x="640080" y="6096"/>
                </a:moveTo>
                <a:lnTo>
                  <a:pt x="627888" y="6096"/>
                </a:lnTo>
                <a:lnTo>
                  <a:pt x="633984" y="12192"/>
                </a:lnTo>
                <a:lnTo>
                  <a:pt x="640080" y="12192"/>
                </a:lnTo>
                <a:lnTo>
                  <a:pt x="640080" y="6096"/>
                </a:lnTo>
                <a:close/>
              </a:path>
              <a:path w="640080" h="447040">
                <a:moveTo>
                  <a:pt x="640080" y="47244"/>
                </a:moveTo>
                <a:lnTo>
                  <a:pt x="627888" y="47244"/>
                </a:lnTo>
                <a:lnTo>
                  <a:pt x="627888" y="96012"/>
                </a:lnTo>
                <a:lnTo>
                  <a:pt x="640080" y="96012"/>
                </a:lnTo>
                <a:lnTo>
                  <a:pt x="640080" y="47244"/>
                </a:lnTo>
                <a:close/>
              </a:path>
              <a:path w="640080" h="447040">
                <a:moveTo>
                  <a:pt x="640080" y="132588"/>
                </a:moveTo>
                <a:lnTo>
                  <a:pt x="627888" y="132588"/>
                </a:lnTo>
                <a:lnTo>
                  <a:pt x="627888" y="181356"/>
                </a:lnTo>
                <a:lnTo>
                  <a:pt x="640080" y="181356"/>
                </a:lnTo>
                <a:lnTo>
                  <a:pt x="640080" y="132588"/>
                </a:lnTo>
                <a:close/>
              </a:path>
              <a:path w="640080" h="447040">
                <a:moveTo>
                  <a:pt x="640080" y="217932"/>
                </a:moveTo>
                <a:lnTo>
                  <a:pt x="627888" y="217932"/>
                </a:lnTo>
                <a:lnTo>
                  <a:pt x="627888" y="266700"/>
                </a:lnTo>
                <a:lnTo>
                  <a:pt x="640080" y="266700"/>
                </a:lnTo>
                <a:lnTo>
                  <a:pt x="640080" y="217932"/>
                </a:lnTo>
                <a:close/>
              </a:path>
              <a:path w="640080" h="447040">
                <a:moveTo>
                  <a:pt x="640080" y="303276"/>
                </a:moveTo>
                <a:lnTo>
                  <a:pt x="627888" y="303276"/>
                </a:lnTo>
                <a:lnTo>
                  <a:pt x="627888" y="350520"/>
                </a:lnTo>
                <a:lnTo>
                  <a:pt x="640080" y="350520"/>
                </a:lnTo>
                <a:lnTo>
                  <a:pt x="640080" y="303276"/>
                </a:lnTo>
                <a:close/>
              </a:path>
              <a:path w="640080" h="447040">
                <a:moveTo>
                  <a:pt x="640080" y="387096"/>
                </a:moveTo>
                <a:lnTo>
                  <a:pt x="627888" y="387096"/>
                </a:lnTo>
                <a:lnTo>
                  <a:pt x="627888" y="435864"/>
                </a:lnTo>
                <a:lnTo>
                  <a:pt x="640080" y="435864"/>
                </a:lnTo>
                <a:lnTo>
                  <a:pt x="640080" y="387096"/>
                </a:lnTo>
                <a:close/>
              </a:path>
              <a:path w="640080" h="447040">
                <a:moveTo>
                  <a:pt x="603504" y="434340"/>
                </a:moveTo>
                <a:lnTo>
                  <a:pt x="554736" y="434340"/>
                </a:lnTo>
                <a:lnTo>
                  <a:pt x="554736" y="446532"/>
                </a:lnTo>
                <a:lnTo>
                  <a:pt x="603504" y="446532"/>
                </a:lnTo>
                <a:lnTo>
                  <a:pt x="603504" y="434340"/>
                </a:lnTo>
                <a:close/>
              </a:path>
              <a:path w="640080" h="447040">
                <a:moveTo>
                  <a:pt x="518160" y="434340"/>
                </a:moveTo>
                <a:lnTo>
                  <a:pt x="469392" y="434340"/>
                </a:lnTo>
                <a:lnTo>
                  <a:pt x="469392" y="446532"/>
                </a:lnTo>
                <a:lnTo>
                  <a:pt x="518160" y="446532"/>
                </a:lnTo>
                <a:lnTo>
                  <a:pt x="518160" y="434340"/>
                </a:lnTo>
                <a:close/>
              </a:path>
              <a:path w="640080" h="447040">
                <a:moveTo>
                  <a:pt x="432816" y="434340"/>
                </a:moveTo>
                <a:lnTo>
                  <a:pt x="385572" y="434340"/>
                </a:lnTo>
                <a:lnTo>
                  <a:pt x="385572" y="446532"/>
                </a:lnTo>
                <a:lnTo>
                  <a:pt x="432816" y="446532"/>
                </a:lnTo>
                <a:lnTo>
                  <a:pt x="432816" y="434340"/>
                </a:lnTo>
                <a:close/>
              </a:path>
              <a:path w="640080" h="447040">
                <a:moveTo>
                  <a:pt x="348996" y="434340"/>
                </a:moveTo>
                <a:lnTo>
                  <a:pt x="300228" y="434340"/>
                </a:lnTo>
                <a:lnTo>
                  <a:pt x="300228" y="446532"/>
                </a:lnTo>
                <a:lnTo>
                  <a:pt x="348996" y="446532"/>
                </a:lnTo>
                <a:lnTo>
                  <a:pt x="348996" y="434340"/>
                </a:lnTo>
                <a:close/>
              </a:path>
              <a:path w="640080" h="447040">
                <a:moveTo>
                  <a:pt x="263652" y="434340"/>
                </a:moveTo>
                <a:lnTo>
                  <a:pt x="214884" y="434340"/>
                </a:lnTo>
                <a:lnTo>
                  <a:pt x="214884" y="446532"/>
                </a:lnTo>
                <a:lnTo>
                  <a:pt x="263652" y="446532"/>
                </a:lnTo>
                <a:lnTo>
                  <a:pt x="263652" y="434340"/>
                </a:lnTo>
                <a:close/>
              </a:path>
              <a:path w="640080" h="447040">
                <a:moveTo>
                  <a:pt x="178308" y="434340"/>
                </a:moveTo>
                <a:lnTo>
                  <a:pt x="129540" y="434340"/>
                </a:lnTo>
                <a:lnTo>
                  <a:pt x="129540" y="446532"/>
                </a:lnTo>
                <a:lnTo>
                  <a:pt x="178308" y="446532"/>
                </a:lnTo>
                <a:lnTo>
                  <a:pt x="178308" y="434340"/>
                </a:lnTo>
                <a:close/>
              </a:path>
              <a:path w="640080" h="447040">
                <a:moveTo>
                  <a:pt x="92964" y="434340"/>
                </a:moveTo>
                <a:lnTo>
                  <a:pt x="45720" y="434340"/>
                </a:lnTo>
                <a:lnTo>
                  <a:pt x="45720" y="446532"/>
                </a:lnTo>
                <a:lnTo>
                  <a:pt x="92964" y="446532"/>
                </a:lnTo>
                <a:lnTo>
                  <a:pt x="92964" y="43434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01191" y="7875524"/>
            <a:ext cx="2626995" cy="49275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 marR="30480">
              <a:lnSpc>
                <a:spcPct val="105500"/>
              </a:lnSpc>
              <a:spcBef>
                <a:spcPts val="90"/>
              </a:spcBef>
            </a:pPr>
            <a:r>
              <a:rPr dirty="0" sz="550" spc="-5">
                <a:latin typeface="Arial MT"/>
                <a:cs typeface="Arial MT"/>
              </a:rPr>
              <a:t>Il </a:t>
            </a:r>
            <a:r>
              <a:rPr dirty="0" sz="550" spc="10">
                <a:latin typeface="Arial MT"/>
                <a:cs typeface="Arial MT"/>
              </a:rPr>
              <a:t>valore </a:t>
            </a:r>
            <a:r>
              <a:rPr dirty="0" sz="550" spc="5">
                <a:latin typeface="Arial MT"/>
                <a:cs typeface="Arial MT"/>
              </a:rPr>
              <a:t>critico della distribuzione </a:t>
            </a:r>
            <a:r>
              <a:rPr dirty="0" sz="550" spc="10">
                <a:latin typeface="Arial MT"/>
                <a:cs typeface="Arial MT"/>
              </a:rPr>
              <a:t>per 9 gradi di </a:t>
            </a:r>
            <a:r>
              <a:rPr dirty="0" sz="550" spc="5">
                <a:latin typeface="Arial MT"/>
                <a:cs typeface="Arial MT"/>
              </a:rPr>
              <a:t>libertà </a:t>
            </a:r>
            <a:r>
              <a:rPr dirty="0" sz="550" spc="10">
                <a:latin typeface="Arial MT"/>
                <a:cs typeface="Arial MT"/>
              </a:rPr>
              <a:t>e </a:t>
            </a:r>
            <a:r>
              <a:rPr dirty="0" sz="550" spc="25">
                <a:latin typeface="Tahoma"/>
                <a:cs typeface="Tahoma"/>
              </a:rPr>
              <a:t>α</a:t>
            </a:r>
            <a:r>
              <a:rPr dirty="0" sz="550" spc="25">
                <a:latin typeface="Tahoma"/>
                <a:cs typeface="Tahoma"/>
              </a:rPr>
              <a:t> </a:t>
            </a:r>
            <a:r>
              <a:rPr dirty="0" sz="550" spc="15">
                <a:latin typeface="Arial MT"/>
                <a:cs typeface="Arial MT"/>
              </a:rPr>
              <a:t>= </a:t>
            </a:r>
            <a:r>
              <a:rPr dirty="0" sz="550" spc="10">
                <a:latin typeface="Arial MT"/>
                <a:cs typeface="Arial MT"/>
              </a:rPr>
              <a:t>0.05 è pari a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2.262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(test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due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code).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Arial MT"/>
              <a:cs typeface="Arial MT"/>
            </a:endParaRPr>
          </a:p>
          <a:p>
            <a:pPr marL="25400" marR="208279">
              <a:lnSpc>
                <a:spcPct val="105500"/>
              </a:lnSpc>
            </a:pPr>
            <a:r>
              <a:rPr dirty="0" sz="550" spc="10">
                <a:latin typeface="Arial MT"/>
                <a:cs typeface="Arial MT"/>
              </a:rPr>
              <a:t>Dato che </a:t>
            </a:r>
            <a:r>
              <a:rPr dirty="0" sz="550">
                <a:latin typeface="Arial MT"/>
                <a:cs typeface="Arial MT"/>
              </a:rPr>
              <a:t>il </a:t>
            </a:r>
            <a:r>
              <a:rPr dirty="0" sz="550" spc="10">
                <a:latin typeface="Arial MT"/>
                <a:cs typeface="Arial MT"/>
              </a:rPr>
              <a:t>valore di </a:t>
            </a:r>
            <a:r>
              <a:rPr dirty="0" sz="550" spc="5">
                <a:latin typeface="Arial MT"/>
                <a:cs typeface="Arial MT"/>
              </a:rPr>
              <a:t>t </a:t>
            </a:r>
            <a:r>
              <a:rPr dirty="0" sz="550" spc="10">
                <a:latin typeface="Arial MT"/>
                <a:cs typeface="Arial MT"/>
              </a:rPr>
              <a:t>è </a:t>
            </a:r>
            <a:r>
              <a:rPr dirty="0" sz="550" spc="15">
                <a:latin typeface="Arial MT"/>
                <a:cs typeface="Arial MT"/>
              </a:rPr>
              <a:t>&gt; </a:t>
            </a:r>
            <a:r>
              <a:rPr dirty="0" sz="550" spc="10">
                <a:latin typeface="Arial MT"/>
                <a:cs typeface="Arial MT"/>
              </a:rPr>
              <a:t>del </a:t>
            </a:r>
            <a:r>
              <a:rPr dirty="0" sz="550" spc="5">
                <a:latin typeface="Arial MT"/>
                <a:cs typeface="Arial MT"/>
              </a:rPr>
              <a:t>t tabulato si </a:t>
            </a:r>
            <a:r>
              <a:rPr dirty="0" sz="550">
                <a:latin typeface="Arial MT"/>
                <a:cs typeface="Arial MT"/>
              </a:rPr>
              <a:t>rifiuta </a:t>
            </a:r>
            <a:r>
              <a:rPr dirty="0" sz="550" spc="15">
                <a:latin typeface="Arial MT"/>
                <a:cs typeface="Arial MT"/>
              </a:rPr>
              <a:t>H</a:t>
            </a:r>
            <a:r>
              <a:rPr dirty="0" baseline="-23809" sz="525" spc="22">
                <a:latin typeface="Arial MT"/>
                <a:cs typeface="Arial MT"/>
              </a:rPr>
              <a:t>0 </a:t>
            </a:r>
            <a:r>
              <a:rPr dirty="0" sz="550" spc="5">
                <a:latin typeface="Arial MT"/>
                <a:cs typeface="Arial MT"/>
              </a:rPr>
              <a:t>: </a:t>
            </a:r>
            <a:r>
              <a:rPr dirty="0" sz="550" spc="10">
                <a:latin typeface="Arial MT"/>
                <a:cs typeface="Arial MT"/>
              </a:rPr>
              <a:t>dunque </a:t>
            </a:r>
            <a:r>
              <a:rPr dirty="0" sz="550" spc="5">
                <a:latin typeface="Arial MT"/>
                <a:cs typeface="Arial MT"/>
              </a:rPr>
              <a:t>la </a:t>
            </a:r>
            <a:r>
              <a:rPr dirty="0" sz="550" spc="15">
                <a:latin typeface="Arial MT"/>
                <a:cs typeface="Arial MT"/>
              </a:rPr>
              <a:t>nuova </a:t>
            </a:r>
            <a:r>
              <a:rPr dirty="0" sz="550" spc="5">
                <a:latin typeface="Arial MT"/>
                <a:cs typeface="Arial MT"/>
              </a:rPr>
              <a:t>dieta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determina</a:t>
            </a:r>
            <a:r>
              <a:rPr dirty="0" sz="550" spc="-3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una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differenza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ponderale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nelle </a:t>
            </a:r>
            <a:r>
              <a:rPr dirty="0" sz="550" spc="10">
                <a:latin typeface="Arial MT"/>
                <a:cs typeface="Arial MT"/>
              </a:rPr>
              <a:t>cavie.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35151" y="6540184"/>
            <a:ext cx="1484630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40" b="1" i="1">
                <a:latin typeface="Verdana"/>
                <a:cs typeface="Verdana"/>
              </a:rPr>
              <a:t>l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80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a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0" b="1" i="1">
                <a:latin typeface="Verdana"/>
                <a:cs typeface="Verdana"/>
              </a:rPr>
              <a:t>c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5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60" b="1" i="1">
                <a:latin typeface="Verdana"/>
                <a:cs typeface="Verdana"/>
              </a:rPr>
              <a:t>’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-85" b="1" i="1">
                <a:latin typeface="Verdana"/>
                <a:cs typeface="Verdana"/>
              </a:rPr>
              <a:t>s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31519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6483170"/>
            <a:ext cx="2833028" cy="2177637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4029454" y="6575235"/>
            <a:ext cx="1057910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00" spc="-65" b="1" i="1">
                <a:latin typeface="Verdana"/>
                <a:cs typeface="Verdana"/>
              </a:rPr>
              <a:t>E</a:t>
            </a:r>
            <a:r>
              <a:rPr dirty="0" sz="900" spc="-70" b="1" i="1">
                <a:latin typeface="Verdana"/>
                <a:cs typeface="Verdana"/>
              </a:rPr>
              <a:t>rr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r>
              <a:rPr dirty="0" sz="900" spc="-70" b="1" i="1">
                <a:latin typeface="Verdana"/>
                <a:cs typeface="Verdana"/>
              </a:rPr>
              <a:t>r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d</a:t>
            </a:r>
            <a:r>
              <a:rPr dirty="0" sz="900" spc="-40" b="1" i="1">
                <a:latin typeface="Verdana"/>
                <a:cs typeface="Verdana"/>
              </a:rPr>
              <a:t>i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-65" b="1" i="1">
                <a:latin typeface="Verdana"/>
                <a:cs typeface="Verdana"/>
              </a:rPr>
              <a:t>I</a:t>
            </a:r>
            <a:r>
              <a:rPr dirty="0" sz="900" spc="25">
                <a:latin typeface="Times New Roman"/>
                <a:cs typeface="Times New Roman"/>
              </a:rPr>
              <a:t> </a:t>
            </a:r>
            <a:r>
              <a:rPr dirty="0" sz="900" spc="-75" b="1" i="1">
                <a:latin typeface="Verdana"/>
                <a:cs typeface="Verdana"/>
              </a:rPr>
              <a:t>e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65" b="1" i="1">
                <a:latin typeface="Verdana"/>
                <a:cs typeface="Verdana"/>
              </a:rPr>
              <a:t>II</a:t>
            </a:r>
            <a:r>
              <a:rPr dirty="0" sz="900" spc="40">
                <a:latin typeface="Times New Roman"/>
                <a:cs typeface="Times New Roman"/>
              </a:rPr>
              <a:t> </a:t>
            </a:r>
            <a:r>
              <a:rPr dirty="0" sz="900" spc="-45" b="1" i="1">
                <a:latin typeface="Verdana"/>
                <a:cs typeface="Verdana"/>
              </a:rPr>
              <a:t>t</a:t>
            </a:r>
            <a:r>
              <a:rPr dirty="0" sz="900" spc="-45" b="1" i="1">
                <a:latin typeface="Verdana"/>
                <a:cs typeface="Verdana"/>
              </a:rPr>
              <a:t>i</a:t>
            </a:r>
            <a:r>
              <a:rPr dirty="0" sz="900" spc="-75" b="1" i="1">
                <a:latin typeface="Verdana"/>
                <a:cs typeface="Verdana"/>
              </a:rPr>
              <a:t>p</a:t>
            </a:r>
            <a:r>
              <a:rPr dirty="0" sz="900" spc="-70" b="1" i="1">
                <a:latin typeface="Verdana"/>
                <a:cs typeface="Verdana"/>
              </a:rPr>
              <a:t>o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957572" y="7118598"/>
            <a:ext cx="1468120" cy="957580"/>
            <a:chOff x="4957572" y="7118598"/>
            <a:chExt cx="1468120" cy="957580"/>
          </a:xfrm>
        </p:grpSpPr>
        <p:sp>
          <p:nvSpPr>
            <p:cNvPr id="52" name="object 52"/>
            <p:cNvSpPr/>
            <p:nvPr/>
          </p:nvSpPr>
          <p:spPr>
            <a:xfrm>
              <a:off x="4957572" y="7118603"/>
              <a:ext cx="1468120" cy="957580"/>
            </a:xfrm>
            <a:custGeom>
              <a:avLst/>
              <a:gdLst/>
              <a:ahLst/>
              <a:cxnLst/>
              <a:rect l="l" t="t" r="r" b="b"/>
              <a:pathLst>
                <a:path w="1468120" h="957579">
                  <a:moveTo>
                    <a:pt x="1467612" y="0"/>
                  </a:moveTo>
                  <a:lnTo>
                    <a:pt x="1455420" y="0"/>
                  </a:lnTo>
                  <a:lnTo>
                    <a:pt x="1455420" y="12192"/>
                  </a:lnTo>
                  <a:lnTo>
                    <a:pt x="1455420" y="472440"/>
                  </a:lnTo>
                  <a:lnTo>
                    <a:pt x="1455420" y="484632"/>
                  </a:lnTo>
                  <a:lnTo>
                    <a:pt x="1455420" y="944880"/>
                  </a:lnTo>
                  <a:lnTo>
                    <a:pt x="740664" y="944880"/>
                  </a:lnTo>
                  <a:lnTo>
                    <a:pt x="740664" y="484632"/>
                  </a:lnTo>
                  <a:lnTo>
                    <a:pt x="1455420" y="484632"/>
                  </a:lnTo>
                  <a:lnTo>
                    <a:pt x="1455420" y="472440"/>
                  </a:lnTo>
                  <a:lnTo>
                    <a:pt x="740664" y="472440"/>
                  </a:lnTo>
                  <a:lnTo>
                    <a:pt x="740664" y="12192"/>
                  </a:lnTo>
                  <a:lnTo>
                    <a:pt x="1455420" y="12192"/>
                  </a:lnTo>
                  <a:lnTo>
                    <a:pt x="1455420" y="0"/>
                  </a:lnTo>
                  <a:lnTo>
                    <a:pt x="740664" y="0"/>
                  </a:lnTo>
                  <a:lnTo>
                    <a:pt x="728472" y="0"/>
                  </a:lnTo>
                  <a:lnTo>
                    <a:pt x="728472" y="12192"/>
                  </a:lnTo>
                  <a:lnTo>
                    <a:pt x="728472" y="472440"/>
                  </a:lnTo>
                  <a:lnTo>
                    <a:pt x="728472" y="484632"/>
                  </a:lnTo>
                  <a:lnTo>
                    <a:pt x="728472" y="944880"/>
                  </a:lnTo>
                  <a:lnTo>
                    <a:pt x="12192" y="944880"/>
                  </a:lnTo>
                  <a:lnTo>
                    <a:pt x="12192" y="484632"/>
                  </a:lnTo>
                  <a:lnTo>
                    <a:pt x="728472" y="484632"/>
                  </a:lnTo>
                  <a:lnTo>
                    <a:pt x="728472" y="472440"/>
                  </a:lnTo>
                  <a:lnTo>
                    <a:pt x="12192" y="472440"/>
                  </a:lnTo>
                  <a:lnTo>
                    <a:pt x="12192" y="12192"/>
                  </a:lnTo>
                  <a:lnTo>
                    <a:pt x="728472" y="12192"/>
                  </a:lnTo>
                  <a:lnTo>
                    <a:pt x="728472" y="0"/>
                  </a:lnTo>
                  <a:lnTo>
                    <a:pt x="0" y="0"/>
                  </a:lnTo>
                  <a:lnTo>
                    <a:pt x="0" y="484632"/>
                  </a:lnTo>
                  <a:lnTo>
                    <a:pt x="0" y="957072"/>
                  </a:lnTo>
                  <a:lnTo>
                    <a:pt x="740664" y="957072"/>
                  </a:lnTo>
                  <a:lnTo>
                    <a:pt x="1467612" y="957072"/>
                  </a:lnTo>
                  <a:lnTo>
                    <a:pt x="1467612" y="950976"/>
                  </a:lnTo>
                  <a:lnTo>
                    <a:pt x="1467612" y="6096"/>
                  </a:lnTo>
                  <a:lnTo>
                    <a:pt x="1467612" y="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6716" y="7127742"/>
              <a:ext cx="147828" cy="15087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6716" y="7915650"/>
              <a:ext cx="147828" cy="14935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000242" y="7930388"/>
            <a:ext cx="106045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50" spc="10">
                <a:solidFill>
                  <a:srgbClr val="006500"/>
                </a:solidFill>
                <a:latin typeface="Arial MT"/>
                <a:cs typeface="Arial MT"/>
              </a:rPr>
              <a:t>F</a:t>
            </a:r>
            <a:r>
              <a:rPr dirty="0" sz="550" spc="15">
                <a:solidFill>
                  <a:srgbClr val="006500"/>
                </a:solidFill>
                <a:latin typeface="Arial MT"/>
                <a:cs typeface="Arial MT"/>
              </a:rPr>
              <a:t>P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268212" y="7127742"/>
            <a:ext cx="151130" cy="937260"/>
            <a:chOff x="6268212" y="7127742"/>
            <a:chExt cx="151130" cy="937260"/>
          </a:xfrm>
        </p:grpSpPr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8212" y="7127742"/>
              <a:ext cx="146304" cy="15087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1260" y="7915650"/>
              <a:ext cx="147828" cy="149352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6304785" y="7930388"/>
            <a:ext cx="110489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50" spc="10">
                <a:solidFill>
                  <a:srgbClr val="006500"/>
                </a:solidFill>
                <a:latin typeface="Arial MT"/>
                <a:cs typeface="Arial MT"/>
              </a:rPr>
              <a:t>V</a:t>
            </a:r>
            <a:r>
              <a:rPr dirty="0" sz="550" spc="15">
                <a:solidFill>
                  <a:srgbClr val="006500"/>
                </a:solidFill>
                <a:latin typeface="Arial MT"/>
                <a:cs typeface="Arial MT"/>
              </a:rPr>
              <a:t>P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74842" y="6834023"/>
            <a:ext cx="1460500" cy="4216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3035" marR="154940" indent="115570">
              <a:lnSpc>
                <a:spcPct val="111700"/>
              </a:lnSpc>
              <a:spcBef>
                <a:spcPts val="90"/>
              </a:spcBef>
              <a:tabLst>
                <a:tab pos="812800" algn="l"/>
              </a:tabLst>
            </a:pPr>
            <a:r>
              <a:rPr dirty="0" sz="600" spc="10">
                <a:solidFill>
                  <a:srgbClr val="006500"/>
                </a:solidFill>
                <a:latin typeface="Arial MT"/>
                <a:cs typeface="Arial MT"/>
              </a:rPr>
              <a:t>Medie</a:t>
            </a:r>
            <a:r>
              <a:rPr dirty="0" sz="600" spc="20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dirty="0" sz="600" spc="5">
                <a:solidFill>
                  <a:srgbClr val="006500"/>
                </a:solidFill>
                <a:latin typeface="Arial MT"/>
                <a:cs typeface="Arial MT"/>
              </a:rPr>
              <a:t>della</a:t>
            </a:r>
            <a:r>
              <a:rPr dirty="0" sz="600" spc="35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dirty="0" sz="600" spc="10">
                <a:solidFill>
                  <a:srgbClr val="006500"/>
                </a:solidFill>
                <a:latin typeface="Arial MT"/>
                <a:cs typeface="Arial MT"/>
              </a:rPr>
              <a:t>Popolazione </a:t>
            </a:r>
            <a:r>
              <a:rPr dirty="0" sz="600" spc="15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Uguali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(</a:t>
            </a:r>
            <a:r>
              <a:rPr dirty="0" sz="600" spc="1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20833" sz="600" spc="15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r>
              <a:rPr dirty="0" sz="600" spc="10">
                <a:latin typeface="Arial MT"/>
                <a:cs typeface="Arial MT"/>
              </a:rPr>
              <a:t>)	</a:t>
            </a:r>
            <a:r>
              <a:rPr dirty="0" sz="600" spc="5">
                <a:latin typeface="Arial MT"/>
                <a:cs typeface="Arial MT"/>
              </a:rPr>
              <a:t>Differenti</a:t>
            </a:r>
            <a:r>
              <a:rPr dirty="0" sz="600" spc="-2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(</a:t>
            </a:r>
            <a:r>
              <a:rPr dirty="0" sz="600" spc="1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dirty="0" baseline="-20833" sz="600" spc="15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dirty="0" sz="600" spc="10">
                <a:latin typeface="Arial MT"/>
                <a:cs typeface="Arial MT"/>
              </a:rPr>
              <a:t>)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tabLst>
                <a:tab pos="1325245" algn="l"/>
              </a:tabLst>
            </a:pPr>
            <a:r>
              <a:rPr dirty="0" sz="550" spc="15">
                <a:solidFill>
                  <a:srgbClr val="006500"/>
                </a:solidFill>
                <a:latin typeface="Arial MT"/>
                <a:cs typeface="Arial MT"/>
              </a:rPr>
              <a:t>VN	</a:t>
            </a:r>
            <a:r>
              <a:rPr dirty="0" sz="550" spc="10">
                <a:solidFill>
                  <a:srgbClr val="006500"/>
                </a:solidFill>
                <a:latin typeface="Arial MT"/>
                <a:cs typeface="Arial MT"/>
              </a:rPr>
              <a:t>FN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42230" y="7000749"/>
            <a:ext cx="62674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solidFill>
                  <a:srgbClr val="006500"/>
                </a:solidFill>
                <a:latin typeface="Arial MT"/>
                <a:cs typeface="Arial MT"/>
              </a:rPr>
              <a:t>Conclusione</a:t>
            </a:r>
            <a:r>
              <a:rPr dirty="0" sz="600" spc="-15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006500"/>
                </a:solidFill>
                <a:latin typeface="Arial MT"/>
                <a:cs typeface="Arial MT"/>
              </a:rPr>
              <a:t>Test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42230" y="7244589"/>
            <a:ext cx="514350" cy="21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5000"/>
              </a:lnSpc>
              <a:spcBef>
                <a:spcPts val="100"/>
              </a:spcBef>
            </a:pPr>
            <a:r>
              <a:rPr dirty="0" sz="600" spc="15">
                <a:latin typeface="Arial MT"/>
                <a:cs typeface="Arial MT"/>
              </a:rPr>
              <a:t>Le medie </a:t>
            </a:r>
            <a:r>
              <a:rPr dirty="0" u="sng" sz="600" spc="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non </a:t>
            </a:r>
            <a:r>
              <a:rPr dirty="0" sz="600" spc="-155" i="1">
                <a:latin typeface="Arial"/>
                <a:cs typeface="Arial"/>
              </a:rPr>
              <a:t> </a:t>
            </a:r>
            <a:r>
              <a:rPr dirty="0" u="sng" sz="600" spc="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sng" sz="600" spc="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</a:t>
            </a:r>
            <a:r>
              <a:rPr dirty="0" u="sng" sz="600" spc="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sz="600" spc="5" i="1">
                <a:latin typeface="Arial"/>
                <a:cs typeface="Arial"/>
              </a:rPr>
              <a:t> </a:t>
            </a:r>
            <a:r>
              <a:rPr dirty="0" sz="600">
                <a:latin typeface="Arial MT"/>
                <a:cs typeface="Arial MT"/>
              </a:rPr>
              <a:t>dif</a:t>
            </a:r>
            <a:r>
              <a:rPr dirty="0" sz="600" spc="10">
                <a:latin typeface="Arial MT"/>
                <a:cs typeface="Arial MT"/>
              </a:rPr>
              <a:t>f</a:t>
            </a:r>
            <a:r>
              <a:rPr dirty="0" sz="600" spc="10">
                <a:latin typeface="Arial MT"/>
                <a:cs typeface="Arial MT"/>
              </a:rPr>
              <a:t>e</a:t>
            </a:r>
            <a:r>
              <a:rPr dirty="0" sz="600" spc="10">
                <a:latin typeface="Arial MT"/>
                <a:cs typeface="Arial MT"/>
              </a:rPr>
              <a:t>r</a:t>
            </a:r>
            <a:r>
              <a:rPr dirty="0" sz="600" spc="10">
                <a:latin typeface="Arial MT"/>
                <a:cs typeface="Arial MT"/>
              </a:rPr>
              <a:t>e</a:t>
            </a:r>
            <a:r>
              <a:rPr dirty="0" sz="600">
                <a:latin typeface="Arial MT"/>
                <a:cs typeface="Arial MT"/>
              </a:rPr>
              <a:t>n</a:t>
            </a:r>
            <a:r>
              <a:rPr dirty="0" sz="600" spc="5">
                <a:latin typeface="Arial MT"/>
                <a:cs typeface="Arial MT"/>
              </a:rPr>
              <a:t>ti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42230" y="7695693"/>
            <a:ext cx="541020" cy="2184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spc="15">
                <a:latin typeface="Arial MT"/>
                <a:cs typeface="Arial MT"/>
              </a:rPr>
              <a:t>Le</a:t>
            </a:r>
            <a:r>
              <a:rPr dirty="0" sz="600" spc="-30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medie</a:t>
            </a:r>
            <a:r>
              <a:rPr dirty="0" sz="600" spc="-20">
                <a:latin typeface="Arial MT"/>
                <a:cs typeface="Arial MT"/>
              </a:rPr>
              <a:t> </a:t>
            </a:r>
            <a:r>
              <a:rPr dirty="0" u="sng" sz="600" spc="1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sono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sz="600" spc="5">
                <a:latin typeface="Arial MT"/>
                <a:cs typeface="Arial MT"/>
              </a:rPr>
              <a:t>differenti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62825" y="7272021"/>
            <a:ext cx="247015" cy="161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850" spc="15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850" spc="1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85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dirty="0" sz="850" spc="40">
                <a:solidFill>
                  <a:srgbClr val="FF0000"/>
                </a:solidFill>
                <a:latin typeface="Tahoma"/>
                <a:cs typeface="Tahoma"/>
              </a:rPr>
              <a:t>β</a:t>
            </a:r>
            <a:r>
              <a:rPr dirty="0" sz="850" spc="1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50177" y="7744461"/>
            <a:ext cx="215265" cy="161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850" spc="1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dirty="0" sz="85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dirty="0" sz="850" spc="40">
                <a:solidFill>
                  <a:srgbClr val="FF0000"/>
                </a:solidFill>
                <a:latin typeface="Tahoma"/>
                <a:cs typeface="Tahoma"/>
              </a:rPr>
              <a:t>α</a:t>
            </a:r>
            <a:r>
              <a:rPr dirty="0" sz="850" spc="1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39965" y="7730745"/>
            <a:ext cx="412750" cy="296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4700"/>
              </a:lnSpc>
              <a:spcBef>
                <a:spcPts val="90"/>
              </a:spcBef>
            </a:pPr>
            <a:r>
              <a:rPr dirty="0" sz="850" spc="15">
                <a:solidFill>
                  <a:srgbClr val="FF0000"/>
                </a:solidFill>
                <a:latin typeface="Arial MT"/>
                <a:cs typeface="Arial MT"/>
              </a:rPr>
              <a:t>po</a:t>
            </a:r>
            <a:r>
              <a:rPr dirty="0" sz="850" spc="15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850" spc="15">
                <a:solidFill>
                  <a:srgbClr val="FF0000"/>
                </a:solidFill>
                <a:latin typeface="Arial MT"/>
                <a:cs typeface="Arial MT"/>
              </a:rPr>
              <a:t>en</a:t>
            </a:r>
            <a:r>
              <a:rPr dirty="0" sz="850">
                <a:solidFill>
                  <a:srgbClr val="FF0000"/>
                </a:solidFill>
                <a:latin typeface="Arial MT"/>
                <a:cs typeface="Arial MT"/>
              </a:rPr>
              <a:t>z</a:t>
            </a:r>
            <a:r>
              <a:rPr dirty="0" sz="850" spc="10">
                <a:solidFill>
                  <a:srgbClr val="FF0000"/>
                </a:solidFill>
                <a:latin typeface="Arial MT"/>
                <a:cs typeface="Arial MT"/>
              </a:rPr>
              <a:t>a  </a:t>
            </a:r>
            <a:r>
              <a:rPr dirty="0" sz="850" spc="15">
                <a:solidFill>
                  <a:srgbClr val="FF0000"/>
                </a:solidFill>
                <a:latin typeface="Arial MT"/>
                <a:cs typeface="Arial MT"/>
              </a:rPr>
              <a:t>(1-</a:t>
            </a:r>
            <a:r>
              <a:rPr dirty="0" sz="850" spc="15">
                <a:solidFill>
                  <a:srgbClr val="FF0000"/>
                </a:solidFill>
                <a:latin typeface="Tahoma"/>
                <a:cs typeface="Tahoma"/>
              </a:rPr>
              <a:t>β</a:t>
            </a:r>
            <a:r>
              <a:rPr dirty="0" sz="850" spc="15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925823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2022-04-23T11:36:21Z</dcterms:created>
  <dcterms:modified xsi:type="dcterms:W3CDTF">2022-04-23T11:36:21Z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2022-04-23T00:00:00Z</vt:filetime>
  </property>
</Properties>
</file>