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07932" y="10227774"/>
            <a:ext cx="1612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://www.biostatistica.unich.it/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2013" y="1287854"/>
            <a:ext cx="2833370" cy="2178050"/>
            <a:chOff x="782013" y="1287854"/>
            <a:chExt cx="2833370" cy="2178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1287854"/>
              <a:ext cx="2833028" cy="21776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7072" y="1367022"/>
              <a:ext cx="2165604" cy="2087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96" y="1848606"/>
              <a:ext cx="1933956" cy="213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1996" y="2421757"/>
              <a:ext cx="1310640" cy="1202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116" y="2145786"/>
              <a:ext cx="1679448" cy="2148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9200" y="2881879"/>
              <a:ext cx="1879600" cy="163195"/>
            </a:xfrm>
            <a:custGeom>
              <a:avLst/>
              <a:gdLst/>
              <a:ahLst/>
              <a:cxnLst/>
              <a:rect l="l" t="t" r="r" b="b"/>
              <a:pathLst>
                <a:path w="1879600" h="163194">
                  <a:moveTo>
                    <a:pt x="1879091" y="0"/>
                  </a:moveTo>
                  <a:lnTo>
                    <a:pt x="0" y="0"/>
                  </a:lnTo>
                  <a:lnTo>
                    <a:pt x="0" y="163067"/>
                  </a:lnTo>
                  <a:lnTo>
                    <a:pt x="1879091" y="163067"/>
                  </a:lnTo>
                  <a:lnTo>
                    <a:pt x="1879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17676" y="2880354"/>
              <a:ext cx="1882139" cy="166370"/>
            </a:xfrm>
            <a:custGeom>
              <a:avLst/>
              <a:gdLst/>
              <a:ahLst/>
              <a:cxnLst/>
              <a:rect l="l" t="t" r="r" b="b"/>
              <a:pathLst>
                <a:path w="1882139" h="166369">
                  <a:moveTo>
                    <a:pt x="1882140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1882140" y="166116"/>
                  </a:lnTo>
                  <a:lnTo>
                    <a:pt x="1882140" y="164592"/>
                  </a:lnTo>
                  <a:lnTo>
                    <a:pt x="3048" y="164592"/>
                  </a:lnTo>
                  <a:lnTo>
                    <a:pt x="1524" y="163068"/>
                  </a:lnTo>
                  <a:lnTo>
                    <a:pt x="3048" y="163068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1882140" y="1524"/>
                  </a:lnTo>
                  <a:lnTo>
                    <a:pt x="1882140" y="0"/>
                  </a:lnTo>
                  <a:close/>
                </a:path>
                <a:path w="1882139" h="166369">
                  <a:moveTo>
                    <a:pt x="3048" y="163068"/>
                  </a:moveTo>
                  <a:lnTo>
                    <a:pt x="1524" y="163068"/>
                  </a:lnTo>
                  <a:lnTo>
                    <a:pt x="3048" y="164592"/>
                  </a:lnTo>
                  <a:lnTo>
                    <a:pt x="3048" y="163068"/>
                  </a:lnTo>
                  <a:close/>
                </a:path>
                <a:path w="1882139" h="166369">
                  <a:moveTo>
                    <a:pt x="1879092" y="163068"/>
                  </a:moveTo>
                  <a:lnTo>
                    <a:pt x="3048" y="163068"/>
                  </a:lnTo>
                  <a:lnTo>
                    <a:pt x="3048" y="164592"/>
                  </a:lnTo>
                  <a:lnTo>
                    <a:pt x="1879092" y="164592"/>
                  </a:lnTo>
                  <a:lnTo>
                    <a:pt x="1879092" y="163068"/>
                  </a:lnTo>
                  <a:close/>
                </a:path>
                <a:path w="1882139" h="166369">
                  <a:moveTo>
                    <a:pt x="1879092" y="1524"/>
                  </a:moveTo>
                  <a:lnTo>
                    <a:pt x="1879092" y="164592"/>
                  </a:lnTo>
                  <a:lnTo>
                    <a:pt x="1880616" y="163068"/>
                  </a:lnTo>
                  <a:lnTo>
                    <a:pt x="1882140" y="163068"/>
                  </a:lnTo>
                  <a:lnTo>
                    <a:pt x="1882140" y="3048"/>
                  </a:lnTo>
                  <a:lnTo>
                    <a:pt x="1880616" y="3048"/>
                  </a:lnTo>
                  <a:lnTo>
                    <a:pt x="1879092" y="1524"/>
                  </a:lnTo>
                  <a:close/>
                </a:path>
                <a:path w="1882139" h="166369">
                  <a:moveTo>
                    <a:pt x="1882140" y="163068"/>
                  </a:moveTo>
                  <a:lnTo>
                    <a:pt x="1880616" y="163068"/>
                  </a:lnTo>
                  <a:lnTo>
                    <a:pt x="1879092" y="164592"/>
                  </a:lnTo>
                  <a:lnTo>
                    <a:pt x="1882140" y="164592"/>
                  </a:lnTo>
                  <a:lnTo>
                    <a:pt x="1882140" y="163068"/>
                  </a:lnTo>
                  <a:close/>
                </a:path>
                <a:path w="1882139" h="166369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882139" h="166369">
                  <a:moveTo>
                    <a:pt x="1879092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1879092" y="3048"/>
                  </a:lnTo>
                  <a:lnTo>
                    <a:pt x="1879092" y="1524"/>
                  </a:lnTo>
                  <a:close/>
                </a:path>
                <a:path w="1882139" h="166369">
                  <a:moveTo>
                    <a:pt x="1882140" y="1524"/>
                  </a:moveTo>
                  <a:lnTo>
                    <a:pt x="1879092" y="1524"/>
                  </a:lnTo>
                  <a:lnTo>
                    <a:pt x="1880616" y="3048"/>
                  </a:lnTo>
                  <a:lnTo>
                    <a:pt x="1882140" y="3048"/>
                  </a:lnTo>
                  <a:lnTo>
                    <a:pt x="188214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218438" y="2880995"/>
            <a:ext cx="1880870" cy="1651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5895">
              <a:lnSpc>
                <a:spcPts val="935"/>
              </a:lnSpc>
            </a:pPr>
            <a:r>
              <a:rPr dirty="0" sz="850" spc="10" i="1">
                <a:latin typeface="Arial"/>
                <a:cs typeface="Arial"/>
                <a:hlinkClick r:id="rId7"/>
              </a:rPr>
              <a:t>http://www.biostatistica.unich.it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5423" y="1258819"/>
            <a:ext cx="2909570" cy="2234565"/>
            <a:chOff x="725423" y="1258819"/>
            <a:chExt cx="2909570" cy="223456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996" y="2650357"/>
              <a:ext cx="1310640" cy="1217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1519" y="1264915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1287854"/>
            <a:ext cx="2833028" cy="21776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925823" y="1264915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441325" marR="753110" indent="59055">
              <a:lnSpc>
                <a:spcPts val="1070"/>
              </a:lnSpc>
              <a:spcBef>
                <a:spcPts val="595"/>
              </a:spcBef>
            </a:pP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F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Z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900" spc="-55" b="1" i="1">
                <a:solidFill>
                  <a:srgbClr val="0D0D0D"/>
                </a:solidFill>
                <a:latin typeface="Verdana"/>
                <a:cs typeface="Verdana"/>
              </a:rPr>
              <a:t>E </a:t>
            </a:r>
            <a:r>
              <a:rPr dirty="0" sz="9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P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90" b="1" i="1">
                <a:solidFill>
                  <a:srgbClr val="0D0D0D"/>
                </a:solidFill>
                <a:latin typeface="Verdana"/>
                <a:cs typeface="Verdana"/>
              </a:rPr>
              <a:t>V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B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Q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90" b="1" i="1">
                <a:solidFill>
                  <a:srgbClr val="0D0D0D"/>
                </a:solidFill>
                <a:latin typeface="Verdana"/>
                <a:cs typeface="Verdana"/>
              </a:rPr>
              <a:t>V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Verdana"/>
              <a:cs typeface="Verdana"/>
            </a:endParaRPr>
          </a:p>
          <a:p>
            <a:pPr algn="just" marL="172085" marR="138430">
              <a:lnSpc>
                <a:spcPct val="156400"/>
              </a:lnSpc>
            </a:pPr>
            <a:r>
              <a:rPr dirty="0" sz="550" spc="10">
                <a:latin typeface="Arial MT"/>
                <a:cs typeface="Arial MT"/>
              </a:rPr>
              <a:t>La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presentazione</a:t>
            </a:r>
            <a:r>
              <a:rPr dirty="0" sz="550" spc="10">
                <a:latin typeface="Arial MT"/>
                <a:cs typeface="Arial MT"/>
              </a:rPr>
              <a:t> dei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dati</a:t>
            </a:r>
            <a:r>
              <a:rPr dirty="0" sz="550" spc="10">
                <a:latin typeface="Arial MT"/>
                <a:cs typeface="Arial MT"/>
              </a:rPr>
              <a:t> per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molte</a:t>
            </a:r>
            <a:r>
              <a:rPr dirty="0" sz="550" spc="10">
                <a:latin typeface="Arial MT"/>
                <a:cs typeface="Arial MT"/>
              </a:rPr>
              <a:t> ricerche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mediche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fa</a:t>
            </a:r>
            <a:r>
              <a:rPr dirty="0" sz="550" spc="10">
                <a:latin typeface="Arial MT"/>
                <a:cs typeface="Arial MT"/>
              </a:rPr>
              <a:t> comunemente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riferimento</a:t>
            </a:r>
            <a:r>
              <a:rPr dirty="0" sz="550" spc="10">
                <a:latin typeface="Arial MT"/>
                <a:cs typeface="Arial MT"/>
              </a:rPr>
              <a:t> 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frequenze,</a:t>
            </a:r>
            <a:r>
              <a:rPr dirty="0" sz="550" spc="10">
                <a:latin typeface="Arial MT"/>
                <a:cs typeface="Arial MT"/>
              </a:rPr>
              <a:t> assolute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o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percentuali. </a:t>
            </a:r>
            <a:r>
              <a:rPr dirty="0" sz="550" spc="10">
                <a:latin typeface="Arial MT"/>
                <a:cs typeface="Arial MT"/>
              </a:rPr>
              <a:t> Osservazioni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cliniche </a:t>
            </a:r>
            <a:r>
              <a:rPr dirty="0" sz="550" spc="10">
                <a:latin typeface="Arial MT"/>
                <a:cs typeface="Arial MT"/>
              </a:rPr>
              <a:t> conducono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sovente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4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risultati</a:t>
            </a:r>
            <a:r>
              <a:rPr dirty="0" sz="550" spc="3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tipo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"il</a:t>
            </a:r>
            <a:r>
              <a:rPr dirty="0" sz="550" spc="4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60</a:t>
            </a:r>
            <a:r>
              <a:rPr dirty="0" sz="550" spc="15">
                <a:latin typeface="Symbol"/>
                <a:cs typeface="Symbol"/>
              </a:rPr>
              <a:t></a:t>
            </a:r>
            <a:r>
              <a:rPr dirty="0" sz="550" spc="50">
                <a:latin typeface="Times New Roman"/>
                <a:cs typeface="Times New Roman"/>
              </a:rPr>
              <a:t> </a:t>
            </a:r>
            <a:r>
              <a:rPr dirty="0" sz="550" spc="5">
                <a:latin typeface="Arial MT"/>
                <a:cs typeface="Arial MT"/>
              </a:rPr>
              <a:t>degli</a:t>
            </a:r>
            <a:r>
              <a:rPr dirty="0" sz="550" spc="4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individui</a:t>
            </a:r>
            <a:r>
              <a:rPr dirty="0" sz="550" spc="3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trattati</a:t>
            </a:r>
            <a:r>
              <a:rPr dirty="0" sz="550" spc="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con</a:t>
            </a:r>
            <a:r>
              <a:rPr dirty="0" sz="550" spc="4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farmaco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è </a:t>
            </a:r>
            <a:r>
              <a:rPr dirty="0" sz="550" spc="5">
                <a:latin typeface="Arial MT"/>
                <a:cs typeface="Arial MT"/>
              </a:rPr>
              <a:t>migliorato rispetto </a:t>
            </a:r>
            <a:r>
              <a:rPr dirty="0" sz="550" spc="10">
                <a:latin typeface="Arial MT"/>
                <a:cs typeface="Arial MT"/>
              </a:rPr>
              <a:t>al 47</a:t>
            </a:r>
            <a:r>
              <a:rPr dirty="0" sz="550" spc="10">
                <a:latin typeface="Symbol"/>
                <a:cs typeface="Symbol"/>
              </a:rPr>
              <a:t></a:t>
            </a:r>
            <a:r>
              <a:rPr dirty="0" sz="550" spc="10">
                <a:latin typeface="Times New Roman"/>
                <a:cs typeface="Times New Roman"/>
              </a:rPr>
              <a:t>  </a:t>
            </a:r>
            <a:r>
              <a:rPr dirty="0" sz="550" spc="5">
                <a:latin typeface="Arial MT"/>
                <a:cs typeface="Arial MT"/>
              </a:rPr>
              <a:t>del </a:t>
            </a:r>
            <a:r>
              <a:rPr dirty="0" sz="550" spc="10">
                <a:latin typeface="Arial MT"/>
                <a:cs typeface="Arial MT"/>
              </a:rPr>
              <a:t>gruppo di </a:t>
            </a:r>
            <a:r>
              <a:rPr dirty="0" sz="550" spc="5">
                <a:latin typeface="Arial MT"/>
                <a:cs typeface="Arial MT"/>
              </a:rPr>
              <a:t>soggetti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controllo", implicando con 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ciò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confronto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tra i risultati ottenuti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per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 </a:t>
            </a:r>
            <a:r>
              <a:rPr dirty="0" sz="550" spc="10">
                <a:latin typeface="Arial MT"/>
                <a:cs typeface="Arial MT"/>
              </a:rPr>
              <a:t>due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gruppi.</a:t>
            </a:r>
            <a:endParaRPr sz="550">
              <a:latin typeface="Arial MT"/>
              <a:cs typeface="Arial MT"/>
            </a:endParaRPr>
          </a:p>
          <a:p>
            <a:pPr algn="just" marL="172085" marR="137795">
              <a:lnSpc>
                <a:spcPct val="155900"/>
              </a:lnSpc>
              <a:spcBef>
                <a:spcPts val="150"/>
              </a:spcBef>
            </a:pPr>
            <a:r>
              <a:rPr dirty="0" sz="550" spc="5">
                <a:latin typeface="Arial MT"/>
                <a:cs typeface="Arial MT"/>
              </a:rPr>
              <a:t>Risulta</a:t>
            </a:r>
            <a:r>
              <a:rPr dirty="0" sz="550" spc="3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evidente</a:t>
            </a:r>
            <a:r>
              <a:rPr dirty="0" sz="550" spc="3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che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tali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risultati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non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sono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espressi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da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dati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su</a:t>
            </a:r>
            <a:r>
              <a:rPr dirty="0" sz="550" spc="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scala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quantitativa </a:t>
            </a:r>
            <a:r>
              <a:rPr dirty="0" sz="550" spc="10">
                <a:latin typeface="Arial MT"/>
                <a:cs typeface="Arial MT"/>
              </a:rPr>
              <a:t> e </a:t>
            </a:r>
            <a:r>
              <a:rPr dirty="0" sz="550" spc="5">
                <a:latin typeface="Arial MT"/>
                <a:cs typeface="Arial MT"/>
              </a:rPr>
              <a:t>quindi </a:t>
            </a:r>
            <a:r>
              <a:rPr dirty="0" sz="550" spc="10">
                <a:latin typeface="Arial MT"/>
                <a:cs typeface="Arial MT"/>
              </a:rPr>
              <a:t>non è </a:t>
            </a:r>
            <a:r>
              <a:rPr dirty="0" sz="550" spc="5">
                <a:latin typeface="Arial MT"/>
                <a:cs typeface="Arial MT"/>
              </a:rPr>
              <a:t>possibile fare riferimento alla distribuzione </a:t>
            </a:r>
            <a:r>
              <a:rPr dirty="0" sz="550" spc="10">
                <a:latin typeface="Arial MT"/>
                <a:cs typeface="Arial MT"/>
              </a:rPr>
              <a:t>Gaussiana o a </a:t>
            </a:r>
            <a:r>
              <a:rPr dirty="0" sz="550" spc="5">
                <a:latin typeface="Arial MT"/>
                <a:cs typeface="Arial MT"/>
              </a:rPr>
              <a:t>quelle </a:t>
            </a:r>
            <a:r>
              <a:rPr dirty="0" sz="550" spc="10">
                <a:latin typeface="Arial MT"/>
                <a:cs typeface="Arial MT"/>
              </a:rPr>
              <a:t> del </a:t>
            </a:r>
            <a:r>
              <a:rPr dirty="0" sz="550" spc="5">
                <a:latin typeface="Arial MT"/>
                <a:cs typeface="Arial MT"/>
              </a:rPr>
              <a:t>t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Student, </a:t>
            </a:r>
            <a:r>
              <a:rPr dirty="0" sz="550" spc="15">
                <a:latin typeface="Arial MT"/>
                <a:cs typeface="Arial MT"/>
              </a:rPr>
              <a:t>ma </a:t>
            </a:r>
            <a:r>
              <a:rPr dirty="0" sz="550" spc="10">
                <a:latin typeface="Arial MT"/>
                <a:cs typeface="Arial MT"/>
              </a:rPr>
              <a:t>occorre </a:t>
            </a:r>
            <a:r>
              <a:rPr dirty="0" sz="550" spc="5">
                <a:latin typeface="Arial MT"/>
                <a:cs typeface="Arial MT"/>
              </a:rPr>
              <a:t>considerare metodiche specifiche </a:t>
            </a:r>
            <a:r>
              <a:rPr dirty="0" sz="550" spc="10">
                <a:latin typeface="Arial MT"/>
                <a:cs typeface="Arial MT"/>
              </a:rPr>
              <a:t>che </a:t>
            </a:r>
            <a:r>
              <a:rPr dirty="0" sz="550" spc="5">
                <a:latin typeface="Arial MT"/>
                <a:cs typeface="Arial MT"/>
              </a:rPr>
              <a:t>permettano, </a:t>
            </a:r>
            <a:r>
              <a:rPr dirty="0" sz="550" spc="10">
                <a:latin typeface="Arial MT"/>
                <a:cs typeface="Arial MT"/>
              </a:rPr>
              <a:t> anche </a:t>
            </a:r>
            <a:r>
              <a:rPr dirty="0" sz="550" spc="5">
                <a:latin typeface="Arial MT"/>
                <a:cs typeface="Arial MT"/>
              </a:rPr>
              <a:t>con tale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tipo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dati,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verificare  l'ipotesi </a:t>
            </a:r>
            <a:r>
              <a:rPr dirty="0" sz="550" spc="10">
                <a:latin typeface="Arial MT"/>
                <a:cs typeface="Arial MT"/>
              </a:rPr>
              <a:t>zero di una </a:t>
            </a:r>
            <a:r>
              <a:rPr dirty="0" sz="550" spc="5">
                <a:latin typeface="Arial MT"/>
                <a:cs typeface="Arial MT"/>
              </a:rPr>
              <a:t>differenza  casuale 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tra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le </a:t>
            </a:r>
            <a:r>
              <a:rPr dirty="0" sz="550" spc="10">
                <a:latin typeface="Arial MT"/>
                <a:cs typeface="Arial MT"/>
              </a:rPr>
              <a:t>frequenze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riscontrate.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4256606"/>
            <a:ext cx="2833028" cy="217763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65935" y="4330384"/>
            <a:ext cx="1745614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h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50" b="1" i="1">
                <a:solidFill>
                  <a:srgbClr val="0D0D0D"/>
                </a:solidFill>
                <a:latin typeface="Verdana"/>
                <a:cs typeface="Verdana"/>
              </a:rPr>
              <a:t>-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q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90" b="1" i="1">
                <a:solidFill>
                  <a:srgbClr val="0D0D0D"/>
                </a:solidFill>
                <a:latin typeface="Verdana"/>
                <a:cs typeface="Verdana"/>
              </a:rPr>
              <a:t>(</a:t>
            </a:r>
            <a:r>
              <a:rPr dirty="0" sz="900" spc="-10">
                <a:solidFill>
                  <a:srgbClr val="0D0D0D"/>
                </a:solidFill>
                <a:latin typeface="Symbol"/>
                <a:cs typeface="Symbol"/>
              </a:rPr>
              <a:t>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2</a:t>
            </a:r>
            <a:r>
              <a:rPr dirty="0" sz="900" spc="-90" b="1" i="1">
                <a:solidFill>
                  <a:srgbClr val="0D0D0D"/>
                </a:solidFill>
                <a:latin typeface="Verdana"/>
                <a:cs typeface="Verdana"/>
              </a:rPr>
              <a:t>)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591" y="4627882"/>
            <a:ext cx="2587625" cy="18351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1920" marR="5080" indent="-109855">
              <a:lnSpc>
                <a:spcPts val="550"/>
              </a:lnSpc>
              <a:spcBef>
                <a:spcPts val="235"/>
              </a:spcBef>
            </a:pP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Esempio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550" spc="10">
                <a:latin typeface="Arial MT"/>
                <a:cs typeface="Arial MT"/>
              </a:rPr>
              <a:t>C’è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parità</a:t>
            </a:r>
            <a:r>
              <a:rPr dirty="0" sz="550" spc="2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tra</a:t>
            </a:r>
            <a:r>
              <a:rPr dirty="0" sz="550" spc="2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2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sessi</a:t>
            </a:r>
            <a:r>
              <a:rPr dirty="0" sz="550" spc="17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nei  180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iscritti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al  corso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  laurea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in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medicina?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 </a:t>
            </a:r>
            <a:r>
              <a:rPr dirty="0" sz="550" spc="10">
                <a:latin typeface="Arial MT"/>
                <a:cs typeface="Arial MT"/>
              </a:rPr>
              <a:t>organizza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un'indagine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su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campione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casuale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 80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studenti.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4191" y="4873246"/>
            <a:ext cx="212534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69900">
              <a:lnSpc>
                <a:spcPct val="103600"/>
              </a:lnSpc>
              <a:spcBef>
                <a:spcPts val="100"/>
              </a:spcBef>
            </a:pPr>
            <a:r>
              <a:rPr dirty="0" sz="550" spc="15">
                <a:latin typeface="Arial MT"/>
                <a:cs typeface="Arial MT"/>
              </a:rPr>
              <a:t>H</a:t>
            </a:r>
            <a:r>
              <a:rPr dirty="0" baseline="-23809" sz="525" spc="22">
                <a:latin typeface="Arial MT"/>
                <a:cs typeface="Arial MT"/>
              </a:rPr>
              <a:t>0</a:t>
            </a:r>
            <a:r>
              <a:rPr dirty="0" sz="550" spc="5">
                <a:latin typeface="Arial MT"/>
                <a:cs typeface="Arial MT"/>
              </a:rPr>
              <a:t>: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20">
                <a:latin typeface="Arial MT"/>
                <a:cs typeface="Arial MT"/>
              </a:rPr>
              <a:t>%M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ne</a:t>
            </a:r>
            <a:r>
              <a:rPr dirty="0" sz="550" spc="-5">
                <a:latin typeface="Arial MT"/>
                <a:cs typeface="Arial MT"/>
              </a:rPr>
              <a:t>ll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popo</a:t>
            </a:r>
            <a:r>
              <a:rPr dirty="0" sz="550" spc="-5">
                <a:latin typeface="Arial MT"/>
                <a:cs typeface="Arial MT"/>
              </a:rPr>
              <a:t>l</a:t>
            </a:r>
            <a:r>
              <a:rPr dirty="0" sz="550" spc="10">
                <a:latin typeface="Arial MT"/>
                <a:cs typeface="Arial MT"/>
              </a:rPr>
              <a:t>az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10">
                <a:latin typeface="Arial MT"/>
                <a:cs typeface="Arial MT"/>
              </a:rPr>
              <a:t>one</a:t>
            </a:r>
            <a:r>
              <a:rPr dirty="0" sz="550" spc="10">
                <a:latin typeface="Arial MT"/>
                <a:cs typeface="Arial MT"/>
              </a:rPr>
              <a:t>=</a:t>
            </a:r>
            <a:r>
              <a:rPr dirty="0" sz="550" spc="15">
                <a:latin typeface="Arial MT"/>
                <a:cs typeface="Arial MT"/>
              </a:rPr>
              <a:t>%F</a:t>
            </a:r>
            <a:r>
              <a:rPr dirty="0" sz="550" spc="-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ne</a:t>
            </a:r>
            <a:r>
              <a:rPr dirty="0" sz="550" spc="-5">
                <a:latin typeface="Arial MT"/>
                <a:cs typeface="Arial MT"/>
              </a:rPr>
              <a:t>ll</a:t>
            </a:r>
            <a:r>
              <a:rPr dirty="0" sz="550" spc="10">
                <a:latin typeface="Arial MT"/>
                <a:cs typeface="Arial MT"/>
              </a:rPr>
              <a:t>a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popo</a:t>
            </a:r>
            <a:r>
              <a:rPr dirty="0" sz="550" spc="-5">
                <a:latin typeface="Arial MT"/>
                <a:cs typeface="Arial MT"/>
              </a:rPr>
              <a:t>l</a:t>
            </a:r>
            <a:r>
              <a:rPr dirty="0" sz="550" spc="10">
                <a:latin typeface="Arial MT"/>
                <a:cs typeface="Arial MT"/>
              </a:rPr>
              <a:t>az</a:t>
            </a:r>
            <a:r>
              <a:rPr dirty="0" sz="550" spc="-5">
                <a:latin typeface="Arial MT"/>
                <a:cs typeface="Arial MT"/>
              </a:rPr>
              <a:t>i</a:t>
            </a:r>
            <a:r>
              <a:rPr dirty="0" sz="550" spc="10">
                <a:latin typeface="Arial MT"/>
                <a:cs typeface="Arial MT"/>
              </a:rPr>
              <a:t>one  </a:t>
            </a:r>
            <a:r>
              <a:rPr dirty="0" sz="550" spc="15">
                <a:latin typeface="Arial MT"/>
                <a:cs typeface="Arial MT"/>
              </a:rPr>
              <a:t>H</a:t>
            </a:r>
            <a:r>
              <a:rPr dirty="0" baseline="-23809" sz="525" spc="22">
                <a:latin typeface="Arial MT"/>
                <a:cs typeface="Arial MT"/>
              </a:rPr>
              <a:t>1</a:t>
            </a:r>
            <a:r>
              <a:rPr dirty="0" sz="550" spc="15">
                <a:latin typeface="Arial MT"/>
                <a:cs typeface="Arial MT"/>
              </a:rPr>
              <a:t>: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20">
                <a:latin typeface="Arial MT"/>
                <a:cs typeface="Arial MT"/>
              </a:rPr>
              <a:t>%M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nella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popolazione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Symbol"/>
                <a:cs typeface="Symbol"/>
              </a:rPr>
              <a:t></a:t>
            </a:r>
            <a:r>
              <a:rPr dirty="0" sz="550" spc="5">
                <a:latin typeface="Times New Roman"/>
                <a:cs typeface="Times New Roman"/>
              </a:rPr>
              <a:t> </a:t>
            </a:r>
            <a:r>
              <a:rPr dirty="0" sz="550" spc="15">
                <a:latin typeface="Arial MT"/>
                <a:cs typeface="Arial MT"/>
              </a:rPr>
              <a:t>%F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nella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popolazione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dirty="0" sz="550" spc="5">
                <a:latin typeface="Arial MT"/>
                <a:cs typeface="Arial MT"/>
              </a:rPr>
              <a:t>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risultati </a:t>
            </a:r>
            <a:r>
              <a:rPr dirty="0" sz="550" spc="10">
                <a:latin typeface="Arial MT"/>
                <a:cs typeface="Arial MT"/>
              </a:rPr>
              <a:t>osservati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(O)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5">
                <a:latin typeface="Arial MT"/>
                <a:cs typeface="Arial MT"/>
              </a:rPr>
              <a:t> le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attese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(A)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sono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riportati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nella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tabella.</a:t>
            </a:r>
            <a:endParaRPr sz="550">
              <a:latin typeface="Arial MT"/>
              <a:cs typeface="Arial MT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04671" y="5274559"/>
          <a:ext cx="2689225" cy="962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/>
                <a:gridCol w="412749"/>
                <a:gridCol w="412750"/>
                <a:gridCol w="527050"/>
                <a:gridCol w="389889"/>
                <a:gridCol w="458469"/>
              </a:tblGrid>
              <a:tr h="163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SESSO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550" spc="15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baseline="-23809" sz="525" spc="22">
                          <a:latin typeface="Arial MT"/>
                          <a:cs typeface="Arial MT"/>
                        </a:rPr>
                        <a:t>1</a:t>
                      </a:r>
                      <a:endParaRPr baseline="-23809" sz="525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A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baseline="-17361" sz="1200">
                          <a:latin typeface="Symbol"/>
                          <a:cs typeface="Symbol"/>
                        </a:rPr>
                        <a:t></a:t>
                      </a:r>
                      <a:r>
                        <a:rPr dirty="0" sz="500">
                          <a:latin typeface="Arial MT"/>
                          <a:cs typeface="Arial MT"/>
                        </a:rPr>
                        <a:t>2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550" spc="15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baseline="-23809" sz="525" spc="22">
                          <a:latin typeface="Arial MT"/>
                          <a:cs typeface="Arial MT"/>
                        </a:rPr>
                        <a:t>2</a:t>
                      </a:r>
                      <a:endParaRPr baseline="-23809" sz="525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baseline="-17361" sz="1200">
                          <a:latin typeface="Symbol"/>
                          <a:cs typeface="Symbol"/>
                        </a:rPr>
                        <a:t></a:t>
                      </a:r>
                      <a:r>
                        <a:rPr dirty="0" sz="500">
                          <a:latin typeface="Arial MT"/>
                          <a:cs typeface="Arial MT"/>
                        </a:rPr>
                        <a:t>2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M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45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25/40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50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100/40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F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35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25/40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30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100/40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550" spc="5">
                          <a:latin typeface="Arial MT"/>
                          <a:cs typeface="Arial MT"/>
                        </a:rPr>
                        <a:t>TOT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7305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1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80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80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50/40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80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200/40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7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 gridSpan="2"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>
                          <a:latin typeface="Symbol"/>
                          <a:cs typeface="Symbol"/>
                        </a:rPr>
                        <a:t></a:t>
                      </a:r>
                      <a:r>
                        <a:rPr dirty="0" baseline="27777" sz="750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baseline="27777" sz="750" spc="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 spc="5">
                          <a:latin typeface="Arial MT"/>
                          <a:cs typeface="Arial MT"/>
                        </a:rPr>
                        <a:t>g.l.=1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550" spc="-5">
                          <a:latin typeface="Arial MT"/>
                          <a:cs typeface="Arial MT"/>
                        </a:rPr>
                        <a:t>.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25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sz="550" spc="-5">
                          <a:latin typeface="Arial MT"/>
                          <a:cs typeface="Arial MT"/>
                        </a:rPr>
                        <a:t>.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s.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5*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543">
                <a:tc gridSpan="6"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>
                          <a:latin typeface="Arial MT"/>
                          <a:cs typeface="Arial MT"/>
                        </a:rPr>
                        <a:t>*</a:t>
                      </a:r>
                      <a:r>
                        <a:rPr dirty="0" sz="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600" spc="10">
                          <a:latin typeface="Arial MT"/>
                          <a:cs typeface="Arial MT"/>
                        </a:rPr>
                        <a:t> 0.05, </a:t>
                      </a:r>
                      <a:r>
                        <a:rPr dirty="0" sz="600" spc="5">
                          <a:latin typeface="Arial MT"/>
                          <a:cs typeface="Arial MT"/>
                        </a:rPr>
                        <a:t>risultato</a:t>
                      </a:r>
                      <a:r>
                        <a:rPr dirty="0" sz="6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latin typeface="Arial MT"/>
                          <a:cs typeface="Arial MT"/>
                        </a:rPr>
                        <a:t>del</a:t>
                      </a:r>
                      <a:r>
                        <a:rPr dirty="0" sz="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latin typeface="Arial MT"/>
                          <a:cs typeface="Arial MT"/>
                        </a:rPr>
                        <a:t>test</a:t>
                      </a:r>
                      <a:r>
                        <a:rPr dirty="0" sz="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latin typeface="Arial MT"/>
                          <a:cs typeface="Arial MT"/>
                        </a:rPr>
                        <a:t>appena</a:t>
                      </a:r>
                      <a:r>
                        <a:rPr dirty="0" sz="6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latin typeface="Arial MT"/>
                          <a:cs typeface="Arial MT"/>
                        </a:rPr>
                        <a:t>significativo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31519" y="4233667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4256606"/>
            <a:ext cx="2833028" cy="217763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39614" y="4955542"/>
            <a:ext cx="23952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00"/>
              </a:spcBef>
            </a:pPr>
            <a:r>
              <a:rPr dirty="0" sz="550" spc="-5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fumo è “causa” (o </a:t>
            </a:r>
            <a:r>
              <a:rPr dirty="0" sz="550" spc="5">
                <a:latin typeface="Arial MT"/>
                <a:cs typeface="Arial MT"/>
              </a:rPr>
              <a:t>fattore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5">
                <a:latin typeface="Arial MT"/>
                <a:cs typeface="Arial MT"/>
              </a:rPr>
              <a:t>rischio) </a:t>
            </a:r>
            <a:r>
              <a:rPr dirty="0" sz="550" spc="10">
                <a:latin typeface="Arial MT"/>
                <a:cs typeface="Arial MT"/>
              </a:rPr>
              <a:t>per </a:t>
            </a:r>
            <a:r>
              <a:rPr dirty="0" sz="550" spc="5">
                <a:latin typeface="Arial MT"/>
                <a:cs typeface="Arial MT"/>
              </a:rPr>
              <a:t>la </a:t>
            </a:r>
            <a:r>
              <a:rPr dirty="0" sz="550" spc="10">
                <a:latin typeface="Arial MT"/>
                <a:cs typeface="Arial MT"/>
              </a:rPr>
              <a:t>bronchite? ossia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5">
                <a:latin typeface="Symbol"/>
                <a:cs typeface="Symbol"/>
              </a:rPr>
              <a:t></a:t>
            </a:r>
            <a:r>
              <a:rPr dirty="0" sz="550" spc="15">
                <a:latin typeface="Times New Roman"/>
                <a:cs typeface="Times New Roman"/>
              </a:rPr>
              <a:t> </a:t>
            </a:r>
            <a:r>
              <a:rPr dirty="0" sz="550" spc="10">
                <a:latin typeface="Arial MT"/>
                <a:cs typeface="Arial MT"/>
              </a:rPr>
              <a:t>(+15%) è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statisticamente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significativo?</a:t>
            </a:r>
            <a:endParaRPr sz="550">
              <a:latin typeface="Arial MT"/>
              <a:cs typeface="Arial MT"/>
            </a:endParaRPr>
          </a:p>
          <a:p>
            <a:pPr marL="332105">
              <a:lnSpc>
                <a:spcPct val="100000"/>
              </a:lnSpc>
              <a:spcBef>
                <a:spcPts val="75"/>
              </a:spcBef>
            </a:pPr>
            <a:r>
              <a:rPr dirty="0" sz="450" spc="-40" b="1">
                <a:latin typeface="Arial"/>
                <a:cs typeface="Arial"/>
              </a:rPr>
              <a:t>T</a:t>
            </a:r>
            <a:r>
              <a:rPr dirty="0" sz="450" b="1">
                <a:latin typeface="Arial"/>
                <a:cs typeface="Arial"/>
              </a:rPr>
              <a:t>a</a:t>
            </a:r>
            <a:r>
              <a:rPr dirty="0" sz="450" spc="-5" b="1">
                <a:latin typeface="Arial"/>
                <a:cs typeface="Arial"/>
              </a:rPr>
              <a:t>b</a:t>
            </a:r>
            <a:r>
              <a:rPr dirty="0" sz="450" b="1">
                <a:latin typeface="Arial"/>
                <a:cs typeface="Arial"/>
              </a:rPr>
              <a:t>e</a:t>
            </a:r>
            <a:r>
              <a:rPr dirty="0" sz="450" spc="-10" b="1">
                <a:latin typeface="Arial"/>
                <a:cs typeface="Arial"/>
              </a:rPr>
              <a:t>ll</a:t>
            </a:r>
            <a:r>
              <a:rPr dirty="0" sz="450" spc="-5" b="1">
                <a:latin typeface="Arial"/>
                <a:cs typeface="Arial"/>
              </a:rPr>
              <a:t>a</a:t>
            </a:r>
            <a:r>
              <a:rPr dirty="0" sz="450" spc="-25" b="1">
                <a:latin typeface="Arial"/>
                <a:cs typeface="Arial"/>
              </a:rPr>
              <a:t> </a:t>
            </a:r>
            <a:r>
              <a:rPr dirty="0" sz="450" spc="-5" b="1">
                <a:latin typeface="Arial"/>
                <a:cs typeface="Arial"/>
              </a:rPr>
              <a:t>di</a:t>
            </a:r>
            <a:r>
              <a:rPr dirty="0" sz="450" spc="-10" b="1">
                <a:latin typeface="Arial"/>
                <a:cs typeface="Arial"/>
              </a:rPr>
              <a:t> </a:t>
            </a:r>
            <a:r>
              <a:rPr dirty="0" sz="450" b="1">
                <a:latin typeface="Arial"/>
                <a:cs typeface="Arial"/>
              </a:rPr>
              <a:t>c</a:t>
            </a:r>
            <a:r>
              <a:rPr dirty="0" sz="450" spc="-5" b="1">
                <a:latin typeface="Arial"/>
                <a:cs typeface="Arial"/>
              </a:rPr>
              <a:t>on</a:t>
            </a:r>
            <a:r>
              <a:rPr dirty="0" sz="450" spc="-10" b="1">
                <a:latin typeface="Arial"/>
                <a:cs typeface="Arial"/>
              </a:rPr>
              <a:t>ti</a:t>
            </a:r>
            <a:r>
              <a:rPr dirty="0" sz="450" spc="-5" b="1">
                <a:latin typeface="Arial"/>
                <a:cs typeface="Arial"/>
              </a:rPr>
              <a:t>ng</a:t>
            </a:r>
            <a:r>
              <a:rPr dirty="0" sz="450" b="1">
                <a:latin typeface="Arial"/>
                <a:cs typeface="Arial"/>
              </a:rPr>
              <a:t>e</a:t>
            </a:r>
            <a:r>
              <a:rPr dirty="0" sz="450" spc="-5" b="1">
                <a:latin typeface="Arial"/>
                <a:cs typeface="Arial"/>
              </a:rPr>
              <a:t>n</a:t>
            </a:r>
            <a:r>
              <a:rPr dirty="0" sz="450" spc="-15" b="1">
                <a:latin typeface="Arial"/>
                <a:cs typeface="Arial"/>
              </a:rPr>
              <a:t>z</a:t>
            </a:r>
            <a:r>
              <a:rPr dirty="0" sz="450" spc="-5" b="1">
                <a:latin typeface="Arial"/>
                <a:cs typeface="Arial"/>
              </a:rPr>
              <a:t>a</a:t>
            </a:r>
            <a:r>
              <a:rPr dirty="0" sz="450" spc="-25" b="1">
                <a:latin typeface="Arial"/>
                <a:cs typeface="Arial"/>
              </a:rPr>
              <a:t> </a:t>
            </a:r>
            <a:r>
              <a:rPr dirty="0" sz="450" spc="-10" b="1">
                <a:latin typeface="Arial"/>
                <a:cs typeface="Arial"/>
              </a:rPr>
              <a:t>(</a:t>
            </a:r>
            <a:r>
              <a:rPr dirty="0" sz="450" b="1">
                <a:latin typeface="Arial"/>
                <a:cs typeface="Arial"/>
              </a:rPr>
              <a:t>2x2</a:t>
            </a:r>
            <a:r>
              <a:rPr dirty="0" sz="450" spc="-5" b="1">
                <a:latin typeface="Arial"/>
                <a:cs typeface="Arial"/>
              </a:rPr>
              <a:t>)</a:t>
            </a:r>
            <a:endParaRPr sz="45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343400" y="5250174"/>
          <a:ext cx="1884045" cy="71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130"/>
                <a:gridCol w="431800"/>
                <a:gridCol w="430530"/>
                <a:gridCol w="487044"/>
              </a:tblGrid>
              <a:tr h="10972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500">
                          <a:latin typeface="Arial MT"/>
                          <a:cs typeface="Arial MT"/>
                        </a:rPr>
                        <a:t>FUMO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6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BRONCHITE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3411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SI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500">
                          <a:latin typeface="Arial MT"/>
                          <a:cs typeface="Arial MT"/>
                        </a:rPr>
                        <a:t>NO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TOT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56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SI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120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280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400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56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>
                          <a:latin typeface="Arial MT"/>
                          <a:cs typeface="Arial MT"/>
                        </a:rPr>
                        <a:t>NO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93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527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620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56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10">
                          <a:latin typeface="Arial MT"/>
                          <a:cs typeface="Arial MT"/>
                        </a:rPr>
                        <a:t>TOTALE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213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807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500" spc="-5">
                          <a:latin typeface="Arial MT"/>
                          <a:cs typeface="Arial MT"/>
                        </a:rPr>
                        <a:t>1020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4343400" y="5250174"/>
            <a:ext cx="1882139" cy="718185"/>
            <a:chOff x="4343400" y="5250174"/>
            <a:chExt cx="1882139" cy="7181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44923" y="5251698"/>
              <a:ext cx="1879091" cy="7147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3400" y="5250174"/>
              <a:ext cx="1882139" cy="71780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014214" y="6010149"/>
            <a:ext cx="2406015" cy="257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latin typeface="Arial MT"/>
                <a:cs typeface="Arial MT"/>
              </a:rPr>
              <a:t>La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prevalenza</a:t>
            </a:r>
            <a:r>
              <a:rPr dirty="0" sz="500" spc="15">
                <a:latin typeface="Arial MT"/>
                <a:cs typeface="Arial MT"/>
              </a:rPr>
              <a:t> </a:t>
            </a:r>
            <a:r>
              <a:rPr dirty="0" sz="500" spc="-5">
                <a:latin typeface="Arial MT"/>
                <a:cs typeface="Arial MT"/>
              </a:rPr>
              <a:t>di</a:t>
            </a:r>
            <a:r>
              <a:rPr dirty="0" sz="500" spc="1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bronchite</a:t>
            </a:r>
            <a:r>
              <a:rPr dirty="0" sz="500" spc="30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risulta</a:t>
            </a:r>
            <a:r>
              <a:rPr dirty="0" sz="500" spc="15">
                <a:latin typeface="Arial MT"/>
                <a:cs typeface="Arial MT"/>
              </a:rPr>
              <a:t> </a:t>
            </a:r>
            <a:r>
              <a:rPr dirty="0" sz="500" spc="-5">
                <a:latin typeface="Arial MT"/>
                <a:cs typeface="Arial MT"/>
              </a:rPr>
              <a:t>statisticamente</a:t>
            </a:r>
            <a:r>
              <a:rPr dirty="0" sz="500" spc="40">
                <a:latin typeface="Arial MT"/>
                <a:cs typeface="Arial MT"/>
              </a:rPr>
              <a:t> </a:t>
            </a:r>
            <a:r>
              <a:rPr dirty="0" sz="500">
                <a:latin typeface="Symbol"/>
                <a:cs typeface="Symbol"/>
              </a:rPr>
              <a:t></a:t>
            </a:r>
            <a:r>
              <a:rPr dirty="0" sz="500" spc="40">
                <a:latin typeface="Times New Roman"/>
                <a:cs typeface="Times New Roman"/>
              </a:rPr>
              <a:t> </a:t>
            </a:r>
            <a:r>
              <a:rPr dirty="0" sz="500">
                <a:latin typeface="Arial MT"/>
                <a:cs typeface="Arial MT"/>
              </a:rPr>
              <a:t>tra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i</a:t>
            </a:r>
            <a:r>
              <a:rPr dirty="0" sz="500" spc="1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fumatori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e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i</a:t>
            </a:r>
            <a:r>
              <a:rPr dirty="0" sz="500" spc="20">
                <a:latin typeface="Arial MT"/>
                <a:cs typeface="Arial MT"/>
              </a:rPr>
              <a:t> </a:t>
            </a:r>
            <a:r>
              <a:rPr dirty="0" sz="500" spc="-5">
                <a:latin typeface="Arial MT"/>
                <a:cs typeface="Arial MT"/>
              </a:rPr>
              <a:t>non</a:t>
            </a:r>
            <a:r>
              <a:rPr dirty="0" sz="500" spc="1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fumatori?</a:t>
            </a:r>
            <a:endParaRPr sz="5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500" spc="5" b="1">
                <a:latin typeface="Arial"/>
                <a:cs typeface="Arial"/>
              </a:rPr>
              <a:t>H</a:t>
            </a:r>
            <a:r>
              <a:rPr dirty="0" baseline="-18518" sz="450" spc="7" b="1">
                <a:latin typeface="Arial"/>
                <a:cs typeface="Arial"/>
              </a:rPr>
              <a:t>0</a:t>
            </a:r>
            <a:r>
              <a:rPr dirty="0" sz="500" spc="5" b="1">
                <a:latin typeface="Arial"/>
                <a:cs typeface="Arial"/>
              </a:rPr>
              <a:t>:</a:t>
            </a:r>
            <a:r>
              <a:rPr dirty="0" sz="500" spc="-15" b="1">
                <a:latin typeface="Arial"/>
                <a:cs typeface="Arial"/>
              </a:rPr>
              <a:t> </a:t>
            </a:r>
            <a:r>
              <a:rPr dirty="0" sz="500" spc="-5">
                <a:latin typeface="Arial MT"/>
                <a:cs typeface="Arial MT"/>
              </a:rPr>
              <a:t>La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bronchite</a:t>
            </a:r>
            <a:r>
              <a:rPr dirty="0" sz="500" spc="30">
                <a:latin typeface="Arial MT"/>
                <a:cs typeface="Arial MT"/>
              </a:rPr>
              <a:t> </a:t>
            </a:r>
            <a:r>
              <a:rPr dirty="0" sz="500" spc="-10">
                <a:latin typeface="Arial MT"/>
                <a:cs typeface="Arial MT"/>
              </a:rPr>
              <a:t>si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sviluppa</a:t>
            </a:r>
            <a:r>
              <a:rPr dirty="0" sz="500" spc="-5">
                <a:latin typeface="Arial MT"/>
                <a:cs typeface="Arial MT"/>
              </a:rPr>
              <a:t> </a:t>
            </a:r>
            <a:r>
              <a:rPr dirty="0" sz="500" b="1">
                <a:latin typeface="Arial"/>
                <a:cs typeface="Arial"/>
              </a:rPr>
              <a:t>indipendentemente</a:t>
            </a:r>
            <a:r>
              <a:rPr dirty="0" sz="500" spc="30" b="1">
                <a:latin typeface="Arial"/>
                <a:cs typeface="Arial"/>
              </a:rPr>
              <a:t> </a:t>
            </a:r>
            <a:r>
              <a:rPr dirty="0" sz="500" spc="-5">
                <a:latin typeface="Arial MT"/>
                <a:cs typeface="Arial MT"/>
              </a:rPr>
              <a:t>dal</a:t>
            </a:r>
            <a:r>
              <a:rPr dirty="0" sz="500" spc="5">
                <a:latin typeface="Arial MT"/>
                <a:cs typeface="Arial MT"/>
              </a:rPr>
              <a:t> fumo;</a:t>
            </a:r>
            <a:endParaRPr sz="5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500" spc="5" b="1">
                <a:latin typeface="Arial"/>
                <a:cs typeface="Arial"/>
              </a:rPr>
              <a:t>H</a:t>
            </a:r>
            <a:r>
              <a:rPr dirty="0" baseline="-18518" sz="450" spc="7" b="1">
                <a:latin typeface="Arial"/>
                <a:cs typeface="Arial"/>
              </a:rPr>
              <a:t>1</a:t>
            </a:r>
            <a:r>
              <a:rPr dirty="0" sz="500" spc="5">
                <a:latin typeface="Arial MT"/>
                <a:cs typeface="Arial MT"/>
              </a:rPr>
              <a:t>:</a:t>
            </a:r>
            <a:r>
              <a:rPr dirty="0" sz="500" spc="-10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I</a:t>
            </a:r>
            <a:r>
              <a:rPr dirty="0" sz="500" spc="5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fumatori sviluppano</a:t>
            </a:r>
            <a:r>
              <a:rPr dirty="0" sz="500" spc="20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bronchite</a:t>
            </a:r>
            <a:r>
              <a:rPr dirty="0" sz="500" spc="20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più </a:t>
            </a:r>
            <a:r>
              <a:rPr dirty="0" sz="500" spc="-5">
                <a:latin typeface="Arial MT"/>
                <a:cs typeface="Arial MT"/>
              </a:rPr>
              <a:t>dei</a:t>
            </a:r>
            <a:r>
              <a:rPr dirty="0" sz="500" spc="10">
                <a:latin typeface="Arial MT"/>
                <a:cs typeface="Arial MT"/>
              </a:rPr>
              <a:t> </a:t>
            </a:r>
            <a:r>
              <a:rPr dirty="0" sz="500" spc="-5">
                <a:latin typeface="Arial MT"/>
                <a:cs typeface="Arial MT"/>
              </a:rPr>
              <a:t>non</a:t>
            </a:r>
            <a:r>
              <a:rPr dirty="0" sz="500" spc="20">
                <a:latin typeface="Arial MT"/>
                <a:cs typeface="Arial MT"/>
              </a:rPr>
              <a:t> </a:t>
            </a:r>
            <a:r>
              <a:rPr dirty="0" sz="500">
                <a:latin typeface="Arial MT"/>
                <a:cs typeface="Arial MT"/>
              </a:rPr>
              <a:t>fumatori.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10658" y="4330384"/>
            <a:ext cx="2289175" cy="392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h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50" b="1" i="1">
                <a:solidFill>
                  <a:srgbClr val="0D0D0D"/>
                </a:solidFill>
                <a:latin typeface="Verdana"/>
                <a:cs typeface="Verdana"/>
              </a:rPr>
              <a:t>-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q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40" b="1" i="1">
                <a:solidFill>
                  <a:srgbClr val="0D0D0D"/>
                </a:solidFill>
                <a:latin typeface="Verdana"/>
                <a:cs typeface="Verdana"/>
              </a:rPr>
              <a:t>:</a:t>
            </a:r>
            <a:r>
              <a:rPr dirty="0" sz="9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50" b="1" i="1">
                <a:solidFill>
                  <a:srgbClr val="0D0D0D"/>
                </a:solidFill>
                <a:latin typeface="Verdana"/>
                <a:cs typeface="Verdana"/>
              </a:rPr>
              <a:t>f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ca</a:t>
            </a:r>
            <a:r>
              <a:rPr dirty="0" sz="900" spc="-105" b="1" i="1">
                <a:solidFill>
                  <a:srgbClr val="0D0D0D"/>
                </a:solidFill>
                <a:latin typeface="Verdana"/>
                <a:cs typeface="Verdana"/>
              </a:rPr>
              <a:t>m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p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40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700" spc="10" b="1">
                <a:latin typeface="Times New Roman"/>
                <a:cs typeface="Times New Roman"/>
              </a:rPr>
              <a:t>Esempio</a:t>
            </a:r>
            <a:r>
              <a:rPr dirty="0" sz="700" spc="25" b="1">
                <a:latin typeface="Times New Roman"/>
                <a:cs typeface="Times New Roman"/>
              </a:rPr>
              <a:t> </a:t>
            </a:r>
            <a:r>
              <a:rPr dirty="0" sz="700" spc="5" b="1">
                <a:latin typeface="Times New Roman"/>
                <a:cs typeface="Times New Roman"/>
              </a:rPr>
              <a:t>3.</a:t>
            </a:r>
            <a:r>
              <a:rPr dirty="0" sz="700" spc="5">
                <a:latin typeface="Times New Roman"/>
                <a:cs typeface="Times New Roman"/>
              </a:rPr>
              <a:t>Si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abbia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un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 spc="10">
                <a:latin typeface="Times New Roman"/>
                <a:cs typeface="Times New Roman"/>
              </a:rPr>
              <a:t>campione</a:t>
            </a:r>
            <a:r>
              <a:rPr dirty="0" sz="700" spc="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di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1020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soggetti</a:t>
            </a:r>
            <a:r>
              <a:rPr dirty="0" sz="700" spc="3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diviso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85257" y="4704213"/>
            <a:ext cx="1054735" cy="23367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 marR="30480">
              <a:lnSpc>
                <a:spcPts val="800"/>
              </a:lnSpc>
              <a:spcBef>
                <a:spcPts val="155"/>
              </a:spcBef>
            </a:pPr>
            <a:r>
              <a:rPr dirty="0" baseline="7936" sz="1050" spc="15">
                <a:latin typeface="Times New Roman"/>
                <a:cs typeface="Times New Roman"/>
              </a:rPr>
              <a:t>Fumatori</a:t>
            </a:r>
            <a:r>
              <a:rPr dirty="0" baseline="7936" sz="1050" spc="75">
                <a:latin typeface="Times New Roman"/>
                <a:cs typeface="Times New Roman"/>
              </a:rPr>
              <a:t> </a:t>
            </a:r>
            <a:r>
              <a:rPr dirty="0" baseline="7936" sz="1050" spc="15">
                <a:latin typeface="Times New Roman"/>
                <a:cs typeface="Times New Roman"/>
              </a:rPr>
              <a:t>(A):</a:t>
            </a:r>
            <a:r>
              <a:rPr dirty="0" baseline="7936" sz="1050" spc="60">
                <a:latin typeface="Times New Roman"/>
                <a:cs typeface="Times New Roman"/>
              </a:rPr>
              <a:t> </a:t>
            </a:r>
            <a:r>
              <a:rPr dirty="0" baseline="7936" sz="1050" spc="15">
                <a:latin typeface="Times New Roman"/>
                <a:cs typeface="Times New Roman"/>
              </a:rPr>
              <a:t>n</a:t>
            </a:r>
            <a:r>
              <a:rPr dirty="0" sz="450" spc="10">
                <a:latin typeface="Times New Roman"/>
                <a:cs typeface="Times New Roman"/>
              </a:rPr>
              <a:t>A</a:t>
            </a:r>
            <a:r>
              <a:rPr dirty="0" baseline="7936" sz="1050" spc="15">
                <a:latin typeface="Times New Roman"/>
                <a:cs typeface="Times New Roman"/>
              </a:rPr>
              <a:t>=400 </a:t>
            </a:r>
            <a:r>
              <a:rPr dirty="0" baseline="7936" sz="1050" spc="22">
                <a:latin typeface="Times New Roman"/>
                <a:cs typeface="Times New Roman"/>
              </a:rPr>
              <a:t> </a:t>
            </a:r>
            <a:r>
              <a:rPr dirty="0" baseline="7936" sz="1050" spc="15">
                <a:latin typeface="Times New Roman"/>
                <a:cs typeface="Times New Roman"/>
              </a:rPr>
              <a:t>Non</a:t>
            </a:r>
            <a:r>
              <a:rPr dirty="0" baseline="7936" sz="1050">
                <a:latin typeface="Times New Roman"/>
                <a:cs typeface="Times New Roman"/>
              </a:rPr>
              <a:t> </a:t>
            </a:r>
            <a:r>
              <a:rPr dirty="0" baseline="7936" sz="1050" spc="15">
                <a:latin typeface="Times New Roman"/>
                <a:cs typeface="Times New Roman"/>
              </a:rPr>
              <a:t>fumatori</a:t>
            </a:r>
            <a:r>
              <a:rPr dirty="0" baseline="7936" sz="1050" spc="-7">
                <a:latin typeface="Times New Roman"/>
                <a:cs typeface="Times New Roman"/>
              </a:rPr>
              <a:t> </a:t>
            </a:r>
            <a:r>
              <a:rPr dirty="0" baseline="7936" sz="1050" spc="7">
                <a:latin typeface="Times New Roman"/>
                <a:cs typeface="Times New Roman"/>
              </a:rPr>
              <a:t>(B):</a:t>
            </a:r>
            <a:r>
              <a:rPr dirty="0" baseline="7936" sz="1050">
                <a:latin typeface="Times New Roman"/>
                <a:cs typeface="Times New Roman"/>
              </a:rPr>
              <a:t> </a:t>
            </a:r>
            <a:r>
              <a:rPr dirty="0" baseline="7936" sz="1050" spc="15">
                <a:latin typeface="Times New Roman"/>
                <a:cs typeface="Times New Roman"/>
              </a:rPr>
              <a:t>n</a:t>
            </a:r>
            <a:r>
              <a:rPr dirty="0" sz="450" spc="10">
                <a:latin typeface="Times New Roman"/>
                <a:cs typeface="Times New Roman"/>
              </a:rPr>
              <a:t>B</a:t>
            </a:r>
            <a:r>
              <a:rPr dirty="0" baseline="7936" sz="1050" spc="15">
                <a:latin typeface="Times New Roman"/>
                <a:cs typeface="Times New Roman"/>
              </a:rPr>
              <a:t>=620</a:t>
            </a:r>
            <a:endParaRPr baseline="7936"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8039" y="4692021"/>
            <a:ext cx="870585" cy="233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">
              <a:lnSpc>
                <a:spcPts val="819"/>
              </a:lnSpc>
              <a:spcBef>
                <a:spcPts val="95"/>
              </a:spcBef>
            </a:pPr>
            <a:r>
              <a:rPr dirty="0" sz="700" spc="10">
                <a:latin typeface="Times New Roman"/>
                <a:cs typeface="Times New Roman"/>
              </a:rPr>
              <a:t>Prevalenza</a:t>
            </a:r>
            <a:r>
              <a:rPr dirty="0" sz="700" spc="5">
                <a:latin typeface="Times New Roman"/>
                <a:cs typeface="Times New Roman"/>
              </a:rPr>
              <a:t> BCO</a:t>
            </a:r>
            <a:r>
              <a:rPr dirty="0" sz="700" spc="17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30%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819"/>
              </a:lnSpc>
            </a:pPr>
            <a:r>
              <a:rPr dirty="0" sz="700" spc="10">
                <a:latin typeface="Times New Roman"/>
                <a:cs typeface="Times New Roman"/>
              </a:rPr>
              <a:t>Prevalenza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BCO</a:t>
            </a:r>
            <a:r>
              <a:rPr dirty="0" sz="700" spc="17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15%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19727" y="4227571"/>
            <a:ext cx="2909570" cy="2234565"/>
            <a:chOff x="3919727" y="4227571"/>
            <a:chExt cx="2909570" cy="2234565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6081" y="4727198"/>
              <a:ext cx="151384" cy="16203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925823" y="4233667"/>
              <a:ext cx="2897505" cy="2222500"/>
            </a:xfrm>
            <a:custGeom>
              <a:avLst/>
              <a:gdLst/>
              <a:ahLst/>
              <a:cxnLst/>
              <a:rect l="l" t="t" r="r" b="b"/>
              <a:pathLst>
                <a:path w="2897504" h="2222500">
                  <a:moveTo>
                    <a:pt x="0" y="2221991"/>
                  </a:moveTo>
                  <a:lnTo>
                    <a:pt x="2897123" y="2221991"/>
                  </a:lnTo>
                  <a:lnTo>
                    <a:pt x="2897123" y="0"/>
                  </a:lnTo>
                  <a:lnTo>
                    <a:pt x="0" y="0"/>
                  </a:lnTo>
                  <a:lnTo>
                    <a:pt x="0" y="222199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7225358"/>
            <a:ext cx="2833028" cy="2177637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22451" y="7323519"/>
            <a:ext cx="243141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B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LL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'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P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Z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080516" y="7648950"/>
          <a:ext cx="1746885" cy="65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62584"/>
                <a:gridCol w="409575"/>
                <a:gridCol w="511809"/>
              </a:tblGrid>
              <a:tr h="167639">
                <a:tc rowSpan="2">
                  <a:txBody>
                    <a:bodyPr/>
                    <a:lstStyle/>
                    <a:p>
                      <a:pPr marL="121285" marR="68580" indent="-47625">
                        <a:lnSpc>
                          <a:spcPct val="105500"/>
                        </a:lnSpc>
                        <a:spcBef>
                          <a:spcPts val="395"/>
                        </a:spcBef>
                      </a:pPr>
                      <a:r>
                        <a:rPr dirty="0" sz="550" spc="-5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550" spc="-5">
                          <a:latin typeface="Arial MT"/>
                          <a:cs typeface="Arial MT"/>
                        </a:rPr>
                        <a:t>tt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ore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di  </a:t>
                      </a:r>
                      <a:r>
                        <a:rPr dirty="0" sz="550" spc="5">
                          <a:latin typeface="Arial MT"/>
                          <a:cs typeface="Arial MT"/>
                        </a:rPr>
                        <a:t>rischio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501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550" spc="5">
                          <a:latin typeface="Arial MT"/>
                          <a:cs typeface="Arial MT"/>
                        </a:rPr>
                        <a:t>Malattia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50" spc="-5">
                          <a:latin typeface="Arial MT"/>
                          <a:cs typeface="Arial MT"/>
                        </a:rPr>
                        <a:t>TOTALE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203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1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5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550" spc="-5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NP</a:t>
                      </a:r>
                      <a:r>
                        <a:rPr dirty="0" sz="5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(-)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81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188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55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550" spc="-5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a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b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baseline="-23809" sz="525" spc="1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550" spc="10">
                          <a:latin typeface="Arial MT"/>
                          <a:cs typeface="Arial MT"/>
                        </a:rPr>
                        <a:t>(a+b)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20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B</a:t>
                      </a:r>
                      <a:r>
                        <a:rPr dirty="0" sz="5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(-)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c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d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baseline="-23809" sz="525" spc="15">
                          <a:latin typeface="Arial MT"/>
                          <a:cs typeface="Arial MT"/>
                        </a:rPr>
                        <a:t>B</a:t>
                      </a:r>
                      <a:r>
                        <a:rPr dirty="0" sz="550" spc="10">
                          <a:latin typeface="Arial MT"/>
                          <a:cs typeface="Arial MT"/>
                        </a:rPr>
                        <a:t>(c+d)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714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20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 spc="-5">
                          <a:latin typeface="Arial MT"/>
                          <a:cs typeface="Arial MT"/>
                        </a:rPr>
                        <a:t>TOTALE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baseline="-23809" sz="52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baseline="-23809" sz="525" spc="-22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(a</a:t>
                      </a:r>
                      <a:r>
                        <a:rPr dirty="0" sz="550" spc="-5">
                          <a:latin typeface="Arial MT"/>
                          <a:cs typeface="Arial MT"/>
                        </a:rPr>
                        <a:t>+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c)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n</a:t>
                      </a:r>
                      <a:r>
                        <a:rPr dirty="0" baseline="-23809" sz="525" spc="15">
                          <a:latin typeface="Arial MT"/>
                          <a:cs typeface="Arial MT"/>
                        </a:rPr>
                        <a:t>2</a:t>
                      </a:r>
                      <a:r>
                        <a:rPr dirty="0" sz="550" spc="10">
                          <a:latin typeface="Arial MT"/>
                          <a:cs typeface="Arial MT"/>
                        </a:rPr>
                        <a:t>(b+d)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n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9" name="object 39"/>
          <p:cNvGrpSpPr/>
          <p:nvPr/>
        </p:nvGrpSpPr>
        <p:grpSpPr>
          <a:xfrm>
            <a:off x="1080516" y="7648950"/>
            <a:ext cx="1744980" cy="650875"/>
            <a:chOff x="1080516" y="7648950"/>
            <a:chExt cx="1744980" cy="650875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2040" y="7650474"/>
              <a:ext cx="1741931" cy="6476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0516" y="7648950"/>
              <a:ext cx="1744979" cy="650747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931666" y="9047480"/>
            <a:ext cx="49022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latin typeface="Arial MT"/>
                <a:cs typeface="Arial MT"/>
              </a:rPr>
              <a:t>idem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per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b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10511" y="8602974"/>
            <a:ext cx="307975" cy="431800"/>
            <a:chOff x="1810511" y="8602974"/>
            <a:chExt cx="307975" cy="431800"/>
          </a:xfrm>
        </p:grpSpPr>
        <p:sp>
          <p:nvSpPr>
            <p:cNvPr id="44" name="object 44"/>
            <p:cNvSpPr/>
            <p:nvPr/>
          </p:nvSpPr>
          <p:spPr>
            <a:xfrm>
              <a:off x="1815083" y="8612118"/>
              <a:ext cx="274320" cy="93345"/>
            </a:xfrm>
            <a:custGeom>
              <a:avLst/>
              <a:gdLst/>
              <a:ahLst/>
              <a:cxnLst/>
              <a:rect l="l" t="t" r="r" b="b"/>
              <a:pathLst>
                <a:path w="274319" h="93345">
                  <a:moveTo>
                    <a:pt x="228599" y="0"/>
                  </a:moveTo>
                  <a:lnTo>
                    <a:pt x="228599" y="22859"/>
                  </a:lnTo>
                  <a:lnTo>
                    <a:pt x="0" y="22859"/>
                  </a:lnTo>
                  <a:lnTo>
                    <a:pt x="0" y="68579"/>
                  </a:lnTo>
                  <a:lnTo>
                    <a:pt x="228599" y="68579"/>
                  </a:lnTo>
                  <a:lnTo>
                    <a:pt x="228599" y="92963"/>
                  </a:lnTo>
                  <a:lnTo>
                    <a:pt x="274319" y="45719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10511" y="8602974"/>
              <a:ext cx="285115" cy="111760"/>
            </a:xfrm>
            <a:custGeom>
              <a:avLst/>
              <a:gdLst/>
              <a:ahLst/>
              <a:cxnLst/>
              <a:rect l="l" t="t" r="r" b="b"/>
              <a:pathLst>
                <a:path w="285114" h="111759">
                  <a:moveTo>
                    <a:pt x="230124" y="77724"/>
                  </a:moveTo>
                  <a:lnTo>
                    <a:pt x="230124" y="111252"/>
                  </a:lnTo>
                  <a:lnTo>
                    <a:pt x="239020" y="102108"/>
                  </a:lnTo>
                  <a:lnTo>
                    <a:pt x="237744" y="102108"/>
                  </a:lnTo>
                  <a:lnTo>
                    <a:pt x="231648" y="99060"/>
                  </a:lnTo>
                  <a:lnTo>
                    <a:pt x="237744" y="92964"/>
                  </a:lnTo>
                  <a:lnTo>
                    <a:pt x="237744" y="82296"/>
                  </a:lnTo>
                  <a:lnTo>
                    <a:pt x="233172" y="82296"/>
                  </a:lnTo>
                  <a:lnTo>
                    <a:pt x="230124" y="77724"/>
                  </a:lnTo>
                  <a:close/>
                </a:path>
                <a:path w="285114" h="111759">
                  <a:moveTo>
                    <a:pt x="237744" y="92964"/>
                  </a:moveTo>
                  <a:lnTo>
                    <a:pt x="231648" y="99060"/>
                  </a:lnTo>
                  <a:lnTo>
                    <a:pt x="237744" y="102108"/>
                  </a:lnTo>
                  <a:lnTo>
                    <a:pt x="237744" y="92964"/>
                  </a:lnTo>
                  <a:close/>
                </a:path>
                <a:path w="285114" h="111759">
                  <a:moveTo>
                    <a:pt x="275082" y="55626"/>
                  </a:moveTo>
                  <a:lnTo>
                    <a:pt x="237744" y="92964"/>
                  </a:lnTo>
                  <a:lnTo>
                    <a:pt x="237744" y="102108"/>
                  </a:lnTo>
                  <a:lnTo>
                    <a:pt x="239020" y="102108"/>
                  </a:lnTo>
                  <a:lnTo>
                    <a:pt x="282022" y="57912"/>
                  </a:lnTo>
                  <a:lnTo>
                    <a:pt x="277368" y="57912"/>
                  </a:lnTo>
                  <a:lnTo>
                    <a:pt x="275082" y="55626"/>
                  </a:lnTo>
                  <a:close/>
                </a:path>
                <a:path w="285114" h="111759">
                  <a:moveTo>
                    <a:pt x="230124" y="28956"/>
                  </a:moveTo>
                  <a:lnTo>
                    <a:pt x="0" y="28956"/>
                  </a:lnTo>
                  <a:lnTo>
                    <a:pt x="0" y="82296"/>
                  </a:lnTo>
                  <a:lnTo>
                    <a:pt x="230124" y="82296"/>
                  </a:lnTo>
                  <a:lnTo>
                    <a:pt x="230124" y="77724"/>
                  </a:lnTo>
                  <a:lnTo>
                    <a:pt x="9144" y="77724"/>
                  </a:lnTo>
                  <a:lnTo>
                    <a:pt x="4572" y="74676"/>
                  </a:lnTo>
                  <a:lnTo>
                    <a:pt x="9144" y="74676"/>
                  </a:lnTo>
                  <a:lnTo>
                    <a:pt x="9144" y="36576"/>
                  </a:lnTo>
                  <a:lnTo>
                    <a:pt x="4572" y="36576"/>
                  </a:lnTo>
                  <a:lnTo>
                    <a:pt x="9144" y="32004"/>
                  </a:lnTo>
                  <a:lnTo>
                    <a:pt x="230124" y="32004"/>
                  </a:lnTo>
                  <a:lnTo>
                    <a:pt x="230124" y="28956"/>
                  </a:lnTo>
                  <a:close/>
                </a:path>
                <a:path w="285114" h="111759">
                  <a:moveTo>
                    <a:pt x="237744" y="74676"/>
                  </a:moveTo>
                  <a:lnTo>
                    <a:pt x="9144" y="74676"/>
                  </a:lnTo>
                  <a:lnTo>
                    <a:pt x="9144" y="77724"/>
                  </a:lnTo>
                  <a:lnTo>
                    <a:pt x="230124" y="77724"/>
                  </a:lnTo>
                  <a:lnTo>
                    <a:pt x="233172" y="82296"/>
                  </a:lnTo>
                  <a:lnTo>
                    <a:pt x="237744" y="82296"/>
                  </a:lnTo>
                  <a:lnTo>
                    <a:pt x="237744" y="74676"/>
                  </a:lnTo>
                  <a:close/>
                </a:path>
                <a:path w="285114" h="111759">
                  <a:moveTo>
                    <a:pt x="9144" y="74676"/>
                  </a:moveTo>
                  <a:lnTo>
                    <a:pt x="4572" y="74676"/>
                  </a:lnTo>
                  <a:lnTo>
                    <a:pt x="9144" y="77724"/>
                  </a:lnTo>
                  <a:lnTo>
                    <a:pt x="9144" y="74676"/>
                  </a:lnTo>
                  <a:close/>
                </a:path>
                <a:path w="285114" h="111759">
                  <a:moveTo>
                    <a:pt x="277368" y="53340"/>
                  </a:moveTo>
                  <a:lnTo>
                    <a:pt x="275082" y="55626"/>
                  </a:lnTo>
                  <a:lnTo>
                    <a:pt x="277368" y="57912"/>
                  </a:lnTo>
                  <a:lnTo>
                    <a:pt x="277368" y="53340"/>
                  </a:lnTo>
                  <a:close/>
                </a:path>
                <a:path w="285114" h="111759">
                  <a:moveTo>
                    <a:pt x="283464" y="53340"/>
                  </a:moveTo>
                  <a:lnTo>
                    <a:pt x="277368" y="53340"/>
                  </a:lnTo>
                  <a:lnTo>
                    <a:pt x="277368" y="57912"/>
                  </a:lnTo>
                  <a:lnTo>
                    <a:pt x="282022" y="57912"/>
                  </a:lnTo>
                  <a:lnTo>
                    <a:pt x="284988" y="54864"/>
                  </a:lnTo>
                  <a:lnTo>
                    <a:pt x="283464" y="53340"/>
                  </a:lnTo>
                  <a:close/>
                </a:path>
                <a:path w="285114" h="111759">
                  <a:moveTo>
                    <a:pt x="239268" y="9144"/>
                  </a:moveTo>
                  <a:lnTo>
                    <a:pt x="237744" y="9144"/>
                  </a:lnTo>
                  <a:lnTo>
                    <a:pt x="237744" y="18288"/>
                  </a:lnTo>
                  <a:lnTo>
                    <a:pt x="275082" y="55626"/>
                  </a:lnTo>
                  <a:lnTo>
                    <a:pt x="277368" y="53340"/>
                  </a:lnTo>
                  <a:lnTo>
                    <a:pt x="283464" y="53340"/>
                  </a:lnTo>
                  <a:lnTo>
                    <a:pt x="239268" y="9144"/>
                  </a:lnTo>
                  <a:close/>
                </a:path>
                <a:path w="285114" h="111759">
                  <a:moveTo>
                    <a:pt x="9144" y="32004"/>
                  </a:moveTo>
                  <a:lnTo>
                    <a:pt x="4572" y="36576"/>
                  </a:lnTo>
                  <a:lnTo>
                    <a:pt x="9144" y="36576"/>
                  </a:lnTo>
                  <a:lnTo>
                    <a:pt x="9144" y="32004"/>
                  </a:lnTo>
                  <a:close/>
                </a:path>
                <a:path w="285114" h="111759">
                  <a:moveTo>
                    <a:pt x="237744" y="28956"/>
                  </a:moveTo>
                  <a:lnTo>
                    <a:pt x="233172" y="28956"/>
                  </a:lnTo>
                  <a:lnTo>
                    <a:pt x="230124" y="32004"/>
                  </a:lnTo>
                  <a:lnTo>
                    <a:pt x="9144" y="32004"/>
                  </a:lnTo>
                  <a:lnTo>
                    <a:pt x="9144" y="36576"/>
                  </a:lnTo>
                  <a:lnTo>
                    <a:pt x="237744" y="36576"/>
                  </a:lnTo>
                  <a:lnTo>
                    <a:pt x="237744" y="28956"/>
                  </a:lnTo>
                  <a:close/>
                </a:path>
                <a:path w="285114" h="111759">
                  <a:moveTo>
                    <a:pt x="230124" y="0"/>
                  </a:moveTo>
                  <a:lnTo>
                    <a:pt x="230124" y="32004"/>
                  </a:lnTo>
                  <a:lnTo>
                    <a:pt x="233172" y="28956"/>
                  </a:lnTo>
                  <a:lnTo>
                    <a:pt x="237744" y="28956"/>
                  </a:lnTo>
                  <a:lnTo>
                    <a:pt x="237744" y="18288"/>
                  </a:lnTo>
                  <a:lnTo>
                    <a:pt x="231648" y="12192"/>
                  </a:lnTo>
                  <a:lnTo>
                    <a:pt x="237744" y="9144"/>
                  </a:lnTo>
                  <a:lnTo>
                    <a:pt x="239268" y="9144"/>
                  </a:lnTo>
                  <a:lnTo>
                    <a:pt x="230124" y="0"/>
                  </a:lnTo>
                  <a:close/>
                </a:path>
                <a:path w="285114" h="111759">
                  <a:moveTo>
                    <a:pt x="237744" y="9144"/>
                  </a:moveTo>
                  <a:lnTo>
                    <a:pt x="231648" y="12192"/>
                  </a:lnTo>
                  <a:lnTo>
                    <a:pt x="237744" y="18288"/>
                  </a:lnTo>
                  <a:lnTo>
                    <a:pt x="237744" y="9144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837943" y="8933682"/>
              <a:ext cx="276225" cy="91440"/>
            </a:xfrm>
            <a:custGeom>
              <a:avLst/>
              <a:gdLst/>
              <a:ahLst/>
              <a:cxnLst/>
              <a:rect l="l" t="t" r="r" b="b"/>
              <a:pathLst>
                <a:path w="276225" h="91440">
                  <a:moveTo>
                    <a:pt x="228599" y="0"/>
                  </a:moveTo>
                  <a:lnTo>
                    <a:pt x="228599" y="22859"/>
                  </a:lnTo>
                  <a:lnTo>
                    <a:pt x="0" y="22859"/>
                  </a:lnTo>
                  <a:lnTo>
                    <a:pt x="0" y="68579"/>
                  </a:lnTo>
                  <a:lnTo>
                    <a:pt x="228599" y="68579"/>
                  </a:lnTo>
                  <a:lnTo>
                    <a:pt x="228599" y="91439"/>
                  </a:lnTo>
                  <a:lnTo>
                    <a:pt x="275843" y="45719"/>
                  </a:lnTo>
                  <a:lnTo>
                    <a:pt x="228599" y="0"/>
                  </a:lnTo>
                  <a:close/>
                </a:path>
              </a:pathLst>
            </a:custGeom>
            <a:solidFill>
              <a:srgbClr val="BAE0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833371" y="8924538"/>
              <a:ext cx="285115" cy="109855"/>
            </a:xfrm>
            <a:custGeom>
              <a:avLst/>
              <a:gdLst/>
              <a:ahLst/>
              <a:cxnLst/>
              <a:rect l="l" t="t" r="r" b="b"/>
              <a:pathLst>
                <a:path w="285114" h="109854">
                  <a:moveTo>
                    <a:pt x="230124" y="77724"/>
                  </a:moveTo>
                  <a:lnTo>
                    <a:pt x="230124" y="109728"/>
                  </a:lnTo>
                  <a:lnTo>
                    <a:pt x="239268" y="100584"/>
                  </a:lnTo>
                  <a:lnTo>
                    <a:pt x="237744" y="100584"/>
                  </a:lnTo>
                  <a:lnTo>
                    <a:pt x="231648" y="97536"/>
                  </a:lnTo>
                  <a:lnTo>
                    <a:pt x="237744" y="91440"/>
                  </a:lnTo>
                  <a:lnTo>
                    <a:pt x="237744" y="82296"/>
                  </a:lnTo>
                  <a:lnTo>
                    <a:pt x="233172" y="82296"/>
                  </a:lnTo>
                  <a:lnTo>
                    <a:pt x="230124" y="77724"/>
                  </a:lnTo>
                  <a:close/>
                </a:path>
                <a:path w="285114" h="109854">
                  <a:moveTo>
                    <a:pt x="237744" y="91440"/>
                  </a:moveTo>
                  <a:lnTo>
                    <a:pt x="231648" y="97536"/>
                  </a:lnTo>
                  <a:lnTo>
                    <a:pt x="237744" y="100584"/>
                  </a:lnTo>
                  <a:lnTo>
                    <a:pt x="237744" y="91440"/>
                  </a:lnTo>
                  <a:close/>
                </a:path>
                <a:path w="285114" h="109854">
                  <a:moveTo>
                    <a:pt x="274320" y="54864"/>
                  </a:moveTo>
                  <a:lnTo>
                    <a:pt x="237744" y="91440"/>
                  </a:lnTo>
                  <a:lnTo>
                    <a:pt x="237744" y="100584"/>
                  </a:lnTo>
                  <a:lnTo>
                    <a:pt x="239268" y="100584"/>
                  </a:lnTo>
                  <a:lnTo>
                    <a:pt x="281940" y="57912"/>
                  </a:lnTo>
                  <a:lnTo>
                    <a:pt x="277368" y="57912"/>
                  </a:lnTo>
                  <a:lnTo>
                    <a:pt x="274320" y="54864"/>
                  </a:lnTo>
                  <a:close/>
                </a:path>
                <a:path w="285114" h="109854">
                  <a:moveTo>
                    <a:pt x="230124" y="27432"/>
                  </a:moveTo>
                  <a:lnTo>
                    <a:pt x="0" y="27432"/>
                  </a:lnTo>
                  <a:lnTo>
                    <a:pt x="0" y="82296"/>
                  </a:lnTo>
                  <a:lnTo>
                    <a:pt x="230124" y="82296"/>
                  </a:lnTo>
                  <a:lnTo>
                    <a:pt x="230124" y="77724"/>
                  </a:lnTo>
                  <a:lnTo>
                    <a:pt x="9144" y="77724"/>
                  </a:lnTo>
                  <a:lnTo>
                    <a:pt x="4572" y="73152"/>
                  </a:lnTo>
                  <a:lnTo>
                    <a:pt x="9144" y="73152"/>
                  </a:lnTo>
                  <a:lnTo>
                    <a:pt x="9144" y="36576"/>
                  </a:lnTo>
                  <a:lnTo>
                    <a:pt x="4572" y="36576"/>
                  </a:lnTo>
                  <a:lnTo>
                    <a:pt x="9144" y="32004"/>
                  </a:lnTo>
                  <a:lnTo>
                    <a:pt x="230124" y="32004"/>
                  </a:lnTo>
                  <a:lnTo>
                    <a:pt x="230124" y="27432"/>
                  </a:lnTo>
                  <a:close/>
                </a:path>
                <a:path w="285114" h="109854">
                  <a:moveTo>
                    <a:pt x="237744" y="73152"/>
                  </a:moveTo>
                  <a:lnTo>
                    <a:pt x="9144" y="73152"/>
                  </a:lnTo>
                  <a:lnTo>
                    <a:pt x="9144" y="77724"/>
                  </a:lnTo>
                  <a:lnTo>
                    <a:pt x="230124" y="77724"/>
                  </a:lnTo>
                  <a:lnTo>
                    <a:pt x="233172" y="82296"/>
                  </a:lnTo>
                  <a:lnTo>
                    <a:pt x="237744" y="82296"/>
                  </a:lnTo>
                  <a:lnTo>
                    <a:pt x="237744" y="73152"/>
                  </a:lnTo>
                  <a:close/>
                </a:path>
                <a:path w="285114" h="109854">
                  <a:moveTo>
                    <a:pt x="9144" y="73152"/>
                  </a:moveTo>
                  <a:lnTo>
                    <a:pt x="4572" y="73152"/>
                  </a:lnTo>
                  <a:lnTo>
                    <a:pt x="9144" y="77724"/>
                  </a:lnTo>
                  <a:lnTo>
                    <a:pt x="9144" y="73152"/>
                  </a:lnTo>
                  <a:close/>
                </a:path>
                <a:path w="285114" h="109854">
                  <a:moveTo>
                    <a:pt x="277368" y="51816"/>
                  </a:moveTo>
                  <a:lnTo>
                    <a:pt x="274320" y="54864"/>
                  </a:lnTo>
                  <a:lnTo>
                    <a:pt x="277368" y="57912"/>
                  </a:lnTo>
                  <a:lnTo>
                    <a:pt x="277368" y="51816"/>
                  </a:lnTo>
                  <a:close/>
                </a:path>
                <a:path w="285114" h="109854">
                  <a:moveTo>
                    <a:pt x="281940" y="51816"/>
                  </a:moveTo>
                  <a:lnTo>
                    <a:pt x="277368" y="51816"/>
                  </a:lnTo>
                  <a:lnTo>
                    <a:pt x="277368" y="57912"/>
                  </a:lnTo>
                  <a:lnTo>
                    <a:pt x="281940" y="57912"/>
                  </a:lnTo>
                  <a:lnTo>
                    <a:pt x="284988" y="54864"/>
                  </a:lnTo>
                  <a:lnTo>
                    <a:pt x="281940" y="51816"/>
                  </a:lnTo>
                  <a:close/>
                </a:path>
                <a:path w="285114" h="109854">
                  <a:moveTo>
                    <a:pt x="239268" y="9144"/>
                  </a:moveTo>
                  <a:lnTo>
                    <a:pt x="237744" y="9144"/>
                  </a:lnTo>
                  <a:lnTo>
                    <a:pt x="237744" y="18288"/>
                  </a:lnTo>
                  <a:lnTo>
                    <a:pt x="274320" y="54864"/>
                  </a:lnTo>
                  <a:lnTo>
                    <a:pt x="277368" y="51816"/>
                  </a:lnTo>
                  <a:lnTo>
                    <a:pt x="281940" y="51816"/>
                  </a:lnTo>
                  <a:lnTo>
                    <a:pt x="239268" y="9144"/>
                  </a:lnTo>
                  <a:close/>
                </a:path>
                <a:path w="285114" h="109854">
                  <a:moveTo>
                    <a:pt x="9144" y="32004"/>
                  </a:moveTo>
                  <a:lnTo>
                    <a:pt x="4572" y="36576"/>
                  </a:lnTo>
                  <a:lnTo>
                    <a:pt x="9144" y="36576"/>
                  </a:lnTo>
                  <a:lnTo>
                    <a:pt x="9144" y="32004"/>
                  </a:lnTo>
                  <a:close/>
                </a:path>
                <a:path w="285114" h="109854">
                  <a:moveTo>
                    <a:pt x="237744" y="27432"/>
                  </a:moveTo>
                  <a:lnTo>
                    <a:pt x="233172" y="27432"/>
                  </a:lnTo>
                  <a:lnTo>
                    <a:pt x="230124" y="32004"/>
                  </a:lnTo>
                  <a:lnTo>
                    <a:pt x="9144" y="32004"/>
                  </a:lnTo>
                  <a:lnTo>
                    <a:pt x="9144" y="36576"/>
                  </a:lnTo>
                  <a:lnTo>
                    <a:pt x="237744" y="36576"/>
                  </a:lnTo>
                  <a:lnTo>
                    <a:pt x="237744" y="27432"/>
                  </a:lnTo>
                  <a:close/>
                </a:path>
                <a:path w="285114" h="109854">
                  <a:moveTo>
                    <a:pt x="230124" y="0"/>
                  </a:moveTo>
                  <a:lnTo>
                    <a:pt x="230124" y="32004"/>
                  </a:lnTo>
                  <a:lnTo>
                    <a:pt x="233172" y="27432"/>
                  </a:lnTo>
                  <a:lnTo>
                    <a:pt x="237744" y="27432"/>
                  </a:lnTo>
                  <a:lnTo>
                    <a:pt x="237744" y="18288"/>
                  </a:lnTo>
                  <a:lnTo>
                    <a:pt x="231648" y="12192"/>
                  </a:lnTo>
                  <a:lnTo>
                    <a:pt x="237744" y="9144"/>
                  </a:lnTo>
                  <a:lnTo>
                    <a:pt x="239268" y="9144"/>
                  </a:lnTo>
                  <a:lnTo>
                    <a:pt x="230124" y="0"/>
                  </a:lnTo>
                  <a:close/>
                </a:path>
                <a:path w="285114" h="109854">
                  <a:moveTo>
                    <a:pt x="237744" y="9144"/>
                  </a:moveTo>
                  <a:lnTo>
                    <a:pt x="231648" y="12192"/>
                  </a:lnTo>
                  <a:lnTo>
                    <a:pt x="237744" y="18288"/>
                  </a:lnTo>
                  <a:lnTo>
                    <a:pt x="237744" y="9144"/>
                  </a:lnTo>
                  <a:close/>
                </a:path>
              </a:pathLst>
            </a:custGeom>
            <a:solidFill>
              <a:srgbClr val="88A3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41831" y="8360157"/>
            <a:ext cx="1950085" cy="6686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550">
                <a:latin typeface="Arial MT"/>
                <a:cs typeface="Arial MT"/>
              </a:rPr>
              <a:t>Valori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frequenze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nel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caso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indipendenza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  <a:tabLst>
                <a:tab pos="1353185" algn="l"/>
              </a:tabLst>
            </a:pPr>
            <a:r>
              <a:rPr dirty="0" sz="750" spc="5">
                <a:latin typeface="Arial MT"/>
                <a:cs typeface="Arial MT"/>
              </a:rPr>
              <a:t>n</a:t>
            </a:r>
            <a:r>
              <a:rPr dirty="0" baseline="-22222" sz="750" spc="7">
                <a:latin typeface="Arial MT"/>
                <a:cs typeface="Arial MT"/>
              </a:rPr>
              <a:t>1</a:t>
            </a:r>
            <a:r>
              <a:rPr dirty="0" sz="750" spc="5">
                <a:latin typeface="Arial MT"/>
                <a:cs typeface="Arial MT"/>
              </a:rPr>
              <a:t>:n=a:n</a:t>
            </a:r>
            <a:r>
              <a:rPr dirty="0" baseline="-22222" sz="750" spc="7">
                <a:latin typeface="Arial MT"/>
                <a:cs typeface="Arial MT"/>
              </a:rPr>
              <a:t>A	</a:t>
            </a:r>
            <a:r>
              <a:rPr dirty="0" sz="750" spc="5">
                <a:latin typeface="Arial MT"/>
                <a:cs typeface="Arial MT"/>
              </a:rPr>
              <a:t>a=(n</a:t>
            </a:r>
            <a:r>
              <a:rPr dirty="0" baseline="-22222" sz="750" spc="7">
                <a:latin typeface="Arial MT"/>
                <a:cs typeface="Arial MT"/>
              </a:rPr>
              <a:t>A</a:t>
            </a:r>
            <a:r>
              <a:rPr dirty="0" sz="750" spc="5">
                <a:latin typeface="Arial MT"/>
                <a:cs typeface="Arial MT"/>
              </a:rPr>
              <a:t>n</a:t>
            </a:r>
            <a:r>
              <a:rPr dirty="0" baseline="-22222" sz="750" spc="7">
                <a:latin typeface="Arial MT"/>
                <a:cs typeface="Arial MT"/>
              </a:rPr>
              <a:t>1</a:t>
            </a:r>
            <a:r>
              <a:rPr dirty="0" sz="750" spc="5">
                <a:latin typeface="Arial MT"/>
                <a:cs typeface="Arial MT"/>
              </a:rPr>
              <a:t>)/n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1353185" algn="l"/>
              </a:tabLst>
            </a:pPr>
            <a:r>
              <a:rPr dirty="0" sz="750" spc="5">
                <a:latin typeface="Arial MT"/>
                <a:cs typeface="Arial MT"/>
              </a:rPr>
              <a:t>n</a:t>
            </a:r>
            <a:r>
              <a:rPr dirty="0" baseline="-22222" sz="750" spc="7">
                <a:latin typeface="Arial MT"/>
                <a:cs typeface="Arial MT"/>
              </a:rPr>
              <a:t>1</a:t>
            </a:r>
            <a:r>
              <a:rPr dirty="0" sz="750" spc="5">
                <a:latin typeface="Arial MT"/>
                <a:cs typeface="Arial MT"/>
              </a:rPr>
              <a:t>:n=c:n</a:t>
            </a:r>
            <a:r>
              <a:rPr dirty="0" baseline="-22222" sz="750" spc="7">
                <a:latin typeface="Arial MT"/>
                <a:cs typeface="Arial MT"/>
              </a:rPr>
              <a:t>B	</a:t>
            </a:r>
            <a:r>
              <a:rPr dirty="0" sz="750">
                <a:latin typeface="Arial MT"/>
                <a:cs typeface="Arial MT"/>
              </a:rPr>
              <a:t>c=(n</a:t>
            </a:r>
            <a:r>
              <a:rPr dirty="0" baseline="-22222" sz="750">
                <a:latin typeface="Arial MT"/>
                <a:cs typeface="Arial MT"/>
              </a:rPr>
              <a:t>B</a:t>
            </a:r>
            <a:r>
              <a:rPr dirty="0" sz="750">
                <a:latin typeface="Arial MT"/>
                <a:cs typeface="Arial MT"/>
              </a:rPr>
              <a:t>n</a:t>
            </a:r>
            <a:r>
              <a:rPr dirty="0" baseline="-22222" sz="750">
                <a:latin typeface="Arial MT"/>
                <a:cs typeface="Arial MT"/>
              </a:rPr>
              <a:t>1</a:t>
            </a:r>
            <a:r>
              <a:rPr dirty="0" sz="750">
                <a:latin typeface="Arial MT"/>
                <a:cs typeface="Arial MT"/>
              </a:rPr>
              <a:t>)/n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1519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4526279" y="7726674"/>
          <a:ext cx="1783080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429895"/>
                <a:gridCol w="429894"/>
                <a:gridCol w="431165"/>
              </a:tblGrid>
              <a:tr h="16916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FUMO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BRONCHITE</a:t>
                      </a:r>
                      <a:r>
                        <a:rPr dirty="0" sz="55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 spc="10">
                          <a:latin typeface="Arial MT"/>
                          <a:cs typeface="Arial MT"/>
                        </a:rPr>
                        <a:t>CRONICA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544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550" spc="5">
                          <a:latin typeface="Arial MT"/>
                          <a:cs typeface="Arial MT"/>
                        </a:rPr>
                        <a:t>SI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550" spc="15">
                          <a:latin typeface="Arial MT"/>
                          <a:cs typeface="Arial MT"/>
                        </a:rPr>
                        <a:t>NO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550" spc="5">
                          <a:latin typeface="Arial MT"/>
                          <a:cs typeface="Arial MT"/>
                        </a:rPr>
                        <a:t>TOT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365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252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550" spc="5">
                          <a:latin typeface="Arial MT"/>
                          <a:cs typeface="Arial MT"/>
                        </a:rPr>
                        <a:t>SI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84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316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400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256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50" spc="15">
                          <a:latin typeface="Arial MT"/>
                          <a:cs typeface="Arial MT"/>
                        </a:rPr>
                        <a:t>NO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129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491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620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2331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550" spc="-5">
                          <a:latin typeface="Arial MT"/>
                          <a:cs typeface="Arial MT"/>
                        </a:rPr>
                        <a:t>TOTALE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213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807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1020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3976317" y="7225358"/>
            <a:ext cx="2833370" cy="2178050"/>
            <a:chOff x="3976317" y="7225358"/>
            <a:chExt cx="2833370" cy="2178050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317" y="7225358"/>
              <a:ext cx="2833028" cy="217763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953000" y="8371331"/>
              <a:ext cx="384175" cy="510540"/>
            </a:xfrm>
            <a:custGeom>
              <a:avLst/>
              <a:gdLst/>
              <a:ahLst/>
              <a:cxnLst/>
              <a:rect l="l" t="t" r="r" b="b"/>
              <a:pathLst>
                <a:path w="384175" h="510540">
                  <a:moveTo>
                    <a:pt x="182880" y="411480"/>
                  </a:moveTo>
                  <a:lnTo>
                    <a:pt x="178308" y="411480"/>
                  </a:lnTo>
                  <a:lnTo>
                    <a:pt x="137160" y="411480"/>
                  </a:lnTo>
                  <a:lnTo>
                    <a:pt x="137160" y="121920"/>
                  </a:lnTo>
                  <a:lnTo>
                    <a:pt x="137160" y="120396"/>
                  </a:lnTo>
                  <a:lnTo>
                    <a:pt x="137160" y="118872"/>
                  </a:lnTo>
                  <a:lnTo>
                    <a:pt x="45720" y="118872"/>
                  </a:lnTo>
                  <a:lnTo>
                    <a:pt x="45720" y="411480"/>
                  </a:lnTo>
                  <a:lnTo>
                    <a:pt x="4572" y="411480"/>
                  </a:lnTo>
                  <a:lnTo>
                    <a:pt x="0" y="411480"/>
                  </a:lnTo>
                  <a:lnTo>
                    <a:pt x="91440" y="510540"/>
                  </a:lnTo>
                  <a:lnTo>
                    <a:pt x="94246" y="507492"/>
                  </a:lnTo>
                  <a:lnTo>
                    <a:pt x="180060" y="414528"/>
                  </a:lnTo>
                  <a:lnTo>
                    <a:pt x="182880" y="411480"/>
                  </a:lnTo>
                  <a:close/>
                </a:path>
                <a:path w="384175" h="510540">
                  <a:moveTo>
                    <a:pt x="384048" y="74676"/>
                  </a:moveTo>
                  <a:lnTo>
                    <a:pt x="381000" y="59436"/>
                  </a:lnTo>
                  <a:lnTo>
                    <a:pt x="380847" y="59055"/>
                  </a:lnTo>
                  <a:lnTo>
                    <a:pt x="380847" y="75438"/>
                  </a:lnTo>
                  <a:lnTo>
                    <a:pt x="377952" y="89916"/>
                  </a:lnTo>
                  <a:lnTo>
                    <a:pt x="374904" y="97536"/>
                  </a:lnTo>
                  <a:lnTo>
                    <a:pt x="374904" y="96012"/>
                  </a:lnTo>
                  <a:lnTo>
                    <a:pt x="370332" y="103632"/>
                  </a:lnTo>
                  <a:lnTo>
                    <a:pt x="324612" y="135636"/>
                  </a:lnTo>
                  <a:lnTo>
                    <a:pt x="313944" y="138684"/>
                  </a:lnTo>
                  <a:lnTo>
                    <a:pt x="301752" y="143256"/>
                  </a:lnTo>
                  <a:lnTo>
                    <a:pt x="265176" y="147828"/>
                  </a:lnTo>
                  <a:lnTo>
                    <a:pt x="237744" y="147828"/>
                  </a:lnTo>
                  <a:lnTo>
                    <a:pt x="201168" y="143256"/>
                  </a:lnTo>
                  <a:lnTo>
                    <a:pt x="188976" y="138684"/>
                  </a:lnTo>
                  <a:lnTo>
                    <a:pt x="178308" y="135636"/>
                  </a:lnTo>
                  <a:lnTo>
                    <a:pt x="143256" y="115824"/>
                  </a:lnTo>
                  <a:lnTo>
                    <a:pt x="128930" y="97536"/>
                  </a:lnTo>
                  <a:lnTo>
                    <a:pt x="128016" y="96012"/>
                  </a:lnTo>
                  <a:lnTo>
                    <a:pt x="128016" y="97536"/>
                  </a:lnTo>
                  <a:lnTo>
                    <a:pt x="121920" y="82296"/>
                  </a:lnTo>
                  <a:lnTo>
                    <a:pt x="121920" y="68580"/>
                  </a:lnTo>
                  <a:lnTo>
                    <a:pt x="143256" y="35052"/>
                  </a:lnTo>
                  <a:lnTo>
                    <a:pt x="178308" y="15240"/>
                  </a:lnTo>
                  <a:lnTo>
                    <a:pt x="237744" y="3048"/>
                  </a:lnTo>
                  <a:lnTo>
                    <a:pt x="265176" y="3048"/>
                  </a:lnTo>
                  <a:lnTo>
                    <a:pt x="313944" y="10668"/>
                  </a:lnTo>
                  <a:lnTo>
                    <a:pt x="352044" y="28956"/>
                  </a:lnTo>
                  <a:lnTo>
                    <a:pt x="377952" y="60960"/>
                  </a:lnTo>
                  <a:lnTo>
                    <a:pt x="380847" y="75438"/>
                  </a:lnTo>
                  <a:lnTo>
                    <a:pt x="380847" y="59055"/>
                  </a:lnTo>
                  <a:lnTo>
                    <a:pt x="353568" y="27432"/>
                  </a:lnTo>
                  <a:lnTo>
                    <a:pt x="344424" y="21336"/>
                  </a:lnTo>
                  <a:lnTo>
                    <a:pt x="303276" y="4572"/>
                  </a:lnTo>
                  <a:lnTo>
                    <a:pt x="277368" y="1524"/>
                  </a:lnTo>
                  <a:lnTo>
                    <a:pt x="265176" y="0"/>
                  </a:lnTo>
                  <a:lnTo>
                    <a:pt x="237744" y="0"/>
                  </a:lnTo>
                  <a:lnTo>
                    <a:pt x="225552" y="1524"/>
                  </a:lnTo>
                  <a:lnTo>
                    <a:pt x="211836" y="3048"/>
                  </a:lnTo>
                  <a:lnTo>
                    <a:pt x="167640" y="16764"/>
                  </a:lnTo>
                  <a:lnTo>
                    <a:pt x="149352" y="27432"/>
                  </a:lnTo>
                  <a:lnTo>
                    <a:pt x="141732" y="32004"/>
                  </a:lnTo>
                  <a:lnTo>
                    <a:pt x="118872" y="74676"/>
                  </a:lnTo>
                  <a:lnTo>
                    <a:pt x="118872" y="76200"/>
                  </a:lnTo>
                  <a:lnTo>
                    <a:pt x="121920" y="91440"/>
                  </a:lnTo>
                  <a:lnTo>
                    <a:pt x="124968" y="97536"/>
                  </a:lnTo>
                  <a:lnTo>
                    <a:pt x="124968" y="99060"/>
                  </a:lnTo>
                  <a:lnTo>
                    <a:pt x="129540" y="105156"/>
                  </a:lnTo>
                  <a:lnTo>
                    <a:pt x="135636" y="111252"/>
                  </a:lnTo>
                  <a:lnTo>
                    <a:pt x="141732" y="118872"/>
                  </a:lnTo>
                  <a:lnTo>
                    <a:pt x="149352" y="123444"/>
                  </a:lnTo>
                  <a:lnTo>
                    <a:pt x="158496" y="129540"/>
                  </a:lnTo>
                  <a:lnTo>
                    <a:pt x="167640" y="134112"/>
                  </a:lnTo>
                  <a:lnTo>
                    <a:pt x="178308" y="138684"/>
                  </a:lnTo>
                  <a:lnTo>
                    <a:pt x="199644" y="144780"/>
                  </a:lnTo>
                  <a:lnTo>
                    <a:pt x="211836" y="147828"/>
                  </a:lnTo>
                  <a:lnTo>
                    <a:pt x="225552" y="149352"/>
                  </a:lnTo>
                  <a:lnTo>
                    <a:pt x="237744" y="150876"/>
                  </a:lnTo>
                  <a:lnTo>
                    <a:pt x="265176" y="150876"/>
                  </a:lnTo>
                  <a:lnTo>
                    <a:pt x="277368" y="149352"/>
                  </a:lnTo>
                  <a:lnTo>
                    <a:pt x="291084" y="147828"/>
                  </a:lnTo>
                  <a:lnTo>
                    <a:pt x="335280" y="134112"/>
                  </a:lnTo>
                  <a:lnTo>
                    <a:pt x="373380" y="105156"/>
                  </a:lnTo>
                  <a:lnTo>
                    <a:pt x="377952" y="99060"/>
                  </a:lnTo>
                  <a:lnTo>
                    <a:pt x="377952" y="97536"/>
                  </a:lnTo>
                  <a:lnTo>
                    <a:pt x="381000" y="91440"/>
                  </a:lnTo>
                  <a:lnTo>
                    <a:pt x="384048" y="76200"/>
                  </a:lnTo>
                  <a:lnTo>
                    <a:pt x="384048" y="74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7803" y="7728199"/>
              <a:ext cx="1778507" cy="106679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26279" y="7726675"/>
              <a:ext cx="1781555" cy="1069847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4016754" y="8971280"/>
            <a:ext cx="271907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10">
                <a:latin typeface="Arial MT"/>
                <a:cs typeface="Arial MT"/>
              </a:rPr>
              <a:t>Es.</a:t>
            </a:r>
            <a:r>
              <a:rPr dirty="0" sz="550" spc="1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(620x213)/1020</a:t>
            </a:r>
            <a:r>
              <a:rPr dirty="0" sz="550" spc="-40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=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129;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per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differenza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</a:t>
            </a:r>
            <a:r>
              <a:rPr dirty="0" sz="550" spc="10">
                <a:latin typeface="Arial MT"/>
                <a:cs typeface="Arial MT"/>
              </a:rPr>
              <a:t> calcolano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altre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tre</a:t>
            </a:r>
            <a:r>
              <a:rPr dirty="0" sz="550" spc="10">
                <a:latin typeface="Arial MT"/>
                <a:cs typeface="Arial MT"/>
              </a:rPr>
              <a:t> frequenze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interne.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16754" y="7323519"/>
            <a:ext cx="1734185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b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ll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ll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50" b="1" i="1">
                <a:solidFill>
                  <a:srgbClr val="0D0D0D"/>
                </a:solidFill>
                <a:latin typeface="Verdana"/>
                <a:cs typeface="Verdana"/>
              </a:rPr>
              <a:t>f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q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u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z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tt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25823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1287854"/>
            <a:ext cx="2833028" cy="2177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407" y="2588771"/>
            <a:ext cx="1676400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51180" marR="5080" indent="-551815">
              <a:lnSpc>
                <a:spcPct val="105500"/>
              </a:lnSpc>
              <a:spcBef>
                <a:spcPts val="90"/>
              </a:spcBef>
            </a:pP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55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550" spc="30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550" spc="-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55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55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OL</a:t>
            </a:r>
            <a:r>
              <a:rPr dirty="0" sz="550" spc="-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z="55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550" spc="-5" b="1">
                <a:solidFill>
                  <a:srgbClr val="FF0000"/>
                </a:solidFill>
                <a:latin typeface="Arial"/>
                <a:cs typeface="Arial"/>
              </a:rPr>
              <a:t>'</a:t>
            </a:r>
            <a:r>
              <a:rPr dirty="0" sz="55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z="55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550" spc="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550" spc="5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550" spc="2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z="550" spc="10" b="1">
                <a:solidFill>
                  <a:srgbClr val="FF0000"/>
                </a:solidFill>
                <a:latin typeface="Arial"/>
                <a:cs typeface="Arial"/>
              </a:rPr>
              <a:t>T  </a:t>
            </a:r>
            <a:r>
              <a:rPr dirty="0" sz="550" spc="5" b="1">
                <a:solidFill>
                  <a:srgbClr val="FF0000"/>
                </a:solidFill>
                <a:latin typeface="Arial"/>
                <a:cs typeface="Arial"/>
              </a:rPr>
              <a:t>CHI-QUADRATO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0535" y="3073897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4" h="0">
                <a:moveTo>
                  <a:pt x="0" y="0"/>
                </a:moveTo>
                <a:lnTo>
                  <a:pt x="588255" y="0"/>
                </a:lnTo>
              </a:path>
            </a:pathLst>
          </a:custGeom>
          <a:ln w="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56231" y="3157014"/>
            <a:ext cx="374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7447" y="3066294"/>
            <a:ext cx="16637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200" spc="-65" i="1">
                <a:latin typeface="Times New Roman"/>
                <a:cs typeface="Times New Roman"/>
              </a:rPr>
              <a:t>A</a:t>
            </a:r>
            <a:r>
              <a:rPr dirty="0" baseline="-23809" sz="1050" spc="-9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4787" y="2847642"/>
            <a:ext cx="5715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299" y="2775461"/>
            <a:ext cx="760730" cy="299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2407" sz="2700" spc="300">
                <a:latin typeface="Symbol"/>
                <a:cs typeface="Symbol"/>
              </a:rPr>
              <a:t></a:t>
            </a:r>
            <a:r>
              <a:rPr dirty="0" sz="1200" spc="-20">
                <a:latin typeface="Times New Roman"/>
                <a:cs typeface="Times New Roman"/>
              </a:rPr>
              <a:t>(</a:t>
            </a:r>
            <a:r>
              <a:rPr dirty="0" sz="1200" spc="-65" i="1">
                <a:latin typeface="Times New Roman"/>
                <a:cs typeface="Times New Roman"/>
              </a:rPr>
              <a:t>O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r>
              <a:rPr dirty="0" baseline="-23809" sz="1050" i="1">
                <a:latin typeface="Times New Roman"/>
                <a:cs typeface="Times New Roman"/>
              </a:rPr>
              <a:t> </a:t>
            </a:r>
            <a:r>
              <a:rPr dirty="0" baseline="-23809" sz="1050" spc="-44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14" i="1">
                <a:latin typeface="Times New Roman"/>
                <a:cs typeface="Times New Roman"/>
              </a:rPr>
              <a:t>A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2606" y="1853177"/>
            <a:ext cx="1949450" cy="530860"/>
          </a:xfrm>
          <a:custGeom>
            <a:avLst/>
            <a:gdLst/>
            <a:ahLst/>
            <a:cxnLst/>
            <a:rect l="l" t="t" r="r" b="b"/>
            <a:pathLst>
              <a:path w="1949450" h="530860">
                <a:moveTo>
                  <a:pt x="228600" y="0"/>
                </a:moveTo>
                <a:lnTo>
                  <a:pt x="960114" y="0"/>
                </a:lnTo>
              </a:path>
              <a:path w="1949450" h="530860">
                <a:moveTo>
                  <a:pt x="1115576" y="0"/>
                </a:moveTo>
                <a:lnTo>
                  <a:pt x="1949198" y="0"/>
                </a:lnTo>
              </a:path>
              <a:path w="1949450" h="530860">
                <a:moveTo>
                  <a:pt x="0" y="530351"/>
                </a:moveTo>
                <a:lnTo>
                  <a:pt x="728473" y="530351"/>
                </a:lnTo>
              </a:path>
              <a:path w="1949450" h="530860">
                <a:moveTo>
                  <a:pt x="883918" y="530351"/>
                </a:moveTo>
                <a:lnTo>
                  <a:pt x="1708399" y="530351"/>
                </a:lnTo>
              </a:path>
            </a:pathLst>
          </a:custGeom>
          <a:ln w="5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98646" y="2278684"/>
            <a:ext cx="339725" cy="172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950">
                <a:latin typeface="Times New Roman"/>
                <a:cs typeface="Times New Roman"/>
              </a:rPr>
              <a:t>3</a:t>
            </a:r>
            <a:r>
              <a:rPr dirty="0" sz="950" spc="5">
                <a:latin typeface="Times New Roman"/>
                <a:cs typeface="Times New Roman"/>
              </a:rPr>
              <a:t>2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.</a:t>
            </a:r>
            <a:r>
              <a:rPr dirty="0" sz="950" spc="-15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</a:t>
            </a:r>
            <a:r>
              <a:rPr dirty="0" sz="950" spc="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1059" y="2174386"/>
            <a:ext cx="2032635" cy="3733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dirty="0" baseline="-35087" sz="1425" spc="7">
                <a:latin typeface="Symbol"/>
                <a:cs typeface="Symbol"/>
              </a:rPr>
              <a:t></a:t>
            </a:r>
            <a:r>
              <a:rPr dirty="0" baseline="-35087" sz="1425" spc="7">
                <a:latin typeface="Times New Roman"/>
                <a:cs typeface="Times New Roman"/>
              </a:rPr>
              <a:t> </a:t>
            </a:r>
            <a:r>
              <a:rPr dirty="0" baseline="-35087" sz="1425" spc="52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 spc="-14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93 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Symbol"/>
                <a:cs typeface="Symbol"/>
              </a:rPr>
              <a:t></a:t>
            </a:r>
            <a:r>
              <a:rPr dirty="0" sz="950" spc="2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129</a:t>
            </a:r>
            <a:r>
              <a:rPr dirty="0" sz="950" spc="25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50">
                <a:latin typeface="Times New Roman"/>
                <a:cs typeface="Times New Roman"/>
              </a:rPr>
              <a:t> </a:t>
            </a:r>
            <a:r>
              <a:rPr dirty="0" baseline="45454" sz="825" spc="7">
                <a:latin typeface="Times New Roman"/>
                <a:cs typeface="Times New Roman"/>
              </a:rPr>
              <a:t>2  </a:t>
            </a:r>
            <a:r>
              <a:rPr dirty="0" baseline="45454" sz="825" spc="187">
                <a:latin typeface="Times New Roman"/>
                <a:cs typeface="Times New Roman"/>
              </a:rPr>
              <a:t> </a:t>
            </a:r>
            <a:r>
              <a:rPr dirty="0" baseline="-35087" sz="1425" spc="7">
                <a:latin typeface="Symbol"/>
                <a:cs typeface="Symbol"/>
              </a:rPr>
              <a:t></a:t>
            </a:r>
            <a:r>
              <a:rPr dirty="0" baseline="-35087" sz="1425" spc="7">
                <a:latin typeface="Times New Roman"/>
                <a:cs typeface="Times New Roman"/>
              </a:rPr>
              <a:t> </a:t>
            </a:r>
            <a:r>
              <a:rPr dirty="0" baseline="-35087" sz="1425" spc="37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 spc="-12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527  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Symbol"/>
                <a:cs typeface="Symbol"/>
              </a:rPr>
              <a:t>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491</a:t>
            </a:r>
            <a:r>
              <a:rPr dirty="0" sz="950" spc="15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baseline="45454" sz="825" spc="7">
                <a:latin typeface="Times New Roman"/>
                <a:cs typeface="Times New Roman"/>
              </a:rPr>
              <a:t>2   </a:t>
            </a:r>
            <a:r>
              <a:rPr dirty="0" baseline="45454" sz="825" spc="97">
                <a:latin typeface="Times New Roman"/>
                <a:cs typeface="Times New Roman"/>
              </a:rPr>
              <a:t> </a:t>
            </a:r>
            <a:r>
              <a:rPr dirty="0" baseline="-35087" sz="1425" spc="7">
                <a:latin typeface="Symbol"/>
                <a:cs typeface="Symbol"/>
              </a:rPr>
              <a:t></a:t>
            </a:r>
            <a:endParaRPr baseline="-35087" sz="1425">
              <a:latin typeface="Symbol"/>
              <a:cs typeface="Symbol"/>
            </a:endParaRPr>
          </a:p>
          <a:p>
            <a:pPr marL="395605">
              <a:lnSpc>
                <a:spcPct val="100000"/>
              </a:lnSpc>
              <a:spcBef>
                <a:spcPts val="225"/>
              </a:spcBef>
              <a:tabLst>
                <a:tab pos="1343660" algn="l"/>
              </a:tabLst>
            </a:pPr>
            <a:r>
              <a:rPr dirty="0" sz="950">
                <a:latin typeface="Times New Roman"/>
                <a:cs typeface="Times New Roman"/>
              </a:rPr>
              <a:t>129	491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155" y="1640166"/>
            <a:ext cx="2258060" cy="3771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baseline="-33333" sz="1500" spc="-30">
                <a:latin typeface="Symbol"/>
                <a:cs typeface="Symbol"/>
              </a:rPr>
              <a:t></a:t>
            </a:r>
            <a:r>
              <a:rPr dirty="0" baseline="-33333" sz="1500" spc="179">
                <a:latin typeface="Times New Roman"/>
                <a:cs typeface="Times New Roman"/>
              </a:rPr>
              <a:t> </a:t>
            </a:r>
            <a:r>
              <a:rPr dirty="0" baseline="-15151" sz="825" spc="7">
                <a:latin typeface="Times New Roman"/>
                <a:cs typeface="Times New Roman"/>
              </a:rPr>
              <a:t>2</a:t>
            </a:r>
            <a:r>
              <a:rPr dirty="0" baseline="-15151" sz="825">
                <a:latin typeface="Times New Roman"/>
                <a:cs typeface="Times New Roman"/>
              </a:rPr>
              <a:t>   </a:t>
            </a:r>
            <a:r>
              <a:rPr dirty="0" baseline="-15151" sz="825" spc="-44">
                <a:latin typeface="Times New Roman"/>
                <a:cs typeface="Times New Roman"/>
              </a:rPr>
              <a:t> </a:t>
            </a:r>
            <a:r>
              <a:rPr dirty="0" baseline="-35087" sz="1425" spc="7">
                <a:latin typeface="Symbol"/>
                <a:cs typeface="Symbol"/>
              </a:rPr>
              <a:t></a:t>
            </a:r>
            <a:r>
              <a:rPr dirty="0" baseline="-35087" sz="1425">
                <a:latin typeface="Times New Roman"/>
                <a:cs typeface="Times New Roman"/>
              </a:rPr>
              <a:t> </a:t>
            </a:r>
            <a:r>
              <a:rPr dirty="0" baseline="-35087" sz="1425" spc="127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>
                <a:latin typeface="Times New Roman"/>
                <a:cs typeface="Times New Roman"/>
              </a:rPr>
              <a:t>12</a:t>
            </a:r>
            <a:r>
              <a:rPr dirty="0" sz="950" spc="5">
                <a:latin typeface="Times New Roman"/>
                <a:cs typeface="Times New Roman"/>
              </a:rPr>
              <a:t>0</a:t>
            </a:r>
            <a:r>
              <a:rPr dirty="0" sz="950">
                <a:latin typeface="Times New Roman"/>
                <a:cs typeface="Times New Roman"/>
              </a:rPr>
              <a:t>  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Symbol"/>
                <a:cs typeface="Symbol"/>
              </a:rPr>
              <a:t>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8</a:t>
            </a:r>
            <a:r>
              <a:rPr dirty="0" sz="950" spc="5">
                <a:latin typeface="Times New Roman"/>
                <a:cs typeface="Times New Roman"/>
              </a:rPr>
              <a:t>4</a:t>
            </a:r>
            <a:r>
              <a:rPr dirty="0" sz="950" spc="9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70">
                <a:latin typeface="Times New Roman"/>
                <a:cs typeface="Times New Roman"/>
              </a:rPr>
              <a:t> </a:t>
            </a:r>
            <a:r>
              <a:rPr dirty="0" baseline="45454" sz="825" spc="7">
                <a:latin typeface="Times New Roman"/>
                <a:cs typeface="Times New Roman"/>
              </a:rPr>
              <a:t>2</a:t>
            </a:r>
            <a:r>
              <a:rPr dirty="0" baseline="45454" sz="825">
                <a:latin typeface="Times New Roman"/>
                <a:cs typeface="Times New Roman"/>
              </a:rPr>
              <a:t>   </a:t>
            </a:r>
            <a:r>
              <a:rPr dirty="0" baseline="45454" sz="825" spc="-7">
                <a:latin typeface="Times New Roman"/>
                <a:cs typeface="Times New Roman"/>
              </a:rPr>
              <a:t> </a:t>
            </a:r>
            <a:r>
              <a:rPr dirty="0" baseline="-35087" sz="1425" spc="7">
                <a:latin typeface="Symbol"/>
                <a:cs typeface="Symbol"/>
              </a:rPr>
              <a:t></a:t>
            </a:r>
            <a:r>
              <a:rPr dirty="0" baseline="-35087" sz="1425">
                <a:latin typeface="Times New Roman"/>
                <a:cs typeface="Times New Roman"/>
              </a:rPr>
              <a:t> </a:t>
            </a:r>
            <a:r>
              <a:rPr dirty="0" baseline="-35087" sz="1425" spc="37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(</a:t>
            </a:r>
            <a:r>
              <a:rPr dirty="0" sz="950" spc="-9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28</a:t>
            </a:r>
            <a:r>
              <a:rPr dirty="0" sz="950" spc="5">
                <a:latin typeface="Times New Roman"/>
                <a:cs typeface="Times New Roman"/>
              </a:rPr>
              <a:t>0</a:t>
            </a:r>
            <a:r>
              <a:rPr dirty="0" sz="950">
                <a:latin typeface="Times New Roman"/>
                <a:cs typeface="Times New Roman"/>
              </a:rPr>
              <a:t>  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Symbol"/>
                <a:cs typeface="Symbol"/>
              </a:rPr>
              <a:t>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12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31</a:t>
            </a:r>
            <a:r>
              <a:rPr dirty="0" sz="950" spc="5">
                <a:latin typeface="Times New Roman"/>
                <a:cs typeface="Times New Roman"/>
              </a:rPr>
              <a:t>6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)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baseline="45454" sz="825" spc="7">
                <a:latin typeface="Times New Roman"/>
                <a:cs typeface="Times New Roman"/>
              </a:rPr>
              <a:t>2</a:t>
            </a:r>
            <a:r>
              <a:rPr dirty="0" baseline="45454" sz="825">
                <a:latin typeface="Times New Roman"/>
                <a:cs typeface="Times New Roman"/>
              </a:rPr>
              <a:t>   </a:t>
            </a:r>
            <a:r>
              <a:rPr dirty="0" baseline="45454" sz="825" spc="-7">
                <a:latin typeface="Times New Roman"/>
                <a:cs typeface="Times New Roman"/>
              </a:rPr>
              <a:t> </a:t>
            </a:r>
            <a:r>
              <a:rPr dirty="0" baseline="-35087" sz="1425" spc="7">
                <a:latin typeface="Symbol"/>
                <a:cs typeface="Symbol"/>
              </a:rPr>
              <a:t></a:t>
            </a:r>
            <a:endParaRPr baseline="-35087" sz="1425">
              <a:latin typeface="Symbol"/>
              <a:cs typeface="Symbol"/>
            </a:endParaRPr>
          </a:p>
          <a:p>
            <a:pPr marL="667385">
              <a:lnSpc>
                <a:spcPct val="100000"/>
              </a:lnSpc>
              <a:spcBef>
                <a:spcPts val="204"/>
              </a:spcBef>
              <a:tabLst>
                <a:tab pos="1566545" algn="l"/>
              </a:tabLst>
            </a:pPr>
            <a:r>
              <a:rPr dirty="0" sz="950" spc="5">
                <a:latin typeface="Times New Roman"/>
                <a:cs typeface="Times New Roman"/>
              </a:rPr>
              <a:t>84	</a:t>
            </a:r>
            <a:r>
              <a:rPr dirty="0" sz="950">
                <a:latin typeface="Times New Roman"/>
                <a:cs typeface="Times New Roman"/>
              </a:rPr>
              <a:t>316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1519" y="1264915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1287854"/>
            <a:ext cx="2833028" cy="21776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052314" y="1665228"/>
            <a:ext cx="2320290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5500"/>
              </a:lnSpc>
              <a:spcBef>
                <a:spcPts val="90"/>
              </a:spcBef>
            </a:pPr>
            <a:r>
              <a:rPr dirty="0" sz="550" spc="10">
                <a:latin typeface="Arial MT"/>
                <a:cs typeface="Arial MT"/>
              </a:rPr>
              <a:t>Nel </a:t>
            </a:r>
            <a:r>
              <a:rPr dirty="0" u="sng" sz="55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caso di </a:t>
            </a:r>
            <a:r>
              <a:rPr dirty="0" u="sng" sz="55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tabelle </a:t>
            </a:r>
            <a:r>
              <a:rPr dirty="0" u="sng" sz="55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2x2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 </a:t>
            </a:r>
            <a:r>
              <a:rPr dirty="0" sz="550" spc="10">
                <a:latin typeface="Arial MT"/>
                <a:cs typeface="Arial MT"/>
              </a:rPr>
              <a:t>può determinare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valore del </a:t>
            </a:r>
            <a:r>
              <a:rPr dirty="0" sz="550" spc="5">
                <a:latin typeface="Arial MT"/>
                <a:cs typeface="Arial MT"/>
              </a:rPr>
              <a:t>test </a:t>
            </a:r>
            <a:r>
              <a:rPr dirty="0" sz="550" spc="10">
                <a:latin typeface="Arial MT"/>
                <a:cs typeface="Arial MT"/>
              </a:rPr>
              <a:t>chi-quadrato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anche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direttamente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attraverso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seguente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formula: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40451" y="2193031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 h="0">
                <a:moveTo>
                  <a:pt x="0" y="0"/>
                </a:moveTo>
                <a:lnTo>
                  <a:pt x="501395" y="0"/>
                </a:lnTo>
              </a:path>
            </a:pathLst>
          </a:custGeom>
          <a:ln w="4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09794" y="2005211"/>
            <a:ext cx="2085339" cy="5753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265"/>
              </a:spcBef>
            </a:pPr>
            <a:r>
              <a:rPr dirty="0" baseline="-33950" sz="1350" spc="-52">
                <a:latin typeface="Symbol"/>
                <a:cs typeface="Symbol"/>
              </a:rPr>
              <a:t></a:t>
            </a:r>
            <a:r>
              <a:rPr dirty="0" baseline="-33950" sz="1350" spc="-150">
                <a:latin typeface="Times New Roman"/>
                <a:cs typeface="Times New Roman"/>
              </a:rPr>
              <a:t> </a:t>
            </a:r>
            <a:r>
              <a:rPr dirty="0" baseline="-16666" sz="750" spc="-7">
                <a:latin typeface="Times New Roman"/>
                <a:cs typeface="Times New Roman"/>
              </a:rPr>
              <a:t>2</a:t>
            </a:r>
            <a:r>
              <a:rPr dirty="0" baseline="-16666" sz="750">
                <a:latin typeface="Times New Roman"/>
                <a:cs typeface="Times New Roman"/>
              </a:rPr>
              <a:t> </a:t>
            </a:r>
            <a:r>
              <a:rPr dirty="0" baseline="-16666" sz="750" spc="30">
                <a:latin typeface="Times New Roman"/>
                <a:cs typeface="Times New Roman"/>
              </a:rPr>
              <a:t> </a:t>
            </a:r>
            <a:r>
              <a:rPr dirty="0" baseline="-35947" sz="1275" spc="-7">
                <a:latin typeface="Symbol"/>
                <a:cs typeface="Symbol"/>
              </a:rPr>
              <a:t></a:t>
            </a:r>
            <a:r>
              <a:rPr dirty="0" baseline="-35947" sz="1275" spc="60">
                <a:latin typeface="Times New Roman"/>
                <a:cs typeface="Times New Roman"/>
              </a:rPr>
              <a:t> </a:t>
            </a:r>
            <a:r>
              <a:rPr dirty="0" sz="850" spc="10">
                <a:latin typeface="Times New Roman"/>
                <a:cs typeface="Times New Roman"/>
              </a:rPr>
              <a:t>(</a:t>
            </a:r>
            <a:r>
              <a:rPr dirty="0" sz="850" spc="-10" i="1">
                <a:latin typeface="Times New Roman"/>
                <a:cs typeface="Times New Roman"/>
              </a:rPr>
              <a:t>a</a:t>
            </a:r>
            <a:r>
              <a:rPr dirty="0" sz="850" spc="-5" i="1">
                <a:latin typeface="Times New Roman"/>
                <a:cs typeface="Times New Roman"/>
              </a:rPr>
              <a:t>d</a:t>
            </a:r>
            <a:r>
              <a:rPr dirty="0" sz="850" spc="10" i="1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</a:t>
            </a:r>
            <a:r>
              <a:rPr dirty="0" sz="850" spc="-90">
                <a:latin typeface="Times New Roman"/>
                <a:cs typeface="Times New Roman"/>
              </a:rPr>
              <a:t> </a:t>
            </a:r>
            <a:r>
              <a:rPr dirty="0" sz="850" spc="-10" i="1">
                <a:latin typeface="Times New Roman"/>
                <a:cs typeface="Times New Roman"/>
              </a:rPr>
              <a:t>c</a:t>
            </a:r>
            <a:r>
              <a:rPr dirty="0" sz="850" spc="5" i="1">
                <a:latin typeface="Times New Roman"/>
                <a:cs typeface="Times New Roman"/>
              </a:rPr>
              <a:t>b</a:t>
            </a:r>
            <a:r>
              <a:rPr dirty="0" sz="850" spc="35">
                <a:latin typeface="Times New Roman"/>
                <a:cs typeface="Times New Roman"/>
              </a:rPr>
              <a:t>)</a:t>
            </a:r>
            <a:r>
              <a:rPr dirty="0" baseline="44444" sz="750" spc="-7">
                <a:latin typeface="Times New Roman"/>
                <a:cs typeface="Times New Roman"/>
              </a:rPr>
              <a:t>2</a:t>
            </a:r>
            <a:r>
              <a:rPr dirty="0" baseline="44444" sz="750" spc="-37">
                <a:latin typeface="Times New Roman"/>
                <a:cs typeface="Times New Roman"/>
              </a:rPr>
              <a:t> </a:t>
            </a:r>
            <a:r>
              <a:rPr dirty="0" sz="850" spc="-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algn="ctr" marL="268605">
              <a:lnSpc>
                <a:spcPct val="100000"/>
              </a:lnSpc>
              <a:spcBef>
                <a:spcPts val="160"/>
              </a:spcBef>
            </a:pPr>
            <a:r>
              <a:rPr dirty="0" sz="850" i="1">
                <a:latin typeface="Times New Roman"/>
                <a:cs typeface="Times New Roman"/>
              </a:rPr>
              <a:t>n</a:t>
            </a:r>
            <a:r>
              <a:rPr dirty="0" baseline="-22222" sz="750">
                <a:latin typeface="Times New Roman"/>
                <a:cs typeface="Times New Roman"/>
              </a:rPr>
              <a:t>1</a:t>
            </a:r>
            <a:r>
              <a:rPr dirty="0" sz="850" i="1">
                <a:latin typeface="Times New Roman"/>
                <a:cs typeface="Times New Roman"/>
              </a:rPr>
              <a:t>n</a:t>
            </a:r>
            <a:r>
              <a:rPr dirty="0" baseline="-22222" sz="750">
                <a:latin typeface="Times New Roman"/>
                <a:cs typeface="Times New Roman"/>
              </a:rPr>
              <a:t>2</a:t>
            </a:r>
            <a:r>
              <a:rPr dirty="0" sz="850" i="1">
                <a:latin typeface="Times New Roman"/>
                <a:cs typeface="Times New Roman"/>
              </a:rPr>
              <a:t>n</a:t>
            </a:r>
            <a:r>
              <a:rPr dirty="0" baseline="-22222" sz="750" i="1">
                <a:latin typeface="Times New Roman"/>
                <a:cs typeface="Times New Roman"/>
              </a:rPr>
              <a:t>A</a:t>
            </a:r>
            <a:r>
              <a:rPr dirty="0" sz="850" i="1">
                <a:latin typeface="Times New Roman"/>
                <a:cs typeface="Times New Roman"/>
              </a:rPr>
              <a:t>n</a:t>
            </a:r>
            <a:r>
              <a:rPr dirty="0" baseline="-22222" sz="750" i="1">
                <a:latin typeface="Times New Roman"/>
                <a:cs typeface="Times New Roman"/>
              </a:rPr>
              <a:t>B</a:t>
            </a:r>
            <a:endParaRPr baseline="-22222"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LE</a:t>
            </a:r>
            <a:r>
              <a:rPr dirty="0" sz="55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FF0000"/>
                </a:solidFill>
                <a:latin typeface="Arial MT"/>
                <a:cs typeface="Arial MT"/>
              </a:rPr>
              <a:t>DUE</a:t>
            </a:r>
            <a:r>
              <a:rPr dirty="0" sz="5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FORMULE</a:t>
            </a:r>
            <a:r>
              <a:rPr dirty="0" sz="55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FF0000"/>
                </a:solidFill>
                <a:latin typeface="Arial MT"/>
                <a:cs typeface="Arial MT"/>
              </a:rPr>
              <a:t>FORNISCONO</a:t>
            </a:r>
            <a:r>
              <a:rPr dirty="0" sz="5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-10">
                <a:solidFill>
                  <a:srgbClr val="FF0000"/>
                </a:solidFill>
                <a:latin typeface="Arial MT"/>
                <a:cs typeface="Arial MT"/>
              </a:rPr>
              <a:t>RISULTATI</a:t>
            </a:r>
            <a:r>
              <a:rPr dirty="0" sz="550" spc="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FF0000"/>
                </a:solidFill>
                <a:latin typeface="Arial MT"/>
                <a:cs typeface="Arial MT"/>
              </a:rPr>
              <a:t>EQUIVALENTI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2895" y="2894071"/>
            <a:ext cx="1102360" cy="0"/>
          </a:xfrm>
          <a:custGeom>
            <a:avLst/>
            <a:gdLst/>
            <a:ahLst/>
            <a:cxnLst/>
            <a:rect l="l" t="t" r="r" b="b"/>
            <a:pathLst>
              <a:path w="1102360" h="0">
                <a:moveTo>
                  <a:pt x="0" y="0"/>
                </a:moveTo>
                <a:lnTo>
                  <a:pt x="1101851" y="0"/>
                </a:lnTo>
              </a:path>
            </a:pathLst>
          </a:custGeom>
          <a:ln w="4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41389" y="2885676"/>
            <a:ext cx="79946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latin typeface="Times New Roman"/>
                <a:cs typeface="Times New Roman"/>
              </a:rPr>
              <a:t>40</a:t>
            </a:r>
            <a:r>
              <a:rPr dirty="0" sz="850" spc="-5">
                <a:latin typeface="Times New Roman"/>
                <a:cs typeface="Times New Roman"/>
              </a:rPr>
              <a:t>0</a:t>
            </a:r>
            <a:r>
              <a:rPr dirty="0" sz="850" spc="-12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</a:t>
            </a:r>
            <a:r>
              <a:rPr dirty="0" sz="850" spc="-125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62</a:t>
            </a:r>
            <a:r>
              <a:rPr dirty="0" sz="850" spc="-5">
                <a:latin typeface="Times New Roman"/>
                <a:cs typeface="Times New Roman"/>
              </a:rPr>
              <a:t>0</a:t>
            </a:r>
            <a:r>
              <a:rPr dirty="0" sz="850" spc="-12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</a:t>
            </a:r>
            <a:r>
              <a:rPr dirty="0" sz="850" spc="-114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21</a:t>
            </a:r>
            <a:r>
              <a:rPr dirty="0" sz="850" spc="65">
                <a:latin typeface="Times New Roman"/>
                <a:cs typeface="Times New Roman"/>
              </a:rPr>
              <a:t>3</a:t>
            </a:r>
            <a:r>
              <a:rPr dirty="0" sz="850" spc="60">
                <a:latin typeface="Symbol"/>
                <a:cs typeface="Symbol"/>
              </a:rPr>
              <a:t></a:t>
            </a:r>
            <a:r>
              <a:rPr dirty="0" sz="850" spc="-10">
                <a:latin typeface="Times New Roman"/>
                <a:cs typeface="Times New Roman"/>
              </a:rPr>
              <a:t>80</a:t>
            </a:r>
            <a:r>
              <a:rPr dirty="0" sz="850" spc="-5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1942" y="2728725"/>
            <a:ext cx="1386840" cy="161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-35947" sz="1275" spc="-7">
                <a:latin typeface="Symbol"/>
                <a:cs typeface="Symbol"/>
              </a:rPr>
              <a:t></a:t>
            </a:r>
            <a:r>
              <a:rPr dirty="0" baseline="-35947" sz="1275" spc="-135">
                <a:latin typeface="Times New Roman"/>
                <a:cs typeface="Times New Roman"/>
              </a:rPr>
              <a:t> </a:t>
            </a:r>
            <a:r>
              <a:rPr dirty="0" baseline="-16666" sz="750" spc="-7">
                <a:latin typeface="Times New Roman"/>
                <a:cs typeface="Times New Roman"/>
              </a:rPr>
              <a:t>2</a:t>
            </a:r>
            <a:r>
              <a:rPr dirty="0" baseline="-16666" sz="750">
                <a:latin typeface="Times New Roman"/>
                <a:cs typeface="Times New Roman"/>
              </a:rPr>
              <a:t> </a:t>
            </a:r>
            <a:r>
              <a:rPr dirty="0" baseline="-16666" sz="750" spc="30">
                <a:latin typeface="Times New Roman"/>
                <a:cs typeface="Times New Roman"/>
              </a:rPr>
              <a:t> </a:t>
            </a:r>
            <a:r>
              <a:rPr dirty="0" baseline="-35947" sz="1275" spc="-7">
                <a:latin typeface="Symbol"/>
                <a:cs typeface="Symbol"/>
              </a:rPr>
              <a:t></a:t>
            </a:r>
            <a:r>
              <a:rPr dirty="0" baseline="-35947" sz="1275" spc="67">
                <a:latin typeface="Times New Roman"/>
                <a:cs typeface="Times New Roman"/>
              </a:rPr>
              <a:t> </a:t>
            </a:r>
            <a:r>
              <a:rPr dirty="0" sz="850" spc="-85">
                <a:latin typeface="Times New Roman"/>
                <a:cs typeface="Times New Roman"/>
              </a:rPr>
              <a:t>(</a:t>
            </a:r>
            <a:r>
              <a:rPr dirty="0" sz="850" spc="-10">
                <a:latin typeface="Times New Roman"/>
                <a:cs typeface="Times New Roman"/>
              </a:rPr>
              <a:t>12</a:t>
            </a:r>
            <a:r>
              <a:rPr dirty="0" sz="850" spc="-5">
                <a:latin typeface="Times New Roman"/>
                <a:cs typeface="Times New Roman"/>
              </a:rPr>
              <a:t>0</a:t>
            </a:r>
            <a:r>
              <a:rPr dirty="0" sz="850" spc="-12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</a:t>
            </a:r>
            <a:r>
              <a:rPr dirty="0" sz="850" spc="-125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52</a:t>
            </a:r>
            <a:r>
              <a:rPr dirty="0" sz="850" spc="-5">
                <a:latin typeface="Times New Roman"/>
                <a:cs typeface="Times New Roman"/>
              </a:rPr>
              <a:t>7</a:t>
            </a:r>
            <a:r>
              <a:rPr dirty="0" sz="850" spc="-70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Symbol"/>
                <a:cs typeface="Symbol"/>
              </a:rPr>
              <a:t></a:t>
            </a:r>
            <a:r>
              <a:rPr dirty="0" sz="850" spc="-100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9</a:t>
            </a:r>
            <a:r>
              <a:rPr dirty="0" sz="850" spc="65">
                <a:latin typeface="Times New Roman"/>
                <a:cs typeface="Times New Roman"/>
              </a:rPr>
              <a:t>3</a:t>
            </a:r>
            <a:r>
              <a:rPr dirty="0" sz="850" spc="-5">
                <a:latin typeface="Symbol"/>
                <a:cs typeface="Symbol"/>
              </a:rPr>
              <a:t></a:t>
            </a:r>
            <a:r>
              <a:rPr dirty="0" sz="850" spc="-114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28</a:t>
            </a:r>
            <a:r>
              <a:rPr dirty="0" sz="850" spc="5">
                <a:latin typeface="Times New Roman"/>
                <a:cs typeface="Times New Roman"/>
              </a:rPr>
              <a:t>0</a:t>
            </a:r>
            <a:r>
              <a:rPr dirty="0" sz="850" spc="25">
                <a:latin typeface="Times New Roman"/>
                <a:cs typeface="Times New Roman"/>
              </a:rPr>
              <a:t>)</a:t>
            </a:r>
            <a:r>
              <a:rPr dirty="0" baseline="44444" sz="750" spc="15">
                <a:latin typeface="Times New Roman"/>
                <a:cs typeface="Times New Roman"/>
              </a:rPr>
              <a:t>2</a:t>
            </a:r>
            <a:r>
              <a:rPr dirty="0" sz="850" spc="-10">
                <a:latin typeface="Times New Roman"/>
                <a:cs typeface="Times New Roman"/>
              </a:rPr>
              <a:t>102</a:t>
            </a:r>
            <a:r>
              <a:rPr dirty="0" sz="850" spc="-5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25823" y="1264915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782013" y="4256606"/>
            <a:ext cx="2833370" cy="2178050"/>
            <a:chOff x="782013" y="4256606"/>
            <a:chExt cx="2833370" cy="217805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013" y="4256606"/>
              <a:ext cx="2833028" cy="21776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22122" y="5603731"/>
              <a:ext cx="1188720" cy="242570"/>
            </a:xfrm>
            <a:custGeom>
              <a:avLst/>
              <a:gdLst/>
              <a:ahLst/>
              <a:cxnLst/>
              <a:rect l="l" t="t" r="r" b="b"/>
              <a:pathLst>
                <a:path w="1188720" h="242570">
                  <a:moveTo>
                    <a:pt x="562351" y="12193"/>
                  </a:moveTo>
                  <a:lnTo>
                    <a:pt x="562351" y="208790"/>
                  </a:lnTo>
                </a:path>
                <a:path w="1188720" h="242570">
                  <a:moveTo>
                    <a:pt x="71629" y="0"/>
                  </a:moveTo>
                  <a:lnTo>
                    <a:pt x="71629" y="222512"/>
                  </a:lnTo>
                </a:path>
                <a:path w="1188720" h="242570">
                  <a:moveTo>
                    <a:pt x="0" y="242315"/>
                  </a:moveTo>
                  <a:lnTo>
                    <a:pt x="1188718" y="242315"/>
                  </a:lnTo>
                </a:path>
              </a:pathLst>
            </a:custGeom>
            <a:ln w="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31519" y="4233667"/>
            <a:ext cx="2897505" cy="22225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RR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Z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40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Y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Verdana"/>
              <a:cs typeface="Verdana"/>
            </a:endParaRPr>
          </a:p>
          <a:p>
            <a:pPr marL="135255" marR="654050">
              <a:lnSpc>
                <a:spcPct val="105500"/>
              </a:lnSpc>
            </a:pPr>
            <a:r>
              <a:rPr dirty="0" sz="550" spc="10">
                <a:latin typeface="Arial MT"/>
                <a:cs typeface="Arial MT"/>
              </a:rPr>
              <a:t>La correzione di </a:t>
            </a:r>
            <a:r>
              <a:rPr dirty="0" sz="550" spc="-5">
                <a:latin typeface="Arial MT"/>
                <a:cs typeface="Arial MT"/>
              </a:rPr>
              <a:t>Yates </a:t>
            </a:r>
            <a:r>
              <a:rPr dirty="0" sz="550" spc="10">
                <a:latin typeface="Arial MT"/>
                <a:cs typeface="Arial MT"/>
              </a:rPr>
              <a:t>viene </a:t>
            </a:r>
            <a:r>
              <a:rPr dirty="0" sz="550" spc="5">
                <a:latin typeface="Arial MT"/>
                <a:cs typeface="Arial MT"/>
              </a:rPr>
              <a:t>applicata </a:t>
            </a:r>
            <a:r>
              <a:rPr dirty="0" sz="550" spc="10">
                <a:latin typeface="Arial MT"/>
                <a:cs typeface="Arial MT"/>
              </a:rPr>
              <a:t>nel caso di </a:t>
            </a:r>
            <a:r>
              <a:rPr dirty="0" sz="550" spc="5">
                <a:latin typeface="Arial MT"/>
                <a:cs typeface="Arial MT"/>
              </a:rPr>
              <a:t>tabelle </a:t>
            </a:r>
            <a:r>
              <a:rPr dirty="0" sz="550" spc="10">
                <a:latin typeface="Arial MT"/>
                <a:cs typeface="Arial MT"/>
              </a:rPr>
              <a:t>2x2 che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presentino: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Arial MT"/>
              <a:cs typeface="Arial MT"/>
            </a:endParaRPr>
          </a:p>
          <a:p>
            <a:pPr marL="315595" indent="-34925">
              <a:lnSpc>
                <a:spcPct val="100000"/>
              </a:lnSpc>
              <a:buSzPct val="81818"/>
              <a:buFont typeface="Wingdings"/>
              <a:buChar char=""/>
              <a:tabLst>
                <a:tab pos="316230" algn="l"/>
              </a:tabLst>
            </a:pP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numerosità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complessiva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(n)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&lt;200</a:t>
            </a:r>
            <a:endParaRPr sz="550">
              <a:latin typeface="Arial MT"/>
              <a:cs typeface="Arial MT"/>
            </a:endParaRPr>
          </a:p>
          <a:p>
            <a:pPr marL="315595" indent="-34925">
              <a:lnSpc>
                <a:spcPct val="100000"/>
              </a:lnSpc>
              <a:spcBef>
                <a:spcPts val="35"/>
              </a:spcBef>
              <a:buSzPct val="81818"/>
              <a:buFont typeface="Wingdings"/>
              <a:buChar char=""/>
              <a:tabLst>
                <a:tab pos="316230" algn="l"/>
              </a:tabLst>
            </a:pPr>
            <a:r>
              <a:rPr dirty="0" sz="550" spc="10">
                <a:latin typeface="Arial MT"/>
                <a:cs typeface="Arial MT"/>
              </a:rPr>
              <a:t>oppure</a:t>
            </a:r>
            <a:r>
              <a:rPr dirty="0" sz="550" spc="-3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una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delle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marginali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(n</a:t>
            </a:r>
            <a:r>
              <a:rPr dirty="0" baseline="-23809" sz="525" spc="15">
                <a:latin typeface="Arial MT"/>
                <a:cs typeface="Arial MT"/>
              </a:rPr>
              <a:t>A</a:t>
            </a:r>
            <a:r>
              <a:rPr dirty="0" sz="550" spc="10">
                <a:latin typeface="Arial MT"/>
                <a:cs typeface="Arial MT"/>
              </a:rPr>
              <a:t>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</a:t>
            </a:r>
            <a:r>
              <a:rPr dirty="0" baseline="-23809" sz="525" spc="15">
                <a:latin typeface="Arial MT"/>
                <a:cs typeface="Arial MT"/>
              </a:rPr>
              <a:t>B</a:t>
            </a:r>
            <a:r>
              <a:rPr dirty="0" sz="550" spc="10">
                <a:latin typeface="Arial MT"/>
                <a:cs typeface="Arial MT"/>
              </a:rPr>
              <a:t>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</a:t>
            </a:r>
            <a:r>
              <a:rPr dirty="0" baseline="-23809" sz="525" spc="15">
                <a:latin typeface="Arial MT"/>
                <a:cs typeface="Arial MT"/>
              </a:rPr>
              <a:t>1</a:t>
            </a:r>
            <a:r>
              <a:rPr dirty="0" sz="550" spc="10">
                <a:latin typeface="Arial MT"/>
                <a:cs typeface="Arial MT"/>
              </a:rPr>
              <a:t>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n</a:t>
            </a:r>
            <a:r>
              <a:rPr dirty="0" baseline="-23809" sz="525" spc="15">
                <a:latin typeface="Arial MT"/>
                <a:cs typeface="Arial MT"/>
              </a:rPr>
              <a:t>2</a:t>
            </a:r>
            <a:r>
              <a:rPr dirty="0" sz="550" spc="10">
                <a:latin typeface="Arial MT"/>
                <a:cs typeface="Arial MT"/>
              </a:rPr>
              <a:t>)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&lt;40</a:t>
            </a:r>
            <a:endParaRPr sz="550">
              <a:latin typeface="Arial MT"/>
              <a:cs typeface="Arial MT"/>
            </a:endParaRPr>
          </a:p>
          <a:p>
            <a:pPr marL="315595" indent="-34925">
              <a:lnSpc>
                <a:spcPct val="100000"/>
              </a:lnSpc>
              <a:spcBef>
                <a:spcPts val="25"/>
              </a:spcBef>
              <a:buSzPct val="81818"/>
              <a:buFont typeface="Wingdings"/>
              <a:buChar char=""/>
              <a:tabLst>
                <a:tab pos="316230" algn="l"/>
              </a:tabLst>
            </a:pPr>
            <a:r>
              <a:rPr dirty="0" sz="550" spc="15">
                <a:latin typeface="Arial MT"/>
                <a:cs typeface="Arial MT"/>
              </a:rPr>
              <a:t>comunque</a:t>
            </a:r>
            <a:r>
              <a:rPr dirty="0" sz="550" spc="-4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a,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b,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&gt;</a:t>
            </a:r>
            <a:r>
              <a:rPr dirty="0" sz="550" spc="10">
                <a:latin typeface="Arial MT"/>
                <a:cs typeface="Arial MT"/>
              </a:rPr>
              <a:t>5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00">
              <a:latin typeface="Arial MT"/>
              <a:cs typeface="Arial MT"/>
            </a:endParaRPr>
          </a:p>
          <a:p>
            <a:pPr marL="135255">
              <a:lnSpc>
                <a:spcPct val="100000"/>
              </a:lnSpc>
            </a:pP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correzione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 attua </a:t>
            </a:r>
            <a:r>
              <a:rPr dirty="0" sz="550" spc="10">
                <a:latin typeface="Arial MT"/>
                <a:cs typeface="Arial MT"/>
              </a:rPr>
              <a:t>con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 formula: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 MT"/>
              <a:cs typeface="Arial MT"/>
            </a:endParaRPr>
          </a:p>
          <a:p>
            <a:pPr algn="ctr" marL="276225">
              <a:lnSpc>
                <a:spcPts val="1220"/>
              </a:lnSpc>
            </a:pPr>
            <a:r>
              <a:rPr dirty="0" sz="1250" spc="10">
                <a:latin typeface="Times New Roman"/>
                <a:cs typeface="Times New Roman"/>
              </a:rPr>
              <a:t>(</a:t>
            </a:r>
            <a:r>
              <a:rPr dirty="0" sz="1250" spc="-12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ad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 spc="20">
                <a:latin typeface="Symbol"/>
                <a:cs typeface="Symbol"/>
              </a:rPr>
              <a:t></a:t>
            </a:r>
            <a:r>
              <a:rPr dirty="0" sz="1250" spc="-14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c</a:t>
            </a:r>
            <a:r>
              <a:rPr dirty="0" sz="1250" spc="15" i="1">
                <a:latin typeface="Times New Roman"/>
                <a:cs typeface="Times New Roman"/>
              </a:rPr>
              <a:t>b</a:t>
            </a:r>
            <a:r>
              <a:rPr dirty="0" sz="1250" spc="50" i="1">
                <a:latin typeface="Times New Roman"/>
                <a:cs typeface="Times New Roman"/>
              </a:rPr>
              <a:t> </a:t>
            </a:r>
            <a:r>
              <a:rPr dirty="0" sz="1250" spc="20">
                <a:latin typeface="Symbol"/>
                <a:cs typeface="Symbol"/>
              </a:rPr>
              <a:t></a:t>
            </a:r>
            <a:r>
              <a:rPr dirty="0" sz="1250" spc="-12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n</a:t>
            </a:r>
            <a:r>
              <a:rPr dirty="0" sz="1250" spc="-130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/</a:t>
            </a:r>
            <a:r>
              <a:rPr dirty="0" sz="1250" spc="-9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2</a:t>
            </a:r>
            <a:r>
              <a:rPr dirty="0" sz="1250" spc="60">
                <a:latin typeface="Times New Roman"/>
                <a:cs typeface="Times New Roman"/>
              </a:rPr>
              <a:t>)</a:t>
            </a:r>
            <a:r>
              <a:rPr dirty="0" baseline="44444" sz="1125">
                <a:latin typeface="Times New Roman"/>
                <a:cs typeface="Times New Roman"/>
              </a:rPr>
              <a:t>2</a:t>
            </a:r>
            <a:r>
              <a:rPr dirty="0" baseline="44444" sz="1125" spc="-60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  <a:p>
            <a:pPr marL="653415">
              <a:lnSpc>
                <a:spcPts val="1085"/>
              </a:lnSpc>
            </a:pPr>
            <a:r>
              <a:rPr dirty="0" sz="1350" spc="-35">
                <a:latin typeface="Symbol"/>
                <a:cs typeface="Symbol"/>
              </a:rPr>
              <a:t></a:t>
            </a:r>
            <a:r>
              <a:rPr dirty="0" sz="1350" spc="-170">
                <a:latin typeface="Times New Roman"/>
                <a:cs typeface="Times New Roman"/>
              </a:rPr>
              <a:t> </a:t>
            </a:r>
            <a:r>
              <a:rPr dirty="0" baseline="44444" sz="1125">
                <a:latin typeface="Times New Roman"/>
                <a:cs typeface="Times New Roman"/>
              </a:rPr>
              <a:t>2</a:t>
            </a:r>
            <a:r>
              <a:rPr dirty="0" baseline="44444" sz="1125">
                <a:latin typeface="Times New Roman"/>
                <a:cs typeface="Times New Roman"/>
              </a:rPr>
              <a:t> </a:t>
            </a:r>
            <a:r>
              <a:rPr dirty="0" baseline="44444" sz="1125" spc="37">
                <a:latin typeface="Times New Roman"/>
                <a:cs typeface="Times New Roman"/>
              </a:rPr>
              <a:t> </a:t>
            </a:r>
            <a:r>
              <a:rPr dirty="0" sz="1250" spc="2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  <a:p>
            <a:pPr algn="ctr" marL="260350">
              <a:lnSpc>
                <a:spcPts val="1245"/>
              </a:lnSpc>
            </a:pPr>
            <a:r>
              <a:rPr dirty="0" sz="1250" spc="5" i="1">
                <a:latin typeface="Times New Roman"/>
                <a:cs typeface="Times New Roman"/>
              </a:rPr>
              <a:t>n</a:t>
            </a:r>
            <a:r>
              <a:rPr dirty="0" baseline="-22222" sz="1125" spc="7">
                <a:latin typeface="Times New Roman"/>
                <a:cs typeface="Times New Roman"/>
              </a:rPr>
              <a:t>1</a:t>
            </a:r>
            <a:r>
              <a:rPr dirty="0" sz="1250" spc="5" i="1">
                <a:latin typeface="Times New Roman"/>
                <a:cs typeface="Times New Roman"/>
              </a:rPr>
              <a:t>n</a:t>
            </a:r>
            <a:r>
              <a:rPr dirty="0" baseline="-22222" sz="1125" spc="7">
                <a:latin typeface="Times New Roman"/>
                <a:cs typeface="Times New Roman"/>
              </a:rPr>
              <a:t>2</a:t>
            </a:r>
            <a:r>
              <a:rPr dirty="0" sz="1250" spc="5" i="1">
                <a:latin typeface="Times New Roman"/>
                <a:cs typeface="Times New Roman"/>
              </a:rPr>
              <a:t>n</a:t>
            </a:r>
            <a:r>
              <a:rPr dirty="0" baseline="-22222" sz="1125" spc="7" i="1">
                <a:latin typeface="Times New Roman"/>
                <a:cs typeface="Times New Roman"/>
              </a:rPr>
              <a:t>A</a:t>
            </a:r>
            <a:r>
              <a:rPr dirty="0" sz="1250" spc="5" i="1">
                <a:latin typeface="Times New Roman"/>
                <a:cs typeface="Times New Roman"/>
              </a:rPr>
              <a:t>n</a:t>
            </a:r>
            <a:r>
              <a:rPr dirty="0" baseline="-22222" sz="1125" spc="7" i="1">
                <a:latin typeface="Times New Roman"/>
                <a:cs typeface="Times New Roman"/>
              </a:rPr>
              <a:t>B</a:t>
            </a:r>
            <a:endParaRPr baseline="-22222" sz="11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14955" y="5594598"/>
            <a:ext cx="398145" cy="236220"/>
          </a:xfrm>
          <a:custGeom>
            <a:avLst/>
            <a:gdLst/>
            <a:ahLst/>
            <a:cxnLst/>
            <a:rect l="l" t="t" r="r" b="b"/>
            <a:pathLst>
              <a:path w="398144" h="236220">
                <a:moveTo>
                  <a:pt x="219456" y="0"/>
                </a:moveTo>
                <a:lnTo>
                  <a:pt x="179832" y="0"/>
                </a:lnTo>
                <a:lnTo>
                  <a:pt x="160020" y="1524"/>
                </a:lnTo>
                <a:lnTo>
                  <a:pt x="121920" y="9144"/>
                </a:lnTo>
                <a:lnTo>
                  <a:pt x="73152" y="25908"/>
                </a:lnTo>
                <a:lnTo>
                  <a:pt x="35052" y="51816"/>
                </a:lnTo>
                <a:lnTo>
                  <a:pt x="9144" y="82296"/>
                </a:lnTo>
                <a:lnTo>
                  <a:pt x="4572" y="92964"/>
                </a:lnTo>
                <a:lnTo>
                  <a:pt x="4572" y="94488"/>
                </a:lnTo>
                <a:lnTo>
                  <a:pt x="1524" y="105156"/>
                </a:lnTo>
                <a:lnTo>
                  <a:pt x="1524" y="106680"/>
                </a:lnTo>
                <a:lnTo>
                  <a:pt x="0" y="117348"/>
                </a:lnTo>
                <a:lnTo>
                  <a:pt x="0" y="118872"/>
                </a:lnTo>
                <a:lnTo>
                  <a:pt x="1524" y="129540"/>
                </a:lnTo>
                <a:lnTo>
                  <a:pt x="1524" y="131064"/>
                </a:lnTo>
                <a:lnTo>
                  <a:pt x="4572" y="141732"/>
                </a:lnTo>
                <a:lnTo>
                  <a:pt x="4572" y="143256"/>
                </a:lnTo>
                <a:lnTo>
                  <a:pt x="9144" y="153924"/>
                </a:lnTo>
                <a:lnTo>
                  <a:pt x="35052" y="185928"/>
                </a:lnTo>
                <a:lnTo>
                  <a:pt x="73152" y="210312"/>
                </a:lnTo>
                <a:lnTo>
                  <a:pt x="123444" y="227076"/>
                </a:lnTo>
                <a:lnTo>
                  <a:pt x="140208" y="231648"/>
                </a:lnTo>
                <a:lnTo>
                  <a:pt x="160020" y="234696"/>
                </a:lnTo>
                <a:lnTo>
                  <a:pt x="179832" y="236220"/>
                </a:lnTo>
                <a:lnTo>
                  <a:pt x="219456" y="236220"/>
                </a:lnTo>
                <a:lnTo>
                  <a:pt x="239268" y="234696"/>
                </a:lnTo>
                <a:lnTo>
                  <a:pt x="257556" y="231648"/>
                </a:lnTo>
                <a:lnTo>
                  <a:pt x="269748" y="228600"/>
                </a:lnTo>
                <a:lnTo>
                  <a:pt x="179832" y="228600"/>
                </a:lnTo>
                <a:lnTo>
                  <a:pt x="160020" y="227076"/>
                </a:lnTo>
                <a:lnTo>
                  <a:pt x="108204" y="214884"/>
                </a:lnTo>
                <a:lnTo>
                  <a:pt x="64008" y="195072"/>
                </a:lnTo>
                <a:lnTo>
                  <a:pt x="30480" y="169164"/>
                </a:lnTo>
                <a:lnTo>
                  <a:pt x="17634" y="150876"/>
                </a:lnTo>
                <a:lnTo>
                  <a:pt x="16764" y="150876"/>
                </a:lnTo>
                <a:lnTo>
                  <a:pt x="12192" y="140208"/>
                </a:lnTo>
                <a:lnTo>
                  <a:pt x="9525" y="129540"/>
                </a:lnTo>
                <a:lnTo>
                  <a:pt x="9144" y="129540"/>
                </a:lnTo>
                <a:lnTo>
                  <a:pt x="9144" y="106680"/>
                </a:lnTo>
                <a:lnTo>
                  <a:pt x="12192" y="96012"/>
                </a:lnTo>
                <a:lnTo>
                  <a:pt x="16764" y="85344"/>
                </a:lnTo>
                <a:lnTo>
                  <a:pt x="17634" y="85344"/>
                </a:lnTo>
                <a:lnTo>
                  <a:pt x="22860" y="76200"/>
                </a:lnTo>
                <a:lnTo>
                  <a:pt x="51816" y="48768"/>
                </a:lnTo>
                <a:lnTo>
                  <a:pt x="91440" y="27432"/>
                </a:lnTo>
                <a:lnTo>
                  <a:pt x="141732" y="12192"/>
                </a:lnTo>
                <a:lnTo>
                  <a:pt x="179832" y="7620"/>
                </a:lnTo>
                <a:lnTo>
                  <a:pt x="269748" y="7620"/>
                </a:lnTo>
                <a:lnTo>
                  <a:pt x="257556" y="4572"/>
                </a:lnTo>
                <a:lnTo>
                  <a:pt x="239268" y="1524"/>
                </a:lnTo>
                <a:lnTo>
                  <a:pt x="219456" y="0"/>
                </a:lnTo>
                <a:close/>
              </a:path>
              <a:path w="398144" h="236220">
                <a:moveTo>
                  <a:pt x="382524" y="149352"/>
                </a:moveTo>
                <a:lnTo>
                  <a:pt x="358140" y="179832"/>
                </a:lnTo>
                <a:lnTo>
                  <a:pt x="321564" y="202692"/>
                </a:lnTo>
                <a:lnTo>
                  <a:pt x="274320" y="219456"/>
                </a:lnTo>
                <a:lnTo>
                  <a:pt x="219456" y="228600"/>
                </a:lnTo>
                <a:lnTo>
                  <a:pt x="269748" y="228600"/>
                </a:lnTo>
                <a:lnTo>
                  <a:pt x="324612" y="210312"/>
                </a:lnTo>
                <a:lnTo>
                  <a:pt x="364236" y="184404"/>
                </a:lnTo>
                <a:lnTo>
                  <a:pt x="390361" y="150876"/>
                </a:lnTo>
                <a:lnTo>
                  <a:pt x="382524" y="150876"/>
                </a:lnTo>
                <a:lnTo>
                  <a:pt x="382524" y="149352"/>
                </a:lnTo>
                <a:close/>
              </a:path>
              <a:path w="398144" h="236220">
                <a:moveTo>
                  <a:pt x="16764" y="149352"/>
                </a:moveTo>
                <a:lnTo>
                  <a:pt x="16764" y="150876"/>
                </a:lnTo>
                <a:lnTo>
                  <a:pt x="17634" y="150876"/>
                </a:lnTo>
                <a:lnTo>
                  <a:pt x="16764" y="149352"/>
                </a:lnTo>
                <a:close/>
              </a:path>
              <a:path w="398144" h="236220">
                <a:moveTo>
                  <a:pt x="388620" y="128016"/>
                </a:moveTo>
                <a:lnTo>
                  <a:pt x="387096" y="140208"/>
                </a:lnTo>
                <a:lnTo>
                  <a:pt x="382524" y="150876"/>
                </a:lnTo>
                <a:lnTo>
                  <a:pt x="390361" y="150876"/>
                </a:lnTo>
                <a:lnTo>
                  <a:pt x="394716" y="143256"/>
                </a:lnTo>
                <a:lnTo>
                  <a:pt x="394716" y="141732"/>
                </a:lnTo>
                <a:lnTo>
                  <a:pt x="397764" y="131064"/>
                </a:lnTo>
                <a:lnTo>
                  <a:pt x="397764" y="129540"/>
                </a:lnTo>
                <a:lnTo>
                  <a:pt x="388620" y="129540"/>
                </a:lnTo>
                <a:lnTo>
                  <a:pt x="388620" y="128016"/>
                </a:lnTo>
                <a:close/>
              </a:path>
              <a:path w="398144" h="236220">
                <a:moveTo>
                  <a:pt x="9144" y="128016"/>
                </a:moveTo>
                <a:lnTo>
                  <a:pt x="9144" y="129540"/>
                </a:lnTo>
                <a:lnTo>
                  <a:pt x="9525" y="129540"/>
                </a:lnTo>
                <a:lnTo>
                  <a:pt x="9144" y="128016"/>
                </a:lnTo>
                <a:close/>
              </a:path>
              <a:path w="398144" h="236220">
                <a:moveTo>
                  <a:pt x="397764" y="117348"/>
                </a:moveTo>
                <a:lnTo>
                  <a:pt x="390144" y="117348"/>
                </a:lnTo>
                <a:lnTo>
                  <a:pt x="390144" y="118872"/>
                </a:lnTo>
                <a:lnTo>
                  <a:pt x="389953" y="118872"/>
                </a:lnTo>
                <a:lnTo>
                  <a:pt x="388620" y="129540"/>
                </a:lnTo>
                <a:lnTo>
                  <a:pt x="397764" y="129540"/>
                </a:lnTo>
                <a:lnTo>
                  <a:pt x="397764" y="118872"/>
                </a:lnTo>
                <a:lnTo>
                  <a:pt x="390144" y="118872"/>
                </a:lnTo>
                <a:lnTo>
                  <a:pt x="390048" y="118110"/>
                </a:lnTo>
                <a:lnTo>
                  <a:pt x="397764" y="118110"/>
                </a:lnTo>
                <a:lnTo>
                  <a:pt x="397764" y="117348"/>
                </a:lnTo>
                <a:close/>
              </a:path>
              <a:path w="398144" h="236220">
                <a:moveTo>
                  <a:pt x="390361" y="85344"/>
                </a:moveTo>
                <a:lnTo>
                  <a:pt x="382524" y="85344"/>
                </a:lnTo>
                <a:lnTo>
                  <a:pt x="387096" y="96012"/>
                </a:lnTo>
                <a:lnTo>
                  <a:pt x="388620" y="106680"/>
                </a:lnTo>
                <a:lnTo>
                  <a:pt x="390048" y="118110"/>
                </a:lnTo>
                <a:lnTo>
                  <a:pt x="390144" y="117348"/>
                </a:lnTo>
                <a:lnTo>
                  <a:pt x="397764" y="117348"/>
                </a:lnTo>
                <a:lnTo>
                  <a:pt x="397764" y="105156"/>
                </a:lnTo>
                <a:lnTo>
                  <a:pt x="394716" y="94488"/>
                </a:lnTo>
                <a:lnTo>
                  <a:pt x="394716" y="92964"/>
                </a:lnTo>
                <a:lnTo>
                  <a:pt x="390361" y="85344"/>
                </a:lnTo>
                <a:close/>
              </a:path>
              <a:path w="398144" h="236220">
                <a:moveTo>
                  <a:pt x="17634" y="85344"/>
                </a:moveTo>
                <a:lnTo>
                  <a:pt x="16764" y="85344"/>
                </a:lnTo>
                <a:lnTo>
                  <a:pt x="16764" y="86868"/>
                </a:lnTo>
                <a:lnTo>
                  <a:pt x="17634" y="85344"/>
                </a:lnTo>
                <a:close/>
              </a:path>
              <a:path w="398144" h="236220">
                <a:moveTo>
                  <a:pt x="269748" y="7620"/>
                </a:moveTo>
                <a:lnTo>
                  <a:pt x="219456" y="7620"/>
                </a:lnTo>
                <a:lnTo>
                  <a:pt x="237744" y="9144"/>
                </a:lnTo>
                <a:lnTo>
                  <a:pt x="256032" y="12192"/>
                </a:lnTo>
                <a:lnTo>
                  <a:pt x="321564" y="33528"/>
                </a:lnTo>
                <a:lnTo>
                  <a:pt x="358140" y="57912"/>
                </a:lnTo>
                <a:lnTo>
                  <a:pt x="382524" y="86868"/>
                </a:lnTo>
                <a:lnTo>
                  <a:pt x="382524" y="85344"/>
                </a:lnTo>
                <a:lnTo>
                  <a:pt x="390361" y="85344"/>
                </a:lnTo>
                <a:lnTo>
                  <a:pt x="382524" y="71628"/>
                </a:lnTo>
                <a:lnTo>
                  <a:pt x="352044" y="41148"/>
                </a:lnTo>
                <a:lnTo>
                  <a:pt x="309372" y="19812"/>
                </a:lnTo>
                <a:lnTo>
                  <a:pt x="275844" y="9144"/>
                </a:lnTo>
                <a:lnTo>
                  <a:pt x="269748" y="76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4256606"/>
            <a:ext cx="2833028" cy="217763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062474" y="4338322"/>
            <a:ext cx="2323465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0"/>
              </a:spcBef>
            </a:pPr>
            <a:r>
              <a:rPr dirty="0" sz="550" spc="10" b="1">
                <a:latin typeface="Arial"/>
                <a:cs typeface="Arial"/>
              </a:rPr>
              <a:t>Esempio</a:t>
            </a:r>
            <a:r>
              <a:rPr dirty="0" sz="550" spc="-25" b="1">
                <a:latin typeface="Arial"/>
                <a:cs typeface="Arial"/>
              </a:rPr>
              <a:t> </a:t>
            </a:r>
            <a:r>
              <a:rPr dirty="0" sz="550" spc="5">
                <a:latin typeface="Arial MT"/>
                <a:cs typeface="Arial MT"/>
              </a:rPr>
              <a:t>Si</a:t>
            </a:r>
            <a:r>
              <a:rPr dirty="0" sz="550" spc="10">
                <a:latin typeface="Arial MT"/>
                <a:cs typeface="Arial MT"/>
              </a:rPr>
              <a:t> supponga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5">
                <a:latin typeface="Arial MT"/>
                <a:cs typeface="Arial MT"/>
              </a:rPr>
              <a:t>aver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rilevato,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su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 campione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36 giovani,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 </a:t>
            </a:r>
            <a:r>
              <a:rPr dirty="0" sz="550" spc="10">
                <a:latin typeface="Arial MT"/>
                <a:cs typeface="Arial MT"/>
              </a:rPr>
              <a:t> pressione</a:t>
            </a:r>
            <a:r>
              <a:rPr dirty="0" sz="550" spc="-3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arteriosa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5">
                <a:latin typeface="Arial MT"/>
                <a:cs typeface="Arial MT"/>
              </a:rPr>
              <a:t> la pratica </a:t>
            </a:r>
            <a:r>
              <a:rPr dirty="0" sz="550" spc="10">
                <a:latin typeface="Arial MT"/>
                <a:cs typeface="Arial MT"/>
              </a:rPr>
              <a:t>sportiva.</a:t>
            </a:r>
            <a:endParaRPr sz="55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96155" y="4663435"/>
          <a:ext cx="2070735" cy="81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516254"/>
                <a:gridCol w="514984"/>
                <a:gridCol w="517524"/>
              </a:tblGrid>
              <a:tr h="161543">
                <a:tc rowSpan="2">
                  <a:txBody>
                    <a:bodyPr/>
                    <a:lstStyle/>
                    <a:p>
                      <a:pPr marL="69215" marR="62230" indent="20955">
                        <a:lnSpc>
                          <a:spcPct val="106700"/>
                        </a:lnSpc>
                        <a:spcBef>
                          <a:spcPts val="470"/>
                        </a:spcBef>
                      </a:pPr>
                      <a:r>
                        <a:rPr dirty="0" sz="600" spc="5">
                          <a:latin typeface="Times New Roman"/>
                          <a:cs typeface="Times New Roman"/>
                        </a:rPr>
                        <a:t>PRATICA </a:t>
                      </a:r>
                      <a:r>
                        <a:rPr dirty="0" sz="6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600" spc="-4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600" spc="-1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IPERTENSIONE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10">
                          <a:latin typeface="Times New Roman"/>
                          <a:cs typeface="Times New Roman"/>
                        </a:rPr>
                        <a:t>ARTERIOSA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06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6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TOT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7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7"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20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7"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TOT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21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36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085334" y="5551425"/>
            <a:ext cx="253682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5">
                <a:latin typeface="Arial MT"/>
                <a:cs typeface="Arial MT"/>
              </a:rPr>
              <a:t>Applichiamo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>
                <a:latin typeface="Arial MT"/>
                <a:cs typeface="Arial MT"/>
              </a:rPr>
              <a:t>il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test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del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chi-quadrato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con </a:t>
            </a: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10">
                <a:latin typeface="Arial MT"/>
                <a:cs typeface="Arial MT"/>
              </a:rPr>
              <a:t> correzione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di</a:t>
            </a:r>
            <a:r>
              <a:rPr dirty="0" sz="550" spc="-5">
                <a:latin typeface="Arial MT"/>
                <a:cs typeface="Arial MT"/>
              </a:rPr>
              <a:t> Yates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per</a:t>
            </a:r>
            <a:r>
              <a:rPr dirty="0" sz="550" spc="5">
                <a:latin typeface="Arial MT"/>
                <a:cs typeface="Arial MT"/>
              </a:rPr>
              <a:t> la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continuità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81713" y="5881110"/>
            <a:ext cx="1231900" cy="0"/>
          </a:xfrm>
          <a:custGeom>
            <a:avLst/>
            <a:gdLst/>
            <a:ahLst/>
            <a:cxnLst/>
            <a:rect l="l" t="t" r="r" b="b"/>
            <a:pathLst>
              <a:path w="1231900" h="0">
                <a:moveTo>
                  <a:pt x="0" y="0"/>
                </a:moveTo>
                <a:lnTo>
                  <a:pt x="1231390" y="0"/>
                </a:lnTo>
              </a:path>
            </a:pathLst>
          </a:custGeom>
          <a:ln w="46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010145" y="5784323"/>
            <a:ext cx="226695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10">
                <a:latin typeface="Times New Roman"/>
                <a:cs typeface="Times New Roman"/>
              </a:rPr>
              <a:t>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5">
                <a:latin typeface="Times New Roman"/>
                <a:cs typeface="Times New Roman"/>
              </a:rPr>
              <a:t>5</a:t>
            </a:r>
            <a:r>
              <a:rPr dirty="0" sz="900" spc="-1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86018" y="5872715"/>
            <a:ext cx="624840" cy="16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5">
                <a:latin typeface="Times New Roman"/>
                <a:cs typeface="Times New Roman"/>
              </a:rPr>
              <a:t>2</a:t>
            </a:r>
            <a:r>
              <a:rPr dirty="0" sz="900" spc="45">
                <a:latin typeface="Times New Roman"/>
                <a:cs typeface="Times New Roman"/>
              </a:rPr>
              <a:t>1</a:t>
            </a:r>
            <a:r>
              <a:rPr dirty="0" sz="900" spc="20">
                <a:latin typeface="Symbol"/>
                <a:cs typeface="Symbol"/>
              </a:rPr>
              <a:t></a:t>
            </a:r>
            <a:r>
              <a:rPr dirty="0" sz="900" spc="-1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5</a:t>
            </a:r>
            <a:r>
              <a:rPr dirty="0" sz="900" spc="-1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Symbol"/>
                <a:cs typeface="Symbol"/>
              </a:rPr>
              <a:t></a:t>
            </a:r>
            <a:r>
              <a:rPr dirty="0" sz="900" spc="-10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Symbol"/>
                <a:cs typeface="Symbol"/>
              </a:rPr>
              <a:t></a:t>
            </a:r>
            <a:r>
              <a:rPr dirty="0" sz="900" spc="-1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6738" y="5706274"/>
            <a:ext cx="1649095" cy="168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2163" sz="1425" spc="-52">
                <a:latin typeface="Symbol"/>
                <a:cs typeface="Symbol"/>
              </a:rPr>
              <a:t></a:t>
            </a:r>
            <a:r>
              <a:rPr dirty="0" baseline="-32163" sz="1425" spc="-120">
                <a:latin typeface="Times New Roman"/>
                <a:cs typeface="Times New Roman"/>
              </a:rPr>
              <a:t> </a:t>
            </a:r>
            <a:r>
              <a:rPr dirty="0" baseline="-16666" sz="750" spc="7">
                <a:latin typeface="Times New Roman"/>
                <a:cs typeface="Times New Roman"/>
              </a:rPr>
              <a:t>2</a:t>
            </a:r>
            <a:r>
              <a:rPr dirty="0" baseline="-16666" sz="750">
                <a:latin typeface="Times New Roman"/>
                <a:cs typeface="Times New Roman"/>
              </a:rPr>
              <a:t>  </a:t>
            </a:r>
            <a:r>
              <a:rPr dirty="0" baseline="-16666" sz="750" spc="-89">
                <a:latin typeface="Times New Roman"/>
                <a:cs typeface="Times New Roman"/>
              </a:rPr>
              <a:t> </a:t>
            </a:r>
            <a:r>
              <a:rPr dirty="0" baseline="-33950" sz="1350" spc="-15">
                <a:latin typeface="Symbol"/>
                <a:cs typeface="Symbol"/>
              </a:rPr>
              <a:t></a:t>
            </a:r>
            <a:r>
              <a:rPr dirty="0" baseline="-33950" sz="1350" spc="97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(</a:t>
            </a:r>
            <a:r>
              <a:rPr dirty="0" sz="900" spc="20">
                <a:latin typeface="Times New Roman"/>
                <a:cs typeface="Times New Roman"/>
              </a:rPr>
              <a:t>(</a:t>
            </a:r>
            <a:r>
              <a:rPr dirty="0" sz="900" spc="-10">
                <a:latin typeface="Times New Roman"/>
                <a:cs typeface="Times New Roman"/>
              </a:rPr>
              <a:t>7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Symbol"/>
                <a:cs typeface="Symbol"/>
              </a:rPr>
              <a:t></a:t>
            </a:r>
            <a:r>
              <a:rPr dirty="0" sz="900" spc="-12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Times New Roman"/>
                <a:cs typeface="Times New Roman"/>
              </a:rPr>
              <a:t>6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65">
                <a:latin typeface="Symbol"/>
                <a:cs typeface="Symbol"/>
              </a:rPr>
              <a:t></a:t>
            </a:r>
            <a:r>
              <a:rPr dirty="0" sz="900" spc="-1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4</a:t>
            </a:r>
            <a:r>
              <a:rPr dirty="0" sz="900" spc="-9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Symbol"/>
                <a:cs typeface="Symbol"/>
              </a:rPr>
              <a:t></a:t>
            </a:r>
            <a:r>
              <a:rPr dirty="0" sz="900" spc="-125">
                <a:latin typeface="Times New Roman"/>
                <a:cs typeface="Times New Roman"/>
              </a:rPr>
              <a:t> </a:t>
            </a:r>
            <a:r>
              <a:rPr dirty="0" sz="900">
                <a:latin typeface="Times New Roman"/>
                <a:cs typeface="Times New Roman"/>
              </a:rPr>
              <a:t>9</a:t>
            </a:r>
            <a:r>
              <a:rPr dirty="0" sz="900" spc="-5">
                <a:latin typeface="Times New Roman"/>
                <a:cs typeface="Times New Roman"/>
              </a:rPr>
              <a:t>)</a:t>
            </a:r>
            <a:r>
              <a:rPr dirty="0" sz="900" spc="-55">
                <a:latin typeface="Times New Roman"/>
                <a:cs typeface="Times New Roman"/>
              </a:rPr>
              <a:t> </a:t>
            </a:r>
            <a:r>
              <a:rPr dirty="0" sz="900" spc="-10">
                <a:latin typeface="Symbol"/>
                <a:cs typeface="Symbol"/>
              </a:rPr>
              <a:t></a:t>
            </a:r>
            <a:r>
              <a:rPr dirty="0" sz="900" spc="-8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Times New Roman"/>
                <a:cs typeface="Times New Roman"/>
              </a:rPr>
              <a:t>3</a:t>
            </a:r>
            <a:r>
              <a:rPr dirty="0" sz="900" spc="-10">
                <a:latin typeface="Times New Roman"/>
                <a:cs typeface="Times New Roman"/>
              </a:rPr>
              <a:t>6</a:t>
            </a:r>
            <a:r>
              <a:rPr dirty="0" sz="900" spc="-6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/</a:t>
            </a:r>
            <a:r>
              <a:rPr dirty="0" sz="900" spc="-6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2</a:t>
            </a:r>
            <a:r>
              <a:rPr dirty="0" sz="900" spc="45">
                <a:latin typeface="Times New Roman"/>
                <a:cs typeface="Times New Roman"/>
              </a:rPr>
              <a:t>)</a:t>
            </a:r>
            <a:r>
              <a:rPr dirty="0" baseline="44444" sz="750" spc="7">
                <a:latin typeface="Times New Roman"/>
                <a:cs typeface="Times New Roman"/>
              </a:rPr>
              <a:t>2</a:t>
            </a:r>
            <a:r>
              <a:rPr dirty="0" baseline="44444" sz="750">
                <a:latin typeface="Times New Roman"/>
                <a:cs typeface="Times New Roman"/>
              </a:rPr>
              <a:t> </a:t>
            </a:r>
            <a:r>
              <a:rPr dirty="0" baseline="44444" sz="750" spc="-44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Symbol"/>
                <a:cs typeface="Symbol"/>
              </a:rPr>
              <a:t></a:t>
            </a:r>
            <a:r>
              <a:rPr dirty="0" sz="900" spc="-140">
                <a:latin typeface="Times New Roman"/>
                <a:cs typeface="Times New Roman"/>
              </a:rPr>
              <a:t> </a:t>
            </a:r>
            <a:r>
              <a:rPr dirty="0" sz="900" spc="-15">
                <a:latin typeface="Times New Roman"/>
                <a:cs typeface="Times New Roman"/>
              </a:rPr>
              <a:t>3</a:t>
            </a:r>
            <a:r>
              <a:rPr dirty="0" sz="900" spc="-10">
                <a:latin typeface="Times New Roman"/>
                <a:cs typeface="Times New Roman"/>
              </a:rPr>
              <a:t>6</a:t>
            </a:r>
            <a:r>
              <a:rPr dirty="0" sz="900" spc="95">
                <a:latin typeface="Times New Roman"/>
                <a:cs typeface="Times New Roman"/>
              </a:rPr>
              <a:t> </a:t>
            </a:r>
            <a:r>
              <a:rPr dirty="0" baseline="-33950" sz="1350" spc="-15">
                <a:latin typeface="Symbol"/>
                <a:cs typeface="Symbol"/>
              </a:rPr>
              <a:t></a:t>
            </a:r>
            <a:endParaRPr baseline="-33950" sz="13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31054" y="6034533"/>
            <a:ext cx="2496820" cy="201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0"/>
              </a:spcBef>
            </a:pPr>
            <a:r>
              <a:rPr dirty="0" sz="550" spc="-5">
                <a:latin typeface="Arial MT"/>
                <a:cs typeface="Arial MT"/>
              </a:rPr>
              <a:t>Il </a:t>
            </a:r>
            <a:r>
              <a:rPr dirty="0" sz="550" spc="5">
                <a:latin typeface="Arial MT"/>
                <a:cs typeface="Arial MT"/>
              </a:rPr>
              <a:t>test risulta </a:t>
            </a:r>
            <a:r>
              <a:rPr dirty="0" sz="550" spc="10">
                <a:latin typeface="Arial MT"/>
                <a:cs typeface="Arial MT"/>
              </a:rPr>
              <a:t>non </a:t>
            </a:r>
            <a:r>
              <a:rPr dirty="0" sz="550" spc="5">
                <a:latin typeface="Arial MT"/>
                <a:cs typeface="Arial MT"/>
              </a:rPr>
              <a:t>significativo </a:t>
            </a:r>
            <a:r>
              <a:rPr dirty="0" sz="550" spc="10">
                <a:latin typeface="Arial MT"/>
                <a:cs typeface="Arial MT"/>
              </a:rPr>
              <a:t>(1.55&lt;3.84) dunque </a:t>
            </a:r>
            <a:r>
              <a:rPr dirty="0" sz="550" spc="5">
                <a:latin typeface="Arial MT"/>
                <a:cs typeface="Arial MT"/>
              </a:rPr>
              <a:t>l’ipotesi nulla </a:t>
            </a:r>
            <a:r>
              <a:rPr dirty="0" sz="550" spc="10">
                <a:latin typeface="Arial MT"/>
                <a:cs typeface="Arial MT"/>
              </a:rPr>
              <a:t>di 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indipendenza</a:t>
            </a:r>
            <a:r>
              <a:rPr dirty="0" sz="550" spc="-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tra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pratica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sportiva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l’ipertensione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arteriosa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viene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accettata.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25823" y="4233667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7225358"/>
            <a:ext cx="2833028" cy="2177637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22451" y="7282371"/>
            <a:ext cx="1459230" cy="168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9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TT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40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FI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C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H</a:t>
            </a:r>
            <a:r>
              <a:rPr dirty="0" sz="900" spc="-6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6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119" y="7607301"/>
            <a:ext cx="2570480" cy="56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3600"/>
              </a:lnSpc>
              <a:spcBef>
                <a:spcPts val="100"/>
              </a:spcBef>
            </a:pPr>
            <a:r>
              <a:rPr dirty="0" sz="550" spc="5">
                <a:latin typeface="Arial MT"/>
                <a:cs typeface="Arial MT"/>
              </a:rPr>
              <a:t>Viene applicato </a:t>
            </a:r>
            <a:r>
              <a:rPr dirty="0" sz="550" spc="10">
                <a:latin typeface="Arial MT"/>
                <a:cs typeface="Arial MT"/>
              </a:rPr>
              <a:t>nel caso </a:t>
            </a:r>
            <a:r>
              <a:rPr dirty="0" sz="550" spc="5">
                <a:latin typeface="Arial MT"/>
                <a:cs typeface="Arial MT"/>
              </a:rPr>
              <a:t>in </a:t>
            </a:r>
            <a:r>
              <a:rPr dirty="0" sz="550" spc="10">
                <a:latin typeface="Arial MT"/>
                <a:cs typeface="Arial MT"/>
              </a:rPr>
              <a:t>cui </a:t>
            </a:r>
            <a:r>
              <a:rPr dirty="0" sz="550" spc="5">
                <a:latin typeface="Arial MT"/>
                <a:cs typeface="Arial MT"/>
              </a:rPr>
              <a:t>in </a:t>
            </a:r>
            <a:r>
              <a:rPr dirty="0" sz="550" spc="10">
                <a:latin typeface="Arial MT"/>
                <a:cs typeface="Arial MT"/>
              </a:rPr>
              <a:t>una </a:t>
            </a:r>
            <a:r>
              <a:rPr dirty="0" sz="550" spc="5">
                <a:latin typeface="Arial MT"/>
                <a:cs typeface="Arial MT"/>
              </a:rPr>
              <a:t>tabella </a:t>
            </a:r>
            <a:r>
              <a:rPr dirty="0" sz="550" spc="10">
                <a:latin typeface="Arial MT"/>
                <a:cs typeface="Arial MT"/>
              </a:rPr>
              <a:t>2x2 </a:t>
            </a:r>
            <a:r>
              <a:rPr dirty="0" sz="550">
                <a:latin typeface="Arial MT"/>
                <a:cs typeface="Arial MT"/>
              </a:rPr>
              <a:t>il </a:t>
            </a:r>
            <a:r>
              <a:rPr dirty="0" sz="550" spc="10">
                <a:latin typeface="Arial MT"/>
                <a:cs typeface="Arial MT"/>
              </a:rPr>
              <a:t>numero </a:t>
            </a:r>
            <a:r>
              <a:rPr dirty="0" sz="550" spc="5">
                <a:latin typeface="Arial MT"/>
                <a:cs typeface="Arial MT"/>
              </a:rPr>
              <a:t>delle </a:t>
            </a:r>
            <a:r>
              <a:rPr dirty="0" sz="550" spc="10">
                <a:latin typeface="Arial MT"/>
                <a:cs typeface="Arial MT"/>
              </a:rPr>
              <a:t>osservazioni è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minore di 20 o una </a:t>
            </a:r>
            <a:r>
              <a:rPr dirty="0" sz="550" spc="5">
                <a:latin typeface="Arial MT"/>
                <a:cs typeface="Arial MT"/>
              </a:rPr>
              <a:t>delle </a:t>
            </a:r>
            <a:r>
              <a:rPr dirty="0" sz="550" spc="10">
                <a:latin typeface="Arial MT"/>
                <a:cs typeface="Arial MT"/>
              </a:rPr>
              <a:t>frequenze attese è </a:t>
            </a:r>
            <a:r>
              <a:rPr dirty="0" sz="550" spc="5">
                <a:latin typeface="Arial MT"/>
                <a:cs typeface="Arial MT"/>
              </a:rPr>
              <a:t>inferiore </a:t>
            </a:r>
            <a:r>
              <a:rPr dirty="0" sz="550" spc="10">
                <a:latin typeface="Arial MT"/>
                <a:cs typeface="Arial MT"/>
              </a:rPr>
              <a:t>a 5. Permette di </a:t>
            </a:r>
            <a:r>
              <a:rPr dirty="0" sz="550" spc="5">
                <a:latin typeface="Arial MT"/>
                <a:cs typeface="Arial MT"/>
              </a:rPr>
              <a:t>calcolare </a:t>
            </a:r>
            <a:r>
              <a:rPr dirty="0" sz="550" spc="10">
                <a:latin typeface="Arial MT"/>
                <a:cs typeface="Arial MT"/>
              </a:rPr>
              <a:t> direttamente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 probabilità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esatta.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50">
              <a:latin typeface="Arial MT"/>
              <a:cs typeface="Arial MT"/>
            </a:endParaRPr>
          </a:p>
          <a:p>
            <a:pPr algn="ctr" marL="779145" marR="774700">
              <a:lnSpc>
                <a:spcPct val="106700"/>
              </a:lnSpc>
            </a:pPr>
            <a:r>
              <a:rPr dirty="0" sz="600" spc="10">
                <a:latin typeface="Arial MT"/>
                <a:cs typeface="Arial MT"/>
              </a:rPr>
              <a:t>P=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(a+b)! (c+d)! (a+c)! (b+d)! </a:t>
            </a:r>
            <a:r>
              <a:rPr dirty="0" sz="600" spc="-15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a!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b!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5">
                <a:latin typeface="Arial MT"/>
                <a:cs typeface="Arial MT"/>
              </a:rPr>
              <a:t>c!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d! </a:t>
            </a:r>
            <a:r>
              <a:rPr dirty="0" sz="600" spc="15">
                <a:latin typeface="Arial MT"/>
                <a:cs typeface="Arial MT"/>
              </a:rPr>
              <a:t>N!</a:t>
            </a:r>
            <a:endParaRPr sz="600">
              <a:latin typeface="Arial MT"/>
              <a:cs typeface="Arial MT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286255" y="8220450"/>
          <a:ext cx="1725295" cy="81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/>
                <a:gridCol w="429895"/>
                <a:gridCol w="429894"/>
                <a:gridCol w="430530"/>
              </a:tblGrid>
              <a:tr h="16154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 spc="5">
                          <a:latin typeface="Times New Roman"/>
                          <a:cs typeface="Times New Roman"/>
                        </a:rPr>
                        <a:t>PRATICA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IPERTENSIONE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10">
                          <a:latin typeface="Times New Roman"/>
                          <a:cs typeface="Times New Roman"/>
                        </a:rPr>
                        <a:t>ARTERIOSA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SPORT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TOT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5">
                          <a:latin typeface="Times New Roman"/>
                          <a:cs typeface="Times New Roman"/>
                        </a:rPr>
                        <a:t>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20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8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TOT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31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1530095" y="9050528"/>
            <a:ext cx="1206500" cy="2184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600" spc="15">
                <a:latin typeface="Arial MT"/>
                <a:cs typeface="Arial MT"/>
              </a:rPr>
              <a:t>P</a:t>
            </a:r>
            <a:r>
              <a:rPr dirty="0" baseline="-27777" sz="600" spc="22">
                <a:latin typeface="Arial MT"/>
                <a:cs typeface="Arial MT"/>
              </a:rPr>
              <a:t>1</a:t>
            </a:r>
            <a:r>
              <a:rPr dirty="0" baseline="-27777" sz="600" spc="7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=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11!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20!</a:t>
            </a:r>
            <a:r>
              <a:rPr dirty="0" u="sng" sz="600" spc="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16!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15!</a:t>
            </a:r>
            <a:r>
              <a:rPr dirty="0" u="sng" sz="600" spc="17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=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0.000567</a:t>
            </a:r>
            <a:endParaRPr sz="600">
              <a:latin typeface="Arial MT"/>
              <a:cs typeface="Arial MT"/>
            </a:endParaRPr>
          </a:p>
          <a:p>
            <a:pPr marL="191770">
              <a:lnSpc>
                <a:spcPct val="100000"/>
              </a:lnSpc>
              <a:spcBef>
                <a:spcPts val="35"/>
              </a:spcBef>
            </a:pPr>
            <a:r>
              <a:rPr dirty="0" sz="600" spc="10">
                <a:latin typeface="Arial MT"/>
                <a:cs typeface="Arial MT"/>
              </a:rPr>
              <a:t>1!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10!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15!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5!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31</a:t>
            </a:r>
            <a:r>
              <a:rPr dirty="0" sz="550" spc="5">
                <a:latin typeface="Arial MT"/>
                <a:cs typeface="Arial MT"/>
              </a:rPr>
              <a:t>!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1519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317" y="7225358"/>
            <a:ext cx="2833028" cy="2177637"/>
          </a:xfrm>
          <a:prstGeom prst="rect">
            <a:avLst/>
          </a:prstGeom>
        </p:spPr>
      </p:pic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503420" y="7716007"/>
          <a:ext cx="1725295" cy="818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/>
                <a:gridCol w="429895"/>
                <a:gridCol w="429894"/>
                <a:gridCol w="430530"/>
              </a:tblGrid>
              <a:tr h="161543">
                <a:tc rowSpan="2">
                  <a:txBody>
                    <a:bodyPr/>
                    <a:lstStyle/>
                    <a:p>
                      <a:pPr marL="90805" marR="39370" indent="-43180">
                        <a:lnSpc>
                          <a:spcPct val="106700"/>
                        </a:lnSpc>
                        <a:spcBef>
                          <a:spcPts val="470"/>
                        </a:spcBef>
                      </a:pPr>
                      <a:r>
                        <a:rPr dirty="0" sz="600" spc="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600" spc="-9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6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6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6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6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600" spc="10">
                          <a:latin typeface="Times New Roman"/>
                          <a:cs typeface="Times New Roman"/>
                        </a:rPr>
                        <a:t>SPORT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IPERTENSIONE</a:t>
                      </a:r>
                      <a:r>
                        <a:rPr dirty="0" sz="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600" spc="10">
                          <a:latin typeface="Times New Roman"/>
                          <a:cs typeface="Times New Roman"/>
                        </a:rPr>
                        <a:t>ARTERIOSA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06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96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01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TOT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829">
                <a:tc>
                  <a:txBody>
                    <a:bodyPr/>
                    <a:lstStyle/>
                    <a:p>
                      <a:pPr algn="r" marR="1714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10">
                          <a:latin typeface="Times New Roman"/>
                          <a:cs typeface="Times New Roman"/>
                        </a:rPr>
                        <a:t>SI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5">
                          <a:latin typeface="Times New Roman"/>
                          <a:cs typeface="Times New Roman"/>
                        </a:rPr>
                        <a:t>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600" spc="5">
                          <a:latin typeface="Times New Roman"/>
                          <a:cs typeface="Times New Roman"/>
                        </a:rPr>
                        <a:t>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7">
                <a:tc>
                  <a:txBody>
                    <a:bodyPr/>
                    <a:lstStyle/>
                    <a:p>
                      <a:pPr algn="r" marR="149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NO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>
                          <a:latin typeface="Times New Roman"/>
                          <a:cs typeface="Times New Roman"/>
                        </a:rPr>
                        <a:t>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20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67">
                <a:tc>
                  <a:txBody>
                    <a:bodyPr/>
                    <a:lstStyle/>
                    <a:p>
                      <a:pPr algn="r" marR="1308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TOT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600" spc="20">
                          <a:latin typeface="Times New Roman"/>
                          <a:cs typeface="Times New Roman"/>
                        </a:rPr>
                        <a:t>31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4711698" y="8568945"/>
            <a:ext cx="127381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dirty="0" sz="600" spc="15">
                <a:latin typeface="Arial MT"/>
                <a:cs typeface="Arial MT"/>
              </a:rPr>
              <a:t>P</a:t>
            </a:r>
            <a:r>
              <a:rPr dirty="0" baseline="-27777" sz="600" spc="22">
                <a:latin typeface="Arial MT"/>
                <a:cs typeface="Arial MT"/>
              </a:rPr>
              <a:t>0</a:t>
            </a:r>
            <a:r>
              <a:rPr dirty="0" baseline="-27777" sz="600" spc="75"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=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11!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20!</a:t>
            </a:r>
            <a:r>
              <a:rPr dirty="0" u="sng" sz="600" spc="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16!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6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15!</a:t>
            </a:r>
            <a:r>
              <a:rPr dirty="0" u="sng" sz="6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sz="600" spc="20">
                <a:latin typeface="Arial MT"/>
                <a:cs typeface="Arial MT"/>
              </a:rPr>
              <a:t>=</a:t>
            </a:r>
            <a:r>
              <a:rPr dirty="0" sz="600" spc="-1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0.000016</a:t>
            </a:r>
            <a:endParaRPr sz="600">
              <a:latin typeface="Arial MT"/>
              <a:cs typeface="Arial MT"/>
            </a:endParaRPr>
          </a:p>
          <a:p>
            <a:pPr marL="204470">
              <a:lnSpc>
                <a:spcPct val="100000"/>
              </a:lnSpc>
              <a:spcBef>
                <a:spcPts val="35"/>
              </a:spcBef>
            </a:pPr>
            <a:r>
              <a:rPr dirty="0" sz="600" spc="10">
                <a:latin typeface="Arial MT"/>
                <a:cs typeface="Arial MT"/>
              </a:rPr>
              <a:t>0!</a:t>
            </a:r>
            <a:r>
              <a:rPr dirty="0" sz="600" spc="-5">
                <a:latin typeface="Arial MT"/>
                <a:cs typeface="Arial MT"/>
              </a:rPr>
              <a:t> 11!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16!</a:t>
            </a:r>
            <a:r>
              <a:rPr dirty="0" sz="600" spc="-5">
                <a:latin typeface="Arial MT"/>
                <a:cs typeface="Arial MT"/>
              </a:rPr>
              <a:t> </a:t>
            </a:r>
            <a:r>
              <a:rPr dirty="0" sz="600" spc="10">
                <a:latin typeface="Arial MT"/>
                <a:cs typeface="Arial MT"/>
              </a:rPr>
              <a:t>4!</a:t>
            </a:r>
            <a:r>
              <a:rPr dirty="0" sz="600">
                <a:latin typeface="Arial MT"/>
                <a:cs typeface="Arial MT"/>
              </a:rPr>
              <a:t> </a:t>
            </a:r>
            <a:r>
              <a:rPr dirty="0" sz="600" spc="5">
                <a:latin typeface="Arial MT"/>
                <a:cs typeface="Arial MT"/>
              </a:rPr>
              <a:t>31</a:t>
            </a:r>
            <a:r>
              <a:rPr dirty="0" sz="550" spc="5">
                <a:latin typeface="Arial MT"/>
                <a:cs typeface="Arial MT"/>
              </a:rPr>
              <a:t>!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 MT"/>
              <a:cs typeface="Arial MT"/>
            </a:endParaRPr>
          </a:p>
          <a:p>
            <a:pPr marL="137160">
              <a:lnSpc>
                <a:spcPct val="100000"/>
              </a:lnSpc>
            </a:pPr>
            <a:r>
              <a:rPr dirty="0" sz="550" spc="10">
                <a:latin typeface="Arial MT"/>
                <a:cs typeface="Arial MT"/>
              </a:rPr>
              <a:t>P</a:t>
            </a:r>
            <a:r>
              <a:rPr dirty="0" sz="550" spc="15">
                <a:latin typeface="Arial MT"/>
                <a:cs typeface="Arial MT"/>
              </a:rPr>
              <a:t>=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0</a:t>
            </a:r>
            <a:r>
              <a:rPr dirty="0" sz="550">
                <a:latin typeface="Arial MT"/>
                <a:cs typeface="Arial MT"/>
              </a:rPr>
              <a:t>.</a:t>
            </a:r>
            <a:r>
              <a:rPr dirty="0" sz="550" spc="10">
                <a:latin typeface="Arial MT"/>
                <a:cs typeface="Arial MT"/>
              </a:rPr>
              <a:t>000567</a:t>
            </a:r>
            <a:r>
              <a:rPr dirty="0" sz="550" spc="10">
                <a:latin typeface="Arial MT"/>
                <a:cs typeface="Arial MT"/>
              </a:rPr>
              <a:t>+</a:t>
            </a:r>
            <a:r>
              <a:rPr dirty="0" sz="550" spc="10">
                <a:latin typeface="Arial MT"/>
                <a:cs typeface="Arial MT"/>
              </a:rPr>
              <a:t>0</a:t>
            </a:r>
            <a:r>
              <a:rPr dirty="0" sz="550">
                <a:latin typeface="Arial MT"/>
                <a:cs typeface="Arial MT"/>
              </a:rPr>
              <a:t>.</a:t>
            </a:r>
            <a:r>
              <a:rPr dirty="0" sz="550" spc="10">
                <a:latin typeface="Arial MT"/>
                <a:cs typeface="Arial MT"/>
              </a:rPr>
              <a:t>00</a:t>
            </a:r>
            <a:r>
              <a:rPr dirty="0" sz="550">
                <a:latin typeface="Arial MT"/>
                <a:cs typeface="Arial MT"/>
              </a:rPr>
              <a:t>0</a:t>
            </a:r>
            <a:r>
              <a:rPr dirty="0" sz="550" spc="10">
                <a:latin typeface="Arial MT"/>
                <a:cs typeface="Arial MT"/>
              </a:rPr>
              <a:t>0</a:t>
            </a:r>
            <a:r>
              <a:rPr dirty="0" sz="550">
                <a:latin typeface="Arial MT"/>
                <a:cs typeface="Arial MT"/>
              </a:rPr>
              <a:t>1</a:t>
            </a:r>
            <a:r>
              <a:rPr dirty="0" sz="550" spc="10">
                <a:latin typeface="Arial MT"/>
                <a:cs typeface="Arial MT"/>
              </a:rPr>
              <a:t>6</a:t>
            </a:r>
            <a:r>
              <a:rPr dirty="0" sz="550" spc="10">
                <a:latin typeface="Arial MT"/>
                <a:cs typeface="Arial MT"/>
              </a:rPr>
              <a:t>=</a:t>
            </a:r>
            <a:r>
              <a:rPr dirty="0" sz="550">
                <a:latin typeface="Arial MT"/>
                <a:cs typeface="Arial MT"/>
              </a:rPr>
              <a:t>0</a:t>
            </a:r>
            <a:r>
              <a:rPr dirty="0" sz="550">
                <a:latin typeface="Arial MT"/>
                <a:cs typeface="Arial MT"/>
              </a:rPr>
              <a:t>.</a:t>
            </a:r>
            <a:r>
              <a:rPr dirty="0" sz="550" spc="10">
                <a:latin typeface="Arial MT"/>
                <a:cs typeface="Arial MT"/>
              </a:rPr>
              <a:t>0</a:t>
            </a:r>
            <a:r>
              <a:rPr dirty="0" sz="550">
                <a:latin typeface="Arial MT"/>
                <a:cs typeface="Arial MT"/>
              </a:rPr>
              <a:t>0</a:t>
            </a:r>
            <a:r>
              <a:rPr dirty="0" sz="550" spc="10">
                <a:latin typeface="Arial MT"/>
                <a:cs typeface="Arial MT"/>
              </a:rPr>
              <a:t>0</a:t>
            </a:r>
            <a:r>
              <a:rPr dirty="0" sz="550">
                <a:latin typeface="Arial MT"/>
                <a:cs typeface="Arial MT"/>
              </a:rPr>
              <a:t>5</a:t>
            </a:r>
            <a:r>
              <a:rPr dirty="0" sz="550" spc="10">
                <a:latin typeface="Arial MT"/>
                <a:cs typeface="Arial MT"/>
              </a:rPr>
              <a:t>83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53430" y="9042908"/>
            <a:ext cx="111633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10" b="1">
                <a:latin typeface="Arial"/>
                <a:cs typeface="Arial"/>
              </a:rPr>
              <a:t>Altamente</a:t>
            </a:r>
            <a:r>
              <a:rPr dirty="0" sz="550" spc="-20" b="1">
                <a:latin typeface="Arial"/>
                <a:cs typeface="Arial"/>
              </a:rPr>
              <a:t> </a:t>
            </a:r>
            <a:r>
              <a:rPr dirty="0" sz="550" spc="5" b="1">
                <a:latin typeface="Arial"/>
                <a:cs typeface="Arial"/>
              </a:rPr>
              <a:t>significativo</a:t>
            </a:r>
            <a:r>
              <a:rPr dirty="0" sz="550" spc="-15" b="1">
                <a:latin typeface="Arial"/>
                <a:cs typeface="Arial"/>
              </a:rPr>
              <a:t> </a:t>
            </a:r>
            <a:r>
              <a:rPr dirty="0" sz="550" spc="10" b="1">
                <a:latin typeface="Arial"/>
                <a:cs typeface="Arial"/>
              </a:rPr>
              <a:t>P&lt;0.001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25823" y="7202422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" y="258576"/>
            <a:ext cx="166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Dott.ssa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Nicola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13" y="1287854"/>
            <a:ext cx="2833028" cy="2177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5311" y="1273242"/>
            <a:ext cx="2362835" cy="30289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90"/>
              </a:spcBef>
            </a:pP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G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li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zz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z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40" b="1" i="1">
                <a:solidFill>
                  <a:srgbClr val="0D0D0D"/>
                </a:solidFill>
                <a:latin typeface="Verdana"/>
                <a:cs typeface="Verdana"/>
              </a:rPr>
              <a:t>l</a:t>
            </a:r>
            <a:r>
              <a:rPr dirty="0" sz="9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ca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40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un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t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b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ll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a</a:t>
            </a:r>
            <a:r>
              <a:rPr dirty="0" sz="9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40" b="1" i="1">
                <a:solidFill>
                  <a:srgbClr val="0D0D0D"/>
                </a:solidFill>
                <a:latin typeface="Verdana"/>
                <a:cs typeface="Verdana"/>
              </a:rPr>
              <a:t>i </a:t>
            </a:r>
            <a:r>
              <a:rPr dirty="0" sz="9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d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105" b="1" i="1">
                <a:solidFill>
                  <a:srgbClr val="0D0D0D"/>
                </a:solidFill>
                <a:latin typeface="Verdana"/>
                <a:cs typeface="Verdana"/>
              </a:rPr>
              <a:t>m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85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r>
              <a:rPr dirty="0" sz="900" spc="-45" b="1" i="1">
                <a:solidFill>
                  <a:srgbClr val="0D0D0D"/>
                </a:solidFill>
                <a:latin typeface="Verdana"/>
                <a:cs typeface="Verdana"/>
              </a:rPr>
              <a:t>i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o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n</a:t>
            </a:r>
            <a:r>
              <a:rPr dirty="0" sz="900" spc="-75" b="1" i="1">
                <a:solidFill>
                  <a:srgbClr val="0D0D0D"/>
                </a:solidFill>
                <a:latin typeface="Verdana"/>
                <a:cs typeface="Verdana"/>
              </a:rPr>
              <a:t>e</a:t>
            </a:r>
            <a:r>
              <a:rPr dirty="0" sz="9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r</a:t>
            </a:r>
            <a:r>
              <a:rPr dirty="0" sz="900" spc="-70" b="1" i="1">
                <a:solidFill>
                  <a:srgbClr val="0D0D0D"/>
                </a:solidFill>
                <a:latin typeface="Verdana"/>
                <a:cs typeface="Verdana"/>
              </a:rPr>
              <a:t>x</a:t>
            </a:r>
            <a:r>
              <a:rPr dirty="0" sz="900" spc="-80" b="1" i="1">
                <a:solidFill>
                  <a:srgbClr val="0D0D0D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9095" y="1688587"/>
            <a:ext cx="1975485" cy="622300"/>
            <a:chOff x="1149095" y="1688587"/>
            <a:chExt cx="1975485" cy="622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619" y="1690111"/>
              <a:ext cx="1972055" cy="6187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95" y="1688587"/>
              <a:ext cx="1975103" cy="621791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49095" y="1688587"/>
          <a:ext cx="1976755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/>
                <a:gridCol w="388620"/>
                <a:gridCol w="437515"/>
                <a:gridCol w="399415"/>
                <a:gridCol w="329564"/>
              </a:tblGrid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550" spc="5">
                          <a:latin typeface="Arial MT"/>
                          <a:cs typeface="Arial MT"/>
                        </a:rPr>
                        <a:t>Guariti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5969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54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550" spc="5">
                          <a:latin typeface="Arial MT"/>
                          <a:cs typeface="Arial MT"/>
                        </a:rPr>
                        <a:t>Migliorati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5969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marR="47625" indent="77470">
                        <a:lnSpc>
                          <a:spcPct val="105500"/>
                        </a:lnSpc>
                        <a:spcBef>
                          <a:spcPts val="85"/>
                        </a:spcBef>
                      </a:pPr>
                      <a:r>
                        <a:rPr dirty="0" sz="550" spc="15">
                          <a:latin typeface="Arial MT"/>
                          <a:cs typeface="Arial MT"/>
                        </a:rPr>
                        <a:t>Non </a:t>
                      </a:r>
                      <a:r>
                        <a:rPr dirty="0" sz="55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m</a:t>
                      </a:r>
                      <a:r>
                        <a:rPr dirty="0" sz="550" spc="-1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550" spc="-10">
                          <a:latin typeface="Arial MT"/>
                          <a:cs typeface="Arial MT"/>
                        </a:rPr>
                        <a:t>li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ora</a:t>
                      </a:r>
                      <a:r>
                        <a:rPr dirty="0" sz="550" spc="-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i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550" spc="-15">
                          <a:latin typeface="Arial MT"/>
                          <a:cs typeface="Arial MT"/>
                        </a:rPr>
                        <a:t>Tot.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59690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-5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armaco</a:t>
                      </a:r>
                      <a:r>
                        <a:rPr dirty="0" sz="55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A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21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(15)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15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(17)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7</a:t>
                      </a:r>
                      <a:r>
                        <a:rPr dirty="0" sz="55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</a:t>
                      </a:r>
                      <a:r>
                        <a:rPr dirty="0" sz="550" spc="-45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1)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43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-5">
                          <a:latin typeface="Arial MT"/>
                          <a:cs typeface="Arial MT"/>
                        </a:rPr>
                        <a:t>F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armaco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B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12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(18)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8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24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(22)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>
                          <a:latin typeface="Arial MT"/>
                          <a:cs typeface="Arial MT"/>
                        </a:rPr>
                        <a:t>18</a:t>
                      </a:r>
                      <a:r>
                        <a:rPr dirty="0" sz="5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550">
                          <a:latin typeface="Arial MT"/>
                          <a:cs typeface="Arial MT"/>
                        </a:rPr>
                        <a:t>(14)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54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  <a:tr h="137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-15">
                          <a:latin typeface="Arial MT"/>
                          <a:cs typeface="Arial MT"/>
                        </a:rPr>
                        <a:t>Tot.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33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39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25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550" spc="10">
                          <a:latin typeface="Arial MT"/>
                          <a:cs typeface="Arial MT"/>
                        </a:rPr>
                        <a:t>97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3175">
                      <a:solidFill>
                        <a:srgbClr val="2F2F97"/>
                      </a:solidFill>
                      <a:prstDash val="solid"/>
                    </a:lnL>
                    <a:lnR w="3175">
                      <a:solidFill>
                        <a:srgbClr val="2F2F97"/>
                      </a:solidFill>
                      <a:prstDash val="solid"/>
                    </a:lnR>
                    <a:lnT w="3175">
                      <a:solidFill>
                        <a:srgbClr val="2F2F97"/>
                      </a:solidFill>
                      <a:prstDash val="solid"/>
                    </a:lnT>
                    <a:lnB w="3175">
                      <a:solidFill>
                        <a:srgbClr val="2F2F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28191" y="2498855"/>
            <a:ext cx="208216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5">
                <a:latin typeface="Arial MT"/>
                <a:cs typeface="Arial MT"/>
              </a:rPr>
              <a:t>Si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applica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la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formula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generale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per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una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valutazione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10">
                <a:latin typeface="Arial MT"/>
                <a:cs typeface="Arial MT"/>
              </a:rPr>
              <a:t>complessiva: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6319" y="2863591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 h="0">
                <a:moveTo>
                  <a:pt x="0" y="0"/>
                </a:moveTo>
                <a:lnTo>
                  <a:pt x="315467" y="0"/>
                </a:lnTo>
              </a:path>
              <a:path w="2243454" h="0">
                <a:moveTo>
                  <a:pt x="391667" y="0"/>
                </a:moveTo>
                <a:lnTo>
                  <a:pt x="704087" y="0"/>
                </a:lnTo>
              </a:path>
              <a:path w="2243454" h="0">
                <a:moveTo>
                  <a:pt x="780287" y="0"/>
                </a:moveTo>
                <a:lnTo>
                  <a:pt x="1094231" y="0"/>
                </a:lnTo>
              </a:path>
              <a:path w="2243454" h="0">
                <a:moveTo>
                  <a:pt x="1170431" y="0"/>
                </a:moveTo>
                <a:lnTo>
                  <a:pt x="1502663" y="0"/>
                </a:lnTo>
              </a:path>
              <a:path w="2243454" h="0">
                <a:moveTo>
                  <a:pt x="1578863" y="0"/>
                </a:moveTo>
                <a:lnTo>
                  <a:pt x="1854707" y="0"/>
                </a:lnTo>
              </a:path>
              <a:path w="2243454" h="0">
                <a:moveTo>
                  <a:pt x="1930907" y="0"/>
                </a:moveTo>
                <a:lnTo>
                  <a:pt x="2243327" y="0"/>
                </a:lnTo>
              </a:path>
            </a:pathLst>
          </a:custGeom>
          <a:ln w="33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49242" y="2791325"/>
            <a:ext cx="167005" cy="1225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00" spc="5">
                <a:latin typeface="Times New Roman"/>
                <a:cs typeface="Times New Roman"/>
              </a:rPr>
              <a:t>8</a:t>
            </a:r>
            <a:r>
              <a:rPr dirty="0" sz="600">
                <a:latin typeface="Times New Roman"/>
                <a:cs typeface="Times New Roman"/>
              </a:rPr>
              <a:t>.</a:t>
            </a:r>
            <a:r>
              <a:rPr dirty="0" sz="600" spc="20">
                <a:latin typeface="Times New Roman"/>
                <a:cs typeface="Times New Roman"/>
              </a:rPr>
              <a:t>2</a:t>
            </a:r>
            <a:r>
              <a:rPr dirty="0" sz="600" spc="1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655" y="2717699"/>
            <a:ext cx="2607310" cy="59245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254"/>
              </a:spcBef>
            </a:pPr>
            <a:r>
              <a:rPr dirty="0" baseline="-34188" sz="975" spc="-15">
                <a:latin typeface="Symbol"/>
                <a:cs typeface="Symbol"/>
              </a:rPr>
              <a:t></a:t>
            </a:r>
            <a:r>
              <a:rPr dirty="0" baseline="-34188" sz="975" spc="-120">
                <a:latin typeface="Times New Roman"/>
                <a:cs typeface="Times New Roman"/>
              </a:rPr>
              <a:t> </a:t>
            </a:r>
            <a:r>
              <a:rPr dirty="0" baseline="-15873" sz="525" spc="15">
                <a:latin typeface="Times New Roman"/>
                <a:cs typeface="Times New Roman"/>
              </a:rPr>
              <a:t>2</a:t>
            </a:r>
            <a:r>
              <a:rPr dirty="0" baseline="-15873" sz="525" spc="52">
                <a:latin typeface="Times New Roman"/>
                <a:cs typeface="Times New Roman"/>
              </a:rPr>
              <a:t> </a:t>
            </a:r>
            <a:r>
              <a:rPr dirty="0" baseline="-37037" sz="900" spc="30">
                <a:latin typeface="Symbol"/>
                <a:cs typeface="Symbol"/>
              </a:rPr>
              <a:t></a:t>
            </a:r>
            <a:r>
              <a:rPr dirty="0" baseline="-37037" sz="900" spc="67">
                <a:latin typeface="Times New Roman"/>
                <a:cs typeface="Times New Roman"/>
              </a:rPr>
              <a:t> </a:t>
            </a:r>
            <a:r>
              <a:rPr dirty="0" sz="600" spc="25">
                <a:latin typeface="Times New Roman"/>
                <a:cs typeface="Times New Roman"/>
              </a:rPr>
              <a:t>(21</a:t>
            </a:r>
            <a:r>
              <a:rPr dirty="0" sz="600" spc="25">
                <a:latin typeface="Symbol"/>
                <a:cs typeface="Symbol"/>
              </a:rPr>
              <a:t></a:t>
            </a:r>
            <a:r>
              <a:rPr dirty="0" sz="600" spc="25">
                <a:latin typeface="Times New Roman"/>
                <a:cs typeface="Times New Roman"/>
              </a:rPr>
              <a:t>15)</a:t>
            </a:r>
            <a:r>
              <a:rPr dirty="0" baseline="47619" sz="525" spc="37">
                <a:latin typeface="Times New Roman"/>
                <a:cs typeface="Times New Roman"/>
              </a:rPr>
              <a:t>2</a:t>
            </a:r>
            <a:r>
              <a:rPr dirty="0" baseline="47619" sz="525" spc="202">
                <a:latin typeface="Times New Roman"/>
                <a:cs typeface="Times New Roman"/>
              </a:rPr>
              <a:t> </a:t>
            </a:r>
            <a:r>
              <a:rPr dirty="0" baseline="-37037" sz="900" spc="30">
                <a:latin typeface="Symbol"/>
                <a:cs typeface="Symbol"/>
              </a:rPr>
              <a:t></a:t>
            </a:r>
            <a:r>
              <a:rPr dirty="0" baseline="-37037" sz="9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(12</a:t>
            </a:r>
            <a:r>
              <a:rPr dirty="0" sz="600" spc="-45">
                <a:latin typeface="Times New Roman"/>
                <a:cs typeface="Times New Roman"/>
              </a:rPr>
              <a:t> </a:t>
            </a:r>
            <a:r>
              <a:rPr dirty="0" sz="600" spc="20">
                <a:latin typeface="Symbol"/>
                <a:cs typeface="Symbol"/>
              </a:rPr>
              <a:t></a:t>
            </a:r>
            <a:r>
              <a:rPr dirty="0" sz="600" spc="20">
                <a:latin typeface="Times New Roman"/>
                <a:cs typeface="Times New Roman"/>
              </a:rPr>
              <a:t>18)</a:t>
            </a:r>
            <a:r>
              <a:rPr dirty="0" baseline="47619" sz="525" spc="30">
                <a:latin typeface="Times New Roman"/>
                <a:cs typeface="Times New Roman"/>
              </a:rPr>
              <a:t>2 </a:t>
            </a:r>
            <a:r>
              <a:rPr dirty="0" baseline="47619" sz="525" spc="37">
                <a:latin typeface="Times New Roman"/>
                <a:cs typeface="Times New Roman"/>
              </a:rPr>
              <a:t> </a:t>
            </a:r>
            <a:r>
              <a:rPr dirty="0" baseline="-37037" sz="900" spc="30">
                <a:latin typeface="Symbol"/>
                <a:cs typeface="Symbol"/>
              </a:rPr>
              <a:t></a:t>
            </a:r>
            <a:r>
              <a:rPr dirty="0" baseline="-37037" sz="900" spc="3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(15</a:t>
            </a:r>
            <a:r>
              <a:rPr dirty="0" sz="600" spc="-75">
                <a:latin typeface="Times New Roman"/>
                <a:cs typeface="Times New Roman"/>
              </a:rPr>
              <a:t> </a:t>
            </a:r>
            <a:r>
              <a:rPr dirty="0" sz="600" spc="25">
                <a:latin typeface="Symbol"/>
                <a:cs typeface="Symbol"/>
              </a:rPr>
              <a:t></a:t>
            </a:r>
            <a:r>
              <a:rPr dirty="0" sz="600" spc="25">
                <a:latin typeface="Times New Roman"/>
                <a:cs typeface="Times New Roman"/>
              </a:rPr>
              <a:t>17)</a:t>
            </a:r>
            <a:r>
              <a:rPr dirty="0" baseline="47619" sz="525" spc="37">
                <a:latin typeface="Times New Roman"/>
                <a:cs typeface="Times New Roman"/>
              </a:rPr>
              <a:t>2  </a:t>
            </a:r>
            <a:r>
              <a:rPr dirty="0" baseline="-37037" sz="900" spc="30">
                <a:latin typeface="Symbol"/>
                <a:cs typeface="Symbol"/>
              </a:rPr>
              <a:t></a:t>
            </a:r>
            <a:r>
              <a:rPr dirty="0" baseline="-37037" sz="900" spc="22">
                <a:latin typeface="Times New Roman"/>
                <a:cs typeface="Times New Roman"/>
              </a:rPr>
              <a:t> </a:t>
            </a:r>
            <a:r>
              <a:rPr dirty="0" sz="600" spc="20">
                <a:latin typeface="Times New Roman"/>
                <a:cs typeface="Times New Roman"/>
              </a:rPr>
              <a:t>(24</a:t>
            </a:r>
            <a:r>
              <a:rPr dirty="0" sz="600" spc="-60">
                <a:latin typeface="Times New Roman"/>
                <a:cs typeface="Times New Roman"/>
              </a:rPr>
              <a:t> </a:t>
            </a:r>
            <a:r>
              <a:rPr dirty="0" sz="600" spc="20">
                <a:latin typeface="Symbol"/>
                <a:cs typeface="Symbol"/>
              </a:rPr>
              <a:t></a:t>
            </a:r>
            <a:r>
              <a:rPr dirty="0" sz="600" spc="-45">
                <a:latin typeface="Times New Roman"/>
                <a:cs typeface="Times New Roman"/>
              </a:rPr>
              <a:t> </a:t>
            </a:r>
            <a:r>
              <a:rPr dirty="0" sz="600" spc="15">
                <a:latin typeface="Times New Roman"/>
                <a:cs typeface="Times New Roman"/>
              </a:rPr>
              <a:t>22)</a:t>
            </a:r>
            <a:r>
              <a:rPr dirty="0" baseline="47619" sz="525" spc="22">
                <a:latin typeface="Times New Roman"/>
                <a:cs typeface="Times New Roman"/>
              </a:rPr>
              <a:t>2 </a:t>
            </a:r>
            <a:r>
              <a:rPr dirty="0" baseline="47619" sz="525" spc="52">
                <a:latin typeface="Times New Roman"/>
                <a:cs typeface="Times New Roman"/>
              </a:rPr>
              <a:t> </a:t>
            </a:r>
            <a:r>
              <a:rPr dirty="0" baseline="-37037" sz="900" spc="30">
                <a:latin typeface="Symbol"/>
                <a:cs typeface="Symbol"/>
              </a:rPr>
              <a:t></a:t>
            </a:r>
            <a:r>
              <a:rPr dirty="0" baseline="-37037" sz="900">
                <a:latin typeface="Times New Roman"/>
                <a:cs typeface="Times New Roman"/>
              </a:rPr>
              <a:t> </a:t>
            </a:r>
            <a:r>
              <a:rPr dirty="0" sz="600" spc="20">
                <a:latin typeface="Times New Roman"/>
                <a:cs typeface="Times New Roman"/>
              </a:rPr>
              <a:t>(7</a:t>
            </a:r>
            <a:r>
              <a:rPr dirty="0" sz="600" spc="-45">
                <a:latin typeface="Times New Roman"/>
                <a:cs typeface="Times New Roman"/>
              </a:rPr>
              <a:t> </a:t>
            </a:r>
            <a:r>
              <a:rPr dirty="0" sz="600" spc="15">
                <a:latin typeface="Symbol"/>
                <a:cs typeface="Symbol"/>
              </a:rPr>
              <a:t></a:t>
            </a:r>
            <a:r>
              <a:rPr dirty="0" sz="600" spc="15">
                <a:latin typeface="Times New Roman"/>
                <a:cs typeface="Times New Roman"/>
              </a:rPr>
              <a:t>11)</a:t>
            </a:r>
            <a:r>
              <a:rPr dirty="0" baseline="47619" sz="525" spc="22">
                <a:latin typeface="Times New Roman"/>
                <a:cs typeface="Times New Roman"/>
              </a:rPr>
              <a:t>2 </a:t>
            </a:r>
            <a:r>
              <a:rPr dirty="0" baseline="47619" sz="525" spc="44">
                <a:latin typeface="Times New Roman"/>
                <a:cs typeface="Times New Roman"/>
              </a:rPr>
              <a:t> </a:t>
            </a:r>
            <a:r>
              <a:rPr dirty="0" baseline="-37037" sz="900" spc="30">
                <a:latin typeface="Symbol"/>
                <a:cs typeface="Symbol"/>
              </a:rPr>
              <a:t></a:t>
            </a:r>
            <a:r>
              <a:rPr dirty="0" baseline="-37037" sz="900" spc="3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(18</a:t>
            </a:r>
            <a:r>
              <a:rPr dirty="0" sz="600" spc="-75">
                <a:latin typeface="Times New Roman"/>
                <a:cs typeface="Times New Roman"/>
              </a:rPr>
              <a:t> </a:t>
            </a:r>
            <a:r>
              <a:rPr dirty="0" sz="600" spc="25">
                <a:latin typeface="Symbol"/>
                <a:cs typeface="Symbol"/>
              </a:rPr>
              <a:t></a:t>
            </a:r>
            <a:r>
              <a:rPr dirty="0" sz="600" spc="25">
                <a:latin typeface="Times New Roman"/>
                <a:cs typeface="Times New Roman"/>
              </a:rPr>
              <a:t>14)</a:t>
            </a:r>
            <a:r>
              <a:rPr dirty="0" baseline="47619" sz="525" spc="37">
                <a:latin typeface="Times New Roman"/>
                <a:cs typeface="Times New Roman"/>
              </a:rPr>
              <a:t>2 </a:t>
            </a:r>
            <a:r>
              <a:rPr dirty="0" baseline="47619" sz="525" spc="97">
                <a:latin typeface="Times New Roman"/>
                <a:cs typeface="Times New Roman"/>
              </a:rPr>
              <a:t> </a:t>
            </a:r>
            <a:r>
              <a:rPr dirty="0" baseline="-37037" sz="900" spc="30">
                <a:latin typeface="Symbol"/>
                <a:cs typeface="Symbol"/>
              </a:rPr>
              <a:t></a:t>
            </a:r>
            <a:endParaRPr baseline="-37037" sz="900">
              <a:latin typeface="Symbol"/>
              <a:cs typeface="Symbol"/>
            </a:endParaRPr>
          </a:p>
          <a:p>
            <a:pPr marL="347980">
              <a:lnSpc>
                <a:spcPct val="100000"/>
              </a:lnSpc>
              <a:spcBef>
                <a:spcPts val="170"/>
              </a:spcBef>
              <a:tabLst>
                <a:tab pos="738505" algn="l"/>
                <a:tab pos="1127125" algn="l"/>
                <a:tab pos="1530985" algn="l"/>
                <a:tab pos="1910080" algn="l"/>
                <a:tab pos="2277745" algn="l"/>
              </a:tabLst>
            </a:pPr>
            <a:r>
              <a:rPr dirty="0" sz="600" spc="20">
                <a:latin typeface="Times New Roman"/>
                <a:cs typeface="Times New Roman"/>
              </a:rPr>
              <a:t>15	18	17	22	11	14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442595" marR="1263015">
              <a:lnSpc>
                <a:spcPct val="105500"/>
              </a:lnSpc>
              <a:spcBef>
                <a:spcPts val="434"/>
              </a:spcBef>
            </a:pPr>
            <a:r>
              <a:rPr dirty="0" sz="550" spc="-5">
                <a:latin typeface="Arial MT"/>
                <a:cs typeface="Arial MT"/>
              </a:rPr>
              <a:t>Il </a:t>
            </a:r>
            <a:r>
              <a:rPr dirty="0" sz="550" spc="5">
                <a:latin typeface="Arial MT"/>
                <a:cs typeface="Arial MT"/>
              </a:rPr>
              <a:t>test risulta statisticamente </a:t>
            </a:r>
            <a:r>
              <a:rPr dirty="0" sz="550" spc="-140">
                <a:latin typeface="Arial MT"/>
                <a:cs typeface="Arial MT"/>
              </a:rPr>
              <a:t> </a:t>
            </a:r>
            <a:r>
              <a:rPr dirty="0" sz="550" spc="5">
                <a:latin typeface="Arial MT"/>
                <a:cs typeface="Arial MT"/>
              </a:rPr>
              <a:t>significativo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1519" y="1264915"/>
            <a:ext cx="2897505" cy="2222500"/>
          </a:xfrm>
          <a:custGeom>
            <a:avLst/>
            <a:gdLst/>
            <a:ahLst/>
            <a:cxnLst/>
            <a:rect l="l" t="t" r="r" b="b"/>
            <a:pathLst>
              <a:path w="2897504" h="2222500">
                <a:moveTo>
                  <a:pt x="0" y="2221991"/>
                </a:moveTo>
                <a:lnTo>
                  <a:pt x="2897123" y="2221991"/>
                </a:lnTo>
                <a:lnTo>
                  <a:pt x="2897123" y="0"/>
                </a:lnTo>
                <a:lnTo>
                  <a:pt x="0" y="0"/>
                </a:lnTo>
                <a:lnTo>
                  <a:pt x="0" y="222199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2022-04-23T11:36:38Z</dcterms:created>
  <dcterms:modified xsi:type="dcterms:W3CDTF">2022-04-23T11:36:38Z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2022-04-23T00:00:00Z</vt:filetime>
  </property>
</Properties>
</file>