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07932" y="10227774"/>
            <a:ext cx="1612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://www.biostatistica.unich.it/" TargetMode="External"/><Relationship Id="rId8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1287854"/>
            <a:ext cx="2833370" cy="2178050"/>
            <a:chOff x="782013" y="1287854"/>
            <a:chExt cx="2833370" cy="217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1287854"/>
              <a:ext cx="2833028" cy="21776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1367022"/>
              <a:ext cx="2165604" cy="2087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6" y="1848606"/>
              <a:ext cx="1933956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996" y="2421757"/>
              <a:ext cx="1310640" cy="120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145786"/>
              <a:ext cx="1679448" cy="214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200" y="2881879"/>
              <a:ext cx="1879600" cy="163195"/>
            </a:xfrm>
            <a:custGeom>
              <a:avLst/>
              <a:gdLst/>
              <a:ahLst/>
              <a:cxnLst/>
              <a:rect l="l" t="t" r="r" b="b"/>
              <a:pathLst>
                <a:path w="1879600" h="163194">
                  <a:moveTo>
                    <a:pt x="187909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1879091" y="163067"/>
                  </a:lnTo>
                  <a:lnTo>
                    <a:pt x="18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7676" y="2880354"/>
              <a:ext cx="1882139" cy="166370"/>
            </a:xfrm>
            <a:custGeom>
              <a:avLst/>
              <a:gdLst/>
              <a:ahLst/>
              <a:cxnLst/>
              <a:rect l="l" t="t" r="r" b="b"/>
              <a:pathLst>
                <a:path w="1882139" h="166369">
                  <a:moveTo>
                    <a:pt x="1882140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882140" y="166116"/>
                  </a:lnTo>
                  <a:lnTo>
                    <a:pt x="1882140" y="164592"/>
                  </a:lnTo>
                  <a:lnTo>
                    <a:pt x="3048" y="164592"/>
                  </a:lnTo>
                  <a:lnTo>
                    <a:pt x="1524" y="163068"/>
                  </a:lnTo>
                  <a:lnTo>
                    <a:pt x="3048" y="1630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2140" y="1524"/>
                  </a:lnTo>
                  <a:lnTo>
                    <a:pt x="1882140" y="0"/>
                  </a:lnTo>
                  <a:close/>
                </a:path>
                <a:path w="1882139" h="166369">
                  <a:moveTo>
                    <a:pt x="3048" y="163068"/>
                  </a:moveTo>
                  <a:lnTo>
                    <a:pt x="1524" y="163068"/>
                  </a:lnTo>
                  <a:lnTo>
                    <a:pt x="3048" y="164592"/>
                  </a:lnTo>
                  <a:lnTo>
                    <a:pt x="3048" y="163068"/>
                  </a:lnTo>
                  <a:close/>
                </a:path>
                <a:path w="1882139" h="166369">
                  <a:moveTo>
                    <a:pt x="1879092" y="163068"/>
                  </a:moveTo>
                  <a:lnTo>
                    <a:pt x="3048" y="163068"/>
                  </a:lnTo>
                  <a:lnTo>
                    <a:pt x="3048" y="164592"/>
                  </a:lnTo>
                  <a:lnTo>
                    <a:pt x="1879092" y="164592"/>
                  </a:lnTo>
                  <a:lnTo>
                    <a:pt x="1879092" y="163068"/>
                  </a:lnTo>
                  <a:close/>
                </a:path>
                <a:path w="1882139" h="166369">
                  <a:moveTo>
                    <a:pt x="1879092" y="1524"/>
                  </a:moveTo>
                  <a:lnTo>
                    <a:pt x="1879092" y="164592"/>
                  </a:lnTo>
                  <a:lnTo>
                    <a:pt x="1880616" y="163068"/>
                  </a:lnTo>
                  <a:lnTo>
                    <a:pt x="1882140" y="163068"/>
                  </a:lnTo>
                  <a:lnTo>
                    <a:pt x="1882140" y="3048"/>
                  </a:lnTo>
                  <a:lnTo>
                    <a:pt x="1880616" y="3048"/>
                  </a:lnTo>
                  <a:lnTo>
                    <a:pt x="1879092" y="1524"/>
                  </a:lnTo>
                  <a:close/>
                </a:path>
                <a:path w="1882139" h="166369">
                  <a:moveTo>
                    <a:pt x="1882140" y="163068"/>
                  </a:moveTo>
                  <a:lnTo>
                    <a:pt x="1880616" y="163068"/>
                  </a:lnTo>
                  <a:lnTo>
                    <a:pt x="1879092" y="164592"/>
                  </a:lnTo>
                  <a:lnTo>
                    <a:pt x="1882140" y="164592"/>
                  </a:lnTo>
                  <a:lnTo>
                    <a:pt x="1882140" y="163068"/>
                  </a:lnTo>
                  <a:close/>
                </a:path>
                <a:path w="1882139" h="16636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82139" h="166369">
                  <a:moveTo>
                    <a:pt x="18790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79092" y="3048"/>
                  </a:lnTo>
                  <a:lnTo>
                    <a:pt x="1879092" y="1524"/>
                  </a:lnTo>
                  <a:close/>
                </a:path>
                <a:path w="1882139" h="166369">
                  <a:moveTo>
                    <a:pt x="1882140" y="1524"/>
                  </a:moveTo>
                  <a:lnTo>
                    <a:pt x="1879092" y="1524"/>
                  </a:lnTo>
                  <a:lnTo>
                    <a:pt x="1880616" y="3048"/>
                  </a:lnTo>
                  <a:lnTo>
                    <a:pt x="1882140" y="3048"/>
                  </a:lnTo>
                  <a:lnTo>
                    <a:pt x="188214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18438" y="2880995"/>
            <a:ext cx="1880870" cy="1651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5895">
              <a:lnSpc>
                <a:spcPts val="935"/>
              </a:lnSpc>
            </a:pPr>
            <a:r>
              <a:rPr dirty="0" sz="850" spc="10" i="1">
                <a:latin typeface="Arial"/>
                <a:cs typeface="Arial"/>
                <a:hlinkClick r:id="rId7"/>
              </a:rPr>
              <a:t>http://www.biostatistica.unich.it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423" y="1258819"/>
            <a:ext cx="2909570" cy="2234565"/>
            <a:chOff x="725423" y="1258819"/>
            <a:chExt cx="2909570" cy="223456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996" y="2650357"/>
              <a:ext cx="1310640" cy="1217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519" y="1264915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25823" y="1264915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525145" marR="838835" indent="164465">
              <a:lnSpc>
                <a:spcPts val="1070"/>
              </a:lnSpc>
              <a:spcBef>
                <a:spcPts val="41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Z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55" b="1" i="1">
                <a:latin typeface="Verdana"/>
                <a:cs typeface="Verdana"/>
              </a:rPr>
              <a:t>E 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90" b="1" i="1">
                <a:latin typeface="Verdana"/>
                <a:cs typeface="Verdana"/>
              </a:rPr>
              <a:t>V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80" b="1" i="1">
                <a:latin typeface="Verdana"/>
                <a:cs typeface="Verdana"/>
              </a:rPr>
              <a:t>B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Q</a:t>
            </a: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90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Verdana"/>
              <a:cs typeface="Verdana"/>
            </a:endParaRPr>
          </a:p>
          <a:p>
            <a:pPr algn="just" marL="172085" marR="161925">
              <a:lnSpc>
                <a:spcPct val="105800"/>
              </a:lnSpc>
            </a:pPr>
            <a:r>
              <a:rPr dirty="0" sz="600" spc="15">
                <a:latin typeface="Arial MT"/>
                <a:cs typeface="Arial MT"/>
              </a:rPr>
              <a:t>Quando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considerano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due</a:t>
            </a:r>
            <a:r>
              <a:rPr dirty="0" sz="600" spc="20">
                <a:latin typeface="Arial MT"/>
                <a:cs typeface="Arial MT"/>
              </a:rPr>
              <a:t> o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più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caratteri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(variabili)</a:t>
            </a:r>
            <a:r>
              <a:rPr dirty="0" sz="600" spc="15">
                <a:latin typeface="Arial MT"/>
                <a:cs typeface="Arial MT"/>
              </a:rPr>
              <a:t> si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possono </a:t>
            </a:r>
            <a:r>
              <a:rPr dirty="0" sz="600" spc="15">
                <a:latin typeface="Arial MT"/>
                <a:cs typeface="Arial MT"/>
              </a:rPr>
              <a:t> esaminare anche </a:t>
            </a:r>
            <a:r>
              <a:rPr dirty="0" sz="600" spc="5">
                <a:latin typeface="Arial MT"/>
                <a:cs typeface="Arial MT"/>
              </a:rPr>
              <a:t>il </a:t>
            </a:r>
            <a:r>
              <a:rPr dirty="0" sz="600" spc="10">
                <a:latin typeface="Arial MT"/>
                <a:cs typeface="Arial MT"/>
              </a:rPr>
              <a:t>tipo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10">
                <a:latin typeface="Arial MT"/>
                <a:cs typeface="Arial MT"/>
              </a:rPr>
              <a:t>l'intensità delle relazioni </a:t>
            </a:r>
            <a:r>
              <a:rPr dirty="0" sz="600" spc="15">
                <a:latin typeface="Arial MT"/>
                <a:cs typeface="Arial MT"/>
              </a:rPr>
              <a:t>che sussistono </a:t>
            </a:r>
            <a:r>
              <a:rPr dirty="0" sz="600" spc="10">
                <a:latin typeface="Arial MT"/>
                <a:cs typeface="Arial MT"/>
              </a:rPr>
              <a:t>tra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loro.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Arial MT"/>
              <a:cs typeface="Arial MT"/>
            </a:endParaRPr>
          </a:p>
          <a:p>
            <a:pPr algn="just" marL="172085" marR="161925">
              <a:lnSpc>
                <a:spcPct val="106100"/>
              </a:lnSpc>
              <a:spcBef>
                <a:spcPts val="5"/>
              </a:spcBef>
            </a:pPr>
            <a:r>
              <a:rPr dirty="0" sz="600" spc="15">
                <a:latin typeface="Arial MT"/>
                <a:cs typeface="Arial MT"/>
              </a:rPr>
              <a:t>Nel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caso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</a:t>
            </a:r>
            <a:r>
              <a:rPr dirty="0" sz="600" spc="15">
                <a:latin typeface="Arial MT"/>
                <a:cs typeface="Arial MT"/>
              </a:rPr>
              <a:t> cui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 spc="15">
                <a:latin typeface="Arial MT"/>
                <a:cs typeface="Arial MT"/>
              </a:rPr>
              <a:t> ogni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individuo</a:t>
            </a:r>
            <a:r>
              <a:rPr dirty="0" sz="600" spc="15">
                <a:latin typeface="Arial MT"/>
                <a:cs typeface="Arial MT"/>
              </a:rPr>
              <a:t> si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rilevino</a:t>
            </a:r>
            <a:r>
              <a:rPr dirty="0" sz="600" spc="15">
                <a:latin typeface="Arial MT"/>
                <a:cs typeface="Arial MT"/>
              </a:rPr>
              <a:t> congiuntamente  due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quantitative,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possibile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verificare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se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esse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variano </a:t>
            </a:r>
            <a:r>
              <a:rPr dirty="0" sz="600" spc="15">
                <a:latin typeface="Arial MT"/>
                <a:cs typeface="Arial MT"/>
              </a:rPr>
              <a:t> simultaneamente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15">
                <a:latin typeface="Arial MT"/>
                <a:cs typeface="Arial MT"/>
              </a:rPr>
              <a:t>quale </a:t>
            </a:r>
            <a:r>
              <a:rPr dirty="0" sz="600" spc="10">
                <a:latin typeface="Arial MT"/>
                <a:cs typeface="Arial MT"/>
              </a:rPr>
              <a:t>relazione </a:t>
            </a:r>
            <a:r>
              <a:rPr dirty="0" sz="600" spc="15">
                <a:latin typeface="Arial MT"/>
                <a:cs typeface="Arial MT"/>
              </a:rPr>
              <a:t>“matematica” sussista </a:t>
            </a:r>
            <a:r>
              <a:rPr dirty="0" sz="600" spc="10">
                <a:latin typeface="Arial MT"/>
                <a:cs typeface="Arial MT"/>
              </a:rPr>
              <a:t>tra queste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variabili.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4256606"/>
            <a:ext cx="2833028" cy="21776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1519" y="4233667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just" marL="103505">
              <a:lnSpc>
                <a:spcPct val="100000"/>
              </a:lnSpc>
              <a:spcBef>
                <a:spcPts val="620"/>
              </a:spcBef>
            </a:pPr>
            <a:r>
              <a:rPr dirty="0" sz="600" spc="10">
                <a:latin typeface="Arial MT"/>
                <a:cs typeface="Arial MT"/>
              </a:rPr>
              <a:t>Si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ricorre </a:t>
            </a:r>
            <a:r>
              <a:rPr dirty="0" sz="600" spc="5">
                <a:latin typeface="Arial MT"/>
                <a:cs typeface="Arial MT"/>
              </a:rPr>
              <a:t>all'analisi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quella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correlazione: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Arial MT"/>
              <a:cs typeface="Arial MT"/>
            </a:endParaRPr>
          </a:p>
          <a:p>
            <a:pPr algn="just" marL="103505" marR="92710">
              <a:lnSpc>
                <a:spcPct val="106200"/>
              </a:lnSpc>
            </a:pPr>
            <a:r>
              <a:rPr dirty="0" u="sng" sz="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Analisi </a:t>
            </a:r>
            <a:r>
              <a:rPr dirty="0" u="sng" sz="600" spc="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della </a:t>
            </a:r>
            <a:r>
              <a:rPr dirty="0" u="sng" sz="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regressione</a:t>
            </a:r>
            <a:r>
              <a:rPr dirty="0" sz="600" spc="10">
                <a:latin typeface="Arial MT"/>
                <a:cs typeface="Arial MT"/>
              </a:rPr>
              <a:t>: per sviluppare </a:t>
            </a:r>
            <a:r>
              <a:rPr dirty="0" sz="600" spc="15">
                <a:latin typeface="Arial MT"/>
                <a:cs typeface="Arial MT"/>
              </a:rPr>
              <a:t>un modello </a:t>
            </a:r>
            <a:r>
              <a:rPr dirty="0" sz="600" spc="10">
                <a:latin typeface="Arial MT"/>
                <a:cs typeface="Arial MT"/>
              </a:rPr>
              <a:t>statistico </a:t>
            </a:r>
            <a:r>
              <a:rPr dirty="0" sz="600" spc="15">
                <a:latin typeface="Arial MT"/>
                <a:cs typeface="Arial MT"/>
              </a:rPr>
              <a:t>che </a:t>
            </a:r>
            <a:r>
              <a:rPr dirty="0" sz="600" spc="20">
                <a:latin typeface="Arial MT"/>
                <a:cs typeface="Arial MT"/>
              </a:rPr>
              <a:t>possa 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essere usato </a:t>
            </a:r>
            <a:r>
              <a:rPr dirty="0" sz="600" spc="10">
                <a:latin typeface="Arial MT"/>
                <a:cs typeface="Arial MT"/>
              </a:rPr>
              <a:t>per prevedere </a:t>
            </a:r>
            <a:r>
              <a:rPr dirty="0" sz="600" spc="5">
                <a:latin typeface="Arial MT"/>
                <a:cs typeface="Arial MT"/>
              </a:rPr>
              <a:t>i </a:t>
            </a:r>
            <a:r>
              <a:rPr dirty="0" sz="600" spc="15">
                <a:latin typeface="Arial MT"/>
                <a:cs typeface="Arial MT"/>
              </a:rPr>
              <a:t>valori di </a:t>
            </a:r>
            <a:r>
              <a:rPr dirty="0" sz="600" spc="10">
                <a:latin typeface="Arial MT"/>
                <a:cs typeface="Arial MT"/>
              </a:rPr>
              <a:t>una variabile, detta </a:t>
            </a:r>
            <a:r>
              <a:rPr dirty="0" sz="600" spc="15">
                <a:latin typeface="Arial MT"/>
                <a:cs typeface="Arial MT"/>
              </a:rPr>
              <a:t>dipendente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0">
                <a:latin typeface="Arial MT"/>
                <a:cs typeface="Arial MT"/>
              </a:rPr>
              <a:t>più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raramente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predetta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ed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individuata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come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l'effetto,</a:t>
            </a:r>
            <a:r>
              <a:rPr dirty="0" sz="600" spc="10">
                <a:latin typeface="Arial MT"/>
                <a:cs typeface="Arial MT"/>
              </a:rPr>
              <a:t> sulla</a:t>
            </a:r>
            <a:r>
              <a:rPr dirty="0" sz="600" spc="15">
                <a:latin typeface="Arial MT"/>
                <a:cs typeface="Arial MT"/>
              </a:rPr>
              <a:t> base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valori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dell'altra variabile,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detta </a:t>
            </a:r>
            <a:r>
              <a:rPr dirty="0" sz="600" spc="15">
                <a:latin typeface="Arial MT"/>
                <a:cs typeface="Arial MT"/>
              </a:rPr>
              <a:t>indipendente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0">
                <a:latin typeface="Arial MT"/>
                <a:cs typeface="Arial MT"/>
              </a:rPr>
              <a:t>esplicativa,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individuata </a:t>
            </a:r>
            <a:r>
              <a:rPr dirty="0" sz="600" spc="20">
                <a:latin typeface="Arial MT"/>
                <a:cs typeface="Arial MT"/>
              </a:rPr>
              <a:t>come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10">
                <a:latin typeface="Arial MT"/>
                <a:cs typeface="Arial MT"/>
              </a:rPr>
              <a:t> causa.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Arial MT"/>
              <a:cs typeface="Arial MT"/>
            </a:endParaRPr>
          </a:p>
          <a:p>
            <a:pPr algn="just" marL="103505" marR="93345">
              <a:lnSpc>
                <a:spcPct val="106100"/>
              </a:lnSpc>
              <a:spcBef>
                <a:spcPts val="5"/>
              </a:spcBef>
            </a:pPr>
            <a:r>
              <a:rPr dirty="0" u="sng" sz="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Analisi</a:t>
            </a:r>
            <a:r>
              <a:rPr dirty="0" u="sng" sz="600" spc="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della </a:t>
            </a:r>
            <a:r>
              <a:rPr dirty="0" u="sng" sz="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correlazione</a:t>
            </a:r>
            <a:r>
              <a:rPr dirty="0" sz="600" spc="10">
                <a:latin typeface="Arial MT"/>
                <a:cs typeface="Arial MT"/>
              </a:rPr>
              <a:t>:</a:t>
            </a:r>
            <a:r>
              <a:rPr dirty="0" sz="600" spc="15">
                <a:latin typeface="Arial MT"/>
                <a:cs typeface="Arial MT"/>
              </a:rPr>
              <a:t> per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misurare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l'intensità  dell'associazione  tra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due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quantitative,</a:t>
            </a:r>
            <a:r>
              <a:rPr dirty="0" sz="600" spc="15">
                <a:latin typeface="Arial MT"/>
                <a:cs typeface="Arial MT"/>
              </a:rPr>
              <a:t> 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norma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non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legate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direttamente</a:t>
            </a:r>
            <a:r>
              <a:rPr dirty="0" sz="600" spc="15">
                <a:latin typeface="Arial MT"/>
                <a:cs typeface="Arial MT"/>
              </a:rPr>
              <a:t> da  causa-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effetto,</a:t>
            </a:r>
            <a:r>
              <a:rPr dirty="0" sz="600" spc="10">
                <a:latin typeface="Arial MT"/>
                <a:cs typeface="Arial MT"/>
              </a:rPr>
              <a:t> facilmente</a:t>
            </a:r>
            <a:r>
              <a:rPr dirty="0" sz="600" spc="15">
                <a:latin typeface="Arial MT"/>
                <a:cs typeface="Arial MT"/>
              </a:rPr>
              <a:t> mediate</a:t>
            </a:r>
            <a:r>
              <a:rPr dirty="0" sz="600" spc="20">
                <a:latin typeface="Arial MT"/>
                <a:cs typeface="Arial MT"/>
              </a:rPr>
              <a:t> da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almeno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terza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variabile,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30">
                <a:latin typeface="Arial MT"/>
                <a:cs typeface="Arial MT"/>
              </a:rPr>
              <a:t>ma  </a:t>
            </a:r>
            <a:r>
              <a:rPr dirty="0" sz="600" spc="10">
                <a:latin typeface="Arial MT"/>
                <a:cs typeface="Arial MT"/>
              </a:rPr>
              <a:t>che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comunque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variano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congiuntamente.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4256606"/>
            <a:ext cx="2833028" cy="217763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993894" y="4354768"/>
            <a:ext cx="55435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3894" y="4717798"/>
            <a:ext cx="269367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0"/>
              </a:spcBef>
            </a:pPr>
            <a:r>
              <a:rPr dirty="0" sz="550">
                <a:latin typeface="Arial MT"/>
                <a:cs typeface="Arial MT"/>
              </a:rPr>
              <a:t>In</a:t>
            </a:r>
            <a:r>
              <a:rPr dirty="0" sz="550" spc="9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Tabella</a:t>
            </a:r>
            <a:r>
              <a:rPr dirty="0" sz="550" spc="9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sono</a:t>
            </a:r>
            <a:r>
              <a:rPr dirty="0" sz="550" spc="9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riportati</a:t>
            </a:r>
            <a:r>
              <a:rPr dirty="0" sz="550" spc="8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 spc="8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valori</a:t>
            </a:r>
            <a:r>
              <a:rPr dirty="0" sz="550" spc="7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assunti</a:t>
            </a:r>
            <a:r>
              <a:rPr dirty="0" sz="550" spc="8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dai</a:t>
            </a:r>
            <a:r>
              <a:rPr dirty="0" sz="550" spc="8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due</a:t>
            </a:r>
            <a:r>
              <a:rPr dirty="0" sz="550" spc="9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caratteri</a:t>
            </a:r>
            <a:r>
              <a:rPr dirty="0" sz="550" spc="8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quantitativi</a:t>
            </a:r>
            <a:r>
              <a:rPr dirty="0" sz="550" spc="8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età</a:t>
            </a:r>
            <a:r>
              <a:rPr dirty="0" sz="550" spc="8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(ETA’)</a:t>
            </a:r>
            <a:r>
              <a:rPr dirty="0" sz="550" spc="9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pressione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sistolica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(PAS) </a:t>
            </a:r>
            <a:r>
              <a:rPr dirty="0" sz="550" spc="5">
                <a:latin typeface="Arial MT"/>
                <a:cs typeface="Arial MT"/>
              </a:rPr>
              <a:t>misurati in </a:t>
            </a:r>
            <a:r>
              <a:rPr dirty="0" sz="550" spc="10">
                <a:latin typeface="Arial MT"/>
                <a:cs typeface="Arial MT"/>
              </a:rPr>
              <a:t>un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campione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8</a:t>
            </a:r>
            <a:r>
              <a:rPr dirty="0" sz="550" spc="5">
                <a:latin typeface="Arial MT"/>
                <a:cs typeface="Arial MT"/>
              </a:rPr>
              <a:t> soggetti: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8923" y="5057150"/>
            <a:ext cx="156464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6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so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tt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650" spc="2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’</a:t>
            </a:r>
            <a:r>
              <a:rPr dirty="0" u="sng" sz="650" spc="-1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650" spc="-1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650" spc="-2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650" spc="-1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650" spc="5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11624" y="5070347"/>
            <a:ext cx="1539240" cy="6350"/>
          </a:xfrm>
          <a:custGeom>
            <a:avLst/>
            <a:gdLst/>
            <a:ahLst/>
            <a:cxnLst/>
            <a:rect l="l" t="t" r="r" b="b"/>
            <a:pathLst>
              <a:path w="1539239" h="6350">
                <a:moveTo>
                  <a:pt x="1539240" y="0"/>
                </a:moveTo>
                <a:lnTo>
                  <a:pt x="1539240" y="0"/>
                </a:lnTo>
                <a:lnTo>
                  <a:pt x="0" y="0"/>
                </a:lnTo>
                <a:lnTo>
                  <a:pt x="0" y="6096"/>
                </a:lnTo>
                <a:lnTo>
                  <a:pt x="1539240" y="6096"/>
                </a:lnTo>
                <a:lnTo>
                  <a:pt x="153924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62988" y="5155555"/>
          <a:ext cx="1147445" cy="70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"/>
                <a:gridCol w="511175"/>
                <a:gridCol w="382270"/>
              </a:tblGrid>
              <a:tr h="114696">
                <a:tc>
                  <a:txBody>
                    <a:bodyPr/>
                    <a:lstStyle/>
                    <a:p>
                      <a:pPr marL="20320">
                        <a:lnSpc>
                          <a:spcPts val="710"/>
                        </a:lnSpc>
                        <a:spcBef>
                          <a:spcPts val="95"/>
                        </a:spcBef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710"/>
                        </a:lnSpc>
                        <a:spcBef>
                          <a:spcPts val="95"/>
                        </a:spcBef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22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710"/>
                        </a:lnSpc>
                        <a:spcBef>
                          <a:spcPts val="95"/>
                        </a:spcBef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131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95249">
                <a:tc>
                  <a:txBody>
                    <a:bodyPr/>
                    <a:lstStyle/>
                    <a:p>
                      <a:pPr marL="20320">
                        <a:lnSpc>
                          <a:spcPts val="650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28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114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5249">
                <a:tc>
                  <a:txBody>
                    <a:bodyPr/>
                    <a:lstStyle/>
                    <a:p>
                      <a:pPr marL="20320">
                        <a:lnSpc>
                          <a:spcPts val="650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35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121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5249">
                <a:tc>
                  <a:txBody>
                    <a:bodyPr/>
                    <a:lstStyle/>
                    <a:p>
                      <a:pPr marL="20320">
                        <a:lnSpc>
                          <a:spcPts val="650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47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111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4487">
                <a:tc>
                  <a:txBody>
                    <a:bodyPr/>
                    <a:lstStyle/>
                    <a:p>
                      <a:pPr marL="20320">
                        <a:lnSpc>
                          <a:spcPts val="645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645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645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130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5249">
                <a:tc>
                  <a:txBody>
                    <a:bodyPr/>
                    <a:lstStyle/>
                    <a:p>
                      <a:pPr marL="20320">
                        <a:lnSpc>
                          <a:spcPts val="650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65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145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4696">
                <a:tc>
                  <a:txBody>
                    <a:bodyPr/>
                    <a:lstStyle/>
                    <a:p>
                      <a:pPr marL="20320">
                        <a:lnSpc>
                          <a:spcPts val="730"/>
                        </a:lnSpc>
                      </a:pPr>
                      <a:r>
                        <a:rPr dirty="0" sz="650">
                          <a:latin typeface="Times New Roman"/>
                          <a:cs typeface="Times New Roman"/>
                        </a:rPr>
                        <a:t>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73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67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730"/>
                        </a:lnSpc>
                      </a:pPr>
                      <a:r>
                        <a:rPr dirty="0" sz="650" spc="-5">
                          <a:latin typeface="Times New Roman"/>
                          <a:cs typeface="Times New Roman"/>
                        </a:rPr>
                        <a:t>176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598923" y="5820674"/>
            <a:ext cx="156464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85" algn="l"/>
                <a:tab pos="608330" algn="l"/>
                <a:tab pos="1165860" algn="l"/>
                <a:tab pos="1551305" algn="l"/>
              </a:tabLst>
            </a:pP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650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8	</a:t>
            </a:r>
            <a:r>
              <a:rPr dirty="0" u="sng" sz="650" spc="-5"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81	217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25823" y="4233667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58011" y="7300659"/>
            <a:ext cx="2056764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mm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90" b="1" i="1">
                <a:latin typeface="Verdana"/>
                <a:cs typeface="Verdana"/>
              </a:rPr>
              <a:t>(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90" b="1" i="1">
                <a:latin typeface="Verdana"/>
                <a:cs typeface="Verdana"/>
              </a:rPr>
              <a:t>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4796" y="7673340"/>
            <a:ext cx="2176780" cy="1629410"/>
          </a:xfrm>
          <a:custGeom>
            <a:avLst/>
            <a:gdLst/>
            <a:ahLst/>
            <a:cxnLst/>
            <a:rect l="l" t="t" r="r" b="b"/>
            <a:pathLst>
              <a:path w="2176780" h="1629409">
                <a:moveTo>
                  <a:pt x="2176272" y="0"/>
                </a:moveTo>
                <a:lnTo>
                  <a:pt x="0" y="0"/>
                </a:lnTo>
                <a:lnTo>
                  <a:pt x="0" y="1629156"/>
                </a:lnTo>
                <a:lnTo>
                  <a:pt x="2176272" y="1629156"/>
                </a:lnTo>
                <a:lnTo>
                  <a:pt x="2176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35901" y="8115443"/>
            <a:ext cx="95885" cy="550545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500" spc="-30">
                <a:latin typeface="Arial MT"/>
                <a:cs typeface="Arial MT"/>
              </a:rPr>
              <a:t>P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-45">
                <a:latin typeface="Arial MT"/>
                <a:cs typeface="Arial MT"/>
              </a:rPr>
              <a:t>e</a:t>
            </a:r>
            <a:r>
              <a:rPr dirty="0" sz="500" spc="-25">
                <a:latin typeface="Arial MT"/>
                <a:cs typeface="Arial MT"/>
              </a:rPr>
              <a:t>s</a:t>
            </a:r>
            <a:r>
              <a:rPr dirty="0" sz="500" spc="-5">
                <a:latin typeface="Arial MT"/>
                <a:cs typeface="Arial MT"/>
              </a:rPr>
              <a:t>s</a:t>
            </a:r>
            <a:r>
              <a:rPr dirty="0" sz="500" spc="-10">
                <a:latin typeface="Arial MT"/>
                <a:cs typeface="Arial MT"/>
              </a:rPr>
              <a:t>i</a:t>
            </a:r>
            <a:r>
              <a:rPr dirty="0" sz="500" spc="-35">
                <a:latin typeface="Arial MT"/>
                <a:cs typeface="Arial MT"/>
              </a:rPr>
              <a:t>on</a:t>
            </a:r>
            <a:r>
              <a:rPr dirty="0" sz="500">
                <a:latin typeface="Arial MT"/>
                <a:cs typeface="Arial MT"/>
              </a:rPr>
              <a:t>e</a:t>
            </a:r>
            <a:r>
              <a:rPr dirty="0" sz="500" spc="-30">
                <a:latin typeface="Arial MT"/>
                <a:cs typeface="Arial MT"/>
              </a:rPr>
              <a:t> </a:t>
            </a:r>
            <a:r>
              <a:rPr dirty="0" sz="500" spc="-30">
                <a:latin typeface="Arial MT"/>
                <a:cs typeface="Arial MT"/>
              </a:rPr>
              <a:t>S</a:t>
            </a:r>
            <a:r>
              <a:rPr dirty="0" sz="500" spc="-10">
                <a:latin typeface="Arial MT"/>
                <a:cs typeface="Arial MT"/>
              </a:rPr>
              <a:t>i</a:t>
            </a:r>
            <a:r>
              <a:rPr dirty="0" sz="500" spc="-25">
                <a:latin typeface="Arial MT"/>
                <a:cs typeface="Arial MT"/>
              </a:rPr>
              <a:t>s</a:t>
            </a:r>
            <a:r>
              <a:rPr dirty="0" sz="500" spc="-40">
                <a:latin typeface="Arial MT"/>
                <a:cs typeface="Arial MT"/>
              </a:rPr>
              <a:t>t</a:t>
            </a:r>
            <a:r>
              <a:rPr dirty="0" sz="500" spc="5">
                <a:latin typeface="Arial MT"/>
                <a:cs typeface="Arial MT"/>
              </a:rPr>
              <a:t>o</a:t>
            </a:r>
            <a:r>
              <a:rPr dirty="0" sz="500" spc="-35">
                <a:latin typeface="Arial MT"/>
                <a:cs typeface="Arial MT"/>
              </a:rPr>
              <a:t>l</a:t>
            </a:r>
            <a:r>
              <a:rPr dirty="0" sz="500">
                <a:latin typeface="Arial MT"/>
                <a:cs typeface="Arial MT"/>
              </a:rPr>
              <a:t>i</a:t>
            </a:r>
            <a:r>
              <a:rPr dirty="0" sz="500" spc="-15">
                <a:latin typeface="Arial MT"/>
                <a:cs typeface="Arial MT"/>
              </a:rPr>
              <a:t>c</a:t>
            </a:r>
            <a:r>
              <a:rPr dirty="0" sz="500"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7967" y="7708606"/>
            <a:ext cx="965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24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350" spc="20">
                <a:latin typeface="Arial MT"/>
                <a:cs typeface="Arial MT"/>
              </a:rPr>
              <a:t>22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7967" y="8027121"/>
            <a:ext cx="96520" cy="2463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20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20">
                <a:latin typeface="Arial MT"/>
                <a:cs typeface="Arial MT"/>
              </a:rPr>
              <a:t>18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7967" y="8348685"/>
            <a:ext cx="9652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16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7967" y="8507181"/>
            <a:ext cx="9652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14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7967" y="8670249"/>
            <a:ext cx="9652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12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7967" y="8828745"/>
            <a:ext cx="1898014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20">
                <a:latin typeface="Arial MT"/>
                <a:cs typeface="Arial MT"/>
              </a:rPr>
              <a:t>100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Arial MT"/>
              <a:cs typeface="Arial MT"/>
            </a:endParaRPr>
          </a:p>
          <a:p>
            <a:pPr marL="27305">
              <a:lnSpc>
                <a:spcPct val="100000"/>
              </a:lnSpc>
            </a:pPr>
            <a:r>
              <a:rPr dirty="0" sz="350" spc="25">
                <a:latin typeface="Arial MT"/>
                <a:cs typeface="Arial MT"/>
              </a:rPr>
              <a:t>80</a:t>
            </a:r>
            <a:endParaRPr sz="3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130"/>
              </a:spcBef>
              <a:tabLst>
                <a:tab pos="299720" algn="l"/>
                <a:tab pos="516255" algn="l"/>
                <a:tab pos="734060" algn="l"/>
                <a:tab pos="955040" algn="l"/>
                <a:tab pos="1172845" algn="l"/>
                <a:tab pos="1389380" algn="l"/>
                <a:tab pos="1607185" algn="l"/>
                <a:tab pos="1828164" algn="l"/>
              </a:tabLst>
            </a:pPr>
            <a:r>
              <a:rPr dirty="0" sz="350" spc="20">
                <a:latin typeface="Arial MT"/>
                <a:cs typeface="Arial MT"/>
              </a:rPr>
              <a:t>1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2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30">
                <a:latin typeface="Arial MT"/>
                <a:cs typeface="Arial MT"/>
              </a:rPr>
              <a:t>30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4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5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6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7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8</a:t>
            </a:r>
            <a:r>
              <a:rPr dirty="0" sz="350" spc="30">
                <a:latin typeface="Arial MT"/>
                <a:cs typeface="Arial MT"/>
              </a:rPr>
              <a:t>0</a:t>
            </a:r>
            <a:r>
              <a:rPr dirty="0" sz="350">
                <a:latin typeface="Arial MT"/>
                <a:cs typeface="Arial MT"/>
              </a:rPr>
              <a:t>	</a:t>
            </a:r>
            <a:r>
              <a:rPr dirty="0" sz="350" spc="20">
                <a:latin typeface="Arial MT"/>
                <a:cs typeface="Arial MT"/>
              </a:rPr>
              <a:t>9</a:t>
            </a:r>
            <a:r>
              <a:rPr dirty="0" sz="350" spc="3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 MT"/>
              <a:cs typeface="Arial MT"/>
            </a:endParaRPr>
          </a:p>
          <a:p>
            <a:pPr algn="ctr" marL="67310">
              <a:lnSpc>
                <a:spcPct val="100000"/>
              </a:lnSpc>
              <a:spcBef>
                <a:spcPts val="5"/>
              </a:spcBef>
            </a:pPr>
            <a:r>
              <a:rPr dirty="0" sz="500" spc="-5">
                <a:latin typeface="Arial MT"/>
                <a:cs typeface="Arial MT"/>
              </a:rPr>
              <a:t>ETÀ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65503" y="7746486"/>
            <a:ext cx="1766570" cy="1297305"/>
            <a:chOff x="1365503" y="7746486"/>
            <a:chExt cx="1766570" cy="1297305"/>
          </a:xfrm>
        </p:grpSpPr>
        <p:sp>
          <p:nvSpPr>
            <p:cNvPr id="38" name="object 38"/>
            <p:cNvSpPr/>
            <p:nvPr/>
          </p:nvSpPr>
          <p:spPr>
            <a:xfrm>
              <a:off x="1365504" y="7746491"/>
              <a:ext cx="1766570" cy="1297305"/>
            </a:xfrm>
            <a:custGeom>
              <a:avLst/>
              <a:gdLst/>
              <a:ahLst/>
              <a:cxnLst/>
              <a:rect l="l" t="t" r="r" b="b"/>
              <a:pathLst>
                <a:path w="1766570" h="1297304">
                  <a:moveTo>
                    <a:pt x="12192" y="1120140"/>
                  </a:moveTo>
                  <a:lnTo>
                    <a:pt x="0" y="1120140"/>
                  </a:lnTo>
                  <a:lnTo>
                    <a:pt x="0" y="1130808"/>
                  </a:lnTo>
                  <a:lnTo>
                    <a:pt x="12192" y="1130808"/>
                  </a:lnTo>
                  <a:lnTo>
                    <a:pt x="12192" y="1120140"/>
                  </a:lnTo>
                  <a:close/>
                </a:path>
                <a:path w="1766570" h="1297304">
                  <a:moveTo>
                    <a:pt x="12192" y="961644"/>
                  </a:moveTo>
                  <a:lnTo>
                    <a:pt x="0" y="961644"/>
                  </a:lnTo>
                  <a:lnTo>
                    <a:pt x="0" y="972312"/>
                  </a:lnTo>
                  <a:lnTo>
                    <a:pt x="12192" y="972312"/>
                  </a:lnTo>
                  <a:lnTo>
                    <a:pt x="12192" y="961644"/>
                  </a:lnTo>
                  <a:close/>
                </a:path>
                <a:path w="1766570" h="1297304">
                  <a:moveTo>
                    <a:pt x="12192" y="801624"/>
                  </a:moveTo>
                  <a:lnTo>
                    <a:pt x="0" y="801624"/>
                  </a:lnTo>
                  <a:lnTo>
                    <a:pt x="0" y="813816"/>
                  </a:lnTo>
                  <a:lnTo>
                    <a:pt x="12192" y="813816"/>
                  </a:lnTo>
                  <a:lnTo>
                    <a:pt x="12192" y="801624"/>
                  </a:lnTo>
                  <a:close/>
                </a:path>
                <a:path w="1766570" h="1297304">
                  <a:moveTo>
                    <a:pt x="12192" y="643128"/>
                  </a:moveTo>
                  <a:lnTo>
                    <a:pt x="0" y="643128"/>
                  </a:lnTo>
                  <a:lnTo>
                    <a:pt x="0" y="653796"/>
                  </a:lnTo>
                  <a:lnTo>
                    <a:pt x="12192" y="653796"/>
                  </a:lnTo>
                  <a:lnTo>
                    <a:pt x="12192" y="643128"/>
                  </a:lnTo>
                  <a:close/>
                </a:path>
                <a:path w="1766570" h="1297304">
                  <a:moveTo>
                    <a:pt x="12192" y="480060"/>
                  </a:moveTo>
                  <a:lnTo>
                    <a:pt x="0" y="480060"/>
                  </a:lnTo>
                  <a:lnTo>
                    <a:pt x="0" y="492252"/>
                  </a:lnTo>
                  <a:lnTo>
                    <a:pt x="12192" y="492252"/>
                  </a:lnTo>
                  <a:lnTo>
                    <a:pt x="12192" y="480060"/>
                  </a:lnTo>
                  <a:close/>
                </a:path>
                <a:path w="1766570" h="1297304">
                  <a:moveTo>
                    <a:pt x="12192" y="321564"/>
                  </a:moveTo>
                  <a:lnTo>
                    <a:pt x="0" y="321564"/>
                  </a:lnTo>
                  <a:lnTo>
                    <a:pt x="0" y="332232"/>
                  </a:lnTo>
                  <a:lnTo>
                    <a:pt x="12192" y="332232"/>
                  </a:lnTo>
                  <a:lnTo>
                    <a:pt x="12192" y="321564"/>
                  </a:lnTo>
                  <a:close/>
                </a:path>
                <a:path w="1766570" h="1297304">
                  <a:moveTo>
                    <a:pt x="12192" y="163068"/>
                  </a:moveTo>
                  <a:lnTo>
                    <a:pt x="0" y="163068"/>
                  </a:lnTo>
                  <a:lnTo>
                    <a:pt x="0" y="173736"/>
                  </a:lnTo>
                  <a:lnTo>
                    <a:pt x="12192" y="173736"/>
                  </a:lnTo>
                  <a:lnTo>
                    <a:pt x="12192" y="163068"/>
                  </a:lnTo>
                  <a:close/>
                </a:path>
                <a:path w="1766570" h="1297304">
                  <a:moveTo>
                    <a:pt x="121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0"/>
                  </a:lnTo>
                  <a:close/>
                </a:path>
                <a:path w="1766570" h="1297304">
                  <a:moveTo>
                    <a:pt x="19812" y="1289304"/>
                  </a:moveTo>
                  <a:lnTo>
                    <a:pt x="12192" y="1289304"/>
                  </a:lnTo>
                  <a:lnTo>
                    <a:pt x="12192" y="1283208"/>
                  </a:lnTo>
                  <a:lnTo>
                    <a:pt x="0" y="1283208"/>
                  </a:lnTo>
                  <a:lnTo>
                    <a:pt x="0" y="1293876"/>
                  </a:lnTo>
                  <a:lnTo>
                    <a:pt x="7620" y="1293876"/>
                  </a:lnTo>
                  <a:lnTo>
                    <a:pt x="7620" y="1296924"/>
                  </a:lnTo>
                  <a:lnTo>
                    <a:pt x="19812" y="1296924"/>
                  </a:lnTo>
                  <a:lnTo>
                    <a:pt x="19812" y="1289304"/>
                  </a:lnTo>
                  <a:close/>
                </a:path>
                <a:path w="1766570" h="1297304">
                  <a:moveTo>
                    <a:pt x="237744" y="1289304"/>
                  </a:moveTo>
                  <a:lnTo>
                    <a:pt x="225552" y="1289304"/>
                  </a:lnTo>
                  <a:lnTo>
                    <a:pt x="225552" y="1296924"/>
                  </a:lnTo>
                  <a:lnTo>
                    <a:pt x="237744" y="1296924"/>
                  </a:lnTo>
                  <a:lnTo>
                    <a:pt x="237744" y="1289304"/>
                  </a:lnTo>
                  <a:close/>
                </a:path>
                <a:path w="1766570" h="1297304">
                  <a:moveTo>
                    <a:pt x="454152" y="1289304"/>
                  </a:moveTo>
                  <a:lnTo>
                    <a:pt x="441960" y="1289304"/>
                  </a:lnTo>
                  <a:lnTo>
                    <a:pt x="441960" y="1296924"/>
                  </a:lnTo>
                  <a:lnTo>
                    <a:pt x="454152" y="1296924"/>
                  </a:lnTo>
                  <a:lnTo>
                    <a:pt x="454152" y="1289304"/>
                  </a:lnTo>
                  <a:close/>
                </a:path>
                <a:path w="1766570" h="1297304">
                  <a:moveTo>
                    <a:pt x="672084" y="1289304"/>
                  </a:moveTo>
                  <a:lnTo>
                    <a:pt x="659892" y="1289304"/>
                  </a:lnTo>
                  <a:lnTo>
                    <a:pt x="659892" y="1296924"/>
                  </a:lnTo>
                  <a:lnTo>
                    <a:pt x="672084" y="1296924"/>
                  </a:lnTo>
                  <a:lnTo>
                    <a:pt x="672084" y="1289304"/>
                  </a:lnTo>
                  <a:close/>
                </a:path>
                <a:path w="1766570" h="1297304">
                  <a:moveTo>
                    <a:pt x="893064" y="1289304"/>
                  </a:moveTo>
                  <a:lnTo>
                    <a:pt x="880872" y="1289304"/>
                  </a:lnTo>
                  <a:lnTo>
                    <a:pt x="880872" y="1296924"/>
                  </a:lnTo>
                  <a:lnTo>
                    <a:pt x="893064" y="1296924"/>
                  </a:lnTo>
                  <a:lnTo>
                    <a:pt x="893064" y="1289304"/>
                  </a:lnTo>
                  <a:close/>
                </a:path>
                <a:path w="1766570" h="1297304">
                  <a:moveTo>
                    <a:pt x="1109472" y="1289304"/>
                  </a:moveTo>
                  <a:lnTo>
                    <a:pt x="1098804" y="1289304"/>
                  </a:lnTo>
                  <a:lnTo>
                    <a:pt x="1098804" y="1296924"/>
                  </a:lnTo>
                  <a:lnTo>
                    <a:pt x="1109472" y="1296924"/>
                  </a:lnTo>
                  <a:lnTo>
                    <a:pt x="1109472" y="1289304"/>
                  </a:lnTo>
                  <a:close/>
                </a:path>
                <a:path w="1766570" h="1297304">
                  <a:moveTo>
                    <a:pt x="1327404" y="1289304"/>
                  </a:moveTo>
                  <a:lnTo>
                    <a:pt x="1315212" y="1289304"/>
                  </a:lnTo>
                  <a:lnTo>
                    <a:pt x="1315212" y="1296924"/>
                  </a:lnTo>
                  <a:lnTo>
                    <a:pt x="1327404" y="1296924"/>
                  </a:lnTo>
                  <a:lnTo>
                    <a:pt x="1327404" y="1289304"/>
                  </a:lnTo>
                  <a:close/>
                </a:path>
                <a:path w="1766570" h="1297304">
                  <a:moveTo>
                    <a:pt x="1545336" y="1289304"/>
                  </a:moveTo>
                  <a:lnTo>
                    <a:pt x="1533144" y="1289304"/>
                  </a:lnTo>
                  <a:lnTo>
                    <a:pt x="1533144" y="1296924"/>
                  </a:lnTo>
                  <a:lnTo>
                    <a:pt x="1545336" y="1296924"/>
                  </a:lnTo>
                  <a:lnTo>
                    <a:pt x="1545336" y="1289304"/>
                  </a:lnTo>
                  <a:close/>
                </a:path>
                <a:path w="1766570" h="1297304">
                  <a:moveTo>
                    <a:pt x="1766316" y="1289304"/>
                  </a:moveTo>
                  <a:lnTo>
                    <a:pt x="1754124" y="1289304"/>
                  </a:lnTo>
                  <a:lnTo>
                    <a:pt x="1754124" y="1296924"/>
                  </a:lnTo>
                  <a:lnTo>
                    <a:pt x="1766316" y="1296924"/>
                  </a:lnTo>
                  <a:lnTo>
                    <a:pt x="1766316" y="1289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67128" y="7923275"/>
              <a:ext cx="774700" cy="876300"/>
            </a:xfrm>
            <a:custGeom>
              <a:avLst/>
              <a:gdLst/>
              <a:ahLst/>
              <a:cxnLst/>
              <a:rect l="l" t="t" r="r" b="b"/>
              <a:pathLst>
                <a:path w="774700" h="876300">
                  <a:moveTo>
                    <a:pt x="32004" y="854964"/>
                  </a:moveTo>
                  <a:lnTo>
                    <a:pt x="27432" y="850392"/>
                  </a:lnTo>
                  <a:lnTo>
                    <a:pt x="24384" y="847344"/>
                  </a:lnTo>
                  <a:lnTo>
                    <a:pt x="16764" y="847344"/>
                  </a:lnTo>
                  <a:lnTo>
                    <a:pt x="9144" y="847344"/>
                  </a:lnTo>
                  <a:lnTo>
                    <a:pt x="4572" y="850392"/>
                  </a:lnTo>
                  <a:lnTo>
                    <a:pt x="0" y="854964"/>
                  </a:lnTo>
                  <a:lnTo>
                    <a:pt x="0" y="868680"/>
                  </a:lnTo>
                  <a:lnTo>
                    <a:pt x="4572" y="873252"/>
                  </a:lnTo>
                  <a:lnTo>
                    <a:pt x="9144" y="876300"/>
                  </a:lnTo>
                  <a:lnTo>
                    <a:pt x="16764" y="876300"/>
                  </a:lnTo>
                  <a:lnTo>
                    <a:pt x="24384" y="876300"/>
                  </a:lnTo>
                  <a:lnTo>
                    <a:pt x="27432" y="873252"/>
                  </a:lnTo>
                  <a:lnTo>
                    <a:pt x="32004" y="868680"/>
                  </a:lnTo>
                  <a:lnTo>
                    <a:pt x="32004" y="854964"/>
                  </a:lnTo>
                  <a:close/>
                </a:path>
                <a:path w="774700" h="876300">
                  <a:moveTo>
                    <a:pt x="123444" y="702564"/>
                  </a:moveTo>
                  <a:lnTo>
                    <a:pt x="118872" y="699516"/>
                  </a:lnTo>
                  <a:lnTo>
                    <a:pt x="114300" y="694944"/>
                  </a:lnTo>
                  <a:lnTo>
                    <a:pt x="106680" y="694944"/>
                  </a:lnTo>
                  <a:lnTo>
                    <a:pt x="99060" y="694944"/>
                  </a:lnTo>
                  <a:lnTo>
                    <a:pt x="96012" y="699516"/>
                  </a:lnTo>
                  <a:lnTo>
                    <a:pt x="91440" y="702564"/>
                  </a:lnTo>
                  <a:lnTo>
                    <a:pt x="91440" y="717804"/>
                  </a:lnTo>
                  <a:lnTo>
                    <a:pt x="96012" y="720852"/>
                  </a:lnTo>
                  <a:lnTo>
                    <a:pt x="99060" y="725424"/>
                  </a:lnTo>
                  <a:lnTo>
                    <a:pt x="106680" y="725424"/>
                  </a:lnTo>
                  <a:lnTo>
                    <a:pt x="114300" y="725424"/>
                  </a:lnTo>
                  <a:lnTo>
                    <a:pt x="118872" y="720852"/>
                  </a:lnTo>
                  <a:lnTo>
                    <a:pt x="123444" y="717804"/>
                  </a:lnTo>
                  <a:lnTo>
                    <a:pt x="123444" y="702564"/>
                  </a:lnTo>
                  <a:close/>
                </a:path>
                <a:path w="774700" h="876300">
                  <a:moveTo>
                    <a:pt x="230124" y="580644"/>
                  </a:moveTo>
                  <a:lnTo>
                    <a:pt x="225552" y="577596"/>
                  </a:lnTo>
                  <a:lnTo>
                    <a:pt x="220980" y="573024"/>
                  </a:lnTo>
                  <a:lnTo>
                    <a:pt x="213360" y="573024"/>
                  </a:lnTo>
                  <a:lnTo>
                    <a:pt x="205740" y="573024"/>
                  </a:lnTo>
                  <a:lnTo>
                    <a:pt x="202692" y="577596"/>
                  </a:lnTo>
                  <a:lnTo>
                    <a:pt x="198120" y="580644"/>
                  </a:lnTo>
                  <a:lnTo>
                    <a:pt x="198120" y="595884"/>
                  </a:lnTo>
                  <a:lnTo>
                    <a:pt x="202692" y="598932"/>
                  </a:lnTo>
                  <a:lnTo>
                    <a:pt x="205740" y="603504"/>
                  </a:lnTo>
                  <a:lnTo>
                    <a:pt x="213360" y="603504"/>
                  </a:lnTo>
                  <a:lnTo>
                    <a:pt x="220980" y="603504"/>
                  </a:lnTo>
                  <a:lnTo>
                    <a:pt x="225552" y="598932"/>
                  </a:lnTo>
                  <a:lnTo>
                    <a:pt x="230124" y="595884"/>
                  </a:lnTo>
                  <a:lnTo>
                    <a:pt x="230124" y="580644"/>
                  </a:lnTo>
                  <a:close/>
                </a:path>
                <a:path w="774700" h="876300">
                  <a:moveTo>
                    <a:pt x="470916" y="333756"/>
                  </a:moveTo>
                  <a:lnTo>
                    <a:pt x="466344" y="329184"/>
                  </a:lnTo>
                  <a:lnTo>
                    <a:pt x="463296" y="326136"/>
                  </a:lnTo>
                  <a:lnTo>
                    <a:pt x="454152" y="326136"/>
                  </a:lnTo>
                  <a:lnTo>
                    <a:pt x="446532" y="326136"/>
                  </a:lnTo>
                  <a:lnTo>
                    <a:pt x="443484" y="329184"/>
                  </a:lnTo>
                  <a:lnTo>
                    <a:pt x="438912" y="333756"/>
                  </a:lnTo>
                  <a:lnTo>
                    <a:pt x="438912" y="347472"/>
                  </a:lnTo>
                  <a:lnTo>
                    <a:pt x="443484" y="352044"/>
                  </a:lnTo>
                  <a:lnTo>
                    <a:pt x="446532" y="355092"/>
                  </a:lnTo>
                  <a:lnTo>
                    <a:pt x="454152" y="355092"/>
                  </a:lnTo>
                  <a:lnTo>
                    <a:pt x="463296" y="355092"/>
                  </a:lnTo>
                  <a:lnTo>
                    <a:pt x="466344" y="352044"/>
                  </a:lnTo>
                  <a:lnTo>
                    <a:pt x="470916" y="347472"/>
                  </a:lnTo>
                  <a:lnTo>
                    <a:pt x="470916" y="333756"/>
                  </a:lnTo>
                  <a:close/>
                </a:path>
                <a:path w="774700" h="876300">
                  <a:moveTo>
                    <a:pt x="774192" y="7620"/>
                  </a:moveTo>
                  <a:lnTo>
                    <a:pt x="771144" y="4572"/>
                  </a:lnTo>
                  <a:lnTo>
                    <a:pt x="766572" y="0"/>
                  </a:lnTo>
                  <a:lnTo>
                    <a:pt x="758952" y="0"/>
                  </a:lnTo>
                  <a:lnTo>
                    <a:pt x="751332" y="0"/>
                  </a:lnTo>
                  <a:lnTo>
                    <a:pt x="746760" y="4572"/>
                  </a:lnTo>
                  <a:lnTo>
                    <a:pt x="743712" y="7620"/>
                  </a:lnTo>
                  <a:lnTo>
                    <a:pt x="743712" y="22860"/>
                  </a:lnTo>
                  <a:lnTo>
                    <a:pt x="746760" y="25908"/>
                  </a:lnTo>
                  <a:lnTo>
                    <a:pt x="751332" y="30480"/>
                  </a:lnTo>
                  <a:lnTo>
                    <a:pt x="758952" y="30480"/>
                  </a:lnTo>
                  <a:lnTo>
                    <a:pt x="766572" y="30480"/>
                  </a:lnTo>
                  <a:lnTo>
                    <a:pt x="771144" y="25908"/>
                  </a:lnTo>
                  <a:lnTo>
                    <a:pt x="774192" y="22860"/>
                  </a:lnTo>
                  <a:lnTo>
                    <a:pt x="774192" y="15240"/>
                  </a:lnTo>
                  <a:lnTo>
                    <a:pt x="774192" y="7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23060" y="8612123"/>
              <a:ext cx="315595" cy="161925"/>
            </a:xfrm>
            <a:custGeom>
              <a:avLst/>
              <a:gdLst/>
              <a:ahLst/>
              <a:cxnLst/>
              <a:rect l="l" t="t" r="r" b="b"/>
              <a:pathLst>
                <a:path w="315594" h="161925">
                  <a:moveTo>
                    <a:pt x="30480" y="6096"/>
                  </a:moveTo>
                  <a:lnTo>
                    <a:pt x="27432" y="3048"/>
                  </a:lnTo>
                  <a:lnTo>
                    <a:pt x="22860" y="0"/>
                  </a:lnTo>
                  <a:lnTo>
                    <a:pt x="15240" y="0"/>
                  </a:lnTo>
                  <a:lnTo>
                    <a:pt x="7620" y="0"/>
                  </a:lnTo>
                  <a:lnTo>
                    <a:pt x="3048" y="3048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3048" y="25908"/>
                  </a:lnTo>
                  <a:lnTo>
                    <a:pt x="7620" y="28956"/>
                  </a:lnTo>
                  <a:lnTo>
                    <a:pt x="15240" y="28956"/>
                  </a:lnTo>
                  <a:lnTo>
                    <a:pt x="22860" y="28956"/>
                  </a:lnTo>
                  <a:lnTo>
                    <a:pt x="27432" y="25908"/>
                  </a:lnTo>
                  <a:lnTo>
                    <a:pt x="30480" y="21336"/>
                  </a:lnTo>
                  <a:lnTo>
                    <a:pt x="30480" y="6096"/>
                  </a:lnTo>
                  <a:close/>
                </a:path>
                <a:path w="315594" h="161925">
                  <a:moveTo>
                    <a:pt x="161544" y="140208"/>
                  </a:moveTo>
                  <a:lnTo>
                    <a:pt x="156972" y="135636"/>
                  </a:lnTo>
                  <a:lnTo>
                    <a:pt x="153924" y="132588"/>
                  </a:lnTo>
                  <a:lnTo>
                    <a:pt x="146304" y="132588"/>
                  </a:lnTo>
                  <a:lnTo>
                    <a:pt x="137160" y="132588"/>
                  </a:lnTo>
                  <a:lnTo>
                    <a:pt x="134112" y="135636"/>
                  </a:lnTo>
                  <a:lnTo>
                    <a:pt x="129540" y="140208"/>
                  </a:lnTo>
                  <a:lnTo>
                    <a:pt x="129540" y="153924"/>
                  </a:lnTo>
                  <a:lnTo>
                    <a:pt x="134112" y="158496"/>
                  </a:lnTo>
                  <a:lnTo>
                    <a:pt x="137160" y="161544"/>
                  </a:lnTo>
                  <a:lnTo>
                    <a:pt x="146304" y="161544"/>
                  </a:lnTo>
                  <a:lnTo>
                    <a:pt x="153924" y="161544"/>
                  </a:lnTo>
                  <a:lnTo>
                    <a:pt x="156972" y="158496"/>
                  </a:lnTo>
                  <a:lnTo>
                    <a:pt x="161544" y="153924"/>
                  </a:lnTo>
                  <a:lnTo>
                    <a:pt x="161544" y="140208"/>
                  </a:lnTo>
                  <a:close/>
                </a:path>
                <a:path w="315594" h="161925">
                  <a:moveTo>
                    <a:pt x="315468" y="83820"/>
                  </a:moveTo>
                  <a:lnTo>
                    <a:pt x="310896" y="80772"/>
                  </a:lnTo>
                  <a:lnTo>
                    <a:pt x="307848" y="77724"/>
                  </a:lnTo>
                  <a:lnTo>
                    <a:pt x="300228" y="77724"/>
                  </a:lnTo>
                  <a:lnTo>
                    <a:pt x="291084" y="77724"/>
                  </a:lnTo>
                  <a:lnTo>
                    <a:pt x="288036" y="80772"/>
                  </a:lnTo>
                  <a:lnTo>
                    <a:pt x="283464" y="83820"/>
                  </a:lnTo>
                  <a:lnTo>
                    <a:pt x="283464" y="99060"/>
                  </a:lnTo>
                  <a:lnTo>
                    <a:pt x="288036" y="102108"/>
                  </a:lnTo>
                  <a:lnTo>
                    <a:pt x="291084" y="106680"/>
                  </a:lnTo>
                  <a:lnTo>
                    <a:pt x="300228" y="106680"/>
                  </a:lnTo>
                  <a:lnTo>
                    <a:pt x="307848" y="106680"/>
                  </a:lnTo>
                  <a:lnTo>
                    <a:pt x="310896" y="102108"/>
                  </a:lnTo>
                  <a:lnTo>
                    <a:pt x="315468" y="99060"/>
                  </a:lnTo>
                  <a:lnTo>
                    <a:pt x="315468" y="91440"/>
                  </a:lnTo>
                  <a:lnTo>
                    <a:pt x="315468" y="838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77696" y="7754108"/>
              <a:ext cx="1746885" cy="1278890"/>
            </a:xfrm>
            <a:custGeom>
              <a:avLst/>
              <a:gdLst/>
              <a:ahLst/>
              <a:cxnLst/>
              <a:rect l="l" t="t" r="r" b="b"/>
              <a:pathLst>
                <a:path w="1746885" h="1278890">
                  <a:moveTo>
                    <a:pt x="0" y="1278637"/>
                  </a:moveTo>
                  <a:lnTo>
                    <a:pt x="1746499" y="1278637"/>
                  </a:lnTo>
                </a:path>
                <a:path w="1746885" h="1278890">
                  <a:moveTo>
                    <a:pt x="0" y="1278637"/>
                  </a:moveTo>
                  <a:lnTo>
                    <a:pt x="0" y="0"/>
                  </a:lnTo>
                </a:path>
              </a:pathLst>
            </a:custGeom>
            <a:ln w="3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910838" y="7845766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07563" y="8174949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7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5249" y="8421837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6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58569" y="8540709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5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68654" y="8693109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4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08050" y="8615385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4127" y="8670249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23063" y="8533090"/>
            <a:ext cx="4191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3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1519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7225358"/>
            <a:ext cx="2833028" cy="2177637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925823" y="7202422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900" spc="-80" b="1" i="1">
                <a:latin typeface="Verdana"/>
                <a:cs typeface="Verdana"/>
              </a:rPr>
              <a:t>Domande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Verdana"/>
              <a:cs typeface="Verdana"/>
            </a:endParaRPr>
          </a:p>
          <a:p>
            <a:pPr marL="154940" indent="-29209">
              <a:lnSpc>
                <a:spcPct val="100000"/>
              </a:lnSpc>
              <a:spcBef>
                <a:spcPts val="5"/>
              </a:spcBef>
              <a:buSzPct val="83333"/>
              <a:buChar char="•"/>
              <a:tabLst>
                <a:tab pos="155575" algn="l"/>
              </a:tabLst>
            </a:pPr>
            <a:r>
              <a:rPr dirty="0" sz="600" spc="10">
                <a:latin typeface="Arial MT"/>
                <a:cs typeface="Arial MT"/>
              </a:rPr>
              <a:t>Di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quanto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</a:t>
            </a:r>
            <a:r>
              <a:rPr dirty="0" sz="600" spc="5">
                <a:latin typeface="Arial MT"/>
                <a:cs typeface="Arial MT"/>
              </a:rPr>
              <a:t> 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pressione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sistolica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all’aumentare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dell’età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?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650">
              <a:latin typeface="Arial MT"/>
              <a:cs typeface="Arial MT"/>
            </a:endParaRPr>
          </a:p>
          <a:p>
            <a:pPr marL="154940" indent="-29209">
              <a:lnSpc>
                <a:spcPct val="100000"/>
              </a:lnSpc>
              <a:buSzPct val="83333"/>
              <a:buChar char="•"/>
              <a:tabLst>
                <a:tab pos="155575" algn="l"/>
              </a:tabLst>
            </a:pPr>
            <a:r>
              <a:rPr dirty="0" sz="600" spc="15">
                <a:latin typeface="Arial MT"/>
                <a:cs typeface="Arial MT"/>
              </a:rPr>
              <a:t>La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relazione</a:t>
            </a:r>
            <a:r>
              <a:rPr dirty="0" sz="600" spc="6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due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variabili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10">
                <a:latin typeface="Arial MT"/>
                <a:cs typeface="Arial MT"/>
              </a:rPr>
              <a:t> tendenzialmente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lineare?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1287854"/>
            <a:ext cx="2833028" cy="2177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8011" y="1386017"/>
            <a:ext cx="2543810" cy="521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SS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Verdana"/>
              <a:cs typeface="Verdana"/>
            </a:endParaRPr>
          </a:p>
          <a:p>
            <a:pPr marR="5080">
              <a:lnSpc>
                <a:spcPct val="105000"/>
              </a:lnSpc>
            </a:pPr>
            <a:r>
              <a:rPr dirty="0" sz="600" spc="15">
                <a:latin typeface="Arial MT"/>
                <a:cs typeface="Arial MT"/>
              </a:rPr>
              <a:t>La “forma”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relazione matematica più semplice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15">
                <a:latin typeface="Arial MT"/>
                <a:cs typeface="Arial MT"/>
              </a:rPr>
              <a:t> due </a:t>
            </a:r>
            <a:r>
              <a:rPr dirty="0" sz="600" spc="10">
                <a:latin typeface="Arial MT"/>
                <a:cs typeface="Arial MT"/>
              </a:rPr>
              <a:t>variabili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lineare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semplice,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rappresentata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dalla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6815" y="2055776"/>
            <a:ext cx="8509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Symbol"/>
                <a:cs typeface="Symbol"/>
              </a:rPr>
              <a:t>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43" y="2145692"/>
            <a:ext cx="40132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220">
                <a:latin typeface="Times New Roman"/>
                <a:cs typeface="Times New Roman"/>
              </a:rPr>
              <a:t>Y</a:t>
            </a:r>
            <a:r>
              <a:rPr dirty="0" sz="950" spc="-60">
                <a:latin typeface="Symbol"/>
                <a:cs typeface="Symbol"/>
              </a:rPr>
              <a:t></a:t>
            </a:r>
            <a:r>
              <a:rPr dirty="0" sz="950" spc="-30">
                <a:latin typeface="Times New Roman"/>
                <a:cs typeface="Times New Roman"/>
              </a:rPr>
              <a:t>a</a:t>
            </a:r>
            <a:r>
              <a:rPr dirty="0" sz="950" spc="-60">
                <a:latin typeface="Symbol"/>
                <a:cs typeface="Symbol"/>
              </a:rPr>
              <a:t></a:t>
            </a:r>
            <a:r>
              <a:rPr dirty="0" sz="950" spc="-50">
                <a:latin typeface="Times New Roman"/>
                <a:cs typeface="Times New Roman"/>
              </a:rPr>
              <a:t>b</a:t>
            </a:r>
            <a:r>
              <a:rPr dirty="0" sz="950" spc="-100">
                <a:latin typeface="Symbol"/>
                <a:cs typeface="Symbol"/>
              </a:rPr>
              <a:t></a:t>
            </a:r>
            <a:r>
              <a:rPr dirty="0" sz="950" spc="-5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911" y="2345936"/>
            <a:ext cx="2112010" cy="5575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z="550" spc="10">
                <a:latin typeface="Arial MT"/>
                <a:cs typeface="Arial MT"/>
              </a:rPr>
              <a:t>do</a:t>
            </a:r>
            <a:r>
              <a:rPr dirty="0" sz="550" spc="20">
                <a:latin typeface="Arial MT"/>
                <a:cs typeface="Arial MT"/>
              </a:rPr>
              <a:t>v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  <a:p>
            <a:pPr marL="76835">
              <a:lnSpc>
                <a:spcPts val="655"/>
              </a:lnSpc>
              <a:spcBef>
                <a:spcPts val="85"/>
              </a:spcBef>
            </a:pPr>
            <a:r>
              <a:rPr dirty="0" sz="600" spc="10">
                <a:latin typeface="Symbol"/>
                <a:cs typeface="Symbol"/>
              </a:rPr>
              <a:t></a:t>
            </a:r>
            <a:endParaRPr sz="600">
              <a:latin typeface="Symbol"/>
              <a:cs typeface="Symbol"/>
            </a:endParaRPr>
          </a:p>
          <a:p>
            <a:pPr marL="71120" indent="-45720">
              <a:lnSpc>
                <a:spcPts val="655"/>
              </a:lnSpc>
              <a:buSzPct val="91666"/>
              <a:buFont typeface="Arial MT"/>
              <a:buChar char="•"/>
              <a:tabLst>
                <a:tab pos="71120" algn="l"/>
              </a:tabLst>
            </a:pPr>
            <a:r>
              <a:rPr dirty="0" baseline="9259" sz="900" spc="15">
                <a:latin typeface="Times New Roman"/>
                <a:cs typeface="Times New Roman"/>
              </a:rPr>
              <a:t>Y</a:t>
            </a:r>
            <a:r>
              <a:rPr dirty="0" baseline="9259" sz="900" spc="30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Arial MT"/>
                <a:cs typeface="Arial MT"/>
              </a:rPr>
              <a:t>valore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stimato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Y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attraverso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modello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regressivo</a:t>
            </a:r>
            <a:endParaRPr sz="550">
              <a:latin typeface="Arial MT"/>
              <a:cs typeface="Arial MT"/>
            </a:endParaRPr>
          </a:p>
          <a:p>
            <a:pPr marL="51435" indent="-26670">
              <a:lnSpc>
                <a:spcPct val="100000"/>
              </a:lnSpc>
              <a:spcBef>
                <a:spcPts val="15"/>
              </a:spcBef>
              <a:buChar char="•"/>
              <a:tabLst>
                <a:tab pos="52069" algn="l"/>
              </a:tabLst>
            </a:pPr>
            <a:r>
              <a:rPr dirty="0" sz="550" spc="15">
                <a:latin typeface="Arial MT"/>
                <a:cs typeface="Arial MT"/>
              </a:rPr>
              <a:t>X</a:t>
            </a:r>
            <a:r>
              <a:rPr dirty="0" sz="550" spc="1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valore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empirico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  <a:p>
            <a:pPr marL="51435" indent="-26670">
              <a:lnSpc>
                <a:spcPct val="100000"/>
              </a:lnSpc>
              <a:spcBef>
                <a:spcPts val="35"/>
              </a:spcBef>
              <a:buChar char="•"/>
              <a:tabLst>
                <a:tab pos="52069" algn="l"/>
              </a:tabLst>
            </a:pPr>
            <a:r>
              <a:rPr dirty="0" sz="550" spc="10">
                <a:latin typeface="Arial MT"/>
                <a:cs typeface="Arial MT"/>
              </a:rPr>
              <a:t>a </a:t>
            </a:r>
            <a:r>
              <a:rPr dirty="0" sz="550" spc="13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intercetta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della retta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regressione</a:t>
            </a:r>
            <a:endParaRPr sz="550">
              <a:latin typeface="Arial MT"/>
              <a:cs typeface="Arial MT"/>
            </a:endParaRPr>
          </a:p>
          <a:p>
            <a:pPr marL="51435" indent="-26670">
              <a:lnSpc>
                <a:spcPct val="100000"/>
              </a:lnSpc>
              <a:spcBef>
                <a:spcPts val="25"/>
              </a:spcBef>
              <a:buChar char="•"/>
              <a:tabLst>
                <a:tab pos="52069" algn="l"/>
              </a:tabLst>
            </a:pPr>
            <a:r>
              <a:rPr dirty="0" sz="550" spc="10">
                <a:latin typeface="Arial MT"/>
                <a:cs typeface="Arial MT"/>
              </a:rPr>
              <a:t>b </a:t>
            </a:r>
            <a:r>
              <a:rPr dirty="0" sz="550" spc="14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coefficiente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regressione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(coefficiente </a:t>
            </a:r>
            <a:r>
              <a:rPr dirty="0" sz="550" spc="10">
                <a:latin typeface="Arial MT"/>
                <a:cs typeface="Arial MT"/>
              </a:rPr>
              <a:t>angolare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della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retta)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519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919727" y="1258819"/>
            <a:ext cx="2909570" cy="2234565"/>
            <a:chOff x="3919727" y="1258819"/>
            <a:chExt cx="2909570" cy="22345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1287854"/>
              <a:ext cx="2833028" cy="21776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7659" y="1758690"/>
              <a:ext cx="2086356" cy="15255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25823" y="1264915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4256606"/>
            <a:ext cx="2833028" cy="217763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1519" y="4233667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6364" marR="268605">
              <a:lnSpc>
                <a:spcPct val="105800"/>
              </a:lnSpc>
            </a:pP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stimare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che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meglio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approssima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distribuzione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dei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punti, </a:t>
            </a:r>
            <a:r>
              <a:rPr dirty="0" sz="600" spc="15">
                <a:latin typeface="Arial MT"/>
                <a:cs typeface="Arial MT"/>
              </a:rPr>
              <a:t> si può </a:t>
            </a:r>
            <a:r>
              <a:rPr dirty="0" sz="600" spc="10">
                <a:latin typeface="Arial MT"/>
                <a:cs typeface="Arial MT"/>
              </a:rPr>
              <a:t>partire </a:t>
            </a:r>
            <a:r>
              <a:rPr dirty="0" sz="600" spc="15">
                <a:latin typeface="Arial MT"/>
                <a:cs typeface="Arial MT"/>
              </a:rPr>
              <a:t>considerando che </a:t>
            </a:r>
            <a:r>
              <a:rPr dirty="0" sz="600" spc="10">
                <a:latin typeface="Arial MT"/>
                <a:cs typeface="Arial MT"/>
              </a:rPr>
              <a:t>ogni </a:t>
            </a:r>
            <a:r>
              <a:rPr dirty="0" sz="600" spc="15">
                <a:latin typeface="Arial MT"/>
                <a:cs typeface="Arial MT"/>
              </a:rPr>
              <a:t>punto osservato </a:t>
            </a:r>
            <a:r>
              <a:rPr dirty="0" sz="600">
                <a:latin typeface="Arial MT"/>
                <a:cs typeface="Arial MT"/>
              </a:rPr>
              <a:t>Yi </a:t>
            </a:r>
            <a:r>
              <a:rPr dirty="0" sz="600" spc="15">
                <a:latin typeface="Arial MT"/>
                <a:cs typeface="Arial MT"/>
              </a:rPr>
              <a:t>si </a:t>
            </a:r>
            <a:r>
              <a:rPr dirty="0" sz="600" spc="10">
                <a:latin typeface="Arial MT"/>
                <a:cs typeface="Arial MT"/>
              </a:rPr>
              <a:t>discosta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dalla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una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certa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quantità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detta errore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u="sng" sz="6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residuo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dirty="0" sz="600" spc="10">
                <a:latin typeface="Arial MT"/>
                <a:cs typeface="Arial MT"/>
              </a:rPr>
              <a:t>Ogni valore</a:t>
            </a:r>
            <a:r>
              <a:rPr dirty="0" sz="600" spc="18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0">
                <a:latin typeface="Arial MT"/>
                <a:cs typeface="Arial MT"/>
              </a:rPr>
              <a:t> residuo 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può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essere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positivo </a:t>
            </a:r>
            <a:r>
              <a:rPr dirty="0" sz="600" spc="20">
                <a:latin typeface="Arial MT"/>
                <a:cs typeface="Arial MT"/>
              </a:rPr>
              <a:t>o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negativo: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 marL="173355" indent="-47625">
              <a:lnSpc>
                <a:spcPct val="100000"/>
              </a:lnSpc>
              <a:buChar char="-"/>
              <a:tabLst>
                <a:tab pos="173990" algn="l"/>
              </a:tabLst>
            </a:pPr>
            <a:r>
              <a:rPr dirty="0" sz="600" spc="10">
                <a:latin typeface="Arial MT"/>
                <a:cs typeface="Arial MT"/>
              </a:rPr>
              <a:t>positivo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quando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punto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Y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sperimentale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sopra</a:t>
            </a:r>
            <a:r>
              <a:rPr dirty="0" sz="600" spc="5">
                <a:latin typeface="Arial MT"/>
                <a:cs typeface="Arial MT"/>
              </a:rPr>
              <a:t> la</a:t>
            </a:r>
            <a:r>
              <a:rPr dirty="0" sz="600" spc="10">
                <a:latin typeface="Arial MT"/>
                <a:cs typeface="Arial MT"/>
              </a:rPr>
              <a:t> retta</a:t>
            </a:r>
            <a:endParaRPr sz="600">
              <a:latin typeface="Arial MT"/>
              <a:cs typeface="Arial MT"/>
            </a:endParaRPr>
          </a:p>
          <a:p>
            <a:pPr marL="173355" indent="-47625">
              <a:lnSpc>
                <a:spcPct val="100000"/>
              </a:lnSpc>
              <a:spcBef>
                <a:spcPts val="45"/>
              </a:spcBef>
              <a:buChar char="-"/>
              <a:tabLst>
                <a:tab pos="173990" algn="l"/>
              </a:tabLst>
            </a:pPr>
            <a:r>
              <a:rPr dirty="0" sz="600" spc="10">
                <a:latin typeface="Arial MT"/>
                <a:cs typeface="Arial MT"/>
              </a:rPr>
              <a:t>negativo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quando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punto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Y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sperimentale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sotto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19727" y="4227571"/>
            <a:ext cx="2909570" cy="2234565"/>
            <a:chOff x="3919727" y="4227571"/>
            <a:chExt cx="2909570" cy="22345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4256606"/>
              <a:ext cx="2833028" cy="21776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099" y="4773162"/>
              <a:ext cx="2132076" cy="14965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5823" y="4233667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8011" y="7323519"/>
            <a:ext cx="158178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q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8011" y="7637781"/>
            <a:ext cx="2444750" cy="220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85"/>
              </a:spcBef>
            </a:pPr>
            <a:r>
              <a:rPr dirty="0" sz="600" spc="15">
                <a:latin typeface="Arial MT"/>
                <a:cs typeface="Arial MT"/>
              </a:rPr>
              <a:t>La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migliore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rappresentare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distribuzione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punti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5">
                <a:latin typeface="Arial MT"/>
                <a:cs typeface="Arial MT"/>
              </a:rPr>
              <a:t> quella </a:t>
            </a:r>
            <a:r>
              <a:rPr dirty="0" sz="600" spc="10">
                <a:latin typeface="Arial MT"/>
                <a:cs typeface="Arial MT"/>
              </a:rPr>
              <a:t> che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u="sng" sz="60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minimizza</a:t>
            </a:r>
            <a:r>
              <a:rPr dirty="0" sz="600" spc="-5" b="1">
                <a:latin typeface="Arial"/>
                <a:cs typeface="Arial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somma: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1743" y="7981239"/>
            <a:ext cx="46990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15">
                <a:latin typeface="Times New Roman"/>
                <a:cs typeface="Times New Roman"/>
              </a:rPr>
              <a:t>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8047" y="8063995"/>
            <a:ext cx="33655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50" spc="35" b="1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9383" y="8009131"/>
            <a:ext cx="50165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50" spc="65" b="1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9551" y="8118328"/>
            <a:ext cx="446405" cy="965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70205" algn="l"/>
              </a:tabLst>
            </a:pPr>
            <a:r>
              <a:rPr dirty="0" sz="450" spc="-25">
                <a:latin typeface="Times New Roman"/>
                <a:cs typeface="Times New Roman"/>
              </a:rPr>
              <a:t>i</a:t>
            </a:r>
            <a:r>
              <a:rPr dirty="0" sz="450" spc="-110">
                <a:latin typeface="Symbol"/>
                <a:cs typeface="Symbol"/>
              </a:rPr>
              <a:t></a:t>
            </a:r>
            <a:r>
              <a:rPr dirty="0" sz="450" spc="5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 spc="-25">
                <a:latin typeface="Times New Roman"/>
                <a:cs typeface="Times New Roman"/>
              </a:rPr>
              <a:t>i</a:t>
            </a:r>
            <a:r>
              <a:rPr dirty="0" sz="450" spc="-95">
                <a:latin typeface="Symbol"/>
                <a:cs typeface="Symbol"/>
              </a:rPr>
              <a:t></a:t>
            </a:r>
            <a:r>
              <a:rPr dirty="0" sz="450" spc="5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25675" y="8033240"/>
            <a:ext cx="861694" cy="1346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395605" algn="l"/>
                <a:tab pos="599440" algn="l"/>
              </a:tabLst>
            </a:pPr>
            <a:r>
              <a:rPr dirty="0" sz="700" spc="5">
                <a:latin typeface="Symbol"/>
                <a:cs typeface="Symbol"/>
              </a:rPr>
              <a:t></a:t>
            </a:r>
            <a:r>
              <a:rPr dirty="0" sz="700" spc="5">
                <a:latin typeface="Times New Roman"/>
                <a:cs typeface="Times New Roman"/>
              </a:rPr>
              <a:t>	</a:t>
            </a:r>
            <a:r>
              <a:rPr dirty="0" sz="700" spc="5">
                <a:latin typeface="Symbol"/>
                <a:cs typeface="Symbol"/>
              </a:rPr>
              <a:t></a:t>
            </a:r>
            <a:r>
              <a:rPr dirty="0" sz="700" spc="5">
                <a:latin typeface="Times New Roman"/>
                <a:cs typeface="Times New Roman"/>
              </a:rPr>
              <a:t>	</a:t>
            </a:r>
            <a:r>
              <a:rPr dirty="0" sz="450" spc="35" b="1">
                <a:latin typeface="Times New Roman"/>
                <a:cs typeface="Times New Roman"/>
              </a:rPr>
              <a:t>i</a:t>
            </a:r>
            <a:r>
              <a:rPr dirty="0" sz="450" spc="35" b="1">
                <a:latin typeface="Times New Roman"/>
                <a:cs typeface="Times New Roman"/>
              </a:rPr>
              <a:t>       </a:t>
            </a:r>
            <a:r>
              <a:rPr dirty="0" sz="450" spc="-45" b="1">
                <a:latin typeface="Times New Roman"/>
                <a:cs typeface="Times New Roman"/>
              </a:rPr>
              <a:t> </a:t>
            </a:r>
            <a:r>
              <a:rPr dirty="0" baseline="4273" sz="975" spc="-7">
                <a:latin typeface="Times New Roman"/>
                <a:cs typeface="Times New Roman"/>
              </a:rPr>
              <a:t>y</a:t>
            </a:r>
            <a:r>
              <a:rPr dirty="0" baseline="4273" sz="975" spc="-97">
                <a:latin typeface="Times New Roman"/>
                <a:cs typeface="Times New Roman"/>
              </a:rPr>
              <a:t> </a:t>
            </a:r>
            <a:r>
              <a:rPr dirty="0" baseline="-13888" sz="600" spc="7">
                <a:latin typeface="Times New Roman"/>
                <a:cs typeface="Times New Roman"/>
              </a:rPr>
              <a:t>i</a:t>
            </a:r>
            <a:endParaRPr baseline="-13888"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2075" y="7981239"/>
            <a:ext cx="387350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0995" algn="l"/>
              </a:tabLst>
            </a:pPr>
            <a:r>
              <a:rPr dirty="0" sz="500" spc="15">
                <a:latin typeface="Times New Roman"/>
                <a:cs typeface="Times New Roman"/>
              </a:rPr>
              <a:t>n</a:t>
            </a:r>
            <a:r>
              <a:rPr dirty="0" sz="500" spc="15">
                <a:latin typeface="Times New Roman"/>
                <a:cs typeface="Times New Roman"/>
              </a:rPr>
              <a:t>	</a:t>
            </a:r>
            <a:r>
              <a:rPr dirty="0" sz="400" spc="15">
                <a:latin typeface="Symbol"/>
                <a:cs typeface="Symbol"/>
              </a:rPr>
              <a:t></a:t>
            </a:r>
            <a:endParaRPr sz="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7755" y="8018364"/>
            <a:ext cx="7435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71475" algn="l"/>
                <a:tab pos="691515" algn="l"/>
              </a:tabLst>
            </a:pPr>
            <a:r>
              <a:rPr dirty="0" sz="700" spc="90">
                <a:latin typeface="Symbol"/>
                <a:cs typeface="Symbol"/>
              </a:rPr>
              <a:t></a:t>
            </a:r>
            <a:r>
              <a:rPr dirty="0" sz="700" spc="90">
                <a:latin typeface="Times New Roman"/>
                <a:cs typeface="Times New Roman"/>
              </a:rPr>
              <a:t>   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114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65" b="1">
                <a:latin typeface="Times New Roman"/>
                <a:cs typeface="Times New Roman"/>
              </a:rPr>
              <a:t>(</a:t>
            </a:r>
            <a:r>
              <a:rPr dirty="0" sz="700" spc="105" b="1">
                <a:latin typeface="Times New Roman"/>
                <a:cs typeface="Times New Roman"/>
              </a:rPr>
              <a:t>y</a:t>
            </a:r>
            <a:r>
              <a:rPr dirty="0" sz="700" b="1">
                <a:latin typeface="Times New Roman"/>
                <a:cs typeface="Times New Roman"/>
              </a:rPr>
              <a:t> </a:t>
            </a:r>
            <a:r>
              <a:rPr dirty="0" sz="700" spc="30" b="1">
                <a:latin typeface="Times New Roman"/>
                <a:cs typeface="Times New Roman"/>
              </a:rPr>
              <a:t> </a:t>
            </a:r>
            <a:r>
              <a:rPr dirty="0" sz="700" spc="70" b="1">
                <a:latin typeface="Times New Roman"/>
                <a:cs typeface="Times New Roman"/>
              </a:rPr>
              <a:t>-</a:t>
            </a:r>
            <a:r>
              <a:rPr dirty="0" sz="700" b="1">
                <a:latin typeface="Times New Roman"/>
                <a:cs typeface="Times New Roman"/>
              </a:rPr>
              <a:t>	</a:t>
            </a:r>
            <a:r>
              <a:rPr dirty="0" sz="700" spc="70" b="1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9274" y="8009131"/>
            <a:ext cx="50165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50" spc="65" b="1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0871" y="8314436"/>
            <a:ext cx="2462530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5000"/>
              </a:lnSpc>
              <a:spcBef>
                <a:spcPts val="100"/>
              </a:spcBef>
            </a:pPr>
            <a:r>
              <a:rPr dirty="0" sz="600" spc="10">
                <a:latin typeface="Arial MT"/>
                <a:cs typeface="Arial MT"/>
              </a:rPr>
              <a:t>Secondo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principio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dei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minimi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quadrati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stimano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matematicamente </a:t>
            </a:r>
            <a:r>
              <a:rPr dirty="0" sz="600" spc="-15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b: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2455" y="8850193"/>
            <a:ext cx="445134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v</a:t>
            </a: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4155" y="8685601"/>
            <a:ext cx="97409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5462" sz="1800" i="1">
                <a:latin typeface="Times New Roman"/>
                <a:cs typeface="Times New Roman"/>
              </a:rPr>
              <a:t>b</a:t>
            </a:r>
            <a:r>
              <a:rPr dirty="0" baseline="-25462" sz="1800" spc="-202" i="1">
                <a:latin typeface="Times New Roman"/>
                <a:cs typeface="Times New Roman"/>
              </a:rPr>
              <a:t> </a:t>
            </a:r>
            <a:r>
              <a:rPr dirty="0" baseline="-25462" sz="1800">
                <a:latin typeface="Symbol"/>
                <a:cs typeface="Symbol"/>
              </a:rPr>
              <a:t></a:t>
            </a:r>
            <a:r>
              <a:rPr dirty="0" baseline="-25462" sz="1800" spc="-165"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dirty="0" u="sng" sz="12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85868" y="8808713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89921" y="0"/>
                </a:lnTo>
              </a:path>
              <a:path w="477520" h="0">
                <a:moveTo>
                  <a:pt x="384057" y="0"/>
                </a:moveTo>
                <a:lnTo>
                  <a:pt x="477009" y="0"/>
                </a:lnTo>
              </a:path>
            </a:pathLst>
          </a:custGeom>
          <a:ln w="68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40506" y="8737346"/>
            <a:ext cx="72072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00" spc="10" i="1">
                <a:latin typeface="Times New Roman"/>
                <a:cs typeface="Times New Roman"/>
              </a:rPr>
              <a:t>a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Symbol"/>
                <a:cs typeface="Symbol"/>
              </a:rPr>
              <a:t>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Symbol"/>
                <a:cs typeface="Symbol"/>
              </a:rPr>
              <a:t>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spc="140">
                <a:latin typeface="Symbol"/>
                <a:cs typeface="Symbol"/>
              </a:rPr>
              <a:t></a:t>
            </a:r>
            <a:r>
              <a:rPr dirty="0" sz="1200" spc="1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519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3976317" y="7225358"/>
            <a:ext cx="2833370" cy="2178050"/>
            <a:chOff x="3976317" y="7225358"/>
            <a:chExt cx="2833370" cy="217805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7225358"/>
              <a:ext cx="2833028" cy="217763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09031" y="7705339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 h="0">
                  <a:moveTo>
                    <a:pt x="0" y="0"/>
                  </a:moveTo>
                  <a:lnTo>
                    <a:pt x="74675" y="0"/>
                  </a:lnTo>
                </a:path>
                <a:path w="460375" h="0">
                  <a:moveTo>
                    <a:pt x="388619" y="0"/>
                  </a:moveTo>
                  <a:lnTo>
                    <a:pt x="460247" y="0"/>
                  </a:lnTo>
                </a:path>
              </a:pathLst>
            </a:custGeom>
            <a:ln w="5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866130" y="7662802"/>
            <a:ext cx="11811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 spc="5">
                <a:latin typeface="Symbol"/>
                <a:cs typeface="Symbol"/>
              </a:rPr>
              <a:t>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61557" y="7799665"/>
            <a:ext cx="13271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 spc="15">
                <a:latin typeface="Times New Roman"/>
                <a:cs typeface="Times New Roman"/>
              </a:rPr>
              <a:t>i</a:t>
            </a:r>
            <a:r>
              <a:rPr dirty="0" sz="750" spc="-80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54345" y="7636895"/>
            <a:ext cx="170561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150" spc="5">
                <a:latin typeface="Times New Roman"/>
                <a:cs typeface="Times New Roman"/>
              </a:rPr>
              <a:t>Cod</a:t>
            </a:r>
            <a:r>
              <a:rPr dirty="0" sz="1150">
                <a:latin typeface="Times New Roman"/>
                <a:cs typeface="Times New Roman"/>
              </a:rPr>
              <a:t>e</a:t>
            </a:r>
            <a:r>
              <a:rPr dirty="0" sz="1150" spc="5">
                <a:latin typeface="Times New Roman"/>
                <a:cs typeface="Times New Roman"/>
              </a:rPr>
              <a:t>v</a:t>
            </a:r>
            <a:r>
              <a:rPr dirty="0" sz="1150" spc="-5">
                <a:latin typeface="Times New Roman"/>
                <a:cs typeface="Times New Roman"/>
              </a:rPr>
              <a:t>(</a:t>
            </a:r>
            <a:r>
              <a:rPr dirty="0" sz="1150" spc="20">
                <a:latin typeface="Times New Roman"/>
                <a:cs typeface="Times New Roman"/>
              </a:rPr>
              <a:t>x</a:t>
            </a:r>
            <a:r>
              <a:rPr dirty="0" sz="1150" spc="10">
                <a:latin typeface="Times New Roman"/>
                <a:cs typeface="Times New Roman"/>
              </a:rPr>
              <a:t>,</a:t>
            </a:r>
            <a:r>
              <a:rPr dirty="0" sz="1150" spc="-30">
                <a:latin typeface="Times New Roman"/>
                <a:cs typeface="Times New Roman"/>
              </a:rPr>
              <a:t>y</a:t>
            </a:r>
            <a:r>
              <a:rPr dirty="0" sz="1150">
                <a:latin typeface="Times New Roman"/>
                <a:cs typeface="Times New Roman"/>
              </a:rPr>
              <a:t>)</a:t>
            </a:r>
            <a:r>
              <a:rPr dirty="0" sz="1150" spc="-17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baseline="49019" sz="1275" spc="7">
                <a:latin typeface="Times New Roman"/>
                <a:cs typeface="Times New Roman"/>
              </a:rPr>
              <a:t>n</a:t>
            </a:r>
            <a:r>
              <a:rPr dirty="0" baseline="49019" sz="1275" spc="89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Times New Roman"/>
                <a:cs typeface="Times New Roman"/>
              </a:rPr>
              <a:t>(</a:t>
            </a:r>
            <a:r>
              <a:rPr dirty="0" sz="1150">
                <a:latin typeface="Times New Roman"/>
                <a:cs typeface="Times New Roman"/>
              </a:rPr>
              <a:t>x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-</a:t>
            </a:r>
            <a:r>
              <a:rPr dirty="0" sz="1150" spc="20">
                <a:latin typeface="Times New Roman"/>
                <a:cs typeface="Times New Roman"/>
              </a:rPr>
              <a:t>x</a:t>
            </a:r>
            <a:r>
              <a:rPr dirty="0" sz="1150" spc="-5">
                <a:latin typeface="Times New Roman"/>
                <a:cs typeface="Times New Roman"/>
              </a:rPr>
              <a:t>)(</a:t>
            </a:r>
            <a:r>
              <a:rPr dirty="0" sz="1150">
                <a:latin typeface="Times New Roman"/>
                <a:cs typeface="Times New Roman"/>
              </a:rPr>
              <a:t>y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 spc="130">
                <a:latin typeface="Symbol"/>
                <a:cs typeface="Symbol"/>
              </a:rPr>
              <a:t></a:t>
            </a:r>
            <a:r>
              <a:rPr dirty="0" sz="1150" spc="-20">
                <a:latin typeface="Times New Roman"/>
                <a:cs typeface="Times New Roman"/>
              </a:rPr>
              <a:t>y</a:t>
            </a:r>
            <a:r>
              <a:rPr dirty="0" sz="115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05397" y="7746062"/>
            <a:ext cx="38798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dirty="0" sz="700" spc="-5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7952" y="813359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4005" y="0"/>
                </a:lnTo>
              </a:path>
            </a:pathLst>
          </a:custGeom>
          <a:ln w="5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570474" y="8093831"/>
            <a:ext cx="110489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15">
                <a:latin typeface="Symbol"/>
                <a:cs typeface="Symbol"/>
              </a:rPr>
              <a:t>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67426" y="8220954"/>
            <a:ext cx="120014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Times New Roman"/>
                <a:cs typeface="Times New Roman"/>
              </a:rPr>
              <a:t>i</a:t>
            </a:r>
            <a:r>
              <a:rPr dirty="0" sz="700" spc="-90">
                <a:latin typeface="Symbol"/>
                <a:cs typeface="Symbol"/>
              </a:rPr>
              <a:t>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79262" y="8150219"/>
            <a:ext cx="5080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5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77206" y="8069447"/>
            <a:ext cx="104140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050">
                <a:latin typeface="Times New Roman"/>
                <a:cs typeface="Times New Roman"/>
              </a:rPr>
              <a:t>Dev(x)</a:t>
            </a:r>
            <a:r>
              <a:rPr dirty="0" sz="1050">
                <a:latin typeface="Symbol"/>
                <a:cs typeface="Symbol"/>
              </a:rPr>
              <a:t>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baseline="48611" sz="1200">
                <a:latin typeface="Times New Roman"/>
                <a:cs typeface="Times New Roman"/>
              </a:rPr>
              <a:t>n</a:t>
            </a:r>
            <a:r>
              <a:rPr dirty="0" baseline="48611" sz="1200" spc="1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(x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</a:t>
            </a:r>
            <a:r>
              <a:rPr dirty="0" sz="1050" spc="15">
                <a:latin typeface="Times New Roman"/>
                <a:cs typeface="Times New Roman"/>
              </a:rPr>
              <a:t>x)</a:t>
            </a:r>
            <a:r>
              <a:rPr dirty="0" baseline="20833" sz="1200" spc="22">
                <a:latin typeface="Times New Roman"/>
                <a:cs typeface="Times New Roman"/>
              </a:rPr>
              <a:t>2</a:t>
            </a:r>
            <a:endParaRPr baseline="20833"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88053" y="857554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71" y="0"/>
                </a:lnTo>
              </a:path>
            </a:pathLst>
          </a:custGeom>
          <a:ln w="5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611622" y="8532262"/>
            <a:ext cx="11811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150" spc="10">
                <a:latin typeface="Symbol"/>
                <a:cs typeface="Symbol"/>
              </a:rPr>
              <a:t>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08574" y="8670909"/>
            <a:ext cx="129539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Times New Roman"/>
                <a:cs typeface="Times New Roman"/>
              </a:rPr>
              <a:t>i</a:t>
            </a:r>
            <a:r>
              <a:rPr dirty="0" sz="750" spc="-95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37173" y="8594745"/>
            <a:ext cx="5397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78730" y="8507878"/>
            <a:ext cx="112331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dirty="0" sz="1150" spc="-5">
                <a:latin typeface="Times New Roman"/>
                <a:cs typeface="Times New Roman"/>
              </a:rPr>
              <a:t>Dev(y)</a:t>
            </a:r>
            <a:r>
              <a:rPr dirty="0" sz="1150" spc="-5">
                <a:latin typeface="Symbol"/>
                <a:cs typeface="Symbol"/>
              </a:rPr>
              <a:t>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baseline="49019" sz="1275" spc="15">
                <a:latin typeface="Times New Roman"/>
                <a:cs typeface="Times New Roman"/>
              </a:rPr>
              <a:t>n</a:t>
            </a:r>
            <a:r>
              <a:rPr dirty="0" baseline="49019" sz="1275" spc="22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(y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20">
                <a:latin typeface="Times New Roman"/>
                <a:cs typeface="Times New Roman"/>
              </a:rPr>
              <a:t>y)</a:t>
            </a:r>
            <a:r>
              <a:rPr dirty="0" baseline="19607" sz="1275" spc="30">
                <a:latin typeface="Times New Roman"/>
                <a:cs typeface="Times New Roman"/>
              </a:rPr>
              <a:t>2</a:t>
            </a:r>
            <a:endParaRPr baseline="19607" sz="127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25823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1287854"/>
            <a:ext cx="2833370" cy="2178050"/>
            <a:chOff x="782013" y="1287854"/>
            <a:chExt cx="2833370" cy="217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1287854"/>
              <a:ext cx="2833028" cy="2177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9056" y="1687067"/>
              <a:ext cx="2613660" cy="1542415"/>
            </a:xfrm>
            <a:custGeom>
              <a:avLst/>
              <a:gdLst/>
              <a:ahLst/>
              <a:cxnLst/>
              <a:rect l="l" t="t" r="r" b="b"/>
              <a:pathLst>
                <a:path w="2613660" h="1542414">
                  <a:moveTo>
                    <a:pt x="2613660" y="1537716"/>
                  </a:moveTo>
                  <a:lnTo>
                    <a:pt x="0" y="1537716"/>
                  </a:lnTo>
                  <a:lnTo>
                    <a:pt x="0" y="1542288"/>
                  </a:lnTo>
                  <a:lnTo>
                    <a:pt x="2613660" y="1542288"/>
                  </a:lnTo>
                  <a:lnTo>
                    <a:pt x="2613660" y="1537716"/>
                  </a:lnTo>
                  <a:close/>
                </a:path>
                <a:path w="2613660" h="1542414">
                  <a:moveTo>
                    <a:pt x="26136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613660" y="4572"/>
                  </a:lnTo>
                  <a:lnTo>
                    <a:pt x="261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21739" y="1688087"/>
            <a:ext cx="410845" cy="200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latin typeface="Times New Roman"/>
                <a:cs typeface="Times New Roman"/>
              </a:rPr>
              <a:t>E</a:t>
            </a:r>
            <a:r>
              <a:rPr dirty="0" sz="550" spc="-40">
                <a:latin typeface="Times New Roman"/>
                <a:cs typeface="Times New Roman"/>
              </a:rPr>
              <a:t>T</a:t>
            </a:r>
            <a:r>
              <a:rPr dirty="0" sz="550" spc="-55">
                <a:latin typeface="Times New Roman"/>
                <a:cs typeface="Times New Roman"/>
              </a:rPr>
              <a:t>A</a:t>
            </a:r>
            <a:r>
              <a:rPr dirty="0" sz="550" spc="5">
                <a:latin typeface="Times New Roman"/>
                <a:cs typeface="Times New Roman"/>
              </a:rPr>
              <a:t>’</a:t>
            </a:r>
            <a:r>
              <a:rPr dirty="0" sz="550">
                <a:latin typeface="Times New Roman"/>
                <a:cs typeface="Times New Roman"/>
              </a:rPr>
              <a:t>     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-35">
                <a:latin typeface="Times New Roman"/>
                <a:cs typeface="Times New Roman"/>
              </a:rPr>
              <a:t>P</a:t>
            </a:r>
            <a:r>
              <a:rPr dirty="0" sz="550" spc="5">
                <a:latin typeface="Times New Roman"/>
                <a:cs typeface="Times New Roman"/>
              </a:rPr>
              <a:t>A</a:t>
            </a:r>
            <a:r>
              <a:rPr dirty="0" sz="550" spc="10">
                <a:latin typeface="Times New Roman"/>
                <a:cs typeface="Times New Roman"/>
              </a:rPr>
              <a:t>S</a:t>
            </a:r>
            <a:endParaRPr sz="5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25"/>
              </a:spcBef>
              <a:tabLst>
                <a:tab pos="281940" algn="l"/>
              </a:tabLst>
            </a:pPr>
            <a:r>
              <a:rPr dirty="0" sz="550" spc="10">
                <a:latin typeface="Times New Roman"/>
                <a:cs typeface="Times New Roman"/>
              </a:rPr>
              <a:t>(X)	(Y)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4871" y="1756462"/>
            <a:ext cx="981075" cy="20955"/>
            <a:chOff x="1844871" y="1756462"/>
            <a:chExt cx="981075" cy="20955"/>
          </a:xfrm>
        </p:grpSpPr>
        <p:sp>
          <p:nvSpPr>
            <p:cNvPr id="8" name="object 8"/>
            <p:cNvSpPr/>
            <p:nvPr/>
          </p:nvSpPr>
          <p:spPr>
            <a:xfrm>
              <a:off x="1847093" y="176328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0" y="0"/>
                  </a:moveTo>
                  <a:lnTo>
                    <a:pt x="47243" y="0"/>
                  </a:lnTo>
                </a:path>
              </a:pathLst>
            </a:custGeom>
            <a:ln w="3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04637" y="1758684"/>
              <a:ext cx="61594" cy="0"/>
            </a:xfrm>
            <a:custGeom>
              <a:avLst/>
              <a:gdLst/>
              <a:ahLst/>
              <a:cxnLst/>
              <a:rect l="l" t="t" r="r" b="b"/>
              <a:pathLst>
                <a:path w="61594" h="0">
                  <a:moveTo>
                    <a:pt x="0" y="0"/>
                  </a:moveTo>
                  <a:lnTo>
                    <a:pt x="60971" y="0"/>
                  </a:lnTo>
                </a:path>
              </a:pathLst>
            </a:custGeom>
            <a:ln w="3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21635" y="17739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 h="0">
                  <a:moveTo>
                    <a:pt x="0" y="0"/>
                  </a:moveTo>
                  <a:lnTo>
                    <a:pt x="365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88915" y="177546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 h="0">
                  <a:moveTo>
                    <a:pt x="0" y="0"/>
                  </a:moveTo>
                  <a:lnTo>
                    <a:pt x="350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76399" y="1717674"/>
            <a:ext cx="124269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9760" algn="l"/>
                <a:tab pos="987425" algn="l"/>
              </a:tabLst>
            </a:pPr>
            <a:r>
              <a:rPr dirty="0" baseline="10101" sz="825" spc="22">
                <a:latin typeface="Times New Roman"/>
                <a:cs typeface="Times New Roman"/>
              </a:rPr>
              <a:t>X</a:t>
            </a:r>
            <a:r>
              <a:rPr dirty="0" baseline="10101" sz="825" spc="15">
                <a:latin typeface="Symbol"/>
                <a:cs typeface="Symbol"/>
              </a:rPr>
              <a:t></a:t>
            </a:r>
            <a:r>
              <a:rPr dirty="0" baseline="10101" sz="825" spc="15">
                <a:latin typeface="Times New Roman"/>
                <a:cs typeface="Times New Roman"/>
              </a:rPr>
              <a:t> </a:t>
            </a:r>
            <a:r>
              <a:rPr dirty="0" baseline="10101" sz="825" spc="6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x</a:t>
            </a:r>
            <a:r>
              <a:rPr dirty="0" sz="750">
                <a:latin typeface="Times New Roman"/>
                <a:cs typeface="Times New Roman"/>
              </a:rPr>
              <a:t>  </a:t>
            </a:r>
            <a:r>
              <a:rPr dirty="0" sz="750" spc="20">
                <a:latin typeface="Times New Roman"/>
                <a:cs typeface="Times New Roman"/>
              </a:rPr>
              <a:t> </a:t>
            </a:r>
            <a:r>
              <a:rPr dirty="0" baseline="10101" sz="825" spc="22">
                <a:latin typeface="Times New Roman"/>
                <a:cs typeface="Times New Roman"/>
              </a:rPr>
              <a:t>Y</a:t>
            </a:r>
            <a:r>
              <a:rPr dirty="0" baseline="10101" sz="825" spc="15">
                <a:latin typeface="Symbol"/>
                <a:cs typeface="Symbol"/>
              </a:rPr>
              <a:t></a:t>
            </a:r>
            <a:r>
              <a:rPr dirty="0" baseline="10101" sz="825">
                <a:latin typeface="Times New Roman"/>
                <a:cs typeface="Times New Roman"/>
              </a:rPr>
              <a:t> </a:t>
            </a:r>
            <a:r>
              <a:rPr dirty="0" baseline="10101" sz="825" spc="82">
                <a:latin typeface="Times New Roman"/>
                <a:cs typeface="Times New Roman"/>
              </a:rPr>
              <a:t> </a:t>
            </a:r>
            <a:r>
              <a:rPr dirty="0" baseline="3703" sz="1125" spc="-7">
                <a:latin typeface="Times New Roman"/>
                <a:cs typeface="Times New Roman"/>
              </a:rPr>
              <a:t>y</a:t>
            </a:r>
            <a:r>
              <a:rPr dirty="0" baseline="3703" sz="1125">
                <a:latin typeface="Times New Roman"/>
                <a:cs typeface="Times New Roman"/>
              </a:rPr>
              <a:t>	</a:t>
            </a:r>
            <a:r>
              <a:rPr dirty="0" baseline="5050" sz="825" spc="7">
                <a:latin typeface="Times New Roman"/>
                <a:cs typeface="Times New Roman"/>
              </a:rPr>
              <a:t>(</a:t>
            </a:r>
            <a:r>
              <a:rPr dirty="0" baseline="5050" sz="825" spc="30">
                <a:latin typeface="Times New Roman"/>
                <a:cs typeface="Times New Roman"/>
              </a:rPr>
              <a:t>X</a:t>
            </a:r>
            <a:r>
              <a:rPr dirty="0" baseline="5050" sz="825" spc="97">
                <a:latin typeface="Symbol"/>
                <a:cs typeface="Symbol"/>
              </a:rPr>
              <a:t></a:t>
            </a:r>
            <a:r>
              <a:rPr dirty="0" baseline="5050" sz="825" spc="120">
                <a:latin typeface="Times New Roman"/>
                <a:cs typeface="Times New Roman"/>
              </a:rPr>
              <a:t>x</a:t>
            </a:r>
            <a:r>
              <a:rPr dirty="0" baseline="5050" sz="825" spc="7">
                <a:latin typeface="Times New Roman"/>
                <a:cs typeface="Times New Roman"/>
              </a:rPr>
              <a:t>)</a:t>
            </a:r>
            <a:r>
              <a:rPr dirty="0" baseline="47619" sz="525" spc="7">
                <a:latin typeface="Times New Roman"/>
                <a:cs typeface="Times New Roman"/>
              </a:rPr>
              <a:t>2</a:t>
            </a:r>
            <a:r>
              <a:rPr dirty="0" baseline="47619" sz="52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(</a:t>
            </a:r>
            <a:r>
              <a:rPr dirty="0" sz="550" spc="15">
                <a:latin typeface="Times New Roman"/>
                <a:cs typeface="Times New Roman"/>
              </a:rPr>
              <a:t>Y</a:t>
            </a:r>
            <a:r>
              <a:rPr dirty="0" sz="550" spc="10">
                <a:latin typeface="Symbol"/>
                <a:cs typeface="Symbol"/>
              </a:rPr>
              <a:t></a:t>
            </a:r>
            <a:r>
              <a:rPr dirty="0" sz="550" spc="-70">
                <a:latin typeface="Times New Roman"/>
                <a:cs typeface="Times New Roman"/>
              </a:rPr>
              <a:t> </a:t>
            </a:r>
            <a:r>
              <a:rPr dirty="0" baseline="5050" sz="825" spc="82">
                <a:latin typeface="Times New Roman"/>
                <a:cs typeface="Times New Roman"/>
              </a:rPr>
              <a:t>y</a:t>
            </a:r>
            <a:r>
              <a:rPr dirty="0" sz="550" spc="5">
                <a:latin typeface="Times New Roman"/>
                <a:cs typeface="Times New Roman"/>
              </a:rPr>
              <a:t>)</a:t>
            </a:r>
            <a:r>
              <a:rPr dirty="0" baseline="47619" sz="525" spc="7">
                <a:latin typeface="Times New Roman"/>
                <a:cs typeface="Times New Roman"/>
              </a:rPr>
              <a:t>2</a:t>
            </a:r>
            <a:endParaRPr baseline="47619" sz="5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9068" y="1776979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8945" y="0"/>
                </a:lnTo>
              </a:path>
              <a:path w="234950" h="0">
                <a:moveTo>
                  <a:pt x="207253" y="0"/>
                </a:moveTo>
                <a:lnTo>
                  <a:pt x="234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41394" y="1739087"/>
            <a:ext cx="422909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5">
                <a:latin typeface="Times New Roman"/>
                <a:cs typeface="Times New Roman"/>
              </a:rPr>
              <a:t>(</a:t>
            </a:r>
            <a:r>
              <a:rPr dirty="0" sz="550" spc="15">
                <a:latin typeface="Times New Roman"/>
                <a:cs typeface="Times New Roman"/>
              </a:rPr>
              <a:t>X</a:t>
            </a:r>
            <a:r>
              <a:rPr dirty="0" sz="550" spc="65">
                <a:latin typeface="Symbol"/>
                <a:cs typeface="Symbol"/>
              </a:rPr>
              <a:t></a:t>
            </a:r>
            <a:r>
              <a:rPr dirty="0" sz="450" spc="15">
                <a:latin typeface="Times New Roman"/>
                <a:cs typeface="Times New Roman"/>
              </a:rPr>
              <a:t>x</a:t>
            </a:r>
            <a:r>
              <a:rPr dirty="0" sz="450" spc="-35">
                <a:latin typeface="Times New Roman"/>
                <a:cs typeface="Times New Roman"/>
              </a:rPr>
              <a:t> </a:t>
            </a:r>
            <a:r>
              <a:rPr dirty="0" sz="550" spc="5">
                <a:latin typeface="Times New Roman"/>
                <a:cs typeface="Times New Roman"/>
              </a:rPr>
              <a:t>)</a:t>
            </a:r>
            <a:r>
              <a:rPr dirty="0" sz="550" spc="5">
                <a:latin typeface="Times New Roman"/>
                <a:cs typeface="Times New Roman"/>
              </a:rPr>
              <a:t> </a:t>
            </a:r>
            <a:r>
              <a:rPr dirty="0" sz="550" spc="5">
                <a:latin typeface="Times New Roman"/>
                <a:cs typeface="Times New Roman"/>
              </a:rPr>
              <a:t>(</a:t>
            </a:r>
            <a:r>
              <a:rPr dirty="0" sz="550" spc="5">
                <a:latin typeface="Times New Roman"/>
                <a:cs typeface="Times New Roman"/>
              </a:rPr>
              <a:t>Y</a:t>
            </a:r>
            <a:r>
              <a:rPr dirty="0" sz="550" spc="10">
                <a:latin typeface="Symbol"/>
                <a:cs typeface="Symbol"/>
              </a:rPr>
              <a:t></a:t>
            </a:r>
            <a:r>
              <a:rPr dirty="0" sz="550" spc="-70">
                <a:latin typeface="Times New Roman"/>
                <a:cs typeface="Times New Roman"/>
              </a:rPr>
              <a:t> </a:t>
            </a:r>
            <a:r>
              <a:rPr dirty="0" sz="450" spc="10">
                <a:latin typeface="Times New Roman"/>
                <a:cs typeface="Times New Roman"/>
              </a:rPr>
              <a:t>y</a:t>
            </a:r>
            <a:r>
              <a:rPr dirty="0" sz="450" spc="-40">
                <a:latin typeface="Times New Roman"/>
                <a:cs typeface="Times New Roman"/>
              </a:rPr>
              <a:t> </a:t>
            </a:r>
            <a:r>
              <a:rPr dirty="0" sz="550" spc="5">
                <a:latin typeface="Times New Roman"/>
                <a:cs typeface="Times New Roman"/>
              </a:rPr>
              <a:t>)</a:t>
            </a:r>
            <a:endParaRPr sz="5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9055" y="1898137"/>
          <a:ext cx="2613660" cy="122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/>
                <a:gridCol w="291465"/>
                <a:gridCol w="285114"/>
                <a:gridCol w="276225"/>
                <a:gridCol w="252094"/>
                <a:gridCol w="357505"/>
                <a:gridCol w="367664"/>
                <a:gridCol w="508634"/>
              </a:tblGrid>
              <a:tr h="119344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22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131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-26.4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-12.1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696.96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146.41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+319.44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8871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2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28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114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-20.4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-29.1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416.16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846.81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+593.64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  <a:tr h="118871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3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35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121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-13.4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-22.1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179.56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488.41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+296.14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  <a:tr h="119633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47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-5">
                          <a:latin typeface="Times New Roman"/>
                          <a:cs typeface="Times New Roman"/>
                        </a:rPr>
                        <a:t>111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-1.4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-32.1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1.96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1030.41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+44.94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  <a:tr h="119633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5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51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130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+2.6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-13.1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6.76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172.61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-43.06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</a:tr>
              <a:tr h="118871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56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145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+7.6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+1.9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57.76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64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3.61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+14.44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  <a:tr h="118871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7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67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176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+18.6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+32.9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345.96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1082.41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5">
                          <a:latin typeface="Times New Roman"/>
                          <a:cs typeface="Times New Roman"/>
                        </a:rPr>
                        <a:t>+611.94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  <a:tr h="119923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8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81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217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+32.6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+73.9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1062.76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5461.21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+2409.14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5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655"/>
                        </a:lnSpc>
                      </a:pPr>
                      <a:r>
                        <a:rPr dirty="0" baseline="-10101" sz="825" spc="7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450" spc="5">
                          <a:latin typeface="Times New Roman"/>
                          <a:cs typeface="Times New Roman"/>
                        </a:rPr>
                        <a:t>=48.4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00" spc="-2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6172" sz="675" spc="-30">
                          <a:latin typeface="Times New Roman"/>
                          <a:cs typeface="Times New Roman"/>
                        </a:rPr>
                        <a:t>=143.1</a:t>
                      </a:r>
                      <a:endParaRPr baseline="6172" sz="6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b="1">
                          <a:latin typeface="Times New Roman"/>
                          <a:cs typeface="Times New Roman"/>
                        </a:rPr>
                        <a:t>0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b="1">
                          <a:latin typeface="Times New Roman"/>
                          <a:cs typeface="Times New Roman"/>
                        </a:rPr>
                        <a:t>0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 b="1">
                          <a:latin typeface="Times New Roman"/>
                          <a:cs typeface="Times New Roman"/>
                        </a:rPr>
                        <a:t>2767.88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ts val="575"/>
                        </a:lnSpc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DEV(X)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 b="1">
                          <a:latin typeface="Times New Roman"/>
                          <a:cs typeface="Times New Roman"/>
                        </a:rPr>
                        <a:t>9230.88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ts val="575"/>
                        </a:lnSpc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DEV(Y)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550" spc="10" b="1">
                          <a:latin typeface="Times New Roman"/>
                          <a:cs typeface="Times New Roman"/>
                        </a:rPr>
                        <a:t>4255.62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ts val="575"/>
                        </a:lnSpc>
                      </a:pPr>
                      <a:r>
                        <a:rPr dirty="0" sz="550" spc="10">
                          <a:latin typeface="Times New Roman"/>
                          <a:cs typeface="Times New Roman"/>
                        </a:rPr>
                        <a:t>CODEV(X,Y)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179512" y="2880285"/>
            <a:ext cx="311150" cy="6350"/>
            <a:chOff x="1179512" y="2880285"/>
            <a:chExt cx="311150" cy="6350"/>
          </a:xfrm>
        </p:grpSpPr>
        <p:sp>
          <p:nvSpPr>
            <p:cNvPr id="17" name="object 17"/>
            <p:cNvSpPr/>
            <p:nvPr/>
          </p:nvSpPr>
          <p:spPr>
            <a:xfrm>
              <a:off x="1181100" y="2884930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 h="0">
                  <a:moveTo>
                    <a:pt x="0" y="0"/>
                  </a:moveTo>
                  <a:lnTo>
                    <a:pt x="335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7130" y="2881872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69" h="0">
                  <a:moveTo>
                    <a:pt x="0" y="0"/>
                  </a:moveTo>
                  <a:lnTo>
                    <a:pt x="518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45311" y="1386017"/>
            <a:ext cx="55435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1519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75174" y="1710947"/>
            <a:ext cx="33655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latin typeface="Arial MT"/>
                <a:cs typeface="Arial MT"/>
              </a:rPr>
              <a:t>S</a:t>
            </a: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o</a:t>
            </a:r>
            <a:r>
              <a:rPr dirty="0" sz="550">
                <a:latin typeface="Arial MT"/>
                <a:cs typeface="Arial MT"/>
              </a:rPr>
              <a:t>tt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ene: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0894" y="1986791"/>
            <a:ext cx="94678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5">
                <a:latin typeface="Arial MT"/>
                <a:cs typeface="Arial MT"/>
              </a:rPr>
              <a:t>coefficiente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01637" y="2005841"/>
            <a:ext cx="48577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50" spc="10">
                <a:latin typeface="Times New Roman"/>
                <a:cs typeface="Times New Roman"/>
              </a:rPr>
              <a:t>276</a:t>
            </a:r>
            <a:r>
              <a:rPr dirty="0" sz="1050" spc="5">
                <a:latin typeface="Times New Roman"/>
                <a:cs typeface="Times New Roman"/>
              </a:rPr>
              <a:t>7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.</a:t>
            </a:r>
            <a:r>
              <a:rPr dirty="0" sz="1050" spc="10">
                <a:latin typeface="Times New Roman"/>
                <a:cs typeface="Times New Roman"/>
              </a:rPr>
              <a:t>8</a:t>
            </a:r>
            <a:r>
              <a:rPr dirty="0" sz="1050" spc="5"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7449" y="1867157"/>
            <a:ext cx="111887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3809" sz="1575" spc="7" i="1">
                <a:latin typeface="Times New Roman"/>
                <a:cs typeface="Times New Roman"/>
              </a:rPr>
              <a:t>b</a:t>
            </a:r>
            <a:r>
              <a:rPr dirty="0" baseline="-23809" sz="1575" spc="-60" i="1">
                <a:latin typeface="Times New Roman"/>
                <a:cs typeface="Times New Roman"/>
              </a:rPr>
              <a:t> </a:t>
            </a:r>
            <a:r>
              <a:rPr dirty="0" baseline="-23809" sz="1575" spc="7">
                <a:latin typeface="Symbol"/>
                <a:cs typeface="Symbol"/>
              </a:rPr>
              <a:t></a:t>
            </a:r>
            <a:r>
              <a:rPr dirty="0" baseline="-23809" sz="1575" spc="44">
                <a:latin typeface="Times New Roman"/>
                <a:cs typeface="Times New Roman"/>
              </a:rPr>
              <a:t> </a:t>
            </a:r>
            <a:r>
              <a:rPr dirty="0" u="sng" sz="10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425</a:t>
            </a:r>
            <a:r>
              <a:rPr dirty="0" u="sng" sz="10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sng" sz="105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0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0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baseline="-23809" sz="1575" spc="135">
                <a:latin typeface="Symbol"/>
                <a:cs typeface="Symbol"/>
              </a:rPr>
              <a:t></a:t>
            </a:r>
            <a:r>
              <a:rPr dirty="0" baseline="-23809" sz="1575" spc="89">
                <a:latin typeface="Times New Roman"/>
                <a:cs typeface="Times New Roman"/>
              </a:rPr>
              <a:t>1</a:t>
            </a:r>
            <a:r>
              <a:rPr dirty="0" baseline="-23809" sz="1575" spc="44">
                <a:latin typeface="Times New Roman"/>
                <a:cs typeface="Times New Roman"/>
              </a:rPr>
              <a:t>.</a:t>
            </a:r>
            <a:r>
              <a:rPr dirty="0" baseline="-23809" sz="1575" spc="15">
                <a:latin typeface="Times New Roman"/>
                <a:cs typeface="Times New Roman"/>
              </a:rPr>
              <a:t>5</a:t>
            </a:r>
            <a:r>
              <a:rPr dirty="0" baseline="-23809" sz="1575" spc="7">
                <a:latin typeface="Times New Roman"/>
                <a:cs typeface="Times New Roman"/>
              </a:rPr>
              <a:t>4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3754" y="2445514"/>
            <a:ext cx="34925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Arial MT"/>
                <a:cs typeface="Arial MT"/>
              </a:rPr>
              <a:t>Intercetta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8077" y="2445514"/>
            <a:ext cx="110045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143.1 </a:t>
            </a:r>
            <a:r>
              <a:rPr dirty="0" sz="600" spc="20">
                <a:latin typeface="Arial MT"/>
                <a:cs typeface="Arial MT"/>
              </a:rPr>
              <a:t>–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1.54*48.4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16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68.56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25823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725423" y="4227571"/>
            <a:ext cx="2909570" cy="2234565"/>
            <a:chOff x="725423" y="4227571"/>
            <a:chExt cx="2909570" cy="223456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4256606"/>
              <a:ext cx="2833028" cy="21776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0" y="4636002"/>
              <a:ext cx="2223516" cy="16748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1519" y="4233667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4256606"/>
            <a:ext cx="2833028" cy="217763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925823" y="4233667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235585" marR="231775" indent="-109855">
              <a:lnSpc>
                <a:spcPct val="105000"/>
              </a:lnSpc>
              <a:spcBef>
                <a:spcPts val="405"/>
              </a:spcBef>
            </a:pPr>
            <a:r>
              <a:rPr dirty="0" sz="600" spc="15">
                <a:latin typeface="Arial MT"/>
                <a:cs typeface="Arial MT"/>
              </a:rPr>
              <a:t>Supposto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“accettabile”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modello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regressivo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lineare,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affrontiamo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 </a:t>
            </a:r>
            <a:r>
              <a:rPr dirty="0" sz="600" spc="10">
                <a:latin typeface="Arial MT"/>
                <a:cs typeface="Arial MT"/>
              </a:rPr>
              <a:t> seguenti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domande: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Arial MT"/>
              <a:cs typeface="Arial MT"/>
            </a:endParaRPr>
          </a:p>
          <a:p>
            <a:pPr marL="235585" marR="231775" indent="-109855">
              <a:lnSpc>
                <a:spcPct val="105000"/>
              </a:lnSpc>
              <a:buFont typeface="Arial MT"/>
              <a:buAutoNum type="arabicPeriod"/>
              <a:tabLst>
                <a:tab pos="259079" algn="l"/>
              </a:tabLst>
            </a:pPr>
            <a:r>
              <a:rPr dirty="0"/>
              <a:t>	</a:t>
            </a:r>
            <a:r>
              <a:rPr dirty="0" sz="600" spc="5">
                <a:latin typeface="Arial MT"/>
                <a:cs typeface="Arial MT"/>
              </a:rPr>
              <a:t>di   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quanto   </a:t>
            </a:r>
            <a:r>
              <a:rPr dirty="0" sz="600" spc="8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aumenta   </a:t>
            </a:r>
            <a:r>
              <a:rPr dirty="0" sz="600" spc="95">
                <a:latin typeface="Arial MT"/>
                <a:cs typeface="Arial MT"/>
              </a:rPr>
              <a:t> </a:t>
            </a:r>
            <a:r>
              <a:rPr dirty="0" sz="600" spc="15" b="1" i="1">
                <a:solidFill>
                  <a:srgbClr val="FF0000"/>
                </a:solidFill>
                <a:latin typeface="Arial"/>
                <a:cs typeface="Arial"/>
              </a:rPr>
              <a:t>mediamente   </a:t>
            </a:r>
            <a:r>
              <a:rPr dirty="0" sz="600" spc="12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la   </a:t>
            </a:r>
            <a:r>
              <a:rPr dirty="0" sz="600" spc="9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pressione   </a:t>
            </a:r>
            <a:r>
              <a:rPr dirty="0" sz="600" spc="1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sistolica </a:t>
            </a:r>
            <a:r>
              <a:rPr dirty="0" sz="600" spc="-15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all’aumentare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anno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età?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700">
              <a:latin typeface="Arial MT"/>
              <a:cs typeface="Arial MT"/>
            </a:endParaRPr>
          </a:p>
          <a:p>
            <a:pPr marL="237490" indent="-111760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dirty="0" sz="600" spc="10">
                <a:latin typeface="Arial MT"/>
                <a:cs typeface="Arial MT"/>
              </a:rPr>
              <a:t>che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ha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PAS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alla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nascita?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31519" y="7202422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440"/>
              </a:spcBef>
            </a:pPr>
            <a:r>
              <a:rPr dirty="0" sz="600" spc="5">
                <a:latin typeface="Arial MT"/>
                <a:cs typeface="Arial MT"/>
              </a:rPr>
              <a:t>Interpretando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</a:t>
            </a:r>
            <a:r>
              <a:rPr dirty="0" sz="600" spc="10">
                <a:latin typeface="Arial MT"/>
                <a:cs typeface="Arial MT"/>
              </a:rPr>
              <a:t> valori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coefficienti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5">
                <a:latin typeface="Arial MT"/>
                <a:cs typeface="Arial MT"/>
              </a:rPr>
              <a:t> 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può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dire: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Arial MT"/>
              <a:cs typeface="Arial MT"/>
            </a:endParaRPr>
          </a:p>
          <a:p>
            <a:pPr algn="just" marL="235585" marR="116205" indent="-109855">
              <a:lnSpc>
                <a:spcPct val="106700"/>
              </a:lnSpc>
              <a:buAutoNum type="arabicPeriod"/>
              <a:tabLst>
                <a:tab pos="236220" algn="l"/>
              </a:tabLst>
            </a:pPr>
            <a:r>
              <a:rPr dirty="0" sz="600" spc="15">
                <a:latin typeface="Arial MT"/>
                <a:cs typeface="Arial MT"/>
              </a:rPr>
              <a:t>l’aumento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u="sng" sz="60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medio</a:t>
            </a:r>
            <a:r>
              <a:rPr dirty="0" sz="600" spc="25" b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della</a:t>
            </a:r>
            <a:r>
              <a:rPr dirty="0" sz="600" spc="15">
                <a:latin typeface="Arial MT"/>
                <a:cs typeface="Arial MT"/>
              </a:rPr>
              <a:t> pressione</a:t>
            </a:r>
            <a:r>
              <a:rPr dirty="0" sz="600" spc="20">
                <a:latin typeface="Arial MT"/>
                <a:cs typeface="Arial MT"/>
              </a:rPr>
              <a:t> è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circa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 b="1">
                <a:latin typeface="Arial"/>
                <a:cs typeface="Arial"/>
              </a:rPr>
              <a:t>b=1.5  </a:t>
            </a:r>
            <a:r>
              <a:rPr dirty="0" sz="600" spc="20" b="1">
                <a:latin typeface="Arial"/>
                <a:cs typeface="Arial"/>
              </a:rPr>
              <a:t>mmHg  </a:t>
            </a:r>
            <a:r>
              <a:rPr dirty="0" sz="600" spc="15">
                <a:latin typeface="Arial MT"/>
                <a:cs typeface="Arial MT"/>
              </a:rPr>
              <a:t>per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l’aumento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anno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età.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600">
              <a:latin typeface="Arial MT"/>
              <a:cs typeface="Arial MT"/>
            </a:endParaRPr>
          </a:p>
          <a:p>
            <a:pPr algn="just" marL="235585" marR="115570" indent="-109855">
              <a:lnSpc>
                <a:spcPct val="106100"/>
              </a:lnSpc>
              <a:buAutoNum type="arabicPeriod"/>
              <a:tabLst>
                <a:tab pos="219710" algn="l"/>
              </a:tabLst>
            </a:pPr>
            <a:r>
              <a:rPr dirty="0" sz="600" spc="10">
                <a:latin typeface="Arial MT"/>
                <a:cs typeface="Arial MT"/>
              </a:rPr>
              <a:t>alla nascita </a:t>
            </a:r>
            <a:r>
              <a:rPr dirty="0" sz="600" spc="5">
                <a:latin typeface="Arial MT"/>
                <a:cs typeface="Arial MT"/>
              </a:rPr>
              <a:t>il </a:t>
            </a:r>
            <a:r>
              <a:rPr dirty="0" sz="600" spc="10">
                <a:latin typeface="Arial MT"/>
                <a:cs typeface="Arial MT"/>
              </a:rPr>
              <a:t>valore della pressione </a:t>
            </a:r>
            <a:r>
              <a:rPr dirty="0" sz="600" spc="15" i="1">
                <a:latin typeface="Arial"/>
                <a:cs typeface="Arial"/>
              </a:rPr>
              <a:t>sarebbe </a:t>
            </a:r>
            <a:r>
              <a:rPr dirty="0" sz="600" spc="10">
                <a:latin typeface="Arial MT"/>
                <a:cs typeface="Arial MT"/>
              </a:rPr>
              <a:t>(!) </a:t>
            </a:r>
            <a:r>
              <a:rPr dirty="0" sz="600" spc="5">
                <a:latin typeface="Arial MT"/>
                <a:cs typeface="Arial MT"/>
              </a:rPr>
              <a:t>di </a:t>
            </a:r>
            <a:r>
              <a:rPr dirty="0" sz="600" spc="15">
                <a:latin typeface="Arial MT"/>
                <a:cs typeface="Arial MT"/>
              </a:rPr>
              <a:t>a</a:t>
            </a:r>
            <a:r>
              <a:rPr dirty="0" sz="600" spc="15" b="1">
                <a:latin typeface="Arial"/>
                <a:cs typeface="Arial"/>
              </a:rPr>
              <a:t>=68.56 mmHg</a:t>
            </a:r>
            <a:r>
              <a:rPr dirty="0" sz="600" spc="15">
                <a:latin typeface="Arial MT"/>
                <a:cs typeface="Arial MT"/>
              </a:rPr>
              <a:t>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u="sng" sz="600" spc="3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 </a:t>
            </a:r>
            <a:r>
              <a:rPr dirty="0" sz="600" spc="35" b="1" i="1">
                <a:latin typeface="Arial"/>
                <a:cs typeface="Arial"/>
              </a:rPr>
              <a:t> </a:t>
            </a:r>
            <a:r>
              <a:rPr dirty="0" sz="600" spc="15">
                <a:latin typeface="Arial MT"/>
                <a:cs typeface="Arial MT"/>
              </a:rPr>
              <a:t>questa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0">
                <a:latin typeface="Arial MT"/>
                <a:cs typeface="Arial MT"/>
              </a:rPr>
              <a:t>una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indicazione teorica perché  </a:t>
            </a:r>
            <a:r>
              <a:rPr dirty="0" sz="600" spc="15">
                <a:latin typeface="Arial MT"/>
                <a:cs typeface="Arial MT"/>
              </a:rPr>
              <a:t>non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0">
                <a:latin typeface="Arial MT"/>
                <a:cs typeface="Arial MT"/>
              </a:rPr>
              <a:t>possibile </a:t>
            </a:r>
            <a:r>
              <a:rPr dirty="0" sz="600" spc="15">
                <a:latin typeface="Arial MT"/>
                <a:cs typeface="Arial MT"/>
              </a:rPr>
              <a:t>stimare </a:t>
            </a:r>
            <a:r>
              <a:rPr dirty="0" sz="600" spc="5">
                <a:latin typeface="Arial MT"/>
                <a:cs typeface="Arial MT"/>
              </a:rPr>
              <a:t>il </a:t>
            </a:r>
            <a:r>
              <a:rPr dirty="0" sz="600" spc="10">
                <a:latin typeface="Arial MT"/>
                <a:cs typeface="Arial MT"/>
              </a:rPr>
              <a:t> valore </a:t>
            </a:r>
            <a:r>
              <a:rPr dirty="0" sz="600" spc="15">
                <a:latin typeface="Arial MT"/>
                <a:cs typeface="Arial MT"/>
              </a:rPr>
              <a:t>della </a:t>
            </a:r>
            <a:r>
              <a:rPr dirty="0" sz="600" spc="10">
                <a:latin typeface="Arial MT"/>
                <a:cs typeface="Arial MT"/>
              </a:rPr>
              <a:t>pressione arteriosa </a:t>
            </a:r>
            <a:r>
              <a:rPr dirty="0" sz="600" spc="15">
                <a:latin typeface="Arial MT"/>
                <a:cs typeface="Arial MT"/>
              </a:rPr>
              <a:t>per </a:t>
            </a:r>
            <a:r>
              <a:rPr dirty="0" sz="600" spc="10">
                <a:latin typeface="Arial MT"/>
                <a:cs typeface="Arial MT"/>
              </a:rPr>
              <a:t>età </a:t>
            </a:r>
            <a:r>
              <a:rPr dirty="0" sz="600" spc="15">
                <a:latin typeface="Arial MT"/>
                <a:cs typeface="Arial MT"/>
              </a:rPr>
              <a:t>fuori del range considerato </a:t>
            </a:r>
            <a:r>
              <a:rPr dirty="0" sz="600" spc="10">
                <a:latin typeface="Arial MT"/>
                <a:cs typeface="Arial MT"/>
              </a:rPr>
              <a:t>(22 </a:t>
            </a:r>
            <a:r>
              <a:rPr dirty="0" sz="600" spc="15">
                <a:latin typeface="Arial MT"/>
                <a:cs typeface="Arial MT"/>
              </a:rPr>
              <a:t> 81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aa).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 marL="172085" marR="139065">
              <a:lnSpc>
                <a:spcPct val="105000"/>
              </a:lnSpc>
              <a:spcBef>
                <a:spcPts val="405"/>
              </a:spcBef>
            </a:pPr>
            <a:r>
              <a:rPr dirty="0" sz="600" spc="5">
                <a:latin typeface="Arial MT"/>
                <a:cs typeface="Arial MT"/>
              </a:rPr>
              <a:t>L’intercetta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quel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che</a:t>
            </a:r>
            <a:r>
              <a:rPr dirty="0" sz="600" spc="1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assume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la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variabile</a:t>
            </a:r>
            <a:r>
              <a:rPr dirty="0" sz="600" spc="1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dipendente</a:t>
            </a:r>
            <a:r>
              <a:rPr dirty="0" sz="600" spc="1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quando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quella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uguale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0.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7225358"/>
            <a:ext cx="2833028" cy="217763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925823" y="7202422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80645" marR="1219200" indent="-635">
              <a:lnSpc>
                <a:spcPts val="1070"/>
              </a:lnSpc>
              <a:spcBef>
                <a:spcPts val="415"/>
              </a:spcBef>
            </a:pPr>
            <a:r>
              <a:rPr dirty="0" sz="900" spc="-90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45" b="1" i="1">
                <a:latin typeface="Verdana"/>
                <a:cs typeface="Verdana"/>
              </a:rPr>
              <a:t>tt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60" b="1" i="1">
                <a:latin typeface="Verdana"/>
                <a:cs typeface="Verdana"/>
              </a:rPr>
              <a:t>'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li</a:t>
            </a:r>
            <a:r>
              <a:rPr dirty="0" sz="900" spc="-70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 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 algn="just" marL="80645" marR="138430">
              <a:lnSpc>
                <a:spcPct val="105800"/>
              </a:lnSpc>
              <a:spcBef>
                <a:spcPts val="675"/>
              </a:spcBef>
            </a:pPr>
            <a:r>
              <a:rPr dirty="0" sz="600" spc="15">
                <a:latin typeface="Arial MT"/>
                <a:cs typeface="Arial MT"/>
              </a:rPr>
              <a:t>La semplice </a:t>
            </a:r>
            <a:r>
              <a:rPr dirty="0" sz="600" spc="10">
                <a:latin typeface="Arial MT"/>
                <a:cs typeface="Arial MT"/>
              </a:rPr>
              <a:t>rappresentazione grafica dei valori osservati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10">
                <a:latin typeface="Arial MT"/>
                <a:cs typeface="Arial MT"/>
              </a:rPr>
              <a:t>della retta </a:t>
            </a:r>
            <a:r>
              <a:rPr dirty="0" sz="600" spc="5">
                <a:latin typeface="Arial MT"/>
                <a:cs typeface="Arial MT"/>
              </a:rPr>
              <a:t>di </a:t>
            </a:r>
            <a:r>
              <a:rPr dirty="0" sz="600" spc="10">
                <a:latin typeface="Arial MT"/>
                <a:cs typeface="Arial MT"/>
              </a:rPr>
              <a:t> regressione</a:t>
            </a:r>
            <a:r>
              <a:rPr dirty="0" sz="600" spc="15">
                <a:latin typeface="Arial MT"/>
                <a:cs typeface="Arial MT"/>
              </a:rPr>
              <a:t> fornisce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alcune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indicazioni  importanti  per  l'interpretazione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relazioni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esistenti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due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variabili.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 MT"/>
              <a:cs typeface="Arial MT"/>
            </a:endParaRPr>
          </a:p>
          <a:p>
            <a:pPr algn="just" marL="103505" marR="116205">
              <a:lnSpc>
                <a:spcPct val="106000"/>
              </a:lnSpc>
            </a:pP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10">
                <a:latin typeface="Arial MT"/>
                <a:cs typeface="Arial MT"/>
              </a:rPr>
              <a:t> valore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coefficiente</a:t>
            </a:r>
            <a:r>
              <a:rPr dirty="0" sz="600" spc="15">
                <a:latin typeface="Arial MT"/>
                <a:cs typeface="Arial MT"/>
              </a:rPr>
              <a:t> angolare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indica</a:t>
            </a:r>
            <a:r>
              <a:rPr dirty="0" sz="600" spc="15">
                <a:latin typeface="Arial MT"/>
                <a:cs typeface="Arial MT"/>
              </a:rPr>
              <a:t> quanto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aumenta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media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10">
                <a:latin typeface="Arial MT"/>
                <a:cs typeface="Arial MT"/>
              </a:rPr>
              <a:t> variabile</a:t>
            </a:r>
            <a:r>
              <a:rPr dirty="0" sz="600" spc="15">
                <a:latin typeface="Arial MT"/>
                <a:cs typeface="Arial MT"/>
              </a:rPr>
              <a:t> dipendente</a:t>
            </a:r>
            <a:r>
              <a:rPr dirty="0" sz="600" spc="20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Y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all'aumento</a:t>
            </a:r>
            <a:r>
              <a:rPr dirty="0" sz="600" spc="20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di</a:t>
            </a:r>
            <a:r>
              <a:rPr dirty="0" sz="600" spc="2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unità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X.</a:t>
            </a:r>
            <a:r>
              <a:rPr dirty="0" sz="600" spc="15">
                <a:latin typeface="Arial MT"/>
                <a:cs typeface="Arial MT"/>
              </a:rPr>
              <a:t> Se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cambia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scala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predittiva </a:t>
            </a:r>
            <a:r>
              <a:rPr dirty="0" sz="600" spc="20">
                <a:latin typeface="Arial MT"/>
                <a:cs typeface="Arial MT"/>
              </a:rPr>
              <a:t>X </a:t>
            </a:r>
            <a:r>
              <a:rPr dirty="0" sz="600" spc="10">
                <a:latin typeface="Arial MT"/>
                <a:cs typeface="Arial MT"/>
              </a:rPr>
              <a:t>(per </a:t>
            </a:r>
            <a:r>
              <a:rPr dirty="0" sz="600" spc="15">
                <a:latin typeface="Arial MT"/>
                <a:cs typeface="Arial MT"/>
              </a:rPr>
              <a:t>esempio </a:t>
            </a:r>
            <a:r>
              <a:rPr dirty="0" sz="600" spc="10">
                <a:latin typeface="Arial MT"/>
                <a:cs typeface="Arial MT"/>
              </a:rPr>
              <a:t>l'altezza </a:t>
            </a:r>
            <a:r>
              <a:rPr dirty="0" sz="600" spc="15">
                <a:latin typeface="Arial MT"/>
                <a:cs typeface="Arial MT"/>
              </a:rPr>
              <a:t>misurata </a:t>
            </a:r>
            <a:r>
              <a:rPr dirty="0" sz="600" spc="10">
                <a:latin typeface="Arial MT"/>
                <a:cs typeface="Arial MT"/>
              </a:rPr>
              <a:t>in </a:t>
            </a:r>
            <a:r>
              <a:rPr dirty="0" sz="600" spc="35">
                <a:latin typeface="Arial MT"/>
                <a:cs typeface="Arial MT"/>
              </a:rPr>
              <a:t>mm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0">
                <a:latin typeface="Arial MT"/>
                <a:cs typeface="Arial MT"/>
              </a:rPr>
              <a:t>in </a:t>
            </a:r>
            <a:r>
              <a:rPr dirty="0" sz="600" spc="30">
                <a:latin typeface="Arial MT"/>
                <a:cs typeface="Arial MT"/>
              </a:rPr>
              <a:t>m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15">
                <a:latin typeface="Arial MT"/>
                <a:cs typeface="Arial MT"/>
              </a:rPr>
              <a:t>non più </a:t>
            </a:r>
            <a:r>
              <a:rPr dirty="0" sz="600" spc="10">
                <a:latin typeface="Arial MT"/>
                <a:cs typeface="Arial MT"/>
              </a:rPr>
              <a:t>in </a:t>
            </a:r>
            <a:r>
              <a:rPr dirty="0" sz="600" spc="25">
                <a:latin typeface="Arial MT"/>
                <a:cs typeface="Arial MT"/>
              </a:rPr>
              <a:t>cm) 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lasciando invariata quella </a:t>
            </a:r>
            <a:r>
              <a:rPr dirty="0" sz="600" spc="15">
                <a:latin typeface="Arial MT"/>
                <a:cs typeface="Arial MT"/>
              </a:rPr>
              <a:t>della </a:t>
            </a:r>
            <a:r>
              <a:rPr dirty="0" sz="600" spc="10">
                <a:latin typeface="Arial MT"/>
                <a:cs typeface="Arial MT"/>
              </a:rPr>
              <a:t>variabile </a:t>
            </a:r>
            <a:r>
              <a:rPr dirty="0" sz="600" spc="15">
                <a:latin typeface="Arial MT"/>
                <a:cs typeface="Arial MT"/>
              </a:rPr>
              <a:t>dipendente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0">
                <a:latin typeface="Arial MT"/>
                <a:cs typeface="Arial MT"/>
              </a:rPr>
              <a:t>predetta </a:t>
            </a:r>
            <a:r>
              <a:rPr dirty="0" sz="600" spc="-30">
                <a:latin typeface="Arial MT"/>
                <a:cs typeface="Arial MT"/>
              </a:rPr>
              <a:t>Y,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muta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proporzionalmente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anche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coefficiente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angolare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b.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1287854"/>
            <a:ext cx="2833028" cy="2177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1264915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just" marL="126364">
              <a:lnSpc>
                <a:spcPct val="100000"/>
              </a:lnSpc>
              <a:spcBef>
                <a:spcPts val="620"/>
              </a:spcBef>
            </a:pPr>
            <a:r>
              <a:rPr dirty="0" sz="600" spc="5">
                <a:latin typeface="Arial MT"/>
                <a:cs typeface="Arial MT"/>
              </a:rPr>
              <a:t>Nell'analisi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Arial MT"/>
              <a:cs typeface="Arial MT"/>
            </a:endParaRPr>
          </a:p>
          <a:p>
            <a:pPr algn="just" marL="126364" marR="184785">
              <a:lnSpc>
                <a:spcPct val="106700"/>
              </a:lnSpc>
              <a:buChar char="•"/>
              <a:tabLst>
                <a:tab pos="178435" algn="l"/>
              </a:tabLst>
            </a:pP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0">
                <a:latin typeface="Arial MT"/>
                <a:cs typeface="Arial MT"/>
              </a:rPr>
              <a:t>frequente,</a:t>
            </a:r>
            <a:r>
              <a:rPr dirty="0" sz="600" spc="15">
                <a:latin typeface="Arial MT"/>
                <a:cs typeface="Arial MT"/>
              </a:rPr>
              <a:t> specialmente </a:t>
            </a:r>
            <a:r>
              <a:rPr dirty="0" sz="600" spc="10">
                <a:latin typeface="Arial MT"/>
                <a:cs typeface="Arial MT"/>
              </a:rPr>
              <a:t>negli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utilizzi</a:t>
            </a:r>
            <a:r>
              <a:rPr dirty="0" sz="600" spc="10">
                <a:latin typeface="Arial MT"/>
                <a:cs typeface="Arial MT"/>
              </a:rPr>
              <a:t> predittivi,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10">
                <a:latin typeface="Arial MT"/>
                <a:cs typeface="Arial MT"/>
              </a:rPr>
              <a:t> ricorso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al  </a:t>
            </a:r>
            <a:r>
              <a:rPr dirty="0" sz="600" spc="15">
                <a:latin typeface="Arial MT"/>
                <a:cs typeface="Arial MT"/>
              </a:rPr>
              <a:t>tempo </a:t>
            </a:r>
            <a:r>
              <a:rPr dirty="0" sz="600" spc="20">
                <a:latin typeface="Arial MT"/>
                <a:cs typeface="Arial MT"/>
              </a:rPr>
              <a:t> come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indipendente;</a:t>
            </a:r>
            <a:endParaRPr sz="600">
              <a:latin typeface="Arial MT"/>
              <a:cs typeface="Arial MT"/>
            </a:endParaRPr>
          </a:p>
          <a:p>
            <a:pPr algn="just" marL="126364" marR="182245">
              <a:lnSpc>
                <a:spcPts val="770"/>
              </a:lnSpc>
              <a:spcBef>
                <a:spcPts val="20"/>
              </a:spcBef>
              <a:buChar char="•"/>
              <a:tabLst>
                <a:tab pos="178435" algn="l"/>
              </a:tabLst>
            </a:pPr>
            <a:r>
              <a:rPr dirty="0" sz="600" spc="15">
                <a:latin typeface="Arial MT"/>
                <a:cs typeface="Arial MT"/>
              </a:rPr>
              <a:t>viene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spesso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dimenticato</a:t>
            </a:r>
            <a:r>
              <a:rPr dirty="0" sz="600" spc="15">
                <a:latin typeface="Arial MT"/>
                <a:cs typeface="Arial MT"/>
              </a:rPr>
              <a:t> che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qualsiasi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previsione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  </a:t>
            </a:r>
            <a:r>
              <a:rPr dirty="0" sz="600" spc="15">
                <a:latin typeface="Arial MT"/>
                <a:cs typeface="Arial MT"/>
              </a:rPr>
              <a:t>stima  </a:t>
            </a:r>
            <a:r>
              <a:rPr dirty="0" sz="600" spc="5">
                <a:latin typeface="Arial MT"/>
                <a:cs typeface="Arial MT"/>
              </a:rPr>
              <a:t>di  </a:t>
            </a:r>
            <a:r>
              <a:rPr dirty="0" sz="600" spc="20">
                <a:latin typeface="Arial MT"/>
                <a:cs typeface="Arial MT"/>
              </a:rPr>
              <a:t>Y 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derivata</a:t>
            </a:r>
            <a:r>
              <a:rPr dirty="0" sz="600" spc="15">
                <a:latin typeface="Arial MT"/>
                <a:cs typeface="Arial MT"/>
              </a:rPr>
              <a:t> dalla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5">
                <a:latin typeface="Arial MT"/>
                <a:cs typeface="Arial MT"/>
              </a:rPr>
              <a:t>valida solo </a:t>
            </a:r>
            <a:r>
              <a:rPr dirty="0" sz="600" spc="10">
                <a:latin typeface="Arial MT"/>
                <a:cs typeface="Arial MT"/>
              </a:rPr>
              <a:t>entro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campo </a:t>
            </a:r>
            <a:r>
              <a:rPr dirty="0" sz="600" spc="15">
                <a:latin typeface="Arial MT"/>
                <a:cs typeface="Arial MT"/>
              </a:rPr>
              <a:t>di </a:t>
            </a:r>
            <a:r>
              <a:rPr dirty="0" sz="600" spc="10">
                <a:latin typeface="Arial MT"/>
                <a:cs typeface="Arial MT"/>
              </a:rPr>
              <a:t>variazione</a:t>
            </a:r>
            <a:r>
              <a:rPr dirty="0" sz="600" spc="15">
                <a:latin typeface="Arial MT"/>
                <a:cs typeface="Arial MT"/>
              </a:rPr>
              <a:t> della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X;</a:t>
            </a:r>
            <a:endParaRPr sz="600">
              <a:latin typeface="Arial MT"/>
              <a:cs typeface="Arial MT"/>
            </a:endParaRPr>
          </a:p>
          <a:p>
            <a:pPr algn="just" marL="177800" indent="-52069">
              <a:lnSpc>
                <a:spcPts val="720"/>
              </a:lnSpc>
              <a:buChar char="•"/>
              <a:tabLst>
                <a:tab pos="178435" algn="l"/>
              </a:tabLst>
            </a:pPr>
            <a:r>
              <a:rPr dirty="0" sz="600" spc="15">
                <a:latin typeface="Arial MT"/>
                <a:cs typeface="Arial MT"/>
              </a:rPr>
              <a:t>non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5">
                <a:latin typeface="Arial MT"/>
                <a:cs typeface="Arial MT"/>
              </a:rPr>
              <a:t>dimostrato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che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la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relazione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esistente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due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dello</a:t>
            </a:r>
            <a:endParaRPr sz="600">
              <a:latin typeface="Arial MT"/>
              <a:cs typeface="Arial MT"/>
            </a:endParaRPr>
          </a:p>
          <a:p>
            <a:pPr algn="just" marL="126364" marR="186055">
              <a:lnSpc>
                <a:spcPct val="106700"/>
              </a:lnSpc>
            </a:pPr>
            <a:r>
              <a:rPr dirty="0" sz="600" spc="15">
                <a:latin typeface="Arial MT"/>
                <a:cs typeface="Arial MT"/>
              </a:rPr>
              <a:t>stesso </a:t>
            </a:r>
            <a:r>
              <a:rPr dirty="0" sz="600" spc="5">
                <a:latin typeface="Arial MT"/>
                <a:cs typeface="Arial MT"/>
              </a:rPr>
              <a:t>tipo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anche per </a:t>
            </a:r>
            <a:r>
              <a:rPr dirty="0" sz="600" spc="10">
                <a:latin typeface="Arial MT"/>
                <a:cs typeface="Arial MT"/>
              </a:rPr>
              <a:t>valori </a:t>
            </a:r>
            <a:r>
              <a:rPr dirty="0" sz="600" spc="15">
                <a:latin typeface="Arial MT"/>
                <a:cs typeface="Arial MT"/>
              </a:rPr>
              <a:t>minori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0">
                <a:latin typeface="Arial MT"/>
                <a:cs typeface="Arial MT"/>
              </a:rPr>
              <a:t>maggiori </a:t>
            </a:r>
            <a:r>
              <a:rPr dirty="0" sz="600" spc="15">
                <a:latin typeface="Arial MT"/>
                <a:cs typeface="Arial MT"/>
              </a:rPr>
              <a:t>di </a:t>
            </a:r>
            <a:r>
              <a:rPr dirty="0" sz="600" spc="10">
                <a:latin typeface="Arial MT"/>
                <a:cs typeface="Arial MT"/>
              </a:rPr>
              <a:t>quelli sperimentali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rilevati.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25823" y="1264915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algn="just" marL="103505">
              <a:lnSpc>
                <a:spcPct val="100000"/>
              </a:lnSpc>
              <a:spcBef>
                <a:spcPts val="910"/>
              </a:spcBef>
            </a:pP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50" b="1" i="1">
                <a:latin typeface="Verdana"/>
                <a:cs typeface="Verdana"/>
              </a:rPr>
              <a:t>ff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Verdana"/>
              <a:cs typeface="Verdana"/>
            </a:endParaRPr>
          </a:p>
          <a:p>
            <a:pPr algn="just" marL="126364" marR="139065">
              <a:lnSpc>
                <a:spcPct val="106100"/>
              </a:lnSpc>
            </a:pPr>
            <a:r>
              <a:rPr dirty="0" sz="600" spc="15">
                <a:latin typeface="Arial MT"/>
                <a:cs typeface="Arial MT"/>
              </a:rPr>
              <a:t>Espresso </a:t>
            </a:r>
            <a:r>
              <a:rPr dirty="0" sz="600" spc="20">
                <a:latin typeface="Arial MT"/>
                <a:cs typeface="Arial MT"/>
              </a:rPr>
              <a:t>a </a:t>
            </a:r>
            <a:r>
              <a:rPr dirty="0" sz="600" spc="10">
                <a:latin typeface="Arial MT"/>
                <a:cs typeface="Arial MT"/>
              </a:rPr>
              <a:t>volte in </a:t>
            </a:r>
            <a:r>
              <a:rPr dirty="0" sz="600" spc="15">
                <a:latin typeface="Arial MT"/>
                <a:cs typeface="Arial MT"/>
              </a:rPr>
              <a:t>percentuale </a:t>
            </a:r>
            <a:r>
              <a:rPr dirty="0" sz="600" spc="20">
                <a:latin typeface="Arial MT"/>
                <a:cs typeface="Arial MT"/>
              </a:rPr>
              <a:t>ed </a:t>
            </a:r>
            <a:r>
              <a:rPr dirty="0" sz="600" spc="10">
                <a:latin typeface="Arial MT"/>
                <a:cs typeface="Arial MT"/>
              </a:rPr>
              <a:t>indicato in alcuni testi </a:t>
            </a:r>
            <a:r>
              <a:rPr dirty="0" sz="600" spc="20">
                <a:latin typeface="Arial MT"/>
                <a:cs typeface="Arial MT"/>
              </a:rPr>
              <a:t>con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20" b="1">
                <a:latin typeface="Arial"/>
                <a:cs typeface="Arial"/>
              </a:rPr>
              <a:t>R2 </a:t>
            </a:r>
            <a:r>
              <a:rPr dirty="0" sz="600" spc="20">
                <a:latin typeface="Arial MT"/>
                <a:cs typeface="Arial MT"/>
              </a:rPr>
              <a:t>o </a:t>
            </a:r>
            <a:r>
              <a:rPr dirty="0" sz="600" spc="15" b="1">
                <a:latin typeface="Arial"/>
                <a:cs typeface="Arial"/>
              </a:rPr>
              <a:t>Rsq</a:t>
            </a:r>
            <a:r>
              <a:rPr dirty="0" sz="600" spc="15">
                <a:latin typeface="Arial MT"/>
                <a:cs typeface="Arial MT"/>
              </a:rPr>
              <a:t>,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serve </a:t>
            </a: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misurare “quanto”  della variabile  </a:t>
            </a:r>
            <a:r>
              <a:rPr dirty="0" sz="600" spc="15">
                <a:latin typeface="Arial MT"/>
                <a:cs typeface="Arial MT"/>
              </a:rPr>
              <a:t>dipendente </a:t>
            </a:r>
            <a:r>
              <a:rPr dirty="0" sz="600" spc="20">
                <a:latin typeface="Arial MT"/>
                <a:cs typeface="Arial MT"/>
              </a:rPr>
              <a:t>Y </a:t>
            </a:r>
            <a:r>
              <a:rPr dirty="0" sz="600" spc="15">
                <a:latin typeface="Arial MT"/>
                <a:cs typeface="Arial MT"/>
              </a:rPr>
              <a:t>sia </a:t>
            </a:r>
            <a:r>
              <a:rPr dirty="0" sz="600" spc="10">
                <a:latin typeface="Arial MT"/>
                <a:cs typeface="Arial MT"/>
              </a:rPr>
              <a:t>predetto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dalla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indipendente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X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quindi,</a:t>
            </a:r>
            <a:r>
              <a:rPr dirty="0" sz="600" spc="15">
                <a:latin typeface="Arial MT"/>
                <a:cs typeface="Arial MT"/>
              </a:rPr>
              <a:t> per</a:t>
            </a:r>
            <a:r>
              <a:rPr dirty="0" sz="600" spc="2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valutare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bontà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dell’equazione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fini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previsione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sui valori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-30">
                <a:latin typeface="Arial MT"/>
                <a:cs typeface="Arial MT"/>
              </a:rPr>
              <a:t>Y.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 MT"/>
              <a:cs typeface="Arial MT"/>
            </a:endParaRPr>
          </a:p>
          <a:p>
            <a:pPr algn="just" marL="126364" marR="163195">
              <a:lnSpc>
                <a:spcPct val="105800"/>
              </a:lnSpc>
              <a:spcBef>
                <a:spcPts val="5"/>
              </a:spcBef>
            </a:pPr>
            <a:r>
              <a:rPr dirty="0" sz="600" spc="10">
                <a:latin typeface="Arial MT"/>
                <a:cs typeface="Arial MT"/>
              </a:rPr>
              <a:t>E' una </a:t>
            </a:r>
            <a:r>
              <a:rPr dirty="0" sz="600" spc="15">
                <a:latin typeface="Arial MT"/>
                <a:cs typeface="Arial MT"/>
              </a:rPr>
              <a:t>misura che ha </a:t>
            </a:r>
            <a:r>
              <a:rPr dirty="0" sz="600" spc="10">
                <a:latin typeface="Arial MT"/>
                <a:cs typeface="Arial MT"/>
              </a:rPr>
              <a:t>scopi descrittivi dei dati raccolti. </a:t>
            </a:r>
            <a:r>
              <a:rPr dirty="0" sz="600" spc="20">
                <a:latin typeface="Arial MT"/>
                <a:cs typeface="Arial MT"/>
              </a:rPr>
              <a:t>Non è </a:t>
            </a:r>
            <a:r>
              <a:rPr dirty="0" sz="600" spc="10">
                <a:latin typeface="Arial MT"/>
                <a:cs typeface="Arial MT"/>
              </a:rPr>
              <a:t>legata </a:t>
            </a:r>
            <a:r>
              <a:rPr dirty="0" sz="600" spc="15">
                <a:latin typeface="Arial MT"/>
                <a:cs typeface="Arial MT"/>
              </a:rPr>
              <a:t>ad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inferenze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statistiche,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30">
                <a:latin typeface="Arial MT"/>
                <a:cs typeface="Arial MT"/>
              </a:rPr>
              <a:t>ma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scopi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pratici,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specifici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dell'uso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della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regressione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come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metodo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prevedere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Y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conoscendo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X.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4256606"/>
            <a:ext cx="2833028" cy="21776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5471" y="4704082"/>
            <a:ext cx="2573655" cy="800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400" marR="30480">
              <a:lnSpc>
                <a:spcPct val="105800"/>
              </a:lnSpc>
              <a:spcBef>
                <a:spcPts val="95"/>
              </a:spcBef>
            </a:pP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10">
                <a:latin typeface="Arial MT"/>
                <a:cs typeface="Arial MT"/>
              </a:rPr>
              <a:t> suo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valore,</a:t>
            </a:r>
            <a:r>
              <a:rPr dirty="0" sz="600" spc="15">
                <a:latin typeface="Arial MT"/>
                <a:cs typeface="Arial MT"/>
              </a:rPr>
              <a:t> compreso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0 e </a:t>
            </a:r>
            <a:r>
              <a:rPr dirty="0" sz="600" spc="10">
                <a:latin typeface="Arial MT"/>
                <a:cs typeface="Arial MT"/>
              </a:rPr>
              <a:t>1,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10">
                <a:latin typeface="Arial MT"/>
                <a:cs typeface="Arial MT"/>
              </a:rPr>
              <a:t>tanto  </a:t>
            </a:r>
            <a:r>
              <a:rPr dirty="0" sz="600" spc="5">
                <a:latin typeface="Arial MT"/>
                <a:cs typeface="Arial MT"/>
              </a:rPr>
              <a:t>più  </a:t>
            </a:r>
            <a:r>
              <a:rPr dirty="0" sz="600" spc="15">
                <a:latin typeface="Arial MT"/>
                <a:cs typeface="Arial MT"/>
              </a:rPr>
              <a:t>elevato quanto più </a:t>
            </a:r>
            <a:r>
              <a:rPr dirty="0" sz="600" spc="10">
                <a:latin typeface="Arial MT"/>
                <a:cs typeface="Arial MT"/>
              </a:rPr>
              <a:t>la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 </a:t>
            </a:r>
            <a:r>
              <a:rPr dirty="0" sz="600" spc="15">
                <a:latin typeface="Arial MT"/>
                <a:cs typeface="Arial MT"/>
              </a:rPr>
              <a:t>passa </a:t>
            </a:r>
            <a:r>
              <a:rPr dirty="0" sz="600" spc="10">
                <a:latin typeface="Arial MT"/>
                <a:cs typeface="Arial MT"/>
              </a:rPr>
              <a:t>vicino </a:t>
            </a:r>
            <a:r>
              <a:rPr dirty="0" sz="600" spc="15">
                <a:latin typeface="Arial MT"/>
                <a:cs typeface="Arial MT"/>
              </a:rPr>
              <a:t>ai </a:t>
            </a:r>
            <a:r>
              <a:rPr dirty="0" sz="600" spc="10">
                <a:latin typeface="Arial MT"/>
                <a:cs typeface="Arial MT"/>
              </a:rPr>
              <a:t>punti, fino </a:t>
            </a:r>
            <a:r>
              <a:rPr dirty="0" sz="600" spc="20">
                <a:latin typeface="Arial MT"/>
                <a:cs typeface="Arial MT"/>
              </a:rPr>
              <a:t>a </a:t>
            </a:r>
            <a:r>
              <a:rPr dirty="0" sz="600" spc="15">
                <a:latin typeface="Arial MT"/>
                <a:cs typeface="Arial MT"/>
              </a:rPr>
              <a:t>raggiungere </a:t>
            </a:r>
            <a:r>
              <a:rPr dirty="0" sz="600" spc="20">
                <a:latin typeface="Arial MT"/>
                <a:cs typeface="Arial MT"/>
              </a:rPr>
              <a:t>1 </a:t>
            </a:r>
            <a:r>
              <a:rPr dirty="0" sz="600" spc="15">
                <a:latin typeface="Arial MT"/>
                <a:cs typeface="Arial MT"/>
              </a:rPr>
              <a:t>(o </a:t>
            </a:r>
            <a:r>
              <a:rPr dirty="0" sz="600" spc="10">
                <a:latin typeface="Arial MT"/>
                <a:cs typeface="Arial MT"/>
              </a:rPr>
              <a:t>100%) </a:t>
            </a:r>
            <a:r>
              <a:rPr dirty="0" sz="600" spc="15">
                <a:latin typeface="Arial MT"/>
                <a:cs typeface="Arial MT"/>
              </a:rPr>
              <a:t>quando </a:t>
            </a:r>
            <a:r>
              <a:rPr dirty="0" sz="600" spc="10">
                <a:latin typeface="Arial MT"/>
                <a:cs typeface="Arial MT"/>
              </a:rPr>
              <a:t>tutti </a:t>
            </a:r>
            <a:r>
              <a:rPr dirty="0" sz="600" spc="5">
                <a:latin typeface="Arial MT"/>
                <a:cs typeface="Arial MT"/>
              </a:rPr>
              <a:t>i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punti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sperimentali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sono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collocati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esattamente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sulla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retta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quindi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ogni 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5">
                <a:latin typeface="Arial MT"/>
                <a:cs typeface="Arial MT"/>
              </a:rPr>
              <a:t>Y</a:t>
            </a:r>
            <a:r>
              <a:rPr dirty="0" baseline="-20833" sz="600" spc="-7">
                <a:latin typeface="Arial MT"/>
                <a:cs typeface="Arial MT"/>
              </a:rPr>
              <a:t>i</a:t>
            </a:r>
            <a:r>
              <a:rPr dirty="0" baseline="-20833" sz="600" spc="15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può essere </a:t>
            </a:r>
            <a:r>
              <a:rPr dirty="0" sz="600" spc="10">
                <a:latin typeface="Arial MT"/>
                <a:cs typeface="Arial MT"/>
              </a:rPr>
              <a:t>predetto </a:t>
            </a:r>
            <a:r>
              <a:rPr dirty="0" sz="600" spc="20">
                <a:latin typeface="Arial MT"/>
                <a:cs typeface="Arial MT"/>
              </a:rPr>
              <a:t>con </a:t>
            </a:r>
            <a:r>
              <a:rPr dirty="0" sz="600" spc="10">
                <a:latin typeface="Arial MT"/>
                <a:cs typeface="Arial MT"/>
              </a:rPr>
              <a:t>precisione totale dal corrispondente valore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X</a:t>
            </a:r>
            <a:r>
              <a:rPr dirty="0" baseline="-20833" sz="600" spc="15">
                <a:latin typeface="Arial MT"/>
                <a:cs typeface="Arial MT"/>
              </a:rPr>
              <a:t>i</a:t>
            </a:r>
            <a:endParaRPr baseline="-20833"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Arial MT"/>
              <a:cs typeface="Arial MT"/>
            </a:endParaRPr>
          </a:p>
          <a:p>
            <a:pPr algn="just" marL="25400" marR="31750">
              <a:lnSpc>
                <a:spcPct val="105000"/>
              </a:lnSpc>
            </a:pPr>
            <a:r>
              <a:rPr dirty="0" sz="600" spc="15">
                <a:latin typeface="Arial MT"/>
                <a:cs typeface="Arial MT"/>
              </a:rPr>
              <a:t>Nell'esempio </a:t>
            </a:r>
            <a:r>
              <a:rPr dirty="0" sz="600" spc="20">
                <a:latin typeface="Arial MT"/>
                <a:cs typeface="Arial MT"/>
              </a:rPr>
              <a:t>con </a:t>
            </a:r>
            <a:r>
              <a:rPr dirty="0" sz="600" spc="5">
                <a:latin typeface="Arial MT"/>
                <a:cs typeface="Arial MT"/>
              </a:rPr>
              <a:t>le </a:t>
            </a:r>
            <a:r>
              <a:rPr dirty="0" sz="600" spc="20">
                <a:latin typeface="Arial MT"/>
                <a:cs typeface="Arial MT"/>
              </a:rPr>
              <a:t>8 </a:t>
            </a:r>
            <a:r>
              <a:rPr dirty="0" sz="600" spc="10">
                <a:latin typeface="Arial MT"/>
                <a:cs typeface="Arial MT"/>
              </a:rPr>
              <a:t>osservazioni </a:t>
            </a:r>
            <a:r>
              <a:rPr dirty="0" sz="600" spc="15">
                <a:latin typeface="Arial MT"/>
                <a:cs typeface="Arial MT"/>
              </a:rPr>
              <a:t>di </a:t>
            </a:r>
            <a:r>
              <a:rPr dirty="0" sz="600" spc="10">
                <a:latin typeface="Arial MT"/>
                <a:cs typeface="Arial MT"/>
              </a:rPr>
              <a:t>età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10">
                <a:latin typeface="Arial MT"/>
                <a:cs typeface="Arial MT"/>
              </a:rPr>
              <a:t>pressione </a:t>
            </a:r>
            <a:r>
              <a:rPr dirty="0" sz="600" spc="5">
                <a:latin typeface="Arial MT"/>
                <a:cs typeface="Arial MT"/>
              </a:rPr>
              <a:t>il </a:t>
            </a:r>
            <a:r>
              <a:rPr dirty="0" sz="600" spc="10">
                <a:latin typeface="Arial MT"/>
                <a:cs typeface="Arial MT"/>
              </a:rPr>
              <a:t>valore del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coefficiente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determinazione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è: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803" y="5703063"/>
            <a:ext cx="33083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latin typeface="Times New Roman"/>
                <a:cs typeface="Times New Roman"/>
              </a:rPr>
              <a:t>9230.9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651" y="5632960"/>
            <a:ext cx="117284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00" i="1">
                <a:latin typeface="Times New Roman"/>
                <a:cs typeface="Times New Roman"/>
              </a:rPr>
              <a:t>R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23148" sz="900">
                <a:latin typeface="Times New Roman"/>
                <a:cs typeface="Times New Roman"/>
              </a:rPr>
              <a:t>2</a:t>
            </a:r>
            <a:r>
              <a:rPr dirty="0" baseline="23148" sz="900">
                <a:latin typeface="Times New Roman"/>
                <a:cs typeface="Times New Roman"/>
              </a:rPr>
              <a:t> </a:t>
            </a:r>
            <a:r>
              <a:rPr dirty="0" baseline="23148" sz="900" spc="104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  </a:t>
            </a:r>
            <a:r>
              <a:rPr dirty="0" u="sng" baseline="21604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6543.1</a:t>
            </a:r>
            <a:r>
              <a:rPr dirty="0" u="sng" baseline="21604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1604" sz="1350" spc="-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21604" sz="1350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1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0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71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19" y="4233667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4256606"/>
            <a:ext cx="2833028" cy="21776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25823" y="4233667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algn="just" marL="126364" marR="152400">
              <a:lnSpc>
                <a:spcPct val="105500"/>
              </a:lnSpc>
              <a:spcBef>
                <a:spcPts val="509"/>
              </a:spcBef>
            </a:pPr>
            <a:r>
              <a:rPr dirty="0" sz="550" spc="5">
                <a:latin typeface="Arial MT"/>
                <a:cs typeface="Arial MT"/>
              </a:rPr>
              <a:t>Ciò significa </a:t>
            </a:r>
            <a:r>
              <a:rPr dirty="0" sz="550" spc="10">
                <a:latin typeface="Arial MT"/>
                <a:cs typeface="Arial MT"/>
              </a:rPr>
              <a:t>che, noto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valore </a:t>
            </a:r>
            <a:r>
              <a:rPr dirty="0" sz="550" spc="5">
                <a:latin typeface="Arial MT"/>
                <a:cs typeface="Arial MT"/>
              </a:rPr>
              <a:t>dell'età, quello della </a:t>
            </a:r>
            <a:r>
              <a:rPr dirty="0" sz="550" spc="10">
                <a:latin typeface="Arial MT"/>
                <a:cs typeface="Arial MT"/>
              </a:rPr>
              <a:t>pressione è </a:t>
            </a:r>
            <a:r>
              <a:rPr dirty="0" sz="550" spc="5">
                <a:latin typeface="Arial MT"/>
                <a:cs typeface="Arial MT"/>
              </a:rPr>
              <a:t>stimato </a:t>
            </a:r>
            <a:r>
              <a:rPr dirty="0" sz="550" spc="10">
                <a:latin typeface="Arial MT"/>
                <a:cs typeface="Arial MT"/>
              </a:rPr>
              <a:t>mediante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retta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regressione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con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approssimazione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5">
                <a:latin typeface="Arial MT"/>
                <a:cs typeface="Arial MT"/>
              </a:rPr>
              <a:t> circa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il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71%.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algn="just" marL="149225" marR="161925">
              <a:lnSpc>
                <a:spcPct val="103600"/>
              </a:lnSpc>
              <a:spcBef>
                <a:spcPts val="505"/>
              </a:spcBef>
            </a:pP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restante 1</a:t>
            </a:r>
            <a:r>
              <a:rPr dirty="0" sz="550" spc="10">
                <a:latin typeface="Symbol"/>
                <a:cs typeface="Symbol"/>
              </a:rPr>
              <a:t></a:t>
            </a:r>
            <a:r>
              <a:rPr dirty="0" sz="550" spc="10">
                <a:latin typeface="Arial MT"/>
                <a:cs typeface="Arial MT"/>
              </a:rPr>
              <a:t>r</a:t>
            </a:r>
            <a:r>
              <a:rPr dirty="0" baseline="23809" sz="525" spc="15">
                <a:latin typeface="Arial MT"/>
                <a:cs typeface="Arial MT"/>
              </a:rPr>
              <a:t>2</a:t>
            </a:r>
            <a:r>
              <a:rPr dirty="0" sz="550" spc="10">
                <a:latin typeface="Arial MT"/>
                <a:cs typeface="Arial MT"/>
              </a:rPr>
              <a:t>=29% è </a:t>
            </a:r>
            <a:r>
              <a:rPr dirty="0" sz="550" spc="5">
                <a:latin typeface="Arial MT"/>
                <a:cs typeface="Arial MT"/>
              </a:rPr>
              <a:t>determinato dalla variabilità individuale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scostamento 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dalla retta </a:t>
            </a:r>
            <a:r>
              <a:rPr dirty="0" sz="550" spc="10">
                <a:latin typeface="Arial MT"/>
                <a:cs typeface="Arial MT"/>
              </a:rPr>
              <a:t>ed </a:t>
            </a:r>
            <a:r>
              <a:rPr dirty="0" sz="550" spc="5">
                <a:latin typeface="Arial MT"/>
                <a:cs typeface="Arial MT"/>
              </a:rPr>
              <a:t>indica la </a:t>
            </a:r>
            <a:r>
              <a:rPr dirty="0" sz="550" spc="10">
                <a:latin typeface="Arial MT"/>
                <a:cs typeface="Arial MT"/>
              </a:rPr>
              <a:t>parte di </a:t>
            </a:r>
            <a:r>
              <a:rPr dirty="0" sz="550" spc="5">
                <a:latin typeface="Arial MT"/>
                <a:cs typeface="Arial MT"/>
              </a:rPr>
              <a:t>variabilità della variabile risposta imputabile 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20">
                <a:latin typeface="Arial MT"/>
                <a:cs typeface="Arial MT"/>
              </a:rPr>
              <a:t>v</a:t>
            </a:r>
            <a:r>
              <a:rPr dirty="0" sz="550" spc="10">
                <a:latin typeface="Arial MT"/>
                <a:cs typeface="Arial MT"/>
              </a:rPr>
              <a:t>en</a:t>
            </a:r>
            <a:r>
              <a:rPr dirty="0" sz="550">
                <a:latin typeface="Arial MT"/>
                <a:cs typeface="Arial MT"/>
              </a:rPr>
              <a:t>t</a:t>
            </a:r>
            <a:r>
              <a:rPr dirty="0" sz="550" spc="10">
                <a:latin typeface="Arial MT"/>
                <a:cs typeface="Arial MT"/>
              </a:rPr>
              <a:t>ua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5">
                <a:latin typeface="Arial MT"/>
                <a:cs typeface="Arial MT"/>
              </a:rPr>
              <a:t>me</a:t>
            </a:r>
            <a:r>
              <a:rPr dirty="0" sz="550">
                <a:latin typeface="Arial MT"/>
                <a:cs typeface="Arial MT"/>
              </a:rPr>
              <a:t>n</a:t>
            </a:r>
            <a:r>
              <a:rPr dirty="0" sz="550">
                <a:latin typeface="Arial MT"/>
                <a:cs typeface="Arial MT"/>
              </a:rPr>
              <a:t>t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-4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ad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>
                <a:latin typeface="Arial MT"/>
                <a:cs typeface="Arial MT"/>
              </a:rPr>
              <a:t>t</a:t>
            </a:r>
            <a:r>
              <a:rPr dirty="0" sz="550" spc="5">
                <a:latin typeface="Arial MT"/>
                <a:cs typeface="Arial MT"/>
              </a:rPr>
              <a:t>ri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f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>
                <a:latin typeface="Arial MT"/>
                <a:cs typeface="Arial MT"/>
              </a:rPr>
              <a:t>tt</a:t>
            </a:r>
            <a:r>
              <a:rPr dirty="0" sz="550" spc="5">
                <a:latin typeface="Arial MT"/>
                <a:cs typeface="Arial MT"/>
              </a:rPr>
              <a:t>ori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20">
                <a:latin typeface="Arial MT"/>
                <a:cs typeface="Arial MT"/>
              </a:rPr>
              <a:t>v</a:t>
            </a:r>
            <a:r>
              <a:rPr dirty="0" sz="550" spc="10">
                <a:latin typeface="Arial MT"/>
                <a:cs typeface="Arial MT"/>
              </a:rPr>
              <a:t>ersi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da</a:t>
            </a:r>
            <a:r>
              <a:rPr dirty="0" sz="550" spc="-5">
                <a:latin typeface="Arial MT"/>
                <a:cs typeface="Arial MT"/>
              </a:rPr>
              <a:t>ll</a:t>
            </a:r>
            <a:r>
              <a:rPr dirty="0" sz="550" spc="10">
                <a:latin typeface="Arial MT"/>
                <a:cs typeface="Arial MT"/>
              </a:rPr>
              <a:t>’e</a:t>
            </a:r>
            <a:r>
              <a:rPr dirty="0" sz="550">
                <a:latin typeface="Arial MT"/>
                <a:cs typeface="Arial MT"/>
              </a:rPr>
              <a:t>t</a:t>
            </a:r>
            <a:r>
              <a:rPr dirty="0" sz="550" spc="10">
                <a:latin typeface="Arial MT"/>
                <a:cs typeface="Arial MT"/>
              </a:rPr>
              <a:t>à.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algn="just" marL="149225" marR="161290">
              <a:lnSpc>
                <a:spcPct val="104500"/>
              </a:lnSpc>
              <a:spcBef>
                <a:spcPts val="509"/>
              </a:spcBef>
            </a:pPr>
            <a:r>
              <a:rPr dirty="0" sz="550" spc="10">
                <a:latin typeface="Arial MT"/>
                <a:cs typeface="Arial MT"/>
              </a:rPr>
              <a:t>La </a:t>
            </a:r>
            <a:r>
              <a:rPr dirty="0" sz="550" spc="5">
                <a:latin typeface="Arial MT"/>
                <a:cs typeface="Arial MT"/>
              </a:rPr>
              <a:t>valutazione del </a:t>
            </a:r>
            <a:r>
              <a:rPr dirty="0" sz="550" spc="10">
                <a:latin typeface="Arial MT"/>
                <a:cs typeface="Arial MT"/>
              </a:rPr>
              <a:t>valore di r</a:t>
            </a:r>
            <a:r>
              <a:rPr dirty="0" baseline="23809" sz="525" spc="15">
                <a:latin typeface="Arial MT"/>
                <a:cs typeface="Arial MT"/>
              </a:rPr>
              <a:t>2</a:t>
            </a:r>
            <a:r>
              <a:rPr dirty="0" baseline="23809" sz="525" spc="22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è </a:t>
            </a:r>
            <a:r>
              <a:rPr dirty="0" sz="550" spc="5">
                <a:latin typeface="Arial MT"/>
                <a:cs typeface="Arial MT"/>
              </a:rPr>
              <a:t>in stretto rapporto </a:t>
            </a:r>
            <a:r>
              <a:rPr dirty="0" sz="550" spc="10">
                <a:latin typeface="Arial MT"/>
                <a:cs typeface="Arial MT"/>
              </a:rPr>
              <a:t>con </a:t>
            </a:r>
            <a:r>
              <a:rPr dirty="0" sz="550" spc="5">
                <a:latin typeface="Arial MT"/>
                <a:cs typeface="Arial MT"/>
              </a:rPr>
              <a:t>la disciplina oggetto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studio. Si </a:t>
            </a:r>
            <a:r>
              <a:rPr dirty="0" sz="550" spc="10">
                <a:latin typeface="Arial MT"/>
                <a:cs typeface="Arial MT"/>
              </a:rPr>
              <a:t>può ritenere </a:t>
            </a:r>
            <a:r>
              <a:rPr dirty="0" sz="550" spc="5">
                <a:latin typeface="Arial MT"/>
                <a:cs typeface="Arial MT"/>
              </a:rPr>
              <a:t>in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alcuni ambiti</a:t>
            </a:r>
            <a:r>
              <a:rPr dirty="0" sz="550" spc="10">
                <a:latin typeface="Arial MT"/>
                <a:cs typeface="Arial MT"/>
              </a:rPr>
              <a:t> che </a:t>
            </a:r>
            <a:r>
              <a:rPr dirty="0" sz="550" spc="5">
                <a:latin typeface="Arial MT"/>
                <a:cs typeface="Arial MT"/>
              </a:rPr>
              <a:t>il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modello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lineare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abbia  </a:t>
            </a:r>
            <a:r>
              <a:rPr dirty="0" sz="550" spc="10">
                <a:latin typeface="Arial MT"/>
                <a:cs typeface="Arial MT"/>
              </a:rPr>
              <a:t>un </a:t>
            </a:r>
            <a:r>
              <a:rPr dirty="0" sz="550" spc="10" b="1" i="1">
                <a:latin typeface="Arial"/>
                <a:cs typeface="Arial"/>
              </a:rPr>
              <a:t>buon </a:t>
            </a:r>
            <a:r>
              <a:rPr dirty="0" sz="550" spc="15" b="1" i="1">
                <a:latin typeface="Arial"/>
                <a:cs typeface="Arial"/>
              </a:rPr>
              <a:t> </a:t>
            </a:r>
            <a:r>
              <a:rPr dirty="0" sz="550" spc="5" b="1" i="1">
                <a:latin typeface="Arial"/>
                <a:cs typeface="Arial"/>
              </a:rPr>
              <a:t>fitting </a:t>
            </a:r>
            <a:r>
              <a:rPr dirty="0" sz="550" spc="10">
                <a:latin typeface="Arial MT"/>
                <a:cs typeface="Arial MT"/>
              </a:rPr>
              <a:t>con </a:t>
            </a:r>
            <a:r>
              <a:rPr dirty="0" sz="550" spc="5">
                <a:latin typeface="Arial MT"/>
                <a:cs typeface="Arial MT"/>
              </a:rPr>
              <a:t>i </a:t>
            </a:r>
            <a:r>
              <a:rPr dirty="0" sz="550" spc="10">
                <a:latin typeface="Arial MT"/>
                <a:cs typeface="Arial MT"/>
              </a:rPr>
              <a:t>valori </a:t>
            </a:r>
            <a:r>
              <a:rPr dirty="0" sz="550" spc="5">
                <a:latin typeface="Arial MT"/>
                <a:cs typeface="Arial MT"/>
              </a:rPr>
              <a:t>sperimentali </a:t>
            </a:r>
            <a:r>
              <a:rPr dirty="0" sz="550" spc="10">
                <a:latin typeface="Arial MT"/>
                <a:cs typeface="Arial MT"/>
              </a:rPr>
              <a:t>se </a:t>
            </a:r>
            <a:r>
              <a:rPr dirty="0" sz="550" spc="10" b="1">
                <a:latin typeface="Arial"/>
                <a:cs typeface="Arial"/>
              </a:rPr>
              <a:t>r</a:t>
            </a:r>
            <a:r>
              <a:rPr dirty="0" baseline="23809" sz="525" spc="15">
                <a:latin typeface="Arial MT"/>
                <a:cs typeface="Arial MT"/>
              </a:rPr>
              <a:t>2 </a:t>
            </a:r>
            <a:r>
              <a:rPr dirty="0" sz="550" spc="15" b="1">
                <a:latin typeface="Arial"/>
                <a:cs typeface="Arial"/>
              </a:rPr>
              <a:t>&gt; </a:t>
            </a:r>
            <a:r>
              <a:rPr dirty="0" sz="550" spc="5" b="1">
                <a:latin typeface="Arial"/>
                <a:cs typeface="Arial"/>
              </a:rPr>
              <a:t>0.6</a:t>
            </a:r>
            <a:r>
              <a:rPr dirty="0" sz="550" spc="5">
                <a:latin typeface="Arial MT"/>
                <a:cs typeface="Arial MT"/>
              </a:rPr>
              <a:t>, </a:t>
            </a:r>
            <a:r>
              <a:rPr dirty="0" sz="550" spc="15">
                <a:latin typeface="Arial MT"/>
                <a:cs typeface="Arial MT"/>
              </a:rPr>
              <a:t>ma </a:t>
            </a:r>
            <a:r>
              <a:rPr dirty="0" sz="550" spc="10">
                <a:latin typeface="Arial MT"/>
                <a:cs typeface="Arial MT"/>
              </a:rPr>
              <a:t>va </a:t>
            </a:r>
            <a:r>
              <a:rPr dirty="0" sz="550" spc="5">
                <a:latin typeface="Arial MT"/>
                <a:cs typeface="Arial MT"/>
              </a:rPr>
              <a:t>detto </a:t>
            </a:r>
            <a:r>
              <a:rPr dirty="0" sz="550" spc="10">
                <a:latin typeface="Arial MT"/>
                <a:cs typeface="Arial MT"/>
              </a:rPr>
              <a:t>anche che </a:t>
            </a:r>
            <a:r>
              <a:rPr dirty="0" sz="550" spc="5">
                <a:latin typeface="Arial MT"/>
                <a:cs typeface="Arial MT"/>
              </a:rPr>
              <a:t>nelle </a:t>
            </a:r>
            <a:r>
              <a:rPr dirty="0" sz="550" spc="10">
                <a:latin typeface="Arial MT"/>
                <a:cs typeface="Arial MT"/>
              </a:rPr>
              <a:t>scienze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sociali   </a:t>
            </a:r>
            <a:r>
              <a:rPr dirty="0" sz="550" spc="10">
                <a:latin typeface="Arial MT"/>
                <a:cs typeface="Arial MT"/>
              </a:rPr>
              <a:t>spesso </a:t>
            </a:r>
            <a:r>
              <a:rPr dirty="0" sz="550" spc="5">
                <a:latin typeface="Arial MT"/>
                <a:cs typeface="Arial MT"/>
              </a:rPr>
              <a:t>si reputa alto un valore uguale </a:t>
            </a:r>
            <a:r>
              <a:rPr dirty="0" sz="550" spc="10">
                <a:latin typeface="Arial MT"/>
                <a:cs typeface="Arial MT"/>
              </a:rPr>
              <a:t>a </a:t>
            </a:r>
            <a:r>
              <a:rPr dirty="0" sz="550" spc="5">
                <a:latin typeface="Arial MT"/>
                <a:cs typeface="Arial MT"/>
              </a:rPr>
              <a:t>0.30 </a:t>
            </a:r>
            <a:r>
              <a:rPr dirty="0" sz="550" spc="10">
                <a:latin typeface="Arial MT"/>
                <a:cs typeface="Arial MT"/>
              </a:rPr>
              <a:t>mentre </a:t>
            </a:r>
            <a:r>
              <a:rPr dirty="0" sz="550" spc="5">
                <a:latin typeface="Arial MT"/>
                <a:cs typeface="Arial MT"/>
              </a:rPr>
              <a:t>i fisici </a:t>
            </a:r>
            <a:r>
              <a:rPr dirty="0" sz="550" spc="10">
                <a:latin typeface="Arial MT"/>
                <a:cs typeface="Arial MT"/>
              </a:rPr>
              <a:t>stimano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basso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valore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pari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0.98.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8011" y="7323519"/>
            <a:ext cx="2072639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r>
              <a:rPr dirty="0" sz="900" spc="-60" b="1" i="1">
                <a:latin typeface="Verdana"/>
                <a:cs typeface="Verdana"/>
              </a:rPr>
              <a:t>RR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Z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011" y="7706361"/>
            <a:ext cx="23914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latin typeface="Arial MT"/>
                <a:cs typeface="Arial MT"/>
              </a:rPr>
              <a:t>Una </a:t>
            </a:r>
            <a:r>
              <a:rPr dirty="0" sz="550" spc="10">
                <a:latin typeface="Arial MT"/>
                <a:cs typeface="Arial MT"/>
              </a:rPr>
              <a:t>misura </a:t>
            </a:r>
            <a:r>
              <a:rPr dirty="0" sz="550" spc="5">
                <a:latin typeface="Arial MT"/>
                <a:cs typeface="Arial MT"/>
              </a:rPr>
              <a:t>della </a:t>
            </a:r>
            <a:r>
              <a:rPr dirty="0" sz="550" spc="10">
                <a:latin typeface="Arial MT"/>
                <a:cs typeface="Arial MT"/>
              </a:rPr>
              <a:t>bontà del modello </a:t>
            </a:r>
            <a:r>
              <a:rPr dirty="0" sz="550" spc="5">
                <a:latin typeface="Arial MT"/>
                <a:cs typeface="Arial MT"/>
              </a:rPr>
              <a:t>lineare </a:t>
            </a:r>
            <a:r>
              <a:rPr dirty="0" sz="550" spc="10">
                <a:latin typeface="Arial MT"/>
                <a:cs typeface="Arial MT"/>
              </a:rPr>
              <a:t>può essere </a:t>
            </a:r>
            <a:r>
              <a:rPr dirty="0" sz="550" spc="5">
                <a:latin typeface="Arial MT"/>
                <a:cs typeface="Arial MT"/>
              </a:rPr>
              <a:t>ottenuta </a:t>
            </a:r>
            <a:r>
              <a:rPr dirty="0" sz="550" spc="10">
                <a:latin typeface="Arial MT"/>
                <a:cs typeface="Arial MT"/>
              </a:rPr>
              <a:t>studiando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l’</a:t>
            </a:r>
            <a:r>
              <a:rPr dirty="0" sz="550" spc="5" b="1" i="1">
                <a:latin typeface="Arial"/>
                <a:cs typeface="Arial"/>
              </a:rPr>
              <a:t>interdipendenza</a:t>
            </a:r>
            <a:r>
              <a:rPr dirty="0" sz="550" spc="-5" b="1" i="1">
                <a:latin typeface="Arial"/>
                <a:cs typeface="Arial"/>
              </a:rPr>
              <a:t> </a:t>
            </a:r>
            <a:r>
              <a:rPr dirty="0" sz="550" spc="5">
                <a:latin typeface="Arial MT"/>
                <a:cs typeface="Arial MT"/>
              </a:rPr>
              <a:t>tra</a:t>
            </a:r>
            <a:r>
              <a:rPr dirty="0" sz="550" spc="10">
                <a:latin typeface="Arial MT"/>
                <a:cs typeface="Arial MT"/>
              </a:rPr>
              <a:t> due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caratteri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statistiche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quantitativi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X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40">
                <a:latin typeface="Arial MT"/>
                <a:cs typeface="Arial MT"/>
              </a:rPr>
              <a:t>Y.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011" y="8055357"/>
            <a:ext cx="214122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latin typeface="Arial MT"/>
                <a:cs typeface="Arial MT"/>
              </a:rPr>
              <a:t>Uno </a:t>
            </a:r>
            <a:r>
              <a:rPr dirty="0" sz="550" spc="5">
                <a:latin typeface="Arial MT"/>
                <a:cs typeface="Arial MT"/>
              </a:rPr>
              <a:t>degli indici molto </a:t>
            </a:r>
            <a:r>
              <a:rPr dirty="0" sz="550" spc="10">
                <a:latin typeface="Arial MT"/>
                <a:cs typeface="Arial MT"/>
              </a:rPr>
              <a:t>noto per una </a:t>
            </a:r>
            <a:r>
              <a:rPr dirty="0" sz="550" spc="5">
                <a:latin typeface="Arial MT"/>
                <a:cs typeface="Arial MT"/>
              </a:rPr>
              <a:t>tale </a:t>
            </a:r>
            <a:r>
              <a:rPr dirty="0" sz="550" spc="10">
                <a:latin typeface="Arial MT"/>
                <a:cs typeface="Arial MT"/>
              </a:rPr>
              <a:t>misura è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5" b="1" i="1">
                <a:latin typeface="Arial"/>
                <a:cs typeface="Arial"/>
              </a:rPr>
              <a:t>Coefficiente di </a:t>
            </a:r>
            <a:r>
              <a:rPr dirty="0" sz="550" spc="-140" b="1" i="1">
                <a:latin typeface="Arial"/>
                <a:cs typeface="Arial"/>
              </a:rPr>
              <a:t> </a:t>
            </a:r>
            <a:r>
              <a:rPr dirty="0" sz="550" spc="10" b="1" i="1">
                <a:latin typeface="Arial"/>
                <a:cs typeface="Arial"/>
              </a:rPr>
              <a:t>Correlazione</a:t>
            </a:r>
            <a:r>
              <a:rPr dirty="0" sz="550" spc="-35" b="1" i="1">
                <a:latin typeface="Arial"/>
                <a:cs typeface="Arial"/>
              </a:rPr>
              <a:t> </a:t>
            </a:r>
            <a:r>
              <a:rPr dirty="0" sz="550" spc="10" b="1" i="1">
                <a:latin typeface="Arial"/>
                <a:cs typeface="Arial"/>
              </a:rPr>
              <a:t>Lineare</a:t>
            </a:r>
            <a:r>
              <a:rPr dirty="0" sz="550" spc="-10" b="1" i="1">
                <a:latin typeface="Arial"/>
                <a:cs typeface="Arial"/>
              </a:rPr>
              <a:t> </a:t>
            </a:r>
            <a:r>
              <a:rPr dirty="0" sz="550" spc="5" b="1" i="1">
                <a:latin typeface="Arial"/>
                <a:cs typeface="Arial"/>
              </a:rPr>
              <a:t>r</a:t>
            </a:r>
            <a:r>
              <a:rPr dirty="0" sz="550" spc="5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2412" y="8581258"/>
            <a:ext cx="57150" cy="109855"/>
            <a:chOff x="1732412" y="8581258"/>
            <a:chExt cx="57150" cy="109855"/>
          </a:xfrm>
        </p:grpSpPr>
        <p:sp>
          <p:nvSpPr>
            <p:cNvPr id="19" name="object 19"/>
            <p:cNvSpPr/>
            <p:nvPr/>
          </p:nvSpPr>
          <p:spPr>
            <a:xfrm>
              <a:off x="1734317" y="8648702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0" y="7618"/>
                  </a:moveTo>
                  <a:lnTo>
                    <a:pt x="12192" y="0"/>
                  </a:lnTo>
                </a:path>
              </a:pathLst>
            </a:custGeom>
            <a:ln w="3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6510" y="8651743"/>
              <a:ext cx="17145" cy="35560"/>
            </a:xfrm>
            <a:custGeom>
              <a:avLst/>
              <a:gdLst/>
              <a:ahLst/>
              <a:cxnLst/>
              <a:rect l="l" t="t" r="r" b="b"/>
              <a:pathLst>
                <a:path w="17144" h="35559">
                  <a:moveTo>
                    <a:pt x="0" y="0"/>
                  </a:moveTo>
                  <a:lnTo>
                    <a:pt x="16754" y="35050"/>
                  </a:lnTo>
                </a:path>
              </a:pathLst>
            </a:custGeom>
            <a:ln w="7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66316" y="8583163"/>
              <a:ext cx="21590" cy="104139"/>
            </a:xfrm>
            <a:custGeom>
              <a:avLst/>
              <a:gdLst/>
              <a:ahLst/>
              <a:cxnLst/>
              <a:rect l="l" t="t" r="r" b="b"/>
              <a:pathLst>
                <a:path w="21589" h="104140">
                  <a:moveTo>
                    <a:pt x="0" y="103630"/>
                  </a:moveTo>
                  <a:lnTo>
                    <a:pt x="21332" y="0"/>
                  </a:lnTo>
                </a:path>
              </a:pathLst>
            </a:custGeom>
            <a:ln w="3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792223" y="8560413"/>
            <a:ext cx="672465" cy="134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700" spc="10">
                <a:latin typeface="Times New Roman"/>
                <a:cs typeface="Times New Roman"/>
              </a:rPr>
              <a:t>DEV(X)</a:t>
            </a:r>
            <a:r>
              <a:rPr dirty="0" sz="700" spc="10">
                <a:latin typeface="Symbol"/>
                <a:cs typeface="Symbol"/>
              </a:rPr>
              <a:t></a:t>
            </a:r>
            <a:r>
              <a:rPr dirty="0" sz="700" spc="10">
                <a:latin typeface="Times New Roman"/>
                <a:cs typeface="Times New Roman"/>
              </a:rPr>
              <a:t>DEV(Y)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1751" y="8444589"/>
            <a:ext cx="927735" cy="134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23809" sz="1050" spc="7" i="1">
                <a:latin typeface="Times New Roman"/>
                <a:cs typeface="Times New Roman"/>
              </a:rPr>
              <a:t>R</a:t>
            </a:r>
            <a:r>
              <a:rPr dirty="0" baseline="-23809" sz="1050" spc="-104" i="1">
                <a:latin typeface="Times New Roman"/>
                <a:cs typeface="Times New Roman"/>
              </a:rPr>
              <a:t> </a:t>
            </a:r>
            <a:r>
              <a:rPr dirty="0" baseline="-23809" sz="1050" spc="7">
                <a:latin typeface="Symbol"/>
                <a:cs typeface="Symbol"/>
              </a:rPr>
              <a:t></a:t>
            </a:r>
            <a:r>
              <a:rPr dirty="0" baseline="-23809" sz="1050" spc="7">
                <a:latin typeface="Times New Roman"/>
                <a:cs typeface="Times New Roman"/>
              </a:rPr>
              <a:t> </a:t>
            </a:r>
            <a:r>
              <a:rPr dirty="0" u="sng" sz="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-23809" sz="1050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-23809" sz="1050" spc="2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CODEV(X,Y)</a:t>
            </a:r>
            <a:r>
              <a:rPr dirty="0" u="sng" sz="7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519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7225358"/>
            <a:ext cx="2833028" cy="21776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925823" y="7202422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600" spc="-5">
                <a:latin typeface="Arial MT"/>
                <a:cs typeface="Arial MT"/>
              </a:rPr>
              <a:t>Tale</a:t>
            </a:r>
            <a:r>
              <a:rPr dirty="0" sz="600" spc="5">
                <a:latin typeface="Arial MT"/>
                <a:cs typeface="Arial MT"/>
              </a:rPr>
              <a:t> quantità,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indicata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anche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con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5" b="1">
                <a:latin typeface="Arial"/>
                <a:cs typeface="Arial"/>
              </a:rPr>
              <a:t>R</a:t>
            </a:r>
            <a:r>
              <a:rPr dirty="0" sz="600" spc="15">
                <a:latin typeface="Arial MT"/>
                <a:cs typeface="Arial MT"/>
              </a:rPr>
              <a:t>, </a:t>
            </a:r>
            <a:r>
              <a:rPr dirty="0" sz="600" spc="10">
                <a:latin typeface="Arial MT"/>
                <a:cs typeface="Arial MT"/>
              </a:rPr>
              <a:t>varia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170">
                <a:latin typeface="Arial MT"/>
                <a:cs typeface="Arial MT"/>
              </a:rPr>
              <a:t> </a:t>
            </a:r>
            <a:r>
              <a:rPr dirty="0" sz="600" spc="15">
                <a:latin typeface="Symbol"/>
                <a:cs typeface="Symbol"/>
              </a:rPr>
              <a:t></a:t>
            </a:r>
            <a:r>
              <a:rPr dirty="0" sz="600" spc="15">
                <a:latin typeface="Arial MT"/>
                <a:cs typeface="Arial MT"/>
              </a:rPr>
              <a:t>1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 MT"/>
              <a:cs typeface="Arial MT"/>
            </a:endParaRPr>
          </a:p>
          <a:p>
            <a:pPr algn="just" marL="126364" marR="91440">
              <a:lnSpc>
                <a:spcPct val="105800"/>
              </a:lnSpc>
              <a:buChar char="•"/>
              <a:tabLst>
                <a:tab pos="178435" algn="l"/>
              </a:tabLst>
            </a:pPr>
            <a:r>
              <a:rPr dirty="0" sz="600" spc="25">
                <a:latin typeface="Arial MT"/>
                <a:cs typeface="Arial MT"/>
              </a:rPr>
              <a:t>Un</a:t>
            </a:r>
            <a:r>
              <a:rPr dirty="0" sz="600" spc="6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di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0" b="1">
                <a:latin typeface="Arial"/>
                <a:cs typeface="Arial"/>
              </a:rPr>
              <a:t>r</a:t>
            </a:r>
            <a:r>
              <a:rPr dirty="0" sz="600" spc="75" b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vicino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1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indica</a:t>
            </a:r>
            <a:r>
              <a:rPr dirty="0" sz="600" spc="8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una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associazione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stretta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</a:t>
            </a:r>
            <a:r>
              <a:rPr dirty="0" sz="600" spc="6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molto</a:t>
            </a:r>
            <a:r>
              <a:rPr dirty="0" sz="600" spc="7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stretta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due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variabili;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parla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tal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caso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di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 i="1">
                <a:latin typeface="Arial"/>
                <a:cs typeface="Arial"/>
              </a:rPr>
              <a:t>correlazione</a:t>
            </a:r>
            <a:r>
              <a:rPr dirty="0" sz="600" spc="35" i="1">
                <a:latin typeface="Arial"/>
                <a:cs typeface="Arial"/>
              </a:rPr>
              <a:t> </a:t>
            </a:r>
            <a:r>
              <a:rPr dirty="0" sz="600" spc="10" i="1">
                <a:latin typeface="Arial"/>
                <a:cs typeface="Arial"/>
              </a:rPr>
              <a:t>lineare</a:t>
            </a:r>
            <a:r>
              <a:rPr dirty="0" sz="600" spc="35" i="1">
                <a:latin typeface="Arial"/>
                <a:cs typeface="Arial"/>
              </a:rPr>
              <a:t> </a:t>
            </a:r>
            <a:r>
              <a:rPr dirty="0" sz="600" spc="15" i="1">
                <a:latin typeface="Arial"/>
                <a:cs typeface="Arial"/>
              </a:rPr>
              <a:t>positiva</a:t>
            </a:r>
            <a:r>
              <a:rPr dirty="0" sz="600" spc="30" i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X 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-2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Y: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all’aumentare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una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aumenta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anche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l’altra.</a:t>
            </a:r>
            <a:endParaRPr sz="600">
              <a:latin typeface="Arial MT"/>
              <a:cs typeface="Arial MT"/>
            </a:endParaRPr>
          </a:p>
          <a:p>
            <a:pPr marL="126364" marR="123825">
              <a:lnSpc>
                <a:spcPct val="105800"/>
              </a:lnSpc>
              <a:spcBef>
                <a:spcPts val="500"/>
              </a:spcBef>
              <a:buChar char="•"/>
              <a:tabLst>
                <a:tab pos="177165" algn="l"/>
              </a:tabLst>
            </a:pPr>
            <a:r>
              <a:rPr dirty="0" sz="600" spc="20">
                <a:latin typeface="Arial MT"/>
                <a:cs typeface="Arial MT"/>
              </a:rPr>
              <a:t>Un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 b="1">
                <a:latin typeface="Arial"/>
                <a:cs typeface="Arial"/>
              </a:rPr>
              <a:t>r</a:t>
            </a:r>
            <a:r>
              <a:rPr dirty="0" sz="600" spc="20" b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vicino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5">
                <a:latin typeface="Symbol"/>
                <a:cs typeface="Symbol"/>
              </a:rPr>
              <a:t></a:t>
            </a:r>
            <a:r>
              <a:rPr dirty="0" sz="600" spc="15">
                <a:latin typeface="Arial MT"/>
                <a:cs typeface="Arial MT"/>
              </a:rPr>
              <a:t>1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denota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un’alta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molto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alta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 i="1">
                <a:latin typeface="Arial"/>
                <a:cs typeface="Arial"/>
              </a:rPr>
              <a:t>correlazione</a:t>
            </a:r>
            <a:r>
              <a:rPr dirty="0" sz="600" spc="55" i="1">
                <a:latin typeface="Arial"/>
                <a:cs typeface="Arial"/>
              </a:rPr>
              <a:t> </a:t>
            </a:r>
            <a:r>
              <a:rPr dirty="0" sz="600" spc="5" i="1">
                <a:latin typeface="Arial"/>
                <a:cs typeface="Arial"/>
              </a:rPr>
              <a:t>lineare </a:t>
            </a:r>
            <a:r>
              <a:rPr dirty="0" sz="600" spc="10" i="1">
                <a:latin typeface="Arial"/>
                <a:cs typeface="Arial"/>
              </a:rPr>
              <a:t> negativa</a:t>
            </a:r>
            <a:r>
              <a:rPr dirty="0" sz="600" spc="15" i="1">
                <a:latin typeface="Arial"/>
                <a:cs typeface="Arial"/>
              </a:rPr>
              <a:t> </a:t>
            </a:r>
            <a:r>
              <a:rPr dirty="0" sz="600" spc="10" i="1">
                <a:latin typeface="Arial"/>
                <a:cs typeface="Arial"/>
              </a:rPr>
              <a:t>(discordanza)</a:t>
            </a:r>
            <a:r>
              <a:rPr dirty="0" sz="600" spc="50" i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tra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X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Y: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all’aumentare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una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esse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l’altra </a:t>
            </a:r>
            <a:r>
              <a:rPr dirty="0" sz="600" spc="10">
                <a:latin typeface="Arial MT"/>
                <a:cs typeface="Arial MT"/>
              </a:rPr>
              <a:t> diminuisce.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650">
              <a:latin typeface="Arial MT"/>
              <a:cs typeface="Arial MT"/>
            </a:endParaRPr>
          </a:p>
          <a:p>
            <a:pPr marL="126364" marR="191135">
              <a:lnSpc>
                <a:spcPct val="106700"/>
              </a:lnSpc>
              <a:spcBef>
                <a:spcPts val="5"/>
              </a:spcBef>
              <a:buChar char="•"/>
              <a:tabLst>
                <a:tab pos="177165" algn="l"/>
              </a:tabLst>
            </a:pPr>
            <a:r>
              <a:rPr dirty="0" sz="600" spc="20">
                <a:latin typeface="Arial MT"/>
                <a:cs typeface="Arial MT"/>
              </a:rPr>
              <a:t>Un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valore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 b="1">
                <a:latin typeface="Arial"/>
                <a:cs typeface="Arial"/>
              </a:rPr>
              <a:t>r</a:t>
            </a:r>
            <a:r>
              <a:rPr dirty="0" sz="600" spc="15" b="1">
                <a:latin typeface="Arial"/>
                <a:cs typeface="Arial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0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o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prossimo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0</a:t>
            </a:r>
            <a:r>
              <a:rPr dirty="0" sz="600" spc="5">
                <a:latin typeface="Arial MT"/>
                <a:cs typeface="Arial MT"/>
              </a:rPr>
              <a:t> indica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5" i="1">
                <a:latin typeface="Arial"/>
                <a:cs typeface="Arial"/>
              </a:rPr>
              <a:t>indifferenza</a:t>
            </a:r>
            <a:r>
              <a:rPr dirty="0" sz="600" spc="55" i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(</a:t>
            </a:r>
            <a:r>
              <a:rPr dirty="0" sz="600" spc="10" i="1">
                <a:latin typeface="Arial"/>
                <a:cs typeface="Arial"/>
              </a:rPr>
              <a:t>indipendenza)</a:t>
            </a:r>
            <a:r>
              <a:rPr dirty="0" sz="600" spc="55" i="1">
                <a:latin typeface="Arial"/>
                <a:cs typeface="Arial"/>
              </a:rPr>
              <a:t> </a:t>
            </a:r>
            <a:r>
              <a:rPr dirty="0" sz="600" spc="10">
                <a:latin typeface="Arial MT"/>
                <a:cs typeface="Arial MT"/>
              </a:rPr>
              <a:t>tra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variabili.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1287854"/>
            <a:ext cx="2833370" cy="2178050"/>
            <a:chOff x="782013" y="1287854"/>
            <a:chExt cx="2833370" cy="217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1287854"/>
              <a:ext cx="2833028" cy="21776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196" y="1574286"/>
              <a:ext cx="2682240" cy="12451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519" y="1264915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94945" marR="374650">
              <a:lnSpc>
                <a:spcPct val="104500"/>
              </a:lnSpc>
            </a:pPr>
            <a:r>
              <a:rPr dirty="0" sz="550">
                <a:latin typeface="Arial MT"/>
                <a:cs typeface="Arial MT"/>
              </a:rPr>
              <a:t>L’analisi </a:t>
            </a:r>
            <a:r>
              <a:rPr dirty="0" sz="550" spc="5">
                <a:latin typeface="Arial MT"/>
                <a:cs typeface="Arial MT"/>
              </a:rPr>
              <a:t>della </a:t>
            </a:r>
            <a:r>
              <a:rPr dirty="0" sz="550" spc="10">
                <a:latin typeface="Arial MT"/>
                <a:cs typeface="Arial MT"/>
              </a:rPr>
              <a:t>correlazione misura </a:t>
            </a:r>
            <a:r>
              <a:rPr dirty="0" sz="550" spc="10" b="1">
                <a:latin typeface="Arial"/>
                <a:cs typeface="Arial"/>
              </a:rPr>
              <a:t>solo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grado di associazione spazio-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temporale di due fenomeni;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5">
                <a:latin typeface="Arial MT"/>
                <a:cs typeface="Arial MT"/>
              </a:rPr>
              <a:t>coefficiente </a:t>
            </a:r>
            <a:r>
              <a:rPr dirty="0" sz="550" spc="10" b="1">
                <a:latin typeface="Arial"/>
                <a:cs typeface="Arial"/>
              </a:rPr>
              <a:t>r </a:t>
            </a:r>
            <a:r>
              <a:rPr dirty="0" sz="550" spc="10">
                <a:latin typeface="Arial MT"/>
                <a:cs typeface="Arial MT"/>
              </a:rPr>
              <a:t>è semplicemente una misura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dell’intensità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dell’associazione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 </a:t>
            </a:r>
            <a:r>
              <a:rPr dirty="0" sz="550" spc="10">
                <a:latin typeface="Arial MT"/>
                <a:cs typeface="Arial MT"/>
              </a:rPr>
              <a:t>due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variabili.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52314" y="1688087"/>
            <a:ext cx="171005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Arial MT"/>
                <a:cs typeface="Arial MT"/>
              </a:rPr>
              <a:t>Nell’esempio,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utilizzando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calcoli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Tabella,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10">
                <a:latin typeface="Arial MT"/>
                <a:cs typeface="Arial MT"/>
              </a:rPr>
              <a:t> ha: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80404" y="2092641"/>
            <a:ext cx="1040765" cy="133985"/>
            <a:chOff x="4680404" y="2092641"/>
            <a:chExt cx="1040765" cy="133985"/>
          </a:xfrm>
        </p:grpSpPr>
        <p:sp>
          <p:nvSpPr>
            <p:cNvPr id="10" name="object 10"/>
            <p:cNvSpPr/>
            <p:nvPr/>
          </p:nvSpPr>
          <p:spPr>
            <a:xfrm>
              <a:off x="4683261" y="2176274"/>
              <a:ext cx="18415" cy="10795"/>
            </a:xfrm>
            <a:custGeom>
              <a:avLst/>
              <a:gdLst/>
              <a:ahLst/>
              <a:cxnLst/>
              <a:rect l="l" t="t" r="r" b="b"/>
              <a:pathLst>
                <a:path w="18414" h="10794">
                  <a:moveTo>
                    <a:pt x="0" y="10664"/>
                  </a:moveTo>
                  <a:lnTo>
                    <a:pt x="18293" y="0"/>
                  </a:lnTo>
                </a:path>
              </a:pathLst>
            </a:custGeom>
            <a:ln w="5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01555" y="2179313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5" h="41275">
                  <a:moveTo>
                    <a:pt x="0" y="0"/>
                  </a:moveTo>
                  <a:lnTo>
                    <a:pt x="25904" y="41155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0517" y="2095498"/>
              <a:ext cx="988060" cy="125095"/>
            </a:xfrm>
            <a:custGeom>
              <a:avLst/>
              <a:gdLst/>
              <a:ahLst/>
              <a:cxnLst/>
              <a:rect l="l" t="t" r="r" b="b"/>
              <a:pathLst>
                <a:path w="988060" h="125094">
                  <a:moveTo>
                    <a:pt x="0" y="124969"/>
                  </a:moveTo>
                  <a:lnTo>
                    <a:pt x="33515" y="0"/>
                  </a:lnTo>
                </a:path>
                <a:path w="988060" h="125094">
                  <a:moveTo>
                    <a:pt x="33515" y="0"/>
                  </a:moveTo>
                  <a:lnTo>
                    <a:pt x="987551" y="0"/>
                  </a:lnTo>
                </a:path>
              </a:pathLst>
            </a:custGeom>
            <a:ln w="5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770118" y="2067860"/>
            <a:ext cx="9423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2767.88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9230.88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0398" y="1901744"/>
            <a:ext cx="1796414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59105" algn="l"/>
                <a:tab pos="1254760" algn="l"/>
              </a:tabLst>
            </a:pPr>
            <a:r>
              <a:rPr dirty="0" baseline="-23809" sz="1575" i="1">
                <a:latin typeface="Times New Roman"/>
                <a:cs typeface="Times New Roman"/>
              </a:rPr>
              <a:t>r</a:t>
            </a:r>
            <a:r>
              <a:rPr dirty="0" baseline="-23809" sz="1575" spc="-60" i="1">
                <a:latin typeface="Times New Roman"/>
                <a:cs typeface="Times New Roman"/>
              </a:rPr>
              <a:t> </a:t>
            </a:r>
            <a:r>
              <a:rPr dirty="0" baseline="-23809" sz="1575">
                <a:latin typeface="Symbol"/>
                <a:cs typeface="Symbol"/>
              </a:rPr>
              <a:t></a:t>
            </a:r>
            <a:r>
              <a:rPr dirty="0" baseline="-23809" sz="1575" spc="-127"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05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4255.62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baseline="-23809" sz="1575">
                <a:latin typeface="Symbol"/>
                <a:cs typeface="Symbol"/>
              </a:rPr>
              <a:t></a:t>
            </a:r>
            <a:r>
              <a:rPr dirty="0" baseline="-23809" sz="1575" spc="-127">
                <a:latin typeface="Times New Roman"/>
                <a:cs typeface="Times New Roman"/>
              </a:rPr>
              <a:t> </a:t>
            </a:r>
            <a:r>
              <a:rPr dirty="0" baseline="-23809" sz="1575" spc="30">
                <a:latin typeface="Symbol"/>
                <a:cs typeface="Symbol"/>
              </a:rPr>
              <a:t></a:t>
            </a:r>
            <a:r>
              <a:rPr dirty="0" baseline="-23809" sz="1575" spc="15">
                <a:latin typeface="Times New Roman"/>
                <a:cs typeface="Times New Roman"/>
              </a:rPr>
              <a:t>0.</a:t>
            </a:r>
            <a:r>
              <a:rPr dirty="0" baseline="-23809" sz="1575">
                <a:latin typeface="Times New Roman"/>
                <a:cs typeface="Times New Roman"/>
              </a:rPr>
              <a:t>842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2314" y="2443991"/>
            <a:ext cx="2486025" cy="551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Arial MT"/>
                <a:cs typeface="Arial MT"/>
              </a:rPr>
              <a:t>e </a:t>
            </a:r>
            <a:r>
              <a:rPr dirty="0" sz="550" spc="5">
                <a:latin typeface="Arial MT"/>
                <a:cs typeface="Arial MT"/>
              </a:rPr>
              <a:t>si registra, quindi, </a:t>
            </a:r>
            <a:r>
              <a:rPr dirty="0" sz="550" spc="10">
                <a:latin typeface="Arial MT"/>
                <a:cs typeface="Arial MT"/>
              </a:rPr>
              <a:t>un apprezzabile grado di correlazione </a:t>
            </a:r>
            <a:r>
              <a:rPr dirty="0" sz="550" spc="5">
                <a:latin typeface="Arial MT"/>
                <a:cs typeface="Arial MT"/>
              </a:rPr>
              <a:t>lineare positiva tra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l’età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5">
                <a:latin typeface="Arial MT"/>
                <a:cs typeface="Arial MT"/>
              </a:rPr>
              <a:t> la </a:t>
            </a:r>
            <a:r>
              <a:rPr dirty="0" sz="550" spc="10">
                <a:latin typeface="Arial MT"/>
                <a:cs typeface="Arial MT"/>
              </a:rPr>
              <a:t>pressione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sistolica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 i="1">
                <a:latin typeface="Arial"/>
                <a:cs typeface="Arial"/>
              </a:rPr>
              <a:t>per</a:t>
            </a:r>
            <a:r>
              <a:rPr dirty="0" sz="550" spc="-10" i="1">
                <a:latin typeface="Arial"/>
                <a:cs typeface="Arial"/>
              </a:rPr>
              <a:t> </a:t>
            </a:r>
            <a:r>
              <a:rPr dirty="0" sz="550" spc="5" i="1">
                <a:latin typeface="Arial"/>
                <a:cs typeface="Arial"/>
              </a:rPr>
              <a:t>i dati </a:t>
            </a:r>
            <a:r>
              <a:rPr dirty="0" sz="550" spc="10" i="1">
                <a:latin typeface="Arial"/>
                <a:cs typeface="Arial"/>
              </a:rPr>
              <a:t>presi</a:t>
            </a:r>
            <a:r>
              <a:rPr dirty="0" sz="550" spc="-20" i="1">
                <a:latin typeface="Arial"/>
                <a:cs typeface="Arial"/>
              </a:rPr>
              <a:t> </a:t>
            </a:r>
            <a:r>
              <a:rPr dirty="0" sz="550" spc="5" i="1">
                <a:latin typeface="Arial"/>
                <a:cs typeface="Arial"/>
              </a:rPr>
              <a:t>in</a:t>
            </a:r>
            <a:r>
              <a:rPr dirty="0" sz="550" spc="15" i="1">
                <a:latin typeface="Arial"/>
                <a:cs typeface="Arial"/>
              </a:rPr>
              <a:t> </a:t>
            </a:r>
            <a:r>
              <a:rPr dirty="0" sz="550" spc="10" i="1">
                <a:latin typeface="Arial"/>
                <a:cs typeface="Arial"/>
              </a:rPr>
              <a:t>esame.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Arial"/>
              <a:cs typeface="Arial"/>
            </a:endParaRPr>
          </a:p>
          <a:p>
            <a:pPr marR="108585">
              <a:lnSpc>
                <a:spcPct val="104500"/>
              </a:lnSpc>
            </a:pPr>
            <a:r>
              <a:rPr dirty="0" sz="550">
                <a:latin typeface="Arial MT"/>
                <a:cs typeface="Arial MT"/>
              </a:rPr>
              <a:t>Valori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r intorno all’80% </a:t>
            </a:r>
            <a:r>
              <a:rPr dirty="0" sz="550" spc="10">
                <a:latin typeface="Arial MT"/>
                <a:cs typeface="Arial MT"/>
              </a:rPr>
              <a:t>o superiori possono, </a:t>
            </a:r>
            <a:r>
              <a:rPr dirty="0" sz="550" spc="5">
                <a:latin typeface="Arial MT"/>
                <a:cs typeface="Arial MT"/>
              </a:rPr>
              <a:t>in teoria, far ritenere </a:t>
            </a:r>
            <a:r>
              <a:rPr dirty="0" sz="550" spc="10">
                <a:latin typeface="Arial MT"/>
                <a:cs typeface="Arial MT"/>
              </a:rPr>
              <a:t>buona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l’associazione lineare: </a:t>
            </a:r>
            <a:r>
              <a:rPr dirty="0" sz="550" spc="15">
                <a:latin typeface="Arial MT"/>
                <a:cs typeface="Arial MT"/>
              </a:rPr>
              <a:t>ma va </a:t>
            </a:r>
            <a:r>
              <a:rPr dirty="0" sz="550" spc="10">
                <a:latin typeface="Arial MT"/>
                <a:cs typeface="Arial MT"/>
              </a:rPr>
              <a:t>tenuto conto </a:t>
            </a:r>
            <a:r>
              <a:rPr dirty="0" sz="550" spc="5">
                <a:latin typeface="Arial MT"/>
                <a:cs typeface="Arial MT"/>
              </a:rPr>
              <a:t>dell’ambito disciplinare </a:t>
            </a:r>
            <a:r>
              <a:rPr dirty="0" sz="550" spc="10">
                <a:latin typeface="Arial MT"/>
                <a:cs typeface="Arial MT"/>
              </a:rPr>
              <a:t>e </a:t>
            </a:r>
            <a:r>
              <a:rPr dirty="0" sz="550" spc="5">
                <a:latin typeface="Arial MT"/>
                <a:cs typeface="Arial MT"/>
              </a:rPr>
              <a:t>della </a:t>
            </a:r>
            <a:r>
              <a:rPr dirty="0" sz="550" spc="10">
                <a:latin typeface="Arial MT"/>
                <a:cs typeface="Arial MT"/>
              </a:rPr>
              <a:t> numerosità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dei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dati.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5823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4256606"/>
            <a:ext cx="2833028" cy="21776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2451" y="4354768"/>
            <a:ext cx="242379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NN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SS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95" b="1" i="1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75537" y="4749541"/>
          <a:ext cx="2576830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29260"/>
                <a:gridCol w="427989"/>
              </a:tblGrid>
              <a:tr h="108203">
                <a:tc>
                  <a:txBody>
                    <a:bodyPr/>
                    <a:lstStyle/>
                    <a:p>
                      <a:pPr algn="r" marR="43180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Soggetto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Sesso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Età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PAS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PAD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Fumo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131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70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28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114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75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35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121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80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30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47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111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75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20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51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130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70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15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56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145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80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67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176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85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25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3"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7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81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750"/>
                        </a:lnSpc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217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90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750"/>
                        </a:lnSpc>
                      </a:pPr>
                      <a:r>
                        <a:rPr dirty="0" sz="700" spc="10">
                          <a:latin typeface="Times New Roman"/>
                          <a:cs typeface="Times New Roman"/>
                        </a:rPr>
                        <a:t>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891031" y="5802885"/>
            <a:ext cx="11347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5">
                <a:latin typeface="Arial MT"/>
                <a:cs typeface="Arial MT"/>
              </a:rPr>
              <a:t>PAS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=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69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+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1.53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Età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</a:pPr>
            <a:r>
              <a:rPr dirty="0" sz="550" spc="-5">
                <a:latin typeface="Arial MT"/>
                <a:cs typeface="Arial MT"/>
              </a:rPr>
              <a:t>PAS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=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75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+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1.55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Età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–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0.54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Fumo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519" y="4233667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2022-04-23T11:37:06Z</dcterms:created>
  <dcterms:modified xsi:type="dcterms:W3CDTF">2022-04-23T11:37:06Z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2022-04-23T00:00:00Z</vt:filetime>
  </property>
</Properties>
</file>