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8" y="11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169" y="3293766"/>
            <a:ext cx="9725660" cy="1848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AEAE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AEAE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AEAE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10"/>
            <a:ext cx="12191759" cy="68567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450"/>
            <a:ext cx="4036060" cy="418719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700"/>
            <a:ext cx="1521459" cy="236474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8059" y="1702710"/>
            <a:ext cx="2820670" cy="28193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08059" y="1677310"/>
            <a:ext cx="2820670" cy="28193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99730" y="910"/>
            <a:ext cx="1601470" cy="114045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05519" y="6096910"/>
            <a:ext cx="993140" cy="76073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8130" y="26310"/>
            <a:ext cx="684530" cy="1143000"/>
          </a:xfrm>
          <a:custGeom>
            <a:avLst/>
            <a:gdLst/>
            <a:ahLst/>
            <a:cxnLst/>
            <a:rect l="l" t="t" r="r" b="b"/>
            <a:pathLst>
              <a:path w="684529" h="1143000">
                <a:moveTo>
                  <a:pt x="684529" y="0"/>
                </a:moveTo>
                <a:lnTo>
                  <a:pt x="0" y="0"/>
                </a:lnTo>
                <a:lnTo>
                  <a:pt x="0" y="1143000"/>
                </a:lnTo>
                <a:lnTo>
                  <a:pt x="342900" y="1143000"/>
                </a:lnTo>
                <a:lnTo>
                  <a:pt x="684529" y="1143000"/>
                </a:lnTo>
                <a:lnTo>
                  <a:pt x="684529" y="0"/>
                </a:lnTo>
                <a:close/>
              </a:path>
            </a:pathLst>
          </a:custGeom>
          <a:solidFill>
            <a:srgbClr val="00000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438130" y="910"/>
            <a:ext cx="684530" cy="1143000"/>
          </a:xfrm>
          <a:custGeom>
            <a:avLst/>
            <a:gdLst/>
            <a:ahLst/>
            <a:cxnLst/>
            <a:rect l="l" t="t" r="r" b="b"/>
            <a:pathLst>
              <a:path w="684529" h="1143000">
                <a:moveTo>
                  <a:pt x="684529" y="0"/>
                </a:moveTo>
                <a:lnTo>
                  <a:pt x="0" y="0"/>
                </a:lnTo>
                <a:lnTo>
                  <a:pt x="0" y="1143000"/>
                </a:lnTo>
                <a:lnTo>
                  <a:pt x="342900" y="1143000"/>
                </a:lnTo>
                <a:lnTo>
                  <a:pt x="684529" y="1143000"/>
                </a:lnTo>
                <a:lnTo>
                  <a:pt x="684529" y="0"/>
                </a:lnTo>
                <a:close/>
              </a:path>
            </a:pathLst>
          </a:custGeom>
          <a:solidFill>
            <a:srgbClr val="AF1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5169" y="487320"/>
            <a:ext cx="1074166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AEAE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6619" y="1649370"/>
            <a:ext cx="9053195" cy="196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python-exercises/re/index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F062A69-DE9F-41AB-83CD-7CC3CB67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9027"/>
            <a:ext cx="12039600" cy="67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5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69005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Quantificatori</a:t>
            </a:r>
            <a:r>
              <a:rPr spc="45" dirty="0"/>
              <a:t> </a:t>
            </a:r>
            <a:r>
              <a:rPr spc="204" dirty="0"/>
              <a:t>‘non</a:t>
            </a:r>
            <a:r>
              <a:rPr spc="55" dirty="0"/>
              <a:t> </a:t>
            </a:r>
            <a:r>
              <a:rPr spc="190" dirty="0"/>
              <a:t>golosi’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3919" y="1649370"/>
            <a:ext cx="9097645" cy="435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quantificatori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normali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sono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“golosi”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(in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inglese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greedy),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cioè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cercano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l’occorrenza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grande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possibile.</a:t>
            </a:r>
            <a:endParaRPr sz="2400">
              <a:latin typeface="Trebuchet MS"/>
              <a:cs typeface="Trebuchet MS"/>
            </a:endParaRPr>
          </a:p>
          <a:p>
            <a:pPr marL="393700" marR="854075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Problema: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utilizzo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espressione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tipo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/”.*”/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troverò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tutte le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parole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racchiuse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tra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doppi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apici?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Purtroppo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no!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89CFD5"/>
              </a:buClr>
              <a:buFont typeface="Symbol"/>
              <a:buChar char="►"/>
            </a:pPr>
            <a:endParaRPr sz="2800">
              <a:latin typeface="Trebuchet MS"/>
              <a:cs typeface="Trebuchet MS"/>
            </a:endParaRPr>
          </a:p>
          <a:p>
            <a:pPr marL="393700" indent="-342900">
              <a:lnSpc>
                <a:spcPct val="100000"/>
              </a:lnSpc>
              <a:spcBef>
                <a:spcPts val="1625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Esempio:</a:t>
            </a:r>
            <a:endParaRPr sz="24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793750" algn="l"/>
              </a:tabLst>
            </a:pPr>
            <a:r>
              <a:rPr sz="2200" spc="105" dirty="0">
                <a:solidFill>
                  <a:srgbClr val="FFFFFF"/>
                </a:solidFill>
                <a:latin typeface="Trebuchet MS"/>
                <a:cs typeface="Trebuchet MS"/>
              </a:rPr>
              <a:t>testo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68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'class="pluto"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Trebuchet MS"/>
                <a:cs typeface="Trebuchet MS"/>
              </a:rPr>
              <a:t>id="pippo“’;</a:t>
            </a:r>
            <a:endParaRPr sz="22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793750" algn="l"/>
              </a:tabLst>
            </a:pPr>
            <a:r>
              <a:rPr sz="2200" spc="85" dirty="0">
                <a:solidFill>
                  <a:srgbClr val="FFFFFF"/>
                </a:solidFill>
                <a:latin typeface="Trebuchet MS"/>
                <a:cs typeface="Trebuchet MS"/>
              </a:rPr>
              <a:t>virgolette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68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re.findall'/".*"/’,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t);</a:t>
            </a:r>
            <a:endParaRPr sz="22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990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793750" algn="l"/>
              </a:tabLst>
            </a:pP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Troverà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60" dirty="0">
                <a:solidFill>
                  <a:srgbClr val="FFFFFF"/>
                </a:solidFill>
                <a:latin typeface="Trebuchet MS"/>
                <a:cs typeface="Trebuchet MS"/>
              </a:rPr>
              <a:t>un'unica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rebuchet MS"/>
                <a:cs typeface="Trebuchet MS"/>
              </a:rPr>
              <a:t>occorrenza: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"pluto"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200" dirty="0">
                <a:solidFill>
                  <a:srgbClr val="FFFFFF"/>
                </a:solidFill>
                <a:latin typeface="Trebuchet MS"/>
                <a:cs typeface="Trebuchet MS"/>
              </a:rPr>
              <a:t>id="pippo"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69005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Quantificatori</a:t>
            </a:r>
            <a:r>
              <a:rPr spc="45" dirty="0"/>
              <a:t> </a:t>
            </a:r>
            <a:r>
              <a:rPr spc="204" dirty="0"/>
              <a:t>‘non</a:t>
            </a:r>
            <a:r>
              <a:rPr spc="55" dirty="0"/>
              <a:t> </a:t>
            </a:r>
            <a:r>
              <a:rPr spc="190" dirty="0"/>
              <a:t>golosi’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3919" y="1523640"/>
            <a:ext cx="9114790" cy="45351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87350" indent="-336550">
              <a:lnSpc>
                <a:spcPct val="100000"/>
              </a:lnSpc>
              <a:spcBef>
                <a:spcPts val="1090"/>
              </a:spcBef>
              <a:buClr>
                <a:srgbClr val="89CFD5"/>
              </a:buClr>
              <a:buSzPct val="78723"/>
              <a:buFont typeface="Symbol"/>
              <a:buChar char="►"/>
              <a:tabLst>
                <a:tab pos="387350" algn="l"/>
              </a:tabLst>
            </a:pPr>
            <a:r>
              <a:rPr sz="2350" spc="225" dirty="0">
                <a:solidFill>
                  <a:srgbClr val="FFFFFF"/>
                </a:solidFill>
                <a:latin typeface="Trebuchet MS"/>
                <a:cs typeface="Trebuchet MS"/>
              </a:rPr>
              <a:t>Come</a:t>
            </a:r>
            <a:r>
              <a:rPr sz="23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45" dirty="0">
                <a:solidFill>
                  <a:srgbClr val="FFFFFF"/>
                </a:solidFill>
                <a:latin typeface="Trebuchet MS"/>
                <a:cs typeface="Trebuchet MS"/>
              </a:rPr>
              <a:t>vedete</a:t>
            </a:r>
            <a:r>
              <a:rPr sz="23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90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3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60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3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3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3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Trebuchet MS"/>
                <a:cs typeface="Trebuchet MS"/>
              </a:rPr>
              <a:t>risultato</a:t>
            </a:r>
            <a:r>
              <a:rPr sz="23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35" dirty="0">
                <a:solidFill>
                  <a:srgbClr val="FFFFFF"/>
                </a:solidFill>
                <a:latin typeface="Trebuchet MS"/>
                <a:cs typeface="Trebuchet MS"/>
              </a:rPr>
              <a:t>sperato!</a:t>
            </a:r>
            <a:r>
              <a:rPr sz="23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225" dirty="0">
                <a:solidFill>
                  <a:srgbClr val="FFFFFF"/>
                </a:solidFill>
                <a:latin typeface="Trebuchet MS"/>
                <a:cs typeface="Trebuchet MS"/>
              </a:rPr>
              <a:t>Come</a:t>
            </a:r>
            <a:r>
              <a:rPr sz="23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75" dirty="0">
                <a:solidFill>
                  <a:srgbClr val="FFFFFF"/>
                </a:solidFill>
                <a:latin typeface="Trebuchet MS"/>
                <a:cs typeface="Trebuchet MS"/>
              </a:rPr>
              <a:t>fare</a:t>
            </a:r>
            <a:r>
              <a:rPr sz="23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50" dirty="0">
                <a:solidFill>
                  <a:srgbClr val="FFFFFF"/>
                </a:solidFill>
                <a:latin typeface="Trebuchet MS"/>
                <a:cs typeface="Trebuchet MS"/>
              </a:rPr>
              <a:t>quindi?</a:t>
            </a:r>
            <a:endParaRPr sz="2350">
              <a:latin typeface="Trebuchet MS"/>
              <a:cs typeface="Trebuchet MS"/>
            </a:endParaRPr>
          </a:p>
          <a:p>
            <a:pPr marL="387350" marR="817244" indent="-336550">
              <a:lnSpc>
                <a:spcPct val="100000"/>
              </a:lnSpc>
              <a:spcBef>
                <a:spcPts val="990"/>
              </a:spcBef>
              <a:buClr>
                <a:srgbClr val="89CFD5"/>
              </a:buClr>
              <a:buSzPct val="78723"/>
              <a:buFont typeface="Symbol"/>
              <a:buChar char="►"/>
              <a:tabLst>
                <a:tab pos="387350" algn="l"/>
              </a:tabLst>
            </a:pPr>
            <a:r>
              <a:rPr sz="2350" spc="185" dirty="0">
                <a:solidFill>
                  <a:srgbClr val="FFFFFF"/>
                </a:solidFill>
                <a:latin typeface="Trebuchet MS"/>
                <a:cs typeface="Trebuchet MS"/>
              </a:rPr>
              <a:t>Basta</a:t>
            </a:r>
            <a:r>
              <a:rPr sz="23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80" dirty="0">
                <a:solidFill>
                  <a:srgbClr val="FFFFFF"/>
                </a:solidFill>
                <a:latin typeface="Trebuchet MS"/>
                <a:cs typeface="Trebuchet MS"/>
              </a:rPr>
              <a:t>aggiungere</a:t>
            </a:r>
            <a:r>
              <a:rPr sz="23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20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3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45" dirty="0">
                <a:solidFill>
                  <a:srgbClr val="FFFFFF"/>
                </a:solidFill>
                <a:latin typeface="Trebuchet MS"/>
                <a:cs typeface="Trebuchet MS"/>
              </a:rPr>
              <a:t>punto</a:t>
            </a:r>
            <a:r>
              <a:rPr sz="23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Trebuchet MS"/>
                <a:cs typeface="Trebuchet MS"/>
              </a:rPr>
              <a:t>interrogativo</a:t>
            </a:r>
            <a:r>
              <a:rPr sz="23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75" dirty="0">
                <a:solidFill>
                  <a:srgbClr val="FFFFFF"/>
                </a:solidFill>
                <a:latin typeface="Trebuchet MS"/>
                <a:cs typeface="Trebuchet MS"/>
              </a:rPr>
              <a:t>alla</a:t>
            </a:r>
            <a:r>
              <a:rPr sz="23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70" dirty="0">
                <a:solidFill>
                  <a:srgbClr val="FFFFFF"/>
                </a:solidFill>
                <a:latin typeface="Trebuchet MS"/>
                <a:cs typeface="Trebuchet MS"/>
              </a:rPr>
              <a:t>fine</a:t>
            </a:r>
            <a:r>
              <a:rPr sz="23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Trebuchet MS"/>
                <a:cs typeface="Trebuchet MS"/>
              </a:rPr>
              <a:t>dei </a:t>
            </a:r>
            <a:r>
              <a:rPr sz="2350" spc="-6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80" dirty="0">
                <a:solidFill>
                  <a:srgbClr val="FFFFFF"/>
                </a:solidFill>
                <a:latin typeface="Trebuchet MS"/>
                <a:cs typeface="Trebuchet MS"/>
              </a:rPr>
              <a:t>quantificatori!</a:t>
            </a:r>
            <a:endParaRPr sz="2350">
              <a:latin typeface="Trebuchet MS"/>
              <a:cs typeface="Trebuchet MS"/>
            </a:endParaRPr>
          </a:p>
          <a:p>
            <a:pPr marL="387350" indent="-336550">
              <a:lnSpc>
                <a:spcPct val="100000"/>
              </a:lnSpc>
              <a:spcBef>
                <a:spcPts val="980"/>
              </a:spcBef>
              <a:buClr>
                <a:srgbClr val="89CFD5"/>
              </a:buClr>
              <a:buSzPct val="78723"/>
              <a:buFont typeface="Symbol"/>
              <a:buChar char="►"/>
              <a:tabLst>
                <a:tab pos="387350" algn="l"/>
              </a:tabLst>
            </a:pPr>
            <a:r>
              <a:rPr sz="2350" spc="155" dirty="0">
                <a:solidFill>
                  <a:srgbClr val="FFFFFF"/>
                </a:solidFill>
                <a:latin typeface="Trebuchet MS"/>
                <a:cs typeface="Trebuchet MS"/>
              </a:rPr>
              <a:t>Esempio:</a:t>
            </a:r>
            <a:endParaRPr sz="2350">
              <a:latin typeface="Trebuchet MS"/>
              <a:cs typeface="Trebuchet MS"/>
            </a:endParaRPr>
          </a:p>
          <a:p>
            <a:pPr marL="778510" lvl="1" indent="-279400">
              <a:lnSpc>
                <a:spcPct val="100000"/>
              </a:lnSpc>
              <a:spcBef>
                <a:spcPts val="980"/>
              </a:spcBef>
              <a:buClr>
                <a:srgbClr val="89CFD5"/>
              </a:buClr>
              <a:buSzPct val="79069"/>
              <a:buFont typeface="Symbol"/>
              <a:buChar char="►"/>
              <a:tabLst>
                <a:tab pos="778510" algn="l"/>
              </a:tabLst>
            </a:pP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testo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67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90" dirty="0">
                <a:solidFill>
                  <a:srgbClr val="FFFFFF"/>
                </a:solidFill>
                <a:latin typeface="Trebuchet MS"/>
                <a:cs typeface="Trebuchet MS"/>
              </a:rPr>
              <a:t>'class="pluto"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FFFFFF"/>
                </a:solidFill>
                <a:latin typeface="Trebuchet MS"/>
                <a:cs typeface="Trebuchet MS"/>
              </a:rPr>
              <a:t>id="pippo“’;</a:t>
            </a:r>
            <a:endParaRPr sz="2150">
              <a:latin typeface="Trebuchet MS"/>
              <a:cs typeface="Trebuchet MS"/>
            </a:endParaRPr>
          </a:p>
          <a:p>
            <a:pPr marL="778510" lvl="1" indent="-279400">
              <a:lnSpc>
                <a:spcPct val="100000"/>
              </a:lnSpc>
              <a:spcBef>
                <a:spcPts val="980"/>
              </a:spcBef>
              <a:buClr>
                <a:srgbClr val="89CFD5"/>
              </a:buClr>
              <a:buSzPct val="79069"/>
              <a:buFont typeface="Symbol"/>
              <a:buChar char="►"/>
              <a:tabLst>
                <a:tab pos="778510" algn="l"/>
              </a:tabLst>
            </a:pPr>
            <a:r>
              <a:rPr sz="2150" spc="85" dirty="0">
                <a:solidFill>
                  <a:srgbClr val="FFFFFF"/>
                </a:solidFill>
                <a:latin typeface="Trebuchet MS"/>
                <a:cs typeface="Trebuchet MS"/>
              </a:rPr>
              <a:t>virgolette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67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re.findall(‘/".*?"/’,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FFFFFF"/>
                </a:solidFill>
                <a:latin typeface="Trebuchet MS"/>
                <a:cs typeface="Trebuchet MS"/>
              </a:rPr>
              <a:t>t);</a:t>
            </a:r>
            <a:endParaRPr sz="2150">
              <a:latin typeface="Trebuchet MS"/>
              <a:cs typeface="Trebuchet MS"/>
            </a:endParaRPr>
          </a:p>
          <a:p>
            <a:pPr marL="778510" lvl="1" indent="-279400">
              <a:lnSpc>
                <a:spcPct val="100000"/>
              </a:lnSpc>
              <a:spcBef>
                <a:spcPts val="980"/>
              </a:spcBef>
              <a:buClr>
                <a:srgbClr val="89CFD5"/>
              </a:buClr>
              <a:buSzPct val="79069"/>
              <a:buFont typeface="Symbol"/>
              <a:buChar char="►"/>
              <a:tabLst>
                <a:tab pos="778510" algn="l"/>
              </a:tabLst>
            </a:pPr>
            <a:r>
              <a:rPr sz="2150" spc="155" dirty="0">
                <a:solidFill>
                  <a:srgbClr val="FFFFFF"/>
                </a:solidFill>
                <a:latin typeface="Trebuchet MS"/>
                <a:cs typeface="Trebuchet MS"/>
              </a:rPr>
              <a:t>Ora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5" dirty="0">
                <a:solidFill>
                  <a:srgbClr val="FFFFFF"/>
                </a:solidFill>
                <a:latin typeface="Trebuchet MS"/>
                <a:cs typeface="Trebuchet MS"/>
              </a:rPr>
              <a:t>troverà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45" dirty="0">
                <a:solidFill>
                  <a:srgbClr val="FFFFFF"/>
                </a:solidFill>
                <a:latin typeface="Trebuchet MS"/>
                <a:cs typeface="Trebuchet MS"/>
              </a:rPr>
              <a:t>"pluto"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70" dirty="0">
                <a:solidFill>
                  <a:srgbClr val="FFFFFF"/>
                </a:solidFill>
                <a:latin typeface="Trebuchet MS"/>
                <a:cs typeface="Trebuchet MS"/>
              </a:rPr>
              <a:t>"pippo"</a:t>
            </a:r>
            <a:endParaRPr sz="21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89CFD5"/>
              </a:buClr>
              <a:buFont typeface="Symbol"/>
              <a:buChar char="►"/>
            </a:pPr>
            <a:endParaRPr sz="2500">
              <a:latin typeface="Trebuchet MS"/>
              <a:cs typeface="Trebuchet MS"/>
            </a:endParaRPr>
          </a:p>
          <a:p>
            <a:pPr marL="387350" marR="1000760" indent="-336550">
              <a:lnSpc>
                <a:spcPct val="100400"/>
              </a:lnSpc>
              <a:spcBef>
                <a:spcPts val="2025"/>
              </a:spcBef>
              <a:buClr>
                <a:srgbClr val="89CFD5"/>
              </a:buClr>
              <a:buSzPct val="78723"/>
              <a:buFont typeface="Symbol"/>
              <a:buChar char="►"/>
              <a:tabLst>
                <a:tab pos="387350" algn="l"/>
              </a:tabLst>
            </a:pPr>
            <a:r>
              <a:rPr sz="2350" spc="175" dirty="0">
                <a:solidFill>
                  <a:srgbClr val="FFFFFF"/>
                </a:solidFill>
                <a:latin typeface="Trebuchet MS"/>
                <a:cs typeface="Trebuchet MS"/>
              </a:rPr>
              <a:t>Questo</a:t>
            </a:r>
            <a:r>
              <a:rPr sz="23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35" dirty="0">
                <a:solidFill>
                  <a:srgbClr val="FFFFFF"/>
                </a:solidFill>
                <a:latin typeface="Trebuchet MS"/>
                <a:cs typeface="Trebuchet MS"/>
              </a:rPr>
              <a:t>vale</a:t>
            </a:r>
            <a:r>
              <a:rPr sz="23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3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3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35" dirty="0">
                <a:solidFill>
                  <a:srgbClr val="FFFFFF"/>
                </a:solidFill>
                <a:latin typeface="Trebuchet MS"/>
                <a:cs typeface="Trebuchet MS"/>
              </a:rPr>
              <a:t>qualsiasi</a:t>
            </a:r>
            <a:r>
              <a:rPr sz="23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Trebuchet MS"/>
                <a:cs typeface="Trebuchet MS"/>
              </a:rPr>
              <a:t>quantificatore</a:t>
            </a:r>
            <a:r>
              <a:rPr sz="23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00" dirty="0">
                <a:solidFill>
                  <a:srgbClr val="FFFFFF"/>
                </a:solidFill>
                <a:latin typeface="Trebuchet MS"/>
                <a:cs typeface="Trebuchet MS"/>
              </a:rPr>
              <a:t>descritto</a:t>
            </a:r>
            <a:r>
              <a:rPr sz="23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350" spc="-6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40" dirty="0">
                <a:solidFill>
                  <a:srgbClr val="FFFFFF"/>
                </a:solidFill>
                <a:latin typeface="Trebuchet MS"/>
                <a:cs typeface="Trebuchet MS"/>
              </a:rPr>
              <a:t>precedenza!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40468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Negazione:</a:t>
            </a:r>
            <a:r>
              <a:rPr spc="-20" dirty="0"/>
              <a:t> </a:t>
            </a:r>
            <a:r>
              <a:rPr spc="495" dirty="0"/>
              <a:t>[^]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159" y="1640480"/>
            <a:ext cx="899477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negazione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applica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tutti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caratteri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della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cornice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cui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compare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l’operatore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0" dirty="0">
                <a:solidFill>
                  <a:srgbClr val="FFFFFF"/>
                </a:solidFill>
                <a:latin typeface="Trebuchet MS"/>
                <a:cs typeface="Trebuchet MS"/>
              </a:rPr>
              <a:t>^</a:t>
            </a:r>
            <a:endParaRPr sz="24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210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possibile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limitarla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Trebuchet MS"/>
                <a:cs typeface="Trebuchet MS"/>
              </a:rPr>
              <a:t>ad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alcuni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159" y="3345974"/>
            <a:ext cx="1724660" cy="145478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9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Esempi:</a:t>
            </a:r>
            <a:endParaRPr sz="24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781050" algn="l"/>
              </a:tabLst>
            </a:pP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[^a]</a:t>
            </a:r>
            <a:endParaRPr sz="22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781050" algn="l"/>
              </a:tabLst>
            </a:pPr>
            <a:r>
              <a:rPr sz="2200" spc="200" dirty="0">
                <a:solidFill>
                  <a:srgbClr val="FFFFFF"/>
                </a:solidFill>
                <a:latin typeface="Trebuchet MS"/>
                <a:cs typeface="Trebuchet MS"/>
              </a:rPr>
              <a:t>[^0-9]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0520" y="3850280"/>
            <a:ext cx="6703695" cy="9499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200" spc="-4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200" spc="-41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spc="20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6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200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lu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00" spc="16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00" spc="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spc="125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2200" spc="1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200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00" spc="-4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200" spc="-41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spc="20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6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200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lu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00" spc="16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00" spc="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00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200" spc="3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ico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67398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5" dirty="0"/>
              <a:t>Sequenze</a:t>
            </a:r>
            <a:r>
              <a:rPr spc="40" dirty="0"/>
              <a:t> </a:t>
            </a:r>
            <a:r>
              <a:rPr spc="185" dirty="0"/>
              <a:t>speciali</a:t>
            </a:r>
            <a:r>
              <a:rPr spc="45" dirty="0"/>
              <a:t> </a:t>
            </a:r>
            <a:r>
              <a:rPr spc="315" dirty="0"/>
              <a:t>o</a:t>
            </a:r>
            <a:r>
              <a:rPr spc="45" dirty="0"/>
              <a:t> </a:t>
            </a:r>
            <a:r>
              <a:rPr spc="220" dirty="0"/>
              <a:t>Alias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559" y="1637940"/>
            <a:ext cx="233679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559" y="2434230"/>
            <a:ext cx="233679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0460" y="1640480"/>
            <a:ext cx="8497570" cy="14922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61290">
              <a:lnSpc>
                <a:spcPts val="2630"/>
              </a:lnSpc>
              <a:spcBef>
                <a:spcPts val="195"/>
              </a:spcBef>
            </a:pPr>
            <a:r>
              <a:rPr sz="2200" spc="105" dirty="0">
                <a:solidFill>
                  <a:srgbClr val="FFFFFF"/>
                </a:solidFill>
                <a:latin typeface="Trebuchet MS"/>
                <a:cs typeface="Trebuchet MS"/>
              </a:rPr>
              <a:t>Alcuni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Trebuchet MS"/>
                <a:cs typeface="Trebuchet MS"/>
              </a:rPr>
              <a:t>range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sono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Trebuchet MS"/>
                <a:cs typeface="Trebuchet MS"/>
              </a:rPr>
              <a:t>talmente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frequenti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sono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Trebuchet MS"/>
                <a:cs typeface="Trebuchet MS"/>
              </a:rPr>
              <a:t>create </a:t>
            </a:r>
            <a:r>
              <a:rPr sz="2200" spc="-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delle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Trebuchet MS"/>
                <a:cs typeface="Trebuchet MS"/>
              </a:rPr>
              <a:t>scorciatoie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Trebuchet MS"/>
                <a:cs typeface="Trebuchet MS"/>
              </a:rPr>
              <a:t>(alias)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rebuchet MS"/>
                <a:cs typeface="Trebuchet MS"/>
              </a:rPr>
              <a:t>dedicate</a:t>
            </a: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15"/>
              </a:spcBef>
            </a:pPr>
            <a:r>
              <a:rPr sz="2200" spc="195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sono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rebuchet MS"/>
                <a:cs typeface="Trebuchet MS"/>
              </a:rPr>
              <a:t>quindi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Trebuchet MS"/>
                <a:cs typeface="Trebuchet MS"/>
              </a:rPr>
              <a:t>indispensabili,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possono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Trebuchet MS"/>
                <a:cs typeface="Trebuchet MS"/>
              </a:rPr>
              <a:t>ottenere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gli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srgbClr val="FFFFFF"/>
                </a:solidFill>
                <a:latin typeface="Trebuchet MS"/>
                <a:cs typeface="Trebuchet MS"/>
              </a:rPr>
              <a:t>stessi </a:t>
            </a:r>
            <a:r>
              <a:rPr sz="2200" spc="-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risultati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usando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rebuchet MS"/>
                <a:cs typeface="Trebuchet MS"/>
              </a:rPr>
              <a:t>cornice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95" dirty="0">
                <a:solidFill>
                  <a:srgbClr val="FFFFFF"/>
                </a:solidFill>
                <a:latin typeface="Trebuchet MS"/>
                <a:cs typeface="Trebuchet MS"/>
              </a:rPr>
              <a:t>modo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esteso</a:t>
            </a:r>
            <a:endParaRPr sz="22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6430" y="3426740"/>
          <a:ext cx="10175240" cy="3050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4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155" dirty="0">
                          <a:latin typeface="Trebuchet MS"/>
                          <a:cs typeface="Trebuchet MS"/>
                        </a:rPr>
                        <a:t>alias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445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145" dirty="0">
                          <a:latin typeface="Trebuchet MS"/>
                          <a:cs typeface="Trebuchet MS"/>
                        </a:rPr>
                        <a:t>significato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155" dirty="0">
                          <a:latin typeface="Trebuchet MS"/>
                          <a:cs typeface="Trebuchet MS"/>
                        </a:rPr>
                        <a:t>coorrisponde</a:t>
                      </a:r>
                      <a:r>
                        <a:rPr sz="15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spc="210" dirty="0">
                          <a:latin typeface="Trebuchet MS"/>
                          <a:cs typeface="Trebuchet MS"/>
                        </a:rPr>
                        <a:t>a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40" dirty="0">
                          <a:latin typeface="Trebuchet MS"/>
                          <a:cs typeface="Trebuchet MS"/>
                        </a:rPr>
                        <a:t>\d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445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55" dirty="0">
                          <a:latin typeface="Trebuchet MS"/>
                          <a:cs typeface="Trebuchet MS"/>
                        </a:rPr>
                        <a:t>digit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90" dirty="0">
                          <a:latin typeface="Trebuchet MS"/>
                          <a:cs typeface="Trebuchet MS"/>
                        </a:rPr>
                        <a:t>(numero)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75" dirty="0">
                          <a:latin typeface="Trebuchet MS"/>
                          <a:cs typeface="Trebuchet MS"/>
                        </a:rPr>
                        <a:t>[0-9]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1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40" dirty="0">
                          <a:latin typeface="Trebuchet MS"/>
                          <a:cs typeface="Trebuchet MS"/>
                        </a:rPr>
                        <a:t>\w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445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80" dirty="0">
                          <a:latin typeface="Trebuchet MS"/>
                          <a:cs typeface="Trebuchet MS"/>
                        </a:rPr>
                        <a:t>word</a:t>
                      </a:r>
                      <a:r>
                        <a:rPr sz="15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65" dirty="0">
                          <a:latin typeface="Trebuchet MS"/>
                          <a:cs typeface="Trebuchet MS"/>
                        </a:rPr>
                        <a:t>(parola)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41959" marR="246379">
                        <a:lnSpc>
                          <a:spcPts val="1739"/>
                        </a:lnSpc>
                        <a:spcBef>
                          <a:spcPts val="405"/>
                        </a:spcBef>
                      </a:pPr>
                      <a:r>
                        <a:rPr sz="1500" spc="70" dirty="0">
                          <a:latin typeface="Trebuchet MS"/>
                          <a:cs typeface="Trebuchet MS"/>
                        </a:rPr>
                        <a:t>[a-zA-Z0-9_]</a:t>
                      </a:r>
                      <a:r>
                        <a:rPr sz="1500" spc="4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75" dirty="0">
                          <a:latin typeface="Trebuchet MS"/>
                          <a:cs typeface="Trebuchet MS"/>
                        </a:rPr>
                        <a:t>Include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il</a:t>
                      </a:r>
                      <a:r>
                        <a:rPr sz="15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60" dirty="0">
                          <a:latin typeface="Trebuchet MS"/>
                          <a:cs typeface="Trebuchet MS"/>
                        </a:rPr>
                        <a:t>carattere </a:t>
                      </a:r>
                      <a:r>
                        <a:rPr sz="1500" spc="-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95" dirty="0">
                          <a:latin typeface="Trebuchet MS"/>
                          <a:cs typeface="Trebuchet MS"/>
                        </a:rPr>
                        <a:t>underscore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spc="70" dirty="0">
                          <a:latin typeface="Trebuchet MS"/>
                          <a:cs typeface="Trebuchet MS"/>
                        </a:rPr>
                        <a:t>\s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4452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spc="70" dirty="0">
                          <a:latin typeface="Trebuchet MS"/>
                          <a:cs typeface="Trebuchet MS"/>
                        </a:rPr>
                        <a:t>spazio,</a:t>
                      </a:r>
                      <a:r>
                        <a:rPr sz="15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75" dirty="0">
                          <a:latin typeface="Trebuchet MS"/>
                          <a:cs typeface="Trebuchet MS"/>
                        </a:rPr>
                        <a:t>tab</a:t>
                      </a:r>
                      <a:r>
                        <a:rPr sz="15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1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5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70" dirty="0">
                          <a:latin typeface="Trebuchet MS"/>
                          <a:cs typeface="Trebuchet MS"/>
                        </a:rPr>
                        <a:t>newline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spc="30" dirty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5" dirty="0">
                          <a:latin typeface="Trebuchet MS"/>
                          <a:cs typeface="Trebuchet MS"/>
                        </a:rPr>
                        <a:t>\t\r\n]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spc="100" dirty="0">
                          <a:latin typeface="Trebuchet MS"/>
                          <a:cs typeface="Trebuchet MS"/>
                        </a:rPr>
                        <a:t>\D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4452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spc="85" dirty="0">
                          <a:latin typeface="Trebuchet MS"/>
                          <a:cs typeface="Trebuchet MS"/>
                        </a:rPr>
                        <a:t>qualsiasi</a:t>
                      </a:r>
                      <a:r>
                        <a:rPr sz="15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120" dirty="0">
                          <a:latin typeface="Trebuchet MS"/>
                          <a:cs typeface="Trebuchet MS"/>
                        </a:rPr>
                        <a:t>non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95" dirty="0">
                          <a:latin typeface="Trebuchet MS"/>
                          <a:cs typeface="Trebuchet MS"/>
                        </a:rPr>
                        <a:t>numerico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spc="180" dirty="0">
                          <a:latin typeface="Trebuchet MS"/>
                          <a:cs typeface="Trebuchet MS"/>
                        </a:rPr>
                        <a:t>^\d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7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spc="85" dirty="0">
                          <a:latin typeface="Trebuchet MS"/>
                          <a:cs typeface="Trebuchet MS"/>
                        </a:rPr>
                        <a:t>\W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4452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spc="100" dirty="0">
                          <a:latin typeface="Trebuchet MS"/>
                          <a:cs typeface="Trebuchet MS"/>
                        </a:rPr>
                        <a:t>quasiasi</a:t>
                      </a:r>
                      <a:r>
                        <a:rPr sz="15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120" dirty="0">
                          <a:latin typeface="Trebuchet MS"/>
                          <a:cs typeface="Trebuchet MS"/>
                        </a:rPr>
                        <a:t>non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80" dirty="0">
                          <a:latin typeface="Trebuchet MS"/>
                          <a:cs typeface="Trebuchet MS"/>
                        </a:rPr>
                        <a:t>alfanumerico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00" spc="180" dirty="0">
                          <a:latin typeface="Trebuchet MS"/>
                          <a:cs typeface="Trebuchet MS"/>
                        </a:rPr>
                        <a:t>^\w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T w="6350">
                      <a:solidFill>
                        <a:srgbClr val="EEEEEE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100" dirty="0">
                          <a:latin typeface="Trebuchet MS"/>
                          <a:cs typeface="Trebuchet MS"/>
                        </a:rPr>
                        <a:t>\S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T w="6350">
                      <a:solidFill>
                        <a:srgbClr val="EEEEEE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445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100" dirty="0">
                          <a:latin typeface="Trebuchet MS"/>
                          <a:cs typeface="Trebuchet MS"/>
                        </a:rPr>
                        <a:t>quasiasi</a:t>
                      </a:r>
                      <a:r>
                        <a:rPr sz="15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170" dirty="0">
                          <a:latin typeface="Trebuchet MS"/>
                          <a:cs typeface="Trebuchet MS"/>
                        </a:rPr>
                        <a:t>ma</a:t>
                      </a:r>
                      <a:r>
                        <a:rPr sz="15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120" dirty="0">
                          <a:latin typeface="Trebuchet MS"/>
                          <a:cs typeface="Trebuchet MS"/>
                        </a:rPr>
                        <a:t>non</a:t>
                      </a:r>
                      <a:r>
                        <a:rPr sz="15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40" dirty="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sz="15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95" dirty="0">
                          <a:latin typeface="Trebuchet MS"/>
                          <a:cs typeface="Trebuchet MS"/>
                        </a:rPr>
                        <a:t>spazio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T w="6350">
                      <a:solidFill>
                        <a:srgbClr val="EEEEEE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200" dirty="0">
                          <a:latin typeface="Trebuchet MS"/>
                          <a:cs typeface="Trebuchet MS"/>
                        </a:rPr>
                        <a:t>^\s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T w="6350">
                      <a:solidFill>
                        <a:srgbClr val="EEEEEE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58591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Metacaratteri:</a:t>
            </a:r>
            <a:r>
              <a:rPr spc="55" dirty="0"/>
              <a:t> </a:t>
            </a:r>
            <a:r>
              <a:rPr spc="265" dirty="0"/>
              <a:t>punto</a:t>
            </a:r>
            <a:r>
              <a:rPr spc="55" dirty="0"/>
              <a:t> </a:t>
            </a:r>
            <a:r>
              <a:rPr spc="-210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459" y="2133240"/>
            <a:ext cx="8699500" cy="322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0480" indent="-34290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Significa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qualsiasi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carattere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ad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eccezione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quelli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che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identificano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riga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nuova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(\n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\r)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89CFD5"/>
              </a:buClr>
              <a:buFont typeface="Symbol"/>
              <a:buChar char="►"/>
            </a:pPr>
            <a:endParaRPr sz="2800">
              <a:latin typeface="Trebuchet MS"/>
              <a:cs typeface="Trebuchet MS"/>
            </a:endParaRPr>
          </a:p>
          <a:p>
            <a:pPr marL="393700" indent="-342900">
              <a:lnSpc>
                <a:spcPct val="100000"/>
              </a:lnSpc>
              <a:spcBef>
                <a:spcPts val="1625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Esempio:</a:t>
            </a:r>
            <a:endParaRPr sz="24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93750" algn="l"/>
              </a:tabLst>
            </a:pP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testo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"espressioni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regolari!’’</a:t>
            </a:r>
            <a:endParaRPr sz="24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101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93750" algn="l"/>
              </a:tabLst>
            </a:pP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risultato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re.findall(‘.’,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testo)</a:t>
            </a:r>
            <a:endParaRPr sz="24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93750" algn="l"/>
              </a:tabLst>
            </a:pP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Troverà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tutti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caratteri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71748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Metacaratteri:</a:t>
            </a:r>
            <a:r>
              <a:rPr spc="65" dirty="0"/>
              <a:t> </a:t>
            </a:r>
            <a:r>
              <a:rPr spc="125" dirty="0"/>
              <a:t>inizio</a:t>
            </a:r>
            <a:r>
              <a:rPr spc="60" dirty="0"/>
              <a:t> </a:t>
            </a:r>
            <a:r>
              <a:rPr spc="240" dirty="0"/>
              <a:t>riga</a:t>
            </a:r>
            <a:r>
              <a:rPr spc="55" dirty="0"/>
              <a:t> </a:t>
            </a:r>
            <a:r>
              <a:rPr spc="1315" dirty="0"/>
              <a:t>^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759" y="1520592"/>
            <a:ext cx="9387840" cy="442912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89890" indent="-326390">
              <a:lnSpc>
                <a:spcPct val="100000"/>
              </a:lnSpc>
              <a:spcBef>
                <a:spcPts val="107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389890" algn="l"/>
              </a:tabLst>
            </a:pPr>
            <a:r>
              <a:rPr sz="2250" spc="130" dirty="0">
                <a:solidFill>
                  <a:srgbClr val="FFFFFF"/>
                </a:solidFill>
                <a:latin typeface="Trebuchet MS"/>
                <a:cs typeface="Trebuchet MS"/>
              </a:rPr>
              <a:t>Significa</a:t>
            </a: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inizio</a:t>
            </a: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45" dirty="0">
                <a:solidFill>
                  <a:srgbClr val="FFFFFF"/>
                </a:solidFill>
                <a:latin typeface="Trebuchet MS"/>
                <a:cs typeface="Trebuchet MS"/>
              </a:rPr>
              <a:t>riga</a:t>
            </a:r>
            <a:endParaRPr sz="2250">
              <a:latin typeface="Trebuchet MS"/>
              <a:cs typeface="Trebuchet MS"/>
            </a:endParaRPr>
          </a:p>
          <a:p>
            <a:pPr marL="389890" indent="-326390">
              <a:lnSpc>
                <a:spcPct val="100000"/>
              </a:lnSpc>
              <a:spcBef>
                <a:spcPts val="98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389890" algn="l"/>
              </a:tabLst>
            </a:pP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(fate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10" dirty="0">
                <a:solidFill>
                  <a:srgbClr val="FFFFFF"/>
                </a:solidFill>
                <a:latin typeface="Trebuchet MS"/>
                <a:cs typeface="Trebuchet MS"/>
              </a:rPr>
              <a:t>attenzione: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730" dirty="0">
                <a:solidFill>
                  <a:srgbClr val="FFFFFF"/>
                </a:solidFill>
                <a:latin typeface="Trebuchet MS"/>
                <a:cs typeface="Trebuchet MS"/>
              </a:rPr>
              <a:t>^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all’inizio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1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90" dirty="0">
                <a:solidFill>
                  <a:srgbClr val="FFFFFF"/>
                </a:solidFill>
                <a:latin typeface="Trebuchet MS"/>
                <a:cs typeface="Trebuchet MS"/>
              </a:rPr>
              <a:t>gruppo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significa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65" dirty="0">
                <a:solidFill>
                  <a:srgbClr val="FFFFFF"/>
                </a:solidFill>
                <a:latin typeface="Trebuchet MS"/>
                <a:cs typeface="Trebuchet MS"/>
              </a:rPr>
              <a:t>negazione)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89CFD5"/>
              </a:buClr>
              <a:buFont typeface="Symbol"/>
              <a:buChar char="►"/>
            </a:pPr>
            <a:endParaRPr sz="2600">
              <a:latin typeface="Trebuchet MS"/>
              <a:cs typeface="Trebuchet MS"/>
            </a:endParaRPr>
          </a:p>
          <a:p>
            <a:pPr marL="389890" indent="-326390">
              <a:lnSpc>
                <a:spcPct val="100000"/>
              </a:lnSpc>
              <a:spcBef>
                <a:spcPts val="1655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389890" algn="l"/>
              </a:tabLst>
            </a:pPr>
            <a:r>
              <a:rPr sz="2250" spc="165" dirty="0">
                <a:solidFill>
                  <a:srgbClr val="FFFFFF"/>
                </a:solidFill>
                <a:latin typeface="Trebuchet MS"/>
                <a:cs typeface="Trebuchet MS"/>
              </a:rPr>
              <a:t>Esempio:</a:t>
            </a:r>
            <a:endParaRPr sz="2250">
              <a:latin typeface="Trebuchet MS"/>
              <a:cs typeface="Trebuchet MS"/>
            </a:endParaRPr>
          </a:p>
          <a:p>
            <a:pPr marL="769620" lvl="1" indent="-271780">
              <a:lnSpc>
                <a:spcPct val="100000"/>
              </a:lnSpc>
              <a:spcBef>
                <a:spcPts val="940"/>
              </a:spcBef>
              <a:buClr>
                <a:srgbClr val="89CFD5"/>
              </a:buClr>
              <a:buSzPct val="78571"/>
              <a:buFont typeface="Symbol"/>
              <a:buChar char="►"/>
              <a:tabLst>
                <a:tab pos="769620" algn="l"/>
              </a:tabLst>
            </a:pP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testo</a:t>
            </a: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4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"espressioni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Trebuchet MS"/>
                <a:cs typeface="Trebuchet MS"/>
              </a:rPr>
              <a:t>regolari!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275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endParaRPr sz="2100">
              <a:latin typeface="Trebuchet MS"/>
              <a:cs typeface="Trebuchet MS"/>
            </a:endParaRPr>
          </a:p>
          <a:p>
            <a:pPr marL="769620" lvl="1" indent="-271780">
              <a:lnSpc>
                <a:spcPct val="100000"/>
              </a:lnSpc>
              <a:spcBef>
                <a:spcPts val="940"/>
              </a:spcBef>
              <a:buClr>
                <a:srgbClr val="89CFD5"/>
              </a:buClr>
              <a:buSzPct val="78947"/>
              <a:buFont typeface="Symbol"/>
              <a:buChar char="►"/>
              <a:tabLst>
                <a:tab pos="769620" algn="l"/>
              </a:tabLst>
            </a:pPr>
            <a:r>
              <a:rPr sz="1900" spc="70" dirty="0">
                <a:solidFill>
                  <a:srgbClr val="FFFFFF"/>
                </a:solidFill>
                <a:latin typeface="Trebuchet MS"/>
                <a:cs typeface="Trebuchet MS"/>
              </a:rPr>
              <a:t>risultato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59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40" dirty="0">
                <a:solidFill>
                  <a:srgbClr val="FFFFFF"/>
                </a:solidFill>
                <a:latin typeface="Trebuchet MS"/>
                <a:cs typeface="Trebuchet MS"/>
              </a:rPr>
              <a:t>re.findall(‘^.’,</a:t>
            </a:r>
            <a:r>
              <a:rPr sz="19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rebuchet MS"/>
                <a:cs typeface="Trebuchet MS"/>
              </a:rPr>
              <a:t>testo)</a:t>
            </a:r>
            <a:endParaRPr sz="1900">
              <a:latin typeface="Trebuchet MS"/>
              <a:cs typeface="Trebuchet MS"/>
            </a:endParaRPr>
          </a:p>
          <a:p>
            <a:pPr marL="769620" marR="693420" lvl="1" indent="-271780">
              <a:lnSpc>
                <a:spcPts val="2500"/>
              </a:lnSpc>
              <a:spcBef>
                <a:spcPts val="1040"/>
              </a:spcBef>
              <a:buClr>
                <a:srgbClr val="89CFD5"/>
              </a:buClr>
              <a:buSzPct val="78571"/>
              <a:buFont typeface="Symbol"/>
              <a:buChar char="►"/>
              <a:tabLst>
                <a:tab pos="769620" algn="l"/>
              </a:tabLst>
            </a:pP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Troverà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Trebuchet MS"/>
                <a:cs typeface="Trebuchet MS"/>
              </a:rPr>
              <a:t>qualsiasi</a:t>
            </a: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Trebuchet MS"/>
                <a:cs typeface="Trebuchet MS"/>
              </a:rPr>
              <a:t>carattere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inizio</a:t>
            </a: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riga,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quindi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solamente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2100" spc="-6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lettera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‘e’</a:t>
            </a:r>
            <a:endParaRPr sz="21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har char="►"/>
            </a:pPr>
            <a:endParaRPr sz="2400">
              <a:latin typeface="Trebuchet MS"/>
              <a:cs typeface="Trebuchet MS"/>
            </a:endParaRPr>
          </a:p>
          <a:p>
            <a:pPr marL="769620" lvl="1" indent="-271780">
              <a:lnSpc>
                <a:spcPct val="100000"/>
              </a:lnSpc>
              <a:spcBef>
                <a:spcPts val="1920"/>
              </a:spcBef>
              <a:buClr>
                <a:srgbClr val="89CFD5"/>
              </a:buClr>
              <a:buSzPct val="78571"/>
              <a:buFont typeface="Symbol"/>
              <a:buChar char="►"/>
              <a:tabLst>
                <a:tab pos="769620" algn="l"/>
              </a:tabLst>
            </a:pPr>
            <a:r>
              <a:rPr sz="2100" spc="555" dirty="0">
                <a:solidFill>
                  <a:srgbClr val="FFFFFF"/>
                </a:solidFill>
                <a:latin typeface="Trebuchet MS"/>
                <a:cs typeface="Trebuchet MS"/>
              </a:rPr>
              <a:t>^A#</a:t>
            </a: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trova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20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testo</a:t>
            </a: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inizia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66814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Metacaratteri:</a:t>
            </a:r>
            <a:r>
              <a:rPr spc="60" dirty="0"/>
              <a:t> </a:t>
            </a:r>
            <a:r>
              <a:rPr spc="135" dirty="0"/>
              <a:t>fine</a:t>
            </a:r>
            <a:r>
              <a:rPr spc="50" dirty="0"/>
              <a:t> </a:t>
            </a:r>
            <a:r>
              <a:rPr spc="240" dirty="0"/>
              <a:t>riga</a:t>
            </a:r>
            <a:r>
              <a:rPr spc="55" dirty="0"/>
              <a:t> </a:t>
            </a:r>
            <a:r>
              <a:rPr spc="465" dirty="0"/>
              <a:t>$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459" y="1640480"/>
            <a:ext cx="8960485" cy="306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Significa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fine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riga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89CFD5"/>
              </a:buClr>
              <a:buFont typeface="Symbol"/>
              <a:buChar char="►"/>
            </a:pPr>
            <a:endParaRPr sz="2800">
              <a:latin typeface="Trebuchet MS"/>
              <a:cs typeface="Trebuchet MS"/>
            </a:endParaRPr>
          </a:p>
          <a:p>
            <a:pPr marL="393700" indent="-342900">
              <a:lnSpc>
                <a:spcPct val="100000"/>
              </a:lnSpc>
              <a:spcBef>
                <a:spcPts val="1625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Esempio:</a:t>
            </a:r>
            <a:endParaRPr sz="24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793750" algn="l"/>
              </a:tabLst>
            </a:pPr>
            <a:r>
              <a:rPr sz="2200" spc="105" dirty="0">
                <a:solidFill>
                  <a:srgbClr val="FFFFFF"/>
                </a:solidFill>
                <a:latin typeface="Trebuchet MS"/>
                <a:cs typeface="Trebuchet MS"/>
              </a:rPr>
              <a:t>testo</a:t>
            </a:r>
            <a:r>
              <a:rPr sz="2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68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"espressioni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Trebuchet MS"/>
                <a:cs typeface="Trebuchet MS"/>
              </a:rPr>
              <a:t>regolari!</a:t>
            </a:r>
            <a:r>
              <a:rPr sz="2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295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endParaRPr sz="22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793750" algn="l"/>
              </a:tabLst>
            </a:pP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risultato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re.findall(‘.$’,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testo)</a:t>
            </a:r>
            <a:endParaRPr sz="2000">
              <a:latin typeface="Trebuchet MS"/>
              <a:cs typeface="Trebuchet MS"/>
            </a:endParaRPr>
          </a:p>
          <a:p>
            <a:pPr marL="793750" marR="4318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793750" algn="l"/>
              </a:tabLst>
            </a:pP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Troverà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Trebuchet MS"/>
                <a:cs typeface="Trebuchet MS"/>
              </a:rPr>
              <a:t>qualsiasi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rebuchet MS"/>
                <a:cs typeface="Trebuchet MS"/>
              </a:rPr>
              <a:t>carattere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fine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riga,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Trebuchet MS"/>
                <a:cs typeface="Trebuchet MS"/>
              </a:rPr>
              <a:t>quindi</a:t>
            </a:r>
            <a:r>
              <a:rPr sz="2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srgbClr val="FFFFFF"/>
                </a:solidFill>
                <a:latin typeface="Trebuchet MS"/>
                <a:cs typeface="Trebuchet MS"/>
              </a:rPr>
              <a:t>solamente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iil </a:t>
            </a:r>
            <a:r>
              <a:rPr sz="2200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35" dirty="0">
                <a:solidFill>
                  <a:srgbClr val="FFFFFF"/>
                </a:solidFill>
                <a:latin typeface="Trebuchet MS"/>
                <a:cs typeface="Trebuchet MS"/>
              </a:rPr>
              <a:t>punto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35" dirty="0">
                <a:solidFill>
                  <a:srgbClr val="FFFFFF"/>
                </a:solidFill>
                <a:latin typeface="Trebuchet MS"/>
                <a:cs typeface="Trebuchet MS"/>
              </a:rPr>
              <a:t>esclamativo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‘!’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2060" y="5324750"/>
            <a:ext cx="7054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8575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311150" algn="l"/>
              </a:tabLst>
            </a:pPr>
            <a:r>
              <a:rPr sz="2200" spc="220" dirty="0">
                <a:solidFill>
                  <a:srgbClr val="FFFFFF"/>
                </a:solidFill>
                <a:latin typeface="Trebuchet MS"/>
                <a:cs typeface="Trebuchet MS"/>
              </a:rPr>
              <a:t>A$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0520" y="5324750"/>
            <a:ext cx="5170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68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Trebuchet MS"/>
                <a:cs typeface="Trebuchet MS"/>
              </a:rPr>
              <a:t>trova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Trebuchet MS"/>
                <a:cs typeface="Trebuchet MS"/>
              </a:rPr>
              <a:t>testo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rebuchet MS"/>
                <a:cs typeface="Trebuchet MS"/>
              </a:rPr>
              <a:t>finisce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2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20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5424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Confine</a:t>
            </a:r>
            <a:r>
              <a:rPr spc="40" dirty="0"/>
              <a:t> </a:t>
            </a:r>
            <a:r>
              <a:rPr spc="145" dirty="0"/>
              <a:t>di</a:t>
            </a:r>
            <a:r>
              <a:rPr spc="45" dirty="0"/>
              <a:t> </a:t>
            </a:r>
            <a:r>
              <a:rPr spc="160" dirty="0"/>
              <a:t>parola:</a:t>
            </a:r>
            <a:r>
              <a:rPr spc="50" dirty="0"/>
              <a:t> </a:t>
            </a:r>
            <a:r>
              <a:rPr spc="114" dirty="0"/>
              <a:t>\b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059" y="1527704"/>
            <a:ext cx="10299065" cy="31597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78460" indent="-302260">
              <a:lnSpc>
                <a:spcPct val="100000"/>
              </a:lnSpc>
              <a:spcBef>
                <a:spcPts val="994"/>
              </a:spcBef>
              <a:buClr>
                <a:srgbClr val="89CFD5"/>
              </a:buClr>
              <a:buSzPct val="78571"/>
              <a:buFont typeface="Symbol"/>
              <a:buChar char="►"/>
              <a:tabLst>
                <a:tab pos="378460" algn="l"/>
              </a:tabLst>
            </a:pP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confine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\b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FFFFFF"/>
                </a:solidFill>
                <a:latin typeface="Trebuchet MS"/>
                <a:cs typeface="Trebuchet MS"/>
              </a:rPr>
              <a:t>definisce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75" dirty="0">
                <a:solidFill>
                  <a:srgbClr val="FFFFFF"/>
                </a:solidFill>
                <a:latin typeface="Trebuchet MS"/>
                <a:cs typeface="Trebuchet MS"/>
              </a:rPr>
              <a:t>dove</a:t>
            </a: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parola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30" dirty="0">
                <a:solidFill>
                  <a:srgbClr val="FFFFFF"/>
                </a:solidFill>
                <a:latin typeface="Trebuchet MS"/>
                <a:cs typeface="Trebuchet MS"/>
              </a:rPr>
              <a:t>comincia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finisce</a:t>
            </a:r>
            <a:endParaRPr sz="2100">
              <a:latin typeface="Trebuchet MS"/>
              <a:cs typeface="Trebuchet MS"/>
            </a:endParaRPr>
          </a:p>
          <a:p>
            <a:pPr marL="378460" indent="-302260">
              <a:lnSpc>
                <a:spcPct val="100000"/>
              </a:lnSpc>
              <a:spcBef>
                <a:spcPts val="900"/>
              </a:spcBef>
              <a:buClr>
                <a:srgbClr val="89CFD5"/>
              </a:buClr>
              <a:buSzPct val="78571"/>
              <a:buFont typeface="Symbol"/>
              <a:buChar char="►"/>
              <a:tabLst>
                <a:tab pos="378460" algn="l"/>
              </a:tabLst>
            </a:pPr>
            <a:r>
              <a:rPr sz="2100" spc="175" dirty="0">
                <a:solidFill>
                  <a:srgbClr val="FFFFFF"/>
                </a:solidFill>
                <a:latin typeface="Trebuchet MS"/>
                <a:cs typeface="Trebuchet MS"/>
              </a:rPr>
              <a:t>Immaginiamo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FFFFFF"/>
                </a:solidFill>
                <a:latin typeface="Trebuchet MS"/>
                <a:cs typeface="Trebuchet MS"/>
              </a:rPr>
              <a:t>voler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cercare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parole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‘for’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‘she’:</a:t>
            </a:r>
            <a:endParaRPr sz="2100">
              <a:latin typeface="Trebuchet MS"/>
              <a:cs typeface="Trebuchet MS"/>
            </a:endParaRPr>
          </a:p>
          <a:p>
            <a:pPr marL="730250" marR="1252855" lvl="1" indent="-251460">
              <a:lnSpc>
                <a:spcPct val="100000"/>
              </a:lnSpc>
              <a:spcBef>
                <a:spcPts val="890"/>
              </a:spcBef>
              <a:buClr>
                <a:srgbClr val="89CFD5"/>
              </a:buClr>
              <a:buSzPct val="78571"/>
              <a:buFont typeface="Symbol"/>
              <a:buChar char="►"/>
              <a:tabLst>
                <a:tab pos="730250" algn="l"/>
                <a:tab pos="2313305" algn="l"/>
              </a:tabLst>
            </a:pP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(for|she)	</a:t>
            </a:r>
            <a:r>
              <a:rPr sz="2100" spc="66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trova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tutte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Trebuchet MS"/>
                <a:cs typeface="Trebuchet MS"/>
              </a:rPr>
              <a:t>occorrenze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20" dirty="0">
                <a:solidFill>
                  <a:srgbClr val="FFFFFF"/>
                </a:solidFill>
                <a:latin typeface="Trebuchet MS"/>
                <a:cs typeface="Trebuchet MS"/>
              </a:rPr>
              <a:t>she,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245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quindi </a:t>
            </a:r>
            <a:r>
              <a:rPr sz="2100" spc="-6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70" dirty="0">
                <a:solidFill>
                  <a:srgbClr val="FFFFFF"/>
                </a:solidFill>
                <a:latin typeface="Trebuchet MS"/>
                <a:cs typeface="Trebuchet MS"/>
              </a:rPr>
              <a:t>anche</a:t>
            </a: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endParaRPr sz="2100">
              <a:latin typeface="Trebuchet MS"/>
              <a:cs typeface="Trebuchet MS"/>
            </a:endParaRPr>
          </a:p>
          <a:p>
            <a:pPr marL="377825" marR="68580" indent="-302260">
              <a:lnSpc>
                <a:spcPct val="100000"/>
              </a:lnSpc>
              <a:spcBef>
                <a:spcPts val="910"/>
              </a:spcBef>
              <a:buClr>
                <a:srgbClr val="89CFD5"/>
              </a:buClr>
              <a:buSzPct val="78571"/>
              <a:buFont typeface="Symbol"/>
              <a:buChar char="►"/>
              <a:tabLst>
                <a:tab pos="378460" algn="l"/>
              </a:tabLst>
            </a:pP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Potremmo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tentare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cercando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Trebuchet MS"/>
                <a:cs typeface="Trebuchet MS"/>
              </a:rPr>
              <a:t>occorrenze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Trebuchet MS"/>
                <a:cs typeface="Trebuchet MS"/>
              </a:rPr>
              <a:t>precedute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45" dirty="0">
                <a:solidFill>
                  <a:srgbClr val="FFFFFF"/>
                </a:solidFill>
                <a:latin typeface="Trebuchet MS"/>
                <a:cs typeface="Trebuchet MS"/>
              </a:rPr>
              <a:t>succedute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80" dirty="0">
                <a:solidFill>
                  <a:srgbClr val="FFFFFF"/>
                </a:solidFill>
                <a:latin typeface="Trebuchet MS"/>
                <a:cs typeface="Trebuchet MS"/>
              </a:rPr>
              <a:t>da </a:t>
            </a:r>
            <a:r>
              <a:rPr sz="2100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80" dirty="0">
                <a:solidFill>
                  <a:srgbClr val="FFFFFF"/>
                </a:solidFill>
                <a:latin typeface="Trebuchet MS"/>
                <a:cs typeface="Trebuchet MS"/>
              </a:rPr>
              <a:t>uno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spazio:</a:t>
            </a:r>
            <a:endParaRPr sz="2100">
              <a:latin typeface="Trebuchet MS"/>
              <a:cs typeface="Trebuchet MS"/>
            </a:endParaRPr>
          </a:p>
          <a:p>
            <a:pPr marL="730250" marR="174625" lvl="1" indent="-251460">
              <a:lnSpc>
                <a:spcPct val="100800"/>
              </a:lnSpc>
              <a:spcBef>
                <a:spcPts val="880"/>
              </a:spcBef>
              <a:buClr>
                <a:srgbClr val="89CFD5"/>
              </a:buClr>
              <a:buSzPct val="78571"/>
              <a:buFont typeface="Symbol"/>
              <a:buChar char="►"/>
              <a:tabLst>
                <a:tab pos="730250" algn="l"/>
                <a:tab pos="2709545" algn="l"/>
                <a:tab pos="7065645" algn="l"/>
                <a:tab pos="9441815" algn="l"/>
              </a:tabLst>
            </a:pP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[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or|s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100" spc="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8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[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100" spc="66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3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100" spc="1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29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spc="1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spc="1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spc="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2100" spc="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spc="185" dirty="0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spc="18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bef</a:t>
            </a:r>
            <a:r>
              <a:rPr sz="2100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3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100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2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c’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100" spc="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2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spc="10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100" spc="15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dentro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‘for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20" dirty="0">
                <a:solidFill>
                  <a:srgbClr val="FFFFFF"/>
                </a:solidFill>
                <a:latin typeface="Trebuchet MS"/>
                <a:cs typeface="Trebuchet MS"/>
              </a:rPr>
              <a:t>she’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trova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‘for’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85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il	</a:t>
            </a:r>
            <a:r>
              <a:rPr sz="2100" spc="75" dirty="0">
                <a:solidFill>
                  <a:srgbClr val="FFFFFF"/>
                </a:solidFill>
                <a:latin typeface="Trebuchet MS"/>
                <a:cs typeface="Trebuchet MS"/>
              </a:rPr>
              <a:t>‘she’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30" dirty="0">
                <a:solidFill>
                  <a:srgbClr val="FFFFFF"/>
                </a:solidFill>
                <a:latin typeface="Trebuchet MS"/>
                <a:cs typeface="Trebuchet MS"/>
              </a:rPr>
              <a:t>poichè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lo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40" dirty="0">
                <a:solidFill>
                  <a:srgbClr val="FFFFFF"/>
                </a:solidFill>
                <a:latin typeface="Trebuchet MS"/>
                <a:cs typeface="Trebuchet MS"/>
              </a:rPr>
              <a:t>spazio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7709" y="4661810"/>
            <a:ext cx="501904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80" dirty="0">
                <a:solidFill>
                  <a:srgbClr val="FFFFFF"/>
                </a:solidFill>
                <a:latin typeface="Trebuchet MS"/>
                <a:cs typeface="Trebuchet MS"/>
              </a:rPr>
              <a:t>rintracciato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85" dirty="0">
                <a:solidFill>
                  <a:srgbClr val="FFFFFF"/>
                </a:solidFill>
                <a:latin typeface="Trebuchet MS"/>
                <a:cs typeface="Trebuchet MS"/>
              </a:rPr>
              <a:t>come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40" dirty="0">
                <a:solidFill>
                  <a:srgbClr val="FFFFFF"/>
                </a:solidFill>
                <a:latin typeface="Trebuchet MS"/>
                <a:cs typeface="Trebuchet MS"/>
              </a:rPr>
              <a:t>spazio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55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204" dirty="0">
                <a:solidFill>
                  <a:srgbClr val="FFFFFF"/>
                </a:solidFill>
                <a:latin typeface="Trebuchet MS"/>
                <a:cs typeface="Trebuchet MS"/>
              </a:rPr>
              <a:t>segue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159" y="4661810"/>
            <a:ext cx="4619625" cy="1102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2150" marR="30480">
              <a:lnSpc>
                <a:spcPct val="100800"/>
              </a:lnSpc>
              <a:spcBef>
                <a:spcPts val="90"/>
              </a:spcBef>
            </a:pPr>
            <a:r>
              <a:rPr sz="2100" spc="155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25" dirty="0">
                <a:solidFill>
                  <a:srgbClr val="FFFFFF"/>
                </a:solidFill>
                <a:latin typeface="Trebuchet MS"/>
                <a:cs typeface="Trebuchet MS"/>
              </a:rPr>
              <a:t>precede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Trebuchet MS"/>
                <a:cs typeface="Trebuchet MS"/>
              </a:rPr>
              <a:t>‘she’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già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stato </a:t>
            </a:r>
            <a:r>
              <a:rPr sz="2100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‘for’</a:t>
            </a:r>
            <a:endParaRPr sz="2100">
              <a:latin typeface="Trebuchet MS"/>
              <a:cs typeface="Trebuchet MS"/>
            </a:endParaRPr>
          </a:p>
          <a:p>
            <a:pPr marL="340360" indent="-302260">
              <a:lnSpc>
                <a:spcPct val="100000"/>
              </a:lnSpc>
              <a:spcBef>
                <a:spcPts val="890"/>
              </a:spcBef>
              <a:buClr>
                <a:srgbClr val="89CFD5"/>
              </a:buClr>
              <a:buSzPct val="78571"/>
              <a:buFont typeface="Symbol"/>
              <a:buChar char="►"/>
              <a:tabLst>
                <a:tab pos="340360" algn="l"/>
              </a:tabLst>
            </a:pP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Soluzione</a:t>
            </a: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corretta: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4750" y="5850530"/>
            <a:ext cx="534289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9560" indent="-251460">
              <a:lnSpc>
                <a:spcPct val="100000"/>
              </a:lnSpc>
              <a:spcBef>
                <a:spcPts val="110"/>
              </a:spcBef>
              <a:buClr>
                <a:srgbClr val="89CFD5"/>
              </a:buClr>
              <a:buSzPct val="78571"/>
              <a:buFont typeface="Symbol"/>
              <a:buChar char="►"/>
              <a:tabLst>
                <a:tab pos="289560" algn="l"/>
                <a:tab pos="2268855" algn="l"/>
              </a:tabLst>
            </a:pP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\b(for|she)\b	</a:t>
            </a:r>
            <a:r>
              <a:rPr sz="2100" spc="66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1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trova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95" dirty="0">
                <a:solidFill>
                  <a:srgbClr val="FFFFFF"/>
                </a:solidFill>
                <a:latin typeface="Trebuchet MS"/>
                <a:cs typeface="Trebuchet MS"/>
              </a:rPr>
              <a:t>she</a:t>
            </a: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40" dirty="0">
                <a:solidFill>
                  <a:srgbClr val="FFFFFF"/>
                </a:solidFill>
                <a:latin typeface="Trebuchet MS"/>
                <a:cs typeface="Trebuchet MS"/>
              </a:rPr>
              <a:t>oppure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6953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Metacaratteri:</a:t>
            </a:r>
            <a:r>
              <a:rPr spc="60" dirty="0"/>
              <a:t> </a:t>
            </a:r>
            <a:r>
              <a:rPr spc="310" dirty="0"/>
              <a:t>backslash</a:t>
            </a:r>
            <a:r>
              <a:rPr spc="70" dirty="0"/>
              <a:t> </a:t>
            </a:r>
            <a:r>
              <a:rPr spc="-80" dirty="0"/>
              <a:t>\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759" y="1513480"/>
            <a:ext cx="8514080" cy="460629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406400" algn="l"/>
              </a:tabLst>
            </a:pP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Rappresenta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carattere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escaping</a:t>
            </a:r>
            <a:endParaRPr sz="2400">
              <a:latin typeface="Trebuchet MS"/>
              <a:cs typeface="Trebuchet MS"/>
            </a:endParaRPr>
          </a:p>
          <a:p>
            <a:pPr marL="406400" marR="27813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406400" algn="l"/>
              </a:tabLst>
            </a:pP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Capita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dover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cercare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proprio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punto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‘.’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oppure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il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carattere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‘[‘</a:t>
            </a:r>
            <a:endParaRPr sz="2400">
              <a:latin typeface="Trebuchet MS"/>
              <a:cs typeface="Trebuchet MS"/>
            </a:endParaRPr>
          </a:p>
          <a:p>
            <a:pPr marL="406400" marR="5588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406400" algn="l"/>
              </a:tabLst>
            </a:pP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Poiché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fanno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parte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della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sintassi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delle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Regex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occorre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precederli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carattere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‘\’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89CFD5"/>
              </a:buClr>
              <a:buFont typeface="Symbol"/>
              <a:buChar char="►"/>
            </a:pP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625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406400" algn="l"/>
              </a:tabLst>
            </a:pP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Esempi:</a:t>
            </a:r>
            <a:endParaRPr sz="2400">
              <a:latin typeface="Trebuchet MS"/>
              <a:cs typeface="Trebuchet MS"/>
            </a:endParaRPr>
          </a:p>
          <a:p>
            <a:pPr marL="8064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806450" algn="l"/>
                <a:tab pos="1255395" algn="l"/>
              </a:tabLst>
            </a:pP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\.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200" spc="-409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200" spc="-41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spc="20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00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6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2200">
              <a:latin typeface="Trebuchet MS"/>
              <a:cs typeface="Trebuchet MS"/>
            </a:endParaRPr>
          </a:p>
          <a:p>
            <a:pPr marL="8064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806450" algn="l"/>
                <a:tab pos="1255395" algn="l"/>
              </a:tabLst>
            </a:pPr>
            <a:r>
              <a:rPr sz="2200" spc="114" dirty="0">
                <a:solidFill>
                  <a:srgbClr val="FFFFFF"/>
                </a:solidFill>
                <a:latin typeface="Trebuchet MS"/>
                <a:cs typeface="Trebuchet MS"/>
              </a:rPr>
              <a:t>\</a:t>
            </a:r>
            <a:r>
              <a:rPr sz="2200" spc="125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200" spc="-409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200" spc="-41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spc="20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2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2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00" spc="1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spc="1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2200">
              <a:latin typeface="Trebuchet MS"/>
              <a:cs typeface="Trebuchet MS"/>
            </a:endParaRPr>
          </a:p>
          <a:p>
            <a:pPr marL="806450" lvl="1" indent="-285750">
              <a:lnSpc>
                <a:spcPct val="100000"/>
              </a:lnSpc>
              <a:spcBef>
                <a:spcPts val="990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806450" algn="l"/>
                <a:tab pos="1255395" algn="l"/>
              </a:tabLst>
            </a:pP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\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\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200" spc="-409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200" spc="-41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spc="20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200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1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00" spc="14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200" spc="2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spc="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0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2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41516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Metacaratteri:</a:t>
            </a:r>
            <a:r>
              <a:rPr spc="30" dirty="0"/>
              <a:t> </a:t>
            </a:r>
            <a:r>
              <a:rPr spc="-790" dirty="0"/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459" y="1513480"/>
            <a:ext cx="8708390" cy="3683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Rappresenta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condizione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endParaRPr sz="2400">
              <a:latin typeface="Trebuchet MS"/>
              <a:cs typeface="Trebuchet MS"/>
            </a:endParaRPr>
          </a:p>
          <a:p>
            <a:pPr marL="393700" marR="4318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270" dirty="0">
                <a:solidFill>
                  <a:srgbClr val="FFFFFF"/>
                </a:solidFill>
                <a:latin typeface="Trebuchet MS"/>
                <a:cs typeface="Trebuchet MS"/>
              </a:rPr>
              <a:t>Se </a:t>
            </a:r>
            <a:r>
              <a:rPr sz="2400" spc="22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2400" spc="285" dirty="0">
                <a:solidFill>
                  <a:srgbClr val="FFFFFF"/>
                </a:solidFill>
                <a:latin typeface="Trebuchet MS"/>
                <a:cs typeface="Trebuchet MS"/>
              </a:rPr>
              <a:t>B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sono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espressioni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regolari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A|B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troverà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corrispondenza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qualunque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stringa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corrisponda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ad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oppure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  <a:p>
            <a:pPr marL="39370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215" dirty="0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ordine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precedenza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molto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Trebuchet MS"/>
                <a:cs typeface="Trebuchet MS"/>
              </a:rPr>
              <a:t>basso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89CFD5"/>
              </a:buClr>
              <a:buFont typeface="Symbol"/>
              <a:buChar char="►"/>
            </a:pPr>
            <a:endParaRPr sz="2800">
              <a:latin typeface="Trebuchet MS"/>
              <a:cs typeface="Trebuchet MS"/>
            </a:endParaRPr>
          </a:p>
          <a:p>
            <a:pPr marL="393700" indent="-342900">
              <a:lnSpc>
                <a:spcPct val="100000"/>
              </a:lnSpc>
              <a:spcBef>
                <a:spcPts val="1625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Esempi:</a:t>
            </a:r>
            <a:endParaRPr sz="24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793750" algn="l"/>
              </a:tabLst>
            </a:pPr>
            <a:r>
              <a:rPr sz="2200" spc="105" dirty="0">
                <a:solidFill>
                  <a:srgbClr val="FFFFFF"/>
                </a:solidFill>
                <a:latin typeface="Trebuchet MS"/>
                <a:cs typeface="Trebuchet MS"/>
              </a:rPr>
              <a:t>Brad|Angelina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Pitt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15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22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Trebuchet MS"/>
                <a:cs typeface="Trebuchet MS"/>
              </a:rPr>
              <a:t>trova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‘Brad’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rebuchet MS"/>
                <a:cs typeface="Trebuchet MS"/>
              </a:rPr>
              <a:t>‘Angelina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Pitt’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184721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0" dirty="0"/>
              <a:t>REGEX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489350"/>
            <a:ext cx="10532745" cy="4119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48260" indent="-342900">
              <a:lnSpc>
                <a:spcPct val="99800"/>
              </a:lnSpc>
              <a:spcBef>
                <a:spcPts val="105"/>
              </a:spcBef>
              <a:buClr>
                <a:srgbClr val="89CFD5"/>
              </a:buClr>
              <a:buSzPct val="80357"/>
              <a:buFont typeface="Symbol"/>
              <a:buChar char="►"/>
              <a:tabLst>
                <a:tab pos="393700" algn="l"/>
              </a:tabLst>
            </a:pPr>
            <a:r>
              <a:rPr sz="2800" spc="14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5" dirty="0">
                <a:solidFill>
                  <a:srgbClr val="FFFFFF"/>
                </a:solidFill>
                <a:latin typeface="Trebuchet MS"/>
                <a:cs typeface="Trebuchet MS"/>
              </a:rPr>
              <a:t>espressioni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rebuchet MS"/>
                <a:cs typeface="Trebuchet MS"/>
              </a:rPr>
              <a:t>regolari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Trebuchet MS"/>
                <a:cs typeface="Trebuchet MS"/>
              </a:rPr>
              <a:t>(RE,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rebuchet MS"/>
                <a:cs typeface="Trebuchet MS"/>
              </a:rPr>
              <a:t>Regex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rebuchet MS"/>
                <a:cs typeface="Trebuchet MS"/>
              </a:rPr>
              <a:t>Regex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rebuchet MS"/>
                <a:cs typeface="Trebuchet MS"/>
              </a:rPr>
              <a:t>pattern)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Trebuchet MS"/>
                <a:cs typeface="Trebuchet MS"/>
              </a:rPr>
              <a:t>sono </a:t>
            </a:r>
            <a:r>
              <a:rPr sz="2800" spc="-8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2800" spc="145" dirty="0">
                <a:solidFill>
                  <a:srgbClr val="FFFFFF"/>
                </a:solidFill>
                <a:latin typeface="Trebuchet MS"/>
                <a:cs typeface="Trebuchet MS"/>
              </a:rPr>
              <a:t>mini </a:t>
            </a:r>
            <a:r>
              <a:rPr sz="2800" spc="195" dirty="0">
                <a:solidFill>
                  <a:srgbClr val="FFFFFF"/>
                </a:solidFill>
                <a:latin typeface="Trebuchet MS"/>
                <a:cs typeface="Trebuchet MS"/>
              </a:rPr>
              <a:t>linguaggio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2800" spc="204" dirty="0">
                <a:solidFill>
                  <a:srgbClr val="FFFFFF"/>
                </a:solidFill>
                <a:latin typeface="Trebuchet MS"/>
                <a:cs typeface="Trebuchet MS"/>
              </a:rPr>
              <a:t>programmazione </a:t>
            </a:r>
            <a:r>
              <a:rPr sz="2800" spc="155" dirty="0">
                <a:solidFill>
                  <a:srgbClr val="FFFFFF"/>
                </a:solidFill>
                <a:latin typeface="Trebuchet MS"/>
                <a:cs typeface="Trebuchet MS"/>
              </a:rPr>
              <a:t>altamente </a:t>
            </a:r>
            <a:r>
              <a:rPr sz="28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rebuchet MS"/>
                <a:cs typeface="Trebuchet MS"/>
              </a:rPr>
              <a:t>specializzato </a:t>
            </a:r>
            <a:r>
              <a:rPr sz="2800" spc="140" dirty="0">
                <a:solidFill>
                  <a:srgbClr val="FFFFFF"/>
                </a:solidFill>
                <a:latin typeface="Trebuchet MS"/>
                <a:cs typeface="Trebuchet MS"/>
              </a:rPr>
              <a:t>incorporato </a:t>
            </a:r>
            <a:r>
              <a:rPr sz="2800" spc="11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800" spc="175" dirty="0">
                <a:solidFill>
                  <a:srgbClr val="FFFFFF"/>
                </a:solidFill>
                <a:latin typeface="Trebuchet MS"/>
                <a:cs typeface="Trebuchet MS"/>
              </a:rPr>
              <a:t>Python </a:t>
            </a:r>
            <a:r>
              <a:rPr sz="2800" spc="19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2800" spc="175" dirty="0">
                <a:solidFill>
                  <a:srgbClr val="FFFFFF"/>
                </a:solidFill>
                <a:latin typeface="Trebuchet MS"/>
                <a:cs typeface="Trebuchet MS"/>
              </a:rPr>
              <a:t>reso </a:t>
            </a: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disponibile </a:t>
            </a:r>
            <a:r>
              <a:rPr sz="28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Trebuchet MS"/>
                <a:cs typeface="Trebuchet MS"/>
              </a:rPr>
              <a:t>attraverso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rebuchet MS"/>
                <a:cs typeface="Trebuchet MS"/>
              </a:rPr>
              <a:t>modulo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rebuchet MS"/>
                <a:cs typeface="Trebuchet MS"/>
              </a:rPr>
              <a:t>(import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re)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9CFD5"/>
              </a:buClr>
              <a:buFont typeface="Symbol"/>
              <a:buChar char="►"/>
            </a:pPr>
            <a:endParaRPr sz="4600">
              <a:latin typeface="Trebuchet MS"/>
              <a:cs typeface="Trebuchet MS"/>
            </a:endParaRPr>
          </a:p>
          <a:p>
            <a:pPr marL="393700" marR="43180" indent="-342900">
              <a:lnSpc>
                <a:spcPct val="100000"/>
              </a:lnSpc>
              <a:buClr>
                <a:srgbClr val="89CFD5"/>
              </a:buClr>
              <a:buSzPct val="80357"/>
              <a:buFont typeface="Symbol"/>
              <a:buChar char="►"/>
              <a:tabLst>
                <a:tab pos="393700" algn="l"/>
              </a:tabLst>
            </a:pPr>
            <a:r>
              <a:rPr sz="2800" spc="240" dirty="0">
                <a:solidFill>
                  <a:srgbClr val="FFFFFF"/>
                </a:solidFill>
                <a:latin typeface="Trebuchet MS"/>
                <a:cs typeface="Trebuchet MS"/>
              </a:rPr>
              <a:t>Usando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90" dirty="0">
                <a:solidFill>
                  <a:srgbClr val="FFFFFF"/>
                </a:solidFill>
                <a:latin typeface="Trebuchet MS"/>
                <a:cs typeface="Trebuchet MS"/>
              </a:rPr>
              <a:t>REGEX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Trebuchet MS"/>
                <a:cs typeface="Trebuchet MS"/>
              </a:rPr>
              <a:t>specificano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rebuchet MS"/>
                <a:cs typeface="Trebuchet MS"/>
              </a:rPr>
              <a:t>regole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l'insieme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rebuchet MS"/>
                <a:cs typeface="Trebuchet MS"/>
              </a:rPr>
              <a:t>possibili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stringhe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desidera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FFFF"/>
                </a:solidFill>
                <a:latin typeface="Trebuchet MS"/>
                <a:cs typeface="Trebuchet MS"/>
              </a:rPr>
              <a:t>abbinare</a:t>
            </a:r>
            <a:endParaRPr sz="2800">
              <a:latin typeface="Trebuchet MS"/>
              <a:cs typeface="Trebuchet MS"/>
            </a:endParaRPr>
          </a:p>
          <a:p>
            <a:pPr marL="793750" marR="575310" lvl="1" indent="-285750">
              <a:lnSpc>
                <a:spcPct val="100000"/>
              </a:lnSpc>
              <a:spcBef>
                <a:spcPts val="99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93750" algn="l"/>
              </a:tabLst>
            </a:pP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Ad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esempio: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frasi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inglesi,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indirizzi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e-mail,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Trebuchet MS"/>
                <a:cs typeface="Trebuchet MS"/>
              </a:rPr>
              <a:t>comandi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TeX,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qualsiasi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cosa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voglia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43891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Metacaratteri:</a:t>
            </a:r>
            <a:r>
              <a:rPr spc="35" dirty="0"/>
              <a:t> </a:t>
            </a:r>
            <a:r>
              <a:rPr spc="95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759" y="1640480"/>
            <a:ext cx="9413875" cy="4220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9890" indent="-326390">
              <a:lnSpc>
                <a:spcPct val="100000"/>
              </a:lnSpc>
              <a:spcBef>
                <a:spcPts val="13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389890" algn="l"/>
              </a:tabLst>
            </a:pPr>
            <a:r>
              <a:rPr sz="2250" spc="13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35" dirty="0">
                <a:solidFill>
                  <a:srgbClr val="FFFFFF"/>
                </a:solidFill>
                <a:latin typeface="Trebuchet MS"/>
                <a:cs typeface="Trebuchet MS"/>
              </a:rPr>
              <a:t>parentesi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50" dirty="0">
                <a:solidFill>
                  <a:srgbClr val="FFFFFF"/>
                </a:solidFill>
                <a:latin typeface="Trebuchet MS"/>
                <a:cs typeface="Trebuchet MS"/>
              </a:rPr>
              <a:t>tonde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85" dirty="0">
                <a:solidFill>
                  <a:srgbClr val="FFFFFF"/>
                </a:solidFill>
                <a:latin typeface="Trebuchet MS"/>
                <a:cs typeface="Trebuchet MS"/>
              </a:rPr>
              <a:t>servono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4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Trebuchet MS"/>
                <a:cs typeface="Trebuchet MS"/>
              </a:rPr>
              <a:t>definire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14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60" dirty="0">
                <a:solidFill>
                  <a:srgbClr val="FFFFFF"/>
                </a:solidFill>
                <a:latin typeface="Trebuchet MS"/>
                <a:cs typeface="Trebuchet MS"/>
              </a:rPr>
              <a:t>gruppi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caratteri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89CFD5"/>
              </a:buClr>
              <a:buFont typeface="Symbol"/>
              <a:buChar char="►"/>
            </a:pPr>
            <a:endParaRPr sz="2600">
              <a:latin typeface="Trebuchet MS"/>
              <a:cs typeface="Trebuchet MS"/>
            </a:endParaRPr>
          </a:p>
          <a:p>
            <a:pPr marL="389890" marR="1136650" indent="-326390">
              <a:lnSpc>
                <a:spcPct val="101499"/>
              </a:lnSpc>
              <a:spcBef>
                <a:spcPts val="160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389890" algn="l"/>
              </a:tabLst>
            </a:pPr>
            <a:r>
              <a:rPr sz="2250" spc="200" dirty="0">
                <a:solidFill>
                  <a:srgbClr val="FFFFFF"/>
                </a:solidFill>
                <a:latin typeface="Trebuchet MS"/>
                <a:cs typeface="Trebuchet MS"/>
              </a:rPr>
              <a:t>Servono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4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chiarire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7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00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80" dirty="0">
                <a:solidFill>
                  <a:srgbClr val="FFFFFF"/>
                </a:solidFill>
                <a:latin typeface="Trebuchet MS"/>
                <a:cs typeface="Trebuchet MS"/>
              </a:rPr>
              <a:t>vogliamo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14" dirty="0">
                <a:solidFill>
                  <a:srgbClr val="FFFFFF"/>
                </a:solidFill>
                <a:latin typeface="Trebuchet MS"/>
                <a:cs typeface="Trebuchet MS"/>
              </a:rPr>
              <a:t>trovare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75" dirty="0">
                <a:solidFill>
                  <a:srgbClr val="FFFFFF"/>
                </a:solidFill>
                <a:latin typeface="Trebuchet MS"/>
                <a:cs typeface="Trebuchet MS"/>
              </a:rPr>
              <a:t>tutte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7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2250" spc="-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35" dirty="0">
                <a:solidFill>
                  <a:srgbClr val="FFFFFF"/>
                </a:solidFill>
                <a:latin typeface="Trebuchet MS"/>
                <a:cs typeface="Trebuchet MS"/>
              </a:rPr>
              <a:t>occorrenze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della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25" dirty="0">
                <a:solidFill>
                  <a:srgbClr val="FFFFFF"/>
                </a:solidFill>
                <a:latin typeface="Trebuchet MS"/>
                <a:cs typeface="Trebuchet MS"/>
              </a:rPr>
              <a:t>parte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70" dirty="0">
                <a:solidFill>
                  <a:srgbClr val="FFFFFF"/>
                </a:solidFill>
                <a:latin typeface="Trebuchet MS"/>
                <a:cs typeface="Trebuchet MS"/>
              </a:rPr>
              <a:t>regex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Trebuchet MS"/>
                <a:cs typeface="Trebuchet MS"/>
              </a:rPr>
              <a:t>alla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Trebuchet MS"/>
                <a:cs typeface="Trebuchet MS"/>
              </a:rPr>
              <a:t>loro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25" dirty="0">
                <a:solidFill>
                  <a:srgbClr val="FFFFFF"/>
                </a:solidFill>
                <a:latin typeface="Trebuchet MS"/>
                <a:cs typeface="Trebuchet MS"/>
              </a:rPr>
              <a:t>sinistra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89CFD5"/>
              </a:buClr>
              <a:buFont typeface="Symbol"/>
              <a:buChar char="►"/>
            </a:pPr>
            <a:endParaRPr sz="2600">
              <a:latin typeface="Trebuchet MS"/>
              <a:cs typeface="Trebuchet MS"/>
            </a:endParaRPr>
          </a:p>
          <a:p>
            <a:pPr marL="389890" marR="457834" indent="-326390">
              <a:lnSpc>
                <a:spcPct val="101099"/>
              </a:lnSpc>
              <a:spcBef>
                <a:spcPts val="161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389890" algn="l"/>
              </a:tabLst>
            </a:pPr>
            <a:r>
              <a:rPr sz="2250" spc="140" dirty="0">
                <a:solidFill>
                  <a:srgbClr val="FFFFFF"/>
                </a:solidFill>
                <a:latin typeface="Trebuchet MS"/>
                <a:cs typeface="Trebuchet MS"/>
              </a:rPr>
              <a:t>Nei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60" dirty="0">
                <a:solidFill>
                  <a:srgbClr val="FFFFFF"/>
                </a:solidFill>
                <a:latin typeface="Trebuchet MS"/>
                <a:cs typeface="Trebuchet MS"/>
              </a:rPr>
              <a:t>gruppi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7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35" dirty="0">
                <a:solidFill>
                  <a:srgbClr val="FFFFFF"/>
                </a:solidFill>
                <a:latin typeface="Trebuchet MS"/>
                <a:cs typeface="Trebuchet MS"/>
              </a:rPr>
              <a:t>possibile</a:t>
            </a:r>
            <a:r>
              <a:rPr sz="22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75" dirty="0">
                <a:solidFill>
                  <a:srgbClr val="FFFFFF"/>
                </a:solidFill>
                <a:latin typeface="Trebuchet MS"/>
                <a:cs typeface="Trebuchet MS"/>
              </a:rPr>
              <a:t>utilizzare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35" dirty="0">
                <a:solidFill>
                  <a:srgbClr val="FFFFFF"/>
                </a:solidFill>
                <a:latin typeface="Trebuchet MS"/>
                <a:cs typeface="Trebuchet MS"/>
              </a:rPr>
              <a:t>l’espressione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30" dirty="0">
                <a:solidFill>
                  <a:srgbClr val="FFFFFF"/>
                </a:solidFill>
                <a:latin typeface="Trebuchet MS"/>
                <a:cs typeface="Trebuchet MS"/>
              </a:rPr>
              <a:t>logica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7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40" dirty="0">
                <a:solidFill>
                  <a:srgbClr val="FFFFFF"/>
                </a:solidFill>
                <a:latin typeface="Trebuchet MS"/>
                <a:cs typeface="Trebuchet MS"/>
              </a:rPr>
              <a:t>per </a:t>
            </a:r>
            <a:r>
              <a:rPr sz="2250" spc="-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poter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ricercare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30" dirty="0">
                <a:solidFill>
                  <a:srgbClr val="FFFFFF"/>
                </a:solidFill>
                <a:latin typeface="Trebuchet MS"/>
                <a:cs typeface="Trebuchet MS"/>
              </a:rPr>
              <a:t>serie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caratteri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un’altra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89CFD5"/>
              </a:buClr>
              <a:buFont typeface="Symbol"/>
              <a:buChar char="►"/>
            </a:pPr>
            <a:endParaRPr sz="2600">
              <a:latin typeface="Trebuchet MS"/>
              <a:cs typeface="Trebuchet MS"/>
            </a:endParaRPr>
          </a:p>
          <a:p>
            <a:pPr marL="389890" marR="1739900" indent="-326390">
              <a:lnSpc>
                <a:spcPct val="101099"/>
              </a:lnSpc>
              <a:spcBef>
                <a:spcPts val="162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389890" algn="l"/>
              </a:tabLst>
            </a:pP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E’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35" dirty="0">
                <a:solidFill>
                  <a:srgbClr val="FFFFFF"/>
                </a:solidFill>
                <a:latin typeface="Trebuchet MS"/>
                <a:cs typeface="Trebuchet MS"/>
              </a:rPr>
              <a:t>possibile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45" dirty="0">
                <a:solidFill>
                  <a:srgbClr val="FFFFFF"/>
                </a:solidFill>
                <a:latin typeface="Trebuchet MS"/>
                <a:cs typeface="Trebuchet MS"/>
              </a:rPr>
              <a:t>combinarlo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7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altri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14" dirty="0">
                <a:solidFill>
                  <a:srgbClr val="FFFFFF"/>
                </a:solidFill>
                <a:latin typeface="Trebuchet MS"/>
                <a:cs typeface="Trebuchet MS"/>
              </a:rPr>
              <a:t>operatori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50" dirty="0">
                <a:solidFill>
                  <a:srgbClr val="FFFFFF"/>
                </a:solidFill>
                <a:latin typeface="Trebuchet MS"/>
                <a:cs typeface="Trebuchet MS"/>
              </a:rPr>
              <a:t>(ad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10" dirty="0">
                <a:solidFill>
                  <a:srgbClr val="FFFFFF"/>
                </a:solidFill>
                <a:latin typeface="Trebuchet MS"/>
                <a:cs typeface="Trebuchet MS"/>
              </a:rPr>
              <a:t>es.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2250" spc="-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quantificatori)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43891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Metacaratteri:</a:t>
            </a:r>
            <a:r>
              <a:rPr spc="35" dirty="0"/>
              <a:t> </a:t>
            </a:r>
            <a:r>
              <a:rPr spc="95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159" y="1492314"/>
            <a:ext cx="9249410" cy="109347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265"/>
              </a:spcBef>
              <a:buClr>
                <a:srgbClr val="89CFD5"/>
              </a:buClr>
              <a:buSzPct val="80357"/>
              <a:buFont typeface="Symbol"/>
              <a:buChar char="►"/>
              <a:tabLst>
                <a:tab pos="381000" algn="l"/>
              </a:tabLst>
            </a:pPr>
            <a:r>
              <a:rPr sz="2800" spc="180" dirty="0">
                <a:solidFill>
                  <a:srgbClr val="FFFFFF"/>
                </a:solidFill>
                <a:latin typeface="Trebuchet MS"/>
                <a:cs typeface="Trebuchet MS"/>
              </a:rPr>
              <a:t>Esempi:</a:t>
            </a:r>
            <a:endParaRPr sz="28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81050" algn="l"/>
                <a:tab pos="3959225" algn="l"/>
              </a:tabLst>
            </a:pP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(Brad|Angelina)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Pitt	</a:t>
            </a:r>
            <a:r>
              <a:rPr sz="2400" spc="750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trova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‘Brad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Pitt’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‘Angelina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Pitt’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360" y="2686960"/>
            <a:ext cx="216154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763270" indent="-28575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23850" algn="l"/>
              </a:tabLst>
            </a:pP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3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2400" spc="535" dirty="0">
                <a:solidFill>
                  <a:srgbClr val="FFFFFF"/>
                </a:solidFill>
                <a:latin typeface="Trebuchet MS"/>
                <a:cs typeface="Trebuchet MS"/>
              </a:rPr>
              <a:t>+ 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così</a:t>
            </a:r>
            <a:endParaRPr sz="2400">
              <a:latin typeface="Trebuchet MS"/>
              <a:cs typeface="Trebuchet MS"/>
            </a:endParaRPr>
          </a:p>
          <a:p>
            <a:pPr marL="323850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23850" algn="l"/>
              </a:tabLst>
            </a:pP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java(bean)?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138" y="2686960"/>
            <a:ext cx="572833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4920" marR="5080" indent="-803275">
              <a:lnSpc>
                <a:spcPct val="100000"/>
              </a:lnSpc>
              <a:spcBef>
                <a:spcPts val="100"/>
              </a:spcBef>
              <a:tabLst>
                <a:tab pos="911860" algn="l"/>
              </a:tabLst>
            </a:pPr>
            <a:r>
              <a:rPr sz="2400" spc="750" dirty="0">
                <a:solidFill>
                  <a:srgbClr val="FFFFFF"/>
                </a:solidFill>
                <a:latin typeface="Trebuchet MS"/>
                <a:cs typeface="Trebuchet MS"/>
              </a:rPr>
              <a:t>#	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trova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dog,dogdog,dogdogdog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via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62280" algn="l"/>
              </a:tabLst>
            </a:pPr>
            <a:r>
              <a:rPr sz="2400" spc="750" dirty="0">
                <a:solidFill>
                  <a:srgbClr val="FFFFFF"/>
                </a:solidFill>
                <a:latin typeface="Trebuchet MS"/>
                <a:cs typeface="Trebuchet MS"/>
              </a:rPr>
              <a:t>#	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trova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javabean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27298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Asserzioni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459" y="1504166"/>
            <a:ext cx="9846310" cy="418274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180"/>
              </a:spcBef>
              <a:buClr>
                <a:srgbClr val="89CFD5"/>
              </a:buClr>
              <a:buSzPct val="78846"/>
              <a:buFont typeface="Symbol"/>
              <a:buChar char="►"/>
              <a:tabLst>
                <a:tab pos="393700" algn="l"/>
              </a:tabLst>
            </a:pPr>
            <a:r>
              <a:rPr sz="2600" spc="9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6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rebuchet MS"/>
                <a:cs typeface="Trebuchet MS"/>
              </a:rPr>
              <a:t>specificare</a:t>
            </a:r>
            <a:r>
              <a:rPr sz="2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rebuchet MS"/>
                <a:cs typeface="Trebuchet MS"/>
              </a:rPr>
              <a:t>delle</a:t>
            </a:r>
            <a:r>
              <a:rPr sz="26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27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200" dirty="0">
                <a:solidFill>
                  <a:srgbClr val="FFFFFF"/>
                </a:solidFill>
                <a:latin typeface="Trebuchet MS"/>
                <a:cs typeface="Trebuchet MS"/>
              </a:rPr>
              <a:t>complesse</a:t>
            </a:r>
            <a:endParaRPr sz="2600">
              <a:latin typeface="Trebuchet MS"/>
              <a:cs typeface="Trebuchet MS"/>
            </a:endParaRPr>
          </a:p>
          <a:p>
            <a:pPr marL="793750" marR="421005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93750" algn="l"/>
              </a:tabLst>
            </a:pP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Ad.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Es: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ricercare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solo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quelle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parole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che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iniziano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con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lettera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“c”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75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seconda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lettera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sia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vocale</a:t>
            </a:r>
            <a:endParaRPr sz="2400">
              <a:latin typeface="Trebuchet MS"/>
              <a:cs typeface="Trebuchet MS"/>
            </a:endParaRPr>
          </a:p>
          <a:p>
            <a:pPr marL="39370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8846"/>
              <a:buFont typeface="Symbol"/>
              <a:buChar char="►"/>
              <a:tabLst>
                <a:tab pos="393700" algn="l"/>
              </a:tabLst>
            </a:pPr>
            <a:r>
              <a:rPr sz="2600" spc="195" dirty="0">
                <a:solidFill>
                  <a:srgbClr val="FFFFFF"/>
                </a:solidFill>
                <a:latin typeface="Trebuchet MS"/>
                <a:cs typeface="Trebuchet MS"/>
              </a:rPr>
              <a:t>(?=pattern)</a:t>
            </a:r>
            <a:r>
              <a:rPr sz="2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75" dirty="0">
                <a:solidFill>
                  <a:srgbClr val="FFFFFF"/>
                </a:solidFill>
                <a:latin typeface="Trebuchet MS"/>
                <a:cs typeface="Trebuchet MS"/>
              </a:rPr>
              <a:t>Asserzione</a:t>
            </a:r>
            <a:r>
              <a:rPr sz="26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70" dirty="0">
                <a:solidFill>
                  <a:srgbClr val="FFFFFF"/>
                </a:solidFill>
                <a:latin typeface="Trebuchet MS"/>
                <a:cs typeface="Trebuchet MS"/>
              </a:rPr>
              <a:t>lookahead</a:t>
            </a:r>
            <a:r>
              <a:rPr sz="26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rebuchet MS"/>
                <a:cs typeface="Trebuchet MS"/>
              </a:rPr>
              <a:t>positiva.</a:t>
            </a:r>
            <a:endParaRPr sz="2600">
              <a:latin typeface="Trebuchet MS"/>
              <a:cs typeface="Trebuchet MS"/>
            </a:endParaRPr>
          </a:p>
          <a:p>
            <a:pPr marL="793750" marR="939165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93750" algn="l"/>
              </a:tabLst>
            </a:pP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Valida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l’espressione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precedente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condizione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pattern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verificata</a:t>
            </a:r>
            <a:endParaRPr sz="2400">
              <a:latin typeface="Trebuchet MS"/>
              <a:cs typeface="Trebuchet MS"/>
            </a:endParaRPr>
          </a:p>
          <a:p>
            <a:pPr marL="393700" indent="-342900">
              <a:lnSpc>
                <a:spcPct val="100000"/>
              </a:lnSpc>
              <a:spcBef>
                <a:spcPts val="1010"/>
              </a:spcBef>
              <a:buClr>
                <a:srgbClr val="89CFD5"/>
              </a:buClr>
              <a:buSzPct val="78846"/>
              <a:buFont typeface="Symbol"/>
              <a:buChar char="►"/>
              <a:tabLst>
                <a:tab pos="393700" algn="l"/>
              </a:tabLst>
            </a:pPr>
            <a:r>
              <a:rPr sz="2600" spc="170" dirty="0">
                <a:solidFill>
                  <a:srgbClr val="FFFFFF"/>
                </a:solidFill>
                <a:latin typeface="Trebuchet MS"/>
                <a:cs typeface="Trebuchet MS"/>
              </a:rPr>
              <a:t>Esempio:</a:t>
            </a:r>
            <a:endParaRPr sz="2600">
              <a:latin typeface="Trebuchet MS"/>
              <a:cs typeface="Trebuchet MS"/>
            </a:endParaRPr>
          </a:p>
          <a:p>
            <a:pPr marL="793750" marR="4318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93750" algn="l"/>
                <a:tab pos="4843145" algn="l"/>
              </a:tabLst>
            </a:pP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Lodovica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Trebuchet MS"/>
                <a:cs typeface="Trebuchet MS"/>
              </a:rPr>
              <a:t>(?=Marchesi)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0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corrisponderà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Lodovica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75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solo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Trebuchet MS"/>
                <a:cs typeface="Trebuchet MS"/>
              </a:rPr>
              <a:t>se	</a:t>
            </a: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seguito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‘Marchesi'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27298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Asserzioni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859" y="2745380"/>
            <a:ext cx="9331960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80357"/>
              <a:buFont typeface="Symbol"/>
              <a:buChar char="►"/>
              <a:tabLst>
                <a:tab pos="368300" algn="l"/>
              </a:tabLst>
            </a:pPr>
            <a:r>
              <a:rPr sz="2800" spc="110" dirty="0">
                <a:solidFill>
                  <a:srgbClr val="FFFFFF"/>
                </a:solidFill>
                <a:latin typeface="Trebuchet MS"/>
                <a:cs typeface="Trebuchet MS"/>
              </a:rPr>
              <a:t>Esercizio: </a:t>
            </a:r>
            <a:r>
              <a:rPr sz="2800" spc="145" dirty="0">
                <a:solidFill>
                  <a:srgbClr val="FFFFFF"/>
                </a:solidFill>
                <a:latin typeface="Trebuchet MS"/>
                <a:cs typeface="Trebuchet MS"/>
              </a:rPr>
              <a:t>Cercare </a:t>
            </a:r>
            <a:r>
              <a:rPr sz="2800" spc="110" dirty="0">
                <a:solidFill>
                  <a:srgbClr val="FFFFFF"/>
                </a:solidFill>
                <a:latin typeface="Trebuchet MS"/>
                <a:cs typeface="Trebuchet MS"/>
              </a:rPr>
              <a:t>nella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stringa </a:t>
            </a:r>
            <a:r>
              <a:rPr sz="2800" spc="210" dirty="0">
                <a:solidFill>
                  <a:srgbClr val="FFFFFF"/>
                </a:solidFill>
                <a:latin typeface="Trebuchet MS"/>
                <a:cs typeface="Trebuchet MS"/>
              </a:rPr>
              <a:t>«cane 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crotalo </a:t>
            </a:r>
            <a:r>
              <a:rPr sz="28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canarino 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criceto </a:t>
            </a:r>
            <a:r>
              <a:rPr sz="2800" spc="175" dirty="0">
                <a:solidFill>
                  <a:srgbClr val="FFFFFF"/>
                </a:solidFill>
                <a:latin typeface="Trebuchet MS"/>
                <a:cs typeface="Trebuchet MS"/>
              </a:rPr>
              <a:t>cervo daino dromedario»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solo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parole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rebuchet MS"/>
                <a:cs typeface="Trebuchet MS"/>
              </a:rPr>
              <a:t>iniziano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80" dirty="0">
                <a:solidFill>
                  <a:srgbClr val="FFFFFF"/>
                </a:solidFill>
                <a:latin typeface="Trebuchet MS"/>
                <a:cs typeface="Trebuchet MS"/>
              </a:rPr>
              <a:t>seguite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vocale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27298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Asserzioni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859" y="1640480"/>
            <a:ext cx="9100820" cy="253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80357"/>
              <a:buFont typeface="Symbol"/>
              <a:buChar char="►"/>
              <a:tabLst>
                <a:tab pos="368300" algn="l"/>
              </a:tabLst>
            </a:pPr>
            <a:r>
              <a:rPr sz="2800" spc="145" dirty="0">
                <a:solidFill>
                  <a:srgbClr val="FFFFFF"/>
                </a:solidFill>
                <a:latin typeface="Trebuchet MS"/>
                <a:cs typeface="Trebuchet MS"/>
              </a:rPr>
              <a:t>Soluzione: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50">
              <a:latin typeface="Trebuchet MS"/>
              <a:cs typeface="Trebuchet MS"/>
            </a:endParaRPr>
          </a:p>
          <a:p>
            <a:pPr marL="25400" marR="5080" indent="113030">
              <a:lnSpc>
                <a:spcPct val="100000"/>
              </a:lnSpc>
            </a:pPr>
            <a:r>
              <a:rPr sz="2800" spc="130" dirty="0">
                <a:solidFill>
                  <a:srgbClr val="FFFFFF"/>
                </a:solidFill>
                <a:latin typeface="Trebuchet MS"/>
                <a:cs typeface="Trebuchet MS"/>
              </a:rPr>
              <a:t>testo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7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35" dirty="0">
                <a:solidFill>
                  <a:srgbClr val="FFFFFF"/>
                </a:solidFill>
                <a:latin typeface="Trebuchet MS"/>
                <a:cs typeface="Trebuchet MS"/>
              </a:rPr>
              <a:t>"cane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crotalo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canarino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criceto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5" dirty="0">
                <a:solidFill>
                  <a:srgbClr val="FFFFFF"/>
                </a:solidFill>
                <a:latin typeface="Trebuchet MS"/>
                <a:cs typeface="Trebuchet MS"/>
              </a:rPr>
              <a:t>cervo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5" dirty="0">
                <a:solidFill>
                  <a:srgbClr val="FFFFFF"/>
                </a:solidFill>
                <a:latin typeface="Trebuchet MS"/>
                <a:cs typeface="Trebuchet MS"/>
              </a:rPr>
              <a:t>daino </a:t>
            </a:r>
            <a:r>
              <a:rPr sz="2800" spc="-8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Trebuchet MS"/>
                <a:cs typeface="Trebuchet MS"/>
              </a:rPr>
              <a:t>dromedario"</a:t>
            </a:r>
            <a:endParaRPr sz="2800">
              <a:latin typeface="Trebuchet MS"/>
              <a:cs typeface="Trebuchet MS"/>
            </a:endParaRPr>
          </a:p>
          <a:p>
            <a:pPr marL="138430">
              <a:lnSpc>
                <a:spcPct val="100000"/>
              </a:lnSpc>
              <a:spcBef>
                <a:spcPts val="990"/>
              </a:spcBef>
            </a:pP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print(re.findall('\\b(c(?=[aeiou])\w+)',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rebuchet MS"/>
                <a:cs typeface="Trebuchet MS"/>
              </a:rPr>
              <a:t>testo))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27298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Asserzioni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759" y="1511596"/>
            <a:ext cx="9678035" cy="466979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89890" indent="-326390">
              <a:lnSpc>
                <a:spcPct val="100000"/>
              </a:lnSpc>
              <a:spcBef>
                <a:spcPts val="1145"/>
              </a:spcBef>
              <a:buClr>
                <a:srgbClr val="89CFD5"/>
              </a:buClr>
              <a:buSzPct val="79591"/>
              <a:buFont typeface="Symbol"/>
              <a:buChar char="►"/>
              <a:tabLst>
                <a:tab pos="389890" algn="l"/>
              </a:tabLst>
            </a:pPr>
            <a:r>
              <a:rPr sz="2450" spc="130" dirty="0">
                <a:solidFill>
                  <a:srgbClr val="FFFFFF"/>
                </a:solidFill>
                <a:latin typeface="Trebuchet MS"/>
                <a:cs typeface="Trebuchet MS"/>
              </a:rPr>
              <a:t>(?!pattern)</a:t>
            </a:r>
            <a:r>
              <a:rPr sz="24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75" dirty="0">
                <a:solidFill>
                  <a:srgbClr val="FFFFFF"/>
                </a:solidFill>
                <a:latin typeface="Trebuchet MS"/>
                <a:cs typeface="Trebuchet MS"/>
              </a:rPr>
              <a:t>Asserzione</a:t>
            </a:r>
            <a:r>
              <a:rPr sz="24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Trebuchet MS"/>
                <a:cs typeface="Trebuchet MS"/>
              </a:rPr>
              <a:t>lookahead</a:t>
            </a:r>
            <a:r>
              <a:rPr sz="24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45" dirty="0">
                <a:solidFill>
                  <a:srgbClr val="FFFFFF"/>
                </a:solidFill>
                <a:latin typeface="Trebuchet MS"/>
                <a:cs typeface="Trebuchet MS"/>
              </a:rPr>
              <a:t>negativa.</a:t>
            </a:r>
            <a:endParaRPr sz="2450">
              <a:latin typeface="Trebuchet MS"/>
              <a:cs typeface="Trebuchet MS"/>
            </a:endParaRPr>
          </a:p>
          <a:p>
            <a:pPr marL="769620" marR="55880" lvl="1" indent="-271780">
              <a:lnSpc>
                <a:spcPct val="101099"/>
              </a:lnSpc>
              <a:spcBef>
                <a:spcPts val="95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769620" algn="l"/>
              </a:tabLst>
            </a:pP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Valida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35" dirty="0">
                <a:solidFill>
                  <a:srgbClr val="FFFFFF"/>
                </a:solidFill>
                <a:latin typeface="Trebuchet MS"/>
                <a:cs typeface="Trebuchet MS"/>
              </a:rPr>
              <a:t>l’espressione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40" dirty="0">
                <a:solidFill>
                  <a:srgbClr val="FFFFFF"/>
                </a:solidFill>
                <a:latin typeface="Trebuchet MS"/>
                <a:cs typeface="Trebuchet MS"/>
              </a:rPr>
              <a:t>precedente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50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22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2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40" dirty="0">
                <a:solidFill>
                  <a:srgbClr val="FFFFFF"/>
                </a:solidFill>
                <a:latin typeface="Trebuchet MS"/>
                <a:cs typeface="Trebuchet MS"/>
              </a:rPr>
              <a:t>condizione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10" dirty="0">
                <a:solidFill>
                  <a:srgbClr val="FFFFFF"/>
                </a:solidFill>
                <a:latin typeface="Trebuchet MS"/>
                <a:cs typeface="Trebuchet MS"/>
              </a:rPr>
              <a:t>pattern </a:t>
            </a:r>
            <a:r>
              <a:rPr sz="2250" spc="-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70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7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verificata</a:t>
            </a:r>
            <a:endParaRPr sz="2250">
              <a:latin typeface="Trebuchet MS"/>
              <a:cs typeface="Trebuchet MS"/>
            </a:endParaRPr>
          </a:p>
          <a:p>
            <a:pPr marL="389890" marR="113664" indent="-326390">
              <a:lnSpc>
                <a:spcPct val="101000"/>
              </a:lnSpc>
              <a:spcBef>
                <a:spcPts val="950"/>
              </a:spcBef>
              <a:buClr>
                <a:srgbClr val="89CFD5"/>
              </a:buClr>
              <a:buSzPct val="79591"/>
              <a:buFont typeface="Symbol"/>
              <a:buChar char="►"/>
              <a:tabLst>
                <a:tab pos="389890" algn="l"/>
              </a:tabLst>
            </a:pPr>
            <a:r>
              <a:rPr sz="2450" spc="170" dirty="0">
                <a:solidFill>
                  <a:srgbClr val="FFFFFF"/>
                </a:solidFill>
                <a:latin typeface="Trebuchet MS"/>
                <a:cs typeface="Trebuchet MS"/>
              </a:rPr>
              <a:t>Esempio:</a:t>
            </a:r>
            <a:r>
              <a:rPr sz="24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00" dirty="0">
                <a:solidFill>
                  <a:srgbClr val="FFFFFF"/>
                </a:solidFill>
                <a:latin typeface="Trebuchet MS"/>
                <a:cs typeface="Trebuchet MS"/>
              </a:rPr>
              <a:t>verificare</a:t>
            </a:r>
            <a:r>
              <a:rPr sz="24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4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245" dirty="0">
                <a:solidFill>
                  <a:srgbClr val="FFFFFF"/>
                </a:solidFill>
                <a:latin typeface="Trebuchet MS"/>
                <a:cs typeface="Trebuchet MS"/>
              </a:rPr>
              <a:t>nome</a:t>
            </a:r>
            <a:r>
              <a:rPr sz="24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4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22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4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sz="24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Trebuchet MS"/>
                <a:cs typeface="Trebuchet MS"/>
              </a:rPr>
              <a:t>cui</a:t>
            </a:r>
            <a:r>
              <a:rPr sz="24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75" dirty="0">
                <a:solidFill>
                  <a:srgbClr val="FFFFFF"/>
                </a:solidFill>
                <a:latin typeface="Trebuchet MS"/>
                <a:cs typeface="Trebuchet MS"/>
              </a:rPr>
              <a:t>estensione</a:t>
            </a:r>
            <a:r>
              <a:rPr sz="24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215" dirty="0">
                <a:solidFill>
                  <a:srgbClr val="FFFFFF"/>
                </a:solidFill>
                <a:latin typeface="Trebuchet MS"/>
                <a:cs typeface="Trebuchet MS"/>
              </a:rPr>
              <a:t>non </a:t>
            </a:r>
            <a:r>
              <a:rPr sz="2450" spc="-7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60" dirty="0">
                <a:solidFill>
                  <a:srgbClr val="FFFFFF"/>
                </a:solidFill>
                <a:latin typeface="Trebuchet MS"/>
                <a:cs typeface="Trebuchet MS"/>
              </a:rPr>
              <a:t>sia</a:t>
            </a:r>
            <a:r>
              <a:rPr sz="24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Trebuchet MS"/>
                <a:cs typeface="Trebuchet MS"/>
              </a:rPr>
              <a:t>‘bat’</a:t>
            </a:r>
            <a:endParaRPr sz="2450">
              <a:latin typeface="Trebuchet MS"/>
              <a:cs typeface="Trebuchet MS"/>
            </a:endParaRPr>
          </a:p>
          <a:p>
            <a:pPr marL="389890" indent="-326390">
              <a:lnSpc>
                <a:spcPct val="100000"/>
              </a:lnSpc>
              <a:spcBef>
                <a:spcPts val="969"/>
              </a:spcBef>
              <a:buClr>
                <a:srgbClr val="89CFD5"/>
              </a:buClr>
              <a:buSzPct val="79591"/>
              <a:buFont typeface="Symbol"/>
              <a:buChar char="►"/>
              <a:tabLst>
                <a:tab pos="389890" algn="l"/>
              </a:tabLst>
            </a:pPr>
            <a:r>
              <a:rPr sz="2450" spc="240" dirty="0">
                <a:solidFill>
                  <a:srgbClr val="FFFFFF"/>
                </a:solidFill>
                <a:latin typeface="Trebuchet MS"/>
                <a:cs typeface="Trebuchet MS"/>
              </a:rPr>
              <a:t>Assumiamo</a:t>
            </a:r>
            <a:r>
              <a:rPr sz="24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40" dirty="0">
                <a:solidFill>
                  <a:srgbClr val="FFFFFF"/>
                </a:solidFill>
                <a:latin typeface="Trebuchet MS"/>
                <a:cs typeface="Trebuchet MS"/>
              </a:rPr>
              <a:t>nomeFile.estensione</a:t>
            </a:r>
            <a:endParaRPr sz="2450">
              <a:latin typeface="Trebuchet MS"/>
              <a:cs typeface="Trebuchet MS"/>
            </a:endParaRPr>
          </a:p>
          <a:p>
            <a:pPr marL="389890" indent="-326390">
              <a:lnSpc>
                <a:spcPct val="100000"/>
              </a:lnSpc>
              <a:spcBef>
                <a:spcPts val="980"/>
              </a:spcBef>
              <a:buClr>
                <a:srgbClr val="89CFD5"/>
              </a:buClr>
              <a:buSzPct val="79591"/>
              <a:buFont typeface="Symbol"/>
              <a:buChar char="►"/>
              <a:tabLst>
                <a:tab pos="389890" algn="l"/>
              </a:tabLst>
            </a:pPr>
            <a:r>
              <a:rPr sz="2450" spc="22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4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22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4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75" dirty="0">
                <a:solidFill>
                  <a:srgbClr val="FFFFFF"/>
                </a:solidFill>
                <a:latin typeface="Trebuchet MS"/>
                <a:cs typeface="Trebuchet MS"/>
              </a:rPr>
              <a:t>asserzione</a:t>
            </a:r>
            <a:r>
              <a:rPr sz="24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75" dirty="0">
                <a:solidFill>
                  <a:srgbClr val="FFFFFF"/>
                </a:solidFill>
                <a:latin typeface="Trebuchet MS"/>
                <a:cs typeface="Trebuchet MS"/>
              </a:rPr>
              <a:t>negativa</a:t>
            </a:r>
            <a:r>
              <a:rPr sz="24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80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4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55" dirty="0">
                <a:solidFill>
                  <a:srgbClr val="FFFFFF"/>
                </a:solidFill>
                <a:latin typeface="Trebuchet MS"/>
                <a:cs typeface="Trebuchet MS"/>
              </a:rPr>
              <a:t>semplicissimo:</a:t>
            </a:r>
            <a:endParaRPr sz="2450">
              <a:latin typeface="Trebuchet MS"/>
              <a:cs typeface="Trebuchet MS"/>
            </a:endParaRPr>
          </a:p>
          <a:p>
            <a:pPr marL="497840">
              <a:lnSpc>
                <a:spcPct val="100000"/>
              </a:lnSpc>
              <a:spcBef>
                <a:spcPts val="960"/>
              </a:spcBef>
              <a:tabLst>
                <a:tab pos="4772025" algn="l"/>
              </a:tabLst>
            </a:pPr>
            <a:r>
              <a:rPr sz="2650" spc="125" dirty="0">
                <a:solidFill>
                  <a:srgbClr val="FFFFFF"/>
                </a:solidFill>
                <a:latin typeface="Trebuchet MS"/>
                <a:cs typeface="Trebuchet MS"/>
              </a:rPr>
              <a:t>.*[.](?!bat$).*$</a:t>
            </a:r>
            <a:r>
              <a:rPr sz="265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Trebuchet MS"/>
                <a:cs typeface="Trebuchet MS"/>
              </a:rPr>
              <a:t>(oppure	</a:t>
            </a:r>
            <a:r>
              <a:rPr sz="2650" spc="120" dirty="0">
                <a:solidFill>
                  <a:srgbClr val="FFFFFF"/>
                </a:solidFill>
                <a:latin typeface="Trebuchet MS"/>
                <a:cs typeface="Trebuchet MS"/>
              </a:rPr>
              <a:t>.*\.(?!bat$).*$)</a:t>
            </a:r>
            <a:endParaRPr sz="2650">
              <a:latin typeface="Trebuchet MS"/>
              <a:cs typeface="Trebuchet MS"/>
            </a:endParaRPr>
          </a:p>
          <a:p>
            <a:pPr marL="769620" marR="82550" indent="-271780">
              <a:lnSpc>
                <a:spcPct val="100000"/>
              </a:lnSpc>
              <a:spcBef>
                <a:spcPts val="950"/>
              </a:spcBef>
            </a:pPr>
            <a:r>
              <a:rPr sz="3150" spc="37" baseline="1455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r>
              <a:rPr sz="2650" spc="2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6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300" dirty="0">
                <a:solidFill>
                  <a:srgbClr val="FFFFFF"/>
                </a:solidFill>
                <a:latin typeface="Trebuchet MS"/>
                <a:cs typeface="Trebuchet MS"/>
              </a:rPr>
              <a:t>$</a:t>
            </a:r>
            <a:r>
              <a:rPr sz="26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6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85" dirty="0">
                <a:solidFill>
                  <a:srgbClr val="FFFFFF"/>
                </a:solidFill>
                <a:latin typeface="Trebuchet MS"/>
                <a:cs typeface="Trebuchet MS"/>
              </a:rPr>
              <a:t>fine</a:t>
            </a:r>
            <a:r>
              <a:rPr sz="26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Trebuchet MS"/>
                <a:cs typeface="Trebuchet MS"/>
              </a:rPr>
              <a:t>riga</a:t>
            </a:r>
            <a:r>
              <a:rPr sz="26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200" dirty="0">
                <a:solidFill>
                  <a:srgbClr val="FFFFFF"/>
                </a:solidFill>
                <a:latin typeface="Trebuchet MS"/>
                <a:cs typeface="Trebuchet MS"/>
              </a:rPr>
              <a:t>serve</a:t>
            </a:r>
            <a:r>
              <a:rPr sz="26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15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6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160" dirty="0">
                <a:solidFill>
                  <a:srgbClr val="FFFFFF"/>
                </a:solidFill>
                <a:latin typeface="Trebuchet MS"/>
                <a:cs typeface="Trebuchet MS"/>
              </a:rPr>
              <a:t>assicurarsi</a:t>
            </a:r>
            <a:r>
              <a:rPr sz="26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185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6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80" dirty="0">
                <a:solidFill>
                  <a:srgbClr val="FFFFFF"/>
                </a:solidFill>
                <a:latin typeface="Trebuchet MS"/>
                <a:cs typeface="Trebuchet MS"/>
              </a:rPr>
              <a:t>tutto</a:t>
            </a:r>
            <a:r>
              <a:rPr sz="26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6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135" dirty="0">
                <a:solidFill>
                  <a:srgbClr val="FFFFFF"/>
                </a:solidFill>
                <a:latin typeface="Trebuchet MS"/>
                <a:cs typeface="Trebuchet MS"/>
              </a:rPr>
              <a:t>resto </a:t>
            </a:r>
            <a:r>
              <a:rPr sz="265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100" dirty="0">
                <a:solidFill>
                  <a:srgbClr val="FFFFFF"/>
                </a:solidFill>
                <a:latin typeface="Trebuchet MS"/>
                <a:cs typeface="Trebuchet MS"/>
              </a:rPr>
              <a:t>della</a:t>
            </a:r>
            <a:r>
              <a:rPr sz="26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160" dirty="0">
                <a:solidFill>
                  <a:srgbClr val="FFFFFF"/>
                </a:solidFill>
                <a:latin typeface="Trebuchet MS"/>
                <a:cs typeface="Trebuchet MS"/>
              </a:rPr>
              <a:t>stringa</a:t>
            </a:r>
            <a:r>
              <a:rPr sz="26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165" dirty="0">
                <a:solidFill>
                  <a:srgbClr val="FFFFFF"/>
                </a:solidFill>
                <a:latin typeface="Trebuchet MS"/>
                <a:cs typeface="Trebuchet MS"/>
              </a:rPr>
              <a:t>sia</a:t>
            </a:r>
            <a:r>
              <a:rPr sz="26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140" dirty="0">
                <a:solidFill>
                  <a:srgbClr val="FFFFFF"/>
                </a:solidFill>
                <a:latin typeface="Trebuchet MS"/>
                <a:cs typeface="Trebuchet MS"/>
              </a:rPr>
              <a:t>stato</a:t>
            </a:r>
            <a:r>
              <a:rPr sz="26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145" dirty="0">
                <a:solidFill>
                  <a:srgbClr val="FFFFFF"/>
                </a:solidFill>
                <a:latin typeface="Trebuchet MS"/>
                <a:cs typeface="Trebuchet MS"/>
              </a:rPr>
              <a:t>incluso</a:t>
            </a:r>
            <a:r>
              <a:rPr sz="26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130" dirty="0">
                <a:solidFill>
                  <a:srgbClr val="FFFFFF"/>
                </a:solidFill>
                <a:latin typeface="Trebuchet MS"/>
                <a:cs typeface="Trebuchet MS"/>
              </a:rPr>
              <a:t>nell’estensione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27298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Asserzioni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859" y="2745380"/>
            <a:ext cx="9734550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80357"/>
              <a:buFont typeface="Symbol"/>
              <a:buChar char="►"/>
              <a:tabLst>
                <a:tab pos="368300" algn="l"/>
              </a:tabLst>
            </a:pPr>
            <a:r>
              <a:rPr sz="2800" spc="110" dirty="0">
                <a:solidFill>
                  <a:srgbClr val="FFFFFF"/>
                </a:solidFill>
                <a:latin typeface="Trebuchet MS"/>
                <a:cs typeface="Trebuchet MS"/>
              </a:rPr>
              <a:t>Esercizio: </a:t>
            </a:r>
            <a:r>
              <a:rPr sz="2800" spc="145" dirty="0">
                <a:solidFill>
                  <a:srgbClr val="FFFFFF"/>
                </a:solidFill>
                <a:latin typeface="Trebuchet MS"/>
                <a:cs typeface="Trebuchet MS"/>
              </a:rPr>
              <a:t>Cercare </a:t>
            </a:r>
            <a:r>
              <a:rPr sz="2800" spc="110" dirty="0">
                <a:solidFill>
                  <a:srgbClr val="FFFFFF"/>
                </a:solidFill>
                <a:latin typeface="Trebuchet MS"/>
                <a:cs typeface="Trebuchet MS"/>
              </a:rPr>
              <a:t>nella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stringa </a:t>
            </a:r>
            <a:r>
              <a:rPr sz="2800" spc="210" dirty="0">
                <a:solidFill>
                  <a:srgbClr val="FFFFFF"/>
                </a:solidFill>
                <a:latin typeface="Trebuchet MS"/>
                <a:cs typeface="Trebuchet MS"/>
              </a:rPr>
              <a:t>«cane 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crotalo </a:t>
            </a:r>
            <a:r>
              <a:rPr sz="28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canarino 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criceto </a:t>
            </a:r>
            <a:r>
              <a:rPr sz="2800" spc="175" dirty="0">
                <a:solidFill>
                  <a:srgbClr val="FFFFFF"/>
                </a:solidFill>
                <a:latin typeface="Trebuchet MS"/>
                <a:cs typeface="Trebuchet MS"/>
              </a:rPr>
              <a:t>cervo daino dromedario»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solo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parole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rebuchet MS"/>
                <a:cs typeface="Trebuchet MS"/>
              </a:rPr>
              <a:t>iniziano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54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29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rebuchet MS"/>
                <a:cs typeface="Trebuchet MS"/>
              </a:rPr>
              <a:t>sono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80" dirty="0">
                <a:solidFill>
                  <a:srgbClr val="FFFFFF"/>
                </a:solidFill>
                <a:latin typeface="Trebuchet MS"/>
                <a:cs typeface="Trebuchet MS"/>
              </a:rPr>
              <a:t>seguite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29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FFFF"/>
                </a:solidFill>
                <a:latin typeface="Trebuchet MS"/>
                <a:cs typeface="Trebuchet MS"/>
              </a:rPr>
              <a:t>vocale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27298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Asserzioni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859" y="1640480"/>
            <a:ext cx="9100820" cy="253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80357"/>
              <a:buFont typeface="Symbol"/>
              <a:buChar char="►"/>
              <a:tabLst>
                <a:tab pos="368300" algn="l"/>
              </a:tabLst>
            </a:pPr>
            <a:r>
              <a:rPr sz="2800" spc="145" dirty="0">
                <a:solidFill>
                  <a:srgbClr val="FFFFFF"/>
                </a:solidFill>
                <a:latin typeface="Trebuchet MS"/>
                <a:cs typeface="Trebuchet MS"/>
              </a:rPr>
              <a:t>Soluzione: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50">
              <a:latin typeface="Trebuchet MS"/>
              <a:cs typeface="Trebuchet MS"/>
            </a:endParaRPr>
          </a:p>
          <a:p>
            <a:pPr marL="25400" marR="5080" indent="113030">
              <a:lnSpc>
                <a:spcPct val="100000"/>
              </a:lnSpc>
            </a:pPr>
            <a:r>
              <a:rPr sz="2800" spc="130" dirty="0">
                <a:solidFill>
                  <a:srgbClr val="FFFFFF"/>
                </a:solidFill>
                <a:latin typeface="Trebuchet MS"/>
                <a:cs typeface="Trebuchet MS"/>
              </a:rPr>
              <a:t>testo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7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35" dirty="0">
                <a:solidFill>
                  <a:srgbClr val="FFFFFF"/>
                </a:solidFill>
                <a:latin typeface="Trebuchet MS"/>
                <a:cs typeface="Trebuchet MS"/>
              </a:rPr>
              <a:t>"cane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crotalo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canarino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criceto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5" dirty="0">
                <a:solidFill>
                  <a:srgbClr val="FFFFFF"/>
                </a:solidFill>
                <a:latin typeface="Trebuchet MS"/>
                <a:cs typeface="Trebuchet MS"/>
              </a:rPr>
              <a:t>cervo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5" dirty="0">
                <a:solidFill>
                  <a:srgbClr val="FFFFFF"/>
                </a:solidFill>
                <a:latin typeface="Trebuchet MS"/>
                <a:cs typeface="Trebuchet MS"/>
              </a:rPr>
              <a:t>daino </a:t>
            </a:r>
            <a:r>
              <a:rPr sz="2800" spc="-8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Trebuchet MS"/>
                <a:cs typeface="Trebuchet MS"/>
              </a:rPr>
              <a:t>dromedario"</a:t>
            </a:r>
            <a:endParaRPr sz="2800">
              <a:latin typeface="Trebuchet MS"/>
              <a:cs typeface="Trebuchet MS"/>
            </a:endParaRPr>
          </a:p>
          <a:p>
            <a:pPr marL="138430">
              <a:lnSpc>
                <a:spcPct val="100000"/>
              </a:lnSpc>
              <a:spcBef>
                <a:spcPts val="990"/>
              </a:spcBef>
            </a:pPr>
            <a:r>
              <a:rPr sz="2800" spc="114" dirty="0">
                <a:solidFill>
                  <a:srgbClr val="FFFFFF"/>
                </a:solidFill>
                <a:latin typeface="Trebuchet MS"/>
                <a:cs typeface="Trebuchet MS"/>
              </a:rPr>
              <a:t>print(re.findall('\\b(c(?![aeiou])\w+)',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rebuchet MS"/>
                <a:cs typeface="Trebuchet MS"/>
              </a:rPr>
              <a:t>testo))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27298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Asserzioni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159" y="1514749"/>
            <a:ext cx="9517380" cy="392937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00"/>
              </a:spcBef>
              <a:buClr>
                <a:srgbClr val="89CFD5"/>
              </a:buClr>
              <a:buSzPct val="78846"/>
              <a:buFont typeface="Symbol"/>
              <a:buChar char="►"/>
              <a:tabLst>
                <a:tab pos="381000" algn="l"/>
              </a:tabLst>
            </a:pPr>
            <a:r>
              <a:rPr sz="2600" spc="245" dirty="0">
                <a:solidFill>
                  <a:srgbClr val="FFFFFF"/>
                </a:solidFill>
                <a:latin typeface="Trebuchet MS"/>
                <a:cs typeface="Trebuchet MS"/>
              </a:rPr>
              <a:t>(?&lt;=pattern)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75" dirty="0">
                <a:solidFill>
                  <a:srgbClr val="FFFFFF"/>
                </a:solidFill>
                <a:latin typeface="Trebuchet MS"/>
                <a:cs typeface="Trebuchet MS"/>
              </a:rPr>
              <a:t>asserzione</a:t>
            </a:r>
            <a:r>
              <a:rPr sz="26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55" dirty="0">
                <a:solidFill>
                  <a:srgbClr val="FFFFFF"/>
                </a:solidFill>
                <a:latin typeface="Trebuchet MS"/>
                <a:cs typeface="Trebuchet MS"/>
              </a:rPr>
              <a:t>lookbehind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35" dirty="0">
                <a:solidFill>
                  <a:srgbClr val="FFFFFF"/>
                </a:solidFill>
                <a:latin typeface="Trebuchet MS"/>
                <a:cs typeface="Trebuchet MS"/>
              </a:rPr>
              <a:t>positiva</a:t>
            </a:r>
            <a:endParaRPr sz="2600">
              <a:latin typeface="Trebuchet MS"/>
              <a:cs typeface="Trebuchet MS"/>
            </a:endParaRPr>
          </a:p>
          <a:p>
            <a:pPr marL="381000" marR="2322195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8846"/>
              <a:buFont typeface="Symbol"/>
              <a:buChar char="►"/>
              <a:tabLst>
                <a:tab pos="381000" algn="l"/>
              </a:tabLst>
            </a:pPr>
            <a:r>
              <a:rPr sz="2600" spc="105" dirty="0">
                <a:solidFill>
                  <a:srgbClr val="FFFFFF"/>
                </a:solidFill>
                <a:latin typeface="Trebuchet MS"/>
                <a:cs typeface="Trebuchet MS"/>
              </a:rPr>
              <a:t>Valida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40" dirty="0">
                <a:solidFill>
                  <a:srgbClr val="FFFFFF"/>
                </a:solidFill>
                <a:latin typeface="Trebuchet MS"/>
                <a:cs typeface="Trebuchet MS"/>
              </a:rPr>
              <a:t>l’espressione</a:t>
            </a:r>
            <a:r>
              <a:rPr sz="2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200" dirty="0">
                <a:solidFill>
                  <a:srgbClr val="FFFFFF"/>
                </a:solidFill>
                <a:latin typeface="Trebuchet MS"/>
                <a:cs typeface="Trebuchet MS"/>
              </a:rPr>
              <a:t>successiva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60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24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2600" spc="-7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45" dirty="0">
                <a:solidFill>
                  <a:srgbClr val="FFFFFF"/>
                </a:solidFill>
                <a:latin typeface="Trebuchet MS"/>
                <a:cs typeface="Trebuchet MS"/>
              </a:rPr>
              <a:t>condizione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rebuchet MS"/>
                <a:cs typeface="Trebuchet MS"/>
              </a:rPr>
              <a:t>pattern</a:t>
            </a:r>
            <a:r>
              <a:rPr sz="2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80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rebuchet MS"/>
                <a:cs typeface="Trebuchet MS"/>
              </a:rPr>
              <a:t>verificata</a:t>
            </a:r>
            <a:endParaRPr sz="2600">
              <a:latin typeface="Trebuchet MS"/>
              <a:cs typeface="Trebuchet MS"/>
            </a:endParaRPr>
          </a:p>
          <a:p>
            <a:pPr marL="381000" marR="30480" indent="-342900">
              <a:lnSpc>
                <a:spcPct val="100000"/>
              </a:lnSpc>
              <a:spcBef>
                <a:spcPts val="1010"/>
              </a:spcBef>
              <a:buClr>
                <a:srgbClr val="89CFD5"/>
              </a:buClr>
              <a:buSzPct val="78846"/>
              <a:buFont typeface="Symbol"/>
              <a:buChar char="►"/>
              <a:tabLst>
                <a:tab pos="381000" algn="l"/>
              </a:tabLst>
            </a:pPr>
            <a:r>
              <a:rPr sz="2600" spc="170" dirty="0">
                <a:solidFill>
                  <a:srgbClr val="FFFFFF"/>
                </a:solidFill>
                <a:latin typeface="Trebuchet MS"/>
                <a:cs typeface="Trebuchet MS"/>
              </a:rPr>
              <a:t>Esempio: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rebuchet MS"/>
                <a:cs typeface="Trebuchet MS"/>
              </a:rPr>
              <a:t>trovare</a:t>
            </a:r>
            <a:r>
              <a:rPr sz="26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25" dirty="0">
                <a:solidFill>
                  <a:srgbClr val="FFFFFF"/>
                </a:solidFill>
                <a:latin typeface="Trebuchet MS"/>
                <a:cs typeface="Trebuchet MS"/>
              </a:rPr>
              <a:t>parole</a:t>
            </a:r>
            <a:r>
              <a:rPr sz="2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8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rebuchet MS"/>
                <a:cs typeface="Trebuchet MS"/>
              </a:rPr>
              <a:t>finiscono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4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‘sto’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rebuchet MS"/>
                <a:cs typeface="Trebuchet MS"/>
              </a:rPr>
              <a:t>cui </a:t>
            </a:r>
            <a:r>
              <a:rPr sz="2600" spc="-7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rebuchet MS"/>
                <a:cs typeface="Trebuchet MS"/>
              </a:rPr>
              <a:t>lettere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45" dirty="0">
                <a:solidFill>
                  <a:srgbClr val="FFFFFF"/>
                </a:solidFill>
                <a:latin typeface="Trebuchet MS"/>
                <a:cs typeface="Trebuchet MS"/>
              </a:rPr>
              <a:t>precedente</a:t>
            </a:r>
            <a:r>
              <a:rPr sz="2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Trebuchet MS"/>
                <a:cs typeface="Trebuchet MS"/>
              </a:rPr>
              <a:t>sia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Trebuchet MS"/>
                <a:cs typeface="Trebuchet MS"/>
              </a:rPr>
              <a:t>‘a’</a:t>
            </a:r>
            <a:endParaRPr sz="26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Soluzione:</a:t>
            </a:r>
            <a:endParaRPr sz="2400">
              <a:latin typeface="Trebuchet MS"/>
              <a:cs typeface="Trebuchet MS"/>
            </a:endParaRPr>
          </a:p>
          <a:p>
            <a:pPr marL="487680" marR="2440305">
              <a:lnSpc>
                <a:spcPct val="132100"/>
              </a:lnSpc>
              <a:spcBef>
                <a:spcPts val="5"/>
              </a:spcBef>
            </a:pPr>
            <a:r>
              <a:rPr sz="2600" spc="130" dirty="0">
                <a:solidFill>
                  <a:srgbClr val="FFFFFF"/>
                </a:solidFill>
                <a:latin typeface="Trebuchet MS"/>
                <a:cs typeface="Trebuchet MS"/>
              </a:rPr>
              <a:t>testo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8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Trebuchet MS"/>
                <a:cs typeface="Trebuchet MS"/>
              </a:rPr>
              <a:t>"cesto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80" dirty="0">
                <a:solidFill>
                  <a:srgbClr val="FFFFFF"/>
                </a:solidFill>
                <a:latin typeface="Trebuchet MS"/>
                <a:cs typeface="Trebuchet MS"/>
              </a:rPr>
              <a:t>pasto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rebuchet MS"/>
                <a:cs typeface="Trebuchet MS"/>
              </a:rPr>
              <a:t>fasto</a:t>
            </a:r>
            <a:r>
              <a:rPr sz="2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70" dirty="0">
                <a:solidFill>
                  <a:srgbClr val="FFFFFF"/>
                </a:solidFill>
                <a:latin typeface="Trebuchet MS"/>
                <a:cs typeface="Trebuchet MS"/>
              </a:rPr>
              <a:t>pesto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Trebuchet MS"/>
                <a:cs typeface="Trebuchet MS"/>
              </a:rPr>
              <a:t>costo" </a:t>
            </a:r>
            <a:r>
              <a:rPr sz="2600" spc="-7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60" dirty="0">
                <a:solidFill>
                  <a:srgbClr val="FFFFFF"/>
                </a:solidFill>
                <a:latin typeface="Trebuchet MS"/>
                <a:cs typeface="Trebuchet MS"/>
              </a:rPr>
              <a:t>print(re.findall('(\w+(?&lt;=a)sto)',</a:t>
            </a:r>
            <a:r>
              <a:rPr sz="26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Trebuchet MS"/>
                <a:cs typeface="Trebuchet MS"/>
              </a:rPr>
              <a:t>testo))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27298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Asserzioni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159" y="1514749"/>
            <a:ext cx="9517380" cy="392937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00"/>
              </a:spcBef>
              <a:buClr>
                <a:srgbClr val="89CFD5"/>
              </a:buClr>
              <a:buSzPct val="78846"/>
              <a:buFont typeface="Symbol"/>
              <a:buChar char="►"/>
              <a:tabLst>
                <a:tab pos="381000" algn="l"/>
              </a:tabLst>
            </a:pPr>
            <a:r>
              <a:rPr sz="2600" spc="185" dirty="0">
                <a:solidFill>
                  <a:srgbClr val="FFFFFF"/>
                </a:solidFill>
                <a:latin typeface="Trebuchet MS"/>
                <a:cs typeface="Trebuchet MS"/>
              </a:rPr>
              <a:t>(?&lt;!pattern)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75" dirty="0">
                <a:solidFill>
                  <a:srgbClr val="FFFFFF"/>
                </a:solidFill>
                <a:latin typeface="Trebuchet MS"/>
                <a:cs typeface="Trebuchet MS"/>
              </a:rPr>
              <a:t>asserzione</a:t>
            </a:r>
            <a:r>
              <a:rPr sz="2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55" dirty="0">
                <a:solidFill>
                  <a:srgbClr val="FFFFFF"/>
                </a:solidFill>
                <a:latin typeface="Trebuchet MS"/>
                <a:cs typeface="Trebuchet MS"/>
              </a:rPr>
              <a:t>lookbehind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75" dirty="0">
                <a:solidFill>
                  <a:srgbClr val="FFFFFF"/>
                </a:solidFill>
                <a:latin typeface="Trebuchet MS"/>
                <a:cs typeface="Trebuchet MS"/>
              </a:rPr>
              <a:t>negativa</a:t>
            </a:r>
            <a:endParaRPr sz="2600">
              <a:latin typeface="Trebuchet MS"/>
              <a:cs typeface="Trebuchet MS"/>
            </a:endParaRPr>
          </a:p>
          <a:p>
            <a:pPr marL="381000" marR="2322195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8846"/>
              <a:buFont typeface="Symbol"/>
              <a:buChar char="►"/>
              <a:tabLst>
                <a:tab pos="381000" algn="l"/>
              </a:tabLst>
            </a:pPr>
            <a:r>
              <a:rPr sz="2600" spc="105" dirty="0">
                <a:solidFill>
                  <a:srgbClr val="FFFFFF"/>
                </a:solidFill>
                <a:latin typeface="Trebuchet MS"/>
                <a:cs typeface="Trebuchet MS"/>
              </a:rPr>
              <a:t>Valida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40" dirty="0">
                <a:solidFill>
                  <a:srgbClr val="FFFFFF"/>
                </a:solidFill>
                <a:latin typeface="Trebuchet MS"/>
                <a:cs typeface="Trebuchet MS"/>
              </a:rPr>
              <a:t>l’espressione</a:t>
            </a:r>
            <a:r>
              <a:rPr sz="2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200" dirty="0">
                <a:solidFill>
                  <a:srgbClr val="FFFFFF"/>
                </a:solidFill>
                <a:latin typeface="Trebuchet MS"/>
                <a:cs typeface="Trebuchet MS"/>
              </a:rPr>
              <a:t>successiva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60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24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2600" spc="-7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45" dirty="0">
                <a:solidFill>
                  <a:srgbClr val="FFFFFF"/>
                </a:solidFill>
                <a:latin typeface="Trebuchet MS"/>
                <a:cs typeface="Trebuchet MS"/>
              </a:rPr>
              <a:t>condizione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rebuchet MS"/>
                <a:cs typeface="Trebuchet MS"/>
              </a:rPr>
              <a:t>pattern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280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80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rebuchet MS"/>
                <a:cs typeface="Trebuchet MS"/>
              </a:rPr>
              <a:t>verificata</a:t>
            </a:r>
            <a:endParaRPr sz="2600">
              <a:latin typeface="Trebuchet MS"/>
              <a:cs typeface="Trebuchet MS"/>
            </a:endParaRPr>
          </a:p>
          <a:p>
            <a:pPr marL="381000" marR="30480" indent="-342900">
              <a:lnSpc>
                <a:spcPct val="100000"/>
              </a:lnSpc>
              <a:spcBef>
                <a:spcPts val="1010"/>
              </a:spcBef>
              <a:buClr>
                <a:srgbClr val="89CFD5"/>
              </a:buClr>
              <a:buSzPct val="78846"/>
              <a:buFont typeface="Symbol"/>
              <a:buChar char="►"/>
              <a:tabLst>
                <a:tab pos="381000" algn="l"/>
              </a:tabLst>
            </a:pPr>
            <a:r>
              <a:rPr sz="2600" spc="170" dirty="0">
                <a:solidFill>
                  <a:srgbClr val="FFFFFF"/>
                </a:solidFill>
                <a:latin typeface="Trebuchet MS"/>
                <a:cs typeface="Trebuchet MS"/>
              </a:rPr>
              <a:t>Esempio: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rebuchet MS"/>
                <a:cs typeface="Trebuchet MS"/>
              </a:rPr>
              <a:t>trovare</a:t>
            </a:r>
            <a:r>
              <a:rPr sz="26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25" dirty="0">
                <a:solidFill>
                  <a:srgbClr val="FFFFFF"/>
                </a:solidFill>
                <a:latin typeface="Trebuchet MS"/>
                <a:cs typeface="Trebuchet MS"/>
              </a:rPr>
              <a:t>parole</a:t>
            </a:r>
            <a:r>
              <a:rPr sz="2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8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rebuchet MS"/>
                <a:cs typeface="Trebuchet MS"/>
              </a:rPr>
              <a:t>finiscono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4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Trebuchet MS"/>
                <a:cs typeface="Trebuchet MS"/>
              </a:rPr>
              <a:t>‘sto’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rebuchet MS"/>
                <a:cs typeface="Trebuchet MS"/>
              </a:rPr>
              <a:t>cui </a:t>
            </a:r>
            <a:r>
              <a:rPr sz="2600" spc="-7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rebuchet MS"/>
                <a:cs typeface="Trebuchet MS"/>
              </a:rPr>
              <a:t>lettere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45" dirty="0">
                <a:solidFill>
                  <a:srgbClr val="FFFFFF"/>
                </a:solidFill>
                <a:latin typeface="Trebuchet MS"/>
                <a:cs typeface="Trebuchet MS"/>
              </a:rPr>
              <a:t>precedente</a:t>
            </a:r>
            <a:r>
              <a:rPr sz="2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215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Trebuchet MS"/>
                <a:cs typeface="Trebuchet MS"/>
              </a:rPr>
              <a:t>sia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‘a’</a:t>
            </a:r>
            <a:endParaRPr sz="26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Soluzione:</a:t>
            </a:r>
            <a:endParaRPr sz="2400">
              <a:latin typeface="Trebuchet MS"/>
              <a:cs typeface="Trebuchet MS"/>
            </a:endParaRPr>
          </a:p>
          <a:p>
            <a:pPr marL="487680" marR="2541270">
              <a:lnSpc>
                <a:spcPct val="132100"/>
              </a:lnSpc>
              <a:spcBef>
                <a:spcPts val="5"/>
              </a:spcBef>
            </a:pPr>
            <a:r>
              <a:rPr sz="2600" spc="130" dirty="0">
                <a:solidFill>
                  <a:srgbClr val="FFFFFF"/>
                </a:solidFill>
                <a:latin typeface="Trebuchet MS"/>
                <a:cs typeface="Trebuchet MS"/>
              </a:rPr>
              <a:t>testo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8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Trebuchet MS"/>
                <a:cs typeface="Trebuchet MS"/>
              </a:rPr>
              <a:t>"cesto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80" dirty="0">
                <a:solidFill>
                  <a:srgbClr val="FFFFFF"/>
                </a:solidFill>
                <a:latin typeface="Trebuchet MS"/>
                <a:cs typeface="Trebuchet MS"/>
              </a:rPr>
              <a:t>pasto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rebuchet MS"/>
                <a:cs typeface="Trebuchet MS"/>
              </a:rPr>
              <a:t>fasto</a:t>
            </a:r>
            <a:r>
              <a:rPr sz="2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70" dirty="0">
                <a:solidFill>
                  <a:srgbClr val="FFFFFF"/>
                </a:solidFill>
                <a:latin typeface="Trebuchet MS"/>
                <a:cs typeface="Trebuchet MS"/>
              </a:rPr>
              <a:t>pesto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Trebuchet MS"/>
                <a:cs typeface="Trebuchet MS"/>
              </a:rPr>
              <a:t>costo" </a:t>
            </a:r>
            <a:r>
              <a:rPr sz="2600" spc="-7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40" dirty="0">
                <a:solidFill>
                  <a:srgbClr val="FFFFFF"/>
                </a:solidFill>
                <a:latin typeface="Trebuchet MS"/>
                <a:cs typeface="Trebuchet MS"/>
              </a:rPr>
              <a:t>print(re.findall('(\w+(?&lt;!a)sto)',</a:t>
            </a:r>
            <a:r>
              <a:rPr sz="2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rebuchet MS"/>
                <a:cs typeface="Trebuchet MS"/>
              </a:rPr>
              <a:t>testo))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184721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0" dirty="0"/>
              <a:t>REGEX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489350"/>
            <a:ext cx="10288270" cy="464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43180" indent="-314960">
              <a:lnSpc>
                <a:spcPct val="100800"/>
              </a:lnSpc>
              <a:spcBef>
                <a:spcPts val="95"/>
              </a:spcBef>
              <a:buClr>
                <a:srgbClr val="89CFD5"/>
              </a:buClr>
              <a:buSzPct val="80392"/>
              <a:buFont typeface="Symbol"/>
              <a:buChar char="►"/>
              <a:tabLst>
                <a:tab pos="378460" algn="l"/>
              </a:tabLst>
            </a:pPr>
            <a:r>
              <a:rPr sz="2550" spc="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85" dirty="0">
                <a:solidFill>
                  <a:srgbClr val="FFFFFF"/>
                </a:solidFill>
                <a:latin typeface="Trebuchet MS"/>
                <a:cs typeface="Trebuchet MS"/>
              </a:rPr>
              <a:t>linguaggio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95" dirty="0">
                <a:solidFill>
                  <a:srgbClr val="FFFFFF"/>
                </a:solidFill>
                <a:latin typeface="Trebuchet MS"/>
                <a:cs typeface="Trebuchet MS"/>
              </a:rPr>
              <a:t>delle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27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90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40" dirty="0">
                <a:solidFill>
                  <a:srgbClr val="FFFFFF"/>
                </a:solidFill>
                <a:latin typeface="Trebuchet MS"/>
                <a:cs typeface="Trebuchet MS"/>
              </a:rPr>
              <a:t>relativamente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20" dirty="0">
                <a:solidFill>
                  <a:srgbClr val="FFFFFF"/>
                </a:solidFill>
                <a:latin typeface="Trebuchet MS"/>
                <a:cs typeface="Trebuchet MS"/>
              </a:rPr>
              <a:t>piccolo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395" dirty="0">
                <a:solidFill>
                  <a:srgbClr val="FFFFFF"/>
                </a:solidFill>
                <a:latin typeface="Trebuchet MS"/>
                <a:cs typeface="Trebuchet MS"/>
              </a:rPr>
              <a:t>-&gt;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225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75" dirty="0">
                <a:solidFill>
                  <a:srgbClr val="FFFFFF"/>
                </a:solidFill>
                <a:latin typeface="Trebuchet MS"/>
                <a:cs typeface="Trebuchet MS"/>
              </a:rPr>
              <a:t>tutte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2550" spc="-7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80" dirty="0">
                <a:solidFill>
                  <a:srgbClr val="FFFFFF"/>
                </a:solidFill>
                <a:latin typeface="Trebuchet MS"/>
                <a:cs typeface="Trebuchet MS"/>
              </a:rPr>
              <a:t>attività </a:t>
            </a:r>
            <a:r>
              <a:rPr sz="2550" spc="9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2550" spc="150" dirty="0">
                <a:solidFill>
                  <a:srgbClr val="FFFFFF"/>
                </a:solidFill>
                <a:latin typeface="Trebuchet MS"/>
                <a:cs typeface="Trebuchet MS"/>
              </a:rPr>
              <a:t>elaborazione </a:t>
            </a:r>
            <a:r>
              <a:rPr sz="2550" spc="95" dirty="0">
                <a:solidFill>
                  <a:srgbClr val="FFFFFF"/>
                </a:solidFill>
                <a:latin typeface="Trebuchet MS"/>
                <a:cs typeface="Trebuchet MS"/>
              </a:rPr>
              <a:t>delle </a:t>
            </a:r>
            <a:r>
              <a:rPr sz="2550" spc="165" dirty="0">
                <a:solidFill>
                  <a:srgbClr val="FFFFFF"/>
                </a:solidFill>
                <a:latin typeface="Trebuchet MS"/>
                <a:cs typeface="Trebuchet MS"/>
              </a:rPr>
              <a:t>stringhe </a:t>
            </a:r>
            <a:r>
              <a:rPr sz="2550" spc="229" dirty="0">
                <a:solidFill>
                  <a:srgbClr val="FFFFFF"/>
                </a:solidFill>
                <a:latin typeface="Trebuchet MS"/>
                <a:cs typeface="Trebuchet MS"/>
              </a:rPr>
              <a:t>possono </a:t>
            </a:r>
            <a:r>
              <a:rPr sz="2550" spc="190" dirty="0">
                <a:solidFill>
                  <a:srgbClr val="FFFFFF"/>
                </a:solidFill>
                <a:latin typeface="Trebuchet MS"/>
                <a:cs typeface="Trebuchet MS"/>
              </a:rPr>
              <a:t>essere </a:t>
            </a:r>
            <a:r>
              <a:rPr sz="2550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75" dirty="0">
                <a:solidFill>
                  <a:srgbClr val="FFFFFF"/>
                </a:solidFill>
                <a:latin typeface="Trebuchet MS"/>
                <a:cs typeface="Trebuchet MS"/>
              </a:rPr>
              <a:t>eseguite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14" dirty="0">
                <a:solidFill>
                  <a:srgbClr val="FFFFFF"/>
                </a:solidFill>
                <a:latin typeface="Trebuchet MS"/>
                <a:cs typeface="Trebuchet MS"/>
              </a:rPr>
              <a:t>utilizzando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27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endParaRPr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89CFD5"/>
              </a:buClr>
              <a:buFont typeface="Symbol"/>
              <a:buChar char="►"/>
            </a:pPr>
            <a:endParaRPr sz="4200">
              <a:latin typeface="Trebuchet MS"/>
              <a:cs typeface="Trebuchet MS"/>
            </a:endParaRPr>
          </a:p>
          <a:p>
            <a:pPr marL="377825" marR="340360" indent="-314960">
              <a:lnSpc>
                <a:spcPct val="100699"/>
              </a:lnSpc>
              <a:buClr>
                <a:srgbClr val="89CFD5"/>
              </a:buClr>
              <a:buSzPct val="80392"/>
              <a:buFont typeface="Symbol"/>
              <a:buChar char="►"/>
              <a:tabLst>
                <a:tab pos="378460" algn="l"/>
              </a:tabLst>
            </a:pPr>
            <a:r>
              <a:rPr sz="2550" spc="204" dirty="0">
                <a:solidFill>
                  <a:srgbClr val="FFFFFF"/>
                </a:solidFill>
                <a:latin typeface="Trebuchet MS"/>
                <a:cs typeface="Trebuchet MS"/>
              </a:rPr>
              <a:t>Rendono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05" dirty="0">
                <a:solidFill>
                  <a:srgbClr val="FFFFFF"/>
                </a:solidFill>
                <a:latin typeface="Trebuchet MS"/>
                <a:cs typeface="Trebuchet MS"/>
              </a:rPr>
              <a:t>ricerca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40" dirty="0">
                <a:solidFill>
                  <a:srgbClr val="FFFFFF"/>
                </a:solidFill>
                <a:latin typeface="Trebuchet MS"/>
                <a:cs typeface="Trebuchet MS"/>
              </a:rPr>
              <a:t>sostituzione</a:t>
            </a:r>
            <a:r>
              <a:rPr sz="25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2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30" dirty="0">
                <a:solidFill>
                  <a:srgbClr val="FFFFFF"/>
                </a:solidFill>
                <a:latin typeface="Trebuchet MS"/>
                <a:cs typeface="Trebuchet MS"/>
              </a:rPr>
              <a:t>testo</a:t>
            </a:r>
            <a:r>
              <a:rPr sz="25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95" dirty="0">
                <a:solidFill>
                  <a:srgbClr val="FFFFFF"/>
                </a:solidFill>
                <a:latin typeface="Trebuchet MS"/>
                <a:cs typeface="Trebuchet MS"/>
              </a:rPr>
              <a:t>enormemente</a:t>
            </a:r>
            <a:r>
              <a:rPr sz="25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40" dirty="0">
                <a:solidFill>
                  <a:srgbClr val="FFFFFF"/>
                </a:solidFill>
                <a:latin typeface="Trebuchet MS"/>
                <a:cs typeface="Trebuchet MS"/>
              </a:rPr>
              <a:t>più </a:t>
            </a:r>
            <a:r>
              <a:rPr sz="2550" spc="-7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10" dirty="0">
                <a:solidFill>
                  <a:srgbClr val="FFFFFF"/>
                </a:solidFill>
                <a:latin typeface="Trebuchet MS"/>
                <a:cs typeface="Trebuchet MS"/>
              </a:rPr>
              <a:t>potenti</a:t>
            </a:r>
            <a:endParaRPr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9CFD5"/>
              </a:buClr>
              <a:buFont typeface="Symbol"/>
              <a:buChar char="►"/>
            </a:pPr>
            <a:endParaRPr sz="4250">
              <a:latin typeface="Trebuchet MS"/>
              <a:cs typeface="Trebuchet MS"/>
            </a:endParaRPr>
          </a:p>
          <a:p>
            <a:pPr marL="378460" indent="-314960">
              <a:lnSpc>
                <a:spcPct val="100000"/>
              </a:lnSpc>
              <a:buClr>
                <a:srgbClr val="89CFD5"/>
              </a:buClr>
              <a:buSzPct val="80392"/>
              <a:buFont typeface="Symbol"/>
              <a:buChar char="►"/>
              <a:tabLst>
                <a:tab pos="378460" algn="l"/>
              </a:tabLst>
            </a:pPr>
            <a:r>
              <a:rPr sz="2550" spc="190" dirty="0">
                <a:solidFill>
                  <a:srgbClr val="FFFFFF"/>
                </a:solidFill>
                <a:latin typeface="Trebuchet MS"/>
                <a:cs typeface="Trebuchet MS"/>
              </a:rPr>
              <a:t>Soddisfano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5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10" dirty="0">
                <a:solidFill>
                  <a:srgbClr val="FFFFFF"/>
                </a:solidFill>
                <a:latin typeface="Trebuchet MS"/>
                <a:cs typeface="Trebuchet MS"/>
              </a:rPr>
              <a:t>principio</a:t>
            </a:r>
            <a:r>
              <a:rPr sz="25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35" dirty="0">
                <a:solidFill>
                  <a:srgbClr val="FFFFFF"/>
                </a:solidFill>
                <a:latin typeface="Trebuchet MS"/>
                <a:cs typeface="Trebuchet MS"/>
              </a:rPr>
              <a:t>80/20</a:t>
            </a:r>
            <a:endParaRPr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89CFD5"/>
              </a:buClr>
              <a:buFont typeface="Symbol"/>
              <a:buChar char="►"/>
            </a:pPr>
            <a:endParaRPr sz="4250">
              <a:latin typeface="Trebuchet MS"/>
              <a:cs typeface="Trebuchet MS"/>
            </a:endParaRPr>
          </a:p>
          <a:p>
            <a:pPr marL="378460" indent="-314960">
              <a:lnSpc>
                <a:spcPct val="100000"/>
              </a:lnSpc>
              <a:buClr>
                <a:srgbClr val="89CFD5"/>
              </a:buClr>
              <a:buSzPct val="80392"/>
              <a:buFont typeface="Symbol"/>
              <a:buChar char="►"/>
              <a:tabLst>
                <a:tab pos="378460" algn="l"/>
              </a:tabLst>
            </a:pPr>
            <a:r>
              <a:rPr sz="2550" spc="100" dirty="0">
                <a:solidFill>
                  <a:srgbClr val="FFFFFF"/>
                </a:solidFill>
                <a:latin typeface="Trebuchet MS"/>
                <a:cs typeface="Trebuchet MS"/>
              </a:rPr>
              <a:t>Valide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0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90" dirty="0">
                <a:solidFill>
                  <a:srgbClr val="FFFFFF"/>
                </a:solidFill>
                <a:latin typeface="Trebuchet MS"/>
                <a:cs typeface="Trebuchet MS"/>
              </a:rPr>
              <a:t>ogni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85" dirty="0">
                <a:solidFill>
                  <a:srgbClr val="FFFFFF"/>
                </a:solidFill>
                <a:latin typeface="Trebuchet MS"/>
                <a:cs typeface="Trebuchet MS"/>
              </a:rPr>
              <a:t>linguaggio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35" dirty="0">
                <a:solidFill>
                  <a:srgbClr val="FFFFFF"/>
                </a:solidFill>
                <a:latin typeface="Trebuchet MS"/>
                <a:cs typeface="Trebuchet MS"/>
              </a:rPr>
              <a:t>indipendenti</a:t>
            </a:r>
            <a:r>
              <a:rPr sz="25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14" dirty="0">
                <a:solidFill>
                  <a:srgbClr val="FFFFFF"/>
                </a:solidFill>
                <a:latin typeface="Trebuchet MS"/>
                <a:cs typeface="Trebuchet MS"/>
              </a:rPr>
              <a:t>dalla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25" dirty="0">
                <a:solidFill>
                  <a:srgbClr val="FFFFFF"/>
                </a:solidFill>
                <a:latin typeface="Trebuchet MS"/>
                <a:cs typeface="Trebuchet MS"/>
              </a:rPr>
              <a:t>piattaforma</a:t>
            </a:r>
            <a:endParaRPr sz="2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4397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Modifiers</a:t>
            </a:r>
            <a:r>
              <a:rPr spc="15" dirty="0"/>
              <a:t> </a:t>
            </a:r>
            <a:r>
              <a:rPr spc="315" dirty="0"/>
              <a:t>o</a:t>
            </a:r>
            <a:r>
              <a:rPr spc="15" dirty="0"/>
              <a:t> </a:t>
            </a:r>
            <a:r>
              <a:rPr spc="245" dirty="0"/>
              <a:t>flags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159349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596030"/>
            <a:ext cx="8205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flag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consentono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modificare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alcuni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aspetti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funzionamento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delle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espressioni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regolari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276189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2765700"/>
            <a:ext cx="8713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190" dirty="0">
                <a:solidFill>
                  <a:srgbClr val="FFFFFF"/>
                </a:solidFill>
                <a:latin typeface="Trebuchet MS"/>
                <a:cs typeface="Trebuchet MS"/>
              </a:rPr>
              <a:t>Sono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disponibili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nel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modulo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sotto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Trebuchet MS"/>
                <a:cs typeface="Trebuchet MS"/>
              </a:rPr>
              <a:t>due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nomi,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90" dirty="0">
                <a:solidFill>
                  <a:srgbClr val="FFFFFF"/>
                </a:solidFill>
                <a:latin typeface="Trebuchet MS"/>
                <a:cs typeface="Trebuchet MS"/>
              </a:rPr>
              <a:t>nome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lungo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Trebuchet MS"/>
                <a:cs typeface="Trebuchet MS"/>
              </a:rPr>
              <a:t>come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Trebuchet MS"/>
                <a:cs typeface="Trebuchet MS"/>
              </a:rPr>
              <a:t>IGNORECASE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forma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breve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lettera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come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900" y="393156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3934100"/>
            <a:ext cx="7482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5" dirty="0">
                <a:solidFill>
                  <a:srgbClr val="FFFFFF"/>
                </a:solidFill>
                <a:latin typeface="Trebuchet MS"/>
                <a:cs typeface="Trebuchet MS"/>
              </a:rPr>
              <a:t>Possono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essere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specificati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flag,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separati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2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bit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bit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900" y="479516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6800" y="4797700"/>
            <a:ext cx="1196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30" dirty="0">
                <a:solidFill>
                  <a:srgbClr val="FFFFFF"/>
                </a:solidFill>
                <a:latin typeface="Trebuchet MS"/>
                <a:cs typeface="Trebuchet MS"/>
              </a:rPr>
              <a:t>Esempio: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1100" y="522823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6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0510" y="5230770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40" dirty="0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800" spc="2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6860" y="5230770"/>
            <a:ext cx="313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60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imposta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sia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flag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I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4397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Modifiers</a:t>
            </a:r>
            <a:r>
              <a:rPr spc="15" dirty="0"/>
              <a:t> </a:t>
            </a:r>
            <a:r>
              <a:rPr spc="315" dirty="0"/>
              <a:t>o</a:t>
            </a:r>
            <a:r>
              <a:rPr spc="15" dirty="0"/>
              <a:t> </a:t>
            </a:r>
            <a:r>
              <a:rPr spc="245" dirty="0"/>
              <a:t>flags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6430" y="1586510"/>
          <a:ext cx="9174480" cy="4224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marL="18383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220" dirty="0">
                          <a:latin typeface="Trebuchet MS"/>
                          <a:cs typeface="Trebuchet MS"/>
                        </a:rPr>
                        <a:t>Flag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6350">
                      <a:solidFill>
                        <a:srgbClr val="CCA9CC"/>
                      </a:solidFill>
                      <a:prstDash val="solid"/>
                    </a:lnT>
                    <a:solidFill>
                      <a:srgbClr val="EDDCED"/>
                    </a:solidFill>
                  </a:tcPr>
                </a:tc>
                <a:tc>
                  <a:txBody>
                    <a:bodyPr/>
                    <a:lstStyle/>
                    <a:p>
                      <a:pPr marL="26879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180" dirty="0">
                          <a:latin typeface="Trebuchet MS"/>
                          <a:cs typeface="Trebuchet MS"/>
                        </a:rPr>
                        <a:t>Significato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6350">
                      <a:solidFill>
                        <a:srgbClr val="CCA9CC"/>
                      </a:solidFill>
                      <a:prstDash val="solid"/>
                    </a:lnT>
                    <a:solidFill>
                      <a:srgbClr val="EDD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65">
                <a:tc>
                  <a:txBody>
                    <a:bodyPr/>
                    <a:lstStyle/>
                    <a:p>
                      <a:pPr marL="38100">
                        <a:lnSpc>
                          <a:spcPts val="1070"/>
                        </a:lnSpc>
                        <a:spcBef>
                          <a:spcPts val="1820"/>
                        </a:spcBef>
                      </a:pPr>
                      <a:r>
                        <a:rPr sz="1800" spc="90" dirty="0">
                          <a:latin typeface="Trebuchet MS"/>
                          <a:cs typeface="Trebuchet MS"/>
                        </a:rPr>
                        <a:t>DOTALL,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75" dirty="0">
                          <a:latin typeface="Trebuchet MS"/>
                          <a:cs typeface="Trebuchet MS"/>
                        </a:rPr>
                        <a:t>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31140" marB="0"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937894">
                        <a:lnSpc>
                          <a:spcPts val="2120"/>
                        </a:lnSpc>
                        <a:spcBef>
                          <a:spcPts val="770"/>
                        </a:spcBef>
                      </a:pPr>
                      <a:r>
                        <a:rPr sz="1800" spc="40" dirty="0">
                          <a:latin typeface="Trebuchet MS"/>
                          <a:cs typeface="Trebuchet MS"/>
                        </a:rPr>
                        <a:t>Fa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5" dirty="0">
                          <a:latin typeface="Trebuchet MS"/>
                          <a:cs typeface="Trebuchet MS"/>
                        </a:rPr>
                        <a:t>sì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20" dirty="0">
                          <a:latin typeface="Trebuchet MS"/>
                          <a:cs typeface="Trebuchet MS"/>
                        </a:rPr>
                        <a:t>che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il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10" dirty="0">
                          <a:latin typeface="Trebuchet MS"/>
                          <a:cs typeface="Trebuchet MS"/>
                        </a:rPr>
                        <a:t>punto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matchi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35" dirty="0">
                          <a:latin typeface="Trebuchet MS"/>
                          <a:cs typeface="Trebuchet MS"/>
                        </a:rPr>
                        <a:t>anche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latin typeface="Trebuchet MS"/>
                          <a:cs typeface="Trebuchet MS"/>
                        </a:rPr>
                        <a:t>gli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55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7790" marB="0">
                    <a:solidFill>
                      <a:srgbClr val="E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937894">
                        <a:lnSpc>
                          <a:spcPts val="2030"/>
                        </a:lnSpc>
                      </a:pPr>
                      <a:r>
                        <a:rPr sz="1800" spc="125" dirty="0">
                          <a:latin typeface="Trebuchet MS"/>
                          <a:cs typeface="Trebuchet MS"/>
                        </a:rPr>
                        <a:t>capo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150" dirty="0">
                          <a:latin typeface="Trebuchet MS"/>
                          <a:cs typeface="Trebuchet MS"/>
                        </a:rPr>
                        <a:t>IGNORECASE,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295" marB="0"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937894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125" dirty="0">
                          <a:latin typeface="Trebuchet MS"/>
                          <a:cs typeface="Trebuchet MS"/>
                        </a:rPr>
                        <a:t>Rende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25" dirty="0">
                          <a:latin typeface="Trebuchet MS"/>
                          <a:cs typeface="Trebuchet MS"/>
                        </a:rPr>
                        <a:t>match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case-insensitive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295" marB="0">
                    <a:solidFill>
                      <a:srgbClr val="E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70" dirty="0">
                          <a:latin typeface="Trebuchet MS"/>
                          <a:cs typeface="Trebuchet MS"/>
                        </a:rPr>
                        <a:t>MULTILINE,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75" dirty="0">
                          <a:latin typeface="Trebuchet MS"/>
                          <a:cs typeface="Trebuchet MS"/>
                        </a:rPr>
                        <a:t>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93789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55" dirty="0">
                          <a:latin typeface="Trebuchet MS"/>
                          <a:cs typeface="Trebuchet MS"/>
                        </a:rPr>
                        <a:t>Multi-line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matching,</a:t>
                      </a:r>
                      <a:r>
                        <a:rPr sz="18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latin typeface="Trebuchet MS"/>
                          <a:cs typeface="Trebuchet MS"/>
                        </a:rPr>
                        <a:t>influenza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60" dirty="0">
                          <a:latin typeface="Trebuchet MS"/>
                          <a:cs typeface="Trebuchet MS"/>
                        </a:rPr>
                        <a:t>^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4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00" dirty="0">
                          <a:latin typeface="Trebuchet MS"/>
                          <a:cs typeface="Trebuchet MS"/>
                        </a:rPr>
                        <a:t>$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solidFill>
                      <a:srgbClr val="E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937894">
                        <a:lnSpc>
                          <a:spcPts val="2120"/>
                        </a:lnSpc>
                        <a:spcBef>
                          <a:spcPts val="770"/>
                        </a:spcBef>
                      </a:pPr>
                      <a:r>
                        <a:rPr sz="1800" spc="55" dirty="0">
                          <a:latin typeface="Trebuchet MS"/>
                          <a:cs typeface="Trebuchet MS"/>
                        </a:rPr>
                        <a:t>Abilita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85" dirty="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dettagliati,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20" dirty="0">
                          <a:latin typeface="Trebuchet MS"/>
                          <a:cs typeface="Trebuchet MS"/>
                        </a:rPr>
                        <a:t>che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55" dirty="0">
                          <a:latin typeface="Trebuchet MS"/>
                          <a:cs typeface="Trebuchet MS"/>
                        </a:rPr>
                        <a:t>possono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7790" marB="0">
                    <a:solidFill>
                      <a:srgbClr val="E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29">
                <a:tc>
                  <a:txBody>
                    <a:bodyPr/>
                    <a:lstStyle/>
                    <a:p>
                      <a:pPr marL="38100">
                        <a:lnSpc>
                          <a:spcPts val="1989"/>
                        </a:lnSpc>
                      </a:pPr>
                      <a:r>
                        <a:rPr sz="1800" spc="155" dirty="0">
                          <a:latin typeface="Trebuchet MS"/>
                          <a:cs typeface="Trebuchet MS"/>
                        </a:rPr>
                        <a:t>VERBOSE,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29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937894">
                        <a:lnSpc>
                          <a:spcPts val="1989"/>
                        </a:lnSpc>
                      </a:pPr>
                      <a:r>
                        <a:rPr sz="1800" spc="125" dirty="0">
                          <a:latin typeface="Trebuchet MS"/>
                          <a:cs typeface="Trebuchet MS"/>
                        </a:rPr>
                        <a:t>essere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5" dirty="0">
                          <a:latin typeface="Trebuchet MS"/>
                          <a:cs typeface="Trebuchet MS"/>
                        </a:rPr>
                        <a:t>organizzati</a:t>
                      </a:r>
                      <a:r>
                        <a:rPr sz="18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60" dirty="0">
                          <a:latin typeface="Trebuchet MS"/>
                          <a:cs typeface="Trebuchet MS"/>
                        </a:rPr>
                        <a:t>modo</a:t>
                      </a:r>
                      <a:r>
                        <a:rPr sz="18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0" dirty="0">
                          <a:latin typeface="Trebuchet MS"/>
                          <a:cs typeface="Trebuchet MS"/>
                        </a:rPr>
                        <a:t>più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latin typeface="Trebuchet MS"/>
                          <a:cs typeface="Trebuchet MS"/>
                        </a:rPr>
                        <a:t>pulito</a:t>
                      </a:r>
                      <a:r>
                        <a:rPr sz="18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25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937894">
                        <a:lnSpc>
                          <a:spcPts val="2030"/>
                        </a:lnSpc>
                      </a:pPr>
                      <a:r>
                        <a:rPr sz="1800" spc="85" dirty="0">
                          <a:latin typeface="Trebuchet MS"/>
                          <a:cs typeface="Trebuchet MS"/>
                        </a:rPr>
                        <a:t>comprensibile.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937894">
                        <a:lnSpc>
                          <a:spcPts val="2050"/>
                        </a:lnSpc>
                        <a:spcBef>
                          <a:spcPts val="630"/>
                        </a:spcBef>
                      </a:pPr>
                      <a:r>
                        <a:rPr sz="1800" spc="150" dirty="0">
                          <a:latin typeface="Trebuchet MS"/>
                          <a:cs typeface="Trebuchet MS"/>
                        </a:rPr>
                        <a:t>MaRende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0" dirty="0">
                          <a:latin typeface="Trebuchet MS"/>
                          <a:cs typeface="Trebuchet MS"/>
                        </a:rPr>
                        <a:t>diversi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35" dirty="0">
                          <a:latin typeface="Trebuchet MS"/>
                          <a:cs typeface="Trebuchet MS"/>
                        </a:rPr>
                        <a:t>escape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45" dirty="0">
                          <a:latin typeface="Trebuchet MS"/>
                          <a:cs typeface="Trebuchet MS"/>
                        </a:rPr>
                        <a:t>come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solidFill>
                      <a:srgbClr val="E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999">
                <a:tc>
                  <a:txBody>
                    <a:bodyPr/>
                    <a:lstStyle/>
                    <a:p>
                      <a:pPr marL="38100">
                        <a:lnSpc>
                          <a:spcPts val="1070"/>
                        </a:lnSpc>
                        <a:spcBef>
                          <a:spcPts val="975"/>
                        </a:spcBef>
                      </a:pPr>
                      <a:r>
                        <a:rPr sz="1800" spc="135" dirty="0">
                          <a:latin typeface="Trebuchet MS"/>
                          <a:cs typeface="Trebuchet MS"/>
                        </a:rPr>
                        <a:t>UNICODE,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50" dirty="0">
                          <a:latin typeface="Trebuchet MS"/>
                          <a:cs typeface="Trebuchet MS"/>
                        </a:rPr>
                        <a:t>U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3825" marB="0"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937894">
                        <a:lnSpc>
                          <a:spcPts val="2050"/>
                        </a:lnSpc>
                      </a:pPr>
                      <a:r>
                        <a:rPr sz="1800" spc="5" dirty="0">
                          <a:latin typeface="Trebuchet MS"/>
                          <a:cs typeface="Trebuchet MS"/>
                        </a:rPr>
                        <a:t>\w,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\b,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\se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\d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937894">
                        <a:lnSpc>
                          <a:spcPts val="1989"/>
                        </a:lnSpc>
                      </a:pPr>
                      <a:r>
                        <a:rPr sz="1800" spc="90" dirty="0">
                          <a:latin typeface="Trebuchet MS"/>
                          <a:cs typeface="Trebuchet MS"/>
                        </a:rPr>
                        <a:t>dipendenti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5" dirty="0">
                          <a:latin typeface="Trebuchet MS"/>
                          <a:cs typeface="Trebuchet MS"/>
                        </a:rPr>
                        <a:t>dal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30" dirty="0"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latin typeface="Trebuchet MS"/>
                          <a:cs typeface="Trebuchet MS"/>
                        </a:rPr>
                        <a:t>dei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latin typeface="Trebuchet MS"/>
                          <a:cs typeface="Trebuchet MS"/>
                        </a:rPr>
                        <a:t>caratteri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937894">
                        <a:lnSpc>
                          <a:spcPts val="2030"/>
                        </a:lnSpc>
                      </a:pPr>
                      <a:r>
                        <a:rPr sz="1800" spc="85" dirty="0">
                          <a:latin typeface="Trebuchet MS"/>
                          <a:cs typeface="Trebuchet MS"/>
                        </a:rPr>
                        <a:t>Unicode.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7491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REGEX</a:t>
            </a:r>
            <a:r>
              <a:rPr spc="45" dirty="0"/>
              <a:t> </a:t>
            </a:r>
            <a:r>
              <a:rPr spc="555" dirty="0"/>
              <a:t>–</a:t>
            </a:r>
            <a:r>
              <a:rPr spc="65" dirty="0"/>
              <a:t> </a:t>
            </a:r>
            <a:r>
              <a:rPr spc="265" dirty="0"/>
              <a:t>Python</a:t>
            </a:r>
            <a:r>
              <a:rPr spc="50" dirty="0"/>
              <a:t> </a:t>
            </a:r>
            <a:r>
              <a:rPr spc="240" dirty="0"/>
              <a:t>metodi</a:t>
            </a:r>
            <a:r>
              <a:rPr spc="60" dirty="0"/>
              <a:t> </a:t>
            </a:r>
            <a:r>
              <a:rPr spc="35" dirty="0"/>
              <a:t>utili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769" y="1298849"/>
            <a:ext cx="10419080" cy="44602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re.compile(regex,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flags)</a:t>
            </a:r>
            <a:endParaRPr sz="24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compilare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espressione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regolare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un’istanza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RegexObject</a:t>
            </a:r>
            <a:endParaRPr sz="24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Usato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quando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devo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utilizzare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regex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volte</a:t>
            </a:r>
            <a:endParaRPr sz="24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regex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passata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metodo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compile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Trebuchet MS"/>
                <a:cs typeface="Trebuchet MS"/>
              </a:rPr>
              <a:t>come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stringa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9CFD5"/>
              </a:buClr>
              <a:buFont typeface="Symbol"/>
              <a:buChar char="►"/>
            </a:pPr>
            <a:endParaRPr sz="3300">
              <a:latin typeface="Trebuchet MS"/>
              <a:cs typeface="Trebuchet MS"/>
            </a:endParaRPr>
          </a:p>
          <a:p>
            <a:pPr marL="381000" marR="8513445" indent="-381000">
              <a:lnSpc>
                <a:spcPct val="134700"/>
              </a:lnSpc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Esempio: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endParaRPr sz="2400">
              <a:latin typeface="Trebuchet MS"/>
              <a:cs typeface="Trebuchet MS"/>
            </a:endParaRPr>
          </a:p>
          <a:p>
            <a:pPr marL="487680" marR="4010025">
              <a:lnSpc>
                <a:spcPct val="134700"/>
              </a:lnSpc>
              <a:spcBef>
                <a:spcPts val="5"/>
              </a:spcBef>
            </a:pP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p </a:t>
            </a:r>
            <a:r>
              <a:rPr sz="2400" spc="75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re.compile('ab*',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re.IGNORECASE)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0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trova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a,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ab,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abb,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A,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AB,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ABB,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AbB,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35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7491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REGEX</a:t>
            </a:r>
            <a:r>
              <a:rPr spc="45" dirty="0"/>
              <a:t> </a:t>
            </a:r>
            <a:r>
              <a:rPr spc="555" dirty="0"/>
              <a:t>–</a:t>
            </a:r>
            <a:r>
              <a:rPr spc="65" dirty="0"/>
              <a:t> </a:t>
            </a:r>
            <a:r>
              <a:rPr spc="265" dirty="0"/>
              <a:t>Python</a:t>
            </a:r>
            <a:r>
              <a:rPr spc="50" dirty="0"/>
              <a:t> </a:t>
            </a:r>
            <a:r>
              <a:rPr spc="240" dirty="0"/>
              <a:t>metodi</a:t>
            </a:r>
            <a:r>
              <a:rPr spc="60" dirty="0"/>
              <a:t> </a:t>
            </a:r>
            <a:r>
              <a:rPr spc="35" dirty="0"/>
              <a:t>utili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769" y="1298849"/>
            <a:ext cx="10426700" cy="48107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  <a:tab pos="1730375" algn="l"/>
              </a:tabLst>
            </a:pP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match()	</a:t>
            </a: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Determina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corrisponde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all'inizio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della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stringa.</a:t>
            </a:r>
            <a:endParaRPr sz="2400">
              <a:latin typeface="Trebuchet MS"/>
              <a:cs typeface="Trebuchet MS"/>
            </a:endParaRPr>
          </a:p>
          <a:p>
            <a:pPr marL="380365" marR="972819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search()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Ricerca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all'interno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stringa,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trovando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tutte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posizioni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corrispondenti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alla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RE.</a:t>
            </a:r>
            <a:endParaRPr sz="2400">
              <a:latin typeface="Trebuchet MS"/>
              <a:cs typeface="Trebuchet MS"/>
            </a:endParaRPr>
          </a:p>
          <a:p>
            <a:pPr marL="380365" marR="366395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  <a:tab pos="1730375" algn="l"/>
              </a:tabLst>
            </a:pP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findall()	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Trova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tutte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sottostringhe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corrispondenti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alla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RE,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restituisce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lista.</a:t>
            </a:r>
            <a:endParaRPr sz="2400">
              <a:latin typeface="Trebuchet MS"/>
              <a:cs typeface="Trebuchet MS"/>
            </a:endParaRPr>
          </a:p>
          <a:p>
            <a:pPr marL="380365" marR="366395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finditer()Trova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tutte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sottostringhe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corrispondenti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alla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RE,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restituisce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iteratore.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89CFD5"/>
              </a:buClr>
              <a:buFont typeface="Symbol"/>
              <a:buChar char="►"/>
            </a:pPr>
            <a:endParaRPr sz="2800">
              <a:latin typeface="Trebuchet MS"/>
              <a:cs typeface="Trebuchet MS"/>
            </a:endParaRPr>
          </a:p>
          <a:p>
            <a:pPr marL="380365" marR="30480" indent="-342900">
              <a:lnSpc>
                <a:spcPct val="100000"/>
              </a:lnSpc>
              <a:spcBef>
                <a:spcPts val="1625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265" dirty="0">
                <a:solidFill>
                  <a:srgbClr val="FFFFFF"/>
                </a:solidFill>
                <a:latin typeface="Trebuchet MS"/>
                <a:cs typeface="Trebuchet MS"/>
              </a:rPr>
              <a:t>Se </a:t>
            </a:r>
            <a:r>
              <a:rPr sz="2400" spc="200" dirty="0">
                <a:solidFill>
                  <a:srgbClr val="FFFFFF"/>
                </a:solidFill>
                <a:latin typeface="Trebuchet MS"/>
                <a:cs typeface="Trebuchet MS"/>
              </a:rPr>
              <a:t>hanno successo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restituiscono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un’istanza MatchObject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contenente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informazioni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riguardo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alla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corrispondenza: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dove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inizia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dove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finisce,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sottostringa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cui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corrisponde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altro.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7491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REGEX</a:t>
            </a:r>
            <a:r>
              <a:rPr spc="45" dirty="0"/>
              <a:t> </a:t>
            </a:r>
            <a:r>
              <a:rPr spc="555" dirty="0"/>
              <a:t>–</a:t>
            </a:r>
            <a:r>
              <a:rPr spc="65" dirty="0"/>
              <a:t> </a:t>
            </a:r>
            <a:r>
              <a:rPr spc="265" dirty="0"/>
              <a:t>Python</a:t>
            </a:r>
            <a:r>
              <a:rPr spc="50" dirty="0"/>
              <a:t> </a:t>
            </a:r>
            <a:r>
              <a:rPr spc="240" dirty="0"/>
              <a:t>metodi</a:t>
            </a:r>
            <a:r>
              <a:rPr spc="60" dirty="0"/>
              <a:t> </a:t>
            </a:r>
            <a:r>
              <a:rPr spc="35" dirty="0"/>
              <a:t>utili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469" y="1977030"/>
            <a:ext cx="582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80357"/>
              <a:buFont typeface="Symbol"/>
              <a:buChar char="►"/>
              <a:tabLst>
                <a:tab pos="368300" algn="l"/>
              </a:tabLst>
            </a:pP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rebuchet MS"/>
                <a:cs typeface="Trebuchet MS"/>
              </a:rPr>
              <a:t>interrogare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rebuchet MS"/>
                <a:cs typeface="Trebuchet MS"/>
              </a:rPr>
              <a:t>MatchObject: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969" y="2402479"/>
            <a:ext cx="1485265" cy="101346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11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23850" algn="l"/>
              </a:tabLst>
            </a:pP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group()</a:t>
            </a:r>
            <a:endParaRPr sz="2400">
              <a:latin typeface="Trebuchet MS"/>
              <a:cs typeface="Trebuchet MS"/>
            </a:endParaRPr>
          </a:p>
          <a:p>
            <a:pPr marL="323850" indent="-285750">
              <a:lnSpc>
                <a:spcPct val="100000"/>
              </a:lnSpc>
              <a:spcBef>
                <a:spcPts val="101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23850" algn="l"/>
              </a:tabLst>
            </a:pP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start()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8129" y="2402479"/>
            <a:ext cx="6664959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280" marR="5080" indent="-449580">
              <a:lnSpc>
                <a:spcPct val="135100"/>
              </a:lnSpc>
              <a:spcBef>
                <a:spcPts val="100"/>
              </a:spcBef>
            </a:pP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restituisce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stringa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corrispondente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alla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0" dirty="0">
                <a:solidFill>
                  <a:srgbClr val="FFFFFF"/>
                </a:solidFill>
                <a:latin typeface="Trebuchet MS"/>
                <a:cs typeface="Trebuchet MS"/>
              </a:rPr>
              <a:t>RE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restituisce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posizione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iniziale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della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8119" y="3390540"/>
            <a:ext cx="2360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corrispondenza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969" y="3756300"/>
            <a:ext cx="1332230" cy="101091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23850" algn="l"/>
              </a:tabLst>
            </a:pP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end()</a:t>
            </a:r>
            <a:endParaRPr sz="2400">
              <a:latin typeface="Trebuchet MS"/>
              <a:cs typeface="Trebuchet MS"/>
            </a:endParaRPr>
          </a:p>
          <a:p>
            <a:pPr marL="323850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23850" algn="l"/>
              </a:tabLst>
            </a:pP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span()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8129" y="3756300"/>
            <a:ext cx="7713345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280" marR="5080" indent="-449580">
              <a:lnSpc>
                <a:spcPct val="134700"/>
              </a:lnSpc>
              <a:spcBef>
                <a:spcPts val="100"/>
              </a:spcBef>
            </a:pP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restituisce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posizione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finale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della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corrispondenza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restituisce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tupla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contenente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(start,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end)</a:t>
            </a:r>
            <a:endParaRPr sz="2400">
              <a:latin typeface="Trebuchet MS"/>
              <a:cs typeface="Trebuchet MS"/>
            </a:endParaRPr>
          </a:p>
          <a:p>
            <a:pPr marL="913130">
              <a:lnSpc>
                <a:spcPct val="100000"/>
              </a:lnSpc>
            </a:pP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posizione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della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corrispondenza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7491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REGEX</a:t>
            </a:r>
            <a:r>
              <a:rPr spc="45" dirty="0"/>
              <a:t> </a:t>
            </a:r>
            <a:r>
              <a:rPr spc="555" dirty="0"/>
              <a:t>–</a:t>
            </a:r>
            <a:r>
              <a:rPr spc="65" dirty="0"/>
              <a:t> </a:t>
            </a:r>
            <a:r>
              <a:rPr spc="265" dirty="0"/>
              <a:t>Python</a:t>
            </a:r>
            <a:r>
              <a:rPr spc="50" dirty="0"/>
              <a:t> </a:t>
            </a:r>
            <a:r>
              <a:rPr spc="240" dirty="0"/>
              <a:t>metodi</a:t>
            </a:r>
            <a:r>
              <a:rPr spc="60" dirty="0"/>
              <a:t> </a:t>
            </a:r>
            <a:r>
              <a:rPr spc="35" dirty="0"/>
              <a:t>utili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169" y="1298849"/>
            <a:ext cx="8326755" cy="44602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55600" algn="l"/>
              </a:tabLst>
            </a:pP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Esempio: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"Cats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smarter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dogs“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34700"/>
              </a:lnSpc>
            </a:pP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matchObj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re.match(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r'(.*)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(.*?)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.*',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line,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re.M|re.I)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matchObj:</a:t>
            </a:r>
            <a:endParaRPr sz="2400">
              <a:latin typeface="Trebuchet MS"/>
              <a:cs typeface="Trebuchet MS"/>
            </a:endParaRPr>
          </a:p>
          <a:p>
            <a:pPr marL="304165" marR="640080">
              <a:lnSpc>
                <a:spcPct val="134700"/>
              </a:lnSpc>
            </a:pP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print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"matchObj.group() 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",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matchObj.group()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print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"matchObj.group(1) 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",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matchObj.group(1)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print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"matchObj.group(2)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",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matchObj.group(2)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else:</a:t>
            </a:r>
            <a:endParaRPr sz="2400">
              <a:latin typeface="Trebuchet MS"/>
              <a:cs typeface="Trebuchet MS"/>
            </a:endParaRPr>
          </a:p>
          <a:p>
            <a:pPr marL="304165">
              <a:lnSpc>
                <a:spcPct val="100000"/>
              </a:lnSpc>
              <a:spcBef>
                <a:spcPts val="1000"/>
              </a:spcBef>
            </a:pP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print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0" dirty="0">
                <a:solidFill>
                  <a:srgbClr val="FFFFFF"/>
                </a:solidFill>
                <a:latin typeface="Trebuchet MS"/>
                <a:cs typeface="Trebuchet MS"/>
              </a:rPr>
              <a:t>"No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match!!"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7491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REGEX</a:t>
            </a:r>
            <a:r>
              <a:rPr spc="45" dirty="0"/>
              <a:t> </a:t>
            </a:r>
            <a:r>
              <a:rPr spc="555" dirty="0"/>
              <a:t>–</a:t>
            </a:r>
            <a:r>
              <a:rPr spc="65" dirty="0"/>
              <a:t> </a:t>
            </a:r>
            <a:r>
              <a:rPr spc="265" dirty="0"/>
              <a:t>Python</a:t>
            </a:r>
            <a:r>
              <a:rPr spc="50" dirty="0"/>
              <a:t> </a:t>
            </a:r>
            <a:r>
              <a:rPr spc="240" dirty="0"/>
              <a:t>metodi</a:t>
            </a:r>
            <a:r>
              <a:rPr spc="60" dirty="0"/>
              <a:t> </a:t>
            </a:r>
            <a:r>
              <a:rPr spc="35" dirty="0"/>
              <a:t>utili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069" y="1288147"/>
            <a:ext cx="10200640" cy="490410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89890" indent="-339090">
              <a:lnSpc>
                <a:spcPct val="100000"/>
              </a:lnSpc>
              <a:spcBef>
                <a:spcPts val="1205"/>
              </a:spcBef>
              <a:buClr>
                <a:srgbClr val="89CFD5"/>
              </a:buClr>
              <a:buSzPct val="80851"/>
              <a:buFont typeface="Symbol"/>
              <a:buChar char="►"/>
              <a:tabLst>
                <a:tab pos="389890" algn="l"/>
              </a:tabLst>
            </a:pPr>
            <a:r>
              <a:rPr sz="2350" spc="9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3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20" dirty="0">
                <a:solidFill>
                  <a:srgbClr val="FFFFFF"/>
                </a:solidFill>
                <a:latin typeface="Trebuchet MS"/>
                <a:cs typeface="Trebuchet MS"/>
              </a:rPr>
              <a:t>modificare</a:t>
            </a:r>
            <a:r>
              <a:rPr sz="23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21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3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125" dirty="0">
                <a:solidFill>
                  <a:srgbClr val="FFFFFF"/>
                </a:solidFill>
                <a:latin typeface="Trebuchet MS"/>
                <a:cs typeface="Trebuchet MS"/>
              </a:rPr>
              <a:t>stringa:</a:t>
            </a:r>
            <a:endParaRPr sz="2350">
              <a:latin typeface="Trebuchet MS"/>
              <a:cs typeface="Trebuchet MS"/>
            </a:endParaRPr>
          </a:p>
          <a:p>
            <a:pPr marL="786130" lvl="1" indent="-283210">
              <a:lnSpc>
                <a:spcPct val="100000"/>
              </a:lnSpc>
              <a:spcBef>
                <a:spcPts val="1020"/>
              </a:spcBef>
              <a:buClr>
                <a:srgbClr val="89CFD5"/>
              </a:buClr>
              <a:buSzPct val="81395"/>
              <a:buFont typeface="Symbol"/>
              <a:buChar char="►"/>
              <a:tabLst>
                <a:tab pos="786130" algn="l"/>
              </a:tabLst>
            </a:pPr>
            <a:r>
              <a:rPr sz="2150" spc="70" dirty="0">
                <a:solidFill>
                  <a:srgbClr val="FFFFFF"/>
                </a:solidFill>
                <a:latin typeface="Trebuchet MS"/>
                <a:cs typeface="Trebuchet MS"/>
              </a:rPr>
              <a:t>split()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FFFFFF"/>
                </a:solidFill>
                <a:latin typeface="Trebuchet MS"/>
                <a:cs typeface="Trebuchet MS"/>
              </a:rPr>
              <a:t>divide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40" dirty="0">
                <a:solidFill>
                  <a:srgbClr val="FFFFFF"/>
                </a:solidFill>
                <a:latin typeface="Trebuchet MS"/>
                <a:cs typeface="Trebuchet MS"/>
              </a:rPr>
              <a:t>stringa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0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lista,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30" dirty="0">
                <a:solidFill>
                  <a:srgbClr val="FFFFFF"/>
                </a:solidFill>
                <a:latin typeface="Trebuchet MS"/>
                <a:cs typeface="Trebuchet MS"/>
              </a:rPr>
              <a:t>dividendola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85" dirty="0">
                <a:solidFill>
                  <a:srgbClr val="FFFFFF"/>
                </a:solidFill>
                <a:latin typeface="Trebuchet MS"/>
                <a:cs typeface="Trebuchet MS"/>
              </a:rPr>
              <a:t>dove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6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Trebuchet MS"/>
                <a:cs typeface="Trebuchet MS"/>
              </a:rPr>
              <a:t>valida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4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endParaRPr sz="2150">
              <a:latin typeface="Trebuchet MS"/>
              <a:cs typeface="Trebuchet MS"/>
            </a:endParaRPr>
          </a:p>
          <a:p>
            <a:pPr marL="786130" marR="1071245" lvl="1" indent="-283210">
              <a:lnSpc>
                <a:spcPct val="100800"/>
              </a:lnSpc>
              <a:spcBef>
                <a:spcPts val="994"/>
              </a:spcBef>
              <a:buClr>
                <a:srgbClr val="89CFD5"/>
              </a:buClr>
              <a:buSzPct val="81395"/>
              <a:buFont typeface="Symbol"/>
              <a:buChar char="►"/>
              <a:tabLst>
                <a:tab pos="786130" algn="l"/>
                <a:tab pos="2743835" algn="l"/>
              </a:tabLst>
            </a:pPr>
            <a:r>
              <a:rPr sz="2150" spc="150" dirty="0">
                <a:solidFill>
                  <a:srgbClr val="FFFFFF"/>
                </a:solidFill>
                <a:latin typeface="Trebuchet MS"/>
                <a:cs typeface="Trebuchet MS"/>
              </a:rPr>
              <a:t>sub()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rgbClr val="FFFFFF"/>
                </a:solidFill>
                <a:latin typeface="Trebuchet MS"/>
                <a:cs typeface="Trebuchet MS"/>
              </a:rPr>
              <a:t>trova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70" dirty="0">
                <a:solidFill>
                  <a:srgbClr val="FFFFFF"/>
                </a:solidFill>
                <a:latin typeface="Trebuchet MS"/>
                <a:cs typeface="Trebuchet MS"/>
              </a:rPr>
              <a:t>tutte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30" dirty="0">
                <a:solidFill>
                  <a:srgbClr val="FFFFFF"/>
                </a:solidFill>
                <a:latin typeface="Trebuchet MS"/>
                <a:cs typeface="Trebuchet MS"/>
              </a:rPr>
              <a:t>sottostringhe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3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5" dirty="0">
                <a:solidFill>
                  <a:srgbClr val="FFFFFF"/>
                </a:solidFill>
                <a:latin typeface="Trebuchet MS"/>
                <a:cs typeface="Trebuchet MS"/>
              </a:rPr>
              <a:t>cui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4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45" dirty="0">
                <a:solidFill>
                  <a:srgbClr val="FFFFFF"/>
                </a:solidFill>
                <a:latin typeface="Trebuchet MS"/>
                <a:cs typeface="Trebuchet MS"/>
              </a:rPr>
              <a:t>sia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Trebuchet MS"/>
                <a:cs typeface="Trebuchet MS"/>
              </a:rPr>
              <a:t>valida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2150" spc="-6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Trebuchet MS"/>
                <a:cs typeface="Trebuchet MS"/>
              </a:rPr>
              <a:t>sostituisce	</a:t>
            </a:r>
            <a:r>
              <a:rPr sz="2150" spc="17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0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40" dirty="0">
                <a:solidFill>
                  <a:srgbClr val="FFFFFF"/>
                </a:solidFill>
                <a:latin typeface="Trebuchet MS"/>
                <a:cs typeface="Trebuchet MS"/>
              </a:rPr>
              <a:t>stringa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50" dirty="0">
                <a:solidFill>
                  <a:srgbClr val="FFFFFF"/>
                </a:solidFill>
                <a:latin typeface="Trebuchet MS"/>
                <a:cs typeface="Trebuchet MS"/>
              </a:rPr>
              <a:t>diversa</a:t>
            </a:r>
            <a:endParaRPr sz="2150">
              <a:latin typeface="Trebuchet MS"/>
              <a:cs typeface="Trebuchet MS"/>
            </a:endParaRPr>
          </a:p>
          <a:p>
            <a:pPr marL="786130" lvl="1" indent="-283210">
              <a:lnSpc>
                <a:spcPct val="100000"/>
              </a:lnSpc>
              <a:spcBef>
                <a:spcPts val="1019"/>
              </a:spcBef>
              <a:buClr>
                <a:srgbClr val="89CFD5"/>
              </a:buClr>
              <a:buSzPct val="81395"/>
              <a:buFont typeface="Symbol"/>
              <a:buChar char="►"/>
              <a:tabLst>
                <a:tab pos="786130" algn="l"/>
              </a:tabLst>
            </a:pPr>
            <a:r>
              <a:rPr sz="2150" spc="155" dirty="0">
                <a:solidFill>
                  <a:srgbClr val="FFFFFF"/>
                </a:solidFill>
                <a:latin typeface="Trebuchet MS"/>
                <a:cs typeface="Trebuchet MS"/>
              </a:rPr>
              <a:t>subn()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Trebuchet MS"/>
                <a:cs typeface="Trebuchet MS"/>
              </a:rPr>
              <a:t>fa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85" dirty="0">
                <a:solidFill>
                  <a:srgbClr val="FFFFFF"/>
                </a:solidFill>
                <a:latin typeface="Trebuchet MS"/>
                <a:cs typeface="Trebuchet MS"/>
              </a:rPr>
              <a:t>stessa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90" dirty="0">
                <a:solidFill>
                  <a:srgbClr val="FFFFFF"/>
                </a:solidFill>
                <a:latin typeface="Trebuchet MS"/>
                <a:cs typeface="Trebuchet MS"/>
              </a:rPr>
              <a:t>cosa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65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FFFFFF"/>
                </a:solidFill>
                <a:latin typeface="Trebuchet MS"/>
                <a:cs typeface="Trebuchet MS"/>
              </a:rPr>
              <a:t>torna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75" dirty="0">
                <a:solidFill>
                  <a:srgbClr val="FFFFFF"/>
                </a:solidFill>
                <a:latin typeface="Trebuchet MS"/>
                <a:cs typeface="Trebuchet MS"/>
              </a:rPr>
              <a:t>anche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75" dirty="0">
                <a:solidFill>
                  <a:srgbClr val="FFFFFF"/>
                </a:solidFill>
                <a:latin typeface="Trebuchet MS"/>
                <a:cs typeface="Trebuchet MS"/>
              </a:rPr>
              <a:t>numero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10" dirty="0">
                <a:solidFill>
                  <a:srgbClr val="FFFFFF"/>
                </a:solidFill>
                <a:latin typeface="Trebuchet MS"/>
                <a:cs typeface="Trebuchet MS"/>
              </a:rPr>
              <a:t>sostituzioni</a:t>
            </a:r>
            <a:endParaRPr sz="21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89CFD5"/>
              </a:buClr>
              <a:buFont typeface="Symbol"/>
              <a:buChar char="►"/>
            </a:pPr>
            <a:endParaRPr sz="2500">
              <a:latin typeface="Trebuchet MS"/>
              <a:cs typeface="Trebuchet MS"/>
            </a:endParaRPr>
          </a:p>
          <a:p>
            <a:pPr marL="389890" indent="-339090">
              <a:lnSpc>
                <a:spcPct val="100000"/>
              </a:lnSpc>
              <a:spcBef>
                <a:spcPts val="1960"/>
              </a:spcBef>
              <a:buClr>
                <a:srgbClr val="89CFD5"/>
              </a:buClr>
              <a:buSzPct val="80851"/>
              <a:buFont typeface="Symbol"/>
              <a:buChar char="►"/>
              <a:tabLst>
                <a:tab pos="389890" algn="l"/>
              </a:tabLst>
            </a:pPr>
            <a:r>
              <a:rPr sz="2350" spc="170" dirty="0">
                <a:solidFill>
                  <a:srgbClr val="FFFFFF"/>
                </a:solidFill>
                <a:latin typeface="Trebuchet MS"/>
                <a:cs typeface="Trebuchet MS"/>
              </a:rPr>
              <a:t>Esempio:</a:t>
            </a:r>
            <a:endParaRPr sz="2350">
              <a:latin typeface="Trebuchet MS"/>
              <a:cs typeface="Trebuchet MS"/>
            </a:endParaRPr>
          </a:p>
          <a:p>
            <a:pPr marL="786130" lvl="1" indent="-283210">
              <a:lnSpc>
                <a:spcPct val="100000"/>
              </a:lnSpc>
              <a:spcBef>
                <a:spcPts val="1010"/>
              </a:spcBef>
              <a:buClr>
                <a:srgbClr val="89CFD5"/>
              </a:buClr>
              <a:buSzPct val="81395"/>
              <a:buFont typeface="Symbol"/>
              <a:buChar char="►"/>
              <a:tabLst>
                <a:tab pos="786130" algn="l"/>
              </a:tabLst>
            </a:pPr>
            <a:r>
              <a:rPr sz="2150" spc="2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69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50" dirty="0">
                <a:solidFill>
                  <a:srgbClr val="FFFFFF"/>
                </a:solidFill>
                <a:latin typeface="Trebuchet MS"/>
                <a:cs typeface="Trebuchet MS"/>
              </a:rPr>
              <a:t>'100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80" dirty="0">
                <a:solidFill>
                  <a:srgbClr val="FFFFFF"/>
                </a:solidFill>
                <a:latin typeface="Trebuchet MS"/>
                <a:cs typeface="Trebuchet MS"/>
              </a:rPr>
              <a:t>NORTH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10" dirty="0">
                <a:solidFill>
                  <a:srgbClr val="FFFFFF"/>
                </a:solidFill>
                <a:latin typeface="Trebuchet MS"/>
                <a:cs typeface="Trebuchet MS"/>
              </a:rPr>
              <a:t>MAIN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54" dirty="0">
                <a:solidFill>
                  <a:srgbClr val="FFFFFF"/>
                </a:solidFill>
                <a:latin typeface="Trebuchet MS"/>
                <a:cs typeface="Trebuchet MS"/>
              </a:rPr>
              <a:t>ROAD'</a:t>
            </a:r>
            <a:endParaRPr sz="2150">
              <a:latin typeface="Trebuchet MS"/>
              <a:cs typeface="Trebuchet MS"/>
            </a:endParaRPr>
          </a:p>
          <a:p>
            <a:pPr marL="786130" lvl="1" indent="-283210">
              <a:lnSpc>
                <a:spcPct val="100000"/>
              </a:lnSpc>
              <a:spcBef>
                <a:spcPts val="1019"/>
              </a:spcBef>
              <a:buClr>
                <a:srgbClr val="89CFD5"/>
              </a:buClr>
              <a:buSzPct val="81395"/>
              <a:buFont typeface="Symbol"/>
              <a:buChar char="►"/>
              <a:tabLst>
                <a:tab pos="786130" algn="l"/>
              </a:tabLst>
            </a:pPr>
            <a:r>
              <a:rPr sz="2150" spc="160" dirty="0">
                <a:solidFill>
                  <a:srgbClr val="FFFFFF"/>
                </a:solidFill>
                <a:latin typeface="Trebuchet MS"/>
                <a:cs typeface="Trebuchet MS"/>
              </a:rPr>
              <a:t>re.sub('ROAD$',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50" dirty="0">
                <a:solidFill>
                  <a:srgbClr val="FFFFFF"/>
                </a:solidFill>
                <a:latin typeface="Trebuchet MS"/>
                <a:cs typeface="Trebuchet MS"/>
              </a:rPr>
              <a:t>'RD.',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55" dirty="0">
                <a:solidFill>
                  <a:srgbClr val="FFFFFF"/>
                </a:solidFill>
                <a:latin typeface="Trebuchet MS"/>
                <a:cs typeface="Trebuchet MS"/>
              </a:rPr>
              <a:t>s)</a:t>
            </a:r>
            <a:endParaRPr sz="2150">
              <a:latin typeface="Trebuchet MS"/>
              <a:cs typeface="Trebuchet MS"/>
            </a:endParaRPr>
          </a:p>
          <a:p>
            <a:pPr marL="786130" marR="43180" lvl="1" indent="-283210">
              <a:lnSpc>
                <a:spcPct val="101200"/>
              </a:lnSpc>
              <a:spcBef>
                <a:spcPts val="990"/>
              </a:spcBef>
              <a:buClr>
                <a:srgbClr val="89CFD5"/>
              </a:buClr>
              <a:buSzPct val="81395"/>
              <a:buFont typeface="Symbol"/>
              <a:buChar char="►"/>
              <a:tabLst>
                <a:tab pos="786130" algn="l"/>
              </a:tabLst>
            </a:pPr>
            <a:r>
              <a:rPr sz="2150" spc="-40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21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50" dirty="0">
                <a:solidFill>
                  <a:srgbClr val="FFFFFF"/>
                </a:solidFill>
                <a:latin typeface="Trebuchet MS"/>
                <a:cs typeface="Trebuchet MS"/>
              </a:rPr>
              <a:t>'100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80" dirty="0">
                <a:solidFill>
                  <a:srgbClr val="FFFFFF"/>
                </a:solidFill>
                <a:latin typeface="Trebuchet MS"/>
                <a:cs typeface="Trebuchet MS"/>
              </a:rPr>
              <a:t>NORTH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60" dirty="0">
                <a:solidFill>
                  <a:srgbClr val="FFFFFF"/>
                </a:solidFill>
                <a:latin typeface="Trebuchet MS"/>
                <a:cs typeface="Trebuchet MS"/>
              </a:rPr>
              <a:t>BROAD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RD.’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Trebuchet MS"/>
                <a:cs typeface="Trebuchet MS"/>
              </a:rPr>
              <a:t>sostituisce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60" dirty="0">
                <a:solidFill>
                  <a:srgbClr val="FFFFFF"/>
                </a:solidFill>
                <a:latin typeface="Trebuchet MS"/>
                <a:cs typeface="Trebuchet MS"/>
              </a:rPr>
              <a:t>ROAD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7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305" dirty="0">
                <a:solidFill>
                  <a:srgbClr val="FFFFFF"/>
                </a:solidFill>
                <a:latin typeface="Trebuchet MS"/>
                <a:cs typeface="Trebuchet MS"/>
              </a:rPr>
              <a:t>RD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40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1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rgbClr val="FFFFFF"/>
                </a:solidFill>
                <a:latin typeface="Trebuchet MS"/>
                <a:cs typeface="Trebuchet MS"/>
              </a:rPr>
              <a:t>trova </a:t>
            </a:r>
            <a:r>
              <a:rPr sz="2150" spc="-6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Trebuchet MS"/>
                <a:cs typeface="Trebuchet MS"/>
              </a:rPr>
              <a:t>alla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Trebuchet MS"/>
                <a:cs typeface="Trebuchet MS"/>
              </a:rPr>
              <a:t>fine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Trebuchet MS"/>
                <a:cs typeface="Trebuchet MS"/>
              </a:rPr>
              <a:t>della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Trebuchet MS"/>
                <a:cs typeface="Trebuchet MS"/>
              </a:rPr>
              <a:t>stringa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5857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Ricerca</a:t>
            </a:r>
            <a:r>
              <a:rPr spc="30" dirty="0"/>
              <a:t> </a:t>
            </a:r>
            <a:r>
              <a:rPr spc="290" dirty="0"/>
              <a:t>e</a:t>
            </a:r>
            <a:r>
              <a:rPr spc="40" dirty="0"/>
              <a:t> </a:t>
            </a:r>
            <a:r>
              <a:rPr spc="220" dirty="0"/>
              <a:t>sostituzione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159" y="1513480"/>
            <a:ext cx="9855835" cy="457581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Qui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pagina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ci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può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aiutare,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occorre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Trebuchet MS"/>
                <a:cs typeface="Trebuchet MS"/>
              </a:rPr>
              <a:t>Pycharm</a:t>
            </a:r>
            <a:endParaRPr sz="2400">
              <a:latin typeface="Trebuchet MS"/>
              <a:cs typeface="Trebuchet MS"/>
            </a:endParaRPr>
          </a:p>
          <a:p>
            <a:pPr marL="381000" marR="61849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200" dirty="0">
                <a:solidFill>
                  <a:srgbClr val="FFFFFF"/>
                </a:solidFill>
                <a:latin typeface="Trebuchet MS"/>
                <a:cs typeface="Trebuchet MS"/>
              </a:rPr>
              <a:t>Supponiamo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avere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Trebuchet MS"/>
                <a:cs typeface="Trebuchet MS"/>
              </a:rPr>
              <a:t>composto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rgbClr val="FFFFFF"/>
                </a:solidFill>
                <a:latin typeface="Trebuchet MS"/>
                <a:cs typeface="Trebuchet MS"/>
              </a:rPr>
              <a:t>100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righe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Trebuchet MS"/>
                <a:cs typeface="Trebuchet MS"/>
              </a:rPr>
              <a:t>come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queste</a:t>
            </a:r>
            <a:endParaRPr sz="2400">
              <a:latin typeface="Trebuchet MS"/>
              <a:cs typeface="Trebuchet MS"/>
            </a:endParaRPr>
          </a:p>
          <a:p>
            <a:pPr marL="944244" marR="6138545">
              <a:lnSpc>
                <a:spcPct val="137900"/>
              </a:lnSpc>
            </a:pPr>
            <a:r>
              <a:rPr sz="2200" spc="24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200" spc="110" dirty="0">
                <a:solidFill>
                  <a:srgbClr val="FFFFFF"/>
                </a:solidFill>
                <a:latin typeface="Trebuchet MS"/>
                <a:cs typeface="Trebuchet MS"/>
              </a:rPr>
              <a:t>1-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2200" spc="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200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1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200" spc="1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200" spc="175" dirty="0">
                <a:solidFill>
                  <a:srgbClr val="FFFFFF"/>
                </a:solidFill>
                <a:latin typeface="Trebuchet MS"/>
                <a:cs typeface="Trebuchet MS"/>
              </a:rPr>
              <a:t>2  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24-01-10_backup1</a:t>
            </a:r>
            <a:endParaRPr sz="2200">
              <a:latin typeface="Trebuchet MS"/>
              <a:cs typeface="Trebuchet MS"/>
            </a:endParaRPr>
          </a:p>
          <a:p>
            <a:pPr marL="944244" marR="5563235">
              <a:lnSpc>
                <a:spcPts val="3640"/>
              </a:lnSpc>
              <a:spcBef>
                <a:spcPts val="275"/>
              </a:spcBef>
            </a:pPr>
            <a:r>
              <a:rPr sz="2200" spc="2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200" spc="110" dirty="0">
                <a:solidFill>
                  <a:srgbClr val="FFFFFF"/>
                </a:solidFill>
                <a:latin typeface="Trebuchet MS"/>
                <a:cs typeface="Trebuchet MS"/>
              </a:rPr>
              <a:t>2-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2200" spc="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200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1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200" spc="1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00" spc="10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mo</a:t>
            </a:r>
            <a:r>
              <a:rPr sz="2200" spc="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00" spc="13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200" spc="125" dirty="0">
                <a:solidFill>
                  <a:srgbClr val="FFFFFF"/>
                </a:solidFill>
                <a:latin typeface="Trebuchet MS"/>
                <a:cs typeface="Trebuchet MS"/>
              </a:rPr>
              <a:t>11-03-09_backup_lisa</a:t>
            </a:r>
            <a:endParaRPr sz="2200">
              <a:latin typeface="Trebuchet MS"/>
              <a:cs typeface="Trebuchet MS"/>
            </a:endParaRPr>
          </a:p>
          <a:p>
            <a:pPr marL="381000" marR="30480" indent="-342900">
              <a:lnSpc>
                <a:spcPct val="100000"/>
              </a:lnSpc>
              <a:spcBef>
                <a:spcPts val="715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Vogliamo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sostituirle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dal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formato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europeo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(gg-mm-aa)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quello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americano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(mm-gg-aaaa)</a:t>
            </a:r>
            <a:endParaRPr sz="24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Nota: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supponiamo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ogni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dal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60" dirty="0">
                <a:solidFill>
                  <a:srgbClr val="FFFFFF"/>
                </a:solidFill>
                <a:latin typeface="Trebuchet MS"/>
                <a:cs typeface="Trebuchet MS"/>
              </a:rPr>
              <a:t>2000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poi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5857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Ricerca</a:t>
            </a:r>
            <a:r>
              <a:rPr spc="30" dirty="0"/>
              <a:t> </a:t>
            </a:r>
            <a:r>
              <a:rPr spc="290" dirty="0"/>
              <a:t>e</a:t>
            </a:r>
            <a:r>
              <a:rPr spc="40" dirty="0"/>
              <a:t> </a:t>
            </a:r>
            <a:r>
              <a:rPr spc="220" dirty="0"/>
              <a:t>sostituzione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759" y="1640480"/>
            <a:ext cx="10356215" cy="43630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3888104" algn="l"/>
              </a:tabLst>
            </a:pP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\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54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2000" spc="2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spc="54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\</a:t>
            </a:r>
            <a:r>
              <a:rPr sz="2000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28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2000" spc="229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spc="54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000" spc="240" dirty="0">
                <a:solidFill>
                  <a:srgbClr val="FFFFFF"/>
                </a:solidFill>
                <a:latin typeface="Trebuchet MS"/>
                <a:cs typeface="Trebuchet MS"/>
              </a:rPr>
              <a:t>\d</a:t>
            </a:r>
            <a:r>
              <a:rPr sz="2000" spc="19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2000" spc="229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spc="54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spc="275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000" spc="-36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00" spc="-37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20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1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2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ri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51790" marR="1158240" indent="-288290">
              <a:lnSpc>
                <a:spcPct val="100800"/>
              </a:lnSpc>
              <a:spcBef>
                <a:spcPts val="142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351790" algn="l"/>
              </a:tabLst>
            </a:pP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ogni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riga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desideriamo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sostituire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aree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Trebuchet MS"/>
                <a:cs typeface="Trebuchet MS"/>
              </a:rPr>
              <a:t>specifiche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quindi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ricorriamo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all’operatore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rebuchet MS"/>
                <a:cs typeface="Trebuchet MS"/>
              </a:rPr>
              <a:t>raggruppamento</a:t>
            </a:r>
            <a:endParaRPr sz="20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860"/>
              </a:spcBef>
              <a:tabLst>
                <a:tab pos="4691380" algn="l"/>
              </a:tabLst>
            </a:pP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\</a:t>
            </a:r>
            <a:r>
              <a:rPr sz="2000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28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2000" spc="229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spc="54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(\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54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2000" spc="2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spc="54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)-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000" spc="240" dirty="0">
                <a:solidFill>
                  <a:srgbClr val="FFFFFF"/>
                </a:solidFill>
                <a:latin typeface="Trebuchet MS"/>
                <a:cs typeface="Trebuchet MS"/>
              </a:rPr>
              <a:t>\d</a:t>
            </a:r>
            <a:r>
              <a:rPr sz="2000" spc="19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2000" spc="229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spc="54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up(.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000" spc="-37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00" spc="-37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229" dirty="0">
                <a:solidFill>
                  <a:srgbClr val="FFFFFF"/>
                </a:solidFill>
                <a:latin typeface="Trebuchet MS"/>
                <a:cs typeface="Trebuchet MS"/>
              </a:rPr>
              <a:t>mo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51790" indent="-288290">
              <a:lnSpc>
                <a:spcPct val="100000"/>
              </a:lnSpc>
              <a:spcBef>
                <a:spcPts val="144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351790" algn="l"/>
              </a:tabLst>
            </a:pPr>
            <a:r>
              <a:rPr sz="2000" spc="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questo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punto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tutto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quel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rebuchet MS"/>
                <a:cs typeface="Trebuchet MS"/>
              </a:rPr>
              <a:t>dobbiamo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fare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sostituire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righe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trovate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con:</a:t>
            </a:r>
            <a:endParaRPr sz="2000">
              <a:latin typeface="Trebuchet MS"/>
              <a:cs typeface="Trebuchet MS"/>
            </a:endParaRPr>
          </a:p>
          <a:p>
            <a:pPr marL="144780">
              <a:lnSpc>
                <a:spcPct val="100000"/>
              </a:lnSpc>
              <a:spcBef>
                <a:spcPts val="860"/>
              </a:spcBef>
            </a:pPr>
            <a:r>
              <a:rPr sz="2000" spc="225" dirty="0">
                <a:solidFill>
                  <a:srgbClr val="FFFFFF"/>
                </a:solidFill>
                <a:latin typeface="Trebuchet MS"/>
                <a:cs typeface="Trebuchet MS"/>
              </a:rPr>
              <a:t>{Gruppo2}–{Gruppo1}-20{Gruppo3}_backup{Gruppo4}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51790" indent="-288290">
              <a:lnSpc>
                <a:spcPct val="100000"/>
              </a:lnSpc>
              <a:spcBef>
                <a:spcPts val="1435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351790" algn="l"/>
              </a:tabLst>
            </a:pP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traduce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nella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rebuchet MS"/>
                <a:cs typeface="Trebuchet MS"/>
              </a:rPr>
              <a:t>seguente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espressione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sostituzione</a:t>
            </a:r>
            <a:endParaRPr sz="20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860"/>
              </a:spcBef>
            </a:pP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\\2-\\1-20\\3_backup\\4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5857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Ricerca</a:t>
            </a:r>
            <a:r>
              <a:rPr spc="30" dirty="0"/>
              <a:t> </a:t>
            </a:r>
            <a:r>
              <a:rPr spc="290" dirty="0"/>
              <a:t>e</a:t>
            </a:r>
            <a:r>
              <a:rPr spc="40" dirty="0"/>
              <a:t> </a:t>
            </a:r>
            <a:r>
              <a:rPr spc="220" dirty="0"/>
              <a:t>sostituzione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859" y="1640480"/>
            <a:ext cx="10818495" cy="3351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68300" algn="l"/>
              </a:tabLst>
            </a:pP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Codice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Python: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1635"/>
              </a:spcBef>
            </a:pP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endParaRPr sz="2000">
              <a:latin typeface="Trebuchet MS"/>
              <a:cs typeface="Trebuchet MS"/>
            </a:endParaRPr>
          </a:p>
          <a:p>
            <a:pPr marL="25400" marR="5080">
              <a:lnSpc>
                <a:spcPct val="100000"/>
              </a:lnSpc>
              <a:spcBef>
                <a:spcPts val="1000"/>
              </a:spcBef>
            </a:pP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testo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70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31-01-10_backup32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\n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24-01-10_backup1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\n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24-02-10_backup_mona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\n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11-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Trebuchet MS"/>
                <a:cs typeface="Trebuchet MS"/>
              </a:rPr>
              <a:t>03-09_backup_lisa"</a:t>
            </a:r>
            <a:endParaRPr sz="20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1010"/>
              </a:spcBef>
            </a:pP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print("Testo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date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formato: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gg-mm-aa:\n"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2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testo)</a:t>
            </a:r>
            <a:endParaRPr sz="2000">
              <a:latin typeface="Trebuchet MS"/>
              <a:cs typeface="Trebuchet MS"/>
            </a:endParaRPr>
          </a:p>
          <a:p>
            <a:pPr marL="25400" marR="121920">
              <a:lnSpc>
                <a:spcPts val="3410"/>
              </a:lnSpc>
              <a:spcBef>
                <a:spcPts val="90"/>
              </a:spcBef>
            </a:pP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testo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2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re.sub(r'(\d{2})-(\d{2})-(\d{2})_backup(.*)',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'\\2-\\1-20\\3_backup\\4',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testo)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print("Testo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date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formato: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mm-gg-aaaa: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rebuchet MS"/>
                <a:cs typeface="Trebuchet MS"/>
              </a:rPr>
              <a:t>\n"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2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testo)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6911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REGEX</a:t>
            </a:r>
            <a:r>
              <a:rPr spc="35" dirty="0"/>
              <a:t> </a:t>
            </a:r>
            <a:r>
              <a:rPr spc="555" dirty="0"/>
              <a:t>–</a:t>
            </a:r>
            <a:r>
              <a:rPr spc="50" dirty="0"/>
              <a:t> </a:t>
            </a:r>
            <a:r>
              <a:rPr spc="190" dirty="0"/>
              <a:t>validatore</a:t>
            </a:r>
            <a:r>
              <a:rPr spc="45" dirty="0"/>
              <a:t> </a:t>
            </a:r>
            <a:r>
              <a:rPr spc="200" dirty="0"/>
              <a:t>online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00" y="2041800"/>
            <a:ext cx="10317480" cy="2074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80357"/>
              <a:buFont typeface="Symbol"/>
              <a:buChar char="►"/>
              <a:tabLst>
                <a:tab pos="368300" algn="l"/>
              </a:tabLst>
            </a:pP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rebuchet MS"/>
                <a:cs typeface="Trebuchet MS"/>
              </a:rPr>
              <a:t>seguente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link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rebuchet MS"/>
                <a:cs typeface="Trebuchet MS"/>
              </a:rPr>
              <a:t>trovate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15" dirty="0">
                <a:solidFill>
                  <a:srgbClr val="FFFFFF"/>
                </a:solidFill>
                <a:latin typeface="Trebuchet MS"/>
                <a:cs typeface="Trebuchet MS"/>
              </a:rPr>
              <a:t>pagina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20" dirty="0">
                <a:solidFill>
                  <a:srgbClr val="FFFFFF"/>
                </a:solidFill>
                <a:latin typeface="Trebuchet MS"/>
                <a:cs typeface="Trebuchet MS"/>
              </a:rPr>
              <a:t>dove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rebuchet MS"/>
                <a:cs typeface="Trebuchet MS"/>
              </a:rPr>
              <a:t>testare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rgbClr val="FFFFFF"/>
                </a:solidFill>
                <a:latin typeface="Trebuchet MS"/>
                <a:cs typeface="Trebuchet MS"/>
              </a:rPr>
              <a:t>vostre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Regex: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 dirty="0">
              <a:latin typeface="Trebuchet MS"/>
              <a:cs typeface="Trebuchet MS"/>
            </a:endParaRPr>
          </a:p>
          <a:p>
            <a:pPr marL="1397000">
              <a:lnSpc>
                <a:spcPct val="100000"/>
              </a:lnSpc>
            </a:pPr>
            <a:r>
              <a:rPr lang="it-IT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https://regex101.com/</a:t>
            </a:r>
            <a:endParaRPr sz="3200" dirty="0">
              <a:solidFill>
                <a:schemeClr val="accent5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65798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Esercizio:</a:t>
            </a:r>
            <a:r>
              <a:rPr spc="25" dirty="0"/>
              <a:t> </a:t>
            </a:r>
            <a:r>
              <a:rPr spc="155" dirty="0"/>
              <a:t>indirizzo</a:t>
            </a:r>
            <a:r>
              <a:rPr spc="25" dirty="0"/>
              <a:t> </a:t>
            </a:r>
            <a:r>
              <a:rPr spc="225" dirty="0"/>
              <a:t>email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559" y="1637940"/>
            <a:ext cx="233679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060" y="1500780"/>
            <a:ext cx="9014460" cy="240792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200" spc="140" dirty="0">
                <a:solidFill>
                  <a:srgbClr val="FFFFFF"/>
                </a:solidFill>
                <a:latin typeface="Trebuchet MS"/>
                <a:cs typeface="Trebuchet MS"/>
              </a:rPr>
              <a:t>Regole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2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Trebuchet MS"/>
                <a:cs typeface="Trebuchet MS"/>
              </a:rPr>
              <a:t>cui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Trebuchet MS"/>
                <a:cs typeface="Trebuchet MS"/>
              </a:rPr>
              <a:t>stringa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200" dirty="0">
                <a:solidFill>
                  <a:srgbClr val="FFFFFF"/>
                </a:solidFill>
                <a:latin typeface="Trebuchet MS"/>
                <a:cs typeface="Trebuchet MS"/>
              </a:rPr>
              <a:t>possa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essere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Trebuchet MS"/>
                <a:cs typeface="Trebuchet MS"/>
              </a:rPr>
              <a:t>considerata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rebuchet MS"/>
                <a:cs typeface="Trebuchet MS"/>
              </a:rPr>
              <a:t>email:</a:t>
            </a:r>
            <a:endParaRPr sz="2200">
              <a:latin typeface="Trebuchet MS"/>
              <a:cs typeface="Trebuchet MS"/>
            </a:endParaRPr>
          </a:p>
          <a:p>
            <a:pPr marL="438150" marR="30480" indent="-285750">
              <a:lnSpc>
                <a:spcPct val="100400"/>
              </a:lnSpc>
              <a:spcBef>
                <a:spcPts val="99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43815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85" dirty="0">
                <a:solidFill>
                  <a:srgbClr val="FFFFFF"/>
                </a:solidFill>
                <a:latin typeface="Trebuchet MS"/>
                <a:cs typeface="Trebuchet MS"/>
              </a:rPr>
              <a:t>nome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utente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rebuchet MS"/>
                <a:cs typeface="Trebuchet MS"/>
              </a:rPr>
              <a:t>può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contenere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lettere,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numeri,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rebuchet MS"/>
                <a:cs typeface="Trebuchet MS"/>
              </a:rPr>
              <a:t>underscore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trattini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29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Trebuchet MS"/>
                <a:cs typeface="Trebuchet MS"/>
              </a:rPr>
              <a:t>deve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iniziare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lettera</a:t>
            </a:r>
            <a:endParaRPr sz="2000">
              <a:latin typeface="Trebuchet MS"/>
              <a:cs typeface="Trebuchet MS"/>
            </a:endParaRPr>
          </a:p>
          <a:p>
            <a:pPr marL="438150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438150" algn="l"/>
              </a:tabLst>
            </a:pP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Ci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rebuchet MS"/>
                <a:cs typeface="Trebuchet MS"/>
              </a:rPr>
              <a:t>deve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essere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chiocciola</a:t>
            </a:r>
            <a:endParaRPr sz="2000">
              <a:latin typeface="Trebuchet MS"/>
              <a:cs typeface="Trebuchet MS"/>
            </a:endParaRPr>
          </a:p>
          <a:p>
            <a:pPr marL="438150" marR="228600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43815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Trebuchet MS"/>
                <a:cs typeface="Trebuchet MS"/>
              </a:rPr>
              <a:t>dominio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rebuchet MS"/>
                <a:cs typeface="Trebuchet MS"/>
              </a:rPr>
              <a:t>può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contenere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lettere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rebuchet MS"/>
                <a:cs typeface="Trebuchet MS"/>
              </a:rPr>
              <a:t>seguite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punto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rebuchet MS"/>
                <a:cs typeface="Trebuchet MS"/>
              </a:rPr>
              <a:t>seguito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altre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lettere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559" y="4468770"/>
            <a:ext cx="233679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060" y="4330213"/>
            <a:ext cx="2207895" cy="136715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10"/>
              </a:spcBef>
            </a:pPr>
            <a:r>
              <a:rPr sz="2200" spc="90" dirty="0">
                <a:solidFill>
                  <a:srgbClr val="FFFFFF"/>
                </a:solidFill>
                <a:latin typeface="Trebuchet MS"/>
                <a:cs typeface="Trebuchet MS"/>
              </a:rPr>
              <a:t>Ricordate:</a:t>
            </a:r>
            <a:endParaRPr sz="2200">
              <a:latin typeface="Trebuchet MS"/>
              <a:cs typeface="Trebuchet MS"/>
            </a:endParaRPr>
          </a:p>
          <a:p>
            <a:pPr marL="438150" indent="-285750">
              <a:lnSpc>
                <a:spcPct val="100000"/>
              </a:lnSpc>
              <a:spcBef>
                <a:spcPts val="101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438150" algn="l"/>
              </a:tabLst>
            </a:pP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Quantificatori</a:t>
            </a:r>
            <a:endParaRPr sz="2000">
              <a:latin typeface="Trebuchet MS"/>
              <a:cs typeface="Trebuchet MS"/>
            </a:endParaRPr>
          </a:p>
          <a:p>
            <a:pPr marL="438150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438150" algn="l"/>
              </a:tabLst>
            </a:pPr>
            <a:r>
              <a:rPr sz="2000" spc="155" dirty="0">
                <a:solidFill>
                  <a:srgbClr val="FFFFFF"/>
                </a:solidFill>
                <a:latin typeface="Trebuchet MS"/>
                <a:cs typeface="Trebuchet MS"/>
              </a:rPr>
              <a:t>Escaping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65798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Esercizio:</a:t>
            </a:r>
            <a:r>
              <a:rPr spc="25" dirty="0"/>
              <a:t> </a:t>
            </a:r>
            <a:r>
              <a:rPr spc="155" dirty="0"/>
              <a:t>indirizzo</a:t>
            </a:r>
            <a:r>
              <a:rPr spc="25" dirty="0"/>
              <a:t> </a:t>
            </a:r>
            <a:r>
              <a:rPr spc="225" dirty="0"/>
              <a:t>email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559" y="1637940"/>
            <a:ext cx="233679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060" y="1541692"/>
            <a:ext cx="5079365" cy="101219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sz="2200" spc="114" dirty="0">
                <a:solidFill>
                  <a:srgbClr val="FFFFFF"/>
                </a:solidFill>
                <a:latin typeface="Trebuchet MS"/>
                <a:cs typeface="Trebuchet MS"/>
              </a:rPr>
              <a:t>Soluzione:</a:t>
            </a:r>
            <a:endParaRPr sz="220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990"/>
              </a:spcBef>
            </a:pPr>
            <a:r>
              <a:rPr sz="3375" spc="232" baseline="14814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r>
              <a:rPr sz="2800" spc="155" dirty="0">
                <a:solidFill>
                  <a:srgbClr val="FFFFFF"/>
                </a:solidFill>
                <a:latin typeface="Trebuchet MS"/>
                <a:cs typeface="Trebuchet MS"/>
              </a:rPr>
              <a:t>[a-z][\w-]*@[a-z]+\.[a-z]+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559" y="3113680"/>
            <a:ext cx="233679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559" y="3575960"/>
            <a:ext cx="233679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559" y="4372250"/>
            <a:ext cx="233679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559" y="4834530"/>
            <a:ext cx="233679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559" y="5296810"/>
            <a:ext cx="233679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559" y="5757820"/>
            <a:ext cx="233679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0460" y="2991760"/>
            <a:ext cx="9051290" cy="31305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[a-z]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rebuchet MS"/>
                <a:cs typeface="Trebuchet MS"/>
              </a:rPr>
              <a:t>indica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vogliamo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9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lettera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iniziale</a:t>
            </a: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90"/>
              </a:spcBef>
            </a:pP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[\w-]*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srgbClr val="FFFFFF"/>
                </a:solidFill>
                <a:latin typeface="Trebuchet MS"/>
                <a:cs typeface="Trebuchet MS"/>
              </a:rPr>
              <a:t>seguita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75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24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Trebuchet MS"/>
                <a:cs typeface="Trebuchet MS"/>
              </a:rPr>
              <a:t>(*)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caratteri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rebuchet MS"/>
                <a:cs typeface="Trebuchet MS"/>
              </a:rPr>
              <a:t>alfanumerici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rebuchet MS"/>
                <a:cs typeface="Trebuchet MS"/>
              </a:rPr>
              <a:t>(\w)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trattini </a:t>
            </a:r>
            <a:r>
              <a:rPr sz="2200" spc="-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(-)</a:t>
            </a:r>
            <a:endParaRPr sz="2200">
              <a:latin typeface="Trebuchet MS"/>
              <a:cs typeface="Trebuchet MS"/>
            </a:endParaRPr>
          </a:p>
          <a:p>
            <a:pPr marL="12700" marR="4723765">
              <a:lnSpc>
                <a:spcPct val="137500"/>
              </a:lnSpc>
              <a:spcBef>
                <a:spcPts val="10"/>
              </a:spcBef>
            </a:pPr>
            <a:r>
              <a:rPr sz="2200" spc="500" dirty="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35" dirty="0">
                <a:solidFill>
                  <a:srgbClr val="FFFFFF"/>
                </a:solidFill>
                <a:latin typeface="Trebuchet MS"/>
                <a:cs typeface="Trebuchet MS"/>
              </a:rPr>
              <a:t>esattamente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rebuchet MS"/>
                <a:cs typeface="Trebuchet MS"/>
              </a:rPr>
              <a:t>carattere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500" dirty="0">
                <a:solidFill>
                  <a:srgbClr val="FFFFFF"/>
                </a:solidFill>
                <a:latin typeface="Trebuchet MS"/>
                <a:cs typeface="Trebuchet MS"/>
              </a:rPr>
              <a:t>@ </a:t>
            </a:r>
            <a:r>
              <a:rPr sz="2200" spc="-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Trebuchet MS"/>
                <a:cs typeface="Trebuchet MS"/>
              </a:rPr>
              <a:t>[a-z]+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24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rebuchet MS"/>
                <a:cs typeface="Trebuchet MS"/>
              </a:rPr>
              <a:t>lettere</a:t>
            </a:r>
            <a:endParaRPr sz="2200">
              <a:latin typeface="Trebuchet MS"/>
              <a:cs typeface="Trebuchet MS"/>
            </a:endParaRPr>
          </a:p>
          <a:p>
            <a:pPr marL="12700" marR="4288155">
              <a:lnSpc>
                <a:spcPct val="137900"/>
              </a:lnSpc>
            </a:pP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\.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35" dirty="0">
                <a:solidFill>
                  <a:srgbClr val="FFFFFF"/>
                </a:solidFill>
                <a:latin typeface="Trebuchet MS"/>
                <a:cs typeface="Trebuchet MS"/>
              </a:rPr>
              <a:t>esattamente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Trebuchet MS"/>
                <a:cs typeface="Trebuchet MS"/>
              </a:rPr>
              <a:t>carattere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35" dirty="0">
                <a:solidFill>
                  <a:srgbClr val="FFFFFF"/>
                </a:solidFill>
                <a:latin typeface="Trebuchet MS"/>
                <a:cs typeface="Trebuchet MS"/>
              </a:rPr>
              <a:t>punto </a:t>
            </a:r>
            <a:r>
              <a:rPr sz="2200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Trebuchet MS"/>
                <a:cs typeface="Trebuchet MS"/>
              </a:rPr>
              <a:t>[a-z]+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24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rebuchet MS"/>
                <a:cs typeface="Trebuchet MS"/>
              </a:rPr>
              <a:t>lettere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65798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Esercizio:</a:t>
            </a:r>
            <a:r>
              <a:rPr spc="25" dirty="0"/>
              <a:t> </a:t>
            </a:r>
            <a:r>
              <a:rPr spc="155" dirty="0"/>
              <a:t>indirizzo</a:t>
            </a:r>
            <a:r>
              <a:rPr spc="25" dirty="0"/>
              <a:t> </a:t>
            </a:r>
            <a:r>
              <a:rPr spc="225" dirty="0"/>
              <a:t>email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459" y="2133240"/>
            <a:ext cx="8313420" cy="322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Supponete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voler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aggiornare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regole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Trebuchet MS"/>
                <a:cs typeface="Trebuchet MS"/>
              </a:rPr>
              <a:t>modo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da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convalidare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domini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importanti</a:t>
            </a:r>
            <a:endParaRPr sz="2400">
              <a:latin typeface="Trebuchet MS"/>
              <a:cs typeface="Trebuchet MS"/>
            </a:endParaRPr>
          </a:p>
          <a:p>
            <a:pPr marL="39370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L’indirizzo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deve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finire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‘com’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oppure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‘net’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89CFD5"/>
              </a:buClr>
              <a:buFont typeface="Symbol"/>
              <a:buChar char="►"/>
            </a:pPr>
            <a:endParaRPr sz="2800">
              <a:latin typeface="Trebuchet MS"/>
              <a:cs typeface="Trebuchet MS"/>
            </a:endParaRPr>
          </a:p>
          <a:p>
            <a:pPr marL="393700" indent="-342900">
              <a:lnSpc>
                <a:spcPct val="100000"/>
              </a:lnSpc>
              <a:spcBef>
                <a:spcPts val="1625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Ricordate:</a:t>
            </a:r>
            <a:endParaRPr sz="24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101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79375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concetto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Gruppi</a:t>
            </a:r>
            <a:endParaRPr sz="24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93750" algn="l"/>
              </a:tabLst>
            </a:pP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Operatore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65798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Esercizio:</a:t>
            </a:r>
            <a:r>
              <a:rPr spc="25" dirty="0"/>
              <a:t> </a:t>
            </a:r>
            <a:r>
              <a:rPr spc="155" dirty="0"/>
              <a:t>indirizzo</a:t>
            </a:r>
            <a:r>
              <a:rPr spc="25" dirty="0"/>
              <a:t> </a:t>
            </a:r>
            <a:r>
              <a:rPr spc="225" dirty="0"/>
              <a:t>email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159" y="2024383"/>
            <a:ext cx="6277610" cy="105410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5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Soluzione</a:t>
            </a:r>
            <a:r>
              <a:rPr sz="2200" spc="13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200">
              <a:latin typeface="Trebuchet MS"/>
              <a:cs typeface="Trebuchet MS"/>
            </a:endParaRPr>
          </a:p>
          <a:p>
            <a:pPr marL="495300">
              <a:lnSpc>
                <a:spcPct val="100000"/>
              </a:lnSpc>
              <a:spcBef>
                <a:spcPts val="1000"/>
              </a:spcBef>
            </a:pPr>
            <a:r>
              <a:rPr sz="3375" spc="97" baseline="14814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r>
              <a:rPr sz="2800" spc="55" dirty="0">
                <a:solidFill>
                  <a:srgbClr val="FFFFFF"/>
                </a:solidFill>
                <a:latin typeface="Trebuchet MS"/>
                <a:cs typeface="Trebuchet MS"/>
              </a:rPr>
              <a:t>[</a:t>
            </a:r>
            <a:r>
              <a:rPr sz="2800" spc="2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800" spc="55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[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\</a:t>
            </a:r>
            <a:r>
              <a:rPr sz="2800" spc="10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r>
              <a:rPr sz="2800" spc="405" dirty="0">
                <a:solidFill>
                  <a:srgbClr val="FFFFFF"/>
                </a:solidFill>
                <a:latin typeface="Trebuchet MS"/>
                <a:cs typeface="Trebuchet MS"/>
              </a:rPr>
              <a:t>*@</a:t>
            </a:r>
            <a:r>
              <a:rPr sz="2800" spc="254" dirty="0">
                <a:solidFill>
                  <a:srgbClr val="FFFFFF"/>
                </a:solidFill>
                <a:latin typeface="Trebuchet MS"/>
                <a:cs typeface="Trebuchet MS"/>
              </a:rPr>
              <a:t>[</a:t>
            </a:r>
            <a:r>
              <a:rPr sz="2800" spc="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r>
              <a:rPr sz="2800" spc="86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\.</a:t>
            </a:r>
            <a:r>
              <a:rPr sz="2800" spc="-4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2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4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25" dirty="0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7785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Esercizio:</a:t>
            </a:r>
            <a:r>
              <a:rPr spc="35" dirty="0"/>
              <a:t> </a:t>
            </a:r>
            <a:r>
              <a:rPr spc="320" dirty="0"/>
              <a:t>numero</a:t>
            </a:r>
            <a:r>
              <a:rPr spc="25" dirty="0"/>
              <a:t> </a:t>
            </a:r>
            <a:r>
              <a:rPr spc="145" dirty="0"/>
              <a:t>di</a:t>
            </a:r>
            <a:r>
              <a:rPr spc="35" dirty="0"/>
              <a:t> </a:t>
            </a:r>
            <a:r>
              <a:rPr spc="170" dirty="0"/>
              <a:t>telefono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159" y="2133240"/>
            <a:ext cx="8616950" cy="309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256540" indent="-34290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Regole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cui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stringa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Trebuchet MS"/>
                <a:cs typeface="Trebuchet MS"/>
              </a:rPr>
              <a:t>possa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essere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considerata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unnumero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telefono:</a:t>
            </a:r>
            <a:endParaRPr sz="2400">
              <a:latin typeface="Trebuchet MS"/>
              <a:cs typeface="Trebuchet MS"/>
            </a:endParaRPr>
          </a:p>
          <a:p>
            <a:pPr marL="781050" marR="3048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8105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numero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deve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iniziare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numeri,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primo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deve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essere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81050" algn="l"/>
              </a:tabLst>
            </a:pP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Seguito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trattino</a:t>
            </a:r>
            <a:endParaRPr sz="24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81050" algn="l"/>
              </a:tabLst>
            </a:pP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Seguito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caratteri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numerici</a:t>
            </a:r>
            <a:endParaRPr sz="24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101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81050" algn="l"/>
              </a:tabLst>
            </a:pP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Es.: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35" dirty="0">
                <a:solidFill>
                  <a:srgbClr val="FFFFFF"/>
                </a:solidFill>
                <a:latin typeface="Trebuchet MS"/>
                <a:cs typeface="Trebuchet MS"/>
              </a:rPr>
              <a:t>348-1234567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7785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Esercizio:</a:t>
            </a:r>
            <a:r>
              <a:rPr spc="35" dirty="0"/>
              <a:t> </a:t>
            </a:r>
            <a:r>
              <a:rPr spc="320" dirty="0"/>
              <a:t>numero</a:t>
            </a:r>
            <a:r>
              <a:rPr spc="25" dirty="0"/>
              <a:t> </a:t>
            </a:r>
            <a:r>
              <a:rPr spc="145" dirty="0"/>
              <a:t>di</a:t>
            </a:r>
            <a:r>
              <a:rPr spc="35" dirty="0"/>
              <a:t> </a:t>
            </a:r>
            <a:r>
              <a:rPr spc="170" dirty="0"/>
              <a:t>telefono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459" y="1513480"/>
            <a:ext cx="3924300" cy="29730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Soluzioni:</a:t>
            </a:r>
            <a:endParaRPr sz="24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93750" algn="l"/>
              </a:tabLst>
            </a:pP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Utilizzando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gli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alias:</a:t>
            </a:r>
            <a:endParaRPr sz="2400">
              <a:latin typeface="Trebuchet MS"/>
              <a:cs typeface="Trebuchet MS"/>
            </a:endParaRPr>
          </a:p>
          <a:p>
            <a:pPr marL="965200">
              <a:lnSpc>
                <a:spcPct val="100000"/>
              </a:lnSpc>
              <a:spcBef>
                <a:spcPts val="1000"/>
              </a:spcBef>
            </a:pPr>
            <a:r>
              <a:rPr sz="2850" spc="405" baseline="14619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r>
              <a:rPr sz="2400" spc="270" dirty="0">
                <a:solidFill>
                  <a:srgbClr val="FFFFFF"/>
                </a:solidFill>
                <a:latin typeface="Trebuchet MS"/>
                <a:cs typeface="Trebuchet MS"/>
              </a:rPr>
              <a:t>3\d{2}-\d{7}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1805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93750" algn="l"/>
              </a:tabLst>
            </a:pPr>
            <a:r>
              <a:rPr sz="2400" spc="210" dirty="0">
                <a:solidFill>
                  <a:srgbClr val="FFFFFF"/>
                </a:solidFill>
                <a:latin typeface="Trebuchet MS"/>
                <a:cs typeface="Trebuchet MS"/>
              </a:rPr>
              <a:t>Senza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alias</a:t>
            </a:r>
            <a:endParaRPr sz="2400">
              <a:latin typeface="Trebuchet MS"/>
              <a:cs typeface="Trebuchet MS"/>
            </a:endParaRPr>
          </a:p>
          <a:p>
            <a:pPr marL="965200">
              <a:lnSpc>
                <a:spcPct val="100000"/>
              </a:lnSpc>
              <a:spcBef>
                <a:spcPts val="990"/>
              </a:spcBef>
            </a:pPr>
            <a:r>
              <a:rPr sz="2625" spc="-104" baseline="1428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r>
              <a:rPr sz="2625" spc="-412" baseline="14285" dirty="0">
                <a:solidFill>
                  <a:srgbClr val="89CFD5"/>
                </a:solidFill>
                <a:latin typeface="Times New Roman"/>
                <a:cs typeface="Times New Roman"/>
              </a:rPr>
              <a:t> 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200" spc="114" dirty="0">
                <a:solidFill>
                  <a:srgbClr val="FFFFFF"/>
                </a:solidFill>
                <a:latin typeface="Trebuchet MS"/>
                <a:cs typeface="Trebuchet MS"/>
              </a:rPr>
              <a:t>[</a:t>
            </a:r>
            <a:r>
              <a:rPr sz="2200" spc="16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r>
              <a:rPr sz="2200" spc="34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2200" spc="48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200" spc="58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[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r>
              <a:rPr sz="2200" spc="58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2200" spc="59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37382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Esercizio:</a:t>
            </a:r>
            <a:r>
              <a:rPr spc="-20" dirty="0"/>
              <a:t> </a:t>
            </a:r>
            <a:r>
              <a:rPr spc="220" dirty="0"/>
              <a:t>Sito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159" y="2133240"/>
            <a:ext cx="8874760" cy="322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Regole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cui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rebuchet MS"/>
                <a:cs typeface="Trebuchet MS"/>
              </a:rPr>
              <a:t>stringa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Trebuchet MS"/>
                <a:cs typeface="Trebuchet MS"/>
              </a:rPr>
              <a:t>possa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essere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considerata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sito:</a:t>
            </a:r>
            <a:endParaRPr sz="24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81050" algn="l"/>
              </a:tabLst>
            </a:pPr>
            <a:r>
              <a:rPr sz="2400" spc="235" dirty="0">
                <a:solidFill>
                  <a:srgbClr val="FFFFFF"/>
                </a:solidFill>
                <a:latin typeface="Trebuchet MS"/>
                <a:cs typeface="Trebuchet MS"/>
              </a:rPr>
              <a:t>Deve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iniziare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Trebuchet MS"/>
                <a:cs typeface="Trebuchet MS"/>
              </a:rPr>
              <a:t>www</a:t>
            </a:r>
            <a:endParaRPr sz="24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81050" algn="l"/>
              </a:tabLst>
            </a:pP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Seguito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punto</a:t>
            </a:r>
            <a:endParaRPr sz="24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81050" algn="l"/>
              </a:tabLst>
            </a:pP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Seguito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caratteri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alfanumerici</a:t>
            </a:r>
            <a:endParaRPr sz="24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101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81050" algn="l"/>
              </a:tabLst>
            </a:pP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Seguito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endParaRPr sz="24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81050" algn="l"/>
              </a:tabLst>
            </a:pP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Es.: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35" dirty="0">
                <a:solidFill>
                  <a:srgbClr val="FFFFFF"/>
                </a:solidFill>
                <a:latin typeface="Trebuchet MS"/>
                <a:cs typeface="Trebuchet MS"/>
              </a:rPr>
              <a:t>348-1234567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7785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Esercizio:</a:t>
            </a:r>
            <a:r>
              <a:rPr spc="35" dirty="0"/>
              <a:t> </a:t>
            </a:r>
            <a:r>
              <a:rPr spc="320" dirty="0"/>
              <a:t>numero</a:t>
            </a:r>
            <a:r>
              <a:rPr spc="25" dirty="0"/>
              <a:t> </a:t>
            </a:r>
            <a:r>
              <a:rPr spc="145" dirty="0"/>
              <a:t>di</a:t>
            </a:r>
            <a:r>
              <a:rPr spc="35" dirty="0"/>
              <a:t> </a:t>
            </a:r>
            <a:r>
              <a:rPr spc="170" dirty="0"/>
              <a:t>telefono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459" y="1513480"/>
            <a:ext cx="3924300" cy="29730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Soluzioni:</a:t>
            </a:r>
            <a:endParaRPr sz="24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93750" algn="l"/>
              </a:tabLst>
            </a:pP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Utilizzando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gli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alias:</a:t>
            </a:r>
            <a:endParaRPr sz="2400">
              <a:latin typeface="Trebuchet MS"/>
              <a:cs typeface="Trebuchet MS"/>
            </a:endParaRPr>
          </a:p>
          <a:p>
            <a:pPr marL="965200">
              <a:lnSpc>
                <a:spcPct val="100000"/>
              </a:lnSpc>
              <a:spcBef>
                <a:spcPts val="1000"/>
              </a:spcBef>
            </a:pPr>
            <a:r>
              <a:rPr sz="2850" spc="405" baseline="14619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r>
              <a:rPr sz="2400" spc="270" dirty="0">
                <a:solidFill>
                  <a:srgbClr val="FFFFFF"/>
                </a:solidFill>
                <a:latin typeface="Trebuchet MS"/>
                <a:cs typeface="Trebuchet MS"/>
              </a:rPr>
              <a:t>3\d{2}-\d{7}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 marL="793750" lvl="1" indent="-285750">
              <a:lnSpc>
                <a:spcPct val="100000"/>
              </a:lnSpc>
              <a:spcBef>
                <a:spcPts val="1805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793750" algn="l"/>
              </a:tabLst>
            </a:pPr>
            <a:r>
              <a:rPr sz="2400" spc="210" dirty="0">
                <a:solidFill>
                  <a:srgbClr val="FFFFFF"/>
                </a:solidFill>
                <a:latin typeface="Trebuchet MS"/>
                <a:cs typeface="Trebuchet MS"/>
              </a:rPr>
              <a:t>Senza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alias</a:t>
            </a:r>
            <a:endParaRPr sz="2400">
              <a:latin typeface="Trebuchet MS"/>
              <a:cs typeface="Trebuchet MS"/>
            </a:endParaRPr>
          </a:p>
          <a:p>
            <a:pPr marL="965200">
              <a:lnSpc>
                <a:spcPct val="100000"/>
              </a:lnSpc>
              <a:spcBef>
                <a:spcPts val="990"/>
              </a:spcBef>
            </a:pPr>
            <a:r>
              <a:rPr sz="2625" spc="-104" baseline="1428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r>
              <a:rPr sz="2625" spc="-412" baseline="14285" dirty="0">
                <a:solidFill>
                  <a:srgbClr val="89CFD5"/>
                </a:solidFill>
                <a:latin typeface="Times New Roman"/>
                <a:cs typeface="Times New Roman"/>
              </a:rPr>
              <a:t> 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200" spc="114" dirty="0">
                <a:solidFill>
                  <a:srgbClr val="FFFFFF"/>
                </a:solidFill>
                <a:latin typeface="Trebuchet MS"/>
                <a:cs typeface="Trebuchet MS"/>
              </a:rPr>
              <a:t>[</a:t>
            </a:r>
            <a:r>
              <a:rPr sz="2200" spc="16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r>
              <a:rPr sz="2200" spc="34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2200" spc="48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200" spc="58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[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2200" spc="40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r>
              <a:rPr sz="2200" spc="58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2200" spc="59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29660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R</a:t>
            </a:r>
            <a:r>
              <a:rPr spc="135" dirty="0"/>
              <a:t>i</a:t>
            </a:r>
            <a:r>
              <a:rPr spc="-85" dirty="0"/>
              <a:t>f</a:t>
            </a:r>
            <a:r>
              <a:rPr spc="280" dirty="0"/>
              <a:t>e</a:t>
            </a:r>
            <a:r>
              <a:rPr spc="25" dirty="0"/>
              <a:t>ri</a:t>
            </a:r>
            <a:r>
              <a:rPr spc="605" dirty="0"/>
              <a:t>m</a:t>
            </a:r>
            <a:r>
              <a:rPr spc="280" dirty="0"/>
              <a:t>e</a:t>
            </a:r>
            <a:r>
              <a:rPr spc="100" dirty="0"/>
              <a:t>nti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158" y="2133240"/>
            <a:ext cx="9895841" cy="81560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81000" algn="l"/>
              </a:tabLst>
            </a:pPr>
            <a:r>
              <a:rPr sz="2400" spc="85" dirty="0" err="1">
                <a:solidFill>
                  <a:srgbClr val="FFFFFF"/>
                </a:solidFill>
                <a:latin typeface="Trebuchet MS"/>
                <a:cs typeface="Trebuchet MS"/>
              </a:rPr>
              <a:t>Esercizi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400" dirty="0">
              <a:latin typeface="Trebuchet MS"/>
              <a:cs typeface="Trebuchet MS"/>
            </a:endParaRPr>
          </a:p>
          <a:p>
            <a:pPr marL="381000" marR="60325">
              <a:lnSpc>
                <a:spcPts val="2400"/>
              </a:lnSpc>
              <a:spcBef>
                <a:spcPts val="480"/>
              </a:spcBef>
            </a:pPr>
            <a:r>
              <a:rPr sz="2400" u="heavy" spc="70" dirty="0">
                <a:solidFill>
                  <a:schemeClr val="accent5">
                    <a:lumMod val="60000"/>
                    <a:lumOff val="40000"/>
                  </a:schemeClr>
                </a:solidFill>
                <a:uFill>
                  <a:solidFill>
                    <a:srgbClr val="57C0B9"/>
                  </a:solidFill>
                </a:uFill>
                <a:latin typeface="Trebuchet MS"/>
                <a:cs typeface="Trebuchet MS"/>
              </a:rPr>
              <a:t>https://www.w3resource.com/python-exercises/re/index.ph</a:t>
            </a:r>
            <a:r>
              <a:rPr sz="2400" spc="-710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400" u="heavy" spc="185" dirty="0">
                <a:solidFill>
                  <a:schemeClr val="accent5">
                    <a:lumMod val="60000"/>
                    <a:lumOff val="40000"/>
                  </a:schemeClr>
                </a:solidFill>
                <a:uFill>
                  <a:solidFill>
                    <a:srgbClr val="57C0B9"/>
                  </a:solidFill>
                </a:uFill>
                <a:latin typeface="Trebuchet MS"/>
                <a:cs typeface="Trebuchet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755713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Corrispondenza</a:t>
            </a:r>
            <a:r>
              <a:rPr spc="35" dirty="0"/>
              <a:t> </a:t>
            </a:r>
            <a:r>
              <a:rPr spc="140" dirty="0"/>
              <a:t>tra</a:t>
            </a:r>
            <a:r>
              <a:rPr spc="50" dirty="0"/>
              <a:t> </a:t>
            </a:r>
            <a:r>
              <a:rPr spc="145" dirty="0"/>
              <a:t>caratteri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489" y="1641750"/>
            <a:ext cx="8871585" cy="455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71780" indent="-328930">
              <a:lnSpc>
                <a:spcPct val="100000"/>
              </a:lnSpc>
              <a:spcBef>
                <a:spcPts val="100"/>
              </a:spcBef>
              <a:buClr>
                <a:srgbClr val="89CFD5"/>
              </a:buClr>
              <a:buSzPct val="78260"/>
              <a:buFont typeface="Symbol"/>
              <a:buChar char="►"/>
              <a:tabLst>
                <a:tab pos="379730" algn="l"/>
              </a:tabLst>
            </a:pPr>
            <a:r>
              <a:rPr sz="2300" spc="105" dirty="0">
                <a:solidFill>
                  <a:srgbClr val="FFFFFF"/>
                </a:solidFill>
                <a:latin typeface="Trebuchet MS"/>
                <a:cs typeface="Trebuchet MS"/>
              </a:rPr>
              <a:t>Poiché </a:t>
            </a:r>
            <a:r>
              <a:rPr sz="2300" spc="204" dirty="0">
                <a:solidFill>
                  <a:srgbClr val="FFFFFF"/>
                </a:solidFill>
                <a:latin typeface="Trebuchet MS"/>
                <a:cs typeface="Trebuchet MS"/>
              </a:rPr>
              <a:t>vengono </a:t>
            </a:r>
            <a:r>
              <a:rPr sz="2300" spc="65" dirty="0">
                <a:solidFill>
                  <a:srgbClr val="FFFFFF"/>
                </a:solidFill>
                <a:latin typeface="Trebuchet MS"/>
                <a:cs typeface="Trebuchet MS"/>
              </a:rPr>
              <a:t>utilizzate </a:t>
            </a:r>
            <a:r>
              <a:rPr sz="2300" spc="125" dirty="0">
                <a:solidFill>
                  <a:srgbClr val="FFFFFF"/>
                </a:solidFill>
                <a:latin typeface="Trebuchet MS"/>
                <a:cs typeface="Trebuchet MS"/>
              </a:rPr>
              <a:t>per </a:t>
            </a:r>
            <a:r>
              <a:rPr sz="2300" spc="130" dirty="0">
                <a:solidFill>
                  <a:srgbClr val="FFFFFF"/>
                </a:solidFill>
                <a:latin typeface="Trebuchet MS"/>
                <a:cs typeface="Trebuchet MS"/>
              </a:rPr>
              <a:t>operare </a:t>
            </a:r>
            <a:r>
              <a:rPr sz="2300" spc="105" dirty="0">
                <a:solidFill>
                  <a:srgbClr val="FFFFFF"/>
                </a:solidFill>
                <a:latin typeface="Trebuchet MS"/>
                <a:cs typeface="Trebuchet MS"/>
              </a:rPr>
              <a:t>sulle </a:t>
            </a:r>
            <a:r>
              <a:rPr sz="2300" spc="110" dirty="0">
                <a:solidFill>
                  <a:srgbClr val="FFFFFF"/>
                </a:solidFill>
                <a:latin typeface="Trebuchet MS"/>
                <a:cs typeface="Trebuchet MS"/>
              </a:rPr>
              <a:t>stringhe, </a:t>
            </a:r>
            <a:r>
              <a:rPr sz="23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Trebuchet MS"/>
                <a:cs typeface="Trebuchet MS"/>
              </a:rPr>
              <a:t>inizieremo</a:t>
            </a:r>
            <a:r>
              <a:rPr sz="23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6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Trebuchet MS"/>
                <a:cs typeface="Trebuchet MS"/>
              </a:rPr>
              <a:t>l'attività</a:t>
            </a:r>
            <a:r>
              <a:rPr sz="2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55" dirty="0">
                <a:solidFill>
                  <a:srgbClr val="FFFFFF"/>
                </a:solidFill>
                <a:latin typeface="Trebuchet MS"/>
                <a:cs typeface="Trebuchet MS"/>
              </a:rPr>
              <a:t>comune: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40" dirty="0">
                <a:solidFill>
                  <a:srgbClr val="FFFFFF"/>
                </a:solidFill>
                <a:latin typeface="Trebuchet MS"/>
                <a:cs typeface="Trebuchet MS"/>
              </a:rPr>
              <a:t>corrispondenza</a:t>
            </a:r>
            <a:r>
              <a:rPr sz="2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Trebuchet MS"/>
                <a:cs typeface="Trebuchet MS"/>
              </a:rPr>
              <a:t>dei </a:t>
            </a:r>
            <a:r>
              <a:rPr sz="2300" spc="-6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Trebuchet MS"/>
                <a:cs typeface="Trebuchet MS"/>
              </a:rPr>
              <a:t>caratteri</a:t>
            </a:r>
            <a:endParaRPr sz="2300">
              <a:latin typeface="Trebuchet MS"/>
              <a:cs typeface="Trebuchet MS"/>
            </a:endParaRPr>
          </a:p>
          <a:p>
            <a:pPr marL="379095" marR="153035" indent="-328930">
              <a:lnSpc>
                <a:spcPct val="100000"/>
              </a:lnSpc>
              <a:spcBef>
                <a:spcPts val="970"/>
              </a:spcBef>
              <a:buClr>
                <a:srgbClr val="89CFD5"/>
              </a:buClr>
              <a:buSzPct val="78260"/>
              <a:buFont typeface="Symbol"/>
              <a:buChar char="►"/>
              <a:tabLst>
                <a:tab pos="379730" algn="l"/>
              </a:tabLst>
            </a:pPr>
            <a:r>
              <a:rPr sz="2300" spc="15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90" dirty="0">
                <a:solidFill>
                  <a:srgbClr val="FFFFFF"/>
                </a:solidFill>
                <a:latin typeface="Trebuchet MS"/>
                <a:cs typeface="Trebuchet MS"/>
              </a:rPr>
              <a:t>maggior</a:t>
            </a:r>
            <a:r>
              <a:rPr sz="2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rebuchet MS"/>
                <a:cs typeface="Trebuchet MS"/>
              </a:rPr>
              <a:t>parte</a:t>
            </a:r>
            <a:r>
              <a:rPr sz="2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Trebuchet MS"/>
                <a:cs typeface="Trebuchet MS"/>
              </a:rPr>
              <a:t>delle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rebuchet MS"/>
                <a:cs typeface="Trebuchet MS"/>
              </a:rPr>
              <a:t>lettere</a:t>
            </a:r>
            <a:r>
              <a:rPr sz="2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Trebuchet MS"/>
                <a:cs typeface="Trebuchet MS"/>
              </a:rPr>
              <a:t>caratteri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50" dirty="0">
                <a:solidFill>
                  <a:srgbClr val="FFFFFF"/>
                </a:solidFill>
                <a:latin typeface="Trebuchet MS"/>
                <a:cs typeface="Trebuchet MS"/>
              </a:rPr>
              <a:t>semplicemente </a:t>
            </a:r>
            <a:r>
              <a:rPr sz="2300" spc="-6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40" dirty="0">
                <a:solidFill>
                  <a:srgbClr val="FFFFFF"/>
                </a:solidFill>
                <a:latin typeface="Trebuchet MS"/>
                <a:cs typeface="Trebuchet MS"/>
              </a:rPr>
              <a:t>corrispondono</a:t>
            </a:r>
            <a:r>
              <a:rPr sz="2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210" dirty="0">
                <a:solidFill>
                  <a:srgbClr val="FFFFFF"/>
                </a:solidFill>
                <a:latin typeface="Trebuchet MS"/>
                <a:cs typeface="Trebuchet MS"/>
              </a:rPr>
              <a:t>sé</a:t>
            </a:r>
            <a:r>
              <a:rPr sz="2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50" dirty="0">
                <a:solidFill>
                  <a:srgbClr val="FFFFFF"/>
                </a:solidFill>
                <a:latin typeface="Trebuchet MS"/>
                <a:cs typeface="Trebuchet MS"/>
              </a:rPr>
              <a:t>stessi</a:t>
            </a:r>
            <a:endParaRPr sz="2300">
              <a:latin typeface="Trebuchet MS"/>
              <a:cs typeface="Trebuchet MS"/>
            </a:endParaRPr>
          </a:p>
          <a:p>
            <a:pPr marL="379095" marR="43180" indent="-328930">
              <a:lnSpc>
                <a:spcPct val="100000"/>
              </a:lnSpc>
              <a:spcBef>
                <a:spcPts val="960"/>
              </a:spcBef>
              <a:buClr>
                <a:srgbClr val="89CFD5"/>
              </a:buClr>
              <a:buSzPct val="78260"/>
              <a:buFont typeface="Symbol"/>
              <a:buChar char="►"/>
              <a:tabLst>
                <a:tab pos="379730" algn="l"/>
              </a:tabLst>
            </a:pPr>
            <a:r>
              <a:rPr sz="2300" spc="110" dirty="0">
                <a:solidFill>
                  <a:srgbClr val="FFFFFF"/>
                </a:solidFill>
                <a:latin typeface="Trebuchet MS"/>
                <a:cs typeface="Trebuchet MS"/>
              </a:rPr>
              <a:t>Alcuni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Trebuchet MS"/>
                <a:cs typeface="Trebuchet MS"/>
              </a:rPr>
              <a:t>caratteri,</a:t>
            </a:r>
            <a:r>
              <a:rPr sz="2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rebuchet MS"/>
                <a:cs typeface="Trebuchet MS"/>
              </a:rPr>
              <a:t>detti</a:t>
            </a:r>
            <a:r>
              <a:rPr sz="2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Trebuchet MS"/>
                <a:cs typeface="Trebuchet MS"/>
              </a:rPr>
              <a:t>metacaratteri,</a:t>
            </a:r>
            <a:r>
              <a:rPr sz="2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90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3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35" dirty="0">
                <a:solidFill>
                  <a:srgbClr val="FFFFFF"/>
                </a:solidFill>
                <a:latin typeface="Trebuchet MS"/>
                <a:cs typeface="Trebuchet MS"/>
              </a:rPr>
              <a:t>corrispondo</a:t>
            </a:r>
            <a:r>
              <a:rPr sz="2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210" dirty="0">
                <a:solidFill>
                  <a:srgbClr val="FFFFFF"/>
                </a:solidFill>
                <a:latin typeface="Trebuchet MS"/>
                <a:cs typeface="Trebuchet MS"/>
              </a:rPr>
              <a:t>sé </a:t>
            </a:r>
            <a:r>
              <a:rPr sz="2300" spc="-6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50" dirty="0">
                <a:solidFill>
                  <a:srgbClr val="FFFFFF"/>
                </a:solidFill>
                <a:latin typeface="Trebuchet MS"/>
                <a:cs typeface="Trebuchet MS"/>
              </a:rPr>
              <a:t>stessi</a:t>
            </a:r>
            <a:r>
              <a:rPr sz="2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rebuchet MS"/>
                <a:cs typeface="Trebuchet MS"/>
              </a:rPr>
              <a:t>(li</a:t>
            </a:r>
            <a:r>
              <a:rPr sz="2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75" dirty="0">
                <a:solidFill>
                  <a:srgbClr val="FFFFFF"/>
                </a:solidFill>
                <a:latin typeface="Trebuchet MS"/>
                <a:cs typeface="Trebuchet MS"/>
              </a:rPr>
              <a:t>vedremo</a:t>
            </a:r>
            <a:r>
              <a:rPr sz="2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45" dirty="0">
                <a:solidFill>
                  <a:srgbClr val="FFFFFF"/>
                </a:solidFill>
                <a:latin typeface="Trebuchet MS"/>
                <a:cs typeface="Trebuchet MS"/>
              </a:rPr>
              <a:t>dopo)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9CFD5"/>
              </a:buClr>
              <a:buFont typeface="Symbol"/>
              <a:buChar char="►"/>
            </a:pPr>
            <a:endParaRPr sz="4000">
              <a:latin typeface="Trebuchet MS"/>
              <a:cs typeface="Trebuchet MS"/>
            </a:endParaRPr>
          </a:p>
          <a:p>
            <a:pPr marL="379730" indent="-328930">
              <a:lnSpc>
                <a:spcPct val="100000"/>
              </a:lnSpc>
              <a:buClr>
                <a:srgbClr val="89CFD5"/>
              </a:buClr>
              <a:buSzPct val="78260"/>
              <a:buFont typeface="Symbol"/>
              <a:buChar char="►"/>
              <a:tabLst>
                <a:tab pos="379730" algn="l"/>
              </a:tabLst>
            </a:pPr>
            <a:r>
              <a:rPr sz="2300" spc="15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55" dirty="0">
                <a:solidFill>
                  <a:srgbClr val="FFFFFF"/>
                </a:solidFill>
                <a:latin typeface="Trebuchet MS"/>
                <a:cs typeface="Trebuchet MS"/>
              </a:rPr>
              <a:t>regex</a:t>
            </a:r>
            <a:r>
              <a:rPr sz="2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2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65" dirty="0">
                <a:solidFill>
                  <a:srgbClr val="FFFFFF"/>
                </a:solidFill>
                <a:latin typeface="Trebuchet MS"/>
                <a:cs typeface="Trebuchet MS"/>
              </a:rPr>
              <a:t>semplice?</a:t>
            </a:r>
            <a:endParaRPr sz="2300">
              <a:latin typeface="Trebuchet MS"/>
              <a:cs typeface="Trebuchet MS"/>
            </a:endParaRPr>
          </a:p>
          <a:p>
            <a:pPr marL="763270" lvl="1" indent="-273685">
              <a:lnSpc>
                <a:spcPct val="100000"/>
              </a:lnSpc>
              <a:spcBef>
                <a:spcPts val="980"/>
              </a:spcBef>
              <a:buClr>
                <a:srgbClr val="89CFD5"/>
              </a:buClr>
              <a:buSzPct val="78947"/>
              <a:buFont typeface="Symbol"/>
              <a:buChar char="►"/>
              <a:tabLst>
                <a:tab pos="763270" algn="l"/>
              </a:tabLst>
            </a:pPr>
            <a:r>
              <a:rPr sz="1900" spc="165" dirty="0">
                <a:solidFill>
                  <a:srgbClr val="FFFFFF"/>
                </a:solidFill>
                <a:latin typeface="Trebuchet MS"/>
                <a:cs typeface="Trebuchet MS"/>
              </a:rPr>
              <a:t>bank</a:t>
            </a:r>
            <a:endParaRPr sz="1900">
              <a:latin typeface="Trebuchet MS"/>
              <a:cs typeface="Trebuchet MS"/>
            </a:endParaRPr>
          </a:p>
          <a:p>
            <a:pPr marL="379730" indent="-328930">
              <a:lnSpc>
                <a:spcPct val="100000"/>
              </a:lnSpc>
              <a:spcBef>
                <a:spcPts val="960"/>
              </a:spcBef>
              <a:buClr>
                <a:srgbClr val="89CFD5"/>
              </a:buClr>
              <a:buSzPct val="78260"/>
              <a:buFont typeface="Symbol"/>
              <a:buChar char="►"/>
              <a:tabLst>
                <a:tab pos="379730" algn="l"/>
              </a:tabLst>
            </a:pPr>
            <a:r>
              <a:rPr sz="2300" spc="140" dirty="0">
                <a:solidFill>
                  <a:srgbClr val="FFFFFF"/>
                </a:solidFill>
                <a:latin typeface="Trebuchet MS"/>
                <a:cs typeface="Trebuchet MS"/>
              </a:rPr>
              <a:t>Cerca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45" dirty="0">
                <a:solidFill>
                  <a:srgbClr val="FFFFFF"/>
                </a:solidFill>
                <a:latin typeface="Trebuchet MS"/>
                <a:cs typeface="Trebuchet MS"/>
              </a:rPr>
              <a:t>esattamente</a:t>
            </a:r>
            <a:r>
              <a:rPr sz="2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rebuchet MS"/>
                <a:cs typeface="Trebuchet MS"/>
              </a:rPr>
              <a:t>parola</a:t>
            </a:r>
            <a:r>
              <a:rPr sz="2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85" dirty="0">
                <a:solidFill>
                  <a:srgbClr val="FFFFFF"/>
                </a:solidFill>
                <a:latin typeface="Trebuchet MS"/>
                <a:cs typeface="Trebuchet MS"/>
              </a:rPr>
              <a:t>bank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26263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Cornice</a:t>
            </a:r>
            <a:r>
              <a:rPr spc="-20" dirty="0"/>
              <a:t> </a:t>
            </a:r>
            <a:r>
              <a:rPr spc="95" dirty="0"/>
              <a:t>[]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489" y="1513480"/>
            <a:ext cx="8908415" cy="23622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1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Rappresenta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carattere</a:t>
            </a:r>
            <a:endParaRPr sz="2400">
              <a:latin typeface="Trebuchet MS"/>
              <a:cs typeface="Trebuchet MS"/>
            </a:endParaRPr>
          </a:p>
          <a:p>
            <a:pPr marL="393700" marR="43180" indent="-34290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caratteri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tra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[]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sono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legati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relazione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tipo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OR,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l’ordine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conta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89CFD5"/>
              </a:buClr>
              <a:buFont typeface="Symbol"/>
              <a:buChar char="►"/>
            </a:pPr>
            <a:endParaRPr sz="2800">
              <a:latin typeface="Trebuchet MS"/>
              <a:cs typeface="Trebuchet MS"/>
            </a:endParaRPr>
          </a:p>
          <a:p>
            <a:pPr marL="393700" indent="-342900">
              <a:lnSpc>
                <a:spcPct val="100000"/>
              </a:lnSpc>
              <a:spcBef>
                <a:spcPts val="1625"/>
              </a:spcBef>
              <a:buClr>
                <a:srgbClr val="89CFD5"/>
              </a:buClr>
              <a:buSzPct val="79166"/>
              <a:buFont typeface="Symbol"/>
              <a:buChar char="►"/>
              <a:tabLst>
                <a:tab pos="393700" algn="l"/>
              </a:tabLst>
            </a:pP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Esempi: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4789" y="399125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6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0539" y="4003950"/>
            <a:ext cx="856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[bt]ank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389" y="4282080"/>
            <a:ext cx="2562225" cy="13233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11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323850" algn="l"/>
              </a:tabLst>
            </a:pPr>
            <a:r>
              <a:rPr sz="2000" spc="120" dirty="0">
                <a:solidFill>
                  <a:srgbClr val="FFFFFF"/>
                </a:solidFill>
                <a:latin typeface="Trebuchet MS"/>
                <a:cs typeface="Trebuchet MS"/>
              </a:rPr>
              <a:t>[abc]1</a:t>
            </a:r>
            <a:endParaRPr sz="2000">
              <a:latin typeface="Trebuchet MS"/>
              <a:cs typeface="Trebuchet MS"/>
            </a:endParaRPr>
          </a:p>
          <a:p>
            <a:pPr marL="323850" indent="-285750">
              <a:lnSpc>
                <a:spcPct val="100000"/>
              </a:lnSpc>
              <a:spcBef>
                <a:spcPts val="101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323850" algn="l"/>
              </a:tabLst>
            </a:pPr>
            <a:r>
              <a:rPr sz="2000" spc="120" dirty="0">
                <a:solidFill>
                  <a:srgbClr val="FFFFFF"/>
                </a:solidFill>
                <a:latin typeface="Trebuchet MS"/>
                <a:cs typeface="Trebuchet MS"/>
              </a:rPr>
              <a:t>[cba]1</a:t>
            </a:r>
            <a:endParaRPr sz="2000">
              <a:latin typeface="Trebuchet MS"/>
              <a:cs typeface="Trebuchet MS"/>
            </a:endParaRPr>
          </a:p>
          <a:p>
            <a:pPr marL="323850" indent="-285750">
              <a:lnSpc>
                <a:spcPct val="100000"/>
              </a:lnSpc>
              <a:spcBef>
                <a:spcPts val="1000"/>
              </a:spcBef>
              <a:buClr>
                <a:srgbClr val="89CFD5"/>
              </a:buClr>
              <a:buSzPct val="80000"/>
              <a:buFont typeface="Symbol"/>
              <a:buChar char="►"/>
              <a:tabLst>
                <a:tab pos="323850" algn="l"/>
              </a:tabLst>
            </a:pP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file[0123456789]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0979" y="3851550"/>
            <a:ext cx="4458970" cy="17538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1100"/>
              </a:spcBef>
            </a:pPr>
            <a:r>
              <a:rPr sz="1800" spc="-34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1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2000">
              <a:latin typeface="Trebuchet MS"/>
              <a:cs typeface="Trebuchet MS"/>
            </a:endParaRPr>
          </a:p>
          <a:p>
            <a:pPr marL="462280">
              <a:lnSpc>
                <a:spcPct val="100000"/>
              </a:lnSpc>
              <a:spcBef>
                <a:spcPts val="1000"/>
              </a:spcBef>
            </a:pPr>
            <a:r>
              <a:rPr sz="2000" spc="-38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00" spc="-37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2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21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9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00" spc="18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rebuchet MS"/>
                <a:cs typeface="Trebuchet MS"/>
              </a:rPr>
              <a:t>c1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38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00" spc="-37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2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21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9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00" spc="18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rebuchet MS"/>
                <a:cs typeface="Trebuchet MS"/>
              </a:rPr>
              <a:t>c1</a:t>
            </a:r>
            <a:endParaRPr sz="2000">
              <a:latin typeface="Trebuchet MS"/>
              <a:cs typeface="Trebuchet MS"/>
            </a:endParaRPr>
          </a:p>
          <a:p>
            <a:pPr marL="462280">
              <a:lnSpc>
                <a:spcPct val="100000"/>
              </a:lnSpc>
              <a:spcBef>
                <a:spcPts val="1000"/>
              </a:spcBef>
            </a:pPr>
            <a:r>
              <a:rPr sz="2000" spc="-38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00" spc="-37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2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fi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21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fi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21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fi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..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fi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e9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2901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Intervalli:</a:t>
            </a:r>
            <a:r>
              <a:rPr spc="-5" dirty="0"/>
              <a:t> </a:t>
            </a:r>
            <a:r>
              <a:rPr spc="-30" dirty="0"/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350" y="157571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350" y="200751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250" y="1449980"/>
            <a:ext cx="849566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100"/>
              </a:lnSpc>
              <a:spcBef>
                <a:spcPts val="100"/>
              </a:spcBef>
            </a:pP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Utilizzando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carattere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trattino: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‘-’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definiamo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intervallo,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Trebuchet MS"/>
                <a:cs typeface="Trebuchet MS"/>
              </a:rPr>
              <a:t>range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E’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scorciatoia: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550" y="244058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6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550" y="284190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6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8300" y="2316120"/>
            <a:ext cx="5497195" cy="82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300"/>
              </a:lnSpc>
              <a:spcBef>
                <a:spcPts val="100"/>
              </a:spcBef>
            </a:pP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Anziché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scrivere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[abcdefghijklmnopqrstuvwxyz]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Basta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scrivere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[a-z]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550" y="369788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6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550" y="409920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6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8300" y="3573420"/>
            <a:ext cx="3598545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Anziché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scrivere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[0123456789]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Basta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scrivere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[0-9]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2550" y="495391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6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2550" y="535523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6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8300" y="4829450"/>
            <a:ext cx="922655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file[0-9]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[a-z]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8740" y="4829450"/>
            <a:ext cx="3612515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34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1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19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2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20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4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..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3658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Quantificatori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9" y="1750970"/>
            <a:ext cx="10535920" cy="3966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7320"/>
            <a:ext cx="3658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Quantificatori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010919" indent="-318770">
              <a:lnSpc>
                <a:spcPct val="101499"/>
              </a:lnSpc>
              <a:spcBef>
                <a:spcPts val="90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356870" algn="l"/>
              </a:tabLst>
            </a:pPr>
            <a:r>
              <a:rPr sz="2200" spc="180" dirty="0"/>
              <a:t>Agisce</a:t>
            </a:r>
            <a:r>
              <a:rPr sz="2200" spc="25" dirty="0"/>
              <a:t> </a:t>
            </a:r>
            <a:r>
              <a:rPr sz="2200" spc="150" dirty="0"/>
              <a:t>sul</a:t>
            </a:r>
            <a:r>
              <a:rPr sz="2200" spc="35" dirty="0"/>
              <a:t> </a:t>
            </a:r>
            <a:r>
              <a:rPr sz="2200" spc="105" dirty="0"/>
              <a:t>carattere</a:t>
            </a:r>
            <a:r>
              <a:rPr sz="2200" spc="35" dirty="0"/>
              <a:t> </a:t>
            </a:r>
            <a:r>
              <a:rPr sz="2200" spc="165" dirty="0"/>
              <a:t>che</a:t>
            </a:r>
            <a:r>
              <a:rPr sz="2200" spc="40" dirty="0"/>
              <a:t> </a:t>
            </a:r>
            <a:r>
              <a:rPr sz="2200" spc="125" dirty="0"/>
              <a:t>si</a:t>
            </a:r>
            <a:r>
              <a:rPr sz="2200" spc="45" dirty="0"/>
              <a:t> </a:t>
            </a:r>
            <a:r>
              <a:rPr sz="2200" spc="125" dirty="0"/>
              <a:t>trova</a:t>
            </a:r>
            <a:r>
              <a:rPr sz="2200" spc="35" dirty="0"/>
              <a:t> </a:t>
            </a:r>
            <a:r>
              <a:rPr sz="2200" spc="120" dirty="0"/>
              <a:t>direttamente</a:t>
            </a:r>
            <a:r>
              <a:rPr sz="2200" spc="25" dirty="0"/>
              <a:t> </a:t>
            </a:r>
            <a:r>
              <a:rPr sz="2200" spc="90" dirty="0"/>
              <a:t>alla</a:t>
            </a:r>
            <a:r>
              <a:rPr sz="2200" spc="35" dirty="0"/>
              <a:t> </a:t>
            </a:r>
            <a:r>
              <a:rPr sz="2200" spc="229" dirty="0"/>
              <a:t>sua </a:t>
            </a:r>
            <a:r>
              <a:rPr sz="2200" spc="-650" dirty="0"/>
              <a:t> </a:t>
            </a:r>
            <a:r>
              <a:rPr sz="2200" spc="120" dirty="0"/>
              <a:t>sinistra</a:t>
            </a:r>
            <a:endParaRPr sz="2200"/>
          </a:p>
          <a:p>
            <a:pPr marL="356870" marR="30480" indent="-318770">
              <a:lnSpc>
                <a:spcPct val="101499"/>
              </a:lnSpc>
              <a:spcBef>
                <a:spcPts val="919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356870" algn="l"/>
              </a:tabLst>
            </a:pPr>
            <a:r>
              <a:rPr sz="2200" spc="155" dirty="0"/>
              <a:t>Può</a:t>
            </a:r>
            <a:r>
              <a:rPr sz="2200" spc="40" dirty="0"/>
              <a:t> </a:t>
            </a:r>
            <a:r>
              <a:rPr sz="2200" spc="175" dirty="0"/>
              <a:t>essere</a:t>
            </a:r>
            <a:r>
              <a:rPr sz="2200" spc="40" dirty="0"/>
              <a:t> </a:t>
            </a:r>
            <a:r>
              <a:rPr sz="2200" spc="100" dirty="0"/>
              <a:t>affiancato</a:t>
            </a:r>
            <a:r>
              <a:rPr sz="2200" spc="40" dirty="0"/>
              <a:t> </a:t>
            </a:r>
            <a:r>
              <a:rPr sz="2200" spc="210" dirty="0"/>
              <a:t>a</a:t>
            </a:r>
            <a:r>
              <a:rPr sz="2200" spc="40" dirty="0"/>
              <a:t> </a:t>
            </a:r>
            <a:r>
              <a:rPr sz="2200" spc="170" dirty="0"/>
              <a:t>qualunque</a:t>
            </a:r>
            <a:r>
              <a:rPr sz="2200" spc="30" dirty="0"/>
              <a:t> </a:t>
            </a:r>
            <a:r>
              <a:rPr sz="2200" spc="105" dirty="0"/>
              <a:t>carattere</a:t>
            </a:r>
            <a:r>
              <a:rPr sz="2200" spc="45" dirty="0"/>
              <a:t> </a:t>
            </a:r>
            <a:r>
              <a:rPr sz="2200" spc="275" dirty="0"/>
              <a:t>ma</a:t>
            </a:r>
            <a:r>
              <a:rPr sz="2200" spc="35" dirty="0"/>
              <a:t> </a:t>
            </a:r>
            <a:r>
              <a:rPr sz="2200" spc="185" dirty="0"/>
              <a:t>anche</a:t>
            </a:r>
            <a:r>
              <a:rPr sz="2200" spc="30" dirty="0"/>
              <a:t> </a:t>
            </a:r>
            <a:r>
              <a:rPr sz="2200" spc="210" dirty="0"/>
              <a:t>a</a:t>
            </a:r>
            <a:r>
              <a:rPr sz="2200" spc="40" dirty="0"/>
              <a:t> </a:t>
            </a:r>
            <a:r>
              <a:rPr sz="2200" spc="204" dirty="0"/>
              <a:t>una </a:t>
            </a:r>
            <a:r>
              <a:rPr sz="2200" spc="-645" dirty="0"/>
              <a:t> </a:t>
            </a:r>
            <a:r>
              <a:rPr sz="2200" spc="120" dirty="0"/>
              <a:t>cornice</a:t>
            </a:r>
            <a:endParaRPr sz="2200"/>
          </a:p>
          <a:p>
            <a:pPr marL="356870" indent="-318770">
              <a:lnSpc>
                <a:spcPct val="100000"/>
              </a:lnSpc>
              <a:spcBef>
                <a:spcPts val="969"/>
              </a:spcBef>
              <a:buClr>
                <a:srgbClr val="89CFD5"/>
              </a:buClr>
              <a:buSzPct val="79545"/>
              <a:buFont typeface="Symbol"/>
              <a:buChar char="►"/>
              <a:tabLst>
                <a:tab pos="356870" algn="l"/>
              </a:tabLst>
            </a:pPr>
            <a:r>
              <a:rPr sz="2200" spc="160" dirty="0"/>
              <a:t>Esempi: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1322069" y="3584596"/>
            <a:ext cx="1553845" cy="131318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03530" indent="-265430">
              <a:lnSpc>
                <a:spcPct val="100000"/>
              </a:lnSpc>
              <a:spcBef>
                <a:spcPts val="1019"/>
              </a:spcBef>
              <a:buClr>
                <a:srgbClr val="89CFD5"/>
              </a:buClr>
              <a:buSzPct val="78048"/>
              <a:buFont typeface="Symbol"/>
              <a:buChar char="►"/>
              <a:tabLst>
                <a:tab pos="303530" algn="l"/>
              </a:tabLst>
            </a:pP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[bt]anks?</a:t>
            </a:r>
            <a:endParaRPr sz="2050">
              <a:latin typeface="Trebuchet MS"/>
              <a:cs typeface="Trebuchet MS"/>
            </a:endParaRPr>
          </a:p>
          <a:p>
            <a:pPr marL="303530" indent="-265430">
              <a:lnSpc>
                <a:spcPct val="100000"/>
              </a:lnSpc>
              <a:spcBef>
                <a:spcPts val="919"/>
              </a:spcBef>
              <a:buClr>
                <a:srgbClr val="89CFD5"/>
              </a:buClr>
              <a:buSzPct val="78048"/>
              <a:buFont typeface="Symbol"/>
              <a:buChar char="►"/>
              <a:tabLst>
                <a:tab pos="303530" algn="l"/>
              </a:tabLst>
            </a:pPr>
            <a:r>
              <a:rPr sz="2050" spc="125" dirty="0">
                <a:solidFill>
                  <a:srgbClr val="FFFFFF"/>
                </a:solidFill>
                <a:latin typeface="Trebuchet MS"/>
                <a:cs typeface="Trebuchet MS"/>
              </a:rPr>
              <a:t>[bt]?ank</a:t>
            </a:r>
            <a:endParaRPr sz="2050">
              <a:latin typeface="Trebuchet MS"/>
              <a:cs typeface="Trebuchet MS"/>
            </a:endParaRPr>
          </a:p>
          <a:p>
            <a:pPr marL="303530" indent="-265430">
              <a:lnSpc>
                <a:spcPct val="100000"/>
              </a:lnSpc>
              <a:spcBef>
                <a:spcPts val="919"/>
              </a:spcBef>
              <a:buClr>
                <a:srgbClr val="89CFD5"/>
              </a:buClr>
              <a:buSzPct val="78048"/>
              <a:buFont typeface="Symbol"/>
              <a:buChar char="►"/>
              <a:tabLst>
                <a:tab pos="303530" algn="l"/>
              </a:tabLst>
            </a:pP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ab?c?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8095" y="3584596"/>
            <a:ext cx="5277485" cy="131318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019"/>
              </a:spcBef>
            </a:pPr>
            <a:r>
              <a:rPr sz="2050" spc="-4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50" spc="-39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05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50" spc="2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5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50" spc="16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50" spc="-1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FFFFFF"/>
                </a:solidFill>
                <a:latin typeface="Trebuchet MS"/>
                <a:cs typeface="Trebuchet MS"/>
              </a:rPr>
              <a:t>tan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50" spc="-1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50" spc="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50" spc="13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50" spc="229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50" spc="1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FFFFFF"/>
                </a:solidFill>
                <a:latin typeface="Trebuchet MS"/>
                <a:cs typeface="Trebuchet MS"/>
              </a:rPr>
              <a:t>tan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50" spc="229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50">
              <a:latin typeface="Trebuchet MS"/>
              <a:cs typeface="Trebuchet MS"/>
            </a:endParaRPr>
          </a:p>
          <a:p>
            <a:pPr marL="103505">
              <a:lnSpc>
                <a:spcPct val="100000"/>
              </a:lnSpc>
              <a:spcBef>
                <a:spcPts val="919"/>
              </a:spcBef>
            </a:pPr>
            <a:r>
              <a:rPr sz="2050" spc="-4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50" spc="-39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05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50" spc="2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5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50" spc="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50" spc="13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50" spc="-1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FFFFFF"/>
                </a:solidFill>
                <a:latin typeface="Trebuchet MS"/>
                <a:cs typeface="Trebuchet MS"/>
              </a:rPr>
              <a:t>tan</a:t>
            </a:r>
            <a:r>
              <a:rPr sz="2050" spc="14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50" spc="1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50" spc="14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50" spc="-4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50" spc="-39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05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50" spc="2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5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50" spc="-1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50" spc="1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050" spc="1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5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0" dirty="0">
                <a:solidFill>
                  <a:srgbClr val="FFFFFF"/>
                </a:solidFill>
                <a:latin typeface="Trebuchet MS"/>
                <a:cs typeface="Trebuchet MS"/>
              </a:rPr>
              <a:t>ac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2069" y="4872376"/>
            <a:ext cx="960119" cy="883919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03530" indent="-265430">
              <a:lnSpc>
                <a:spcPct val="100000"/>
              </a:lnSpc>
              <a:spcBef>
                <a:spcPts val="1019"/>
              </a:spcBef>
              <a:buClr>
                <a:srgbClr val="89CFD5"/>
              </a:buClr>
              <a:buSzPct val="78048"/>
              <a:buFont typeface="Symbol"/>
              <a:buChar char="►"/>
              <a:tabLst>
                <a:tab pos="303530" algn="l"/>
              </a:tabLst>
            </a:pPr>
            <a:r>
              <a:rPr sz="2050" spc="125" dirty="0">
                <a:solidFill>
                  <a:srgbClr val="FFFFFF"/>
                </a:solidFill>
                <a:latin typeface="Trebuchet MS"/>
                <a:cs typeface="Trebuchet MS"/>
              </a:rPr>
              <a:t>ca*t</a:t>
            </a:r>
            <a:endParaRPr sz="2050">
              <a:latin typeface="Trebuchet MS"/>
              <a:cs typeface="Trebuchet MS"/>
            </a:endParaRPr>
          </a:p>
          <a:p>
            <a:pPr marL="303530" indent="-265430">
              <a:lnSpc>
                <a:spcPct val="100000"/>
              </a:lnSpc>
              <a:spcBef>
                <a:spcPts val="919"/>
              </a:spcBef>
              <a:buClr>
                <a:srgbClr val="89CFD5"/>
              </a:buClr>
              <a:buSzPct val="78048"/>
              <a:buFont typeface="Symbol"/>
              <a:buChar char="►"/>
              <a:tabLst>
                <a:tab pos="303530" algn="l"/>
              </a:tabLst>
            </a:pPr>
            <a:r>
              <a:rPr sz="2050" spc="220" dirty="0">
                <a:solidFill>
                  <a:srgbClr val="FFFFFF"/>
                </a:solidFill>
                <a:latin typeface="Trebuchet MS"/>
                <a:cs typeface="Trebuchet MS"/>
              </a:rPr>
              <a:t>ca+t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6992" y="4872376"/>
            <a:ext cx="4750435" cy="883919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050" spc="-4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50" spc="-39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5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2050" spc="-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0" dirty="0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sz="205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50" spc="-1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caa</a:t>
            </a:r>
            <a:r>
              <a:rPr sz="205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50" spc="-1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9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50" spc="125" dirty="0">
                <a:solidFill>
                  <a:srgbClr val="FFFFFF"/>
                </a:solidFill>
                <a:latin typeface="Trebuchet MS"/>
                <a:cs typeface="Trebuchet MS"/>
              </a:rPr>
              <a:t>aaa</a:t>
            </a:r>
            <a:r>
              <a:rPr sz="205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9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5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50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50" spc="-20" dirty="0">
                <a:solidFill>
                  <a:srgbClr val="FFFFFF"/>
                </a:solidFill>
                <a:latin typeface="Trebuchet MS"/>
                <a:cs typeface="Trebuchet MS"/>
              </a:rPr>
              <a:t>ì</a:t>
            </a:r>
            <a:r>
              <a:rPr sz="20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5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5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50" spc="-4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50" spc="-39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50" spc="21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5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35" dirty="0">
                <a:solidFill>
                  <a:srgbClr val="FFFFFF"/>
                </a:solidFill>
                <a:latin typeface="Trebuchet MS"/>
                <a:cs typeface="Trebuchet MS"/>
              </a:rPr>
              <a:t>cat</a:t>
            </a:r>
            <a:r>
              <a:rPr sz="2050" spc="3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2050" spc="9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50" spc="55" dirty="0">
                <a:solidFill>
                  <a:srgbClr val="FFFFFF"/>
                </a:solidFill>
                <a:latin typeface="Trebuchet MS"/>
                <a:cs typeface="Trebuchet MS"/>
              </a:rPr>
              <a:t>aat</a:t>
            </a:r>
            <a:r>
              <a:rPr sz="2050" spc="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9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50" spc="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50" spc="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50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50" spc="-20" dirty="0">
                <a:solidFill>
                  <a:srgbClr val="FFFFFF"/>
                </a:solidFill>
                <a:latin typeface="Trebuchet MS"/>
                <a:cs typeface="Trebuchet MS"/>
              </a:rPr>
              <a:t>ì</a:t>
            </a:r>
            <a:r>
              <a:rPr sz="20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5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5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069" y="5849260"/>
            <a:ext cx="55765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3530" indent="-265430">
              <a:lnSpc>
                <a:spcPct val="100000"/>
              </a:lnSpc>
              <a:spcBef>
                <a:spcPts val="90"/>
              </a:spcBef>
              <a:buClr>
                <a:srgbClr val="89CFD5"/>
              </a:buClr>
              <a:buSzPct val="78048"/>
              <a:buFont typeface="Symbol"/>
              <a:buChar char="►"/>
              <a:tabLst>
                <a:tab pos="303530" algn="l"/>
                <a:tab pos="2165350" algn="l"/>
              </a:tabLst>
            </a:pP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50" spc="229" dirty="0">
                <a:solidFill>
                  <a:srgbClr val="FFFFFF"/>
                </a:solidFill>
                <a:latin typeface="Trebuchet MS"/>
                <a:cs typeface="Trebuchet MS"/>
              </a:rPr>
              <a:t>{1</a:t>
            </a:r>
            <a:r>
              <a:rPr sz="2050" spc="18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50" spc="275" dirty="0">
                <a:solidFill>
                  <a:srgbClr val="FFFFFF"/>
                </a:solidFill>
                <a:latin typeface="Trebuchet MS"/>
                <a:cs typeface="Trebuchet MS"/>
              </a:rPr>
              <a:t>3}</a:t>
            </a:r>
            <a:r>
              <a:rPr sz="205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5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050" spc="-4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50" spc="-39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05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50" spc="2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5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6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50" spc="9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50" spc="-1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50" spc="1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50" spc="16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50" spc="1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50" spc="1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7C0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2811</Words>
  <Application>Microsoft Office PowerPoint</Application>
  <PresentationFormat>Widescreen</PresentationFormat>
  <Paragraphs>393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3" baseType="lpstr">
      <vt:lpstr>Calibri</vt:lpstr>
      <vt:lpstr>Symbol</vt:lpstr>
      <vt:lpstr>Times New Roman</vt:lpstr>
      <vt:lpstr>Trebuchet MS</vt:lpstr>
      <vt:lpstr>Office Theme</vt:lpstr>
      <vt:lpstr>Presentazione standard di PowerPoint</vt:lpstr>
      <vt:lpstr>REGEX</vt:lpstr>
      <vt:lpstr>REGEX</vt:lpstr>
      <vt:lpstr>REGEX – validatore online</vt:lpstr>
      <vt:lpstr>Corrispondenza tra caratteri</vt:lpstr>
      <vt:lpstr>Cornice []</vt:lpstr>
      <vt:lpstr>Intervalli: -</vt:lpstr>
      <vt:lpstr>Quantificatori</vt:lpstr>
      <vt:lpstr>Quantificatori</vt:lpstr>
      <vt:lpstr>Quantificatori ‘non golosi’</vt:lpstr>
      <vt:lpstr>Quantificatori ‘non golosi’</vt:lpstr>
      <vt:lpstr>Negazione: [^]</vt:lpstr>
      <vt:lpstr>Sequenze speciali o Alias</vt:lpstr>
      <vt:lpstr>Metacaratteri: punto .</vt:lpstr>
      <vt:lpstr>Metacaratteri: inizio riga ^</vt:lpstr>
      <vt:lpstr>Metacaratteri: fine riga $</vt:lpstr>
      <vt:lpstr>Confine di parola: \b</vt:lpstr>
      <vt:lpstr>Metacaratteri: backslash \</vt:lpstr>
      <vt:lpstr>Metacaratteri: |</vt:lpstr>
      <vt:lpstr>Metacaratteri: ()</vt:lpstr>
      <vt:lpstr>Metacaratteri: ()</vt:lpstr>
      <vt:lpstr>Asserzioni</vt:lpstr>
      <vt:lpstr>Asserzioni</vt:lpstr>
      <vt:lpstr>Asserzioni</vt:lpstr>
      <vt:lpstr>Asserzioni</vt:lpstr>
      <vt:lpstr>Asserzioni</vt:lpstr>
      <vt:lpstr>Asserzioni</vt:lpstr>
      <vt:lpstr>Asserzioni</vt:lpstr>
      <vt:lpstr>Asserzioni</vt:lpstr>
      <vt:lpstr>Modifiers o flags</vt:lpstr>
      <vt:lpstr>Modifiers o flags</vt:lpstr>
      <vt:lpstr>REGEX – Python metodi utili</vt:lpstr>
      <vt:lpstr>REGEX – Python metodi utili</vt:lpstr>
      <vt:lpstr>REGEX – Python metodi utili</vt:lpstr>
      <vt:lpstr>REGEX – Python metodi utili</vt:lpstr>
      <vt:lpstr>REGEX – Python metodi utili</vt:lpstr>
      <vt:lpstr>Ricerca e sostituzione</vt:lpstr>
      <vt:lpstr>Ricerca e sostituzione</vt:lpstr>
      <vt:lpstr>Ricerca e sostituzione</vt:lpstr>
      <vt:lpstr>Esercizio: indirizzo email</vt:lpstr>
      <vt:lpstr>Esercizio: indirizzo email</vt:lpstr>
      <vt:lpstr>Esercizio: indirizzo email</vt:lpstr>
      <vt:lpstr>Esercizio: indirizzo email</vt:lpstr>
      <vt:lpstr>Esercizio: numero di telefono</vt:lpstr>
      <vt:lpstr>Esercizio: numero di telefono</vt:lpstr>
      <vt:lpstr>Esercizio: Sito</vt:lpstr>
      <vt:lpstr>Esercizio: numero di telefono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 semplificate</dc:title>
  <dc:creator>Lodovica Marchesi</dc:creator>
  <cp:lastModifiedBy>Frenz Frenz</cp:lastModifiedBy>
  <cp:revision>1</cp:revision>
  <dcterms:created xsi:type="dcterms:W3CDTF">2022-03-20T21:58:14Z</dcterms:created>
  <dcterms:modified xsi:type="dcterms:W3CDTF">2022-03-20T22:04:04Z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2019-04-12T00:00:00Z</vt:filetime>
  </property>
  <property fmtid="{D5CDD505-2E9C-101B-9397-08002B2CF9AE}" pid="3" name="Creator">
    <vt:lpwstr>Impress</vt:lpwstr>
  </property>
  <property fmtid="{D5CDD505-2E9C-101B-9397-08002B2CF9AE}" pid="4" name="LastSaved">
    <vt:filetime>2019-04-12T00:00:00Z</vt:filetime>
  </property>
</Properties>
</file>