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94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0693400" cy="7562850"/>
  <p:notesSz cx="10693400" cy="7562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48" y="6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79639" y="187299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2848" y="811021"/>
            <a:ext cx="310770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6352" y="2011108"/>
            <a:ext cx="8196580" cy="4829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F062A69-DE9F-41AB-83CD-7CC3CB671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0" t="2404" r="16132"/>
          <a:stretch/>
        </p:blipFill>
        <p:spPr>
          <a:xfrm>
            <a:off x="850900" y="177612"/>
            <a:ext cx="9144000" cy="72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8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5459" y="538987"/>
            <a:ext cx="1816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/>
                <a:cs typeface="Calibri"/>
              </a:rPr>
              <a:t>Esempio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6508" y="2150323"/>
            <a:ext cx="5551170" cy="2946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latin typeface="Calibri"/>
                <a:cs typeface="Calibri"/>
              </a:rPr>
              <a:t>Scrivere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vocali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Calibri"/>
                <a:cs typeface="Calibri"/>
              </a:rPr>
              <a:t>/[aeiouAEIOU]/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/[aAeEiIoOuU]/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Scrivere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tutte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consonanti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Calibri"/>
                <a:cs typeface="Calibri"/>
              </a:rPr>
              <a:t>/[^(aeiouAEIOU)]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Scegliere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caratteri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alfabetici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escludere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vocali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8329" y="677976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065" y="811021"/>
            <a:ext cx="6448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</a:t>
            </a:r>
            <a:r>
              <a:rPr spc="10" dirty="0"/>
              <a:t> </a:t>
            </a:r>
            <a:r>
              <a:rPr spc="-5" dirty="0"/>
              <a:t>di</a:t>
            </a:r>
            <a:r>
              <a:rPr spc="10" dirty="0"/>
              <a:t> </a:t>
            </a:r>
            <a:r>
              <a:rPr spc="-5" dirty="0"/>
              <a:t>caratteri</a:t>
            </a:r>
            <a:r>
              <a:rPr dirty="0"/>
              <a:t> </a:t>
            </a:r>
            <a:r>
              <a:rPr spc="-10" dirty="0"/>
              <a:t>20110523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33447"/>
            <a:ext cx="611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Alcune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utili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abbreviazioni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caratteri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8352" y="2696908"/>
          <a:ext cx="6324599" cy="2621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caratteri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equivalente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82">
                <a:tc>
                  <a:txBody>
                    <a:bodyPr/>
                    <a:lstStyle/>
                    <a:p>
                      <a:pPr marL="11722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22">
                <a:tc>
                  <a:txBody>
                    <a:bodyPr/>
                    <a:lstStyle/>
                    <a:p>
                      <a:pPr marL="11512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/\w/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/[a‐zA‐Z0‐9_]/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/\s/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/[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\t\n]/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marL="1162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/\D/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/[^0‐9]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522">
                <a:tc>
                  <a:txBody>
                    <a:bodyPr/>
                    <a:lstStyle/>
                    <a:p>
                      <a:pPr marL="1130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/\W/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/[^a‐zA‐Z0‐9_]/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179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/\S/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\t\n]/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25935" y="5385779"/>
            <a:ext cx="2466975" cy="135699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dirty="0">
                <a:latin typeface="Arial MT"/>
                <a:cs typeface="Arial MT"/>
              </a:rPr>
              <a:t>Caratteri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particolari:</a:t>
            </a:r>
            <a:endParaRPr sz="2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095"/>
              </a:spcBef>
              <a:tabLst>
                <a:tab pos="850265" algn="l"/>
              </a:tabLst>
            </a:pPr>
            <a:r>
              <a:rPr sz="1800" spc="-5" dirty="0">
                <a:latin typeface="Arial MT"/>
                <a:cs typeface="Arial MT"/>
              </a:rPr>
              <a:t>\t	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tabulazione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  <a:tabLst>
                <a:tab pos="850265" algn="l"/>
              </a:tabLst>
            </a:pPr>
            <a:r>
              <a:rPr sz="1800" spc="-5" dirty="0">
                <a:latin typeface="Arial MT"/>
                <a:cs typeface="Arial MT"/>
              </a:rPr>
              <a:t>\n	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capo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8357" y="811021"/>
            <a:ext cx="25393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Alternativa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927351"/>
            <a:ext cx="7639684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L’operatore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|</a:t>
            </a:r>
            <a:r>
              <a:rPr sz="2800" spc="-5" dirty="0">
                <a:latin typeface="Calibri"/>
                <a:cs typeface="Calibri"/>
              </a:rPr>
              <a:t>”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esprime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disgiunzione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due </a:t>
            </a:r>
            <a:r>
              <a:rPr sz="2800" spc="5" dirty="0">
                <a:latin typeface="Calibri"/>
                <a:cs typeface="Calibri"/>
              </a:rPr>
              <a:t>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(operatore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alternativa)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0152" y="3077908"/>
          <a:ext cx="8153400" cy="114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11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/cane|gatto/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835" marR="278130" indent="-5537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“cane”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oppure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“gatto”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1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cane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abbaia”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043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gatto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miagola”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7735" y="4419544"/>
            <a:ext cx="7701280" cy="209486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Arial MT"/>
                <a:cs typeface="Arial MT"/>
              </a:rPr>
              <a:t>ATTENZIONE!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 MT"/>
                <a:cs typeface="Arial MT"/>
              </a:rPr>
              <a:t>/[..]/ </a:t>
            </a:r>
            <a:r>
              <a:rPr sz="2000" spc="-10" dirty="0">
                <a:latin typeface="Arial MT"/>
                <a:cs typeface="Arial MT"/>
              </a:rPr>
              <a:t>esprime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solo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disgiunzione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caratteri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singoli</a:t>
            </a:r>
            <a:endParaRPr sz="2000">
              <a:latin typeface="Arial MT"/>
              <a:cs typeface="Arial MT"/>
            </a:endParaRPr>
          </a:p>
          <a:p>
            <a:pPr marL="591820">
              <a:lnSpc>
                <a:spcPct val="100000"/>
              </a:lnSpc>
              <a:spcBef>
                <a:spcPts val="225"/>
              </a:spcBef>
              <a:tabLst>
                <a:tab pos="1841500" algn="l"/>
              </a:tabLst>
            </a:pPr>
            <a:r>
              <a:rPr sz="1800" spc="-5" dirty="0">
                <a:latin typeface="Arial MT"/>
                <a:cs typeface="Arial MT"/>
              </a:rPr>
              <a:t>/[abc]/	il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carattere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‘a’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‘b’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0" dirty="0">
                <a:latin typeface="Arial MT"/>
                <a:cs typeface="Arial MT"/>
              </a:rPr>
              <a:t> ‘c’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160"/>
              </a:lnSpc>
              <a:spcBef>
                <a:spcPts val="515"/>
              </a:spcBef>
            </a:pP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disgiunzione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stringhe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deve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essere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espressa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l’operatore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alternativa</a:t>
            </a:r>
            <a:endParaRPr sz="2000">
              <a:latin typeface="Arial MT"/>
              <a:cs typeface="Arial MT"/>
            </a:endParaRPr>
          </a:p>
          <a:p>
            <a:pPr marL="591820">
              <a:lnSpc>
                <a:spcPct val="100000"/>
              </a:lnSpc>
              <a:spcBef>
                <a:spcPts val="190"/>
              </a:spcBef>
              <a:tabLst>
                <a:tab pos="1840864" algn="l"/>
              </a:tabLst>
            </a:pPr>
            <a:r>
              <a:rPr sz="1800" spc="-5" dirty="0">
                <a:latin typeface="Arial MT"/>
                <a:cs typeface="Arial MT"/>
              </a:rPr>
              <a:t>/ab|c/	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stringa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‘ab’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carattere</a:t>
            </a:r>
            <a:r>
              <a:rPr sz="1800" spc="-10" dirty="0">
                <a:latin typeface="Arial MT"/>
                <a:cs typeface="Arial MT"/>
              </a:rPr>
              <a:t> ‘c’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6352" y="4144708"/>
          <a:ext cx="8153400" cy="274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11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/ba?rio/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8225" marR="104775" indent="-927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‘brio’ o ‘bario’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(la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è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opzionale)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brio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74775" marR="1367790" indent="-635" algn="ctr">
                        <a:lnSpc>
                          <a:spcPct val="1503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bario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”  “berio”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/tokens?/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2515" marR="494665" indent="-5721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l’ultimo carattere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‘s’ è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opzionale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token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33170" marR="1227455" indent="1270" algn="ctr">
                        <a:lnSpc>
                          <a:spcPct val="1506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tokens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“tokened”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Moltiplicatori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535" y="2085848"/>
            <a:ext cx="74225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Calibri"/>
                <a:cs typeface="Calibri"/>
              </a:rPr>
              <a:t>I seguenti </a:t>
            </a:r>
            <a:r>
              <a:rPr sz="1900" spc="-5" dirty="0">
                <a:latin typeface="Calibri"/>
                <a:cs typeface="Calibri"/>
              </a:rPr>
              <a:t>simboli sono usati in </a:t>
            </a:r>
            <a:r>
              <a:rPr sz="1900" dirty="0">
                <a:latin typeface="Calibri"/>
                <a:cs typeface="Calibri"/>
              </a:rPr>
              <a:t>una </a:t>
            </a:r>
            <a:r>
              <a:rPr sz="1900" spc="-5" dirty="0">
                <a:latin typeface="Calibri"/>
                <a:cs typeface="Calibri"/>
              </a:rPr>
              <a:t>RE per specificare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quante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volte </a:t>
            </a:r>
            <a:r>
              <a:rPr sz="1900" spc="-5" dirty="0">
                <a:latin typeface="Calibri"/>
                <a:cs typeface="Calibri"/>
              </a:rPr>
              <a:t>deve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comparire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il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carattere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li</a:t>
            </a:r>
            <a:r>
              <a:rPr sz="1900" spc="-5" dirty="0">
                <a:latin typeface="Calibri"/>
                <a:cs typeface="Calibri"/>
              </a:rPr>
              <a:t> precede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immediatamente: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5916" y="2664669"/>
            <a:ext cx="1896745" cy="960119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582295" indent="-570230">
              <a:lnSpc>
                <a:spcPct val="100000"/>
              </a:lnSpc>
              <a:spcBef>
                <a:spcPts val="515"/>
              </a:spcBef>
              <a:buFont typeface="Arial MT"/>
              <a:buChar char="–"/>
              <a:tabLst>
                <a:tab pos="582295" algn="l"/>
                <a:tab pos="582930" algn="l"/>
              </a:tabLst>
            </a:pPr>
            <a:r>
              <a:rPr sz="1700" spc="-5" dirty="0">
                <a:latin typeface="Calibri"/>
                <a:cs typeface="Calibri"/>
              </a:rPr>
              <a:t>/&lt;carattere&gt;?/</a:t>
            </a:r>
            <a:endParaRPr sz="1700">
              <a:latin typeface="Calibri"/>
              <a:cs typeface="Calibri"/>
            </a:endParaRPr>
          </a:p>
          <a:p>
            <a:pPr marL="582295" indent="-57023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582295" algn="l"/>
                <a:tab pos="582930" algn="l"/>
              </a:tabLst>
            </a:pPr>
            <a:r>
              <a:rPr sz="1700" spc="-5" dirty="0">
                <a:latin typeface="Calibri"/>
                <a:cs typeface="Calibri"/>
              </a:rPr>
              <a:t>/&lt;carattere&gt;*/</a:t>
            </a:r>
            <a:endParaRPr sz="1700">
              <a:latin typeface="Calibri"/>
              <a:cs typeface="Calibri"/>
            </a:endParaRPr>
          </a:p>
          <a:p>
            <a:pPr marL="582295" indent="-57023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582295" algn="l"/>
                <a:tab pos="582930" algn="l"/>
              </a:tabLst>
            </a:pPr>
            <a:r>
              <a:rPr sz="1700" spc="-5" dirty="0">
                <a:latin typeface="Calibri"/>
                <a:cs typeface="Calibri"/>
              </a:rPr>
              <a:t>/&lt;carattere&gt;+/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4676" y="2664669"/>
            <a:ext cx="5095240" cy="960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100"/>
              </a:lnSpc>
              <a:spcBef>
                <a:spcPts val="105"/>
              </a:spcBef>
            </a:pPr>
            <a:r>
              <a:rPr sz="1700" spc="-5" dirty="0">
                <a:latin typeface="Calibri"/>
                <a:cs typeface="Calibri"/>
              </a:rPr>
              <a:t>“il carattere precedente è </a:t>
            </a:r>
            <a:r>
              <a:rPr sz="1700" spc="-10" dirty="0">
                <a:latin typeface="Calibri"/>
                <a:cs typeface="Calibri"/>
              </a:rPr>
              <a:t>opzionale </a:t>
            </a:r>
            <a:r>
              <a:rPr sz="1700" spc="-5" dirty="0">
                <a:latin typeface="Calibri"/>
                <a:cs typeface="Calibri"/>
              </a:rPr>
              <a:t>(occorre 0 o 1 volta)”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“il carattere precedente occorre 0 o n volte” (Kleene Star)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“il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carattere precedente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occorre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1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volte”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Moltiplicatori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6352" y="2011108"/>
          <a:ext cx="8152765" cy="4800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/ba*/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carattere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‘b’ seguito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‘a’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8545" marR="155575" indent="-895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 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6895" marR="147320" indent="-4019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numero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infinitamente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lungo,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composto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cifre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43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534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3546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3830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87474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repubblica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/[0‐9][0‐9]*/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 marR="135890" indent="-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 numero infinitamente lungo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deve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contenere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almeno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cifra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43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534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3546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3830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87474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repubblica”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/[0‐9]+/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 marR="135890" indent="-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 numero infinitamente lungo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deve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contenere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almeno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cifra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43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534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3546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3830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87474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/ba+/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carattere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‘b’ seguito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‘a’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8545" marR="337820" indent="-7143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baaaaa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… 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Moltiplicatori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1887154"/>
            <a:ext cx="6796405" cy="9874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Moltiplicatori avanzati:</a:t>
            </a:r>
            <a:endParaRPr sz="2600">
              <a:latin typeface="Calibri"/>
              <a:cs typeface="Calibri"/>
            </a:endParaRPr>
          </a:p>
          <a:p>
            <a:pPr marL="1841500" marR="5080" indent="-1484630">
              <a:lnSpc>
                <a:spcPts val="1839"/>
              </a:lnSpc>
              <a:spcBef>
                <a:spcPts val="455"/>
              </a:spcBef>
              <a:tabLst>
                <a:tab pos="704215" algn="l"/>
              </a:tabLst>
            </a:pPr>
            <a:r>
              <a:rPr sz="1700" spc="-5" dirty="0">
                <a:latin typeface="Arial MT"/>
                <a:cs typeface="Arial MT"/>
              </a:rPr>
              <a:t>–	</a:t>
            </a:r>
            <a:r>
              <a:rPr sz="1700" spc="-5" dirty="0">
                <a:latin typeface="Calibri"/>
                <a:cs typeface="Calibri"/>
              </a:rPr>
              <a:t>/&lt;carattere&gt;{n,m}/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“il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&lt;carattere&gt;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deve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occorrere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almeno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n</a:t>
            </a:r>
            <a:r>
              <a:rPr sz="1700" i="1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massimo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m</a:t>
            </a:r>
            <a:r>
              <a:rPr sz="1700" i="1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894" y="2849073"/>
            <a:ext cx="1868805" cy="5969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700" spc="-5" dirty="0">
                <a:latin typeface="Calibri"/>
                <a:cs typeface="Calibri"/>
              </a:rPr>
              <a:t>/&lt;carattere&gt;{n,}/</a:t>
            </a:r>
            <a:endParaRPr sz="17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210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700" spc="-5" dirty="0">
                <a:latin typeface="Calibri"/>
                <a:cs typeface="Calibri"/>
              </a:rPr>
              <a:t>/carattere&gt;{n}/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816" y="2849073"/>
            <a:ext cx="4535170" cy="5969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310"/>
              </a:spcBef>
            </a:pPr>
            <a:r>
              <a:rPr sz="1700" spc="-5" dirty="0">
                <a:latin typeface="Calibri"/>
                <a:cs typeface="Calibri"/>
              </a:rPr>
              <a:t>“il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&lt;carattere&gt;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deve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comparire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almeno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n</a:t>
            </a:r>
            <a:r>
              <a:rPr sz="1700" i="1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700" spc="-5" dirty="0">
                <a:latin typeface="Calibri"/>
                <a:cs typeface="Calibri"/>
              </a:rPr>
              <a:t>“il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&lt;carattere&gt;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deve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comparire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esattamente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n</a:t>
            </a:r>
            <a:r>
              <a:rPr sz="1700" i="1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volte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0152" y="3839908"/>
          <a:ext cx="8153400" cy="3154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11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/a{2,3}b/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901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formata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almeno 2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‘a’ e 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massimo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3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‘a’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seguita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‘b’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aab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aaab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39215" marR="1332865" indent="-1270" algn="ctr">
                        <a:lnSpc>
                          <a:spcPts val="3250"/>
                        </a:lnSpc>
                        <a:spcBef>
                          <a:spcPts val="28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“ab”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“aaaab”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4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/a{2}b/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090" marR="331470" indent="218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formata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esattamente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‘a’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aab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“ab”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“aaab”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2603" y="811021"/>
            <a:ext cx="165036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Ancore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1641"/>
            <a:ext cx="7671434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  <a:tab pos="1973580" algn="l"/>
              </a:tabLst>
            </a:pPr>
            <a:r>
              <a:rPr sz="2400" dirty="0">
                <a:latin typeface="Calibri"/>
                <a:cs typeface="Calibri"/>
              </a:rPr>
              <a:t>Le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ancore </a:t>
            </a:r>
            <a:r>
              <a:rPr sz="2400" dirty="0">
                <a:latin typeface="Calibri"/>
                <a:cs typeface="Calibri"/>
              </a:rPr>
              <a:t>sono </a:t>
            </a:r>
            <a:r>
              <a:rPr sz="2400" spc="-5" dirty="0">
                <a:latin typeface="Calibri"/>
                <a:cs typeface="Calibri"/>
              </a:rPr>
              <a:t>caratteri </a:t>
            </a:r>
            <a:r>
              <a:rPr sz="2400" dirty="0">
                <a:latin typeface="Calibri"/>
                <a:cs typeface="Calibri"/>
              </a:rPr>
              <a:t>speciali </a:t>
            </a:r>
            <a:r>
              <a:rPr sz="2400" spc="-5" dirty="0">
                <a:latin typeface="Calibri"/>
                <a:cs typeface="Calibri"/>
              </a:rPr>
              <a:t>che </a:t>
            </a:r>
            <a:r>
              <a:rPr sz="2400" dirty="0">
                <a:latin typeface="Calibri"/>
                <a:cs typeface="Calibri"/>
              </a:rPr>
              <a:t>specificano dove deve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comparire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	</a:t>
            </a:r>
            <a:r>
              <a:rPr sz="2400" spc="-5" dirty="0">
                <a:latin typeface="Calibri"/>
                <a:cs typeface="Calibri"/>
              </a:rPr>
              <a:t>pattern di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testo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dirty="0">
                <a:latin typeface="Calibri"/>
                <a:cs typeface="Calibri"/>
              </a:rPr>
              <a:t>cercare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9842" y="2831397"/>
            <a:ext cx="5529580" cy="11049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r>
              <a:rPr sz="1600" spc="-5" dirty="0">
                <a:latin typeface="Calibri"/>
                <a:cs typeface="Calibri"/>
              </a:rPr>
              <a:t>&lt;pattern&gt;/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&lt;pattern&gt; </a:t>
            </a:r>
            <a:r>
              <a:rPr sz="1600" dirty="0">
                <a:latin typeface="Calibri"/>
                <a:cs typeface="Calibri"/>
              </a:rPr>
              <a:t>deve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comparire </a:t>
            </a:r>
            <a:r>
              <a:rPr sz="1600" spc="-10" dirty="0">
                <a:latin typeface="Calibri"/>
                <a:cs typeface="Calibri"/>
              </a:rPr>
              <a:t>all’inizio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linea</a:t>
            </a:r>
            <a:endParaRPr sz="16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600" spc="-5" dirty="0">
                <a:latin typeface="Calibri"/>
                <a:cs typeface="Calibri"/>
              </a:rPr>
              <a:t>/&lt;pattern&gt;</a:t>
            </a:r>
            <a:r>
              <a:rPr sz="1600" spc="-5" dirty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sz="1600" spc="-5" dirty="0">
                <a:latin typeface="Calibri"/>
                <a:cs typeface="Calibri"/>
              </a:rPr>
              <a:t>/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il &lt;pattern&gt; </a:t>
            </a:r>
            <a:r>
              <a:rPr sz="1600" dirty="0">
                <a:latin typeface="Calibri"/>
                <a:cs typeface="Calibri"/>
              </a:rPr>
              <a:t>deve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comparire alla </a:t>
            </a:r>
            <a:r>
              <a:rPr sz="1600" spc="-10" dirty="0">
                <a:latin typeface="Calibri"/>
                <a:cs typeface="Calibri"/>
              </a:rPr>
              <a:t>fine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linea</a:t>
            </a:r>
            <a:endParaRPr sz="16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600" spc="-5" dirty="0">
                <a:latin typeface="Calibri"/>
                <a:cs typeface="Calibri"/>
              </a:rPr>
              <a:t>/\b&lt;pattern&gt;/</a:t>
            </a:r>
            <a:endParaRPr sz="1600">
              <a:latin typeface="Calibri"/>
              <a:cs typeface="Calibri"/>
            </a:endParaRPr>
          </a:p>
          <a:p>
            <a:pPr marL="360045" indent="-347980">
              <a:lnSpc>
                <a:spcPct val="100000"/>
              </a:lnSpc>
              <a:spcBef>
                <a:spcPts val="204"/>
              </a:spcBef>
              <a:buFont typeface="Arial MT"/>
              <a:buChar char="–"/>
              <a:tabLst>
                <a:tab pos="360045" algn="l"/>
                <a:tab pos="360680" algn="l"/>
              </a:tabLst>
            </a:pPr>
            <a:r>
              <a:rPr sz="1600" spc="-5" dirty="0">
                <a:latin typeface="Calibri"/>
                <a:cs typeface="Calibri"/>
              </a:rPr>
              <a:t>/&lt;pattern&gt;\b/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783" y="3370876"/>
            <a:ext cx="417512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106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il &lt;pattern&gt; </a:t>
            </a:r>
            <a:r>
              <a:rPr sz="1600" dirty="0">
                <a:latin typeface="Calibri"/>
                <a:cs typeface="Calibri"/>
              </a:rPr>
              <a:t>deve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comparire </a:t>
            </a:r>
            <a:r>
              <a:rPr sz="1600" spc="-10" dirty="0">
                <a:latin typeface="Calibri"/>
                <a:cs typeface="Calibri"/>
              </a:rPr>
              <a:t>all’inizio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 una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parola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&lt;pattern&gt; </a:t>
            </a:r>
            <a:r>
              <a:rPr sz="1600" dirty="0">
                <a:latin typeface="Calibri"/>
                <a:cs typeface="Calibri"/>
              </a:rPr>
              <a:t>deve </a:t>
            </a:r>
            <a:r>
              <a:rPr sz="1600" spc="-5" dirty="0">
                <a:latin typeface="Calibri"/>
                <a:cs typeface="Calibri"/>
              </a:rPr>
              <a:t>comparire alla </a:t>
            </a:r>
            <a:r>
              <a:rPr sz="1600" spc="-10" dirty="0">
                <a:latin typeface="Calibri"/>
                <a:cs typeface="Calibri"/>
              </a:rPr>
              <a:t>fine</a:t>
            </a:r>
            <a:r>
              <a:rPr sz="1600" spc="-5" dirty="0">
                <a:latin typeface="Calibri"/>
                <a:cs typeface="Calibri"/>
              </a:rPr>
              <a:t> di </a:t>
            </a:r>
            <a:r>
              <a:rPr sz="1600" spc="-10" dirty="0">
                <a:latin typeface="Calibri"/>
                <a:cs typeface="Calibri"/>
              </a:rPr>
              <a:t>una</a:t>
            </a:r>
            <a:r>
              <a:rPr sz="1600" spc="-5" dirty="0">
                <a:latin typeface="Calibri"/>
                <a:cs typeface="Calibri"/>
              </a:rPr>
              <a:t> parola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0152" y="3960304"/>
          <a:ext cx="8153400" cy="2867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994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11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/cane$/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47955" indent="2584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‘cane’ quando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“…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cane</a:t>
                      </a:r>
                      <a:r>
                        <a:rPr sz="1800" spc="-5" dirty="0">
                          <a:latin typeface="MS PGothic"/>
                          <a:cs typeface="MS PGothic"/>
                        </a:rPr>
                        <a:t>¶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Mario”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/^La/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0" marR="82550" indent="-4864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‘La’ quando compare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all’inizio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linea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spc="-5" dirty="0">
                          <a:latin typeface="MS PGothic"/>
                          <a:cs typeface="MS PGothic"/>
                        </a:rPr>
                        <a:t>¶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macchina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era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guasta”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treno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Spezia”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/^La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Spezia$/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130" marR="189230" indent="-4629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riga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contiene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solo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Spezia”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spc="-5" dirty="0">
                          <a:latin typeface="MS PGothic"/>
                          <a:cs typeface="MS PGothic"/>
                        </a:rPr>
                        <a:t>¶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u="sng" spc="-3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Spezia</a:t>
                      </a:r>
                      <a:r>
                        <a:rPr sz="1800" dirty="0">
                          <a:latin typeface="MS PGothic"/>
                          <a:cs typeface="MS PGothic"/>
                        </a:rPr>
                        <a:t>¶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“…a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Spezia per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lavoro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…”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84501"/>
            <a:ext cx="7604759" cy="2350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6235" algn="l"/>
                <a:tab pos="2402205" algn="l"/>
              </a:tabLst>
            </a:pPr>
            <a:r>
              <a:rPr sz="3200" spc="-5" dirty="0">
                <a:latin typeface="Calibri"/>
                <a:cs typeface="Calibri"/>
              </a:rPr>
              <a:t>Formalizzare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espressioni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regolari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patterns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trovare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seguenti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(NB: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parola	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sequenza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caratteri separati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spazi)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45"/>
              </a:spcBef>
              <a:tabLst>
                <a:tab pos="7042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“tutte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dirty="0">
                <a:latin typeface="Calibri"/>
                <a:cs typeface="Calibri"/>
              </a:rPr>
              <a:t> vocali</a:t>
            </a:r>
            <a:r>
              <a:rPr sz="2000" spc="-5" dirty="0">
                <a:latin typeface="Calibri"/>
                <a:cs typeface="Calibri"/>
              </a:rPr>
              <a:t> minuscole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maiuscole“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84501"/>
            <a:ext cx="7604759" cy="2848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6235" algn="l"/>
                <a:tab pos="2402205" algn="l"/>
              </a:tabLst>
            </a:pPr>
            <a:r>
              <a:rPr sz="3200" spc="-5" dirty="0">
                <a:latin typeface="Calibri"/>
                <a:cs typeface="Calibri"/>
              </a:rPr>
              <a:t>Formalizzare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espressioni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regolari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patterns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trovare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seguenti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(NB: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parola	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sequenza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caratteri separati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spazi)</a:t>
            </a:r>
            <a:endParaRPr sz="32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45"/>
              </a:spcBef>
              <a:tabLst>
                <a:tab pos="704215" algn="l"/>
              </a:tabLst>
            </a:pPr>
            <a:r>
              <a:rPr sz="2000" spc="-5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“tutte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dirty="0">
                <a:latin typeface="Calibri"/>
                <a:cs typeface="Calibri"/>
              </a:rPr>
              <a:t> vocali</a:t>
            </a:r>
            <a:r>
              <a:rPr sz="2000" spc="-5" dirty="0">
                <a:latin typeface="Calibri"/>
                <a:cs typeface="Calibri"/>
              </a:rPr>
              <a:t> minuscole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maiuscole</a:t>
            </a:r>
            <a:r>
              <a:rPr sz="2000" spc="-5" dirty="0">
                <a:latin typeface="Calibri"/>
                <a:cs typeface="Calibri"/>
              </a:rPr>
              <a:t>“</a:t>
            </a:r>
            <a:endParaRPr lang="it-IT" sz="20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45"/>
              </a:spcBef>
              <a:tabLst>
                <a:tab pos="704215" algn="l"/>
              </a:tabLst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2800" spc="-5" dirty="0" err="1">
                <a:solidFill>
                  <a:srgbClr val="FF0000"/>
                </a:solidFill>
                <a:latin typeface="Calibri"/>
                <a:cs typeface="Calibri"/>
              </a:rPr>
              <a:t>AaEeIiOoUu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“tutte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 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contengono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stringa “re””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11E0F5F-0FF4-4323-A383-C6776298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126155"/>
            <a:ext cx="5748354" cy="731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33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259365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“tutte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occorrenze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della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“re””</a:t>
            </a:r>
            <a:endParaRPr lang="it-IT" sz="1800" spc="-5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endParaRPr lang="it-IT" spc="-5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endParaRPr lang="it-IT" sz="1800" dirty="0">
              <a:latin typeface="Calibri"/>
              <a:cs typeface="Calibri"/>
            </a:endParaRPr>
          </a:p>
          <a:p>
            <a:pPr marL="12700">
              <a:spcBef>
                <a:spcPts val="310"/>
              </a:spcBef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lang="it-IT" sz="2800" dirty="0">
                <a:solidFill>
                  <a:srgbClr val="FF0000"/>
                </a:solidFill>
                <a:latin typeface="Calibri"/>
                <a:cs typeface="Calibri"/>
              </a:rPr>
              <a:t>re'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“tutte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finiscono con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5" dirty="0">
                <a:latin typeface="Calibri"/>
                <a:cs typeface="Calibri"/>
              </a:rPr>
              <a:t> stringa “re”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9945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“tutte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finiscono con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-5" dirty="0">
                <a:latin typeface="Calibri"/>
                <a:cs typeface="Calibri"/>
              </a:rPr>
              <a:t> stringa “re”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”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re\b</a:t>
            </a:r>
            <a:r>
              <a:rPr lang="it-IT" sz="2800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"le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contengono "tar"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"tr””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9945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"le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contengono "tar"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"tr"”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800" spc="-5" dirty="0" err="1">
                <a:solidFill>
                  <a:srgbClr val="FF0000"/>
                </a:solidFill>
                <a:latin typeface="Calibri"/>
                <a:cs typeface="Calibri"/>
              </a:rPr>
              <a:t>ta?r</a:t>
            </a: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"le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iniziano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 "tar"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"tr””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27679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"le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parole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iniziano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 "tar"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 </a:t>
            </a:r>
            <a:r>
              <a:rPr sz="1800" spc="-5" dirty="0">
                <a:latin typeface="Calibri"/>
                <a:cs typeface="Calibri"/>
              </a:rPr>
              <a:t>"tr””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lang="it-IT" sz="2800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2800" dirty="0" err="1">
                <a:solidFill>
                  <a:srgbClr val="FF0000"/>
                </a:solidFill>
                <a:latin typeface="Calibri"/>
                <a:cs typeface="Calibri"/>
              </a:rPr>
              <a:t>bta?r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345"/>
              </a:spcBef>
            </a:pPr>
            <a:r>
              <a:rPr lang="it-IT" sz="2800" spc="-5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2800" spc="-5" dirty="0" err="1">
                <a:solidFill>
                  <a:srgbClr val="FF0000"/>
                </a:solidFill>
                <a:latin typeface="Calibri"/>
                <a:cs typeface="Calibri"/>
              </a:rPr>
              <a:t>btar|tr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5284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”sequenze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numeri"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506970" cy="19945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2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”sequenze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numeri”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\d</a:t>
            </a:r>
            <a:r>
              <a:rPr lang="it-IT" sz="2800" spc="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il fuoco e per riscaldare </a:t>
            </a:r>
            <a:r>
              <a:rPr sz="2400" i="1" spc="-10" dirty="0">
                <a:latin typeface="Courier New"/>
                <a:cs typeface="Courier New"/>
              </a:rPr>
              <a:t>le </a:t>
            </a:r>
            <a:r>
              <a:rPr sz="2400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8707" y="811021"/>
            <a:ext cx="45573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Espressioni Regolari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2050795"/>
            <a:ext cx="7720965" cy="3857466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4965" marR="228600" indent="-342900">
              <a:lnSpc>
                <a:spcPts val="2700"/>
              </a:lnSpc>
              <a:spcBef>
                <a:spcPts val="4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Linguaggio standard </a:t>
            </a:r>
            <a:r>
              <a:rPr sz="2500" dirty="0">
                <a:latin typeface="Calibri"/>
                <a:cs typeface="Calibri"/>
              </a:rPr>
              <a:t>per caratterizzare </a:t>
            </a:r>
            <a:r>
              <a:rPr sz="2500" spc="-5" dirty="0">
                <a:latin typeface="Calibri"/>
                <a:cs typeface="Calibri"/>
              </a:rPr>
              <a:t>stringhe di </a:t>
            </a:r>
            <a:r>
              <a:rPr sz="2500" dirty="0">
                <a:latin typeface="Calibri"/>
                <a:cs typeface="Calibri"/>
              </a:rPr>
              <a:t>testo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regular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expressions</a:t>
            </a:r>
            <a:r>
              <a:rPr sz="2500" spc="-5" dirty="0">
                <a:latin typeface="Calibri"/>
                <a:cs typeface="Calibri"/>
              </a:rPr>
              <a:t>,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regex</a:t>
            </a:r>
            <a:r>
              <a:rPr sz="2500" dirty="0">
                <a:latin typeface="Calibri"/>
                <a:cs typeface="Calibri"/>
              </a:rPr>
              <a:t>,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2500" dirty="0">
                <a:latin typeface="Calibri"/>
                <a:cs typeface="Calibri"/>
              </a:rPr>
              <a:t>)</a:t>
            </a:r>
          </a:p>
          <a:p>
            <a:pPr marL="704215" lvl="1" indent="-347980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definite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Kleene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1956</a:t>
            </a:r>
            <a:endParaRPr sz="22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Strumento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ideale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</a:t>
            </a:r>
          </a:p>
          <a:p>
            <a:pPr marL="704215" lvl="1" indent="-34798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ricercare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</a:t>
            </a:r>
          </a:p>
          <a:p>
            <a:pPr marL="704215" lvl="1" indent="-34798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sostituire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</a:t>
            </a:r>
          </a:p>
          <a:p>
            <a:pPr marL="354965" indent="-3429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Molti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programmi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supportano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RE:</a:t>
            </a:r>
          </a:p>
          <a:p>
            <a:pPr marL="704215" lvl="1" indent="-34798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“Trova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Sostituisci”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Word</a:t>
            </a:r>
            <a:endParaRPr sz="2200" dirty="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i="1" spc="-5" dirty="0">
                <a:latin typeface="Calibri"/>
                <a:cs typeface="Calibri"/>
              </a:rPr>
              <a:t>grep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Unix</a:t>
            </a:r>
            <a:endParaRPr sz="2200" dirty="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i="1" spc="-5" dirty="0">
                <a:latin typeface="Calibri"/>
                <a:cs typeface="Calibri"/>
              </a:rPr>
              <a:t>Emacs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altri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editors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il </a:t>
            </a:r>
            <a:r>
              <a:rPr sz="2400" i="1" spc="-5" dirty="0">
                <a:latin typeface="Courier New"/>
                <a:cs typeface="Courier New"/>
              </a:rPr>
              <a:t>fuoco e per riscaldare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le </a:t>
            </a:r>
            <a:r>
              <a:rPr sz="2400" b="1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b="1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il fuoco e per </a:t>
            </a:r>
            <a:r>
              <a:rPr sz="2400" i="1" spc="-10" dirty="0">
                <a:latin typeface="Courier New"/>
                <a:cs typeface="Courier New"/>
              </a:rPr>
              <a:t>riscaldare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le </a:t>
            </a:r>
            <a:r>
              <a:rPr sz="2400" b="1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b(il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</a:t>
            </a: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it-IT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</a:t>
            </a: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it-IT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</a:t>
            </a:r>
            <a:r>
              <a:rPr lang="it-IT"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it-IT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</a:t>
            </a: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it-IT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</a:t>
            </a:r>
            <a:r>
              <a:rPr lang="it-IT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il fuoco</a:t>
            </a:r>
            <a:r>
              <a:rPr sz="2400" b="1" i="1" spc="-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 per riscaldare </a:t>
            </a:r>
            <a:r>
              <a:rPr sz="2400" i="1" spc="-10" dirty="0">
                <a:latin typeface="Courier New"/>
                <a:cs typeface="Courier New"/>
              </a:rPr>
              <a:t>le </a:t>
            </a:r>
            <a:r>
              <a:rPr sz="2400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89215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0400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b="1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</a:pPr>
            <a:r>
              <a:rPr sz="2400" i="1" spc="-5" dirty="0">
                <a:latin typeface="Courier New"/>
                <a:cs typeface="Courier New"/>
              </a:rPr>
              <a:t>Non era un legno di lusso, ma un </a:t>
            </a:r>
            <a:r>
              <a:rPr sz="2400" i="1" spc="-10" dirty="0">
                <a:latin typeface="Courier New"/>
                <a:cs typeface="Courier New"/>
              </a:rPr>
              <a:t>semplice </a:t>
            </a:r>
            <a:r>
              <a:rPr sz="2400" i="1" spc="-5" dirty="0">
                <a:latin typeface="Courier New"/>
                <a:cs typeface="Courier New"/>
              </a:rPr>
              <a:t> 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il fuoco e per </a:t>
            </a:r>
            <a:r>
              <a:rPr sz="2400" i="1" spc="-10" dirty="0">
                <a:latin typeface="Courier New"/>
                <a:cs typeface="Courier New"/>
              </a:rPr>
              <a:t>riscaldare</a:t>
            </a:r>
            <a:r>
              <a:rPr sz="2400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le </a:t>
            </a:r>
            <a:r>
              <a:rPr sz="2400" b="1" i="1" spc="-5" dirty="0">
                <a:latin typeface="Courier New"/>
                <a:cs typeface="Courier New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stanze</a:t>
            </a:r>
            <a:r>
              <a:rPr sz="2400" i="1" spc="-5" dirty="0">
                <a:latin typeface="Courier New"/>
                <a:cs typeface="Courier New"/>
              </a:rPr>
              <a:t>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60117"/>
            <a:ext cx="7690484" cy="46983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62305">
              <a:lnSpc>
                <a:spcPts val="3060"/>
              </a:lnSpc>
              <a:spcBef>
                <a:spcPts val="455"/>
              </a:spcBef>
              <a:buSzPct val="85714"/>
              <a:buFont typeface="Arial MT"/>
              <a:buChar char="•"/>
              <a:tabLst>
                <a:tab pos="187960" algn="l"/>
              </a:tabLst>
            </a:pPr>
            <a:r>
              <a:rPr sz="2800" spc="-5" dirty="0">
                <a:latin typeface="Times New Roman"/>
                <a:cs typeface="Times New Roman"/>
              </a:rPr>
              <a:t>Elencare le stringhe corrispondenti alle seguenti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espressioni regolari</a:t>
            </a:r>
            <a:endParaRPr sz="2800" dirty="0"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40"/>
              </a:spcBef>
            </a:pP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'\b(il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9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Arial MT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l.)\b\w+'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280"/>
              </a:spcBef>
            </a:pPr>
            <a:r>
              <a:rPr lang="pl-PL" sz="2400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\b(il</a:t>
            </a:r>
            <a:r>
              <a:rPr lang="pl-PL"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|</a:t>
            </a:r>
            <a:r>
              <a:rPr lang="pl-PL"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l-PL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l.)\b\s+\w+'</a:t>
            </a:r>
            <a:endParaRPr lang="pl-PL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9575">
              <a:lnSpc>
                <a:spcPct val="100000"/>
              </a:lnSpc>
              <a:spcBef>
                <a:spcPts val="1130"/>
              </a:spcBef>
            </a:pPr>
            <a:r>
              <a:rPr lang="pl-PL" sz="2400" b="1" spc="-5" dirty="0">
                <a:solidFill>
                  <a:srgbClr val="FF0000"/>
                </a:solidFill>
                <a:latin typeface="Arial MT"/>
                <a:cs typeface="Times New Roman"/>
              </a:rPr>
              <a:t>'</a:t>
            </a:r>
            <a:r>
              <a:rPr lang="pl-PL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\bun.?\b\s+\w+'</a:t>
            </a:r>
            <a:endParaRPr lang="pl-PL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89900"/>
              </a:lnSpc>
              <a:spcBef>
                <a:spcPts val="745"/>
              </a:spcBef>
              <a:tabLst>
                <a:tab pos="5488305" algn="l"/>
              </a:tabLst>
            </a:pPr>
            <a:r>
              <a:rPr sz="2400" i="1" spc="-5" dirty="0">
                <a:latin typeface="Courier New"/>
                <a:cs typeface="Courier New"/>
              </a:rPr>
              <a:t>Non</a:t>
            </a:r>
            <a:r>
              <a:rPr sz="2400" i="1" spc="-1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era</a:t>
            </a:r>
            <a:r>
              <a:rPr sz="2400" i="1" dirty="0">
                <a:latin typeface="Courier New"/>
                <a:cs typeface="Courier New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un legno</a:t>
            </a:r>
            <a:r>
              <a:rPr sz="2400" b="1" i="1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di lusso, ma	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un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semplice </a:t>
            </a:r>
            <a:r>
              <a:rPr sz="2400" b="1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pezzo da catasta, di quelli che </a:t>
            </a:r>
            <a:r>
              <a:rPr sz="2400" i="1" spc="-10" dirty="0">
                <a:latin typeface="Courier New"/>
                <a:cs typeface="Courier New"/>
              </a:rPr>
              <a:t>d'inverno </a:t>
            </a:r>
            <a:r>
              <a:rPr sz="2400" i="1" spc="-5" dirty="0">
                <a:latin typeface="Courier New"/>
                <a:cs typeface="Courier New"/>
              </a:rPr>
              <a:t> si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mettono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nelle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stufe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e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nei</a:t>
            </a:r>
            <a:r>
              <a:rPr sz="2400" i="1" spc="-1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caminetti</a:t>
            </a:r>
            <a:r>
              <a:rPr sz="2400" i="1" spc="-20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per </a:t>
            </a:r>
            <a:r>
              <a:rPr sz="2400" i="1" spc="-142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accendere il fuoco e per riscaldare </a:t>
            </a:r>
            <a:r>
              <a:rPr sz="2400" i="1" spc="-10" dirty="0">
                <a:latin typeface="Courier New"/>
                <a:cs typeface="Courier New"/>
              </a:rPr>
              <a:t>le </a:t>
            </a:r>
            <a:r>
              <a:rPr sz="2400" i="1" spc="-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stanze.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738745" cy="17760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36854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>
              <a:latin typeface="Calibri"/>
              <a:cs typeface="Calibri"/>
            </a:endParaRPr>
          </a:p>
          <a:p>
            <a:pPr marL="704215" marR="5080" indent="-347980">
              <a:lnSpc>
                <a:spcPts val="1950"/>
              </a:lnSpc>
              <a:spcBef>
                <a:spcPts val="46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le parole che terminano con un segno di punteggiatura </a:t>
            </a:r>
            <a:r>
              <a:rPr sz="1800" spc="-5" dirty="0">
                <a:latin typeface="Calibri"/>
                <a:cs typeface="Calibri"/>
              </a:rPr>
              <a:t>(es. </a:t>
            </a:r>
            <a:r>
              <a:rPr sz="1800" dirty="0">
                <a:latin typeface="Calibri"/>
                <a:cs typeface="Calibri"/>
              </a:rPr>
              <a:t>"cane," "finito;"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ecc.)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4409" y="811021"/>
            <a:ext cx="17037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Esercizi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5459" y="1955545"/>
            <a:ext cx="7738745" cy="217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36854" indent="-3429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  <a:tab pos="6768465" algn="l"/>
              </a:tabLst>
            </a:pPr>
            <a:r>
              <a:rPr sz="2800" spc="-5" dirty="0">
                <a:latin typeface="Calibri"/>
                <a:cs typeface="Calibri"/>
              </a:rPr>
              <a:t>Formalizzare con le </a:t>
            </a:r>
            <a:r>
              <a:rPr sz="2800" dirty="0">
                <a:latin typeface="Calibri"/>
                <a:cs typeface="Calibri"/>
              </a:rPr>
              <a:t>espressioni </a:t>
            </a:r>
            <a:r>
              <a:rPr sz="2800" spc="-5" dirty="0">
                <a:latin typeface="Calibri"/>
                <a:cs typeface="Calibri"/>
              </a:rPr>
              <a:t>regolari </a:t>
            </a:r>
            <a:r>
              <a:rPr sz="2800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patterns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trovare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seguenti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(NB: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parola	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sequenza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caratteri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separati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spazi)</a:t>
            </a:r>
            <a:endParaRPr sz="2800" dirty="0">
              <a:latin typeface="Calibri"/>
              <a:cs typeface="Calibri"/>
            </a:endParaRPr>
          </a:p>
          <a:p>
            <a:pPr marL="704215" marR="5080" indent="-347980">
              <a:lnSpc>
                <a:spcPts val="1950"/>
              </a:lnSpc>
              <a:spcBef>
                <a:spcPts val="465"/>
              </a:spcBef>
              <a:tabLst>
                <a:tab pos="704215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dirty="0">
                <a:latin typeface="Calibri"/>
                <a:cs typeface="Calibri"/>
              </a:rPr>
              <a:t>le parole che terminano con un segno di punteggiatura </a:t>
            </a:r>
            <a:r>
              <a:rPr sz="1800" spc="-5" dirty="0">
                <a:latin typeface="Calibri"/>
                <a:cs typeface="Calibri"/>
              </a:rPr>
              <a:t>(es. </a:t>
            </a:r>
            <a:r>
              <a:rPr sz="1800" dirty="0">
                <a:latin typeface="Calibri"/>
                <a:cs typeface="Calibri"/>
              </a:rPr>
              <a:t>"cane," "finito;"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ecc.)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lang="it-IT" sz="2400" spc="-5" dirty="0">
                <a:solidFill>
                  <a:srgbClr val="FF0000"/>
                </a:solidFill>
                <a:latin typeface="Calibri"/>
                <a:cs typeface="Calibri"/>
              </a:rPr>
              <a:t>[a-</a:t>
            </a:r>
            <a:r>
              <a:rPr lang="it-IT" sz="2400" spc="-5" dirty="0" err="1">
                <a:solidFill>
                  <a:srgbClr val="FF0000"/>
                </a:solidFill>
                <a:latin typeface="Calibri"/>
                <a:cs typeface="Calibri"/>
              </a:rPr>
              <a:t>zA</a:t>
            </a:r>
            <a:r>
              <a:rPr lang="it-IT" sz="2400" spc="-5" dirty="0">
                <a:solidFill>
                  <a:srgbClr val="FF0000"/>
                </a:solidFill>
                <a:latin typeface="Calibri"/>
                <a:cs typeface="Calibri"/>
              </a:rPr>
              <a:t>-Z]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+\b[;:.,?!\.]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863" y="811021"/>
            <a:ext cx="5109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 e</a:t>
            </a:r>
            <a:r>
              <a:rPr spc="-10" dirty="0"/>
              <a:t> </a:t>
            </a:r>
            <a:r>
              <a:rPr spc="-5" dirty="0"/>
              <a:t>Pattern</a:t>
            </a:r>
            <a:r>
              <a:rPr spc="-25" dirty="0"/>
              <a:t> </a:t>
            </a:r>
            <a:r>
              <a:rPr spc="-5"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535" y="2059177"/>
            <a:ext cx="8274684" cy="45542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298450" indent="-343535">
              <a:lnSpc>
                <a:spcPts val="2370"/>
              </a:lnSpc>
              <a:spcBef>
                <a:spcPts val="4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Il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pattern matching </a:t>
            </a:r>
            <a:r>
              <a:rPr sz="2200" dirty="0">
                <a:latin typeface="Calibri"/>
                <a:cs typeface="Calibri"/>
              </a:rPr>
              <a:t>è </a:t>
            </a: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dirty="0">
                <a:latin typeface="Calibri"/>
                <a:cs typeface="Calibri"/>
              </a:rPr>
              <a:t>forma </a:t>
            </a:r>
            <a:r>
              <a:rPr sz="2200" spc="-5" dirty="0">
                <a:latin typeface="Calibri"/>
                <a:cs typeface="Calibri"/>
              </a:rPr>
              <a:t>più elementare </a:t>
            </a:r>
            <a:r>
              <a:rPr sz="2200" dirty="0">
                <a:latin typeface="Calibri"/>
                <a:cs typeface="Calibri"/>
              </a:rPr>
              <a:t>di </a:t>
            </a:r>
            <a:r>
              <a:rPr sz="2200" spc="-5" dirty="0">
                <a:latin typeface="Calibri"/>
                <a:cs typeface="Calibri"/>
              </a:rPr>
              <a:t>elaborazione di </a:t>
            </a:r>
            <a:r>
              <a:rPr sz="2200" spc="-10" dirty="0">
                <a:latin typeface="Calibri"/>
                <a:cs typeface="Calibri"/>
              </a:rPr>
              <a:t>un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testo:</a:t>
            </a:r>
            <a:endParaRPr sz="2200">
              <a:latin typeface="Calibri"/>
              <a:cs typeface="Calibri"/>
            </a:endParaRPr>
          </a:p>
          <a:p>
            <a:pPr marL="704215" lvl="1" indent="-347980">
              <a:lnSpc>
                <a:spcPts val="2055"/>
              </a:lnSpc>
              <a:spcBef>
                <a:spcPts val="19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spc="-5" dirty="0">
                <a:latin typeface="Calibri"/>
                <a:cs typeface="Calibri"/>
              </a:rPr>
              <a:t>dato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 </a:t>
            </a:r>
            <a:r>
              <a:rPr sz="1800" dirty="0">
                <a:latin typeface="Calibri"/>
                <a:cs typeface="Calibri"/>
              </a:rPr>
              <a:t>vengono</a:t>
            </a:r>
            <a:r>
              <a:rPr sz="1800" spc="-5" dirty="0">
                <a:latin typeface="Calibri"/>
                <a:cs typeface="Calibri"/>
              </a:rPr>
              <a:t> cercate </a:t>
            </a:r>
            <a:r>
              <a:rPr sz="1800" dirty="0">
                <a:latin typeface="Calibri"/>
                <a:cs typeface="Calibri"/>
              </a:rPr>
              <a:t>le </a:t>
            </a:r>
            <a:r>
              <a:rPr sz="1800" spc="-5" dirty="0">
                <a:latin typeface="Calibri"/>
                <a:cs typeface="Calibri"/>
              </a:rPr>
              <a:t>stringhe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 corrispondono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 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  <a:p>
            <a:pPr marL="704215">
              <a:lnSpc>
                <a:spcPts val="2055"/>
              </a:lnSpc>
            </a:pPr>
            <a:r>
              <a:rPr sz="1800" i="1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  <a:p>
            <a:pPr marL="704215" marR="216535" lvl="1" indent="-347980">
              <a:lnSpc>
                <a:spcPts val="1950"/>
              </a:lnSpc>
              <a:spcBef>
                <a:spcPts val="47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dirty="0">
                <a:latin typeface="Calibri"/>
                <a:cs typeface="Calibri"/>
              </a:rPr>
              <a:t>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pattern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è uno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schema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stringhe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ovvero definisce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insieme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 stringhe </a:t>
            </a:r>
            <a:r>
              <a:rPr sz="1800" spc="5" dirty="0">
                <a:latin typeface="Calibri"/>
                <a:cs typeface="Calibri"/>
              </a:rPr>
              <a:t>di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testo</a:t>
            </a:r>
            <a:r>
              <a:rPr sz="1800" dirty="0">
                <a:latin typeface="Calibri"/>
                <a:cs typeface="Calibri"/>
              </a:rPr>
              <a:t> che soddisfano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particolari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criteri</a:t>
            </a:r>
            <a:endParaRPr sz="1800">
              <a:latin typeface="Calibri"/>
              <a:cs typeface="Calibri"/>
            </a:endParaRPr>
          </a:p>
          <a:p>
            <a:pPr marL="1000125" lvl="2" indent="-29464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700" spc="-5" dirty="0">
                <a:latin typeface="Calibri"/>
                <a:cs typeface="Calibri"/>
              </a:rPr>
              <a:t>“le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parole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iniziano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 </a:t>
            </a:r>
            <a:r>
              <a:rPr sz="1700" spc="-5" dirty="0">
                <a:latin typeface="Calibri"/>
                <a:cs typeface="Calibri"/>
              </a:rPr>
              <a:t>la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lettera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maiuscola”</a:t>
            </a:r>
            <a:endParaRPr sz="1700">
              <a:latin typeface="Calibri"/>
              <a:cs typeface="Calibri"/>
            </a:endParaRPr>
          </a:p>
          <a:p>
            <a:pPr marL="1000125" lvl="2" indent="-29527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700" spc="-5" dirty="0">
                <a:latin typeface="Calibri"/>
                <a:cs typeface="Calibri"/>
              </a:rPr>
              <a:t>“le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stringhe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numeri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la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cui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seconda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cifra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è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2”</a:t>
            </a:r>
            <a:endParaRPr sz="1700">
              <a:latin typeface="Calibri"/>
              <a:cs typeface="Calibri"/>
            </a:endParaRPr>
          </a:p>
          <a:p>
            <a:pPr marL="1000125" lvl="2" indent="-295275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700" spc="-5" dirty="0">
                <a:latin typeface="Calibri"/>
                <a:cs typeface="Calibri"/>
              </a:rPr>
              <a:t>“le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linee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testo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terminano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punto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esclamativo”</a:t>
            </a:r>
            <a:endParaRPr sz="17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3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dirty="0">
                <a:latin typeface="Calibri"/>
                <a:cs typeface="Calibri"/>
              </a:rPr>
              <a:t>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linguaggio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standard</a:t>
            </a:r>
            <a:r>
              <a:rPr sz="1800" dirty="0">
                <a:latin typeface="Calibri"/>
                <a:cs typeface="Calibri"/>
              </a:rPr>
              <a:t> per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pattern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 testo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ricercare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Stringa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testo</a:t>
            </a:r>
            <a:endParaRPr sz="22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29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qualsiasi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sequenza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caratteri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alfanumerici</a:t>
            </a:r>
            <a:endParaRPr sz="1800">
              <a:latin typeface="Calibri"/>
              <a:cs typeface="Calibri"/>
            </a:endParaRPr>
          </a:p>
          <a:p>
            <a:pPr marL="1000125" lvl="2" indent="-29464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700" spc="-5" dirty="0">
                <a:latin typeface="Calibri"/>
                <a:cs typeface="Calibri"/>
              </a:rPr>
              <a:t>lettere,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numeri,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spazi,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punteggiatura,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caratteri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speciali,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ecc.</a:t>
            </a:r>
            <a:endParaRPr sz="17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Attenzione!!!</a:t>
            </a:r>
            <a:endParaRPr sz="22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229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pattern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matching,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anche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spazi,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tabulazioni,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ecc.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caratteri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863" y="811021"/>
            <a:ext cx="5109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 e</a:t>
            </a:r>
            <a:r>
              <a:rPr spc="-10" dirty="0"/>
              <a:t> </a:t>
            </a:r>
            <a:r>
              <a:rPr spc="-5" dirty="0"/>
              <a:t>Pattern</a:t>
            </a:r>
            <a:r>
              <a:rPr spc="-25" dirty="0"/>
              <a:t> </a:t>
            </a:r>
            <a:r>
              <a:rPr spc="-5"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471" y="2005396"/>
            <a:ext cx="7702550" cy="43370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Perl</a:t>
            </a:r>
            <a:r>
              <a:rPr sz="2500" spc="-5" dirty="0">
                <a:latin typeface="Calibri"/>
                <a:cs typeface="Calibri"/>
              </a:rPr>
              <a:t> una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è</a:t>
            </a:r>
            <a:r>
              <a:rPr sz="2500" spc="-5" dirty="0">
                <a:latin typeface="Calibri"/>
                <a:cs typeface="Calibri"/>
              </a:rPr>
              <a:t> un’espressione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della</a:t>
            </a:r>
            <a:r>
              <a:rPr sz="2500" dirty="0">
                <a:latin typeface="Calibri"/>
                <a:cs typeface="Calibri"/>
              </a:rPr>
              <a:t> forma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/&lt;pattern&gt;/</a:t>
            </a:r>
            <a:endParaRPr sz="25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Uso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delle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espressioni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regolari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Perl</a:t>
            </a:r>
            <a:endParaRPr sz="25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dirty="0">
                <a:latin typeface="Calibri"/>
                <a:cs typeface="Calibri"/>
              </a:rPr>
              <a:t>Si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definisce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pattern tramite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-5" dirty="0">
                <a:latin typeface="Calibri"/>
                <a:cs typeface="Calibri"/>
              </a:rPr>
              <a:t> RE</a:t>
            </a:r>
            <a:endParaRPr sz="2200">
              <a:latin typeface="Calibri"/>
              <a:cs typeface="Calibri"/>
            </a:endParaRPr>
          </a:p>
          <a:p>
            <a:pPr marL="704215" marR="5080" lvl="1" indent="-34798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La 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viene verificata su un </a:t>
            </a:r>
            <a:r>
              <a:rPr sz="2200" dirty="0">
                <a:latin typeface="Calibri"/>
                <a:cs typeface="Calibri"/>
              </a:rPr>
              <a:t>testo e </a:t>
            </a:r>
            <a:r>
              <a:rPr sz="2200" spc="-5" dirty="0">
                <a:latin typeface="Calibri"/>
                <a:cs typeface="Calibri"/>
              </a:rPr>
              <a:t>produce</a:t>
            </a:r>
            <a:r>
              <a:rPr sz="2200" dirty="0">
                <a:latin typeface="Calibri"/>
                <a:cs typeface="Calibri"/>
              </a:rPr>
              <a:t> come </a:t>
            </a:r>
            <a:r>
              <a:rPr sz="2200" spc="-5" dirty="0">
                <a:latin typeface="Calibri"/>
                <a:cs typeface="Calibri"/>
              </a:rPr>
              <a:t>risultato </a:t>
            </a:r>
            <a:r>
              <a:rPr sz="2200" spc="-10" dirty="0">
                <a:latin typeface="Calibri"/>
                <a:cs typeface="Calibri"/>
              </a:rPr>
              <a:t>un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valore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booleano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(true‐false):</a:t>
            </a:r>
            <a:endParaRPr sz="2200">
              <a:latin typeface="Calibri"/>
              <a:cs typeface="Calibri"/>
            </a:endParaRPr>
          </a:p>
          <a:p>
            <a:pPr marL="1000125" lvl="2" indent="-29464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testo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contiene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5" dirty="0">
                <a:latin typeface="Calibri"/>
                <a:cs typeface="Calibri"/>
              </a:rPr>
              <a:t>stringa</a:t>
            </a:r>
            <a:r>
              <a:rPr sz="1800" dirty="0">
                <a:latin typeface="Calibri"/>
                <a:cs typeface="Calibri"/>
              </a:rPr>
              <a:t> che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corrisponde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(match) al </a:t>
            </a:r>
            <a:r>
              <a:rPr sz="1800" spc="-5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  <a:p>
            <a:pPr marL="1000125" lvl="2" indent="-294640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000125" algn="l"/>
                <a:tab pos="1000760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false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testo</a:t>
            </a:r>
            <a:r>
              <a:rPr sz="1800" dirty="0">
                <a:latin typeface="Calibri"/>
                <a:cs typeface="Calibri"/>
              </a:rPr>
              <a:t> non contiene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una </a:t>
            </a:r>
            <a:r>
              <a:rPr sz="1800" spc="-5" dirty="0">
                <a:latin typeface="Calibri"/>
                <a:cs typeface="Calibri"/>
              </a:rPr>
              <a:t>stringa</a:t>
            </a:r>
            <a:r>
              <a:rPr sz="1800" dirty="0">
                <a:latin typeface="Calibri"/>
                <a:cs typeface="Calibri"/>
              </a:rPr>
              <a:t> che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corrisponda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Altri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possibili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output</a:t>
            </a:r>
            <a:endParaRPr sz="2500">
              <a:latin typeface="Calibri"/>
              <a:cs typeface="Calibri"/>
            </a:endParaRPr>
          </a:p>
          <a:p>
            <a:pPr marL="704215" marR="1343025" lvl="1" indent="-347980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documenti in </a:t>
            </a:r>
            <a:r>
              <a:rPr sz="2200" spc="-10" dirty="0">
                <a:latin typeface="Calibri"/>
                <a:cs typeface="Calibri"/>
              </a:rPr>
              <a:t>cui </a:t>
            </a:r>
            <a:r>
              <a:rPr sz="2200" spc="-5" dirty="0">
                <a:latin typeface="Calibri"/>
                <a:cs typeface="Calibri"/>
              </a:rPr>
              <a:t>viene trovata la stringa(stringhe)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corrispondente(i)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pattern</a:t>
            </a:r>
            <a:endParaRPr sz="2200">
              <a:latin typeface="Calibri"/>
              <a:cs typeface="Calibri"/>
            </a:endParaRPr>
          </a:p>
          <a:p>
            <a:pPr marL="704215" lvl="1" indent="-34798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04215" algn="l"/>
                <a:tab pos="704850" algn="l"/>
              </a:tabLst>
            </a:pPr>
            <a:r>
              <a:rPr sz="2200" spc="-5" dirty="0">
                <a:latin typeface="Calibri"/>
                <a:cs typeface="Calibri"/>
              </a:rPr>
              <a:t>linee di </a:t>
            </a:r>
            <a:r>
              <a:rPr sz="2200" dirty="0">
                <a:latin typeface="Calibri"/>
                <a:cs typeface="Calibri"/>
              </a:rPr>
              <a:t>testo</a:t>
            </a:r>
            <a:r>
              <a:rPr sz="2200" spc="-5" dirty="0">
                <a:latin typeface="Calibri"/>
                <a:cs typeface="Calibri"/>
              </a:rPr>
              <a:t> 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contengono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 pattern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(es.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grep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17752" y="3775138"/>
          <a:ext cx="8229600" cy="2712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054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/testo/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/a/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testo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corpus”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Mario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è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nero”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/mark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up/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23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mark</a:t>
                      </a:r>
                      <a:r>
                        <a:rPr sz="1800" u="sng" spc="-3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up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testo”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“markup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testo”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/Linguistica/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Computazionale”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computazionale”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147" y="845311"/>
            <a:ext cx="66605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Caratteri</a:t>
            </a:r>
            <a:r>
              <a:rPr sz="4000" spc="-20" dirty="0"/>
              <a:t> </a:t>
            </a:r>
            <a:r>
              <a:rPr sz="4000" dirty="0"/>
              <a:t>e</a:t>
            </a:r>
            <a:r>
              <a:rPr sz="4000" spc="-20" dirty="0"/>
              <a:t> </a:t>
            </a:r>
            <a:r>
              <a:rPr sz="4000" spc="-5" dirty="0"/>
              <a:t>sequenze</a:t>
            </a:r>
            <a:r>
              <a:rPr sz="4000" spc="-20" dirty="0"/>
              <a:t> </a:t>
            </a:r>
            <a:r>
              <a:rPr sz="4000" spc="-10" dirty="0"/>
              <a:t>di</a:t>
            </a:r>
            <a:r>
              <a:rPr sz="4000" spc="-25" dirty="0"/>
              <a:t> </a:t>
            </a:r>
            <a:r>
              <a:rPr sz="4000" spc="-5" dirty="0"/>
              <a:t>caratteri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311535" y="1933447"/>
            <a:ext cx="8066405" cy="1449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Un </a:t>
            </a:r>
            <a:r>
              <a:rPr sz="2400" spc="-5" dirty="0">
                <a:latin typeface="Calibri"/>
                <a:cs typeface="Calibri"/>
              </a:rPr>
              <a:t>qualsiasi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carattere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sequenza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 caratteri </a:t>
            </a:r>
            <a:r>
              <a:rPr sz="2400" spc="-5" dirty="0">
                <a:latin typeface="Calibri"/>
                <a:cs typeface="Calibri"/>
              </a:rPr>
              <a:t>(lettere, </a:t>
            </a:r>
            <a:r>
              <a:rPr sz="2400" dirty="0">
                <a:latin typeface="Calibri"/>
                <a:cs typeface="Calibri"/>
              </a:rPr>
              <a:t>numeri,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punteggiatura, </a:t>
            </a:r>
            <a:r>
              <a:rPr sz="2400" dirty="0">
                <a:latin typeface="Calibri"/>
                <a:cs typeface="Calibri"/>
              </a:rPr>
              <a:t>spazi, </a:t>
            </a:r>
            <a:r>
              <a:rPr sz="2400" spc="-5" dirty="0">
                <a:latin typeface="Calibri"/>
                <a:cs typeface="Calibri"/>
              </a:rPr>
              <a:t>ritorno‐a‐capo, caratteri </a:t>
            </a:r>
            <a:r>
              <a:rPr sz="2400" dirty="0">
                <a:latin typeface="Calibri"/>
                <a:cs typeface="Calibri"/>
              </a:rPr>
              <a:t>speciali) è </a:t>
            </a:r>
            <a:r>
              <a:rPr sz="2400" spc="-5" dirty="0">
                <a:latin typeface="Calibri"/>
                <a:cs typeface="Calibri"/>
              </a:rPr>
              <a:t>una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case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sensitive</a:t>
            </a:r>
            <a:r>
              <a:rPr sz="2400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6352" y="2696908"/>
          <a:ext cx="8153400" cy="2285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/[st]/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carattere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‘s’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carattere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‘t’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intassi”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empo”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/[1234567890]/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cifra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parole”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/[Ll]inguistica/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‘linguistica’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‘Linguistica’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Computazionale”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computazionale”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344297" y="5964173"/>
            <a:ext cx="48895" cy="8890"/>
          </a:xfrm>
          <a:custGeom>
            <a:avLst/>
            <a:gdLst/>
            <a:ahLst/>
            <a:cxnLst/>
            <a:rect l="l" t="t" r="r" b="b"/>
            <a:pathLst>
              <a:path w="48895" h="8889">
                <a:moveTo>
                  <a:pt x="48767" y="8381"/>
                </a:moveTo>
                <a:lnTo>
                  <a:pt x="48767" y="0"/>
                </a:lnTo>
                <a:lnTo>
                  <a:pt x="0" y="0"/>
                </a:lnTo>
                <a:lnTo>
                  <a:pt x="0" y="8381"/>
                </a:lnTo>
                <a:lnTo>
                  <a:pt x="48767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0135" y="5285619"/>
            <a:ext cx="7266940" cy="10083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ATTENZIONE!!!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Una classe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 caratteri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corrisponde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sempre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un solo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carattere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1841500" algn="l"/>
                <a:tab pos="3670300" algn="l"/>
              </a:tabLst>
            </a:pPr>
            <a:r>
              <a:rPr sz="1400" spc="-5" dirty="0">
                <a:latin typeface="Arial MT"/>
                <a:cs typeface="Arial MT"/>
              </a:rPr>
              <a:t>/[ast]/	il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carattere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‘s’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‘t’	“la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</a:t>
            </a:r>
            <a:r>
              <a:rPr sz="1400" spc="-5" dirty="0">
                <a:latin typeface="Arial MT"/>
                <a:cs typeface="Arial MT"/>
              </a:rPr>
              <a:t>intassi”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“il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tema”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927100" algn="l"/>
                <a:tab pos="2756535" algn="l"/>
              </a:tabLst>
            </a:pPr>
            <a:r>
              <a:rPr sz="1400" spc="-5" dirty="0">
                <a:latin typeface="Arial MT"/>
                <a:cs typeface="Arial MT"/>
              </a:rPr>
              <a:t>/st/	la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stringa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‘st’	“la sintassi” “il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tema”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“la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</a:t>
            </a:r>
            <a:r>
              <a:rPr sz="1400" spc="-10" dirty="0">
                <a:latin typeface="Arial MT"/>
                <a:cs typeface="Arial MT"/>
              </a:rPr>
              <a:t>rada”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1088" y="6509820"/>
          <a:ext cx="5285104" cy="49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531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/[123]/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ts val="1545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il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carattere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‘1’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‘2’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‘3’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545"/>
                        </a:lnSpc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“7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5.478”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24">
                <a:tc>
                  <a:txBody>
                    <a:bodyPr/>
                    <a:lstStyle/>
                    <a:p>
                      <a:pPr marL="31750">
                        <a:lnSpc>
                          <a:spcPts val="1595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/123/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1595"/>
                        </a:lnSpc>
                        <a:spcBef>
                          <a:spcPts val="26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la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stringa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di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caratteri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‘123’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ts val="1595"/>
                        </a:lnSpc>
                        <a:spcBef>
                          <a:spcPts val="26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“715.478”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“674.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123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”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17119" y="811021"/>
            <a:ext cx="40608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 di caratteri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11535" y="2020316"/>
            <a:ext cx="7964170" cy="5759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3535">
              <a:lnSpc>
                <a:spcPts val="205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spc="-5" dirty="0">
                <a:latin typeface="Calibri"/>
                <a:cs typeface="Calibri"/>
              </a:rPr>
              <a:t>Un insieme </a:t>
            </a:r>
            <a:r>
              <a:rPr sz="1900" dirty="0">
                <a:latin typeface="Calibri"/>
                <a:cs typeface="Calibri"/>
              </a:rPr>
              <a:t>di caratteri tra parentesi quadre è una </a:t>
            </a:r>
            <a:r>
              <a:rPr sz="1900" spc="-5" dirty="0">
                <a:latin typeface="Calibri"/>
                <a:cs typeface="Calibri"/>
              </a:rPr>
              <a:t>RE </a:t>
            </a:r>
            <a:r>
              <a:rPr sz="1900" dirty="0">
                <a:latin typeface="Calibri"/>
                <a:cs typeface="Calibri"/>
              </a:rPr>
              <a:t>che </a:t>
            </a:r>
            <a:r>
              <a:rPr sz="1900" spc="-5" dirty="0">
                <a:latin typeface="Calibri"/>
                <a:cs typeface="Calibri"/>
              </a:rPr>
              <a:t>definisce una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classe </a:t>
            </a:r>
            <a:r>
              <a:rPr sz="1900" spc="-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caratteri</a:t>
            </a:r>
            <a:r>
              <a:rPr sz="19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disgiunti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70152" y="3077908"/>
          <a:ext cx="8153400" cy="2360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/[a‐z]/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lettera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minuscola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sintassi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empo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/[0‐9]/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cifra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parole”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/[a‐zA‐Z]/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6640" marR="196850" indent="-853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 lettera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minuscola o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maiuscola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4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45844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linguistica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40135" y="5557520"/>
            <a:ext cx="30702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Sono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solo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abbreviazioni: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7335" y="5891738"/>
            <a:ext cx="673735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latin typeface="Arial MT"/>
                <a:cs typeface="Arial MT"/>
              </a:rPr>
              <a:t>/[2-5]/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Arial MT"/>
                <a:cs typeface="Arial MT"/>
              </a:rPr>
              <a:t>/[a-z]/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9822" y="5891738"/>
            <a:ext cx="5330190" cy="695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Arial MT"/>
                <a:cs typeface="Arial MT"/>
              </a:rPr>
              <a:t>è </a:t>
            </a:r>
            <a:r>
              <a:rPr sz="2000" spc="-10" dirty="0">
                <a:latin typeface="Arial MT"/>
                <a:cs typeface="Arial MT"/>
              </a:rPr>
              <a:t>equivalente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spc="-10" dirty="0">
                <a:latin typeface="Arial MT"/>
                <a:cs typeface="Arial MT"/>
              </a:rPr>
              <a:t>/[2345]/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 MT"/>
                <a:cs typeface="Arial MT"/>
              </a:rPr>
              <a:t>è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equivalente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/[abcdefghijklmnopqrstuvwxyz]/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7335" y="6593067"/>
            <a:ext cx="50857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 MT"/>
                <a:cs typeface="Arial MT"/>
              </a:rPr>
              <a:t>/[a-zA-Z0-9]/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qualsiasi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carattere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alfanumerico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17119" y="811021"/>
            <a:ext cx="40608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 di caratteri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11535" y="1939543"/>
            <a:ext cx="7993380" cy="96646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Dentro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-5" dirty="0">
                <a:latin typeface="Calibri"/>
                <a:cs typeface="Calibri"/>
              </a:rPr>
              <a:t> classe di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caratteri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è</a:t>
            </a:r>
            <a:r>
              <a:rPr sz="2200" spc="-5" dirty="0">
                <a:latin typeface="Calibri"/>
                <a:cs typeface="Calibri"/>
              </a:rPr>
              <a:t> possibile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specificare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intervallo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di </a:t>
            </a:r>
            <a:r>
              <a:rPr sz="2200" spc="-48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caratteri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-5" dirty="0">
                <a:latin typeface="Calibri"/>
                <a:cs typeface="Calibri"/>
              </a:rPr>
              <a:t> scala usando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‘‐’:</a:t>
            </a:r>
            <a:endParaRPr sz="22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95"/>
              </a:spcBef>
              <a:tabLst>
                <a:tab pos="704215" algn="l"/>
                <a:tab pos="1841500" algn="l"/>
              </a:tabLst>
            </a:pPr>
            <a:r>
              <a:rPr sz="1800" spc="-5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/[2‐5]/	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carattere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 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70152" y="2900362"/>
          <a:ext cx="8154033" cy="2331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Definizione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5886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Esempi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“matching”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/[^2]/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/[^a‐z]/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carattere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diverso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87655" marR="280670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carattere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diverso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lettera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minuscola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il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5%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41400" marR="1035050" algn="ctr">
                        <a:lnSpc>
                          <a:spcPts val="325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“la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intassi”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“il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tempo”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/[^st]/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9525" marR="93345" indent="-1179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qualsiasi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carattere che non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sia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né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né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‘t’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“</a:t>
                      </a:r>
                      <a:r>
                        <a:rPr sz="1800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parole”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“ssssss”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87735" y="5105344"/>
            <a:ext cx="6818630" cy="11817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latin typeface="Arial MT"/>
                <a:cs typeface="Arial MT"/>
              </a:rPr>
              <a:t>ATTENZIONE!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Arial MT"/>
                <a:cs typeface="Arial MT"/>
              </a:rPr>
              <a:t>‘^’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valore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negativo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solo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quando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compare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subito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dopo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‘[‘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  <a:tabLst>
                <a:tab pos="1841500" algn="l"/>
                <a:tab pos="4583430" algn="l"/>
              </a:tabLst>
            </a:pPr>
            <a:r>
              <a:rPr sz="1800" dirty="0">
                <a:latin typeface="Arial MT"/>
                <a:cs typeface="Arial MT"/>
              </a:rPr>
              <a:t>/[2^]/	</a:t>
            </a:r>
            <a:r>
              <a:rPr sz="1800" spc="-5" dirty="0">
                <a:latin typeface="Arial MT"/>
                <a:cs typeface="Arial MT"/>
              </a:rPr>
              <a:t>il</a:t>
            </a:r>
            <a:r>
              <a:rPr sz="1800" dirty="0">
                <a:latin typeface="Arial MT"/>
                <a:cs typeface="Arial MT"/>
              </a:rPr>
              <a:t> carattere </a:t>
            </a:r>
            <a:r>
              <a:rPr sz="1800" spc="-5" dirty="0">
                <a:latin typeface="Arial MT"/>
                <a:cs typeface="Arial MT"/>
              </a:rPr>
              <a:t>‘2’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‘^’	</a:t>
            </a:r>
            <a:r>
              <a:rPr sz="1800" dirty="0">
                <a:latin typeface="Arial MT"/>
                <a:cs typeface="Arial MT"/>
              </a:rPr>
              <a:t>“3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^</a:t>
            </a:r>
            <a:r>
              <a:rPr sz="1800" dirty="0">
                <a:latin typeface="Arial MT"/>
                <a:cs typeface="Arial MT"/>
              </a:rPr>
              <a:t>5”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119" y="811021"/>
            <a:ext cx="40608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 di caratteri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1535" y="1944116"/>
            <a:ext cx="7902575" cy="8610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4965" marR="5080" indent="-342900">
              <a:lnSpc>
                <a:spcPts val="205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dirty="0">
                <a:latin typeface="Calibri"/>
                <a:cs typeface="Calibri"/>
              </a:rPr>
              <a:t>Dentro una </a:t>
            </a:r>
            <a:r>
              <a:rPr sz="1900" spc="-5" dirty="0">
                <a:latin typeface="Calibri"/>
                <a:cs typeface="Calibri"/>
              </a:rPr>
              <a:t>classe </a:t>
            </a:r>
            <a:r>
              <a:rPr sz="1900" dirty="0">
                <a:latin typeface="Calibri"/>
                <a:cs typeface="Calibri"/>
              </a:rPr>
              <a:t>di caratteri è </a:t>
            </a:r>
            <a:r>
              <a:rPr sz="1900" spc="-5" dirty="0">
                <a:latin typeface="Calibri"/>
                <a:cs typeface="Calibri"/>
              </a:rPr>
              <a:t>possibile specificare </a:t>
            </a:r>
            <a:r>
              <a:rPr sz="1900" dirty="0">
                <a:latin typeface="Calibri"/>
                <a:cs typeface="Calibri"/>
              </a:rPr>
              <a:t>che un pattern 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non deve </a:t>
            </a:r>
            <a:r>
              <a:rPr sz="1900" spc="-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libri"/>
                <a:cs typeface="Calibri"/>
              </a:rPr>
              <a:t>contenere</a:t>
            </a: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certo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carattere</a:t>
            </a:r>
            <a:r>
              <a:rPr sz="1900" spc="-5" dirty="0">
                <a:latin typeface="Calibri"/>
                <a:cs typeface="Calibri"/>
              </a:rPr>
              <a:t> usando</a:t>
            </a:r>
            <a:r>
              <a:rPr sz="1900" dirty="0">
                <a:latin typeface="Calibri"/>
                <a:cs typeface="Calibri"/>
              </a:rPr>
              <a:t> il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segno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‘^’:</a:t>
            </a:r>
            <a:endParaRPr sz="19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80"/>
              </a:spcBef>
              <a:tabLst>
                <a:tab pos="704215" algn="l"/>
                <a:tab pos="1839595" algn="l"/>
              </a:tabLst>
            </a:pPr>
            <a:r>
              <a:rPr sz="1700" spc="-5" dirty="0">
                <a:latin typeface="Arial MT"/>
                <a:cs typeface="Arial MT"/>
              </a:rPr>
              <a:t>–	</a:t>
            </a:r>
            <a:r>
              <a:rPr sz="1700" spc="-5" dirty="0">
                <a:latin typeface="Calibri"/>
                <a:cs typeface="Calibri"/>
              </a:rPr>
              <a:t>/[^2]/	</a:t>
            </a:r>
            <a:r>
              <a:rPr sz="1700" spc="-10" dirty="0">
                <a:latin typeface="Calibri"/>
                <a:cs typeface="Calibri"/>
              </a:rPr>
              <a:t>qualsiasi</a:t>
            </a:r>
            <a:r>
              <a:rPr sz="1700" spc="-5" dirty="0">
                <a:latin typeface="Calibri"/>
                <a:cs typeface="Calibri"/>
              </a:rPr>
              <a:t> carattere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diverso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2795</Words>
  <Application>Microsoft Office PowerPoint</Application>
  <PresentationFormat>Personalizzato</PresentationFormat>
  <Paragraphs>344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3" baseType="lpstr">
      <vt:lpstr>MS PGothic</vt:lpstr>
      <vt:lpstr>Arial</vt:lpstr>
      <vt:lpstr>Arial MT</vt:lpstr>
      <vt:lpstr>Calibri</vt:lpstr>
      <vt:lpstr>Courier New</vt:lpstr>
      <vt:lpstr>Times New Roman</vt:lpstr>
      <vt:lpstr>Office Theme</vt:lpstr>
      <vt:lpstr>Presentazione standard di PowerPoint</vt:lpstr>
      <vt:lpstr>Presentazione standard di PowerPoint</vt:lpstr>
      <vt:lpstr>Espressioni Regolari</vt:lpstr>
      <vt:lpstr>RE e Pattern Matching</vt:lpstr>
      <vt:lpstr>RE e Pattern Matching</vt:lpstr>
      <vt:lpstr>Caratteri e sequenze di caratteri</vt:lpstr>
      <vt:lpstr>Classe di caratteri</vt:lpstr>
      <vt:lpstr>Classe di caratteri</vt:lpstr>
      <vt:lpstr>Classe di caratteri</vt:lpstr>
      <vt:lpstr>Esempio</vt:lpstr>
      <vt:lpstr>Classe di caratteri 20110523</vt:lpstr>
      <vt:lpstr>Alternativa</vt:lpstr>
      <vt:lpstr>Moltiplicatori</vt:lpstr>
      <vt:lpstr>Moltiplicatori</vt:lpstr>
      <vt:lpstr>Moltiplicatori</vt:lpstr>
      <vt:lpstr>Ancore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  <vt:lpstr>Esercizi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- 2011IU-Lezione3-RIV.ppt</dc:title>
  <dc:creator>Salvatoruccio</dc:creator>
  <cp:lastModifiedBy>Daniele Grotti</cp:lastModifiedBy>
  <cp:revision>3</cp:revision>
  <dcterms:created xsi:type="dcterms:W3CDTF">2022-03-20T21:15:10Z</dcterms:created>
  <dcterms:modified xsi:type="dcterms:W3CDTF">2023-09-29T07:51:19Z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2022-03-20T00:00:00Z</vt:filetime>
  </property>
</Properties>
</file>