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2516123"/>
            <a:ext cx="7424928" cy="1588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89069" y="257378"/>
            <a:ext cx="42138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*Copyright</a:t>
            </a:r>
            <a:r>
              <a:rPr spc="-15" dirty="0"/>
              <a:t> </a:t>
            </a:r>
            <a:r>
              <a:rPr dirty="0"/>
              <a:t>Maven</a:t>
            </a:r>
            <a:r>
              <a:rPr spc="-15" dirty="0"/>
              <a:t> </a:t>
            </a:r>
            <a:r>
              <a:rPr spc="-5" dirty="0"/>
              <a:t>Analytics,</a:t>
            </a:r>
            <a:r>
              <a:rPr spc="15" dirty="0"/>
              <a:t> </a:t>
            </a:r>
            <a:r>
              <a:rPr spc="-5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*Copyright</a:t>
            </a:r>
            <a:r>
              <a:rPr spc="-15" dirty="0"/>
              <a:t> </a:t>
            </a:r>
            <a:r>
              <a:rPr dirty="0"/>
              <a:t>Maven</a:t>
            </a:r>
            <a:r>
              <a:rPr spc="-15" dirty="0"/>
              <a:t> </a:t>
            </a:r>
            <a:r>
              <a:rPr spc="-5" dirty="0"/>
              <a:t>Analytics,</a:t>
            </a:r>
            <a:r>
              <a:rPr spc="15" dirty="0"/>
              <a:t> </a:t>
            </a:r>
            <a:r>
              <a:rPr spc="-5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*Copyright</a:t>
            </a:r>
            <a:r>
              <a:rPr spc="-15" dirty="0"/>
              <a:t> </a:t>
            </a:r>
            <a:r>
              <a:rPr dirty="0"/>
              <a:t>Maven</a:t>
            </a:r>
            <a:r>
              <a:rPr spc="-15" dirty="0"/>
              <a:t> </a:t>
            </a:r>
            <a:r>
              <a:rPr spc="-5" dirty="0"/>
              <a:t>Analytics,</a:t>
            </a:r>
            <a:r>
              <a:rPr spc="15" dirty="0"/>
              <a:t> </a:t>
            </a:r>
            <a:r>
              <a:rPr spc="-5" dirty="0"/>
              <a:t>LLC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*Copyright</a:t>
            </a:r>
            <a:r>
              <a:rPr spc="-15" dirty="0"/>
              <a:t> </a:t>
            </a:r>
            <a:r>
              <a:rPr dirty="0"/>
              <a:t>Maven</a:t>
            </a:r>
            <a:r>
              <a:rPr spc="-15" dirty="0"/>
              <a:t> </a:t>
            </a:r>
            <a:r>
              <a:rPr spc="-5" dirty="0"/>
              <a:t>Analytics,</a:t>
            </a:r>
            <a:r>
              <a:rPr spc="15" dirty="0"/>
              <a:t> </a:t>
            </a:r>
            <a:r>
              <a:rPr spc="-5" dirty="0"/>
              <a:t>LLC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*Copyright</a:t>
            </a:r>
            <a:r>
              <a:rPr spc="-15" dirty="0"/>
              <a:t> </a:t>
            </a:r>
            <a:r>
              <a:rPr dirty="0"/>
              <a:t>Maven</a:t>
            </a:r>
            <a:r>
              <a:rPr spc="-15" dirty="0"/>
              <a:t> </a:t>
            </a:r>
            <a:r>
              <a:rPr spc="-5" dirty="0"/>
              <a:t>Analytics,</a:t>
            </a:r>
            <a:r>
              <a:rPr spc="15" dirty="0"/>
              <a:t> </a:t>
            </a:r>
            <a:r>
              <a:rPr spc="-5" dirty="0"/>
              <a:t>LLC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6313" y="257378"/>
            <a:ext cx="6659372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8483" y="2346134"/>
            <a:ext cx="5039359" cy="4051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82019" y="6721779"/>
            <a:ext cx="1033145" cy="102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-5" dirty="0"/>
              <a:t>*Copyright</a:t>
            </a:r>
            <a:r>
              <a:rPr spc="-15" dirty="0"/>
              <a:t> </a:t>
            </a:r>
            <a:r>
              <a:rPr dirty="0"/>
              <a:t>Maven</a:t>
            </a:r>
            <a:r>
              <a:rPr spc="-15" dirty="0"/>
              <a:t> </a:t>
            </a:r>
            <a:r>
              <a:rPr spc="-5" dirty="0"/>
              <a:t>Analytics,</a:t>
            </a:r>
            <a:r>
              <a:rPr spc="15" dirty="0"/>
              <a:t> </a:t>
            </a:r>
            <a:r>
              <a:rPr spc="-5" dirty="0"/>
              <a:t>LLC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64.jpg"/><Relationship Id="rId7" Type="http://schemas.openxmlformats.org/officeDocument/2006/relationships/image" Target="../media/image66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6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65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8.png"/><Relationship Id="rId5" Type="http://schemas.openxmlformats.org/officeDocument/2006/relationships/image" Target="../media/image67.png"/><Relationship Id="rId1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65.png"/><Relationship Id="rId9" Type="http://schemas.openxmlformats.org/officeDocument/2006/relationships/image" Target="../media/image15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69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6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73.jp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4.png"/><Relationship Id="rId5" Type="http://schemas.openxmlformats.org/officeDocument/2006/relationships/image" Target="../media/image7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3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77.png"/><Relationship Id="rId21" Type="http://schemas.openxmlformats.org/officeDocument/2006/relationships/image" Target="../media/image23.png"/><Relationship Id="rId7" Type="http://schemas.openxmlformats.org/officeDocument/2006/relationships/image" Target="../media/image71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" Type="http://schemas.openxmlformats.org/officeDocument/2006/relationships/image" Target="../media/image76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8.png"/><Relationship Id="rId19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73.jp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80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79.png"/><Relationship Id="rId9" Type="http://schemas.openxmlformats.org/officeDocument/2006/relationships/image" Target="../media/image16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6.png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4.png"/><Relationship Id="rId12" Type="http://schemas.openxmlformats.org/officeDocument/2006/relationships/image" Target="../media/image15.png"/><Relationship Id="rId17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jpg"/><Relationship Id="rId11" Type="http://schemas.openxmlformats.org/officeDocument/2006/relationships/image" Target="../media/image14.png"/><Relationship Id="rId5" Type="http://schemas.openxmlformats.org/officeDocument/2006/relationships/image" Target="../media/image82.png"/><Relationship Id="rId15" Type="http://schemas.openxmlformats.org/officeDocument/2006/relationships/image" Target="../media/image1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jpg"/><Relationship Id="rId13" Type="http://schemas.openxmlformats.org/officeDocument/2006/relationships/image" Target="../media/image47.png"/><Relationship Id="rId3" Type="http://schemas.openxmlformats.org/officeDocument/2006/relationships/image" Target="../media/image88.png"/><Relationship Id="rId7" Type="http://schemas.openxmlformats.org/officeDocument/2006/relationships/image" Target="../media/image91.jpg"/><Relationship Id="rId12" Type="http://schemas.openxmlformats.org/officeDocument/2006/relationships/image" Target="../media/image4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5.png"/><Relationship Id="rId5" Type="http://schemas.openxmlformats.org/officeDocument/2006/relationships/image" Target="../media/image90.jpg"/><Relationship Id="rId10" Type="http://schemas.openxmlformats.org/officeDocument/2006/relationships/image" Target="../media/image44.png"/><Relationship Id="rId4" Type="http://schemas.openxmlformats.org/officeDocument/2006/relationships/image" Target="../media/image89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87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89.png"/><Relationship Id="rId10" Type="http://schemas.openxmlformats.org/officeDocument/2006/relationships/image" Target="../media/image47.png"/><Relationship Id="rId4" Type="http://schemas.openxmlformats.org/officeDocument/2006/relationships/image" Target="../media/image88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18" Type="http://schemas.openxmlformats.org/officeDocument/2006/relationships/image" Target="../media/image85.png"/><Relationship Id="rId3" Type="http://schemas.openxmlformats.org/officeDocument/2006/relationships/image" Target="../media/image14.png"/><Relationship Id="rId21" Type="http://schemas.openxmlformats.org/officeDocument/2006/relationships/image" Target="../media/image9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84.png"/><Relationship Id="rId2" Type="http://schemas.openxmlformats.org/officeDocument/2006/relationships/image" Target="../media/image13.png"/><Relationship Id="rId16" Type="http://schemas.openxmlformats.org/officeDocument/2006/relationships/image" Target="../media/image94.jp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93.png"/><Relationship Id="rId10" Type="http://schemas.openxmlformats.org/officeDocument/2006/relationships/image" Target="../media/image23.png"/><Relationship Id="rId19" Type="http://schemas.openxmlformats.org/officeDocument/2006/relationships/image" Target="../media/image95.jp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5.png"/><Relationship Id="rId18" Type="http://schemas.openxmlformats.org/officeDocument/2006/relationships/image" Target="../media/image15.png"/><Relationship Id="rId26" Type="http://schemas.openxmlformats.org/officeDocument/2006/relationships/image" Target="../media/image21.png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101.png"/><Relationship Id="rId12" Type="http://schemas.openxmlformats.org/officeDocument/2006/relationships/image" Target="../media/image104.jpg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3.jpg"/><Relationship Id="rId24" Type="http://schemas.openxmlformats.org/officeDocument/2006/relationships/image" Target="../media/image23.png"/><Relationship Id="rId5" Type="http://schemas.openxmlformats.org/officeDocument/2006/relationships/image" Target="../media/image99.png"/><Relationship Id="rId15" Type="http://schemas.openxmlformats.org/officeDocument/2006/relationships/image" Target="../media/image107.png"/><Relationship Id="rId23" Type="http://schemas.openxmlformats.org/officeDocument/2006/relationships/image" Target="../media/image22.png"/><Relationship Id="rId10" Type="http://schemas.openxmlformats.org/officeDocument/2006/relationships/image" Target="../media/image71.png"/><Relationship Id="rId19" Type="http://schemas.openxmlformats.org/officeDocument/2006/relationships/image" Target="../media/image16.png"/><Relationship Id="rId4" Type="http://schemas.openxmlformats.org/officeDocument/2006/relationships/image" Target="../media/image98.png"/><Relationship Id="rId9" Type="http://schemas.openxmlformats.org/officeDocument/2006/relationships/image" Target="../media/image70.png"/><Relationship Id="rId14" Type="http://schemas.openxmlformats.org/officeDocument/2006/relationships/image" Target="../media/image106.jpg"/><Relationship Id="rId2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image" Target="../media/image17.png"/><Relationship Id="rId7" Type="http://schemas.openxmlformats.org/officeDocument/2006/relationships/image" Target="../media/image101.png"/><Relationship Id="rId12" Type="http://schemas.openxmlformats.org/officeDocument/2006/relationships/image" Target="../media/image71.png"/><Relationship Id="rId17" Type="http://schemas.openxmlformats.org/officeDocument/2006/relationships/image" Target="../media/image15.png"/><Relationship Id="rId25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70.png"/><Relationship Id="rId24" Type="http://schemas.openxmlformats.org/officeDocument/2006/relationships/image" Target="../media/image20.png"/><Relationship Id="rId5" Type="http://schemas.openxmlformats.org/officeDocument/2006/relationships/image" Target="../media/image99.pn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10" Type="http://schemas.openxmlformats.org/officeDocument/2006/relationships/image" Target="../media/image109.png"/><Relationship Id="rId19" Type="http://schemas.openxmlformats.org/officeDocument/2006/relationships/image" Target="../media/image18.png"/><Relationship Id="rId4" Type="http://schemas.openxmlformats.org/officeDocument/2006/relationships/image" Target="../media/image98.png"/><Relationship Id="rId9" Type="http://schemas.openxmlformats.org/officeDocument/2006/relationships/image" Target="../media/image108.png"/><Relationship Id="rId14" Type="http://schemas.openxmlformats.org/officeDocument/2006/relationships/image" Target="../media/image111.png"/><Relationship Id="rId2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15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5.png"/><Relationship Id="rId5" Type="http://schemas.openxmlformats.org/officeDocument/2006/relationships/image" Target="../media/image113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4" Type="http://schemas.openxmlformats.org/officeDocument/2006/relationships/image" Target="../media/image112.png"/><Relationship Id="rId9" Type="http://schemas.openxmlformats.org/officeDocument/2006/relationships/image" Target="../media/image13.png"/><Relationship Id="rId1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8.jpg"/><Relationship Id="rId7" Type="http://schemas.openxmlformats.org/officeDocument/2006/relationships/image" Target="../media/image121.jpg"/><Relationship Id="rId12" Type="http://schemas.openxmlformats.org/officeDocument/2006/relationships/image" Target="../media/image47.png"/><Relationship Id="rId2" Type="http://schemas.openxmlformats.org/officeDocument/2006/relationships/image" Target="../media/image1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6.png"/><Relationship Id="rId5" Type="http://schemas.openxmlformats.org/officeDocument/2006/relationships/image" Target="../media/image120.jpg"/><Relationship Id="rId10" Type="http://schemas.openxmlformats.org/officeDocument/2006/relationships/image" Target="../media/image45.png"/><Relationship Id="rId4" Type="http://schemas.openxmlformats.org/officeDocument/2006/relationships/image" Target="../media/image119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17.jp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19.png"/><Relationship Id="rId10" Type="http://schemas.openxmlformats.org/officeDocument/2006/relationships/image" Target="../media/image47.png"/><Relationship Id="rId4" Type="http://schemas.openxmlformats.org/officeDocument/2006/relationships/image" Target="../media/image118.jp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18" Type="http://schemas.openxmlformats.org/officeDocument/2006/relationships/image" Target="../media/image124.png"/><Relationship Id="rId26" Type="http://schemas.openxmlformats.org/officeDocument/2006/relationships/image" Target="../media/image132.png"/><Relationship Id="rId3" Type="http://schemas.openxmlformats.org/officeDocument/2006/relationships/image" Target="../media/image14.png"/><Relationship Id="rId21" Type="http://schemas.openxmlformats.org/officeDocument/2006/relationships/image" Target="../media/image1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123.png"/><Relationship Id="rId25" Type="http://schemas.openxmlformats.org/officeDocument/2006/relationships/image" Target="../media/image131.png"/><Relationship Id="rId2" Type="http://schemas.openxmlformats.org/officeDocument/2006/relationships/image" Target="../media/image13.png"/><Relationship Id="rId16" Type="http://schemas.openxmlformats.org/officeDocument/2006/relationships/image" Target="../media/image99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24" Type="http://schemas.openxmlformats.org/officeDocument/2006/relationships/image" Target="../media/image130.jpg"/><Relationship Id="rId5" Type="http://schemas.openxmlformats.org/officeDocument/2006/relationships/image" Target="../media/image16.png"/><Relationship Id="rId15" Type="http://schemas.openxmlformats.org/officeDocument/2006/relationships/image" Target="../media/image122.png"/><Relationship Id="rId23" Type="http://schemas.openxmlformats.org/officeDocument/2006/relationships/image" Target="../media/image129.png"/><Relationship Id="rId10" Type="http://schemas.openxmlformats.org/officeDocument/2006/relationships/image" Target="../media/image23.png"/><Relationship Id="rId19" Type="http://schemas.openxmlformats.org/officeDocument/2006/relationships/image" Target="../media/image12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4.png"/><Relationship Id="rId22" Type="http://schemas.openxmlformats.org/officeDocument/2006/relationships/image" Target="../media/image128.png"/><Relationship Id="rId27" Type="http://schemas.openxmlformats.org/officeDocument/2006/relationships/image" Target="../media/image133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jpg"/><Relationship Id="rId13" Type="http://schemas.openxmlformats.org/officeDocument/2006/relationships/image" Target="../media/image143.png"/><Relationship Id="rId18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137.jpg"/><Relationship Id="rId12" Type="http://schemas.openxmlformats.org/officeDocument/2006/relationships/image" Target="../media/image142.png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jpg"/><Relationship Id="rId24" Type="http://schemas.openxmlformats.org/officeDocument/2006/relationships/image" Target="../media/image18.png"/><Relationship Id="rId5" Type="http://schemas.openxmlformats.org/officeDocument/2006/relationships/image" Target="../media/image13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140.png"/><Relationship Id="rId19" Type="http://schemas.openxmlformats.org/officeDocument/2006/relationships/image" Target="../media/image17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jpg"/><Relationship Id="rId2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14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48.png"/><Relationship Id="rId5" Type="http://schemas.openxmlformats.org/officeDocument/2006/relationships/image" Target="../media/image45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44.png"/><Relationship Id="rId9" Type="http://schemas.openxmlformats.org/officeDocument/2006/relationships/image" Target="../media/image146.jpg"/><Relationship Id="rId14" Type="http://schemas.openxmlformats.org/officeDocument/2006/relationships/image" Target="../media/image1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1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50.png"/><Relationship Id="rId5" Type="http://schemas.openxmlformats.org/officeDocument/2006/relationships/image" Target="../media/image45.png"/><Relationship Id="rId10" Type="http://schemas.openxmlformats.org/officeDocument/2006/relationships/image" Target="../media/image148.png"/><Relationship Id="rId4" Type="http://schemas.openxmlformats.org/officeDocument/2006/relationships/image" Target="../media/image44.png"/><Relationship Id="rId9" Type="http://schemas.openxmlformats.org/officeDocument/2006/relationships/image" Target="../media/image1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156.png"/><Relationship Id="rId12" Type="http://schemas.openxmlformats.org/officeDocument/2006/relationships/image" Target="../media/image14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3.png"/><Relationship Id="rId5" Type="http://schemas.openxmlformats.org/officeDocument/2006/relationships/image" Target="../media/image154.png"/><Relationship Id="rId15" Type="http://schemas.openxmlformats.org/officeDocument/2006/relationships/image" Target="../media/image17.png"/><Relationship Id="rId10" Type="http://schemas.openxmlformats.org/officeDocument/2006/relationships/image" Target="../media/image158.jpg"/><Relationship Id="rId19" Type="http://schemas.openxmlformats.org/officeDocument/2006/relationships/image" Target="../media/image21.png"/><Relationship Id="rId4" Type="http://schemas.openxmlformats.org/officeDocument/2006/relationships/image" Target="../media/image153.png"/><Relationship Id="rId9" Type="http://schemas.openxmlformats.org/officeDocument/2006/relationships/image" Target="../media/image132.png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.png"/><Relationship Id="rId3" Type="http://schemas.openxmlformats.org/officeDocument/2006/relationships/image" Target="../media/image160.png"/><Relationship Id="rId21" Type="http://schemas.openxmlformats.org/officeDocument/2006/relationships/image" Target="../media/image20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6.png"/><Relationship Id="rId2" Type="http://schemas.openxmlformats.org/officeDocument/2006/relationships/image" Target="../media/image159.png"/><Relationship Id="rId16" Type="http://schemas.openxmlformats.org/officeDocument/2006/relationships/image" Target="../media/image15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image" Target="../media/image165.png"/><Relationship Id="rId19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64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72.jpg"/><Relationship Id="rId5" Type="http://schemas.openxmlformats.org/officeDocument/2006/relationships/image" Target="../media/image45.png"/><Relationship Id="rId10" Type="http://schemas.openxmlformats.org/officeDocument/2006/relationships/image" Target="../media/image171.jpg"/><Relationship Id="rId4" Type="http://schemas.openxmlformats.org/officeDocument/2006/relationships/image" Target="../media/image44.png"/><Relationship Id="rId9" Type="http://schemas.openxmlformats.org/officeDocument/2006/relationships/image" Target="../media/image170.jp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76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jpg"/><Relationship Id="rId11" Type="http://schemas.openxmlformats.org/officeDocument/2006/relationships/image" Target="../media/image15.png"/><Relationship Id="rId5" Type="http://schemas.openxmlformats.org/officeDocument/2006/relationships/image" Target="../media/image174.jp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4" Type="http://schemas.openxmlformats.org/officeDocument/2006/relationships/image" Target="../media/image173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7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79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83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4.png"/><Relationship Id="rId5" Type="http://schemas.openxmlformats.org/officeDocument/2006/relationships/image" Target="../media/image18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180.png"/><Relationship Id="rId9" Type="http://schemas.openxmlformats.org/officeDocument/2006/relationships/image" Target="../media/image185.jpg"/><Relationship Id="rId1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187.png"/><Relationship Id="rId7" Type="http://schemas.openxmlformats.org/officeDocument/2006/relationships/image" Target="../media/image188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186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3.png"/><Relationship Id="rId7" Type="http://schemas.openxmlformats.org/officeDocument/2006/relationships/image" Target="../media/image193.png"/><Relationship Id="rId12" Type="http://schemas.openxmlformats.org/officeDocument/2006/relationships/image" Target="../media/image198.jpg"/><Relationship Id="rId17" Type="http://schemas.openxmlformats.org/officeDocument/2006/relationships/image" Target="../media/image17.png"/><Relationship Id="rId2" Type="http://schemas.openxmlformats.org/officeDocument/2006/relationships/image" Target="../media/image5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0" Type="http://schemas.openxmlformats.org/officeDocument/2006/relationships/image" Target="../media/image196.png"/><Relationship Id="rId19" Type="http://schemas.openxmlformats.org/officeDocument/2006/relationships/image" Target="../media/image19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14.png"/><Relationship Id="rId22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99.jpg"/><Relationship Id="rId7" Type="http://schemas.openxmlformats.org/officeDocument/2006/relationships/image" Target="../media/image203.jpg"/><Relationship Id="rId12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46.png"/><Relationship Id="rId5" Type="http://schemas.openxmlformats.org/officeDocument/2006/relationships/image" Target="../media/image201.jpg"/><Relationship Id="rId10" Type="http://schemas.openxmlformats.org/officeDocument/2006/relationships/image" Target="../media/image45.png"/><Relationship Id="rId4" Type="http://schemas.openxmlformats.org/officeDocument/2006/relationships/image" Target="../media/image200.jp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5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5.png"/><Relationship Id="rId5" Type="http://schemas.openxmlformats.org/officeDocument/2006/relationships/image" Target="../media/image2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99.jp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02.png"/><Relationship Id="rId10" Type="http://schemas.openxmlformats.org/officeDocument/2006/relationships/image" Target="../media/image47.png"/><Relationship Id="rId4" Type="http://schemas.openxmlformats.org/officeDocument/2006/relationships/image" Target="../media/image200.jpg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jpg"/><Relationship Id="rId13" Type="http://schemas.openxmlformats.org/officeDocument/2006/relationships/image" Target="../media/image16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07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png"/><Relationship Id="rId11" Type="http://schemas.openxmlformats.org/officeDocument/2006/relationships/image" Target="../media/image14.png"/><Relationship Id="rId5" Type="http://schemas.openxmlformats.org/officeDocument/2006/relationships/image" Target="../media/image205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2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10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12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1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image" Target="../media/image2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Relationship Id="rId1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16.jpg"/><Relationship Id="rId7" Type="http://schemas.openxmlformats.org/officeDocument/2006/relationships/image" Target="../media/image219.jpg"/><Relationship Id="rId12" Type="http://schemas.openxmlformats.org/officeDocument/2006/relationships/image" Target="../media/image47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6.png"/><Relationship Id="rId5" Type="http://schemas.openxmlformats.org/officeDocument/2006/relationships/image" Target="../media/image218.jpg"/><Relationship Id="rId10" Type="http://schemas.openxmlformats.org/officeDocument/2006/relationships/image" Target="../media/image45.png"/><Relationship Id="rId4" Type="http://schemas.openxmlformats.org/officeDocument/2006/relationships/image" Target="../media/image217.jpg"/><Relationship Id="rId9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15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217.jpg"/><Relationship Id="rId10" Type="http://schemas.openxmlformats.org/officeDocument/2006/relationships/image" Target="../media/image47.png"/><Relationship Id="rId4" Type="http://schemas.openxmlformats.org/officeDocument/2006/relationships/image" Target="../media/image216.jpg"/><Relationship Id="rId9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32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16.png"/><Relationship Id="rId10" Type="http://schemas.openxmlformats.org/officeDocument/2006/relationships/image" Target="../media/image35.png"/><Relationship Id="rId19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14.png"/><Relationship Id="rId5" Type="http://schemas.openxmlformats.org/officeDocument/2006/relationships/image" Target="../media/image3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37.png"/><Relationship Id="rId9" Type="http://schemas.openxmlformats.org/officeDocument/2006/relationships/image" Target="../media/image42.jp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13" Type="http://schemas.openxmlformats.org/officeDocument/2006/relationships/image" Target="../media/image53.jpg"/><Relationship Id="rId3" Type="http://schemas.openxmlformats.org/officeDocument/2006/relationships/image" Target="../media/image44.png"/><Relationship Id="rId7" Type="http://schemas.openxmlformats.org/officeDocument/2006/relationships/image" Target="../media/image5.png"/><Relationship Id="rId12" Type="http://schemas.openxmlformats.org/officeDocument/2006/relationships/image" Target="../media/image52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jpg"/><Relationship Id="rId5" Type="http://schemas.openxmlformats.org/officeDocument/2006/relationships/image" Target="../media/image46.png"/><Relationship Id="rId10" Type="http://schemas.openxmlformats.org/officeDocument/2006/relationships/image" Target="../media/image50.jpg"/><Relationship Id="rId4" Type="http://schemas.openxmlformats.org/officeDocument/2006/relationships/image" Target="../media/image45.png"/><Relationship Id="rId9" Type="http://schemas.openxmlformats.org/officeDocument/2006/relationships/image" Target="../media/image49.jp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7.png"/><Relationship Id="rId3" Type="http://schemas.openxmlformats.org/officeDocument/2006/relationships/image" Target="../media/image48.jpg"/><Relationship Id="rId7" Type="http://schemas.openxmlformats.org/officeDocument/2006/relationships/image" Target="../media/image52.jpg"/><Relationship Id="rId12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11" Type="http://schemas.openxmlformats.org/officeDocument/2006/relationships/image" Target="../media/image45.png"/><Relationship Id="rId5" Type="http://schemas.openxmlformats.org/officeDocument/2006/relationships/image" Target="../media/image50.jpg"/><Relationship Id="rId10" Type="http://schemas.openxmlformats.org/officeDocument/2006/relationships/image" Target="../media/image44.png"/><Relationship Id="rId4" Type="http://schemas.openxmlformats.org/officeDocument/2006/relationships/image" Target="../media/image49.jp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18" Type="http://schemas.openxmlformats.org/officeDocument/2006/relationships/image" Target="../media/image58.png"/><Relationship Id="rId3" Type="http://schemas.openxmlformats.org/officeDocument/2006/relationships/image" Target="../media/image14.png"/><Relationship Id="rId21" Type="http://schemas.openxmlformats.org/officeDocument/2006/relationships/image" Target="../media/image61.jp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57.png"/><Relationship Id="rId2" Type="http://schemas.openxmlformats.org/officeDocument/2006/relationships/image" Target="../media/image1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5" Type="http://schemas.openxmlformats.org/officeDocument/2006/relationships/image" Target="../media/image55.png"/><Relationship Id="rId10" Type="http://schemas.openxmlformats.org/officeDocument/2006/relationships/image" Target="../media/image23.png"/><Relationship Id="rId19" Type="http://schemas.openxmlformats.org/officeDocument/2006/relationships/image" Target="../media/image59.jp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4.png"/><Relationship Id="rId22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72155"/>
            <a:ext cx="12192000" cy="1315720"/>
            <a:chOff x="0" y="2772155"/>
            <a:chExt cx="12192000" cy="1315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73679"/>
              <a:ext cx="12191999" cy="13136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772155"/>
              <a:ext cx="12192000" cy="1313815"/>
            </a:xfrm>
            <a:custGeom>
              <a:avLst/>
              <a:gdLst/>
              <a:ahLst/>
              <a:cxnLst/>
              <a:rect l="l" t="t" r="r" b="b"/>
              <a:pathLst>
                <a:path w="12192000" h="1313814">
                  <a:moveTo>
                    <a:pt x="12192000" y="0"/>
                  </a:moveTo>
                  <a:lnTo>
                    <a:pt x="0" y="0"/>
                  </a:lnTo>
                  <a:lnTo>
                    <a:pt x="0" y="1313688"/>
                  </a:lnTo>
                  <a:lnTo>
                    <a:pt x="12192000" y="131368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3E3E3E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8892" y="3162299"/>
              <a:ext cx="4967351" cy="5022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2051" y="2287523"/>
            <a:ext cx="5895340" cy="4051300"/>
            <a:chOff x="2702051" y="2287523"/>
            <a:chExt cx="5895340" cy="4051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9787" y="4675832"/>
              <a:ext cx="342178" cy="6097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2051" y="4632959"/>
              <a:ext cx="5617463" cy="17053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051" y="2287523"/>
              <a:ext cx="5894832" cy="22479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82261" y="257378"/>
            <a:ext cx="34277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CUSTOM</a:t>
            </a:r>
            <a:r>
              <a:rPr spc="-420" dirty="0"/>
              <a:t> </a:t>
            </a:r>
            <a:r>
              <a:rPr spc="50" dirty="0"/>
              <a:t>INDICES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91764" y="1547240"/>
            <a:ext cx="8426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There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cases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where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it’s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applicable</a:t>
            </a:r>
            <a:r>
              <a:rPr sz="2000" spc="-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custom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accessing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rows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5628" y="3726560"/>
            <a:ext cx="2280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3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tom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ice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igned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b="1" i="1" spc="-105" dirty="0">
                <a:solidFill>
                  <a:srgbClr val="404040"/>
                </a:solidFill>
                <a:latin typeface="Trebuchet MS"/>
                <a:cs typeface="Trebuchet MS"/>
              </a:rPr>
              <a:t>rea</a:t>
            </a:r>
            <a:r>
              <a:rPr sz="1200" b="1" i="1" spc="-9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2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11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he</a:t>
            </a:r>
            <a:r>
              <a:rPr sz="1200" b="1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b="1" i="1" spc="-90" dirty="0">
                <a:solidFill>
                  <a:srgbClr val="404040"/>
                </a:solidFill>
                <a:latin typeface="Trebuchet MS"/>
                <a:cs typeface="Trebuchet MS"/>
              </a:rPr>
              <a:t>ies</a:t>
            </a:r>
            <a:r>
              <a:rPr sz="12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200" b="1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9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b="1" i="1" spc="-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2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nm</a:t>
            </a:r>
            <a:r>
              <a:rPr sz="1200" b="1" i="1" spc="-5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00572" y="3160014"/>
            <a:ext cx="5919470" cy="3227070"/>
            <a:chOff x="5600572" y="3160014"/>
            <a:chExt cx="5919470" cy="3227070"/>
          </a:xfrm>
        </p:grpSpPr>
        <p:sp>
          <p:nvSpPr>
            <p:cNvPr id="14" name="object 14"/>
            <p:cNvSpPr/>
            <p:nvPr/>
          </p:nvSpPr>
          <p:spPr>
            <a:xfrm>
              <a:off x="5600573" y="3160013"/>
              <a:ext cx="2546350" cy="1473835"/>
            </a:xfrm>
            <a:custGeom>
              <a:avLst/>
              <a:gdLst/>
              <a:ahLst/>
              <a:cxnLst/>
              <a:rect l="l" t="t" r="r" b="b"/>
              <a:pathLst>
                <a:path w="2546350" h="1473835">
                  <a:moveTo>
                    <a:pt x="511175" y="832739"/>
                  </a:moveTo>
                  <a:lnTo>
                    <a:pt x="409321" y="780161"/>
                  </a:lnTo>
                  <a:lnTo>
                    <a:pt x="343789" y="744220"/>
                  </a:lnTo>
                  <a:lnTo>
                    <a:pt x="281305" y="706882"/>
                  </a:lnTo>
                  <a:lnTo>
                    <a:pt x="223393" y="667766"/>
                  </a:lnTo>
                  <a:lnTo>
                    <a:pt x="171323" y="626491"/>
                  </a:lnTo>
                  <a:lnTo>
                    <a:pt x="125984" y="582168"/>
                  </a:lnTo>
                  <a:lnTo>
                    <a:pt x="97536" y="547116"/>
                  </a:lnTo>
                  <a:lnTo>
                    <a:pt x="74168" y="509905"/>
                  </a:lnTo>
                  <a:lnTo>
                    <a:pt x="55880" y="470281"/>
                  </a:lnTo>
                  <a:lnTo>
                    <a:pt x="42545" y="428371"/>
                  </a:lnTo>
                  <a:lnTo>
                    <a:pt x="31623" y="369455"/>
                  </a:lnTo>
                  <a:lnTo>
                    <a:pt x="27343" y="307975"/>
                  </a:lnTo>
                  <a:lnTo>
                    <a:pt x="27305" y="274955"/>
                  </a:lnTo>
                  <a:lnTo>
                    <a:pt x="28575" y="242189"/>
                  </a:lnTo>
                  <a:lnTo>
                    <a:pt x="34163" y="175006"/>
                  </a:lnTo>
                  <a:lnTo>
                    <a:pt x="42799" y="106299"/>
                  </a:lnTo>
                  <a:lnTo>
                    <a:pt x="47155" y="76746"/>
                  </a:lnTo>
                  <a:lnTo>
                    <a:pt x="75311" y="81153"/>
                  </a:lnTo>
                  <a:lnTo>
                    <a:pt x="68973" y="61341"/>
                  </a:lnTo>
                  <a:lnTo>
                    <a:pt x="49403" y="0"/>
                  </a:lnTo>
                  <a:lnTo>
                    <a:pt x="0" y="69342"/>
                  </a:lnTo>
                  <a:lnTo>
                    <a:pt x="28359" y="73799"/>
                  </a:lnTo>
                  <a:lnTo>
                    <a:pt x="23876" y="103759"/>
                  </a:lnTo>
                  <a:lnTo>
                    <a:pt x="15240" y="173228"/>
                  </a:lnTo>
                  <a:lnTo>
                    <a:pt x="9525" y="241427"/>
                  </a:lnTo>
                  <a:lnTo>
                    <a:pt x="8255" y="274955"/>
                  </a:lnTo>
                  <a:lnTo>
                    <a:pt x="8382" y="307975"/>
                  </a:lnTo>
                  <a:lnTo>
                    <a:pt x="12827" y="372364"/>
                  </a:lnTo>
                  <a:lnTo>
                    <a:pt x="24384" y="433844"/>
                  </a:lnTo>
                  <a:lnTo>
                    <a:pt x="38227" y="477647"/>
                  </a:lnTo>
                  <a:lnTo>
                    <a:pt x="57531" y="519303"/>
                  </a:lnTo>
                  <a:lnTo>
                    <a:pt x="82296" y="558546"/>
                  </a:lnTo>
                  <a:lnTo>
                    <a:pt x="112395" y="595503"/>
                  </a:lnTo>
                  <a:lnTo>
                    <a:pt x="159131" y="641096"/>
                  </a:lnTo>
                  <a:lnTo>
                    <a:pt x="212471" y="683387"/>
                  </a:lnTo>
                  <a:lnTo>
                    <a:pt x="271399" y="723138"/>
                  </a:lnTo>
                  <a:lnTo>
                    <a:pt x="334518" y="760730"/>
                  </a:lnTo>
                  <a:lnTo>
                    <a:pt x="400558" y="797052"/>
                  </a:lnTo>
                  <a:lnTo>
                    <a:pt x="502539" y="849757"/>
                  </a:lnTo>
                  <a:lnTo>
                    <a:pt x="511175" y="832739"/>
                  </a:lnTo>
                  <a:close/>
                </a:path>
                <a:path w="2546350" h="1473835">
                  <a:moveTo>
                    <a:pt x="2546350" y="1402334"/>
                  </a:moveTo>
                  <a:lnTo>
                    <a:pt x="2517864" y="1399095"/>
                  </a:lnTo>
                  <a:lnTo>
                    <a:pt x="2518537" y="1392936"/>
                  </a:lnTo>
                  <a:lnTo>
                    <a:pt x="2522474" y="1352677"/>
                  </a:lnTo>
                  <a:lnTo>
                    <a:pt x="2525522" y="1313561"/>
                  </a:lnTo>
                  <a:lnTo>
                    <a:pt x="2527554" y="1275334"/>
                  </a:lnTo>
                  <a:lnTo>
                    <a:pt x="2528062" y="1239647"/>
                  </a:lnTo>
                  <a:lnTo>
                    <a:pt x="2527808" y="1222248"/>
                  </a:lnTo>
                  <a:lnTo>
                    <a:pt x="2523744" y="1173353"/>
                  </a:lnTo>
                  <a:lnTo>
                    <a:pt x="2514854" y="1130427"/>
                  </a:lnTo>
                  <a:lnTo>
                    <a:pt x="2501646" y="1092581"/>
                  </a:lnTo>
                  <a:lnTo>
                    <a:pt x="2479421" y="1048766"/>
                  </a:lnTo>
                  <a:lnTo>
                    <a:pt x="2454021" y="1009777"/>
                  </a:lnTo>
                  <a:lnTo>
                    <a:pt x="2440940" y="991235"/>
                  </a:lnTo>
                  <a:lnTo>
                    <a:pt x="2425446" y="1002157"/>
                  </a:lnTo>
                  <a:lnTo>
                    <a:pt x="2438400" y="1020699"/>
                  </a:lnTo>
                  <a:lnTo>
                    <a:pt x="2451227" y="1039495"/>
                  </a:lnTo>
                  <a:lnTo>
                    <a:pt x="2474341" y="1079119"/>
                  </a:lnTo>
                  <a:lnTo>
                    <a:pt x="2492883" y="1123696"/>
                  </a:lnTo>
                  <a:lnTo>
                    <a:pt x="2502662" y="1162304"/>
                  </a:lnTo>
                  <a:lnTo>
                    <a:pt x="2507996" y="1206881"/>
                  </a:lnTo>
                  <a:lnTo>
                    <a:pt x="2509012" y="1239901"/>
                  </a:lnTo>
                  <a:lnTo>
                    <a:pt x="2508478" y="1275588"/>
                  </a:lnTo>
                  <a:lnTo>
                    <a:pt x="2506599" y="1312545"/>
                  </a:lnTo>
                  <a:lnTo>
                    <a:pt x="2503551" y="1351280"/>
                  </a:lnTo>
                  <a:lnTo>
                    <a:pt x="2499614" y="1391031"/>
                  </a:lnTo>
                  <a:lnTo>
                    <a:pt x="2498966" y="1396949"/>
                  </a:lnTo>
                  <a:lnTo>
                    <a:pt x="2470531" y="1393698"/>
                  </a:lnTo>
                  <a:lnTo>
                    <a:pt x="2499868" y="1473708"/>
                  </a:lnTo>
                  <a:lnTo>
                    <a:pt x="2540228" y="1411732"/>
                  </a:lnTo>
                  <a:lnTo>
                    <a:pt x="2546350" y="1402334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48115" y="5564124"/>
              <a:ext cx="2971800" cy="822960"/>
            </a:xfrm>
            <a:custGeom>
              <a:avLst/>
              <a:gdLst/>
              <a:ahLst/>
              <a:cxnLst/>
              <a:rect l="l" t="t" r="r" b="b"/>
              <a:pathLst>
                <a:path w="2971800" h="822960">
                  <a:moveTo>
                    <a:pt x="2971800" y="0"/>
                  </a:moveTo>
                  <a:lnTo>
                    <a:pt x="197484" y="0"/>
                  </a:lnTo>
                  <a:lnTo>
                    <a:pt x="152195" y="5214"/>
                  </a:lnTo>
                  <a:lnTo>
                    <a:pt x="110625" y="20069"/>
                  </a:lnTo>
                  <a:lnTo>
                    <a:pt x="73957" y="43379"/>
                  </a:lnTo>
                  <a:lnTo>
                    <a:pt x="43377" y="73958"/>
                  </a:lnTo>
                  <a:lnTo>
                    <a:pt x="20068" y="110621"/>
                  </a:lnTo>
                  <a:lnTo>
                    <a:pt x="5214" y="152183"/>
                  </a:lnTo>
                  <a:lnTo>
                    <a:pt x="0" y="197459"/>
                  </a:lnTo>
                  <a:lnTo>
                    <a:pt x="0" y="822960"/>
                  </a:lnTo>
                  <a:lnTo>
                    <a:pt x="2774314" y="822960"/>
                  </a:lnTo>
                  <a:lnTo>
                    <a:pt x="2819604" y="817745"/>
                  </a:lnTo>
                  <a:lnTo>
                    <a:pt x="2861174" y="802890"/>
                  </a:lnTo>
                  <a:lnTo>
                    <a:pt x="2897842" y="779580"/>
                  </a:lnTo>
                  <a:lnTo>
                    <a:pt x="2928422" y="749001"/>
                  </a:lnTo>
                  <a:lnTo>
                    <a:pt x="2951731" y="712338"/>
                  </a:lnTo>
                  <a:lnTo>
                    <a:pt x="2966585" y="670776"/>
                  </a:lnTo>
                  <a:lnTo>
                    <a:pt x="2971800" y="625500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206610" y="5686450"/>
            <a:ext cx="20948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ill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mo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van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85" dirty="0">
                <a:solidFill>
                  <a:srgbClr val="F8FDA4"/>
                </a:solidFill>
                <a:latin typeface="Tahoma"/>
                <a:cs typeface="Tahoma"/>
              </a:rPr>
              <a:t>da</a:t>
            </a:r>
            <a:r>
              <a:rPr sz="1200" b="1" spc="-65" dirty="0">
                <a:solidFill>
                  <a:srgbClr val="F8FDA4"/>
                </a:solidFill>
                <a:latin typeface="Tahoma"/>
                <a:cs typeface="Tahoma"/>
              </a:rPr>
              <a:t>tetim</a:t>
            </a:r>
            <a:r>
              <a:rPr sz="1200" b="1" spc="-80" dirty="0">
                <a:solidFill>
                  <a:srgbClr val="F8FDA4"/>
                </a:solidFill>
                <a:latin typeface="Tahoma"/>
                <a:cs typeface="Tahoma"/>
              </a:rPr>
              <a:t>e</a:t>
            </a:r>
            <a:r>
              <a:rPr sz="1200" b="1" spc="-70" dirty="0">
                <a:solidFill>
                  <a:srgbClr val="F8FDA4"/>
                </a:solidFill>
                <a:latin typeface="Tahoma"/>
                <a:cs typeface="Tahoma"/>
              </a:rPr>
              <a:t>s  </a:t>
            </a:r>
            <a:r>
              <a:rPr sz="1200" i="1" spc="-11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200" i="1" spc="-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i="1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i="1" spc="-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200" i="1" spc="-85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200" i="1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i="1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i="1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200" i="1" spc="-8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i="1" spc="-1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i="1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i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i="1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i="1" spc="-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i="1" spc="-4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200" i="1" spc="-75" dirty="0">
                <a:solidFill>
                  <a:srgbClr val="FFFFFF"/>
                </a:solidFill>
                <a:latin typeface="Trebuchet MS"/>
                <a:cs typeface="Trebuchet MS"/>
              </a:rPr>
              <a:t>rse!)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77512" y="5721950"/>
            <a:ext cx="375519" cy="406716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54508" y="3273552"/>
            <a:ext cx="1641475" cy="2856230"/>
            <a:chOff x="254508" y="3273552"/>
            <a:chExt cx="1641475" cy="2856230"/>
          </a:xfrm>
        </p:grpSpPr>
        <p:sp>
          <p:nvSpPr>
            <p:cNvPr id="19" name="object 19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4508" y="3273552"/>
              <a:ext cx="1641475" cy="2856230"/>
            </a:xfrm>
            <a:custGeom>
              <a:avLst/>
              <a:gdLst/>
              <a:ahLst/>
              <a:cxnLst/>
              <a:rect l="l" t="t" r="r" b="b"/>
              <a:pathLst>
                <a:path w="1641475" h="2856229">
                  <a:moveTo>
                    <a:pt x="1641348" y="0"/>
                  </a:moveTo>
                  <a:lnTo>
                    <a:pt x="0" y="0"/>
                  </a:lnTo>
                  <a:lnTo>
                    <a:pt x="0" y="2855976"/>
                  </a:lnTo>
                  <a:lnTo>
                    <a:pt x="1641348" y="285597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33" name="object 33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254508" y="1840992"/>
            <a:ext cx="1641475" cy="699770"/>
            <a:chOff x="254508" y="1840992"/>
            <a:chExt cx="1641475" cy="699770"/>
          </a:xfrm>
        </p:grpSpPr>
        <p:sp>
          <p:nvSpPr>
            <p:cNvPr id="36" name="object 36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54508" y="1840992"/>
              <a:ext cx="1641475" cy="699770"/>
            </a:xfrm>
            <a:custGeom>
              <a:avLst/>
              <a:gdLst/>
              <a:ahLst/>
              <a:cxnLst/>
              <a:rect l="l" t="t" r="r" b="b"/>
              <a:pathLst>
                <a:path w="1641475" h="699769">
                  <a:moveTo>
                    <a:pt x="164134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641348" y="699515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261" y="257378"/>
            <a:ext cx="34277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CUSTOM</a:t>
            </a:r>
            <a:r>
              <a:rPr spc="-420" dirty="0"/>
              <a:t> </a:t>
            </a:r>
            <a:r>
              <a:rPr spc="50" dirty="0"/>
              <a:t>INDICES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426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There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cases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where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it’s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applicable</a:t>
            </a:r>
            <a:r>
              <a:rPr sz="2000" spc="-2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custom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accessing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rows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2051" y="2287523"/>
            <a:ext cx="5894832" cy="22479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694432" y="4599432"/>
            <a:ext cx="6015355" cy="1801495"/>
            <a:chOff x="2694432" y="4599432"/>
            <a:chExt cx="6015355" cy="180149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4432" y="4599432"/>
              <a:ext cx="5902450" cy="6294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4432" y="5311140"/>
              <a:ext cx="5902452" cy="10896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596884" y="4637532"/>
              <a:ext cx="109855" cy="1760220"/>
            </a:xfrm>
            <a:custGeom>
              <a:avLst/>
              <a:gdLst/>
              <a:ahLst/>
              <a:cxnLst/>
              <a:rect l="l" t="t" r="r" b="b"/>
              <a:pathLst>
                <a:path w="109854" h="1760220">
                  <a:moveTo>
                    <a:pt x="0" y="1760220"/>
                  </a:moveTo>
                  <a:lnTo>
                    <a:pt x="21377" y="1756267"/>
                  </a:lnTo>
                  <a:lnTo>
                    <a:pt x="38814" y="1745489"/>
                  </a:lnTo>
                  <a:lnTo>
                    <a:pt x="50559" y="1729503"/>
                  </a:lnTo>
                  <a:lnTo>
                    <a:pt x="54864" y="1709928"/>
                  </a:lnTo>
                  <a:lnTo>
                    <a:pt x="54864" y="396367"/>
                  </a:lnTo>
                  <a:lnTo>
                    <a:pt x="59168" y="376828"/>
                  </a:lnTo>
                  <a:lnTo>
                    <a:pt x="70913" y="360838"/>
                  </a:lnTo>
                  <a:lnTo>
                    <a:pt x="88350" y="350039"/>
                  </a:lnTo>
                  <a:lnTo>
                    <a:pt x="109727" y="346075"/>
                  </a:lnTo>
                  <a:lnTo>
                    <a:pt x="88350" y="342128"/>
                  </a:lnTo>
                  <a:lnTo>
                    <a:pt x="70913" y="331358"/>
                  </a:lnTo>
                  <a:lnTo>
                    <a:pt x="59168" y="315374"/>
                  </a:lnTo>
                  <a:lnTo>
                    <a:pt x="54864" y="295783"/>
                  </a:lnTo>
                  <a:lnTo>
                    <a:pt x="54864" y="50292"/>
                  </a:lnTo>
                  <a:lnTo>
                    <a:pt x="50559" y="30700"/>
                  </a:lnTo>
                  <a:lnTo>
                    <a:pt x="38814" y="14716"/>
                  </a:lnTo>
                  <a:lnTo>
                    <a:pt x="21377" y="3946"/>
                  </a:lnTo>
                  <a:lnTo>
                    <a:pt x="0" y="0"/>
                  </a:lnTo>
                </a:path>
              </a:pathLst>
            </a:custGeom>
            <a:ln w="63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85606" y="4789423"/>
            <a:ext cx="1786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Yo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sti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dex</a:t>
            </a:r>
            <a:r>
              <a:rPr sz="1200" b="1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li</a:t>
            </a:r>
            <a:r>
              <a:rPr sz="12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retrieve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Series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using </a:t>
            </a:r>
            <a:r>
              <a:rPr sz="1200" i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indices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9809" y="5829096"/>
            <a:ext cx="193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slicing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custo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indices 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kes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clusiv</a:t>
            </a:r>
            <a:r>
              <a:rPr sz="12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08882" y="5683758"/>
            <a:ext cx="1227455" cy="436245"/>
          </a:xfrm>
          <a:custGeom>
            <a:avLst/>
            <a:gdLst/>
            <a:ahLst/>
            <a:cxnLst/>
            <a:rect l="l" t="t" r="r" b="b"/>
            <a:pathLst>
              <a:path w="1227454" h="436245">
                <a:moveTo>
                  <a:pt x="1227074" y="341172"/>
                </a:moveTo>
                <a:lnTo>
                  <a:pt x="1173480" y="328701"/>
                </a:lnTo>
                <a:lnTo>
                  <a:pt x="1123442" y="315861"/>
                </a:lnTo>
                <a:lnTo>
                  <a:pt x="1075182" y="302501"/>
                </a:lnTo>
                <a:lnTo>
                  <a:pt x="1029843" y="288315"/>
                </a:lnTo>
                <a:lnTo>
                  <a:pt x="988060" y="272948"/>
                </a:lnTo>
                <a:lnTo>
                  <a:pt x="950722" y="256273"/>
                </a:lnTo>
                <a:lnTo>
                  <a:pt x="905510" y="228282"/>
                </a:lnTo>
                <a:lnTo>
                  <a:pt x="875538" y="196519"/>
                </a:lnTo>
                <a:lnTo>
                  <a:pt x="858393" y="160743"/>
                </a:lnTo>
                <a:lnTo>
                  <a:pt x="851408" y="121094"/>
                </a:lnTo>
                <a:lnTo>
                  <a:pt x="850900" y="92519"/>
                </a:lnTo>
                <a:lnTo>
                  <a:pt x="851789" y="78079"/>
                </a:lnTo>
                <a:lnTo>
                  <a:pt x="851941" y="76809"/>
                </a:lnTo>
                <a:lnTo>
                  <a:pt x="880237" y="80518"/>
                </a:lnTo>
                <a:lnTo>
                  <a:pt x="873760" y="61772"/>
                </a:lnTo>
                <a:lnTo>
                  <a:pt x="852424" y="0"/>
                </a:lnTo>
                <a:lnTo>
                  <a:pt x="804672" y="70586"/>
                </a:lnTo>
                <a:lnTo>
                  <a:pt x="833069" y="74320"/>
                </a:lnTo>
                <a:lnTo>
                  <a:pt x="832751" y="76809"/>
                </a:lnTo>
                <a:lnTo>
                  <a:pt x="831850" y="92519"/>
                </a:lnTo>
                <a:lnTo>
                  <a:pt x="831850" y="107911"/>
                </a:lnTo>
                <a:lnTo>
                  <a:pt x="836676" y="152781"/>
                </a:lnTo>
                <a:lnTo>
                  <a:pt x="852297" y="194995"/>
                </a:lnTo>
                <a:lnTo>
                  <a:pt x="881380" y="232575"/>
                </a:lnTo>
                <a:lnTo>
                  <a:pt x="925195" y="264134"/>
                </a:lnTo>
                <a:lnTo>
                  <a:pt x="961390" y="282321"/>
                </a:lnTo>
                <a:lnTo>
                  <a:pt x="1002157" y="298729"/>
                </a:lnTo>
                <a:lnTo>
                  <a:pt x="1012063" y="302247"/>
                </a:lnTo>
                <a:lnTo>
                  <a:pt x="1000645" y="300609"/>
                </a:lnTo>
                <a:lnTo>
                  <a:pt x="931164" y="291528"/>
                </a:lnTo>
                <a:lnTo>
                  <a:pt x="861695" y="285305"/>
                </a:lnTo>
                <a:lnTo>
                  <a:pt x="790067" y="282041"/>
                </a:lnTo>
                <a:lnTo>
                  <a:pt x="753364" y="281559"/>
                </a:lnTo>
                <a:lnTo>
                  <a:pt x="715899" y="282130"/>
                </a:lnTo>
                <a:lnTo>
                  <a:pt x="677672" y="283667"/>
                </a:lnTo>
                <a:lnTo>
                  <a:pt x="638810" y="286245"/>
                </a:lnTo>
                <a:lnTo>
                  <a:pt x="599186" y="289788"/>
                </a:lnTo>
                <a:lnTo>
                  <a:pt x="558927" y="294284"/>
                </a:lnTo>
                <a:lnTo>
                  <a:pt x="518033" y="299745"/>
                </a:lnTo>
                <a:lnTo>
                  <a:pt x="476631" y="305854"/>
                </a:lnTo>
                <a:lnTo>
                  <a:pt x="434721" y="312737"/>
                </a:lnTo>
                <a:lnTo>
                  <a:pt x="392303" y="320281"/>
                </a:lnTo>
                <a:lnTo>
                  <a:pt x="349504" y="328396"/>
                </a:lnTo>
                <a:lnTo>
                  <a:pt x="262890" y="346138"/>
                </a:lnTo>
                <a:lnTo>
                  <a:pt x="175133" y="365506"/>
                </a:lnTo>
                <a:lnTo>
                  <a:pt x="71970" y="389369"/>
                </a:lnTo>
                <a:lnTo>
                  <a:pt x="65405" y="361530"/>
                </a:lnTo>
                <a:lnTo>
                  <a:pt x="0" y="416052"/>
                </a:lnTo>
                <a:lnTo>
                  <a:pt x="82931" y="435711"/>
                </a:lnTo>
                <a:lnTo>
                  <a:pt x="77038" y="410794"/>
                </a:lnTo>
                <a:lnTo>
                  <a:pt x="76352" y="407898"/>
                </a:lnTo>
                <a:lnTo>
                  <a:pt x="179197" y="384111"/>
                </a:lnTo>
                <a:lnTo>
                  <a:pt x="266700" y="364807"/>
                </a:lnTo>
                <a:lnTo>
                  <a:pt x="353060" y="347116"/>
                </a:lnTo>
                <a:lnTo>
                  <a:pt x="395605" y="339039"/>
                </a:lnTo>
                <a:lnTo>
                  <a:pt x="437769" y="331533"/>
                </a:lnTo>
                <a:lnTo>
                  <a:pt x="479425" y="324700"/>
                </a:lnTo>
                <a:lnTo>
                  <a:pt x="520573" y="318617"/>
                </a:lnTo>
                <a:lnTo>
                  <a:pt x="561086" y="313220"/>
                </a:lnTo>
                <a:lnTo>
                  <a:pt x="600964" y="308762"/>
                </a:lnTo>
                <a:lnTo>
                  <a:pt x="640080" y="305257"/>
                </a:lnTo>
                <a:lnTo>
                  <a:pt x="678434" y="302691"/>
                </a:lnTo>
                <a:lnTo>
                  <a:pt x="753110" y="300609"/>
                </a:lnTo>
                <a:lnTo>
                  <a:pt x="789432" y="301078"/>
                </a:lnTo>
                <a:lnTo>
                  <a:pt x="860171" y="304292"/>
                </a:lnTo>
                <a:lnTo>
                  <a:pt x="928878" y="310451"/>
                </a:lnTo>
                <a:lnTo>
                  <a:pt x="1028954" y="323900"/>
                </a:lnTo>
                <a:lnTo>
                  <a:pt x="1094359" y="335026"/>
                </a:lnTo>
                <a:lnTo>
                  <a:pt x="1209370" y="357162"/>
                </a:lnTo>
                <a:lnTo>
                  <a:pt x="1219962" y="359765"/>
                </a:lnTo>
                <a:lnTo>
                  <a:pt x="1220089" y="359232"/>
                </a:lnTo>
                <a:lnTo>
                  <a:pt x="1223518" y="359879"/>
                </a:lnTo>
                <a:lnTo>
                  <a:pt x="1227074" y="341172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4508" y="3273552"/>
            <a:ext cx="1641475" cy="2856230"/>
            <a:chOff x="254508" y="3273552"/>
            <a:chExt cx="1641475" cy="2856230"/>
          </a:xfrm>
        </p:grpSpPr>
        <p:sp>
          <p:nvSpPr>
            <p:cNvPr id="17" name="object 17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4508" y="3273552"/>
              <a:ext cx="1641475" cy="2856230"/>
            </a:xfrm>
            <a:custGeom>
              <a:avLst/>
              <a:gdLst/>
              <a:ahLst/>
              <a:cxnLst/>
              <a:rect l="l" t="t" r="r" b="b"/>
              <a:pathLst>
                <a:path w="1641475" h="2856229">
                  <a:moveTo>
                    <a:pt x="1641348" y="0"/>
                  </a:moveTo>
                  <a:lnTo>
                    <a:pt x="0" y="0"/>
                  </a:lnTo>
                  <a:lnTo>
                    <a:pt x="0" y="2855976"/>
                  </a:lnTo>
                  <a:lnTo>
                    <a:pt x="1641348" y="285597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31" name="object 31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54508" y="1840992"/>
            <a:ext cx="1641475" cy="699770"/>
            <a:chOff x="254508" y="1840992"/>
            <a:chExt cx="1641475" cy="699770"/>
          </a:xfrm>
        </p:grpSpPr>
        <p:sp>
          <p:nvSpPr>
            <p:cNvPr id="34" name="object 34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4508" y="1840992"/>
              <a:ext cx="1641475" cy="699770"/>
            </a:xfrm>
            <a:custGeom>
              <a:avLst/>
              <a:gdLst/>
              <a:ahLst/>
              <a:cxnLst/>
              <a:rect l="l" t="t" r="r" b="b"/>
              <a:pathLst>
                <a:path w="1641475" h="699769">
                  <a:moveTo>
                    <a:pt x="164134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641348" y="699515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673" y="257378"/>
            <a:ext cx="3692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-70" dirty="0"/>
              <a:t>I</a:t>
            </a:r>
            <a:r>
              <a:rPr spc="-100" dirty="0"/>
              <a:t>L</a:t>
            </a:r>
            <a:r>
              <a:rPr spc="280" dirty="0"/>
              <a:t>OC</a:t>
            </a:r>
            <a:r>
              <a:rPr spc="-405" dirty="0"/>
              <a:t> </a:t>
            </a:r>
            <a:r>
              <a:rPr spc="225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588375" cy="1047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404040"/>
                </a:solidFill>
                <a:latin typeface="Tahoma"/>
                <a:cs typeface="Tahoma"/>
              </a:rPr>
              <a:t>.iloc[]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preferred</a:t>
            </a:r>
            <a:r>
              <a:rPr sz="20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way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access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positional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works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even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when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ahoma"/>
                <a:cs typeface="Tahoma"/>
              </a:rPr>
              <a:t>custom,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non-integer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endParaRPr sz="16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45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more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efficient</a:t>
            </a:r>
            <a:r>
              <a:rPr sz="16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than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slicing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recommended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Pandas’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creators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02610" y="3347973"/>
            <a:ext cx="8423910" cy="680720"/>
            <a:chOff x="3102610" y="3347973"/>
            <a:chExt cx="8423910" cy="680720"/>
          </a:xfrm>
        </p:grpSpPr>
        <p:sp>
          <p:nvSpPr>
            <p:cNvPr id="9" name="object 9"/>
            <p:cNvSpPr/>
            <p:nvPr/>
          </p:nvSpPr>
          <p:spPr>
            <a:xfrm>
              <a:off x="3108960" y="3354323"/>
              <a:ext cx="8411210" cy="668020"/>
            </a:xfrm>
            <a:custGeom>
              <a:avLst/>
              <a:gdLst/>
              <a:ahLst/>
              <a:cxnLst/>
              <a:rect l="l" t="t" r="r" b="b"/>
              <a:pathLst>
                <a:path w="8411210" h="668020">
                  <a:moveTo>
                    <a:pt x="8365998" y="0"/>
                  </a:moveTo>
                  <a:lnTo>
                    <a:pt x="44957" y="0"/>
                  </a:lnTo>
                  <a:lnTo>
                    <a:pt x="27485" y="3542"/>
                  </a:lnTo>
                  <a:lnTo>
                    <a:pt x="13192" y="13192"/>
                  </a:lnTo>
                  <a:lnTo>
                    <a:pt x="3542" y="27485"/>
                  </a:lnTo>
                  <a:lnTo>
                    <a:pt x="0" y="44958"/>
                  </a:lnTo>
                  <a:lnTo>
                    <a:pt x="0" y="622553"/>
                  </a:lnTo>
                  <a:lnTo>
                    <a:pt x="3542" y="640026"/>
                  </a:lnTo>
                  <a:lnTo>
                    <a:pt x="13192" y="654319"/>
                  </a:lnTo>
                  <a:lnTo>
                    <a:pt x="27485" y="663969"/>
                  </a:lnTo>
                  <a:lnTo>
                    <a:pt x="44957" y="667512"/>
                  </a:lnTo>
                  <a:lnTo>
                    <a:pt x="8365998" y="667512"/>
                  </a:lnTo>
                  <a:lnTo>
                    <a:pt x="8383470" y="663969"/>
                  </a:lnTo>
                  <a:lnTo>
                    <a:pt x="8397763" y="654319"/>
                  </a:lnTo>
                  <a:lnTo>
                    <a:pt x="8407413" y="640026"/>
                  </a:lnTo>
                  <a:lnTo>
                    <a:pt x="8410956" y="622553"/>
                  </a:lnTo>
                  <a:lnTo>
                    <a:pt x="8410956" y="44958"/>
                  </a:lnTo>
                  <a:lnTo>
                    <a:pt x="8407413" y="27485"/>
                  </a:lnTo>
                  <a:lnTo>
                    <a:pt x="8397763" y="13192"/>
                  </a:lnTo>
                  <a:lnTo>
                    <a:pt x="8383470" y="3542"/>
                  </a:lnTo>
                  <a:lnTo>
                    <a:pt x="8365998" y="0"/>
                  </a:lnTo>
                  <a:close/>
                </a:path>
              </a:pathLst>
            </a:custGeom>
            <a:solidFill>
              <a:srgbClr val="F7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8960" y="3354323"/>
              <a:ext cx="8411210" cy="668020"/>
            </a:xfrm>
            <a:custGeom>
              <a:avLst/>
              <a:gdLst/>
              <a:ahLst/>
              <a:cxnLst/>
              <a:rect l="l" t="t" r="r" b="b"/>
              <a:pathLst>
                <a:path w="8411210" h="668020">
                  <a:moveTo>
                    <a:pt x="0" y="44958"/>
                  </a:moveTo>
                  <a:lnTo>
                    <a:pt x="3542" y="27485"/>
                  </a:lnTo>
                  <a:lnTo>
                    <a:pt x="13192" y="13192"/>
                  </a:lnTo>
                  <a:lnTo>
                    <a:pt x="27485" y="3542"/>
                  </a:lnTo>
                  <a:lnTo>
                    <a:pt x="44957" y="0"/>
                  </a:lnTo>
                  <a:lnTo>
                    <a:pt x="8365998" y="0"/>
                  </a:lnTo>
                  <a:lnTo>
                    <a:pt x="8383470" y="3542"/>
                  </a:lnTo>
                  <a:lnTo>
                    <a:pt x="8397763" y="13192"/>
                  </a:lnTo>
                  <a:lnTo>
                    <a:pt x="8407413" y="27485"/>
                  </a:lnTo>
                  <a:lnTo>
                    <a:pt x="8410956" y="44958"/>
                  </a:lnTo>
                  <a:lnTo>
                    <a:pt x="8410956" y="622553"/>
                  </a:lnTo>
                  <a:lnTo>
                    <a:pt x="8407413" y="640026"/>
                  </a:lnTo>
                  <a:lnTo>
                    <a:pt x="8397763" y="654319"/>
                  </a:lnTo>
                  <a:lnTo>
                    <a:pt x="8383470" y="663969"/>
                  </a:lnTo>
                  <a:lnTo>
                    <a:pt x="8365998" y="667512"/>
                  </a:lnTo>
                  <a:lnTo>
                    <a:pt x="44957" y="667512"/>
                  </a:lnTo>
                  <a:lnTo>
                    <a:pt x="27485" y="663969"/>
                  </a:lnTo>
                  <a:lnTo>
                    <a:pt x="13192" y="654319"/>
                  </a:lnTo>
                  <a:lnTo>
                    <a:pt x="3542" y="640026"/>
                  </a:lnTo>
                  <a:lnTo>
                    <a:pt x="0" y="622553"/>
                  </a:lnTo>
                  <a:lnTo>
                    <a:pt x="0" y="44958"/>
                  </a:lnTo>
                  <a:close/>
                </a:path>
              </a:pathLst>
            </a:custGeom>
            <a:ln w="12700">
              <a:solidFill>
                <a:srgbClr val="CF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76727" y="3414776"/>
            <a:ext cx="811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df.iloc[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row</a:t>
            </a:r>
            <a:r>
              <a:rPr sz="2800" spc="-30" dirty="0">
                <a:solidFill>
                  <a:srgbClr val="208D1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position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column</a:t>
            </a:r>
            <a:r>
              <a:rPr sz="2800" spc="-15" dirty="0">
                <a:solidFill>
                  <a:srgbClr val="208D1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position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1764" y="4576064"/>
            <a:ext cx="155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spc="-75" dirty="0">
                <a:latin typeface="Trebuchet MS"/>
                <a:cs typeface="Trebuchet MS"/>
              </a:rPr>
              <a:t>Ser</a:t>
            </a:r>
            <a:r>
              <a:rPr sz="1400" i="1" spc="-60" dirty="0">
                <a:latin typeface="Trebuchet MS"/>
                <a:cs typeface="Trebuchet MS"/>
              </a:rPr>
              <a:t>i</a:t>
            </a:r>
            <a:r>
              <a:rPr sz="1400" i="1" spc="-65" dirty="0">
                <a:latin typeface="Trebuchet MS"/>
                <a:cs typeface="Trebuchet MS"/>
              </a:rPr>
              <a:t>es</a:t>
            </a:r>
            <a:r>
              <a:rPr sz="1400" i="1" spc="-145" dirty="0">
                <a:latin typeface="Trebuchet MS"/>
                <a:cs typeface="Trebuchet MS"/>
              </a:rPr>
              <a:t> </a:t>
            </a:r>
            <a:r>
              <a:rPr sz="1400" i="1" spc="-70" dirty="0">
                <a:latin typeface="Trebuchet MS"/>
                <a:cs typeface="Trebuchet MS"/>
              </a:rPr>
              <a:t>or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15" dirty="0">
                <a:latin typeface="Trebuchet MS"/>
                <a:cs typeface="Trebuchet MS"/>
              </a:rPr>
              <a:t>Dat</a:t>
            </a:r>
            <a:r>
              <a:rPr sz="1400" i="1" spc="-20" dirty="0">
                <a:latin typeface="Trebuchet MS"/>
                <a:cs typeface="Trebuchet MS"/>
              </a:rPr>
              <a:t>a</a:t>
            </a:r>
            <a:r>
              <a:rPr sz="1400" i="1" spc="-50" dirty="0">
                <a:latin typeface="Trebuchet MS"/>
                <a:cs typeface="Trebuchet MS"/>
              </a:rPr>
              <a:t>Frame 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60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ac</a:t>
            </a:r>
            <a:r>
              <a:rPr sz="1400" i="1" spc="-30" dirty="0">
                <a:latin typeface="Trebuchet MS"/>
                <a:cs typeface="Trebuchet MS"/>
              </a:rPr>
              <a:t>c</a:t>
            </a:r>
            <a:r>
              <a:rPr sz="1400" i="1" spc="-75" dirty="0">
                <a:latin typeface="Trebuchet MS"/>
                <a:cs typeface="Trebuchet MS"/>
              </a:rPr>
              <a:t>e</a:t>
            </a:r>
            <a:r>
              <a:rPr sz="1400" i="1" spc="-50" dirty="0">
                <a:latin typeface="Trebuchet MS"/>
                <a:cs typeface="Trebuchet MS"/>
              </a:rPr>
              <a:t>s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r>
              <a:rPr sz="1400" i="1" spc="-170" dirty="0">
                <a:latin typeface="Trebuchet MS"/>
                <a:cs typeface="Trebuchet MS"/>
              </a:rPr>
              <a:t> </a:t>
            </a:r>
            <a:r>
              <a:rPr sz="1400" i="1" spc="-55" dirty="0">
                <a:latin typeface="Trebuchet MS"/>
                <a:cs typeface="Trebuchet MS"/>
              </a:rPr>
              <a:t>valu</a:t>
            </a:r>
            <a:r>
              <a:rPr sz="1400" i="1" spc="-65" dirty="0">
                <a:latin typeface="Trebuchet MS"/>
                <a:cs typeface="Trebuchet MS"/>
              </a:rPr>
              <a:t>es</a:t>
            </a:r>
            <a:r>
              <a:rPr sz="1400" i="1" spc="-145" dirty="0">
                <a:latin typeface="Trebuchet MS"/>
                <a:cs typeface="Trebuchet MS"/>
              </a:rPr>
              <a:t> f</a:t>
            </a:r>
            <a:r>
              <a:rPr sz="1400" i="1" spc="-70" dirty="0">
                <a:latin typeface="Trebuchet MS"/>
                <a:cs typeface="Trebuchet MS"/>
              </a:rPr>
              <a:t>rom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5221" y="3945635"/>
            <a:ext cx="6793865" cy="600075"/>
          </a:xfrm>
          <a:custGeom>
            <a:avLst/>
            <a:gdLst/>
            <a:ahLst/>
            <a:cxnLst/>
            <a:rect l="l" t="t" r="r" b="b"/>
            <a:pathLst>
              <a:path w="6793865" h="600075">
                <a:moveTo>
                  <a:pt x="350266" y="168148"/>
                </a:moveTo>
                <a:lnTo>
                  <a:pt x="350012" y="140970"/>
                </a:lnTo>
                <a:lnTo>
                  <a:pt x="349250" y="113411"/>
                </a:lnTo>
                <a:lnTo>
                  <a:pt x="347091" y="57277"/>
                </a:lnTo>
                <a:lnTo>
                  <a:pt x="344297" y="254"/>
                </a:lnTo>
                <a:lnTo>
                  <a:pt x="325374" y="1270"/>
                </a:lnTo>
                <a:lnTo>
                  <a:pt x="328041" y="58166"/>
                </a:lnTo>
                <a:lnTo>
                  <a:pt x="330327" y="114173"/>
                </a:lnTo>
                <a:lnTo>
                  <a:pt x="330962" y="141478"/>
                </a:lnTo>
                <a:lnTo>
                  <a:pt x="331076" y="194564"/>
                </a:lnTo>
                <a:lnTo>
                  <a:pt x="330454" y="219710"/>
                </a:lnTo>
                <a:lnTo>
                  <a:pt x="327279" y="267462"/>
                </a:lnTo>
                <a:lnTo>
                  <a:pt x="321183" y="310642"/>
                </a:lnTo>
                <a:lnTo>
                  <a:pt x="311531" y="348361"/>
                </a:lnTo>
                <a:lnTo>
                  <a:pt x="294259" y="385699"/>
                </a:lnTo>
                <a:lnTo>
                  <a:pt x="254127" y="416687"/>
                </a:lnTo>
                <a:lnTo>
                  <a:pt x="206756" y="430403"/>
                </a:lnTo>
                <a:lnTo>
                  <a:pt x="138303" y="440309"/>
                </a:lnTo>
                <a:lnTo>
                  <a:pt x="122174" y="442976"/>
                </a:lnTo>
                <a:lnTo>
                  <a:pt x="80391" y="455168"/>
                </a:lnTo>
                <a:lnTo>
                  <a:pt x="46101" y="485394"/>
                </a:lnTo>
                <a:lnTo>
                  <a:pt x="28829" y="521208"/>
                </a:lnTo>
                <a:lnTo>
                  <a:pt x="28740" y="523163"/>
                </a:lnTo>
                <a:lnTo>
                  <a:pt x="0" y="521716"/>
                </a:lnTo>
                <a:lnTo>
                  <a:pt x="34163" y="599694"/>
                </a:lnTo>
                <a:lnTo>
                  <a:pt x="69684" y="536829"/>
                </a:lnTo>
                <a:lnTo>
                  <a:pt x="76073" y="525526"/>
                </a:lnTo>
                <a:lnTo>
                  <a:pt x="47866" y="524116"/>
                </a:lnTo>
                <a:lnTo>
                  <a:pt x="47802" y="524319"/>
                </a:lnTo>
                <a:lnTo>
                  <a:pt x="47688" y="524116"/>
                </a:lnTo>
                <a:lnTo>
                  <a:pt x="47879" y="523240"/>
                </a:lnTo>
                <a:lnTo>
                  <a:pt x="47866" y="524116"/>
                </a:lnTo>
                <a:lnTo>
                  <a:pt x="48158" y="523240"/>
                </a:lnTo>
                <a:lnTo>
                  <a:pt x="72517" y="484124"/>
                </a:lnTo>
                <a:lnTo>
                  <a:pt x="110858" y="464693"/>
                </a:lnTo>
                <a:lnTo>
                  <a:pt x="192786" y="452120"/>
                </a:lnTo>
                <a:lnTo>
                  <a:pt x="210820" y="448945"/>
                </a:lnTo>
                <a:lnTo>
                  <a:pt x="262763" y="433578"/>
                </a:lnTo>
                <a:lnTo>
                  <a:pt x="292481" y="415417"/>
                </a:lnTo>
                <a:lnTo>
                  <a:pt x="292862" y="415163"/>
                </a:lnTo>
                <a:lnTo>
                  <a:pt x="305054" y="402844"/>
                </a:lnTo>
                <a:lnTo>
                  <a:pt x="306006" y="401574"/>
                </a:lnTo>
                <a:lnTo>
                  <a:pt x="306768" y="400558"/>
                </a:lnTo>
                <a:lnTo>
                  <a:pt x="329946" y="353568"/>
                </a:lnTo>
                <a:lnTo>
                  <a:pt x="339979" y="313817"/>
                </a:lnTo>
                <a:lnTo>
                  <a:pt x="346202" y="268986"/>
                </a:lnTo>
                <a:lnTo>
                  <a:pt x="349504" y="220218"/>
                </a:lnTo>
                <a:lnTo>
                  <a:pt x="350139" y="194564"/>
                </a:lnTo>
                <a:lnTo>
                  <a:pt x="350266" y="168148"/>
                </a:lnTo>
                <a:close/>
              </a:path>
              <a:path w="6793865" h="600075">
                <a:moveTo>
                  <a:pt x="3229940" y="523163"/>
                </a:moveTo>
                <a:lnTo>
                  <a:pt x="3212465" y="485394"/>
                </a:lnTo>
                <a:lnTo>
                  <a:pt x="3184398" y="458470"/>
                </a:lnTo>
                <a:lnTo>
                  <a:pt x="3136519" y="442976"/>
                </a:lnTo>
                <a:lnTo>
                  <a:pt x="3068955" y="433324"/>
                </a:lnTo>
                <a:lnTo>
                  <a:pt x="3051810" y="430403"/>
                </a:lnTo>
                <a:lnTo>
                  <a:pt x="3004439" y="416687"/>
                </a:lnTo>
                <a:lnTo>
                  <a:pt x="2979445" y="401574"/>
                </a:lnTo>
                <a:lnTo>
                  <a:pt x="2978416" y="400850"/>
                </a:lnTo>
                <a:lnTo>
                  <a:pt x="2978137" y="400558"/>
                </a:lnTo>
                <a:lnTo>
                  <a:pt x="2968752" y="391287"/>
                </a:lnTo>
                <a:lnTo>
                  <a:pt x="2964434" y="385699"/>
                </a:lnTo>
                <a:lnTo>
                  <a:pt x="2947035" y="348361"/>
                </a:lnTo>
                <a:lnTo>
                  <a:pt x="2937510" y="310642"/>
                </a:lnTo>
                <a:lnTo>
                  <a:pt x="2931414" y="267462"/>
                </a:lnTo>
                <a:lnTo>
                  <a:pt x="2928239" y="219710"/>
                </a:lnTo>
                <a:lnTo>
                  <a:pt x="2927477" y="168148"/>
                </a:lnTo>
                <a:lnTo>
                  <a:pt x="2927731" y="140970"/>
                </a:lnTo>
                <a:lnTo>
                  <a:pt x="2928391" y="113411"/>
                </a:lnTo>
                <a:lnTo>
                  <a:pt x="2930563" y="57277"/>
                </a:lnTo>
                <a:lnTo>
                  <a:pt x="2933319" y="1270"/>
                </a:lnTo>
                <a:lnTo>
                  <a:pt x="2914269" y="254"/>
                </a:lnTo>
                <a:lnTo>
                  <a:pt x="2911564" y="58166"/>
                </a:lnTo>
                <a:lnTo>
                  <a:pt x="2909316" y="113411"/>
                </a:lnTo>
                <a:lnTo>
                  <a:pt x="2908681" y="140970"/>
                </a:lnTo>
                <a:lnTo>
                  <a:pt x="2908554" y="194564"/>
                </a:lnTo>
                <a:lnTo>
                  <a:pt x="2909189" y="220218"/>
                </a:lnTo>
                <a:lnTo>
                  <a:pt x="2912491" y="268986"/>
                </a:lnTo>
                <a:lnTo>
                  <a:pt x="2918714" y="313817"/>
                </a:lnTo>
                <a:lnTo>
                  <a:pt x="2928747" y="353568"/>
                </a:lnTo>
                <a:lnTo>
                  <a:pt x="2948178" y="395732"/>
                </a:lnTo>
                <a:lnTo>
                  <a:pt x="2966974" y="416052"/>
                </a:lnTo>
                <a:lnTo>
                  <a:pt x="2980055" y="425323"/>
                </a:lnTo>
                <a:lnTo>
                  <a:pt x="3029839" y="445008"/>
                </a:lnTo>
                <a:lnTo>
                  <a:pt x="3117723" y="459232"/>
                </a:lnTo>
                <a:lnTo>
                  <a:pt x="3133471" y="461772"/>
                </a:lnTo>
                <a:lnTo>
                  <a:pt x="3171063" y="472821"/>
                </a:lnTo>
                <a:lnTo>
                  <a:pt x="3202178" y="504190"/>
                </a:lnTo>
                <a:lnTo>
                  <a:pt x="3210814" y="524116"/>
                </a:lnTo>
                <a:lnTo>
                  <a:pt x="3210814" y="523240"/>
                </a:lnTo>
                <a:lnTo>
                  <a:pt x="3210864" y="524116"/>
                </a:lnTo>
                <a:lnTo>
                  <a:pt x="3210991" y="524103"/>
                </a:lnTo>
                <a:lnTo>
                  <a:pt x="3228200" y="523240"/>
                </a:lnTo>
                <a:lnTo>
                  <a:pt x="3229940" y="523163"/>
                </a:lnTo>
                <a:close/>
              </a:path>
              <a:path w="6793865" h="600075">
                <a:moveTo>
                  <a:pt x="3258693" y="521716"/>
                </a:moveTo>
                <a:lnTo>
                  <a:pt x="3229940" y="523163"/>
                </a:lnTo>
                <a:lnTo>
                  <a:pt x="3210991" y="524103"/>
                </a:lnTo>
                <a:lnTo>
                  <a:pt x="3210877" y="524319"/>
                </a:lnTo>
                <a:lnTo>
                  <a:pt x="3210814" y="524116"/>
                </a:lnTo>
                <a:lnTo>
                  <a:pt x="3182493" y="525526"/>
                </a:lnTo>
                <a:lnTo>
                  <a:pt x="3224403" y="599694"/>
                </a:lnTo>
                <a:lnTo>
                  <a:pt x="3252038" y="536829"/>
                </a:lnTo>
                <a:lnTo>
                  <a:pt x="3258693" y="521716"/>
                </a:lnTo>
                <a:close/>
              </a:path>
              <a:path w="6793865" h="600075">
                <a:moveTo>
                  <a:pt x="6793357" y="520827"/>
                </a:moveTo>
                <a:lnTo>
                  <a:pt x="6764528" y="522998"/>
                </a:lnTo>
                <a:lnTo>
                  <a:pt x="6745719" y="524421"/>
                </a:lnTo>
                <a:lnTo>
                  <a:pt x="6745618" y="525068"/>
                </a:lnTo>
                <a:lnTo>
                  <a:pt x="6745554" y="524433"/>
                </a:lnTo>
                <a:lnTo>
                  <a:pt x="6745719" y="524421"/>
                </a:lnTo>
                <a:lnTo>
                  <a:pt x="6756222" y="523621"/>
                </a:lnTo>
                <a:lnTo>
                  <a:pt x="6764528" y="522998"/>
                </a:lnTo>
                <a:lnTo>
                  <a:pt x="6764401" y="521716"/>
                </a:lnTo>
                <a:lnTo>
                  <a:pt x="6764401" y="520573"/>
                </a:lnTo>
                <a:lnTo>
                  <a:pt x="6764020" y="519430"/>
                </a:lnTo>
                <a:lnTo>
                  <a:pt x="6738366" y="484124"/>
                </a:lnTo>
                <a:lnTo>
                  <a:pt x="6705473" y="461518"/>
                </a:lnTo>
                <a:lnTo>
                  <a:pt x="6661658" y="447802"/>
                </a:lnTo>
                <a:lnTo>
                  <a:pt x="6604889" y="440309"/>
                </a:lnTo>
                <a:lnTo>
                  <a:pt x="6528181" y="433197"/>
                </a:lnTo>
                <a:lnTo>
                  <a:pt x="6502273" y="430276"/>
                </a:lnTo>
                <a:lnTo>
                  <a:pt x="6452616" y="421894"/>
                </a:lnTo>
                <a:lnTo>
                  <a:pt x="6408928" y="408813"/>
                </a:lnTo>
                <a:lnTo>
                  <a:pt x="6375019" y="389890"/>
                </a:lnTo>
                <a:lnTo>
                  <a:pt x="6342761" y="347218"/>
                </a:lnTo>
                <a:lnTo>
                  <a:pt x="6328791" y="309880"/>
                </a:lnTo>
                <a:lnTo>
                  <a:pt x="6319647" y="267081"/>
                </a:lnTo>
                <a:lnTo>
                  <a:pt x="6314948" y="219583"/>
                </a:lnTo>
                <a:lnTo>
                  <a:pt x="6313678" y="168021"/>
                </a:lnTo>
                <a:lnTo>
                  <a:pt x="6314186" y="141605"/>
                </a:lnTo>
                <a:lnTo>
                  <a:pt x="6315202" y="114427"/>
                </a:lnTo>
                <a:lnTo>
                  <a:pt x="6318377" y="58420"/>
                </a:lnTo>
                <a:lnTo>
                  <a:pt x="6322568" y="1397"/>
                </a:lnTo>
                <a:lnTo>
                  <a:pt x="6303645" y="0"/>
                </a:lnTo>
                <a:lnTo>
                  <a:pt x="6299454" y="57023"/>
                </a:lnTo>
                <a:lnTo>
                  <a:pt x="6296152" y="113284"/>
                </a:lnTo>
                <a:lnTo>
                  <a:pt x="6295136" y="140843"/>
                </a:lnTo>
                <a:lnTo>
                  <a:pt x="6294628" y="168402"/>
                </a:lnTo>
                <a:lnTo>
                  <a:pt x="6294882" y="194564"/>
                </a:lnTo>
                <a:lnTo>
                  <a:pt x="6297803" y="245364"/>
                </a:lnTo>
                <a:lnTo>
                  <a:pt x="6304788" y="292481"/>
                </a:lnTo>
                <a:lnTo>
                  <a:pt x="6316980" y="335280"/>
                </a:lnTo>
                <a:lnTo>
                  <a:pt x="6335395" y="372745"/>
                </a:lnTo>
                <a:lnTo>
                  <a:pt x="6362446" y="404241"/>
                </a:lnTo>
                <a:lnTo>
                  <a:pt x="6401308" y="426339"/>
                </a:lnTo>
                <a:lnTo>
                  <a:pt x="6447917" y="440309"/>
                </a:lnTo>
                <a:lnTo>
                  <a:pt x="6499479" y="449072"/>
                </a:lnTo>
                <a:lnTo>
                  <a:pt x="6603111" y="459232"/>
                </a:lnTo>
                <a:lnTo>
                  <a:pt x="6626733" y="461772"/>
                </a:lnTo>
                <a:lnTo>
                  <a:pt x="6667754" y="468503"/>
                </a:lnTo>
                <a:lnTo>
                  <a:pt x="6708521" y="485140"/>
                </a:lnTo>
                <a:lnTo>
                  <a:pt x="6738493" y="512572"/>
                </a:lnTo>
                <a:lnTo>
                  <a:pt x="6745313" y="524446"/>
                </a:lnTo>
                <a:lnTo>
                  <a:pt x="6717411" y="526542"/>
                </a:lnTo>
                <a:lnTo>
                  <a:pt x="6761099" y="599694"/>
                </a:lnTo>
                <a:lnTo>
                  <a:pt x="6786600" y="537337"/>
                </a:lnTo>
                <a:lnTo>
                  <a:pt x="6793357" y="520827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5223" y="4576064"/>
            <a:ext cx="2105025" cy="14592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125730">
              <a:lnSpc>
                <a:spcPts val="1670"/>
              </a:lnSpc>
              <a:spcBef>
                <a:spcPts val="165"/>
              </a:spcBef>
            </a:pPr>
            <a:r>
              <a:rPr sz="1400" i="1" spc="-45" dirty="0">
                <a:latin typeface="Trebuchet MS"/>
                <a:cs typeface="Trebuchet MS"/>
              </a:rPr>
              <a:t>T</a:t>
            </a:r>
            <a:r>
              <a:rPr sz="1400" i="1" spc="-75" dirty="0">
                <a:latin typeface="Trebuchet MS"/>
                <a:cs typeface="Trebuchet MS"/>
              </a:rPr>
              <a:t>he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65" dirty="0">
                <a:latin typeface="Trebuchet MS"/>
                <a:cs typeface="Trebuchet MS"/>
              </a:rPr>
              <a:t>row</a:t>
            </a:r>
            <a:r>
              <a:rPr sz="1400" i="1" spc="-170" dirty="0">
                <a:latin typeface="Trebuchet MS"/>
                <a:cs typeface="Trebuchet MS"/>
              </a:rPr>
              <a:t> </a:t>
            </a:r>
            <a:r>
              <a:rPr sz="1400" i="1" spc="-50" dirty="0">
                <a:latin typeface="Trebuchet MS"/>
                <a:cs typeface="Trebuchet MS"/>
              </a:rPr>
              <a:t>p</a:t>
            </a:r>
            <a:r>
              <a:rPr sz="1400" i="1" spc="-40" dirty="0">
                <a:latin typeface="Trebuchet MS"/>
                <a:cs typeface="Trebuchet MS"/>
              </a:rPr>
              <a:t>o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r>
              <a:rPr sz="1400" i="1" spc="-100" dirty="0">
                <a:latin typeface="Trebuchet MS"/>
                <a:cs typeface="Trebuchet MS"/>
              </a:rPr>
              <a:t>i</a:t>
            </a:r>
            <a:r>
              <a:rPr sz="1400" i="1" spc="-114" dirty="0">
                <a:latin typeface="Trebuchet MS"/>
                <a:cs typeface="Trebuchet MS"/>
              </a:rPr>
              <a:t>t</a:t>
            </a:r>
            <a:r>
              <a:rPr sz="1400" i="1" spc="-95" dirty="0">
                <a:latin typeface="Trebuchet MS"/>
                <a:cs typeface="Trebuchet MS"/>
              </a:rPr>
              <a:t>i</a:t>
            </a:r>
            <a:r>
              <a:rPr sz="1400" i="1" spc="-40" dirty="0">
                <a:latin typeface="Trebuchet MS"/>
                <a:cs typeface="Trebuchet MS"/>
              </a:rPr>
              <a:t>o</a:t>
            </a:r>
            <a:r>
              <a:rPr sz="1400" i="1" spc="-30" dirty="0">
                <a:latin typeface="Trebuchet MS"/>
                <a:cs typeface="Trebuchet MS"/>
              </a:rPr>
              <a:t>n</a:t>
            </a:r>
            <a:r>
              <a:rPr sz="1400" i="1" spc="-95" dirty="0">
                <a:latin typeface="Trebuchet MS"/>
                <a:cs typeface="Trebuchet MS"/>
              </a:rPr>
              <a:t>(s)</a:t>
            </a:r>
            <a:r>
              <a:rPr sz="1400" i="1" spc="-175" dirty="0">
                <a:latin typeface="Trebuchet MS"/>
                <a:cs typeface="Trebuchet MS"/>
              </a:rPr>
              <a:t> </a:t>
            </a:r>
            <a:r>
              <a:rPr sz="1400" i="1" spc="-145" dirty="0">
                <a:latin typeface="Trebuchet MS"/>
                <a:cs typeface="Trebuchet MS"/>
              </a:rPr>
              <a:t>f</a:t>
            </a:r>
            <a:r>
              <a:rPr sz="1400" i="1" spc="-70" dirty="0">
                <a:latin typeface="Trebuchet MS"/>
                <a:cs typeface="Trebuchet MS"/>
              </a:rPr>
              <a:t>or</a:t>
            </a:r>
            <a:r>
              <a:rPr sz="1400" i="1" spc="-150" dirty="0">
                <a:latin typeface="Trebuchet MS"/>
                <a:cs typeface="Trebuchet MS"/>
              </a:rPr>
              <a:t> </a:t>
            </a:r>
            <a:r>
              <a:rPr sz="1400" i="1" spc="-114" dirty="0">
                <a:latin typeface="Trebuchet MS"/>
                <a:cs typeface="Trebuchet MS"/>
              </a:rPr>
              <a:t>t</a:t>
            </a:r>
            <a:r>
              <a:rPr sz="1400" i="1" spc="-55" dirty="0">
                <a:latin typeface="Trebuchet MS"/>
                <a:cs typeface="Trebuchet MS"/>
              </a:rPr>
              <a:t>he  </a:t>
            </a:r>
            <a:r>
              <a:rPr sz="1400" i="1" spc="-20" dirty="0">
                <a:latin typeface="Trebuchet MS"/>
                <a:cs typeface="Trebuchet MS"/>
              </a:rPr>
              <a:t>v</a:t>
            </a:r>
            <a:r>
              <a:rPr sz="1400" i="1" spc="-75" dirty="0">
                <a:latin typeface="Trebuchet MS"/>
                <a:cs typeface="Trebuchet MS"/>
              </a:rPr>
              <a:t>alue(s</a:t>
            </a:r>
            <a:r>
              <a:rPr sz="1400" i="1" spc="-130" dirty="0">
                <a:latin typeface="Trebuchet MS"/>
                <a:cs typeface="Trebuchet MS"/>
              </a:rPr>
              <a:t>)</a:t>
            </a:r>
            <a:r>
              <a:rPr sz="1400" i="1" spc="-140" dirty="0">
                <a:latin typeface="Trebuchet MS"/>
                <a:cs typeface="Trebuchet MS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y</a:t>
            </a:r>
            <a:r>
              <a:rPr sz="1400" i="1" spc="-45" dirty="0">
                <a:latin typeface="Trebuchet MS"/>
                <a:cs typeface="Trebuchet MS"/>
              </a:rPr>
              <a:t>ou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wa</a:t>
            </a:r>
            <a:r>
              <a:rPr sz="1400" i="1" spc="-20" dirty="0">
                <a:latin typeface="Trebuchet MS"/>
                <a:cs typeface="Trebuchet MS"/>
              </a:rPr>
              <a:t>n</a:t>
            </a:r>
            <a:r>
              <a:rPr sz="1400" i="1" spc="-110" dirty="0">
                <a:latin typeface="Trebuchet MS"/>
                <a:cs typeface="Trebuchet MS"/>
              </a:rPr>
              <a:t>t</a:t>
            </a:r>
            <a:r>
              <a:rPr sz="1400" i="1" spc="-175" dirty="0">
                <a:latin typeface="Trebuchet MS"/>
                <a:cs typeface="Trebuchet MS"/>
              </a:rPr>
              <a:t>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a</a:t>
            </a:r>
            <a:r>
              <a:rPr sz="1400" i="1" spc="-25" dirty="0">
                <a:latin typeface="Trebuchet MS"/>
                <a:cs typeface="Trebuchet MS"/>
              </a:rPr>
              <a:t>c</a:t>
            </a:r>
            <a:r>
              <a:rPr sz="1400" i="1" spc="-35" dirty="0">
                <a:latin typeface="Trebuchet MS"/>
                <a:cs typeface="Trebuchet MS"/>
              </a:rPr>
              <a:t>c</a:t>
            </a:r>
            <a:r>
              <a:rPr sz="1400" i="1" spc="-75" dirty="0">
                <a:latin typeface="Trebuchet MS"/>
                <a:cs typeface="Trebuchet MS"/>
              </a:rPr>
              <a:t>e</a:t>
            </a:r>
            <a:r>
              <a:rPr sz="1400" i="1" spc="-50" dirty="0">
                <a:latin typeface="Trebuchet MS"/>
                <a:cs typeface="Trebuchet MS"/>
              </a:rPr>
              <a:t>s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00" b="1" i="1" spc="-105" dirty="0">
                <a:solidFill>
                  <a:srgbClr val="404040"/>
                </a:solidFill>
                <a:latin typeface="Trebuchet MS"/>
                <a:cs typeface="Trebuchet MS"/>
              </a:rPr>
              <a:t>Examples:</a:t>
            </a:r>
            <a:endParaRPr sz="1400">
              <a:latin typeface="Trebuchet MS"/>
              <a:cs typeface="Trebuchet MS"/>
            </a:endParaRPr>
          </a:p>
          <a:p>
            <a:pPr marL="57023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570230" algn="l"/>
                <a:tab pos="570865" algn="l"/>
              </a:tabLst>
            </a:pPr>
            <a:r>
              <a:rPr sz="1400" i="1" spc="80" dirty="0">
                <a:solidFill>
                  <a:srgbClr val="208D1E"/>
                </a:solidFill>
                <a:latin typeface="Trebuchet MS"/>
                <a:cs typeface="Trebuchet MS"/>
              </a:rPr>
              <a:t>0</a:t>
            </a:r>
            <a:r>
              <a:rPr sz="1400" i="1" spc="-145" dirty="0">
                <a:solidFill>
                  <a:srgbClr val="208D1E"/>
                </a:solidFill>
                <a:latin typeface="Trebuchet MS"/>
                <a:cs typeface="Trebuchet MS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400" i="1" spc="-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i="1" spc="-130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1400" i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00" dirty="0">
                <a:solidFill>
                  <a:srgbClr val="404040"/>
                </a:solidFill>
                <a:latin typeface="Trebuchet MS"/>
                <a:cs typeface="Trebuchet MS"/>
              </a:rPr>
              <a:t>row)</a:t>
            </a:r>
            <a:endParaRPr sz="1400">
              <a:latin typeface="Trebuchet MS"/>
              <a:cs typeface="Trebuchet MS"/>
            </a:endParaRPr>
          </a:p>
          <a:p>
            <a:pPr marL="570230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570230" algn="l"/>
                <a:tab pos="570865" algn="l"/>
              </a:tabLst>
            </a:pPr>
            <a:r>
              <a:rPr sz="1400" i="1" spc="-135" dirty="0">
                <a:solidFill>
                  <a:srgbClr val="404040"/>
                </a:solidFill>
                <a:latin typeface="Trebuchet MS"/>
                <a:cs typeface="Trebuchet MS"/>
              </a:rPr>
              <a:t>[</a:t>
            </a:r>
            <a:r>
              <a:rPr sz="1400" i="1" spc="80" dirty="0">
                <a:solidFill>
                  <a:srgbClr val="208D1E"/>
                </a:solidFill>
                <a:latin typeface="Trebuchet MS"/>
                <a:cs typeface="Trebuchet MS"/>
              </a:rPr>
              <a:t>5</a:t>
            </a:r>
            <a:r>
              <a:rPr sz="1400" i="1" spc="-22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4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80" dirty="0">
                <a:solidFill>
                  <a:srgbClr val="208D1E"/>
                </a:solidFill>
                <a:latin typeface="Trebuchet MS"/>
                <a:cs typeface="Trebuchet MS"/>
              </a:rPr>
              <a:t>9</a:t>
            </a:r>
            <a:r>
              <a:rPr sz="1400" i="1" spc="-130" dirty="0">
                <a:solidFill>
                  <a:srgbClr val="404040"/>
                </a:solidFill>
                <a:latin typeface="Trebuchet MS"/>
                <a:cs typeface="Trebuchet MS"/>
              </a:rPr>
              <a:t>]</a:t>
            </a:r>
            <a:r>
              <a:rPr sz="14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10" dirty="0">
                <a:solidFill>
                  <a:srgbClr val="404040"/>
                </a:solidFill>
                <a:latin typeface="Trebuchet MS"/>
                <a:cs typeface="Trebuchet MS"/>
              </a:rPr>
              <a:t>(mul</a:t>
            </a:r>
            <a:r>
              <a:rPr sz="1400" i="1" spc="-1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110" dirty="0">
                <a:solidFill>
                  <a:srgbClr val="404040"/>
                </a:solidFill>
                <a:latin typeface="Trebuchet MS"/>
                <a:cs typeface="Trebuchet MS"/>
              </a:rPr>
              <a:t>iple</a:t>
            </a:r>
            <a:r>
              <a:rPr sz="14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rows)</a:t>
            </a:r>
            <a:endParaRPr sz="1400">
              <a:latin typeface="Trebuchet MS"/>
              <a:cs typeface="Trebuchet MS"/>
            </a:endParaRPr>
          </a:p>
          <a:p>
            <a:pPr marL="570230" indent="-28702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570230" algn="l"/>
                <a:tab pos="570865" algn="l"/>
              </a:tabLst>
            </a:pPr>
            <a:r>
              <a:rPr sz="1400" i="1" spc="-135" dirty="0">
                <a:solidFill>
                  <a:srgbClr val="404040"/>
                </a:solidFill>
                <a:latin typeface="Trebuchet MS"/>
                <a:cs typeface="Trebuchet MS"/>
              </a:rPr>
              <a:t>[</a:t>
            </a:r>
            <a:r>
              <a:rPr sz="1400" i="1" spc="80" dirty="0">
                <a:solidFill>
                  <a:srgbClr val="208D1E"/>
                </a:solidFill>
                <a:latin typeface="Trebuchet MS"/>
                <a:cs typeface="Trebuchet MS"/>
              </a:rPr>
              <a:t>0</a:t>
            </a:r>
            <a:r>
              <a:rPr sz="1400" i="1" spc="-22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400" i="1" spc="80" dirty="0">
                <a:solidFill>
                  <a:srgbClr val="208D1E"/>
                </a:solidFill>
                <a:latin typeface="Trebuchet MS"/>
                <a:cs typeface="Trebuchet MS"/>
              </a:rPr>
              <a:t>11</a:t>
            </a:r>
            <a:r>
              <a:rPr sz="1400" i="1" spc="-130" dirty="0">
                <a:solidFill>
                  <a:srgbClr val="404040"/>
                </a:solidFill>
                <a:latin typeface="Trebuchet MS"/>
                <a:cs typeface="Trebuchet MS"/>
              </a:rPr>
              <a:t>]</a:t>
            </a:r>
            <a:r>
              <a:rPr sz="14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14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ange</a:t>
            </a:r>
            <a:r>
              <a:rPr sz="14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14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rows)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44736" y="4576064"/>
            <a:ext cx="216662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5"/>
              </a:spcBef>
            </a:pPr>
            <a:r>
              <a:rPr sz="1400" i="1" spc="-45" dirty="0">
                <a:latin typeface="Trebuchet MS"/>
                <a:cs typeface="Trebuchet MS"/>
              </a:rPr>
              <a:t>T</a:t>
            </a:r>
            <a:r>
              <a:rPr sz="1400" i="1" spc="-75" dirty="0">
                <a:latin typeface="Trebuchet MS"/>
                <a:cs typeface="Trebuchet MS"/>
              </a:rPr>
              <a:t>he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c</a:t>
            </a:r>
            <a:r>
              <a:rPr sz="1400" i="1" spc="-85" dirty="0">
                <a:latin typeface="Trebuchet MS"/>
                <a:cs typeface="Trebuchet MS"/>
              </a:rPr>
              <a:t>ol</a:t>
            </a:r>
            <a:r>
              <a:rPr sz="1400" i="1" spc="-45" dirty="0">
                <a:latin typeface="Trebuchet MS"/>
                <a:cs typeface="Trebuchet MS"/>
              </a:rPr>
              <a:t>umn</a:t>
            </a:r>
            <a:r>
              <a:rPr sz="1400" i="1" spc="-165" dirty="0">
                <a:latin typeface="Trebuchet MS"/>
                <a:cs typeface="Trebuchet MS"/>
              </a:rPr>
              <a:t> </a:t>
            </a:r>
            <a:r>
              <a:rPr sz="1400" i="1" spc="-50" dirty="0">
                <a:latin typeface="Trebuchet MS"/>
                <a:cs typeface="Trebuchet MS"/>
              </a:rPr>
              <a:t>p</a:t>
            </a:r>
            <a:r>
              <a:rPr sz="1400" i="1" spc="-40" dirty="0">
                <a:latin typeface="Trebuchet MS"/>
                <a:cs typeface="Trebuchet MS"/>
              </a:rPr>
              <a:t>o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r>
              <a:rPr sz="1400" i="1" spc="-100" dirty="0">
                <a:latin typeface="Trebuchet MS"/>
                <a:cs typeface="Trebuchet MS"/>
              </a:rPr>
              <a:t>i</a:t>
            </a:r>
            <a:r>
              <a:rPr sz="1400" i="1" spc="-114" dirty="0">
                <a:latin typeface="Trebuchet MS"/>
                <a:cs typeface="Trebuchet MS"/>
              </a:rPr>
              <a:t>t</a:t>
            </a:r>
            <a:r>
              <a:rPr sz="1400" i="1" spc="-95" dirty="0">
                <a:latin typeface="Trebuchet MS"/>
                <a:cs typeface="Trebuchet MS"/>
              </a:rPr>
              <a:t>i</a:t>
            </a:r>
            <a:r>
              <a:rPr sz="1400" i="1" spc="-40" dirty="0">
                <a:latin typeface="Trebuchet MS"/>
                <a:cs typeface="Trebuchet MS"/>
              </a:rPr>
              <a:t>o</a:t>
            </a:r>
            <a:r>
              <a:rPr sz="1400" i="1" spc="-30" dirty="0">
                <a:latin typeface="Trebuchet MS"/>
                <a:cs typeface="Trebuchet MS"/>
              </a:rPr>
              <a:t>n</a:t>
            </a:r>
            <a:r>
              <a:rPr sz="1400" i="1" spc="-95" dirty="0">
                <a:latin typeface="Trebuchet MS"/>
                <a:cs typeface="Trebuchet MS"/>
              </a:rPr>
              <a:t>(s)</a:t>
            </a:r>
            <a:r>
              <a:rPr sz="1400" i="1" spc="-175" dirty="0">
                <a:latin typeface="Trebuchet MS"/>
                <a:cs typeface="Trebuchet MS"/>
              </a:rPr>
              <a:t> </a:t>
            </a:r>
            <a:r>
              <a:rPr sz="1400" i="1" spc="-145" dirty="0">
                <a:latin typeface="Trebuchet MS"/>
                <a:cs typeface="Trebuchet MS"/>
              </a:rPr>
              <a:t>f</a:t>
            </a:r>
            <a:r>
              <a:rPr sz="1400" i="1" spc="-70" dirty="0">
                <a:latin typeface="Trebuchet MS"/>
                <a:cs typeface="Trebuchet MS"/>
              </a:rPr>
              <a:t>or</a:t>
            </a:r>
            <a:r>
              <a:rPr sz="1400" i="1" spc="-150" dirty="0">
                <a:latin typeface="Trebuchet MS"/>
                <a:cs typeface="Trebuchet MS"/>
              </a:rPr>
              <a:t> </a:t>
            </a:r>
            <a:r>
              <a:rPr sz="1400" i="1" spc="-114" dirty="0">
                <a:latin typeface="Trebuchet MS"/>
                <a:cs typeface="Trebuchet MS"/>
              </a:rPr>
              <a:t>t</a:t>
            </a:r>
            <a:r>
              <a:rPr sz="1400" i="1" spc="-55" dirty="0">
                <a:latin typeface="Trebuchet MS"/>
                <a:cs typeface="Trebuchet MS"/>
              </a:rPr>
              <a:t>he  </a:t>
            </a:r>
            <a:r>
              <a:rPr sz="1400" i="1" spc="-20" dirty="0">
                <a:latin typeface="Trebuchet MS"/>
                <a:cs typeface="Trebuchet MS"/>
              </a:rPr>
              <a:t>v</a:t>
            </a:r>
            <a:r>
              <a:rPr sz="1400" i="1" spc="-75" dirty="0">
                <a:latin typeface="Trebuchet MS"/>
                <a:cs typeface="Trebuchet MS"/>
              </a:rPr>
              <a:t>alue(s</a:t>
            </a:r>
            <a:r>
              <a:rPr sz="1400" i="1" spc="-130" dirty="0">
                <a:latin typeface="Trebuchet MS"/>
                <a:cs typeface="Trebuchet MS"/>
              </a:rPr>
              <a:t>)</a:t>
            </a:r>
            <a:r>
              <a:rPr sz="1400" i="1" spc="-140" dirty="0">
                <a:latin typeface="Trebuchet MS"/>
                <a:cs typeface="Trebuchet MS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y</a:t>
            </a:r>
            <a:r>
              <a:rPr sz="1400" i="1" spc="-45" dirty="0">
                <a:latin typeface="Trebuchet MS"/>
                <a:cs typeface="Trebuchet MS"/>
              </a:rPr>
              <a:t>ou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wa</a:t>
            </a:r>
            <a:r>
              <a:rPr sz="1400" i="1" spc="-20" dirty="0">
                <a:latin typeface="Trebuchet MS"/>
                <a:cs typeface="Trebuchet MS"/>
              </a:rPr>
              <a:t>n</a:t>
            </a:r>
            <a:r>
              <a:rPr sz="1400" i="1" spc="-110" dirty="0">
                <a:latin typeface="Trebuchet MS"/>
                <a:cs typeface="Trebuchet MS"/>
              </a:rPr>
              <a:t>t</a:t>
            </a:r>
            <a:r>
              <a:rPr sz="1400" i="1" spc="-175" dirty="0">
                <a:latin typeface="Trebuchet MS"/>
                <a:cs typeface="Trebuchet MS"/>
              </a:rPr>
              <a:t>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a</a:t>
            </a:r>
            <a:r>
              <a:rPr sz="1400" i="1" spc="-25" dirty="0">
                <a:latin typeface="Trebuchet MS"/>
                <a:cs typeface="Trebuchet MS"/>
              </a:rPr>
              <a:t>c</a:t>
            </a:r>
            <a:r>
              <a:rPr sz="1400" i="1" spc="-35" dirty="0">
                <a:latin typeface="Trebuchet MS"/>
                <a:cs typeface="Trebuchet MS"/>
              </a:rPr>
              <a:t>c</a:t>
            </a:r>
            <a:r>
              <a:rPr sz="1400" i="1" spc="-75" dirty="0">
                <a:latin typeface="Trebuchet MS"/>
                <a:cs typeface="Trebuchet MS"/>
              </a:rPr>
              <a:t>e</a:t>
            </a:r>
            <a:r>
              <a:rPr sz="1400" i="1" spc="-50" dirty="0">
                <a:latin typeface="Trebuchet MS"/>
                <a:cs typeface="Trebuchet MS"/>
              </a:rPr>
              <a:t>s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02395" y="5494020"/>
            <a:ext cx="3017520" cy="822960"/>
          </a:xfrm>
          <a:custGeom>
            <a:avLst/>
            <a:gdLst/>
            <a:ahLst/>
            <a:cxnLst/>
            <a:rect l="l" t="t" r="r" b="b"/>
            <a:pathLst>
              <a:path w="3017520" h="822960">
                <a:moveTo>
                  <a:pt x="3017520" y="0"/>
                </a:moveTo>
                <a:lnTo>
                  <a:pt x="197484" y="0"/>
                </a:lnTo>
                <a:lnTo>
                  <a:pt x="152195" y="5214"/>
                </a:lnTo>
                <a:lnTo>
                  <a:pt x="110625" y="20067"/>
                </a:lnTo>
                <a:lnTo>
                  <a:pt x="73957" y="43374"/>
                </a:lnTo>
                <a:lnTo>
                  <a:pt x="43377" y="73950"/>
                </a:lnTo>
                <a:lnTo>
                  <a:pt x="20068" y="110611"/>
                </a:lnTo>
                <a:lnTo>
                  <a:pt x="5214" y="152171"/>
                </a:lnTo>
                <a:lnTo>
                  <a:pt x="0" y="197446"/>
                </a:lnTo>
                <a:lnTo>
                  <a:pt x="0" y="822959"/>
                </a:lnTo>
                <a:lnTo>
                  <a:pt x="2820034" y="822959"/>
                </a:lnTo>
                <a:lnTo>
                  <a:pt x="2865324" y="817745"/>
                </a:lnTo>
                <a:lnTo>
                  <a:pt x="2906894" y="802890"/>
                </a:lnTo>
                <a:lnTo>
                  <a:pt x="2943562" y="779581"/>
                </a:lnTo>
                <a:lnTo>
                  <a:pt x="2974142" y="749004"/>
                </a:lnTo>
                <a:lnTo>
                  <a:pt x="2997451" y="712343"/>
                </a:lnTo>
                <a:lnTo>
                  <a:pt x="3012305" y="670784"/>
                </a:lnTo>
                <a:lnTo>
                  <a:pt x="3017520" y="625513"/>
                </a:lnTo>
                <a:lnTo>
                  <a:pt x="301752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60509" y="5615432"/>
            <a:ext cx="2179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mn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ti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rgu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men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nce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tart</a:t>
            </a:r>
            <a:r>
              <a:rPr sz="1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wi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Pa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F8FDA4"/>
                </a:solidFill>
                <a:latin typeface="Tahoma"/>
                <a:cs typeface="Tahoma"/>
              </a:rPr>
              <a:t>Dat</a:t>
            </a:r>
            <a:r>
              <a:rPr sz="1200" b="1" spc="-65" dirty="0">
                <a:solidFill>
                  <a:srgbClr val="F8FDA4"/>
                </a:solidFill>
                <a:latin typeface="Tahoma"/>
                <a:cs typeface="Tahoma"/>
              </a:rPr>
              <a:t>a</a:t>
            </a:r>
            <a:r>
              <a:rPr sz="1200" b="1" spc="-50" dirty="0">
                <a:solidFill>
                  <a:srgbClr val="F8FDA4"/>
                </a:solidFill>
                <a:latin typeface="Tahoma"/>
                <a:cs typeface="Tahoma"/>
              </a:rPr>
              <a:t>Fr</a:t>
            </a:r>
            <a:r>
              <a:rPr sz="1200" b="1" spc="-65" dirty="0">
                <a:solidFill>
                  <a:srgbClr val="F8FDA4"/>
                </a:solidFill>
                <a:latin typeface="Tahoma"/>
                <a:cs typeface="Tahoma"/>
              </a:rPr>
              <a:t>a</a:t>
            </a:r>
            <a:r>
              <a:rPr sz="1200" b="1" spc="-130" dirty="0">
                <a:solidFill>
                  <a:srgbClr val="F8FDA4"/>
                </a:solidFill>
                <a:latin typeface="Tahoma"/>
                <a:cs typeface="Tahoma"/>
              </a:rPr>
              <a:t>m</a:t>
            </a:r>
            <a:r>
              <a:rPr sz="1200" b="1" spc="-90" dirty="0">
                <a:solidFill>
                  <a:srgbClr val="F8FDA4"/>
                </a:solidFill>
                <a:latin typeface="Tahoma"/>
                <a:cs typeface="Tahoma"/>
              </a:rPr>
              <a:t>e</a:t>
            </a:r>
            <a:r>
              <a:rPr sz="1200" b="1" spc="-95" dirty="0">
                <a:solidFill>
                  <a:srgbClr val="F8FDA4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1793" y="5650322"/>
            <a:ext cx="327326" cy="319323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54508" y="3273552"/>
            <a:ext cx="1641475" cy="2856230"/>
            <a:chOff x="254508" y="3273552"/>
            <a:chExt cx="1641475" cy="2856230"/>
          </a:xfrm>
        </p:grpSpPr>
        <p:sp>
          <p:nvSpPr>
            <p:cNvPr id="20" name="object 20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4508" y="3273552"/>
              <a:ext cx="1641475" cy="2856230"/>
            </a:xfrm>
            <a:custGeom>
              <a:avLst/>
              <a:gdLst/>
              <a:ahLst/>
              <a:cxnLst/>
              <a:rect l="l" t="t" r="r" b="b"/>
              <a:pathLst>
                <a:path w="1641475" h="2856229">
                  <a:moveTo>
                    <a:pt x="1641348" y="0"/>
                  </a:moveTo>
                  <a:lnTo>
                    <a:pt x="0" y="0"/>
                  </a:lnTo>
                  <a:lnTo>
                    <a:pt x="0" y="2855976"/>
                  </a:lnTo>
                  <a:lnTo>
                    <a:pt x="1641348" y="285597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34" name="object 34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54508" y="1840992"/>
            <a:ext cx="1641475" cy="699770"/>
            <a:chOff x="254508" y="1840992"/>
            <a:chExt cx="1641475" cy="699770"/>
          </a:xfrm>
        </p:grpSpPr>
        <p:sp>
          <p:nvSpPr>
            <p:cNvPr id="37" name="object 37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54508" y="1840992"/>
              <a:ext cx="1641475" cy="699770"/>
            </a:xfrm>
            <a:custGeom>
              <a:avLst/>
              <a:gdLst/>
              <a:ahLst/>
              <a:cxnLst/>
              <a:rect l="l" t="t" r="r" b="b"/>
              <a:pathLst>
                <a:path w="1641475" h="699769">
                  <a:moveTo>
                    <a:pt x="164134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641348" y="699515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673" y="257378"/>
            <a:ext cx="36925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-70" dirty="0"/>
              <a:t>I</a:t>
            </a:r>
            <a:r>
              <a:rPr spc="-100" dirty="0"/>
              <a:t>L</a:t>
            </a:r>
            <a:r>
              <a:rPr spc="280" dirty="0"/>
              <a:t>OC</a:t>
            </a:r>
            <a:r>
              <a:rPr spc="-405" dirty="0"/>
              <a:t> </a:t>
            </a:r>
            <a:r>
              <a:rPr spc="225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588375" cy="1047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60" dirty="0">
                <a:solidFill>
                  <a:srgbClr val="404040"/>
                </a:solidFill>
                <a:latin typeface="Tahoma"/>
                <a:cs typeface="Tahoma"/>
              </a:rPr>
              <a:t>.iloc[]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preferred</a:t>
            </a:r>
            <a:r>
              <a:rPr sz="20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way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access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positional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works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even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ahoma"/>
                <a:cs typeface="Tahoma"/>
              </a:rPr>
              <a:t>custom,</a:t>
            </a:r>
            <a:r>
              <a:rPr sz="16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non-integer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endParaRPr sz="16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45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more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efficient</a:t>
            </a:r>
            <a:r>
              <a:rPr sz="16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than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slicing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recommended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Pandas’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creators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52772" y="3086100"/>
            <a:ext cx="2400935" cy="1438910"/>
            <a:chOff x="4152772" y="3086100"/>
            <a:chExt cx="2400935" cy="14389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963" y="3148051"/>
              <a:ext cx="1078715" cy="11008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6963" y="3214115"/>
              <a:ext cx="1126236" cy="1310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5675" y="3086100"/>
              <a:ext cx="2165604" cy="12009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5675" y="3214115"/>
              <a:ext cx="2165604" cy="13106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55947" y="3499104"/>
              <a:ext cx="109855" cy="836930"/>
            </a:xfrm>
            <a:custGeom>
              <a:avLst/>
              <a:gdLst/>
              <a:ahLst/>
              <a:cxnLst/>
              <a:rect l="l" t="t" r="r" b="b"/>
              <a:pathLst>
                <a:path w="109854" h="836929">
                  <a:moveTo>
                    <a:pt x="109727" y="836676"/>
                  </a:moveTo>
                  <a:lnTo>
                    <a:pt x="88350" y="832729"/>
                  </a:lnTo>
                  <a:lnTo>
                    <a:pt x="70913" y="821959"/>
                  </a:lnTo>
                  <a:lnTo>
                    <a:pt x="59168" y="805975"/>
                  </a:lnTo>
                  <a:lnTo>
                    <a:pt x="54863" y="786384"/>
                  </a:lnTo>
                  <a:lnTo>
                    <a:pt x="54863" y="310261"/>
                  </a:lnTo>
                  <a:lnTo>
                    <a:pt x="50559" y="290669"/>
                  </a:lnTo>
                  <a:lnTo>
                    <a:pt x="38814" y="274685"/>
                  </a:lnTo>
                  <a:lnTo>
                    <a:pt x="21377" y="263915"/>
                  </a:lnTo>
                  <a:lnTo>
                    <a:pt x="0" y="259969"/>
                  </a:lnTo>
                  <a:lnTo>
                    <a:pt x="21377" y="256022"/>
                  </a:lnTo>
                  <a:lnTo>
                    <a:pt x="38814" y="245252"/>
                  </a:lnTo>
                  <a:lnTo>
                    <a:pt x="50559" y="229268"/>
                  </a:lnTo>
                  <a:lnTo>
                    <a:pt x="54863" y="209677"/>
                  </a:lnTo>
                  <a:lnTo>
                    <a:pt x="54863" y="50292"/>
                  </a:lnTo>
                  <a:lnTo>
                    <a:pt x="59168" y="30700"/>
                  </a:lnTo>
                  <a:lnTo>
                    <a:pt x="70913" y="14716"/>
                  </a:lnTo>
                  <a:lnTo>
                    <a:pt x="88350" y="3946"/>
                  </a:lnTo>
                  <a:lnTo>
                    <a:pt x="109727" y="0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282440" y="4640453"/>
            <a:ext cx="2388235" cy="1633855"/>
            <a:chOff x="4282440" y="4640453"/>
            <a:chExt cx="2388235" cy="163385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1584" y="4645152"/>
              <a:ext cx="2246374" cy="6385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82440" y="5321808"/>
              <a:ext cx="2235708" cy="9525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57772" y="4643628"/>
              <a:ext cx="109855" cy="1605280"/>
            </a:xfrm>
            <a:custGeom>
              <a:avLst/>
              <a:gdLst/>
              <a:ahLst/>
              <a:cxnLst/>
              <a:rect l="l" t="t" r="r" b="b"/>
              <a:pathLst>
                <a:path w="109854" h="1605279">
                  <a:moveTo>
                    <a:pt x="0" y="583692"/>
                  </a:moveTo>
                  <a:lnTo>
                    <a:pt x="21377" y="579745"/>
                  </a:lnTo>
                  <a:lnTo>
                    <a:pt x="38814" y="568975"/>
                  </a:lnTo>
                  <a:lnTo>
                    <a:pt x="50559" y="552991"/>
                  </a:lnTo>
                  <a:lnTo>
                    <a:pt x="54863" y="533400"/>
                  </a:lnTo>
                  <a:lnTo>
                    <a:pt x="54863" y="236855"/>
                  </a:lnTo>
                  <a:lnTo>
                    <a:pt x="59168" y="217263"/>
                  </a:lnTo>
                  <a:lnTo>
                    <a:pt x="70913" y="201279"/>
                  </a:lnTo>
                  <a:lnTo>
                    <a:pt x="88350" y="190509"/>
                  </a:lnTo>
                  <a:lnTo>
                    <a:pt x="109727" y="186563"/>
                  </a:lnTo>
                  <a:lnTo>
                    <a:pt x="88350" y="182616"/>
                  </a:lnTo>
                  <a:lnTo>
                    <a:pt x="70913" y="171846"/>
                  </a:lnTo>
                  <a:lnTo>
                    <a:pt x="59168" y="155862"/>
                  </a:lnTo>
                  <a:lnTo>
                    <a:pt x="54863" y="136271"/>
                  </a:lnTo>
                  <a:lnTo>
                    <a:pt x="54863" y="50292"/>
                  </a:lnTo>
                  <a:lnTo>
                    <a:pt x="50559" y="30700"/>
                  </a:lnTo>
                  <a:lnTo>
                    <a:pt x="38814" y="14716"/>
                  </a:lnTo>
                  <a:lnTo>
                    <a:pt x="21377" y="3946"/>
                  </a:lnTo>
                  <a:lnTo>
                    <a:pt x="0" y="0"/>
                  </a:lnTo>
                </a:path>
                <a:path w="109854" h="1605279">
                  <a:moveTo>
                    <a:pt x="0" y="1604772"/>
                  </a:moveTo>
                  <a:lnTo>
                    <a:pt x="21377" y="1600819"/>
                  </a:lnTo>
                  <a:lnTo>
                    <a:pt x="38814" y="1590041"/>
                  </a:lnTo>
                  <a:lnTo>
                    <a:pt x="50559" y="1574055"/>
                  </a:lnTo>
                  <a:lnTo>
                    <a:pt x="54863" y="1554480"/>
                  </a:lnTo>
                  <a:lnTo>
                    <a:pt x="54863" y="950836"/>
                  </a:lnTo>
                  <a:lnTo>
                    <a:pt x="59168" y="931251"/>
                  </a:lnTo>
                  <a:lnTo>
                    <a:pt x="70913" y="915271"/>
                  </a:lnTo>
                  <a:lnTo>
                    <a:pt x="88350" y="904503"/>
                  </a:lnTo>
                  <a:lnTo>
                    <a:pt x="109727" y="900557"/>
                  </a:lnTo>
                  <a:lnTo>
                    <a:pt x="88350" y="896610"/>
                  </a:lnTo>
                  <a:lnTo>
                    <a:pt x="70913" y="885840"/>
                  </a:lnTo>
                  <a:lnTo>
                    <a:pt x="59168" y="869856"/>
                  </a:lnTo>
                  <a:lnTo>
                    <a:pt x="54863" y="850265"/>
                  </a:lnTo>
                  <a:lnTo>
                    <a:pt x="54863" y="748284"/>
                  </a:lnTo>
                  <a:lnTo>
                    <a:pt x="50559" y="728692"/>
                  </a:lnTo>
                  <a:lnTo>
                    <a:pt x="38814" y="712708"/>
                  </a:lnTo>
                  <a:lnTo>
                    <a:pt x="21377" y="701938"/>
                  </a:lnTo>
                  <a:lnTo>
                    <a:pt x="0" y="697992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09029" y="4656582"/>
            <a:ext cx="364490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returns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200" i="1" spc="-15" baseline="24305" dirty="0">
                <a:solidFill>
                  <a:srgbClr val="404040"/>
                </a:solidFill>
                <a:latin typeface="Trebuchet MS"/>
                <a:cs typeface="Trebuchet MS"/>
              </a:rPr>
              <a:t>rd</a:t>
            </a:r>
            <a:r>
              <a:rPr sz="1200" i="1" baseline="24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position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(0-indexed),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even</a:t>
            </a:r>
            <a:endParaRPr sz="12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ough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tom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85" dirty="0">
                <a:solidFill>
                  <a:srgbClr val="404040"/>
                </a:solidFill>
                <a:latin typeface="Trebuchet MS"/>
                <a:cs typeface="Trebuchet MS"/>
              </a:rPr>
              <a:t>“t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ea”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50800" marR="43180">
              <a:lnSpc>
                <a:spcPct val="100000"/>
              </a:lnSpc>
              <a:spcBef>
                <a:spcPts val="99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returns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200" i="1" spc="-15" baseline="24305" dirty="0">
                <a:solidFill>
                  <a:srgbClr val="404040"/>
                </a:solidFill>
                <a:latin typeface="Trebuchet MS"/>
                <a:cs typeface="Trebuchet MS"/>
              </a:rPr>
              <a:t>rd</a:t>
            </a:r>
            <a:r>
              <a:rPr sz="1200" i="1" baseline="24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1200" i="1" spc="-22" baseline="24305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15" baseline="24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position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(stop </a:t>
            </a:r>
            <a:r>
              <a:rPr sz="1200" i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inc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ive)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9682" y="3530549"/>
            <a:ext cx="124777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Seri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custo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4508" y="3273552"/>
            <a:ext cx="1641475" cy="2856230"/>
            <a:chOff x="254508" y="3273552"/>
            <a:chExt cx="1641475" cy="2856230"/>
          </a:xfrm>
        </p:grpSpPr>
        <p:sp>
          <p:nvSpPr>
            <p:cNvPr id="21" name="object 21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4508" y="3273552"/>
              <a:ext cx="1641475" cy="2856230"/>
            </a:xfrm>
            <a:custGeom>
              <a:avLst/>
              <a:gdLst/>
              <a:ahLst/>
              <a:cxnLst/>
              <a:rect l="l" t="t" r="r" b="b"/>
              <a:pathLst>
                <a:path w="1641475" h="2856229">
                  <a:moveTo>
                    <a:pt x="1641348" y="0"/>
                  </a:moveTo>
                  <a:lnTo>
                    <a:pt x="0" y="0"/>
                  </a:lnTo>
                  <a:lnTo>
                    <a:pt x="0" y="2855976"/>
                  </a:lnTo>
                  <a:lnTo>
                    <a:pt x="1641348" y="285597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35" name="object 35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54508" y="1840992"/>
            <a:ext cx="1641475" cy="699770"/>
            <a:chOff x="254508" y="1840992"/>
            <a:chExt cx="1641475" cy="699770"/>
          </a:xfrm>
        </p:grpSpPr>
        <p:sp>
          <p:nvSpPr>
            <p:cNvPr id="38" name="object 38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4508" y="1840992"/>
              <a:ext cx="1641475" cy="699770"/>
            </a:xfrm>
            <a:custGeom>
              <a:avLst/>
              <a:gdLst/>
              <a:ahLst/>
              <a:cxnLst/>
              <a:rect l="l" t="t" r="r" b="b"/>
              <a:pathLst>
                <a:path w="1641475" h="699769">
                  <a:moveTo>
                    <a:pt x="164134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641348" y="699515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158" y="257378"/>
            <a:ext cx="35674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45" dirty="0"/>
              <a:t>L</a:t>
            </a:r>
            <a:r>
              <a:rPr spc="280" dirty="0"/>
              <a:t>OC</a:t>
            </a:r>
            <a:r>
              <a:rPr spc="-405" dirty="0"/>
              <a:t> </a:t>
            </a:r>
            <a:r>
              <a:rPr spc="225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297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75" dirty="0">
                <a:solidFill>
                  <a:srgbClr val="404040"/>
                </a:solidFill>
                <a:latin typeface="Tahoma"/>
                <a:cs typeface="Tahoma"/>
              </a:rPr>
              <a:t>.loc[]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preferred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way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access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custom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labels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02610" y="2704845"/>
            <a:ext cx="7174230" cy="680720"/>
            <a:chOff x="3102610" y="2704845"/>
            <a:chExt cx="7174230" cy="680720"/>
          </a:xfrm>
        </p:grpSpPr>
        <p:sp>
          <p:nvSpPr>
            <p:cNvPr id="9" name="object 9"/>
            <p:cNvSpPr/>
            <p:nvPr/>
          </p:nvSpPr>
          <p:spPr>
            <a:xfrm>
              <a:off x="3108960" y="2711195"/>
              <a:ext cx="7161530" cy="668020"/>
            </a:xfrm>
            <a:custGeom>
              <a:avLst/>
              <a:gdLst/>
              <a:ahLst/>
              <a:cxnLst/>
              <a:rect l="l" t="t" r="r" b="b"/>
              <a:pathLst>
                <a:path w="7161530" h="668020">
                  <a:moveTo>
                    <a:pt x="7116317" y="0"/>
                  </a:moveTo>
                  <a:lnTo>
                    <a:pt x="44957" y="0"/>
                  </a:lnTo>
                  <a:lnTo>
                    <a:pt x="27485" y="3542"/>
                  </a:lnTo>
                  <a:lnTo>
                    <a:pt x="13192" y="13192"/>
                  </a:lnTo>
                  <a:lnTo>
                    <a:pt x="3542" y="27485"/>
                  </a:lnTo>
                  <a:lnTo>
                    <a:pt x="0" y="44957"/>
                  </a:lnTo>
                  <a:lnTo>
                    <a:pt x="0" y="622553"/>
                  </a:lnTo>
                  <a:lnTo>
                    <a:pt x="3542" y="640026"/>
                  </a:lnTo>
                  <a:lnTo>
                    <a:pt x="13192" y="654319"/>
                  </a:lnTo>
                  <a:lnTo>
                    <a:pt x="27485" y="663969"/>
                  </a:lnTo>
                  <a:lnTo>
                    <a:pt x="44957" y="667512"/>
                  </a:lnTo>
                  <a:lnTo>
                    <a:pt x="7116317" y="667512"/>
                  </a:lnTo>
                  <a:lnTo>
                    <a:pt x="7133790" y="663969"/>
                  </a:lnTo>
                  <a:lnTo>
                    <a:pt x="7148083" y="654319"/>
                  </a:lnTo>
                  <a:lnTo>
                    <a:pt x="7157733" y="640026"/>
                  </a:lnTo>
                  <a:lnTo>
                    <a:pt x="7161275" y="622553"/>
                  </a:lnTo>
                  <a:lnTo>
                    <a:pt x="7161275" y="44957"/>
                  </a:lnTo>
                  <a:lnTo>
                    <a:pt x="7157733" y="27485"/>
                  </a:lnTo>
                  <a:lnTo>
                    <a:pt x="7148083" y="13192"/>
                  </a:lnTo>
                  <a:lnTo>
                    <a:pt x="7133790" y="3542"/>
                  </a:lnTo>
                  <a:lnTo>
                    <a:pt x="7116317" y="0"/>
                  </a:lnTo>
                  <a:close/>
                </a:path>
              </a:pathLst>
            </a:custGeom>
            <a:solidFill>
              <a:srgbClr val="F7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08960" y="2711195"/>
              <a:ext cx="7161530" cy="668020"/>
            </a:xfrm>
            <a:custGeom>
              <a:avLst/>
              <a:gdLst/>
              <a:ahLst/>
              <a:cxnLst/>
              <a:rect l="l" t="t" r="r" b="b"/>
              <a:pathLst>
                <a:path w="7161530" h="668020">
                  <a:moveTo>
                    <a:pt x="0" y="44957"/>
                  </a:moveTo>
                  <a:lnTo>
                    <a:pt x="3542" y="27485"/>
                  </a:lnTo>
                  <a:lnTo>
                    <a:pt x="13192" y="13192"/>
                  </a:lnTo>
                  <a:lnTo>
                    <a:pt x="27485" y="3542"/>
                  </a:lnTo>
                  <a:lnTo>
                    <a:pt x="44957" y="0"/>
                  </a:lnTo>
                  <a:lnTo>
                    <a:pt x="7116317" y="0"/>
                  </a:lnTo>
                  <a:lnTo>
                    <a:pt x="7133790" y="3542"/>
                  </a:lnTo>
                  <a:lnTo>
                    <a:pt x="7148083" y="13192"/>
                  </a:lnTo>
                  <a:lnTo>
                    <a:pt x="7157733" y="27485"/>
                  </a:lnTo>
                  <a:lnTo>
                    <a:pt x="7161275" y="44957"/>
                  </a:lnTo>
                  <a:lnTo>
                    <a:pt x="7161275" y="622553"/>
                  </a:lnTo>
                  <a:lnTo>
                    <a:pt x="7157733" y="640026"/>
                  </a:lnTo>
                  <a:lnTo>
                    <a:pt x="7148083" y="654319"/>
                  </a:lnTo>
                  <a:lnTo>
                    <a:pt x="7133790" y="663969"/>
                  </a:lnTo>
                  <a:lnTo>
                    <a:pt x="7116317" y="667512"/>
                  </a:lnTo>
                  <a:lnTo>
                    <a:pt x="44957" y="667512"/>
                  </a:lnTo>
                  <a:lnTo>
                    <a:pt x="27485" y="663969"/>
                  </a:lnTo>
                  <a:lnTo>
                    <a:pt x="13192" y="654319"/>
                  </a:lnTo>
                  <a:lnTo>
                    <a:pt x="3542" y="640026"/>
                  </a:lnTo>
                  <a:lnTo>
                    <a:pt x="0" y="622553"/>
                  </a:lnTo>
                  <a:lnTo>
                    <a:pt x="0" y="44957"/>
                  </a:lnTo>
                  <a:close/>
                </a:path>
              </a:pathLst>
            </a:custGeom>
            <a:ln w="12700">
              <a:solidFill>
                <a:srgbClr val="CF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76727" y="2771393"/>
            <a:ext cx="6622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df.loc[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row</a:t>
            </a:r>
            <a:r>
              <a:rPr sz="2800" spc="-15" dirty="0">
                <a:solidFill>
                  <a:srgbClr val="208D1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label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,</a:t>
            </a:r>
            <a:r>
              <a:rPr sz="28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column</a:t>
            </a:r>
            <a:r>
              <a:rPr sz="2800" spc="-15" dirty="0">
                <a:solidFill>
                  <a:srgbClr val="208D1E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label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]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1764" y="3932682"/>
            <a:ext cx="15525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spc="-75" dirty="0">
                <a:latin typeface="Trebuchet MS"/>
                <a:cs typeface="Trebuchet MS"/>
              </a:rPr>
              <a:t>Ser</a:t>
            </a:r>
            <a:r>
              <a:rPr sz="1400" i="1" spc="-60" dirty="0">
                <a:latin typeface="Trebuchet MS"/>
                <a:cs typeface="Trebuchet MS"/>
              </a:rPr>
              <a:t>i</a:t>
            </a:r>
            <a:r>
              <a:rPr sz="1400" i="1" spc="-65" dirty="0">
                <a:latin typeface="Trebuchet MS"/>
                <a:cs typeface="Trebuchet MS"/>
              </a:rPr>
              <a:t>es</a:t>
            </a:r>
            <a:r>
              <a:rPr sz="1400" i="1" spc="-145" dirty="0">
                <a:latin typeface="Trebuchet MS"/>
                <a:cs typeface="Trebuchet MS"/>
              </a:rPr>
              <a:t> </a:t>
            </a:r>
            <a:r>
              <a:rPr sz="1400" i="1" spc="-70" dirty="0">
                <a:latin typeface="Trebuchet MS"/>
                <a:cs typeface="Trebuchet MS"/>
              </a:rPr>
              <a:t>or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15" dirty="0">
                <a:latin typeface="Trebuchet MS"/>
                <a:cs typeface="Trebuchet MS"/>
              </a:rPr>
              <a:t>Dat</a:t>
            </a:r>
            <a:r>
              <a:rPr sz="1400" i="1" spc="-20" dirty="0">
                <a:latin typeface="Trebuchet MS"/>
                <a:cs typeface="Trebuchet MS"/>
              </a:rPr>
              <a:t>a</a:t>
            </a:r>
            <a:r>
              <a:rPr sz="1400" i="1" spc="-50" dirty="0">
                <a:latin typeface="Trebuchet MS"/>
                <a:cs typeface="Trebuchet MS"/>
              </a:rPr>
              <a:t>Frame 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60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ac</a:t>
            </a:r>
            <a:r>
              <a:rPr sz="1400" i="1" spc="-30" dirty="0">
                <a:latin typeface="Trebuchet MS"/>
                <a:cs typeface="Trebuchet MS"/>
              </a:rPr>
              <a:t>c</a:t>
            </a:r>
            <a:r>
              <a:rPr sz="1400" i="1" spc="-75" dirty="0">
                <a:latin typeface="Trebuchet MS"/>
                <a:cs typeface="Trebuchet MS"/>
              </a:rPr>
              <a:t>e</a:t>
            </a:r>
            <a:r>
              <a:rPr sz="1400" i="1" spc="-50" dirty="0">
                <a:latin typeface="Trebuchet MS"/>
                <a:cs typeface="Trebuchet MS"/>
              </a:rPr>
              <a:t>s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r>
              <a:rPr sz="1400" i="1" spc="-170" dirty="0">
                <a:latin typeface="Trebuchet MS"/>
                <a:cs typeface="Trebuchet MS"/>
              </a:rPr>
              <a:t> </a:t>
            </a:r>
            <a:r>
              <a:rPr sz="1400" i="1" spc="-55" dirty="0">
                <a:latin typeface="Trebuchet MS"/>
                <a:cs typeface="Trebuchet MS"/>
              </a:rPr>
              <a:t>valu</a:t>
            </a:r>
            <a:r>
              <a:rPr sz="1400" i="1" spc="-65" dirty="0">
                <a:latin typeface="Trebuchet MS"/>
                <a:cs typeface="Trebuchet MS"/>
              </a:rPr>
              <a:t>es</a:t>
            </a:r>
            <a:r>
              <a:rPr sz="1400" i="1" spc="-145" dirty="0">
                <a:latin typeface="Trebuchet MS"/>
                <a:cs typeface="Trebuchet MS"/>
              </a:rPr>
              <a:t> f</a:t>
            </a:r>
            <a:r>
              <a:rPr sz="1400" i="1" spc="-70" dirty="0">
                <a:latin typeface="Trebuchet MS"/>
                <a:cs typeface="Trebuchet MS"/>
              </a:rPr>
              <a:t>rom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5221" y="3302507"/>
            <a:ext cx="6793865" cy="600075"/>
          </a:xfrm>
          <a:custGeom>
            <a:avLst/>
            <a:gdLst/>
            <a:ahLst/>
            <a:cxnLst/>
            <a:rect l="l" t="t" r="r" b="b"/>
            <a:pathLst>
              <a:path w="6793865" h="600075">
                <a:moveTo>
                  <a:pt x="350266" y="168148"/>
                </a:moveTo>
                <a:lnTo>
                  <a:pt x="350012" y="140970"/>
                </a:lnTo>
                <a:lnTo>
                  <a:pt x="349250" y="113411"/>
                </a:lnTo>
                <a:lnTo>
                  <a:pt x="347091" y="57277"/>
                </a:lnTo>
                <a:lnTo>
                  <a:pt x="344297" y="254"/>
                </a:lnTo>
                <a:lnTo>
                  <a:pt x="325374" y="1270"/>
                </a:lnTo>
                <a:lnTo>
                  <a:pt x="328041" y="58166"/>
                </a:lnTo>
                <a:lnTo>
                  <a:pt x="330327" y="114173"/>
                </a:lnTo>
                <a:lnTo>
                  <a:pt x="330962" y="141478"/>
                </a:lnTo>
                <a:lnTo>
                  <a:pt x="331076" y="194564"/>
                </a:lnTo>
                <a:lnTo>
                  <a:pt x="330454" y="219710"/>
                </a:lnTo>
                <a:lnTo>
                  <a:pt x="327279" y="267474"/>
                </a:lnTo>
                <a:lnTo>
                  <a:pt x="321183" y="310642"/>
                </a:lnTo>
                <a:lnTo>
                  <a:pt x="311531" y="348361"/>
                </a:lnTo>
                <a:lnTo>
                  <a:pt x="294259" y="385699"/>
                </a:lnTo>
                <a:lnTo>
                  <a:pt x="254127" y="416687"/>
                </a:lnTo>
                <a:lnTo>
                  <a:pt x="206756" y="430403"/>
                </a:lnTo>
                <a:lnTo>
                  <a:pt x="138303" y="440309"/>
                </a:lnTo>
                <a:lnTo>
                  <a:pt x="122174" y="442976"/>
                </a:lnTo>
                <a:lnTo>
                  <a:pt x="80391" y="455168"/>
                </a:lnTo>
                <a:lnTo>
                  <a:pt x="46101" y="485394"/>
                </a:lnTo>
                <a:lnTo>
                  <a:pt x="28829" y="521208"/>
                </a:lnTo>
                <a:lnTo>
                  <a:pt x="28740" y="523163"/>
                </a:lnTo>
                <a:lnTo>
                  <a:pt x="0" y="521716"/>
                </a:lnTo>
                <a:lnTo>
                  <a:pt x="34163" y="599694"/>
                </a:lnTo>
                <a:lnTo>
                  <a:pt x="69684" y="536829"/>
                </a:lnTo>
                <a:lnTo>
                  <a:pt x="76073" y="525526"/>
                </a:lnTo>
                <a:lnTo>
                  <a:pt x="47866" y="524116"/>
                </a:lnTo>
                <a:lnTo>
                  <a:pt x="47802" y="524319"/>
                </a:lnTo>
                <a:lnTo>
                  <a:pt x="47688" y="524116"/>
                </a:lnTo>
                <a:lnTo>
                  <a:pt x="47879" y="523240"/>
                </a:lnTo>
                <a:lnTo>
                  <a:pt x="47866" y="524116"/>
                </a:lnTo>
                <a:lnTo>
                  <a:pt x="48158" y="523240"/>
                </a:lnTo>
                <a:lnTo>
                  <a:pt x="72517" y="484124"/>
                </a:lnTo>
                <a:lnTo>
                  <a:pt x="110858" y="464693"/>
                </a:lnTo>
                <a:lnTo>
                  <a:pt x="192786" y="452120"/>
                </a:lnTo>
                <a:lnTo>
                  <a:pt x="210820" y="448945"/>
                </a:lnTo>
                <a:lnTo>
                  <a:pt x="262763" y="433578"/>
                </a:lnTo>
                <a:lnTo>
                  <a:pt x="292481" y="415417"/>
                </a:lnTo>
                <a:lnTo>
                  <a:pt x="292862" y="415163"/>
                </a:lnTo>
                <a:lnTo>
                  <a:pt x="305054" y="402844"/>
                </a:lnTo>
                <a:lnTo>
                  <a:pt x="306006" y="401574"/>
                </a:lnTo>
                <a:lnTo>
                  <a:pt x="306768" y="400558"/>
                </a:lnTo>
                <a:lnTo>
                  <a:pt x="329946" y="353568"/>
                </a:lnTo>
                <a:lnTo>
                  <a:pt x="339979" y="313817"/>
                </a:lnTo>
                <a:lnTo>
                  <a:pt x="346202" y="268998"/>
                </a:lnTo>
                <a:lnTo>
                  <a:pt x="349504" y="220218"/>
                </a:lnTo>
                <a:lnTo>
                  <a:pt x="350139" y="194564"/>
                </a:lnTo>
                <a:lnTo>
                  <a:pt x="350266" y="168148"/>
                </a:lnTo>
                <a:close/>
              </a:path>
              <a:path w="6793865" h="600075">
                <a:moveTo>
                  <a:pt x="3229940" y="523163"/>
                </a:moveTo>
                <a:lnTo>
                  <a:pt x="3212465" y="485394"/>
                </a:lnTo>
                <a:lnTo>
                  <a:pt x="3184398" y="458470"/>
                </a:lnTo>
                <a:lnTo>
                  <a:pt x="3136519" y="442976"/>
                </a:lnTo>
                <a:lnTo>
                  <a:pt x="3068955" y="433324"/>
                </a:lnTo>
                <a:lnTo>
                  <a:pt x="3051810" y="430403"/>
                </a:lnTo>
                <a:lnTo>
                  <a:pt x="3004439" y="416687"/>
                </a:lnTo>
                <a:lnTo>
                  <a:pt x="2979445" y="401574"/>
                </a:lnTo>
                <a:lnTo>
                  <a:pt x="2978416" y="400850"/>
                </a:lnTo>
                <a:lnTo>
                  <a:pt x="2978137" y="400558"/>
                </a:lnTo>
                <a:lnTo>
                  <a:pt x="2968752" y="391287"/>
                </a:lnTo>
                <a:lnTo>
                  <a:pt x="2964434" y="385699"/>
                </a:lnTo>
                <a:lnTo>
                  <a:pt x="2947035" y="348361"/>
                </a:lnTo>
                <a:lnTo>
                  <a:pt x="2937510" y="310642"/>
                </a:lnTo>
                <a:lnTo>
                  <a:pt x="2931414" y="267474"/>
                </a:lnTo>
                <a:lnTo>
                  <a:pt x="2928239" y="219710"/>
                </a:lnTo>
                <a:lnTo>
                  <a:pt x="2927477" y="168148"/>
                </a:lnTo>
                <a:lnTo>
                  <a:pt x="2927731" y="140970"/>
                </a:lnTo>
                <a:lnTo>
                  <a:pt x="2928391" y="113411"/>
                </a:lnTo>
                <a:lnTo>
                  <a:pt x="2930563" y="57277"/>
                </a:lnTo>
                <a:lnTo>
                  <a:pt x="2933319" y="1270"/>
                </a:lnTo>
                <a:lnTo>
                  <a:pt x="2914269" y="254"/>
                </a:lnTo>
                <a:lnTo>
                  <a:pt x="2911564" y="58166"/>
                </a:lnTo>
                <a:lnTo>
                  <a:pt x="2909316" y="113411"/>
                </a:lnTo>
                <a:lnTo>
                  <a:pt x="2908681" y="140970"/>
                </a:lnTo>
                <a:lnTo>
                  <a:pt x="2908554" y="194564"/>
                </a:lnTo>
                <a:lnTo>
                  <a:pt x="2909189" y="220218"/>
                </a:lnTo>
                <a:lnTo>
                  <a:pt x="2912491" y="268998"/>
                </a:lnTo>
                <a:lnTo>
                  <a:pt x="2918714" y="313817"/>
                </a:lnTo>
                <a:lnTo>
                  <a:pt x="2928747" y="353568"/>
                </a:lnTo>
                <a:lnTo>
                  <a:pt x="2948178" y="395732"/>
                </a:lnTo>
                <a:lnTo>
                  <a:pt x="2966212" y="415417"/>
                </a:lnTo>
                <a:lnTo>
                  <a:pt x="2966593" y="415798"/>
                </a:lnTo>
                <a:lnTo>
                  <a:pt x="2966974" y="416052"/>
                </a:lnTo>
                <a:lnTo>
                  <a:pt x="2980055" y="425323"/>
                </a:lnTo>
                <a:lnTo>
                  <a:pt x="2995803" y="433578"/>
                </a:lnTo>
                <a:lnTo>
                  <a:pt x="3047746" y="448945"/>
                </a:lnTo>
                <a:lnTo>
                  <a:pt x="3117723" y="459232"/>
                </a:lnTo>
                <a:lnTo>
                  <a:pt x="3133471" y="461772"/>
                </a:lnTo>
                <a:lnTo>
                  <a:pt x="3171063" y="472821"/>
                </a:lnTo>
                <a:lnTo>
                  <a:pt x="3202178" y="504190"/>
                </a:lnTo>
                <a:lnTo>
                  <a:pt x="3210814" y="524116"/>
                </a:lnTo>
                <a:lnTo>
                  <a:pt x="3210814" y="523240"/>
                </a:lnTo>
                <a:lnTo>
                  <a:pt x="3210864" y="524116"/>
                </a:lnTo>
                <a:lnTo>
                  <a:pt x="3210991" y="524103"/>
                </a:lnTo>
                <a:lnTo>
                  <a:pt x="3228200" y="523240"/>
                </a:lnTo>
                <a:lnTo>
                  <a:pt x="3229940" y="523163"/>
                </a:lnTo>
                <a:close/>
              </a:path>
              <a:path w="6793865" h="600075">
                <a:moveTo>
                  <a:pt x="3258693" y="521716"/>
                </a:moveTo>
                <a:lnTo>
                  <a:pt x="3229940" y="523163"/>
                </a:lnTo>
                <a:lnTo>
                  <a:pt x="3210991" y="524103"/>
                </a:lnTo>
                <a:lnTo>
                  <a:pt x="3210877" y="524319"/>
                </a:lnTo>
                <a:lnTo>
                  <a:pt x="3210814" y="524116"/>
                </a:lnTo>
                <a:lnTo>
                  <a:pt x="3182493" y="525526"/>
                </a:lnTo>
                <a:lnTo>
                  <a:pt x="3224403" y="599694"/>
                </a:lnTo>
                <a:lnTo>
                  <a:pt x="3252038" y="536829"/>
                </a:lnTo>
                <a:lnTo>
                  <a:pt x="3258693" y="521716"/>
                </a:lnTo>
                <a:close/>
              </a:path>
              <a:path w="6793865" h="600075">
                <a:moveTo>
                  <a:pt x="6793357" y="520827"/>
                </a:moveTo>
                <a:lnTo>
                  <a:pt x="6764528" y="522998"/>
                </a:lnTo>
                <a:lnTo>
                  <a:pt x="6745719" y="524421"/>
                </a:lnTo>
                <a:lnTo>
                  <a:pt x="6745618" y="525068"/>
                </a:lnTo>
                <a:lnTo>
                  <a:pt x="6745554" y="524433"/>
                </a:lnTo>
                <a:lnTo>
                  <a:pt x="6745719" y="524421"/>
                </a:lnTo>
                <a:lnTo>
                  <a:pt x="6756222" y="523621"/>
                </a:lnTo>
                <a:lnTo>
                  <a:pt x="6764528" y="522998"/>
                </a:lnTo>
                <a:lnTo>
                  <a:pt x="6764401" y="521716"/>
                </a:lnTo>
                <a:lnTo>
                  <a:pt x="6764401" y="520573"/>
                </a:lnTo>
                <a:lnTo>
                  <a:pt x="6764020" y="519430"/>
                </a:lnTo>
                <a:lnTo>
                  <a:pt x="6738366" y="484124"/>
                </a:lnTo>
                <a:lnTo>
                  <a:pt x="6705473" y="461518"/>
                </a:lnTo>
                <a:lnTo>
                  <a:pt x="6661658" y="447802"/>
                </a:lnTo>
                <a:lnTo>
                  <a:pt x="6604889" y="440309"/>
                </a:lnTo>
                <a:lnTo>
                  <a:pt x="6528181" y="433197"/>
                </a:lnTo>
                <a:lnTo>
                  <a:pt x="6502273" y="430276"/>
                </a:lnTo>
                <a:lnTo>
                  <a:pt x="6452616" y="421894"/>
                </a:lnTo>
                <a:lnTo>
                  <a:pt x="6408928" y="408813"/>
                </a:lnTo>
                <a:lnTo>
                  <a:pt x="6375019" y="389890"/>
                </a:lnTo>
                <a:lnTo>
                  <a:pt x="6342761" y="347218"/>
                </a:lnTo>
                <a:lnTo>
                  <a:pt x="6328791" y="309880"/>
                </a:lnTo>
                <a:lnTo>
                  <a:pt x="6319647" y="267081"/>
                </a:lnTo>
                <a:lnTo>
                  <a:pt x="6314948" y="219583"/>
                </a:lnTo>
                <a:lnTo>
                  <a:pt x="6313678" y="168021"/>
                </a:lnTo>
                <a:lnTo>
                  <a:pt x="6314186" y="141605"/>
                </a:lnTo>
                <a:lnTo>
                  <a:pt x="6315202" y="114427"/>
                </a:lnTo>
                <a:lnTo>
                  <a:pt x="6318377" y="58420"/>
                </a:lnTo>
                <a:lnTo>
                  <a:pt x="6322568" y="1397"/>
                </a:lnTo>
                <a:lnTo>
                  <a:pt x="6303645" y="0"/>
                </a:lnTo>
                <a:lnTo>
                  <a:pt x="6299454" y="57023"/>
                </a:lnTo>
                <a:lnTo>
                  <a:pt x="6296152" y="113284"/>
                </a:lnTo>
                <a:lnTo>
                  <a:pt x="6295136" y="140843"/>
                </a:lnTo>
                <a:lnTo>
                  <a:pt x="6294628" y="168402"/>
                </a:lnTo>
                <a:lnTo>
                  <a:pt x="6294882" y="194564"/>
                </a:lnTo>
                <a:lnTo>
                  <a:pt x="6297803" y="245364"/>
                </a:lnTo>
                <a:lnTo>
                  <a:pt x="6304788" y="292481"/>
                </a:lnTo>
                <a:lnTo>
                  <a:pt x="6316980" y="335280"/>
                </a:lnTo>
                <a:lnTo>
                  <a:pt x="6335395" y="372745"/>
                </a:lnTo>
                <a:lnTo>
                  <a:pt x="6362446" y="404241"/>
                </a:lnTo>
                <a:lnTo>
                  <a:pt x="6401308" y="426339"/>
                </a:lnTo>
                <a:lnTo>
                  <a:pt x="6447917" y="440309"/>
                </a:lnTo>
                <a:lnTo>
                  <a:pt x="6499479" y="449072"/>
                </a:lnTo>
                <a:lnTo>
                  <a:pt x="6603111" y="459232"/>
                </a:lnTo>
                <a:lnTo>
                  <a:pt x="6626733" y="461772"/>
                </a:lnTo>
                <a:lnTo>
                  <a:pt x="6667754" y="468503"/>
                </a:lnTo>
                <a:lnTo>
                  <a:pt x="6708521" y="485140"/>
                </a:lnTo>
                <a:lnTo>
                  <a:pt x="6738493" y="512572"/>
                </a:lnTo>
                <a:lnTo>
                  <a:pt x="6745313" y="524446"/>
                </a:lnTo>
                <a:lnTo>
                  <a:pt x="6717411" y="526542"/>
                </a:lnTo>
                <a:lnTo>
                  <a:pt x="6761099" y="599694"/>
                </a:lnTo>
                <a:lnTo>
                  <a:pt x="6786600" y="537337"/>
                </a:lnTo>
                <a:lnTo>
                  <a:pt x="6793357" y="520827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75223" y="3932682"/>
            <a:ext cx="2660015" cy="145923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45465">
              <a:lnSpc>
                <a:spcPts val="1670"/>
              </a:lnSpc>
              <a:spcBef>
                <a:spcPts val="165"/>
              </a:spcBef>
            </a:pPr>
            <a:r>
              <a:rPr sz="1400" i="1" spc="-45" dirty="0">
                <a:latin typeface="Trebuchet MS"/>
                <a:cs typeface="Trebuchet MS"/>
              </a:rPr>
              <a:t>T</a:t>
            </a:r>
            <a:r>
              <a:rPr sz="1400" i="1" spc="-75" dirty="0">
                <a:latin typeface="Trebuchet MS"/>
                <a:cs typeface="Trebuchet MS"/>
              </a:rPr>
              <a:t>he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c</a:t>
            </a:r>
            <a:r>
              <a:rPr sz="1400" i="1" spc="-55" dirty="0">
                <a:latin typeface="Trebuchet MS"/>
                <a:cs typeface="Trebuchet MS"/>
              </a:rPr>
              <a:t>usto</a:t>
            </a:r>
            <a:r>
              <a:rPr sz="1400" i="1" spc="-65" dirty="0">
                <a:latin typeface="Trebuchet MS"/>
                <a:cs typeface="Trebuchet MS"/>
              </a:rPr>
              <a:t>m</a:t>
            </a:r>
            <a:r>
              <a:rPr sz="1400" i="1" spc="-170" dirty="0">
                <a:latin typeface="Trebuchet MS"/>
                <a:cs typeface="Trebuchet MS"/>
              </a:rPr>
              <a:t> </a:t>
            </a:r>
            <a:r>
              <a:rPr sz="1400" i="1" spc="-65" dirty="0">
                <a:latin typeface="Trebuchet MS"/>
                <a:cs typeface="Trebuchet MS"/>
              </a:rPr>
              <a:t>row</a:t>
            </a:r>
            <a:r>
              <a:rPr sz="1400" i="1" spc="-170" dirty="0">
                <a:latin typeface="Trebuchet MS"/>
                <a:cs typeface="Trebuchet MS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i</a:t>
            </a:r>
            <a:r>
              <a:rPr sz="1400" i="1" spc="-25" dirty="0">
                <a:latin typeface="Trebuchet MS"/>
                <a:cs typeface="Trebuchet MS"/>
              </a:rPr>
              <a:t>n</a:t>
            </a:r>
            <a:r>
              <a:rPr sz="1400" i="1" spc="-40" dirty="0">
                <a:latin typeface="Trebuchet MS"/>
                <a:cs typeface="Trebuchet MS"/>
              </a:rPr>
              <a:t>d</a:t>
            </a:r>
            <a:r>
              <a:rPr sz="1400" i="1" spc="-75" dirty="0">
                <a:latin typeface="Trebuchet MS"/>
                <a:cs typeface="Trebuchet MS"/>
              </a:rPr>
              <a:t>ex</a:t>
            </a:r>
            <a:r>
              <a:rPr sz="1400" i="1" spc="-165" dirty="0">
                <a:latin typeface="Trebuchet MS"/>
                <a:cs typeface="Trebuchet MS"/>
              </a:rPr>
              <a:t> </a:t>
            </a:r>
            <a:r>
              <a:rPr sz="1400" i="1" spc="-145" dirty="0">
                <a:latin typeface="Trebuchet MS"/>
                <a:cs typeface="Trebuchet MS"/>
              </a:rPr>
              <a:t>f</a:t>
            </a:r>
            <a:r>
              <a:rPr sz="1400" i="1" spc="-70" dirty="0">
                <a:latin typeface="Trebuchet MS"/>
                <a:cs typeface="Trebuchet MS"/>
              </a:rPr>
              <a:t>or</a:t>
            </a:r>
            <a:r>
              <a:rPr sz="1400" i="1" spc="-145" dirty="0">
                <a:latin typeface="Trebuchet MS"/>
                <a:cs typeface="Trebuchet MS"/>
              </a:rPr>
              <a:t> </a:t>
            </a:r>
            <a:r>
              <a:rPr sz="1400" i="1" spc="-70" dirty="0">
                <a:latin typeface="Trebuchet MS"/>
                <a:cs typeface="Trebuchet MS"/>
              </a:rPr>
              <a:t>the  </a:t>
            </a:r>
            <a:r>
              <a:rPr sz="1400" i="1" spc="-20" dirty="0">
                <a:latin typeface="Trebuchet MS"/>
                <a:cs typeface="Trebuchet MS"/>
              </a:rPr>
              <a:t>v</a:t>
            </a:r>
            <a:r>
              <a:rPr sz="1400" i="1" spc="-75" dirty="0">
                <a:latin typeface="Trebuchet MS"/>
                <a:cs typeface="Trebuchet MS"/>
              </a:rPr>
              <a:t>alue(s</a:t>
            </a:r>
            <a:r>
              <a:rPr sz="1400" i="1" spc="-130" dirty="0">
                <a:latin typeface="Trebuchet MS"/>
                <a:cs typeface="Trebuchet MS"/>
              </a:rPr>
              <a:t>)</a:t>
            </a:r>
            <a:r>
              <a:rPr sz="1400" i="1" spc="-140" dirty="0">
                <a:latin typeface="Trebuchet MS"/>
                <a:cs typeface="Trebuchet MS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y</a:t>
            </a:r>
            <a:r>
              <a:rPr sz="1400" i="1" spc="-45" dirty="0">
                <a:latin typeface="Trebuchet MS"/>
                <a:cs typeface="Trebuchet MS"/>
              </a:rPr>
              <a:t>ou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wa</a:t>
            </a:r>
            <a:r>
              <a:rPr sz="1400" i="1" spc="-20" dirty="0">
                <a:latin typeface="Trebuchet MS"/>
                <a:cs typeface="Trebuchet MS"/>
              </a:rPr>
              <a:t>n</a:t>
            </a:r>
            <a:r>
              <a:rPr sz="1400" i="1" spc="-110" dirty="0">
                <a:latin typeface="Trebuchet MS"/>
                <a:cs typeface="Trebuchet MS"/>
              </a:rPr>
              <a:t>t</a:t>
            </a:r>
            <a:r>
              <a:rPr sz="1400" i="1" spc="-175" dirty="0">
                <a:latin typeface="Trebuchet MS"/>
                <a:cs typeface="Trebuchet MS"/>
              </a:rPr>
              <a:t>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a</a:t>
            </a:r>
            <a:r>
              <a:rPr sz="1400" i="1" spc="-25" dirty="0">
                <a:latin typeface="Trebuchet MS"/>
                <a:cs typeface="Trebuchet MS"/>
              </a:rPr>
              <a:t>c</a:t>
            </a:r>
            <a:r>
              <a:rPr sz="1400" i="1" spc="-35" dirty="0">
                <a:latin typeface="Trebuchet MS"/>
                <a:cs typeface="Trebuchet MS"/>
              </a:rPr>
              <a:t>c</a:t>
            </a:r>
            <a:r>
              <a:rPr sz="1400" i="1" spc="-75" dirty="0">
                <a:latin typeface="Trebuchet MS"/>
                <a:cs typeface="Trebuchet MS"/>
              </a:rPr>
              <a:t>e</a:t>
            </a:r>
            <a:r>
              <a:rPr sz="1400" i="1" spc="-50" dirty="0">
                <a:latin typeface="Trebuchet MS"/>
                <a:cs typeface="Trebuchet MS"/>
              </a:rPr>
              <a:t>s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400" b="1" i="1" spc="-105" dirty="0">
                <a:solidFill>
                  <a:srgbClr val="404040"/>
                </a:solidFill>
                <a:latin typeface="Trebuchet MS"/>
                <a:cs typeface="Trebuchet MS"/>
              </a:rPr>
              <a:t>Examples:</a:t>
            </a:r>
            <a:endParaRPr sz="1400">
              <a:latin typeface="Trebuchet MS"/>
              <a:cs typeface="Trebuchet MS"/>
            </a:endParaRPr>
          </a:p>
          <a:p>
            <a:pPr marL="570230" indent="-28702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570230" algn="l"/>
                <a:tab pos="570865" algn="l"/>
              </a:tabLst>
            </a:pPr>
            <a:r>
              <a:rPr sz="1400" i="1" spc="-30" dirty="0">
                <a:solidFill>
                  <a:srgbClr val="B40C0E"/>
                </a:solidFill>
                <a:latin typeface="Trebuchet MS"/>
                <a:cs typeface="Trebuchet MS"/>
              </a:rPr>
              <a:t>"pi</a:t>
            </a:r>
            <a:r>
              <a:rPr sz="1400" i="1" spc="-65" dirty="0">
                <a:solidFill>
                  <a:srgbClr val="B40C0E"/>
                </a:solidFill>
                <a:latin typeface="Trebuchet MS"/>
                <a:cs typeface="Trebuchet MS"/>
              </a:rPr>
              <a:t>z</a:t>
            </a:r>
            <a:r>
              <a:rPr sz="1400" i="1" spc="-75" dirty="0">
                <a:solidFill>
                  <a:srgbClr val="B40C0E"/>
                </a:solidFill>
                <a:latin typeface="Trebuchet MS"/>
                <a:cs typeface="Trebuchet MS"/>
              </a:rPr>
              <a:t>z</a:t>
            </a:r>
            <a:r>
              <a:rPr sz="1400" i="1" spc="15" dirty="0">
                <a:solidFill>
                  <a:srgbClr val="B40C0E"/>
                </a:solidFill>
                <a:latin typeface="Trebuchet MS"/>
                <a:cs typeface="Trebuchet MS"/>
              </a:rPr>
              <a:t>a"</a:t>
            </a:r>
            <a:r>
              <a:rPr sz="1400" i="1" spc="-165" dirty="0">
                <a:solidFill>
                  <a:srgbClr val="B40C0E"/>
                </a:solidFill>
                <a:latin typeface="Trebuchet MS"/>
                <a:cs typeface="Trebuchet MS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400" i="1" spc="-9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400" i="1" spc="-130" dirty="0">
                <a:solidFill>
                  <a:srgbClr val="404040"/>
                </a:solidFill>
                <a:latin typeface="Trebuchet MS"/>
                <a:cs typeface="Trebuchet MS"/>
              </a:rPr>
              <a:t>le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2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i="1" spc="-90" dirty="0">
                <a:solidFill>
                  <a:srgbClr val="404040"/>
                </a:solidFill>
                <a:latin typeface="Trebuchet MS"/>
                <a:cs typeface="Trebuchet MS"/>
              </a:rPr>
              <a:t>ow)</a:t>
            </a:r>
            <a:endParaRPr sz="1400">
              <a:latin typeface="Trebuchet MS"/>
              <a:cs typeface="Trebuchet MS"/>
            </a:endParaRPr>
          </a:p>
          <a:p>
            <a:pPr marL="57023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570230" algn="l"/>
                <a:tab pos="570865" algn="l"/>
              </a:tabLst>
            </a:pPr>
            <a:r>
              <a:rPr sz="1400" i="1" spc="-135" dirty="0">
                <a:solidFill>
                  <a:srgbClr val="404040"/>
                </a:solidFill>
                <a:latin typeface="Trebuchet MS"/>
                <a:cs typeface="Trebuchet MS"/>
              </a:rPr>
              <a:t>[</a:t>
            </a:r>
            <a:r>
              <a:rPr sz="1400" i="1" spc="-30" dirty="0">
                <a:solidFill>
                  <a:srgbClr val="B40C0E"/>
                </a:solidFill>
                <a:latin typeface="Trebuchet MS"/>
                <a:cs typeface="Trebuchet MS"/>
              </a:rPr>
              <a:t>"mi</a:t>
            </a:r>
            <a:r>
              <a:rPr sz="1400" i="1" spc="-45" dirty="0">
                <a:solidFill>
                  <a:srgbClr val="B40C0E"/>
                </a:solidFill>
                <a:latin typeface="Trebuchet MS"/>
                <a:cs typeface="Trebuchet MS"/>
              </a:rPr>
              <a:t>k</a:t>
            </a:r>
            <a:r>
              <a:rPr sz="1400" i="1" spc="-25" dirty="0">
                <a:solidFill>
                  <a:srgbClr val="B40C0E"/>
                </a:solidFill>
                <a:latin typeface="Trebuchet MS"/>
                <a:cs typeface="Trebuchet MS"/>
              </a:rPr>
              <a:t>e"</a:t>
            </a:r>
            <a:r>
              <a:rPr sz="1400" i="1" spc="-22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4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5" dirty="0">
                <a:solidFill>
                  <a:srgbClr val="B40C0E"/>
                </a:solidFill>
                <a:latin typeface="Trebuchet MS"/>
                <a:cs typeface="Trebuchet MS"/>
              </a:rPr>
              <a:t>"</a:t>
            </a:r>
            <a:r>
              <a:rPr sz="1400" i="1" spc="-25" dirty="0">
                <a:solidFill>
                  <a:srgbClr val="B40C0E"/>
                </a:solidFill>
                <a:latin typeface="Trebuchet MS"/>
                <a:cs typeface="Trebuchet MS"/>
              </a:rPr>
              <a:t>i</a:t>
            </a:r>
            <a:r>
              <a:rPr sz="1400" i="1" spc="-30" dirty="0">
                <a:solidFill>
                  <a:srgbClr val="B40C0E"/>
                </a:solidFill>
                <a:latin typeface="Trebuchet MS"/>
                <a:cs typeface="Trebuchet MS"/>
              </a:rPr>
              <a:t>ke</a:t>
            </a:r>
            <a:r>
              <a:rPr sz="1400" i="1" spc="-25" dirty="0">
                <a:solidFill>
                  <a:srgbClr val="B40C0E"/>
                </a:solidFill>
                <a:latin typeface="Trebuchet MS"/>
                <a:cs typeface="Trebuchet MS"/>
              </a:rPr>
              <a:t>"</a:t>
            </a:r>
            <a:r>
              <a:rPr sz="1400" i="1" spc="-130" dirty="0">
                <a:solidFill>
                  <a:srgbClr val="404040"/>
                </a:solidFill>
                <a:latin typeface="Trebuchet MS"/>
                <a:cs typeface="Trebuchet MS"/>
              </a:rPr>
              <a:t>]</a:t>
            </a:r>
            <a:r>
              <a:rPr sz="14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10" dirty="0">
                <a:solidFill>
                  <a:srgbClr val="404040"/>
                </a:solidFill>
                <a:latin typeface="Trebuchet MS"/>
                <a:cs typeface="Trebuchet MS"/>
              </a:rPr>
              <a:t>(mul</a:t>
            </a:r>
            <a:r>
              <a:rPr sz="1400" i="1" spc="-1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110" dirty="0">
                <a:solidFill>
                  <a:srgbClr val="404040"/>
                </a:solidFill>
                <a:latin typeface="Trebuchet MS"/>
                <a:cs typeface="Trebuchet MS"/>
              </a:rPr>
              <a:t>iple</a:t>
            </a:r>
            <a:r>
              <a:rPr sz="14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rows)</a:t>
            </a:r>
            <a:endParaRPr sz="1400">
              <a:latin typeface="Trebuchet MS"/>
              <a:cs typeface="Trebuchet MS"/>
            </a:endParaRPr>
          </a:p>
          <a:p>
            <a:pPr marL="570230" indent="-28702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570230" algn="l"/>
                <a:tab pos="570865" algn="l"/>
              </a:tabLst>
            </a:pPr>
            <a:r>
              <a:rPr sz="1400" i="1" spc="-135" dirty="0">
                <a:solidFill>
                  <a:srgbClr val="404040"/>
                </a:solidFill>
                <a:latin typeface="Trebuchet MS"/>
                <a:cs typeface="Trebuchet MS"/>
              </a:rPr>
              <a:t>[</a:t>
            </a:r>
            <a:r>
              <a:rPr sz="1400" i="1" spc="-45" dirty="0">
                <a:solidFill>
                  <a:srgbClr val="B40C0E"/>
                </a:solidFill>
                <a:latin typeface="Trebuchet MS"/>
                <a:cs typeface="Trebuchet MS"/>
              </a:rPr>
              <a:t>"jan</a:t>
            </a:r>
            <a:r>
              <a:rPr sz="1400" i="1" spc="60" dirty="0">
                <a:solidFill>
                  <a:srgbClr val="B40C0E"/>
                </a:solidFill>
                <a:latin typeface="Trebuchet MS"/>
                <a:cs typeface="Trebuchet MS"/>
              </a:rPr>
              <a:t>"</a:t>
            </a:r>
            <a:r>
              <a:rPr sz="1400" i="1" spc="-22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400" i="1" spc="10" dirty="0">
                <a:solidFill>
                  <a:srgbClr val="B40C0E"/>
                </a:solidFill>
                <a:latin typeface="Trebuchet MS"/>
                <a:cs typeface="Trebuchet MS"/>
              </a:rPr>
              <a:t>"d</a:t>
            </a:r>
            <a:r>
              <a:rPr sz="1400" i="1" spc="-75" dirty="0">
                <a:solidFill>
                  <a:srgbClr val="B40C0E"/>
                </a:solidFill>
                <a:latin typeface="Trebuchet MS"/>
                <a:cs typeface="Trebuchet MS"/>
              </a:rPr>
              <a:t>ec</a:t>
            </a:r>
            <a:r>
              <a:rPr sz="1400" i="1" spc="60" dirty="0">
                <a:solidFill>
                  <a:srgbClr val="B40C0E"/>
                </a:solidFill>
                <a:latin typeface="Trebuchet MS"/>
                <a:cs typeface="Trebuchet MS"/>
              </a:rPr>
              <a:t>"</a:t>
            </a:r>
            <a:r>
              <a:rPr sz="1400" i="1" spc="-130" dirty="0">
                <a:solidFill>
                  <a:srgbClr val="404040"/>
                </a:solidFill>
                <a:latin typeface="Trebuchet MS"/>
                <a:cs typeface="Trebuchet MS"/>
              </a:rPr>
              <a:t>]</a:t>
            </a:r>
            <a:r>
              <a:rPr sz="14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14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ange</a:t>
            </a:r>
            <a:r>
              <a:rPr sz="14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14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rows)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44736" y="3932682"/>
            <a:ext cx="2256790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5"/>
              </a:spcBef>
            </a:pPr>
            <a:r>
              <a:rPr sz="1400" i="1" spc="-45" dirty="0">
                <a:latin typeface="Trebuchet MS"/>
                <a:cs typeface="Trebuchet MS"/>
              </a:rPr>
              <a:t>T</a:t>
            </a:r>
            <a:r>
              <a:rPr sz="1400" i="1" spc="-75" dirty="0">
                <a:latin typeface="Trebuchet MS"/>
                <a:cs typeface="Trebuchet MS"/>
              </a:rPr>
              <a:t>he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c</a:t>
            </a:r>
            <a:r>
              <a:rPr sz="1400" i="1" spc="-55" dirty="0">
                <a:latin typeface="Trebuchet MS"/>
                <a:cs typeface="Trebuchet MS"/>
              </a:rPr>
              <a:t>usto</a:t>
            </a:r>
            <a:r>
              <a:rPr sz="1400" i="1" spc="-65" dirty="0">
                <a:latin typeface="Trebuchet MS"/>
                <a:cs typeface="Trebuchet MS"/>
              </a:rPr>
              <a:t>m</a:t>
            </a:r>
            <a:r>
              <a:rPr sz="1400" i="1" spc="-170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c</a:t>
            </a:r>
            <a:r>
              <a:rPr sz="1400" i="1" spc="-85" dirty="0">
                <a:latin typeface="Trebuchet MS"/>
                <a:cs typeface="Trebuchet MS"/>
              </a:rPr>
              <a:t>ol</a:t>
            </a:r>
            <a:r>
              <a:rPr sz="1400" i="1" spc="-45" dirty="0">
                <a:latin typeface="Trebuchet MS"/>
                <a:cs typeface="Trebuchet MS"/>
              </a:rPr>
              <a:t>umn</a:t>
            </a:r>
            <a:r>
              <a:rPr sz="1400" i="1" spc="-165" dirty="0">
                <a:latin typeface="Trebuchet MS"/>
                <a:cs typeface="Trebuchet MS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i</a:t>
            </a:r>
            <a:r>
              <a:rPr sz="1400" i="1" spc="-25" dirty="0">
                <a:latin typeface="Trebuchet MS"/>
                <a:cs typeface="Trebuchet MS"/>
              </a:rPr>
              <a:t>n</a:t>
            </a:r>
            <a:r>
              <a:rPr sz="1400" i="1" spc="-40" dirty="0">
                <a:latin typeface="Trebuchet MS"/>
                <a:cs typeface="Trebuchet MS"/>
              </a:rPr>
              <a:t>d</a:t>
            </a:r>
            <a:r>
              <a:rPr sz="1400" i="1" spc="-75" dirty="0">
                <a:latin typeface="Trebuchet MS"/>
                <a:cs typeface="Trebuchet MS"/>
              </a:rPr>
              <a:t>ex</a:t>
            </a:r>
            <a:r>
              <a:rPr sz="1400" i="1" spc="-165" dirty="0">
                <a:latin typeface="Trebuchet MS"/>
                <a:cs typeface="Trebuchet MS"/>
              </a:rPr>
              <a:t> </a:t>
            </a:r>
            <a:r>
              <a:rPr sz="1400" i="1" spc="-145" dirty="0">
                <a:latin typeface="Trebuchet MS"/>
                <a:cs typeface="Trebuchet MS"/>
              </a:rPr>
              <a:t>f</a:t>
            </a:r>
            <a:r>
              <a:rPr sz="1400" i="1" spc="-60" dirty="0">
                <a:latin typeface="Trebuchet MS"/>
                <a:cs typeface="Trebuchet MS"/>
              </a:rPr>
              <a:t>or  </a:t>
            </a:r>
            <a:r>
              <a:rPr sz="1400" i="1" spc="-85" dirty="0">
                <a:latin typeface="Trebuchet MS"/>
                <a:cs typeface="Trebuchet MS"/>
              </a:rPr>
              <a:t>the</a:t>
            </a:r>
            <a:r>
              <a:rPr sz="1400" i="1" spc="-150" dirty="0">
                <a:latin typeface="Trebuchet MS"/>
                <a:cs typeface="Trebuchet MS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va</a:t>
            </a:r>
            <a:r>
              <a:rPr sz="1400" i="1" spc="-85" dirty="0">
                <a:latin typeface="Trebuchet MS"/>
                <a:cs typeface="Trebuchet MS"/>
              </a:rPr>
              <a:t>lue(s</a:t>
            </a:r>
            <a:r>
              <a:rPr sz="1400" i="1" spc="-130" dirty="0">
                <a:latin typeface="Trebuchet MS"/>
                <a:cs typeface="Trebuchet MS"/>
              </a:rPr>
              <a:t>)</a:t>
            </a:r>
            <a:r>
              <a:rPr sz="1400" i="1" spc="-140" dirty="0">
                <a:latin typeface="Trebuchet MS"/>
                <a:cs typeface="Trebuchet MS"/>
              </a:rPr>
              <a:t> </a:t>
            </a:r>
            <a:r>
              <a:rPr sz="1400" i="1" spc="-25" dirty="0">
                <a:latin typeface="Trebuchet MS"/>
                <a:cs typeface="Trebuchet MS"/>
              </a:rPr>
              <a:t>y</a:t>
            </a:r>
            <a:r>
              <a:rPr sz="1400" i="1" spc="-45" dirty="0">
                <a:latin typeface="Trebuchet MS"/>
                <a:cs typeface="Trebuchet MS"/>
              </a:rPr>
              <a:t>ou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wa</a:t>
            </a:r>
            <a:r>
              <a:rPr sz="1400" i="1" spc="-20" dirty="0">
                <a:latin typeface="Trebuchet MS"/>
                <a:cs typeface="Trebuchet MS"/>
              </a:rPr>
              <a:t>n</a:t>
            </a:r>
            <a:r>
              <a:rPr sz="1400" i="1" spc="-110" dirty="0">
                <a:latin typeface="Trebuchet MS"/>
                <a:cs typeface="Trebuchet MS"/>
              </a:rPr>
              <a:t>t</a:t>
            </a:r>
            <a:r>
              <a:rPr sz="1400" i="1" spc="-175" dirty="0">
                <a:latin typeface="Trebuchet MS"/>
                <a:cs typeface="Trebuchet MS"/>
              </a:rPr>
              <a:t>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35" dirty="0">
                <a:latin typeface="Trebuchet MS"/>
                <a:cs typeface="Trebuchet MS"/>
              </a:rPr>
              <a:t>a</a:t>
            </a:r>
            <a:r>
              <a:rPr sz="1400" i="1" spc="-25" dirty="0">
                <a:latin typeface="Trebuchet MS"/>
                <a:cs typeface="Trebuchet MS"/>
              </a:rPr>
              <a:t>c</a:t>
            </a:r>
            <a:r>
              <a:rPr sz="1400" i="1" spc="-35" dirty="0">
                <a:latin typeface="Trebuchet MS"/>
                <a:cs typeface="Trebuchet MS"/>
              </a:rPr>
              <a:t>c</a:t>
            </a:r>
            <a:r>
              <a:rPr sz="1400" i="1" spc="-75" dirty="0">
                <a:latin typeface="Trebuchet MS"/>
                <a:cs typeface="Trebuchet MS"/>
              </a:rPr>
              <a:t>e</a:t>
            </a:r>
            <a:r>
              <a:rPr sz="1400" i="1" spc="-50" dirty="0">
                <a:latin typeface="Trebuchet MS"/>
                <a:cs typeface="Trebuchet MS"/>
              </a:rPr>
              <a:t>s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4508" y="3273552"/>
            <a:ext cx="1641475" cy="2856230"/>
            <a:chOff x="254508" y="3273552"/>
            <a:chExt cx="1641475" cy="2856230"/>
          </a:xfrm>
        </p:grpSpPr>
        <p:sp>
          <p:nvSpPr>
            <p:cNvPr id="17" name="object 17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54508" y="3273552"/>
              <a:ext cx="1641475" cy="2856230"/>
            </a:xfrm>
            <a:custGeom>
              <a:avLst/>
              <a:gdLst/>
              <a:ahLst/>
              <a:cxnLst/>
              <a:rect l="l" t="t" r="r" b="b"/>
              <a:pathLst>
                <a:path w="1641475" h="2856229">
                  <a:moveTo>
                    <a:pt x="1641348" y="0"/>
                  </a:moveTo>
                  <a:lnTo>
                    <a:pt x="0" y="0"/>
                  </a:lnTo>
                  <a:lnTo>
                    <a:pt x="0" y="2855976"/>
                  </a:lnTo>
                  <a:lnTo>
                    <a:pt x="1641348" y="285597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31" name="object 31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54508" y="1840992"/>
            <a:ext cx="1641475" cy="699770"/>
            <a:chOff x="254508" y="1840992"/>
            <a:chExt cx="1641475" cy="699770"/>
          </a:xfrm>
        </p:grpSpPr>
        <p:sp>
          <p:nvSpPr>
            <p:cNvPr id="34" name="object 34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54508" y="1840992"/>
              <a:ext cx="1641475" cy="699770"/>
            </a:xfrm>
            <a:custGeom>
              <a:avLst/>
              <a:gdLst/>
              <a:ahLst/>
              <a:cxnLst/>
              <a:rect l="l" t="t" r="r" b="b"/>
              <a:pathLst>
                <a:path w="1641475" h="699769">
                  <a:moveTo>
                    <a:pt x="164134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641348" y="699515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0728" y="4145279"/>
            <a:ext cx="3261360" cy="6187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1584" y="4850891"/>
            <a:ext cx="3215640" cy="1068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2158" y="257378"/>
            <a:ext cx="35674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45" dirty="0"/>
              <a:t>L</a:t>
            </a:r>
            <a:r>
              <a:rPr spc="280" dirty="0"/>
              <a:t>OC</a:t>
            </a:r>
            <a:r>
              <a:rPr spc="-405" dirty="0"/>
              <a:t> </a:t>
            </a:r>
            <a:r>
              <a:rPr spc="225" dirty="0"/>
              <a:t>METHOD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152772" y="2578607"/>
            <a:ext cx="3376295" cy="1440180"/>
            <a:chOff x="4152772" y="2578607"/>
            <a:chExt cx="3376295" cy="14401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799" y="2640559"/>
              <a:ext cx="1080175" cy="11008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0799" y="2708147"/>
              <a:ext cx="1127759" cy="1310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5675" y="2578607"/>
              <a:ext cx="2165604" cy="12009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5675" y="2708147"/>
              <a:ext cx="2165604" cy="13106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55947" y="2991611"/>
              <a:ext cx="109855" cy="836930"/>
            </a:xfrm>
            <a:custGeom>
              <a:avLst/>
              <a:gdLst/>
              <a:ahLst/>
              <a:cxnLst/>
              <a:rect l="l" t="t" r="r" b="b"/>
              <a:pathLst>
                <a:path w="109854" h="836929">
                  <a:moveTo>
                    <a:pt x="109727" y="836676"/>
                  </a:moveTo>
                  <a:lnTo>
                    <a:pt x="88350" y="832729"/>
                  </a:lnTo>
                  <a:lnTo>
                    <a:pt x="70913" y="821959"/>
                  </a:lnTo>
                  <a:lnTo>
                    <a:pt x="59168" y="805975"/>
                  </a:lnTo>
                  <a:lnTo>
                    <a:pt x="54863" y="786383"/>
                  </a:lnTo>
                  <a:lnTo>
                    <a:pt x="54863" y="310261"/>
                  </a:lnTo>
                  <a:lnTo>
                    <a:pt x="50559" y="290669"/>
                  </a:lnTo>
                  <a:lnTo>
                    <a:pt x="38814" y="274685"/>
                  </a:lnTo>
                  <a:lnTo>
                    <a:pt x="21377" y="263915"/>
                  </a:lnTo>
                  <a:lnTo>
                    <a:pt x="0" y="259968"/>
                  </a:lnTo>
                  <a:lnTo>
                    <a:pt x="21377" y="256022"/>
                  </a:lnTo>
                  <a:lnTo>
                    <a:pt x="38814" y="245252"/>
                  </a:lnTo>
                  <a:lnTo>
                    <a:pt x="50559" y="229268"/>
                  </a:lnTo>
                  <a:lnTo>
                    <a:pt x="54863" y="209676"/>
                  </a:lnTo>
                  <a:lnTo>
                    <a:pt x="54863" y="50291"/>
                  </a:lnTo>
                  <a:lnTo>
                    <a:pt x="59168" y="30700"/>
                  </a:lnTo>
                  <a:lnTo>
                    <a:pt x="70913" y="14716"/>
                  </a:lnTo>
                  <a:lnTo>
                    <a:pt x="88350" y="3946"/>
                  </a:lnTo>
                  <a:lnTo>
                    <a:pt x="109727" y="0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25876" y="3023438"/>
            <a:ext cx="1177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ust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ices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l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abels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1764" y="1547240"/>
            <a:ext cx="8297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75" dirty="0">
                <a:solidFill>
                  <a:srgbClr val="404040"/>
                </a:solidFill>
                <a:latin typeface="Tahoma"/>
                <a:cs typeface="Tahoma"/>
              </a:rPr>
              <a:t>.loc[]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preferred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way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access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custom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labels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49411" y="2651760"/>
            <a:ext cx="3017520" cy="1554480"/>
          </a:xfrm>
          <a:custGeom>
            <a:avLst/>
            <a:gdLst/>
            <a:ahLst/>
            <a:cxnLst/>
            <a:rect l="l" t="t" r="r" b="b"/>
            <a:pathLst>
              <a:path w="3017520" h="1554479">
                <a:moveTo>
                  <a:pt x="3017520" y="0"/>
                </a:moveTo>
                <a:lnTo>
                  <a:pt x="372999" y="0"/>
                </a:lnTo>
                <a:lnTo>
                  <a:pt x="326212" y="2906"/>
                </a:lnTo>
                <a:lnTo>
                  <a:pt x="281159" y="11392"/>
                </a:lnTo>
                <a:lnTo>
                  <a:pt x="238190" y="25108"/>
                </a:lnTo>
                <a:lnTo>
                  <a:pt x="197653" y="43704"/>
                </a:lnTo>
                <a:lnTo>
                  <a:pt x="159899" y="66831"/>
                </a:lnTo>
                <a:lnTo>
                  <a:pt x="125278" y="94139"/>
                </a:lnTo>
                <a:lnTo>
                  <a:pt x="94139" y="125278"/>
                </a:lnTo>
                <a:lnTo>
                  <a:pt x="66831" y="159899"/>
                </a:lnTo>
                <a:lnTo>
                  <a:pt x="43704" y="197653"/>
                </a:lnTo>
                <a:lnTo>
                  <a:pt x="25108" y="238190"/>
                </a:lnTo>
                <a:lnTo>
                  <a:pt x="11392" y="281159"/>
                </a:lnTo>
                <a:lnTo>
                  <a:pt x="2906" y="326212"/>
                </a:lnTo>
                <a:lnTo>
                  <a:pt x="0" y="372999"/>
                </a:lnTo>
                <a:lnTo>
                  <a:pt x="0" y="1554479"/>
                </a:lnTo>
                <a:lnTo>
                  <a:pt x="2644521" y="1554479"/>
                </a:lnTo>
                <a:lnTo>
                  <a:pt x="2691307" y="1551573"/>
                </a:lnTo>
                <a:lnTo>
                  <a:pt x="2736360" y="1543087"/>
                </a:lnTo>
                <a:lnTo>
                  <a:pt x="2779329" y="1529371"/>
                </a:lnTo>
                <a:lnTo>
                  <a:pt x="2819866" y="1510775"/>
                </a:lnTo>
                <a:lnTo>
                  <a:pt x="2857620" y="1487648"/>
                </a:lnTo>
                <a:lnTo>
                  <a:pt x="2892241" y="1460340"/>
                </a:lnTo>
                <a:lnTo>
                  <a:pt x="2923380" y="1429201"/>
                </a:lnTo>
                <a:lnTo>
                  <a:pt x="2950688" y="1394580"/>
                </a:lnTo>
                <a:lnTo>
                  <a:pt x="2973815" y="1356826"/>
                </a:lnTo>
                <a:lnTo>
                  <a:pt x="2992411" y="1316289"/>
                </a:lnTo>
                <a:lnTo>
                  <a:pt x="3006127" y="1273320"/>
                </a:lnTo>
                <a:lnTo>
                  <a:pt x="3014613" y="1228267"/>
                </a:lnTo>
                <a:lnTo>
                  <a:pt x="3017520" y="1181481"/>
                </a:lnTo>
                <a:lnTo>
                  <a:pt x="301752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907526" y="2773171"/>
            <a:ext cx="2094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.l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c[]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tho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en 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ces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14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bu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tom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te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rs 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ord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fro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row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ill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returned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ba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 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F8FDA4"/>
                </a:solidFill>
                <a:latin typeface="Tahoma"/>
                <a:cs typeface="Tahoma"/>
              </a:rPr>
              <a:t>l</a:t>
            </a:r>
            <a:r>
              <a:rPr sz="1200" b="1" spc="-95" dirty="0">
                <a:solidFill>
                  <a:srgbClr val="F8FDA4"/>
                </a:solidFill>
                <a:latin typeface="Tahoma"/>
                <a:cs typeface="Tahoma"/>
              </a:rPr>
              <a:t>a</a:t>
            </a:r>
            <a:r>
              <a:rPr sz="1200" b="1" spc="-75" dirty="0">
                <a:solidFill>
                  <a:srgbClr val="F8FDA4"/>
                </a:solidFill>
                <a:latin typeface="Tahoma"/>
                <a:cs typeface="Tahoma"/>
              </a:rPr>
              <a:t>b</a:t>
            </a:r>
            <a:r>
              <a:rPr sz="1200" b="1" spc="-85" dirty="0">
                <a:solidFill>
                  <a:srgbClr val="F8FDA4"/>
                </a:solidFill>
                <a:latin typeface="Tahoma"/>
                <a:cs typeface="Tahoma"/>
              </a:rPr>
              <a:t>e</a:t>
            </a:r>
            <a:r>
              <a:rPr sz="1200" b="1" spc="-65" dirty="0">
                <a:solidFill>
                  <a:srgbClr val="F8FDA4"/>
                </a:solidFill>
                <a:latin typeface="Tahoma"/>
                <a:cs typeface="Tahoma"/>
              </a:rPr>
              <a:t>ls</a:t>
            </a:r>
            <a:r>
              <a:rPr sz="1200" b="1" spc="-110" dirty="0">
                <a:solidFill>
                  <a:srgbClr val="F8FDA4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ms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OT 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nu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ric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positio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78808" y="2808062"/>
            <a:ext cx="327326" cy="31932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006590" y="5350002"/>
            <a:ext cx="17710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slices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clusiv</a:t>
            </a:r>
            <a:r>
              <a:rPr sz="12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ing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custo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abels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24322" y="5203710"/>
            <a:ext cx="1288415" cy="436880"/>
          </a:xfrm>
          <a:custGeom>
            <a:avLst/>
            <a:gdLst/>
            <a:ahLst/>
            <a:cxnLst/>
            <a:rect l="l" t="t" r="r" b="b"/>
            <a:pathLst>
              <a:path w="1288415" h="436879">
                <a:moveTo>
                  <a:pt x="1288034" y="341998"/>
                </a:moveTo>
                <a:lnTo>
                  <a:pt x="1236091" y="317995"/>
                </a:lnTo>
                <a:lnTo>
                  <a:pt x="1188974" y="290436"/>
                </a:lnTo>
                <a:lnTo>
                  <a:pt x="1149858" y="259067"/>
                </a:lnTo>
                <a:lnTo>
                  <a:pt x="1121537" y="221475"/>
                </a:lnTo>
                <a:lnTo>
                  <a:pt x="1105535" y="175755"/>
                </a:lnTo>
                <a:lnTo>
                  <a:pt x="1099566" y="121907"/>
                </a:lnTo>
                <a:lnTo>
                  <a:pt x="1099312" y="92951"/>
                </a:lnTo>
                <a:lnTo>
                  <a:pt x="1100086" y="76631"/>
                </a:lnTo>
                <a:lnTo>
                  <a:pt x="1128395" y="78473"/>
                </a:lnTo>
                <a:lnTo>
                  <a:pt x="1121816" y="62852"/>
                </a:lnTo>
                <a:lnTo>
                  <a:pt x="1095375" y="0"/>
                </a:lnTo>
                <a:lnTo>
                  <a:pt x="1052449" y="73520"/>
                </a:lnTo>
                <a:lnTo>
                  <a:pt x="1081151" y="75399"/>
                </a:lnTo>
                <a:lnTo>
                  <a:pt x="1080262" y="92951"/>
                </a:lnTo>
                <a:lnTo>
                  <a:pt x="1082548" y="152260"/>
                </a:lnTo>
                <a:lnTo>
                  <a:pt x="1090295" y="193662"/>
                </a:lnTo>
                <a:lnTo>
                  <a:pt x="1105027" y="231127"/>
                </a:lnTo>
                <a:lnTo>
                  <a:pt x="1127633" y="263258"/>
                </a:lnTo>
                <a:lnTo>
                  <a:pt x="1156970" y="290817"/>
                </a:lnTo>
                <a:lnTo>
                  <a:pt x="1202563" y="321297"/>
                </a:lnTo>
                <a:lnTo>
                  <a:pt x="1216571" y="329018"/>
                </a:lnTo>
                <a:lnTo>
                  <a:pt x="1152398" y="317360"/>
                </a:lnTo>
                <a:lnTo>
                  <a:pt x="1083310" y="306311"/>
                </a:lnTo>
                <a:lnTo>
                  <a:pt x="1052982" y="302247"/>
                </a:lnTo>
                <a:lnTo>
                  <a:pt x="1013206" y="296913"/>
                </a:lnTo>
                <a:lnTo>
                  <a:pt x="941197" y="289547"/>
                </a:lnTo>
                <a:lnTo>
                  <a:pt x="867156" y="284848"/>
                </a:lnTo>
                <a:lnTo>
                  <a:pt x="790702" y="283197"/>
                </a:lnTo>
                <a:lnTo>
                  <a:pt x="751459" y="283578"/>
                </a:lnTo>
                <a:lnTo>
                  <a:pt x="711454" y="285229"/>
                </a:lnTo>
                <a:lnTo>
                  <a:pt x="670687" y="287769"/>
                </a:lnTo>
                <a:lnTo>
                  <a:pt x="629158" y="291198"/>
                </a:lnTo>
                <a:lnTo>
                  <a:pt x="586740" y="295643"/>
                </a:lnTo>
                <a:lnTo>
                  <a:pt x="543941" y="300977"/>
                </a:lnTo>
                <a:lnTo>
                  <a:pt x="500507" y="307073"/>
                </a:lnTo>
                <a:lnTo>
                  <a:pt x="456565" y="313804"/>
                </a:lnTo>
                <a:lnTo>
                  <a:pt x="411988" y="321297"/>
                </a:lnTo>
                <a:lnTo>
                  <a:pt x="367157" y="329298"/>
                </a:lnTo>
                <a:lnTo>
                  <a:pt x="276098" y="346824"/>
                </a:lnTo>
                <a:lnTo>
                  <a:pt x="72351" y="390232"/>
                </a:lnTo>
                <a:lnTo>
                  <a:pt x="66167" y="362318"/>
                </a:lnTo>
                <a:lnTo>
                  <a:pt x="0" y="416039"/>
                </a:lnTo>
                <a:lnTo>
                  <a:pt x="82677" y="436727"/>
                </a:lnTo>
                <a:lnTo>
                  <a:pt x="77089" y="411581"/>
                </a:lnTo>
                <a:lnTo>
                  <a:pt x="76479" y="408813"/>
                </a:lnTo>
                <a:lnTo>
                  <a:pt x="187960" y="384594"/>
                </a:lnTo>
                <a:lnTo>
                  <a:pt x="279781" y="365620"/>
                </a:lnTo>
                <a:lnTo>
                  <a:pt x="370459" y="348094"/>
                </a:lnTo>
                <a:lnTo>
                  <a:pt x="415163" y="340093"/>
                </a:lnTo>
                <a:lnTo>
                  <a:pt x="459359" y="332727"/>
                </a:lnTo>
                <a:lnTo>
                  <a:pt x="503047" y="325996"/>
                </a:lnTo>
                <a:lnTo>
                  <a:pt x="546227" y="319900"/>
                </a:lnTo>
                <a:lnTo>
                  <a:pt x="588772" y="314693"/>
                </a:lnTo>
                <a:lnTo>
                  <a:pt x="630682" y="310121"/>
                </a:lnTo>
                <a:lnTo>
                  <a:pt x="671830" y="306819"/>
                </a:lnTo>
                <a:lnTo>
                  <a:pt x="712216" y="304152"/>
                </a:lnTo>
                <a:lnTo>
                  <a:pt x="751713" y="302628"/>
                </a:lnTo>
                <a:lnTo>
                  <a:pt x="820026" y="302552"/>
                </a:lnTo>
                <a:lnTo>
                  <a:pt x="828675" y="302628"/>
                </a:lnTo>
                <a:lnTo>
                  <a:pt x="903097" y="305803"/>
                </a:lnTo>
                <a:lnTo>
                  <a:pt x="975233" y="311899"/>
                </a:lnTo>
                <a:lnTo>
                  <a:pt x="1080389" y="325107"/>
                </a:lnTo>
                <a:lnTo>
                  <a:pt x="1149096" y="336156"/>
                </a:lnTo>
                <a:lnTo>
                  <a:pt x="1217041" y="348094"/>
                </a:lnTo>
                <a:lnTo>
                  <a:pt x="1276032" y="359105"/>
                </a:lnTo>
                <a:lnTo>
                  <a:pt x="1279017" y="360540"/>
                </a:lnTo>
                <a:lnTo>
                  <a:pt x="1279410" y="359727"/>
                </a:lnTo>
                <a:lnTo>
                  <a:pt x="1284478" y="360667"/>
                </a:lnTo>
                <a:lnTo>
                  <a:pt x="1288034" y="341998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54508" y="3273552"/>
            <a:ext cx="1641475" cy="2856230"/>
            <a:chOff x="254508" y="3273552"/>
            <a:chExt cx="1641475" cy="2856230"/>
          </a:xfrm>
        </p:grpSpPr>
        <p:sp>
          <p:nvSpPr>
            <p:cNvPr id="23" name="object 23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4508" y="3273552"/>
              <a:ext cx="1641475" cy="2856230"/>
            </a:xfrm>
            <a:custGeom>
              <a:avLst/>
              <a:gdLst/>
              <a:ahLst/>
              <a:cxnLst/>
              <a:rect l="l" t="t" r="r" b="b"/>
              <a:pathLst>
                <a:path w="1641475" h="2856229">
                  <a:moveTo>
                    <a:pt x="1641348" y="0"/>
                  </a:moveTo>
                  <a:lnTo>
                    <a:pt x="0" y="0"/>
                  </a:lnTo>
                  <a:lnTo>
                    <a:pt x="0" y="2855976"/>
                  </a:lnTo>
                  <a:lnTo>
                    <a:pt x="1641348" y="285597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37" name="object 37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254508" y="1840992"/>
            <a:ext cx="1641475" cy="699770"/>
            <a:chOff x="254508" y="1840992"/>
            <a:chExt cx="1641475" cy="699770"/>
          </a:xfrm>
        </p:grpSpPr>
        <p:sp>
          <p:nvSpPr>
            <p:cNvPr id="40" name="object 40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54508" y="1840992"/>
              <a:ext cx="1641475" cy="699770"/>
            </a:xfrm>
            <a:custGeom>
              <a:avLst/>
              <a:gdLst/>
              <a:ahLst/>
              <a:cxnLst/>
              <a:rect l="l" t="t" r="r" b="b"/>
              <a:pathLst>
                <a:path w="1641475" h="699769">
                  <a:moveTo>
                    <a:pt x="164134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641348" y="699515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202" y="257378"/>
            <a:ext cx="5148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DUP</a:t>
            </a:r>
            <a:r>
              <a:rPr spc="140" dirty="0"/>
              <a:t>L</a:t>
            </a:r>
            <a:r>
              <a:rPr spc="80" dirty="0"/>
              <a:t>ICATE</a:t>
            </a:r>
            <a:r>
              <a:rPr spc="-409" dirty="0"/>
              <a:t> </a:t>
            </a:r>
            <a:r>
              <a:rPr spc="114" dirty="0"/>
              <a:t>INDEX</a:t>
            </a:r>
            <a:r>
              <a:rPr spc="-385" dirty="0"/>
              <a:t> </a:t>
            </a:r>
            <a:r>
              <a:rPr spc="135" dirty="0"/>
              <a:t>VALUES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290559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possible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duplicate</a:t>
            </a:r>
            <a:r>
              <a:rPr sz="2000" b="1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DataFrame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Accessing</a:t>
            </a:r>
            <a:r>
              <a:rPr sz="16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indices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label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using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Tahoma"/>
                <a:cs typeface="Tahoma"/>
              </a:rPr>
              <a:t>.loc[]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returns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corresponding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rows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82000" y="3939540"/>
            <a:ext cx="2909570" cy="963294"/>
          </a:xfrm>
          <a:custGeom>
            <a:avLst/>
            <a:gdLst/>
            <a:ahLst/>
            <a:cxnLst/>
            <a:rect l="l" t="t" r="r" b="b"/>
            <a:pathLst>
              <a:path w="2909570" h="963295">
                <a:moveTo>
                  <a:pt x="160527" y="0"/>
                </a:moveTo>
                <a:lnTo>
                  <a:pt x="2909316" y="0"/>
                </a:lnTo>
                <a:lnTo>
                  <a:pt x="2909316" y="802640"/>
                </a:lnTo>
                <a:lnTo>
                  <a:pt x="2901131" y="853374"/>
                </a:lnTo>
                <a:lnTo>
                  <a:pt x="2878340" y="897440"/>
                </a:lnTo>
                <a:lnTo>
                  <a:pt x="2843588" y="932192"/>
                </a:lnTo>
                <a:lnTo>
                  <a:pt x="2799522" y="954983"/>
                </a:lnTo>
                <a:lnTo>
                  <a:pt x="2748788" y="963168"/>
                </a:lnTo>
                <a:lnTo>
                  <a:pt x="0" y="963168"/>
                </a:lnTo>
                <a:lnTo>
                  <a:pt x="0" y="160528"/>
                </a:lnTo>
                <a:lnTo>
                  <a:pt x="8184" y="109793"/>
                </a:lnTo>
                <a:lnTo>
                  <a:pt x="30975" y="65727"/>
                </a:lnTo>
                <a:lnTo>
                  <a:pt x="65727" y="30975"/>
                </a:lnTo>
                <a:lnTo>
                  <a:pt x="109793" y="8184"/>
                </a:lnTo>
                <a:lnTo>
                  <a:pt x="160527" y="0"/>
                </a:lnTo>
                <a:close/>
              </a:path>
            </a:pathLst>
          </a:custGeom>
          <a:ln w="9525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41257" y="4197477"/>
            <a:ext cx="259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404040"/>
                </a:solidFill>
                <a:latin typeface="Tahoma"/>
                <a:cs typeface="Tahoma"/>
              </a:rPr>
              <a:t>Wa</a:t>
            </a:r>
            <a:r>
              <a:rPr sz="1200" spc="25" dirty="0">
                <a:solidFill>
                  <a:srgbClr val="404040"/>
                </a:solidFill>
                <a:latin typeface="Tahoma"/>
                <a:cs typeface="Tahoma"/>
              </a:rPr>
              <a:t>rni</a:t>
            </a:r>
            <a:r>
              <a:rPr sz="1200" spc="-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200" spc="-20" dirty="0">
                <a:solidFill>
                  <a:srgbClr val="404040"/>
                </a:solidFill>
                <a:latin typeface="Tahoma"/>
                <a:cs typeface="Tahoma"/>
              </a:rPr>
              <a:t>g!</a:t>
            </a:r>
            <a:r>
              <a:rPr sz="12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8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200" spc="25" dirty="0">
                <a:solidFill>
                  <a:srgbClr val="404040"/>
                </a:solidFill>
                <a:latin typeface="Tahoma"/>
                <a:cs typeface="Tahoma"/>
              </a:rPr>
              <a:t>pl</a:t>
            </a:r>
            <a:r>
              <a:rPr sz="1200" spc="1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200" spc="-1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200" spc="-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200" spc="20" dirty="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20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ahoma"/>
                <a:cs typeface="Tahoma"/>
              </a:rPr>
              <a:t>val</a:t>
            </a:r>
            <a:r>
              <a:rPr sz="1200" spc="-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2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ahoma"/>
                <a:cs typeface="Tahoma"/>
              </a:rPr>
              <a:t>are  </a:t>
            </a:r>
            <a:r>
              <a:rPr sz="1200" b="1" spc="-11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200" b="1" spc="-10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200" b="1" spc="-85" dirty="0">
                <a:solidFill>
                  <a:srgbClr val="404040"/>
                </a:solidFill>
                <a:latin typeface="Tahoma"/>
                <a:cs typeface="Tahoma"/>
              </a:rPr>
              <a:t>ne</a:t>
            </a:r>
            <a:r>
              <a:rPr sz="1200" b="1" spc="-5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200" b="1" spc="-45" dirty="0">
                <a:solidFill>
                  <a:srgbClr val="404040"/>
                </a:solidFill>
                <a:latin typeface="Tahoma"/>
                <a:cs typeface="Tahoma"/>
              </a:rPr>
              <a:t>lly</a:t>
            </a:r>
            <a:r>
              <a:rPr sz="1200" b="1" spc="-1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404040"/>
                </a:solidFill>
                <a:latin typeface="Tahoma"/>
                <a:cs typeface="Tahoma"/>
              </a:rPr>
              <a:t>not</a:t>
            </a:r>
            <a:r>
              <a:rPr sz="1200" b="1" spc="-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b="1" spc="-1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dv</a:t>
            </a:r>
            <a:r>
              <a:rPr sz="1200" b="1" spc="-6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200" b="1" spc="-9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200" b="1" spc="-7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200" spc="-11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200" spc="-1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04040"/>
                </a:solidFill>
                <a:latin typeface="Tahoma"/>
                <a:cs typeface="Tahoma"/>
              </a:rPr>
              <a:t>bu</a:t>
            </a:r>
            <a:r>
              <a:rPr sz="1200" spc="4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2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200" spc="20" dirty="0">
                <a:solidFill>
                  <a:srgbClr val="404040"/>
                </a:solidFill>
                <a:latin typeface="Tahoma"/>
                <a:cs typeface="Tahoma"/>
              </a:rPr>
              <a:t>re</a:t>
            </a:r>
            <a:r>
              <a:rPr sz="120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ahoma"/>
                <a:cs typeface="Tahoma"/>
              </a:rPr>
              <a:t>are  </a:t>
            </a:r>
            <a:r>
              <a:rPr sz="1200" spc="-10" dirty="0">
                <a:solidFill>
                  <a:srgbClr val="404040"/>
                </a:solidFill>
                <a:latin typeface="Tahoma"/>
                <a:cs typeface="Tahoma"/>
              </a:rPr>
              <a:t>some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ahoma"/>
                <a:cs typeface="Tahoma"/>
              </a:rPr>
              <a:t>edge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ahoma"/>
                <a:cs typeface="Tahoma"/>
              </a:rPr>
              <a:t>cases</a:t>
            </a:r>
            <a:r>
              <a:rPr sz="1200" spc="-11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Tahoma"/>
                <a:cs typeface="Tahoma"/>
              </a:rPr>
              <a:t>where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404040"/>
                </a:solidFill>
                <a:latin typeface="Tahoma"/>
                <a:cs typeface="Tahoma"/>
              </a:rPr>
              <a:t>they</a:t>
            </a:r>
            <a:r>
              <a:rPr sz="12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sz="1200" spc="-1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04040"/>
                </a:solidFill>
                <a:latin typeface="Tahoma"/>
                <a:cs typeface="Tahoma"/>
              </a:rPr>
              <a:t>useful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552431" y="3593591"/>
            <a:ext cx="568960" cy="568960"/>
            <a:chOff x="9552431" y="3593591"/>
            <a:chExt cx="568960" cy="568960"/>
          </a:xfrm>
        </p:grpSpPr>
        <p:sp>
          <p:nvSpPr>
            <p:cNvPr id="11" name="object 11"/>
            <p:cNvSpPr/>
            <p:nvPr/>
          </p:nvSpPr>
          <p:spPr>
            <a:xfrm>
              <a:off x="9552431" y="3593591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2"/>
                  </a:lnTo>
                  <a:lnTo>
                    <a:pt x="568451" y="568452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87834" y="3658558"/>
              <a:ext cx="338455" cy="440690"/>
            </a:xfrm>
            <a:custGeom>
              <a:avLst/>
              <a:gdLst/>
              <a:ahLst/>
              <a:cxnLst/>
              <a:rect l="l" t="t" r="r" b="b"/>
              <a:pathLst>
                <a:path w="338454" h="440689">
                  <a:moveTo>
                    <a:pt x="250038" y="0"/>
                  </a:moveTo>
                  <a:lnTo>
                    <a:pt x="238744" y="2933"/>
                  </a:lnTo>
                  <a:lnTo>
                    <a:pt x="230056" y="11734"/>
                  </a:lnTo>
                  <a:lnTo>
                    <a:pt x="3022" y="405787"/>
                  </a:lnTo>
                  <a:lnTo>
                    <a:pt x="0" y="417820"/>
                  </a:lnTo>
                  <a:lnTo>
                    <a:pt x="3167" y="429039"/>
                  </a:lnTo>
                  <a:lnTo>
                    <a:pt x="11330" y="437324"/>
                  </a:lnTo>
                  <a:lnTo>
                    <a:pt x="23293" y="440556"/>
                  </a:lnTo>
                  <a:lnTo>
                    <a:pt x="27526" y="440556"/>
                  </a:lnTo>
                  <a:lnTo>
                    <a:pt x="232373" y="235713"/>
                  </a:lnTo>
                  <a:lnTo>
                    <a:pt x="232373" y="104452"/>
                  </a:lnTo>
                  <a:lnTo>
                    <a:pt x="323303" y="104452"/>
                  </a:lnTo>
                  <a:lnTo>
                    <a:pt x="270019" y="11734"/>
                  </a:lnTo>
                  <a:lnTo>
                    <a:pt x="261332" y="2933"/>
                  </a:lnTo>
                  <a:lnTo>
                    <a:pt x="250038" y="0"/>
                  </a:lnTo>
                  <a:close/>
                </a:path>
                <a:path w="338454" h="440689">
                  <a:moveTo>
                    <a:pt x="323303" y="104452"/>
                  </a:moveTo>
                  <a:lnTo>
                    <a:pt x="267123" y="104452"/>
                  </a:lnTo>
                  <a:lnTo>
                    <a:pt x="267123" y="200963"/>
                  </a:lnTo>
                  <a:lnTo>
                    <a:pt x="338022" y="130065"/>
                  </a:lnTo>
                  <a:lnTo>
                    <a:pt x="323303" y="104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613660" y="2807207"/>
            <a:ext cx="5229225" cy="2368550"/>
            <a:chOff x="2613660" y="2807207"/>
            <a:chExt cx="5229225" cy="23685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3660" y="2807207"/>
              <a:ext cx="5228844" cy="23682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50998" y="4103369"/>
              <a:ext cx="672465" cy="352425"/>
            </a:xfrm>
            <a:custGeom>
              <a:avLst/>
              <a:gdLst/>
              <a:ahLst/>
              <a:cxnLst/>
              <a:rect l="l" t="t" r="r" b="b"/>
              <a:pathLst>
                <a:path w="672464" h="352425">
                  <a:moveTo>
                    <a:pt x="0" y="352043"/>
                  </a:moveTo>
                  <a:lnTo>
                    <a:pt x="672084" y="352043"/>
                  </a:lnTo>
                  <a:lnTo>
                    <a:pt x="672084" y="0"/>
                  </a:lnTo>
                  <a:lnTo>
                    <a:pt x="0" y="0"/>
                  </a:lnTo>
                  <a:lnTo>
                    <a:pt x="0" y="352043"/>
                  </a:lnTo>
                  <a:close/>
                </a:path>
              </a:pathLst>
            </a:custGeom>
            <a:ln w="19050">
              <a:solidFill>
                <a:srgbClr val="1FE1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3082" y="4240529"/>
              <a:ext cx="956310" cy="76200"/>
            </a:xfrm>
            <a:custGeom>
              <a:avLst/>
              <a:gdLst/>
              <a:ahLst/>
              <a:cxnLst/>
              <a:rect l="l" t="t" r="r" b="b"/>
              <a:pathLst>
                <a:path w="956310" h="76200">
                  <a:moveTo>
                    <a:pt x="879982" y="0"/>
                  </a:moveTo>
                  <a:lnTo>
                    <a:pt x="879982" y="76200"/>
                  </a:lnTo>
                  <a:lnTo>
                    <a:pt x="937132" y="47625"/>
                  </a:lnTo>
                  <a:lnTo>
                    <a:pt x="892682" y="47625"/>
                  </a:lnTo>
                  <a:lnTo>
                    <a:pt x="892682" y="28575"/>
                  </a:lnTo>
                  <a:lnTo>
                    <a:pt x="937132" y="28575"/>
                  </a:lnTo>
                  <a:lnTo>
                    <a:pt x="879982" y="0"/>
                  </a:lnTo>
                  <a:close/>
                </a:path>
                <a:path w="956310" h="76200">
                  <a:moveTo>
                    <a:pt x="87998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879982" y="47625"/>
                  </a:lnTo>
                  <a:lnTo>
                    <a:pt x="879982" y="28575"/>
                  </a:lnTo>
                  <a:close/>
                </a:path>
                <a:path w="956310" h="76200">
                  <a:moveTo>
                    <a:pt x="937132" y="28575"/>
                  </a:moveTo>
                  <a:lnTo>
                    <a:pt x="892682" y="28575"/>
                  </a:lnTo>
                  <a:lnTo>
                    <a:pt x="892682" y="47625"/>
                  </a:lnTo>
                  <a:lnTo>
                    <a:pt x="937132" y="47625"/>
                  </a:lnTo>
                  <a:lnTo>
                    <a:pt x="956182" y="38100"/>
                  </a:lnTo>
                  <a:lnTo>
                    <a:pt x="937132" y="28575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21279" y="5311140"/>
            <a:ext cx="5274564" cy="102717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120132" y="5834583"/>
            <a:ext cx="2564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ws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sa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abel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6213" y="5634989"/>
            <a:ext cx="1288415" cy="320675"/>
          </a:xfrm>
          <a:custGeom>
            <a:avLst/>
            <a:gdLst/>
            <a:ahLst/>
            <a:cxnLst/>
            <a:rect l="l" t="t" r="r" b="b"/>
            <a:pathLst>
              <a:path w="1288414" h="320675">
                <a:moveTo>
                  <a:pt x="1288161" y="301815"/>
                </a:moveTo>
                <a:lnTo>
                  <a:pt x="1153795" y="277698"/>
                </a:lnTo>
                <a:lnTo>
                  <a:pt x="1085342" y="266446"/>
                </a:lnTo>
                <a:lnTo>
                  <a:pt x="1043571" y="260273"/>
                </a:lnTo>
                <a:lnTo>
                  <a:pt x="1015365" y="254419"/>
                </a:lnTo>
                <a:lnTo>
                  <a:pt x="957072" y="240779"/>
                </a:lnTo>
                <a:lnTo>
                  <a:pt x="905002" y="225869"/>
                </a:lnTo>
                <a:lnTo>
                  <a:pt x="860425" y="209537"/>
                </a:lnTo>
                <a:lnTo>
                  <a:pt x="824865" y="191668"/>
                </a:lnTo>
                <a:lnTo>
                  <a:pt x="789178" y="162013"/>
                </a:lnTo>
                <a:lnTo>
                  <a:pt x="767969" y="118516"/>
                </a:lnTo>
                <a:lnTo>
                  <a:pt x="765429" y="94716"/>
                </a:lnTo>
                <a:lnTo>
                  <a:pt x="765556" y="82334"/>
                </a:lnTo>
                <a:lnTo>
                  <a:pt x="766432" y="76695"/>
                </a:lnTo>
                <a:lnTo>
                  <a:pt x="794131" y="82067"/>
                </a:lnTo>
                <a:lnTo>
                  <a:pt x="788200" y="60896"/>
                </a:lnTo>
                <a:lnTo>
                  <a:pt x="771144" y="0"/>
                </a:lnTo>
                <a:lnTo>
                  <a:pt x="719328" y="67551"/>
                </a:lnTo>
                <a:lnTo>
                  <a:pt x="747852" y="73088"/>
                </a:lnTo>
                <a:lnTo>
                  <a:pt x="746506" y="82067"/>
                </a:lnTo>
                <a:lnTo>
                  <a:pt x="749681" y="123609"/>
                </a:lnTo>
                <a:lnTo>
                  <a:pt x="766191" y="162966"/>
                </a:lnTo>
                <a:lnTo>
                  <a:pt x="799846" y="197700"/>
                </a:lnTo>
                <a:lnTo>
                  <a:pt x="833374" y="217995"/>
                </a:lnTo>
                <a:lnTo>
                  <a:pt x="875411" y="235889"/>
                </a:lnTo>
                <a:lnTo>
                  <a:pt x="892860" y="241858"/>
                </a:lnTo>
                <a:lnTo>
                  <a:pt x="870585" y="239788"/>
                </a:lnTo>
                <a:lnTo>
                  <a:pt x="794512" y="234429"/>
                </a:lnTo>
                <a:lnTo>
                  <a:pt x="755396" y="232613"/>
                </a:lnTo>
                <a:lnTo>
                  <a:pt x="715391" y="231368"/>
                </a:lnTo>
                <a:lnTo>
                  <a:pt x="674624" y="230784"/>
                </a:lnTo>
                <a:lnTo>
                  <a:pt x="633095" y="230784"/>
                </a:lnTo>
                <a:lnTo>
                  <a:pt x="590804" y="231457"/>
                </a:lnTo>
                <a:lnTo>
                  <a:pt x="547751" y="232600"/>
                </a:lnTo>
                <a:lnTo>
                  <a:pt x="504190" y="234226"/>
                </a:lnTo>
                <a:lnTo>
                  <a:pt x="460121" y="236321"/>
                </a:lnTo>
                <a:lnTo>
                  <a:pt x="370332" y="241757"/>
                </a:lnTo>
                <a:lnTo>
                  <a:pt x="279019" y="248437"/>
                </a:lnTo>
                <a:lnTo>
                  <a:pt x="75006" y="266115"/>
                </a:lnTo>
                <a:lnTo>
                  <a:pt x="72390" y="237655"/>
                </a:lnTo>
                <a:lnTo>
                  <a:pt x="0" y="282600"/>
                </a:lnTo>
                <a:lnTo>
                  <a:pt x="79375" y="313537"/>
                </a:lnTo>
                <a:lnTo>
                  <a:pt x="76860" y="286245"/>
                </a:lnTo>
                <a:lnTo>
                  <a:pt x="76746" y="285089"/>
                </a:lnTo>
                <a:lnTo>
                  <a:pt x="280416" y="267436"/>
                </a:lnTo>
                <a:lnTo>
                  <a:pt x="371602" y="260781"/>
                </a:lnTo>
                <a:lnTo>
                  <a:pt x="461010" y="255358"/>
                </a:lnTo>
                <a:lnTo>
                  <a:pt x="504952" y="253263"/>
                </a:lnTo>
                <a:lnTo>
                  <a:pt x="548259" y="251650"/>
                </a:lnTo>
                <a:lnTo>
                  <a:pt x="591058" y="250507"/>
                </a:lnTo>
                <a:lnTo>
                  <a:pt x="633095" y="249834"/>
                </a:lnTo>
                <a:lnTo>
                  <a:pt x="674243" y="249834"/>
                </a:lnTo>
                <a:lnTo>
                  <a:pt x="714756" y="250405"/>
                </a:lnTo>
                <a:lnTo>
                  <a:pt x="754507" y="251637"/>
                </a:lnTo>
                <a:lnTo>
                  <a:pt x="793242" y="253441"/>
                </a:lnTo>
                <a:lnTo>
                  <a:pt x="831469" y="255816"/>
                </a:lnTo>
                <a:lnTo>
                  <a:pt x="905637" y="262166"/>
                </a:lnTo>
                <a:lnTo>
                  <a:pt x="1012952" y="274980"/>
                </a:lnTo>
                <a:lnTo>
                  <a:pt x="1042797" y="279577"/>
                </a:lnTo>
                <a:lnTo>
                  <a:pt x="1075309" y="285889"/>
                </a:lnTo>
                <a:lnTo>
                  <a:pt x="1142619" y="297815"/>
                </a:lnTo>
                <a:lnTo>
                  <a:pt x="1283081" y="320306"/>
                </a:lnTo>
                <a:lnTo>
                  <a:pt x="1284859" y="320548"/>
                </a:lnTo>
                <a:lnTo>
                  <a:pt x="1288161" y="301815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61815" y="4176776"/>
            <a:ext cx="29013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Note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‘coffee’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twice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4508" y="3273552"/>
            <a:ext cx="1641475" cy="2856230"/>
            <a:chOff x="254508" y="3273552"/>
            <a:chExt cx="1641475" cy="2856230"/>
          </a:xfrm>
        </p:grpSpPr>
        <p:sp>
          <p:nvSpPr>
            <p:cNvPr id="22" name="object 22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4508" y="3273552"/>
              <a:ext cx="1641475" cy="2856230"/>
            </a:xfrm>
            <a:custGeom>
              <a:avLst/>
              <a:gdLst/>
              <a:ahLst/>
              <a:cxnLst/>
              <a:rect l="l" t="t" r="r" b="b"/>
              <a:pathLst>
                <a:path w="1641475" h="2856229">
                  <a:moveTo>
                    <a:pt x="1641348" y="0"/>
                  </a:moveTo>
                  <a:lnTo>
                    <a:pt x="0" y="0"/>
                  </a:lnTo>
                  <a:lnTo>
                    <a:pt x="0" y="2855976"/>
                  </a:lnTo>
                  <a:lnTo>
                    <a:pt x="1641348" y="285597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36" name="object 36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54508" y="1840992"/>
            <a:ext cx="1641475" cy="699770"/>
            <a:chOff x="254508" y="1840992"/>
            <a:chExt cx="1641475" cy="699770"/>
          </a:xfrm>
        </p:grpSpPr>
        <p:sp>
          <p:nvSpPr>
            <p:cNvPr id="39" name="object 39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54508" y="1840992"/>
              <a:ext cx="1641475" cy="699770"/>
            </a:xfrm>
            <a:custGeom>
              <a:avLst/>
              <a:gdLst/>
              <a:ahLst/>
              <a:cxnLst/>
              <a:rect l="l" t="t" r="r" b="b"/>
              <a:pathLst>
                <a:path w="1641475" h="699769">
                  <a:moveTo>
                    <a:pt x="164134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641348" y="699515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394" y="257378"/>
            <a:ext cx="43649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RESETTING</a:t>
            </a:r>
            <a:r>
              <a:rPr spc="-400" dirty="0"/>
              <a:t> </a:t>
            </a:r>
            <a:r>
              <a:rPr spc="114" dirty="0"/>
              <a:t>THE</a:t>
            </a:r>
            <a:r>
              <a:rPr spc="-400" dirty="0"/>
              <a:t> </a:t>
            </a:r>
            <a:r>
              <a:rPr spc="114" dirty="0"/>
              <a:t>INDEX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217534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reset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DataFrame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back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default </a:t>
            </a:r>
            <a:r>
              <a:rPr sz="2000" spc="-6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range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integers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using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ahoma"/>
                <a:cs typeface="Tahoma"/>
              </a:rPr>
              <a:t>.reset_index()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default,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existing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will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become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new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column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DataFrame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03500" y="3041904"/>
            <a:ext cx="2486660" cy="3491865"/>
            <a:chOff x="2603500" y="3041904"/>
            <a:chExt cx="2486660" cy="34918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7771" y="4512564"/>
              <a:ext cx="2342387" cy="2020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6090" y="5237226"/>
              <a:ext cx="556260" cy="1209040"/>
            </a:xfrm>
            <a:custGeom>
              <a:avLst/>
              <a:gdLst/>
              <a:ahLst/>
              <a:cxnLst/>
              <a:rect l="l" t="t" r="r" b="b"/>
              <a:pathLst>
                <a:path w="556260" h="1209039">
                  <a:moveTo>
                    <a:pt x="0" y="1208532"/>
                  </a:moveTo>
                  <a:lnTo>
                    <a:pt x="556260" y="1208532"/>
                  </a:lnTo>
                  <a:lnTo>
                    <a:pt x="556260" y="0"/>
                  </a:lnTo>
                  <a:lnTo>
                    <a:pt x="0" y="0"/>
                  </a:lnTo>
                  <a:lnTo>
                    <a:pt x="0" y="1208532"/>
                  </a:lnTo>
                  <a:close/>
                </a:path>
              </a:pathLst>
            </a:custGeom>
            <a:ln w="19050">
              <a:solidFill>
                <a:srgbClr val="1FE1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9107" y="3092196"/>
              <a:ext cx="2199132" cy="3794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7960" y="3159252"/>
              <a:ext cx="2240280" cy="12359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9283" y="3041904"/>
              <a:ext cx="150875" cy="4297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9283" y="3159252"/>
              <a:ext cx="150875" cy="12359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79013" y="3405378"/>
              <a:ext cx="628015" cy="817244"/>
            </a:xfrm>
            <a:custGeom>
              <a:avLst/>
              <a:gdLst/>
              <a:ahLst/>
              <a:cxnLst/>
              <a:rect l="l" t="t" r="r" b="b"/>
              <a:pathLst>
                <a:path w="628014" h="817245">
                  <a:moveTo>
                    <a:pt x="0" y="816864"/>
                  </a:moveTo>
                  <a:lnTo>
                    <a:pt x="627888" y="816864"/>
                  </a:lnTo>
                  <a:lnTo>
                    <a:pt x="627888" y="0"/>
                  </a:lnTo>
                  <a:lnTo>
                    <a:pt x="0" y="0"/>
                  </a:lnTo>
                  <a:lnTo>
                    <a:pt x="0" y="816864"/>
                  </a:lnTo>
                  <a:close/>
                </a:path>
              </a:pathLst>
            </a:custGeom>
            <a:ln w="19050">
              <a:solidFill>
                <a:srgbClr val="1FE1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03500" y="4208018"/>
              <a:ext cx="341630" cy="953135"/>
            </a:xfrm>
            <a:custGeom>
              <a:avLst/>
              <a:gdLst/>
              <a:ahLst/>
              <a:cxnLst/>
              <a:rect l="l" t="t" r="r" b="b"/>
              <a:pathLst>
                <a:path w="341630" h="953135">
                  <a:moveTo>
                    <a:pt x="283613" y="902676"/>
                  </a:moveTo>
                  <a:lnTo>
                    <a:pt x="262381" y="921765"/>
                  </a:lnTo>
                  <a:lnTo>
                    <a:pt x="341630" y="953007"/>
                  </a:lnTo>
                  <a:lnTo>
                    <a:pt x="330379" y="912113"/>
                  </a:lnTo>
                  <a:lnTo>
                    <a:pt x="292100" y="912113"/>
                  </a:lnTo>
                  <a:lnTo>
                    <a:pt x="283613" y="902676"/>
                  </a:lnTo>
                  <a:close/>
                </a:path>
                <a:path w="341630" h="953135">
                  <a:moveTo>
                    <a:pt x="297728" y="889986"/>
                  </a:moveTo>
                  <a:lnTo>
                    <a:pt x="283613" y="902676"/>
                  </a:lnTo>
                  <a:lnTo>
                    <a:pt x="292100" y="912113"/>
                  </a:lnTo>
                  <a:lnTo>
                    <a:pt x="306197" y="899413"/>
                  </a:lnTo>
                  <a:lnTo>
                    <a:pt x="297728" y="889986"/>
                  </a:lnTo>
                  <a:close/>
                </a:path>
                <a:path w="341630" h="953135">
                  <a:moveTo>
                    <a:pt x="319024" y="870838"/>
                  </a:moveTo>
                  <a:lnTo>
                    <a:pt x="297728" y="889986"/>
                  </a:lnTo>
                  <a:lnTo>
                    <a:pt x="306197" y="899413"/>
                  </a:lnTo>
                  <a:lnTo>
                    <a:pt x="292100" y="912113"/>
                  </a:lnTo>
                  <a:lnTo>
                    <a:pt x="330379" y="912113"/>
                  </a:lnTo>
                  <a:lnTo>
                    <a:pt x="319024" y="870838"/>
                  </a:lnTo>
                  <a:close/>
                </a:path>
                <a:path w="341630" h="953135">
                  <a:moveTo>
                    <a:pt x="169799" y="0"/>
                  </a:moveTo>
                  <a:lnTo>
                    <a:pt x="134238" y="56133"/>
                  </a:lnTo>
                  <a:lnTo>
                    <a:pt x="99949" y="112648"/>
                  </a:lnTo>
                  <a:lnTo>
                    <a:pt x="68580" y="169544"/>
                  </a:lnTo>
                  <a:lnTo>
                    <a:pt x="41275" y="226948"/>
                  </a:lnTo>
                  <a:lnTo>
                    <a:pt x="19812" y="284860"/>
                  </a:lnTo>
                  <a:lnTo>
                    <a:pt x="5461" y="343788"/>
                  </a:lnTo>
                  <a:lnTo>
                    <a:pt x="381" y="388492"/>
                  </a:lnTo>
                  <a:lnTo>
                    <a:pt x="0" y="403605"/>
                  </a:lnTo>
                  <a:lnTo>
                    <a:pt x="126" y="418591"/>
                  </a:lnTo>
                  <a:lnTo>
                    <a:pt x="4699" y="464184"/>
                  </a:lnTo>
                  <a:lnTo>
                    <a:pt x="15875" y="510031"/>
                  </a:lnTo>
                  <a:lnTo>
                    <a:pt x="32893" y="556132"/>
                  </a:lnTo>
                  <a:lnTo>
                    <a:pt x="63626" y="617600"/>
                  </a:lnTo>
                  <a:lnTo>
                    <a:pt x="102235" y="679322"/>
                  </a:lnTo>
                  <a:lnTo>
                    <a:pt x="147319" y="741298"/>
                  </a:lnTo>
                  <a:lnTo>
                    <a:pt x="171831" y="772413"/>
                  </a:lnTo>
                  <a:lnTo>
                    <a:pt x="197231" y="803528"/>
                  </a:lnTo>
                  <a:lnTo>
                    <a:pt x="223774" y="834643"/>
                  </a:lnTo>
                  <a:lnTo>
                    <a:pt x="250825" y="865758"/>
                  </a:lnTo>
                  <a:lnTo>
                    <a:pt x="278511" y="897000"/>
                  </a:lnTo>
                  <a:lnTo>
                    <a:pt x="283613" y="902676"/>
                  </a:lnTo>
                  <a:lnTo>
                    <a:pt x="297728" y="889986"/>
                  </a:lnTo>
                  <a:lnTo>
                    <a:pt x="292735" y="884427"/>
                  </a:lnTo>
                  <a:lnTo>
                    <a:pt x="265175" y="853312"/>
                  </a:lnTo>
                  <a:lnTo>
                    <a:pt x="238251" y="822324"/>
                  </a:lnTo>
                  <a:lnTo>
                    <a:pt x="212089" y="791463"/>
                  </a:lnTo>
                  <a:lnTo>
                    <a:pt x="186817" y="760602"/>
                  </a:lnTo>
                  <a:lnTo>
                    <a:pt x="162560" y="729995"/>
                  </a:lnTo>
                  <a:lnTo>
                    <a:pt x="139700" y="699388"/>
                  </a:lnTo>
                  <a:lnTo>
                    <a:pt x="98425" y="638682"/>
                  </a:lnTo>
                  <a:lnTo>
                    <a:pt x="64388" y="578484"/>
                  </a:lnTo>
                  <a:lnTo>
                    <a:pt x="44450" y="534161"/>
                  </a:lnTo>
                  <a:lnTo>
                    <a:pt x="29972" y="490219"/>
                  </a:lnTo>
                  <a:lnTo>
                    <a:pt x="21462" y="447039"/>
                  </a:lnTo>
                  <a:lnTo>
                    <a:pt x="19057" y="418591"/>
                  </a:lnTo>
                  <a:lnTo>
                    <a:pt x="19063" y="403605"/>
                  </a:lnTo>
                  <a:lnTo>
                    <a:pt x="22098" y="361568"/>
                  </a:lnTo>
                  <a:lnTo>
                    <a:pt x="29972" y="319277"/>
                  </a:lnTo>
                  <a:lnTo>
                    <a:pt x="47370" y="262889"/>
                  </a:lnTo>
                  <a:lnTo>
                    <a:pt x="71374" y="206628"/>
                  </a:lnTo>
                  <a:lnTo>
                    <a:pt x="100330" y="150494"/>
                  </a:lnTo>
                  <a:lnTo>
                    <a:pt x="133095" y="94360"/>
                  </a:lnTo>
                  <a:lnTo>
                    <a:pt x="185927" y="10159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562343" y="4512564"/>
            <a:ext cx="3020695" cy="1374775"/>
            <a:chOff x="6562343" y="4512564"/>
            <a:chExt cx="3020695" cy="137477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2343" y="4512564"/>
              <a:ext cx="2904742" cy="13716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70135" y="4533900"/>
              <a:ext cx="109855" cy="1350645"/>
            </a:xfrm>
            <a:custGeom>
              <a:avLst/>
              <a:gdLst/>
              <a:ahLst/>
              <a:cxnLst/>
              <a:rect l="l" t="t" r="r" b="b"/>
              <a:pathLst>
                <a:path w="109854" h="1350645">
                  <a:moveTo>
                    <a:pt x="0" y="1350264"/>
                  </a:moveTo>
                  <a:lnTo>
                    <a:pt x="21377" y="1346311"/>
                  </a:lnTo>
                  <a:lnTo>
                    <a:pt x="38814" y="1335533"/>
                  </a:lnTo>
                  <a:lnTo>
                    <a:pt x="50559" y="1319547"/>
                  </a:lnTo>
                  <a:lnTo>
                    <a:pt x="54864" y="1299972"/>
                  </a:lnTo>
                  <a:lnTo>
                    <a:pt x="54864" y="484250"/>
                  </a:lnTo>
                  <a:lnTo>
                    <a:pt x="59168" y="464659"/>
                  </a:lnTo>
                  <a:lnTo>
                    <a:pt x="70913" y="448675"/>
                  </a:lnTo>
                  <a:lnTo>
                    <a:pt x="88350" y="437905"/>
                  </a:lnTo>
                  <a:lnTo>
                    <a:pt x="109728" y="433958"/>
                  </a:lnTo>
                  <a:lnTo>
                    <a:pt x="88350" y="430012"/>
                  </a:lnTo>
                  <a:lnTo>
                    <a:pt x="70913" y="419242"/>
                  </a:lnTo>
                  <a:lnTo>
                    <a:pt x="59168" y="403258"/>
                  </a:lnTo>
                  <a:lnTo>
                    <a:pt x="54864" y="383667"/>
                  </a:lnTo>
                  <a:lnTo>
                    <a:pt x="54864" y="50292"/>
                  </a:lnTo>
                  <a:lnTo>
                    <a:pt x="50559" y="30700"/>
                  </a:lnTo>
                  <a:lnTo>
                    <a:pt x="38814" y="14716"/>
                  </a:lnTo>
                  <a:lnTo>
                    <a:pt x="21377" y="3946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15510" y="5142991"/>
            <a:ext cx="190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30" dirty="0">
                <a:solidFill>
                  <a:srgbClr val="404040"/>
                </a:solidFill>
                <a:latin typeface="Trebuchet MS"/>
                <a:cs typeface="Trebuchet MS"/>
              </a:rPr>
              <a:t>Da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ta</a:t>
            </a:r>
            <a:r>
              <a:rPr sz="1200" i="1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by 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t,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wit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evious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ind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ex  va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tor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ed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26408" y="5024628"/>
            <a:ext cx="109855" cy="1420495"/>
          </a:xfrm>
          <a:custGeom>
            <a:avLst/>
            <a:gdLst/>
            <a:ahLst/>
            <a:cxnLst/>
            <a:rect l="l" t="t" r="r" b="b"/>
            <a:pathLst>
              <a:path w="109854" h="1420495">
                <a:moveTo>
                  <a:pt x="0" y="1420368"/>
                </a:moveTo>
                <a:lnTo>
                  <a:pt x="21377" y="1416415"/>
                </a:lnTo>
                <a:lnTo>
                  <a:pt x="38814" y="1405637"/>
                </a:lnTo>
                <a:lnTo>
                  <a:pt x="50559" y="1389651"/>
                </a:lnTo>
                <a:lnTo>
                  <a:pt x="54863" y="1370076"/>
                </a:lnTo>
                <a:lnTo>
                  <a:pt x="54863" y="367538"/>
                </a:lnTo>
                <a:lnTo>
                  <a:pt x="59168" y="347946"/>
                </a:lnTo>
                <a:lnTo>
                  <a:pt x="70913" y="331962"/>
                </a:lnTo>
                <a:lnTo>
                  <a:pt x="88350" y="321192"/>
                </a:lnTo>
                <a:lnTo>
                  <a:pt x="109727" y="317246"/>
                </a:lnTo>
                <a:lnTo>
                  <a:pt x="88350" y="313299"/>
                </a:lnTo>
                <a:lnTo>
                  <a:pt x="70913" y="302529"/>
                </a:lnTo>
                <a:lnTo>
                  <a:pt x="59168" y="286545"/>
                </a:lnTo>
                <a:lnTo>
                  <a:pt x="54863" y="266954"/>
                </a:lnTo>
                <a:lnTo>
                  <a:pt x="54863" y="50292"/>
                </a:lnTo>
                <a:lnTo>
                  <a:pt x="50559" y="30700"/>
                </a:lnTo>
                <a:lnTo>
                  <a:pt x="38814" y="14716"/>
                </a:lnTo>
                <a:lnTo>
                  <a:pt x="21377" y="3946"/>
                </a:lnTo>
                <a:lnTo>
                  <a:pt x="0" y="0"/>
                </a:lnTo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659239" y="4769866"/>
            <a:ext cx="2106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2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b="1" i="1" spc="-80" dirty="0">
                <a:solidFill>
                  <a:srgbClr val="404040"/>
                </a:solidFill>
                <a:latin typeface="Trebuchet MS"/>
                <a:cs typeface="Trebuchet MS"/>
              </a:rPr>
              <a:t>rop</a:t>
            </a:r>
            <a:r>
              <a:rPr sz="1200" b="1" i="1" spc="-10" dirty="0">
                <a:solidFill>
                  <a:srgbClr val="A20FFF"/>
                </a:solidFill>
                <a:latin typeface="Trebuchet MS"/>
                <a:cs typeface="Trebuchet MS"/>
              </a:rPr>
              <a:t>=</a:t>
            </a:r>
            <a:r>
              <a:rPr sz="1200" b="1" i="1" spc="-100" dirty="0">
                <a:solidFill>
                  <a:srgbClr val="208D1E"/>
                </a:solidFill>
                <a:latin typeface="Trebuchet MS"/>
                <a:cs typeface="Trebuchet MS"/>
              </a:rPr>
              <a:t>True</a:t>
            </a:r>
            <a:r>
              <a:rPr sz="1200" b="1" i="1" spc="-114" dirty="0">
                <a:solidFill>
                  <a:srgbClr val="208D1E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ex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229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evious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ues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tore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54508" y="3273552"/>
            <a:ext cx="1641475" cy="2856230"/>
            <a:chOff x="254508" y="3273552"/>
            <a:chExt cx="1641475" cy="2856230"/>
          </a:xfrm>
        </p:grpSpPr>
        <p:sp>
          <p:nvSpPr>
            <p:cNvPr id="24" name="object 24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54508" y="3273552"/>
              <a:ext cx="1641475" cy="2856230"/>
            </a:xfrm>
            <a:custGeom>
              <a:avLst/>
              <a:gdLst/>
              <a:ahLst/>
              <a:cxnLst/>
              <a:rect l="l" t="t" r="r" b="b"/>
              <a:pathLst>
                <a:path w="1641475" h="2856229">
                  <a:moveTo>
                    <a:pt x="1641348" y="0"/>
                  </a:moveTo>
                  <a:lnTo>
                    <a:pt x="0" y="0"/>
                  </a:lnTo>
                  <a:lnTo>
                    <a:pt x="0" y="2855976"/>
                  </a:lnTo>
                  <a:lnTo>
                    <a:pt x="1641348" y="285597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38" name="object 38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254508" y="1840992"/>
            <a:ext cx="1641475" cy="699770"/>
            <a:chOff x="254508" y="1840992"/>
            <a:chExt cx="1641475" cy="699770"/>
          </a:xfrm>
        </p:grpSpPr>
        <p:sp>
          <p:nvSpPr>
            <p:cNvPr id="41" name="object 41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54508" y="1840992"/>
              <a:ext cx="1641475" cy="699770"/>
            </a:xfrm>
            <a:custGeom>
              <a:avLst/>
              <a:gdLst/>
              <a:ahLst/>
              <a:cxnLst/>
              <a:rect l="l" t="t" r="r" b="b"/>
              <a:pathLst>
                <a:path w="1641475" h="699769">
                  <a:moveTo>
                    <a:pt x="1641348" y="0"/>
                  </a:moveTo>
                  <a:lnTo>
                    <a:pt x="0" y="0"/>
                  </a:lnTo>
                  <a:lnTo>
                    <a:pt x="0" y="699515"/>
                  </a:lnTo>
                  <a:lnTo>
                    <a:pt x="1641348" y="699515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3888" y="1918716"/>
            <a:ext cx="4497323" cy="23088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8398" y="4325111"/>
            <a:ext cx="4481957" cy="10850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699504" y="5513832"/>
            <a:ext cx="4520565" cy="1041400"/>
            <a:chOff x="6699504" y="5513832"/>
            <a:chExt cx="4520565" cy="104140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9504" y="5513832"/>
              <a:ext cx="4520182" cy="10408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1320" y="5579364"/>
              <a:ext cx="4361687" cy="2072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5525" y="257378"/>
            <a:ext cx="760158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ahoma"/>
                <a:cs typeface="Tahoma"/>
              </a:rPr>
              <a:t>ASSIGN</a:t>
            </a:r>
            <a:r>
              <a:rPr b="1" spc="-215" dirty="0">
                <a:latin typeface="Tahoma"/>
                <a:cs typeface="Tahoma"/>
              </a:rPr>
              <a:t>M</a:t>
            </a:r>
            <a:r>
              <a:rPr b="1" spc="-80" dirty="0">
                <a:latin typeface="Tahoma"/>
                <a:cs typeface="Tahoma"/>
              </a:rPr>
              <a:t>ENT</a:t>
            </a:r>
            <a:r>
              <a:rPr spc="-325" dirty="0"/>
              <a:t>:</a:t>
            </a:r>
            <a:r>
              <a:rPr spc="-420" dirty="0"/>
              <a:t> </a:t>
            </a:r>
            <a:r>
              <a:rPr spc="110" dirty="0"/>
              <a:t>ACCESSING</a:t>
            </a:r>
            <a:r>
              <a:rPr spc="-405" dirty="0"/>
              <a:t> </a:t>
            </a:r>
            <a:r>
              <a:rPr spc="-30" dirty="0"/>
              <a:t>SERIES</a:t>
            </a:r>
            <a:r>
              <a:rPr spc="-385" dirty="0"/>
              <a:t> </a:t>
            </a:r>
            <a:r>
              <a:rPr spc="195" dirty="0"/>
              <a:t>DATA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33968" y="1463420"/>
            <a:ext cx="169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Resu</a:t>
            </a:r>
            <a:r>
              <a:rPr sz="20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b="1" i="1" spc="-15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6371" y="1997964"/>
            <a:ext cx="1743455" cy="1889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6559" y="4378452"/>
            <a:ext cx="2100072" cy="2240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66559" y="4956047"/>
            <a:ext cx="2186940" cy="22402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82880" marR="180975">
              <a:lnSpc>
                <a:spcPct val="100000"/>
              </a:lnSpc>
            </a:pP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ks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pi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cking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up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80" dirty="0">
                <a:solidFill>
                  <a:srgbClr val="404040"/>
                </a:solidFill>
                <a:latin typeface="Tahoma"/>
                <a:cs typeface="Tahoma"/>
              </a:rPr>
              <a:t>k,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b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’t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really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us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ef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l 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without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dates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since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need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understand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trends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over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time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imp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ove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my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ecast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14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set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ie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ndex?</a:t>
            </a:r>
            <a:endParaRPr sz="1400">
              <a:latin typeface="Tahoma"/>
              <a:cs typeface="Tahoma"/>
            </a:endParaRPr>
          </a:p>
          <a:p>
            <a:pPr marL="182880" marR="426720">
              <a:lnSpc>
                <a:spcPct val="100000"/>
              </a:lnSpc>
              <a:spcBef>
                <a:spcPts val="1200"/>
              </a:spcBef>
            </a:pP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Then,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take</a:t>
            </a:r>
            <a:r>
              <a:rPr sz="14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mean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first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10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last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10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prices.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After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grab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January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1st,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2017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January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7th,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2017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revert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slice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back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integers?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21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il</a:t>
            </a:r>
            <a:r>
              <a:rPr sz="14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Pric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404040"/>
                </a:solidFill>
                <a:latin typeface="Tahoma"/>
                <a:cs typeface="Tahoma"/>
              </a:rPr>
              <a:t>ri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13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400" b="1" spc="-120" dirty="0">
                <a:solidFill>
                  <a:srgbClr val="404040"/>
                </a:solidFill>
                <a:latin typeface="Tahoma"/>
                <a:cs typeface="Tahoma"/>
              </a:rPr>
              <a:t>/</a:t>
            </a:r>
            <a:r>
              <a:rPr sz="1400" b="1" spc="-17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464" y="257378"/>
            <a:ext cx="7037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Tahoma"/>
                <a:cs typeface="Tahoma"/>
              </a:rPr>
              <a:t>S</a:t>
            </a:r>
            <a:r>
              <a:rPr b="1" spc="-130" dirty="0">
                <a:latin typeface="Tahoma"/>
                <a:cs typeface="Tahoma"/>
              </a:rPr>
              <a:t>O</a:t>
            </a:r>
            <a:r>
              <a:rPr b="1" spc="-135" dirty="0">
                <a:latin typeface="Tahoma"/>
                <a:cs typeface="Tahoma"/>
              </a:rPr>
              <a:t>LUTI</a:t>
            </a:r>
            <a:r>
              <a:rPr b="1" spc="-190" dirty="0">
                <a:latin typeface="Tahoma"/>
                <a:cs typeface="Tahoma"/>
              </a:rPr>
              <a:t>O</a:t>
            </a:r>
            <a:r>
              <a:rPr b="1" spc="-40" dirty="0">
                <a:latin typeface="Tahoma"/>
                <a:cs typeface="Tahoma"/>
              </a:rPr>
              <a:t>N</a:t>
            </a:r>
            <a:r>
              <a:rPr spc="-325" dirty="0"/>
              <a:t>:</a:t>
            </a:r>
            <a:r>
              <a:rPr spc="-395" dirty="0"/>
              <a:t> </a:t>
            </a:r>
            <a:r>
              <a:rPr spc="110" dirty="0"/>
              <a:t>ACCESSING</a:t>
            </a:r>
            <a:r>
              <a:rPr spc="-420" dirty="0"/>
              <a:t> </a:t>
            </a:r>
            <a:r>
              <a:rPr spc="-30" dirty="0"/>
              <a:t>SERIES</a:t>
            </a:r>
            <a:r>
              <a:rPr spc="-385" dirty="0"/>
              <a:t> </a:t>
            </a:r>
            <a:r>
              <a:rPr spc="195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6077" y="1463420"/>
            <a:ext cx="1494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Sol</a:t>
            </a:r>
            <a:r>
              <a:rPr sz="20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2000" b="1" i="1" spc="-1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3888" y="1918716"/>
            <a:ext cx="4497323" cy="23088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48398" y="4325111"/>
            <a:ext cx="4481957" cy="10850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99504" y="5513832"/>
            <a:ext cx="4520182" cy="104089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82880" marR="179070">
              <a:lnSpc>
                <a:spcPct val="100000"/>
              </a:lnSpc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picking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up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work,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but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isn’t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really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useful </a:t>
            </a:r>
            <a:r>
              <a:rPr sz="1400" spc="-4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without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dates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since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need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understand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trends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over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time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imp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ove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my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ecast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14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set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ie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ndex?</a:t>
            </a:r>
            <a:endParaRPr sz="1400">
              <a:latin typeface="Tahoma"/>
              <a:cs typeface="Tahoma"/>
            </a:endParaRPr>
          </a:p>
          <a:p>
            <a:pPr marL="182880" marR="426720">
              <a:lnSpc>
                <a:spcPct val="100000"/>
              </a:lnSpc>
              <a:spcBef>
                <a:spcPts val="1200"/>
              </a:spcBef>
            </a:pP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Then,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take</a:t>
            </a:r>
            <a:r>
              <a:rPr sz="14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mean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first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10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last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10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prices.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After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grab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January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1st,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2017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January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7th,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2017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revert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slice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back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integers?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21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il</a:t>
            </a:r>
            <a:r>
              <a:rPr sz="14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Pric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404040"/>
                </a:solidFill>
                <a:latin typeface="Tahoma"/>
                <a:cs typeface="Tahoma"/>
              </a:rPr>
              <a:t>ri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13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400" b="1" spc="-120" dirty="0">
                <a:solidFill>
                  <a:srgbClr val="404040"/>
                </a:solidFill>
                <a:latin typeface="Tahoma"/>
                <a:cs typeface="Tahoma"/>
              </a:rPr>
              <a:t>/</a:t>
            </a:r>
            <a:r>
              <a:rPr sz="1400" b="1" spc="-17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7972" y="1263396"/>
            <a:ext cx="1054735" cy="1053465"/>
            <a:chOff x="537972" y="1263396"/>
            <a:chExt cx="1054735" cy="1053465"/>
          </a:xfrm>
        </p:grpSpPr>
        <p:sp>
          <p:nvSpPr>
            <p:cNvPr id="3" name="object 3"/>
            <p:cNvSpPr/>
            <p:nvPr/>
          </p:nvSpPr>
          <p:spPr>
            <a:xfrm>
              <a:off x="537972" y="1263396"/>
              <a:ext cx="1054735" cy="1053465"/>
            </a:xfrm>
            <a:custGeom>
              <a:avLst/>
              <a:gdLst/>
              <a:ahLst/>
              <a:cxnLst/>
              <a:rect l="l" t="t" r="r" b="b"/>
              <a:pathLst>
                <a:path w="1054735" h="1053464">
                  <a:moveTo>
                    <a:pt x="527304" y="0"/>
                  </a:moveTo>
                  <a:lnTo>
                    <a:pt x="479308" y="2151"/>
                  </a:lnTo>
                  <a:lnTo>
                    <a:pt x="432519" y="8482"/>
                  </a:lnTo>
                  <a:lnTo>
                    <a:pt x="387125" y="18806"/>
                  </a:lnTo>
                  <a:lnTo>
                    <a:pt x="343309" y="32938"/>
                  </a:lnTo>
                  <a:lnTo>
                    <a:pt x="301260" y="50692"/>
                  </a:lnTo>
                  <a:lnTo>
                    <a:pt x="261162" y="71882"/>
                  </a:lnTo>
                  <a:lnTo>
                    <a:pt x="223203" y="96322"/>
                  </a:lnTo>
                  <a:lnTo>
                    <a:pt x="187568" y="123826"/>
                  </a:lnTo>
                  <a:lnTo>
                    <a:pt x="154443" y="154209"/>
                  </a:lnTo>
                  <a:lnTo>
                    <a:pt x="124014" y="187285"/>
                  </a:lnTo>
                  <a:lnTo>
                    <a:pt x="96468" y="222868"/>
                  </a:lnTo>
                  <a:lnTo>
                    <a:pt x="71992" y="260773"/>
                  </a:lnTo>
                  <a:lnTo>
                    <a:pt x="50770" y="300813"/>
                  </a:lnTo>
                  <a:lnTo>
                    <a:pt x="32989" y="342802"/>
                  </a:lnTo>
                  <a:lnTo>
                    <a:pt x="18835" y="386556"/>
                  </a:lnTo>
                  <a:lnTo>
                    <a:pt x="8495" y="431887"/>
                  </a:lnTo>
                  <a:lnTo>
                    <a:pt x="2154" y="478611"/>
                  </a:lnTo>
                  <a:lnTo>
                    <a:pt x="0" y="526541"/>
                  </a:lnTo>
                  <a:lnTo>
                    <a:pt x="2154" y="574472"/>
                  </a:lnTo>
                  <a:lnTo>
                    <a:pt x="8495" y="621196"/>
                  </a:lnTo>
                  <a:lnTo>
                    <a:pt x="18835" y="666527"/>
                  </a:lnTo>
                  <a:lnTo>
                    <a:pt x="32989" y="710281"/>
                  </a:lnTo>
                  <a:lnTo>
                    <a:pt x="50770" y="752270"/>
                  </a:lnTo>
                  <a:lnTo>
                    <a:pt x="71992" y="792310"/>
                  </a:lnTo>
                  <a:lnTo>
                    <a:pt x="96468" y="830215"/>
                  </a:lnTo>
                  <a:lnTo>
                    <a:pt x="124014" y="865798"/>
                  </a:lnTo>
                  <a:lnTo>
                    <a:pt x="154443" y="898874"/>
                  </a:lnTo>
                  <a:lnTo>
                    <a:pt x="187568" y="929257"/>
                  </a:lnTo>
                  <a:lnTo>
                    <a:pt x="223203" y="956761"/>
                  </a:lnTo>
                  <a:lnTo>
                    <a:pt x="261162" y="981202"/>
                  </a:lnTo>
                  <a:lnTo>
                    <a:pt x="301260" y="1002391"/>
                  </a:lnTo>
                  <a:lnTo>
                    <a:pt x="343309" y="1020145"/>
                  </a:lnTo>
                  <a:lnTo>
                    <a:pt x="387125" y="1034277"/>
                  </a:lnTo>
                  <a:lnTo>
                    <a:pt x="432519" y="1044601"/>
                  </a:lnTo>
                  <a:lnTo>
                    <a:pt x="479308" y="1050932"/>
                  </a:lnTo>
                  <a:lnTo>
                    <a:pt x="527304" y="1053083"/>
                  </a:lnTo>
                  <a:lnTo>
                    <a:pt x="575297" y="1050932"/>
                  </a:lnTo>
                  <a:lnTo>
                    <a:pt x="622084" y="1044601"/>
                  </a:lnTo>
                  <a:lnTo>
                    <a:pt x="667478" y="1034277"/>
                  </a:lnTo>
                  <a:lnTo>
                    <a:pt x="711293" y="1020145"/>
                  </a:lnTo>
                  <a:lnTo>
                    <a:pt x="753342" y="1002391"/>
                  </a:lnTo>
                  <a:lnTo>
                    <a:pt x="793439" y="981201"/>
                  </a:lnTo>
                  <a:lnTo>
                    <a:pt x="831399" y="956761"/>
                  </a:lnTo>
                  <a:lnTo>
                    <a:pt x="867034" y="929257"/>
                  </a:lnTo>
                  <a:lnTo>
                    <a:pt x="900160" y="898874"/>
                  </a:lnTo>
                  <a:lnTo>
                    <a:pt x="930589" y="865798"/>
                  </a:lnTo>
                  <a:lnTo>
                    <a:pt x="958135" y="830215"/>
                  </a:lnTo>
                  <a:lnTo>
                    <a:pt x="982613" y="792310"/>
                  </a:lnTo>
                  <a:lnTo>
                    <a:pt x="1003835" y="752270"/>
                  </a:lnTo>
                  <a:lnTo>
                    <a:pt x="1021617" y="710281"/>
                  </a:lnTo>
                  <a:lnTo>
                    <a:pt x="1035771" y="666527"/>
                  </a:lnTo>
                  <a:lnTo>
                    <a:pt x="1046112" y="621196"/>
                  </a:lnTo>
                  <a:lnTo>
                    <a:pt x="1052452" y="574472"/>
                  </a:lnTo>
                  <a:lnTo>
                    <a:pt x="1054608" y="526541"/>
                  </a:lnTo>
                  <a:lnTo>
                    <a:pt x="1052452" y="478611"/>
                  </a:lnTo>
                  <a:lnTo>
                    <a:pt x="1046112" y="431887"/>
                  </a:lnTo>
                  <a:lnTo>
                    <a:pt x="1035771" y="386556"/>
                  </a:lnTo>
                  <a:lnTo>
                    <a:pt x="1021617" y="342802"/>
                  </a:lnTo>
                  <a:lnTo>
                    <a:pt x="1003835" y="300813"/>
                  </a:lnTo>
                  <a:lnTo>
                    <a:pt x="982613" y="260773"/>
                  </a:lnTo>
                  <a:lnTo>
                    <a:pt x="958135" y="222868"/>
                  </a:lnTo>
                  <a:lnTo>
                    <a:pt x="930589" y="187285"/>
                  </a:lnTo>
                  <a:lnTo>
                    <a:pt x="900160" y="154209"/>
                  </a:lnTo>
                  <a:lnTo>
                    <a:pt x="867034" y="123826"/>
                  </a:lnTo>
                  <a:lnTo>
                    <a:pt x="831399" y="96322"/>
                  </a:lnTo>
                  <a:lnTo>
                    <a:pt x="793439" y="71881"/>
                  </a:lnTo>
                  <a:lnTo>
                    <a:pt x="753342" y="50692"/>
                  </a:lnTo>
                  <a:lnTo>
                    <a:pt x="711293" y="32938"/>
                  </a:lnTo>
                  <a:lnTo>
                    <a:pt x="667478" y="18806"/>
                  </a:lnTo>
                  <a:lnTo>
                    <a:pt x="622084" y="8482"/>
                  </a:lnTo>
                  <a:lnTo>
                    <a:pt x="575297" y="2151"/>
                  </a:lnTo>
                  <a:lnTo>
                    <a:pt x="527304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960" y="1418844"/>
              <a:ext cx="484631" cy="7315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36870" y="257378"/>
            <a:ext cx="13176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3E3E3E"/>
                </a:solidFill>
              </a:rPr>
              <a:t>SERIES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55089" y="1456436"/>
            <a:ext cx="9481185" cy="63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-9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section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we’ll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introduce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000" spc="-13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Python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equivalent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column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Tahoma"/>
                <a:cs typeface="Tahoma"/>
              </a:rPr>
              <a:t>data,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cover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basic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properties,</a:t>
            </a:r>
            <a:r>
              <a:rPr sz="20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creation,</a:t>
            </a:r>
            <a:r>
              <a:rPr sz="20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manipulation,</a:t>
            </a:r>
            <a:r>
              <a:rPr sz="20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useful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functions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analysis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1908" y="3032760"/>
            <a:ext cx="0" cy="2926080"/>
          </a:xfrm>
          <a:custGeom>
            <a:avLst/>
            <a:gdLst/>
            <a:ahLst/>
            <a:cxnLst/>
            <a:rect l="l" t="t" r="r" b="b"/>
            <a:pathLst>
              <a:path h="2926079">
                <a:moveTo>
                  <a:pt x="0" y="0"/>
                </a:moveTo>
                <a:lnTo>
                  <a:pt x="0" y="2926079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99335" y="3064510"/>
            <a:ext cx="2690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TOP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b="1" spc="-95" dirty="0">
                <a:solidFill>
                  <a:srgbClr val="404040"/>
                </a:solidFill>
                <a:latin typeface="Tahoma"/>
                <a:cs typeface="Tahoma"/>
              </a:rPr>
              <a:t>CS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WE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’</a:t>
            </a:r>
            <a:r>
              <a:rPr sz="2000" b="1" spc="-110" dirty="0">
                <a:solidFill>
                  <a:srgbClr val="404040"/>
                </a:solidFill>
                <a:latin typeface="Tahoma"/>
                <a:cs typeface="Tahoma"/>
              </a:rPr>
              <a:t>LL</a:t>
            </a:r>
            <a:r>
              <a:rPr sz="2000" b="1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Tahoma"/>
                <a:cs typeface="Tahoma"/>
              </a:rPr>
              <a:t>CO</a:t>
            </a:r>
            <a:r>
              <a:rPr sz="2000" b="1" spc="50" dirty="0">
                <a:solidFill>
                  <a:srgbClr val="404040"/>
                </a:solidFill>
                <a:latin typeface="Tahoma"/>
                <a:cs typeface="Tahoma"/>
              </a:rPr>
              <a:t>V</a:t>
            </a:r>
            <a:r>
              <a:rPr sz="2000" b="1" spc="-140" dirty="0">
                <a:solidFill>
                  <a:srgbClr val="404040"/>
                </a:solidFill>
                <a:latin typeface="Tahoma"/>
                <a:cs typeface="Tahoma"/>
              </a:rPr>
              <a:t>ER: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40023" y="3660647"/>
            <a:ext cx="2468880" cy="599440"/>
            <a:chOff x="3240023" y="3660647"/>
            <a:chExt cx="2468880" cy="599440"/>
          </a:xfrm>
        </p:grpSpPr>
        <p:sp>
          <p:nvSpPr>
            <p:cNvPr id="11" name="object 11"/>
            <p:cNvSpPr/>
            <p:nvPr/>
          </p:nvSpPr>
          <p:spPr>
            <a:xfrm>
              <a:off x="3240023" y="3660647"/>
              <a:ext cx="2468880" cy="599440"/>
            </a:xfrm>
            <a:custGeom>
              <a:avLst/>
              <a:gdLst/>
              <a:ahLst/>
              <a:cxnLst/>
              <a:rect l="l" t="t" r="r" b="b"/>
              <a:pathLst>
                <a:path w="2468879" h="599439">
                  <a:moveTo>
                    <a:pt x="2468879" y="0"/>
                  </a:moveTo>
                  <a:lnTo>
                    <a:pt x="142366" y="0"/>
                  </a:lnTo>
                  <a:lnTo>
                    <a:pt x="97373" y="7259"/>
                  </a:lnTo>
                  <a:lnTo>
                    <a:pt x="58292" y="27472"/>
                  </a:lnTo>
                  <a:lnTo>
                    <a:pt x="27472" y="58292"/>
                  </a:lnTo>
                  <a:lnTo>
                    <a:pt x="7259" y="97373"/>
                  </a:lnTo>
                  <a:lnTo>
                    <a:pt x="0" y="142366"/>
                  </a:lnTo>
                  <a:lnTo>
                    <a:pt x="0" y="598932"/>
                  </a:lnTo>
                  <a:lnTo>
                    <a:pt x="2326513" y="598932"/>
                  </a:lnTo>
                  <a:lnTo>
                    <a:pt x="2371506" y="591672"/>
                  </a:lnTo>
                  <a:lnTo>
                    <a:pt x="2410587" y="571459"/>
                  </a:lnTo>
                  <a:lnTo>
                    <a:pt x="2441407" y="540638"/>
                  </a:lnTo>
                  <a:lnTo>
                    <a:pt x="2461620" y="501558"/>
                  </a:lnTo>
                  <a:lnTo>
                    <a:pt x="2468879" y="456564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7596" y="3897756"/>
              <a:ext cx="1174241" cy="16383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80644" y="4450079"/>
            <a:ext cx="2468880" cy="599440"/>
            <a:chOff x="580644" y="4450079"/>
            <a:chExt cx="2468880" cy="599440"/>
          </a:xfrm>
        </p:grpSpPr>
        <p:sp>
          <p:nvSpPr>
            <p:cNvPr id="14" name="object 14"/>
            <p:cNvSpPr/>
            <p:nvPr/>
          </p:nvSpPr>
          <p:spPr>
            <a:xfrm>
              <a:off x="580644" y="4450079"/>
              <a:ext cx="2468880" cy="599440"/>
            </a:xfrm>
            <a:custGeom>
              <a:avLst/>
              <a:gdLst/>
              <a:ahLst/>
              <a:cxnLst/>
              <a:rect l="l" t="t" r="r" b="b"/>
              <a:pathLst>
                <a:path w="2468880" h="599439">
                  <a:moveTo>
                    <a:pt x="2468880" y="0"/>
                  </a:moveTo>
                  <a:lnTo>
                    <a:pt x="142341" y="0"/>
                  </a:lnTo>
                  <a:lnTo>
                    <a:pt x="97350" y="7259"/>
                  </a:lnTo>
                  <a:lnTo>
                    <a:pt x="58276" y="27472"/>
                  </a:lnTo>
                  <a:lnTo>
                    <a:pt x="27463" y="58293"/>
                  </a:lnTo>
                  <a:lnTo>
                    <a:pt x="7256" y="97373"/>
                  </a:lnTo>
                  <a:lnTo>
                    <a:pt x="0" y="142367"/>
                  </a:lnTo>
                  <a:lnTo>
                    <a:pt x="0" y="598932"/>
                  </a:lnTo>
                  <a:lnTo>
                    <a:pt x="2326513" y="598932"/>
                  </a:lnTo>
                  <a:lnTo>
                    <a:pt x="2371506" y="591672"/>
                  </a:lnTo>
                  <a:lnTo>
                    <a:pt x="2410587" y="571459"/>
                  </a:lnTo>
                  <a:lnTo>
                    <a:pt x="2441407" y="540639"/>
                  </a:lnTo>
                  <a:lnTo>
                    <a:pt x="2461620" y="501558"/>
                  </a:lnTo>
                  <a:lnTo>
                    <a:pt x="2468880" y="456565"/>
                  </a:lnTo>
                  <a:lnTo>
                    <a:pt x="246888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8773" y="4686553"/>
              <a:ext cx="1412049" cy="16395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651752" y="3094177"/>
            <a:ext cx="4761230" cy="1052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algn="ctr">
              <a:lnSpc>
                <a:spcPct val="100000"/>
              </a:lnSpc>
              <a:spcBef>
                <a:spcPts val="105"/>
              </a:spcBef>
            </a:pPr>
            <a:r>
              <a:rPr sz="2000" b="1" spc="25" dirty="0">
                <a:solidFill>
                  <a:srgbClr val="404040"/>
                </a:solidFill>
                <a:latin typeface="Tahoma"/>
                <a:cs typeface="Tahoma"/>
              </a:rPr>
              <a:t>GOA</a:t>
            </a: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LS</a:t>
            </a:r>
            <a:r>
              <a:rPr sz="2000" b="1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b="1" spc="-3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2000" b="1" spc="-26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ahoma"/>
                <a:cs typeface="Tahoma"/>
              </a:rPr>
              <a:t>SECT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b="1" spc="-55" dirty="0">
                <a:solidFill>
                  <a:srgbClr val="404040"/>
                </a:solidFill>
                <a:latin typeface="Tahoma"/>
                <a:cs typeface="Tahoma"/>
              </a:rPr>
              <a:t>ON:</a:t>
            </a:r>
            <a:endParaRPr sz="200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spcBef>
                <a:spcPts val="1839"/>
              </a:spcBef>
              <a:buClr>
                <a:srgbClr val="585858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Understand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relationship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between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3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600" spc="-4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600" spc="-7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Py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arra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ys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4783" y="5244084"/>
            <a:ext cx="2473960" cy="599440"/>
            <a:chOff x="3224783" y="5244084"/>
            <a:chExt cx="2473960" cy="599440"/>
          </a:xfrm>
        </p:grpSpPr>
        <p:sp>
          <p:nvSpPr>
            <p:cNvPr id="18" name="object 18"/>
            <p:cNvSpPr/>
            <p:nvPr/>
          </p:nvSpPr>
          <p:spPr>
            <a:xfrm>
              <a:off x="3224783" y="5244084"/>
              <a:ext cx="2473960" cy="599440"/>
            </a:xfrm>
            <a:custGeom>
              <a:avLst/>
              <a:gdLst/>
              <a:ahLst/>
              <a:cxnLst/>
              <a:rect l="l" t="t" r="r" b="b"/>
              <a:pathLst>
                <a:path w="2473960" h="599439">
                  <a:moveTo>
                    <a:pt x="2473452" y="0"/>
                  </a:moveTo>
                  <a:lnTo>
                    <a:pt x="142367" y="0"/>
                  </a:lnTo>
                  <a:lnTo>
                    <a:pt x="97373" y="7259"/>
                  </a:lnTo>
                  <a:lnTo>
                    <a:pt x="58293" y="27472"/>
                  </a:lnTo>
                  <a:lnTo>
                    <a:pt x="27472" y="58292"/>
                  </a:lnTo>
                  <a:lnTo>
                    <a:pt x="7259" y="97373"/>
                  </a:lnTo>
                  <a:lnTo>
                    <a:pt x="0" y="142366"/>
                  </a:lnTo>
                  <a:lnTo>
                    <a:pt x="0" y="598931"/>
                  </a:lnTo>
                  <a:lnTo>
                    <a:pt x="2331085" y="598931"/>
                  </a:lnTo>
                  <a:lnTo>
                    <a:pt x="2376078" y="591675"/>
                  </a:lnTo>
                  <a:lnTo>
                    <a:pt x="2415159" y="571468"/>
                  </a:lnTo>
                  <a:lnTo>
                    <a:pt x="2445979" y="540655"/>
                  </a:lnTo>
                  <a:lnTo>
                    <a:pt x="2466192" y="501581"/>
                  </a:lnTo>
                  <a:lnTo>
                    <a:pt x="2473452" y="456590"/>
                  </a:lnTo>
                  <a:lnTo>
                    <a:pt x="247345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2296" y="5481447"/>
              <a:ext cx="2130805" cy="163855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80644" y="5230367"/>
            <a:ext cx="2468880" cy="599440"/>
            <a:chOff x="580644" y="5230367"/>
            <a:chExt cx="2468880" cy="599440"/>
          </a:xfrm>
        </p:grpSpPr>
        <p:sp>
          <p:nvSpPr>
            <p:cNvPr id="21" name="object 21"/>
            <p:cNvSpPr/>
            <p:nvPr/>
          </p:nvSpPr>
          <p:spPr>
            <a:xfrm>
              <a:off x="580644" y="5230367"/>
              <a:ext cx="2468880" cy="599440"/>
            </a:xfrm>
            <a:custGeom>
              <a:avLst/>
              <a:gdLst/>
              <a:ahLst/>
              <a:cxnLst/>
              <a:rect l="l" t="t" r="r" b="b"/>
              <a:pathLst>
                <a:path w="2468880" h="599439">
                  <a:moveTo>
                    <a:pt x="2468880" y="0"/>
                  </a:moveTo>
                  <a:lnTo>
                    <a:pt x="142341" y="0"/>
                  </a:lnTo>
                  <a:lnTo>
                    <a:pt x="97350" y="7259"/>
                  </a:lnTo>
                  <a:lnTo>
                    <a:pt x="58276" y="27472"/>
                  </a:lnTo>
                  <a:lnTo>
                    <a:pt x="27463" y="58292"/>
                  </a:lnTo>
                  <a:lnTo>
                    <a:pt x="7256" y="97373"/>
                  </a:lnTo>
                  <a:lnTo>
                    <a:pt x="0" y="142366"/>
                  </a:lnTo>
                  <a:lnTo>
                    <a:pt x="0" y="598931"/>
                  </a:lnTo>
                  <a:lnTo>
                    <a:pt x="2326513" y="598931"/>
                  </a:lnTo>
                  <a:lnTo>
                    <a:pt x="2371506" y="591675"/>
                  </a:lnTo>
                  <a:lnTo>
                    <a:pt x="2410587" y="571468"/>
                  </a:lnTo>
                  <a:lnTo>
                    <a:pt x="2441407" y="540655"/>
                  </a:lnTo>
                  <a:lnTo>
                    <a:pt x="2461620" y="501581"/>
                  </a:lnTo>
                  <a:lnTo>
                    <a:pt x="2468880" y="456590"/>
                  </a:lnTo>
                  <a:lnTo>
                    <a:pt x="246888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1166" y="5466460"/>
              <a:ext cx="1729549" cy="16385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80644" y="3669791"/>
            <a:ext cx="2468880" cy="599440"/>
            <a:chOff x="580644" y="3669791"/>
            <a:chExt cx="2468880" cy="599440"/>
          </a:xfrm>
        </p:grpSpPr>
        <p:sp>
          <p:nvSpPr>
            <p:cNvPr id="24" name="object 24"/>
            <p:cNvSpPr/>
            <p:nvPr/>
          </p:nvSpPr>
          <p:spPr>
            <a:xfrm>
              <a:off x="580644" y="3669791"/>
              <a:ext cx="2468880" cy="599440"/>
            </a:xfrm>
            <a:custGeom>
              <a:avLst/>
              <a:gdLst/>
              <a:ahLst/>
              <a:cxnLst/>
              <a:rect l="l" t="t" r="r" b="b"/>
              <a:pathLst>
                <a:path w="2468880" h="599439">
                  <a:moveTo>
                    <a:pt x="2468880" y="0"/>
                  </a:moveTo>
                  <a:lnTo>
                    <a:pt x="142341" y="0"/>
                  </a:lnTo>
                  <a:lnTo>
                    <a:pt x="97350" y="7259"/>
                  </a:lnTo>
                  <a:lnTo>
                    <a:pt x="58276" y="27472"/>
                  </a:lnTo>
                  <a:lnTo>
                    <a:pt x="27463" y="58292"/>
                  </a:lnTo>
                  <a:lnTo>
                    <a:pt x="7256" y="97373"/>
                  </a:lnTo>
                  <a:lnTo>
                    <a:pt x="0" y="142366"/>
                  </a:lnTo>
                  <a:lnTo>
                    <a:pt x="0" y="598931"/>
                  </a:lnTo>
                  <a:lnTo>
                    <a:pt x="2326513" y="598931"/>
                  </a:lnTo>
                  <a:lnTo>
                    <a:pt x="2371506" y="591672"/>
                  </a:lnTo>
                  <a:lnTo>
                    <a:pt x="2410587" y="571459"/>
                  </a:lnTo>
                  <a:lnTo>
                    <a:pt x="2441407" y="540638"/>
                  </a:lnTo>
                  <a:lnTo>
                    <a:pt x="2461620" y="501558"/>
                  </a:lnTo>
                  <a:lnTo>
                    <a:pt x="2468880" y="456564"/>
                  </a:lnTo>
                  <a:lnTo>
                    <a:pt x="246888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0986" y="3906773"/>
              <a:ext cx="1576451" cy="13271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232404" y="4433315"/>
            <a:ext cx="2468880" cy="599440"/>
            <a:chOff x="3232404" y="4433315"/>
            <a:chExt cx="2468880" cy="599440"/>
          </a:xfrm>
        </p:grpSpPr>
        <p:sp>
          <p:nvSpPr>
            <p:cNvPr id="27" name="object 27"/>
            <p:cNvSpPr/>
            <p:nvPr/>
          </p:nvSpPr>
          <p:spPr>
            <a:xfrm>
              <a:off x="3232404" y="4433315"/>
              <a:ext cx="2468880" cy="599440"/>
            </a:xfrm>
            <a:custGeom>
              <a:avLst/>
              <a:gdLst/>
              <a:ahLst/>
              <a:cxnLst/>
              <a:rect l="l" t="t" r="r" b="b"/>
              <a:pathLst>
                <a:path w="2468879" h="599439">
                  <a:moveTo>
                    <a:pt x="2468880" y="0"/>
                  </a:moveTo>
                  <a:lnTo>
                    <a:pt x="142367" y="0"/>
                  </a:lnTo>
                  <a:lnTo>
                    <a:pt x="97373" y="7259"/>
                  </a:lnTo>
                  <a:lnTo>
                    <a:pt x="58293" y="27472"/>
                  </a:lnTo>
                  <a:lnTo>
                    <a:pt x="27472" y="58292"/>
                  </a:lnTo>
                  <a:lnTo>
                    <a:pt x="7259" y="97373"/>
                  </a:lnTo>
                  <a:lnTo>
                    <a:pt x="0" y="142366"/>
                  </a:lnTo>
                  <a:lnTo>
                    <a:pt x="0" y="598931"/>
                  </a:lnTo>
                  <a:lnTo>
                    <a:pt x="2326512" y="598931"/>
                  </a:lnTo>
                  <a:lnTo>
                    <a:pt x="2371506" y="591672"/>
                  </a:lnTo>
                  <a:lnTo>
                    <a:pt x="2410586" y="571459"/>
                  </a:lnTo>
                  <a:lnTo>
                    <a:pt x="2441407" y="540638"/>
                  </a:lnTo>
                  <a:lnTo>
                    <a:pt x="2461620" y="501558"/>
                  </a:lnTo>
                  <a:lnTo>
                    <a:pt x="2468880" y="456564"/>
                  </a:lnTo>
                  <a:lnTo>
                    <a:pt x="246888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6046" y="4671440"/>
              <a:ext cx="2100706" cy="16268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651752" y="4350511"/>
            <a:ext cx="4471035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8255" indent="-287020">
              <a:lnSpc>
                <a:spcPct val="100000"/>
              </a:lnSpc>
              <a:spcBef>
                <a:spcPts val="95"/>
              </a:spcBef>
              <a:buClr>
                <a:srgbClr val="585858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75" dirty="0">
                <a:solidFill>
                  <a:srgbClr val="404040"/>
                </a:solidFill>
                <a:latin typeface="Tahoma"/>
                <a:cs typeface="Tahoma"/>
              </a:rPr>
              <a:t>.loc()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.iloc()</a:t>
            </a:r>
            <a:r>
              <a:rPr sz="16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access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indices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299085" marR="13970" indent="-287020">
              <a:lnSpc>
                <a:spcPct val="100000"/>
              </a:lnSpc>
              <a:buClr>
                <a:srgbClr val="585858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Learn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sort,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filter,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Tahoma"/>
                <a:cs typeface="Tahoma"/>
              </a:rPr>
              <a:t>aggregate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Series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using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hod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fun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ion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 MT"/>
              <a:buChar char="•"/>
            </a:pPr>
            <a:endParaRPr sz="145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buClr>
                <a:srgbClr val="585858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Apply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custom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functions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using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conditional</a:t>
            </a:r>
            <a:r>
              <a:rPr sz="16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logic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600" spc="-48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Pand</a:t>
            </a:r>
            <a:r>
              <a:rPr sz="1600" spc="-5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eri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3" name="object 3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8327" y="4774691"/>
            <a:ext cx="1463040" cy="548640"/>
            <a:chOff x="338327" y="4774691"/>
            <a:chExt cx="1463040" cy="548640"/>
          </a:xfrm>
        </p:grpSpPr>
        <p:sp>
          <p:nvSpPr>
            <p:cNvPr id="7" name="object 7"/>
            <p:cNvSpPr/>
            <p:nvPr/>
          </p:nvSpPr>
          <p:spPr>
            <a:xfrm>
              <a:off x="338327" y="4774691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856" y="4905374"/>
              <a:ext cx="590981" cy="1400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268" y="5089397"/>
              <a:ext cx="847013" cy="13893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11" name="object 11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38327" y="4061459"/>
            <a:ext cx="1463040" cy="548640"/>
            <a:chOff x="338327" y="4061459"/>
            <a:chExt cx="1463040" cy="548640"/>
          </a:xfrm>
        </p:grpSpPr>
        <p:sp>
          <p:nvSpPr>
            <p:cNvPr id="14" name="object 14"/>
            <p:cNvSpPr/>
            <p:nvPr/>
          </p:nvSpPr>
          <p:spPr>
            <a:xfrm>
              <a:off x="338327" y="4061459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827" y="4192396"/>
              <a:ext cx="887552" cy="1372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51" y="4375276"/>
              <a:ext cx="880338" cy="13893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38327" y="1918716"/>
            <a:ext cx="1463040" cy="548640"/>
            <a:chOff x="338327" y="1918716"/>
            <a:chExt cx="1463040" cy="548640"/>
          </a:xfrm>
        </p:grpSpPr>
        <p:sp>
          <p:nvSpPr>
            <p:cNvPr id="18" name="object 18"/>
            <p:cNvSpPr/>
            <p:nvPr/>
          </p:nvSpPr>
          <p:spPr>
            <a:xfrm>
              <a:off x="338327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38327" y="3346703"/>
            <a:ext cx="1463040" cy="548640"/>
            <a:chOff x="338327" y="3346703"/>
            <a:chExt cx="1463040" cy="548640"/>
          </a:xfrm>
        </p:grpSpPr>
        <p:sp>
          <p:nvSpPr>
            <p:cNvPr id="22" name="object 22"/>
            <p:cNvSpPr/>
            <p:nvPr/>
          </p:nvSpPr>
          <p:spPr>
            <a:xfrm>
              <a:off x="338327" y="3346703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642" y="3660139"/>
              <a:ext cx="549859" cy="140081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380738" y="257378"/>
            <a:ext cx="3430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FILTERING</a:t>
            </a:r>
            <a:r>
              <a:rPr spc="-400" dirty="0"/>
              <a:t> </a:t>
            </a:r>
            <a:r>
              <a:rPr spc="-30" dirty="0"/>
              <a:t>SERIES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691764" y="1547240"/>
            <a:ext cx="8698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404040"/>
                </a:solidFill>
                <a:latin typeface="Tahoma"/>
                <a:cs typeface="Tahoma"/>
              </a:rPr>
              <a:t>filter</a:t>
            </a:r>
            <a:r>
              <a:rPr sz="2000" b="1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000" b="1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passing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logical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test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into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Tahoma"/>
                <a:cs typeface="Tahoma"/>
              </a:rPr>
              <a:t>.loc[]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accessor</a:t>
            </a:r>
            <a:r>
              <a:rPr sz="2000" spc="-2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i="1" spc="-170" dirty="0">
                <a:solidFill>
                  <a:srgbClr val="404040"/>
                </a:solidFill>
                <a:latin typeface="Trebuchet MS"/>
                <a:cs typeface="Trebuchet MS"/>
              </a:rPr>
              <a:t>(like</a:t>
            </a:r>
            <a:r>
              <a:rPr sz="2000" i="1" spc="-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i="1" spc="-114" dirty="0">
                <a:solidFill>
                  <a:srgbClr val="404040"/>
                </a:solidFill>
                <a:latin typeface="Trebuchet MS"/>
                <a:cs typeface="Trebuchet MS"/>
              </a:rPr>
              <a:t>arrays!)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00466" y="3931411"/>
            <a:ext cx="227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ows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om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ales</a:t>
            </a:r>
            <a:r>
              <a:rPr sz="1200" i="1" spc="-200" dirty="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sz="1200" i="1" spc="-20" dirty="0">
                <a:solidFill>
                  <a:srgbClr val="404040"/>
                </a:solidFill>
                <a:latin typeface="Trebuchet MS"/>
                <a:cs typeface="Trebuchet MS"/>
              </a:rPr>
              <a:t>s 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wit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gr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110728" y="3904488"/>
            <a:ext cx="109855" cy="1169035"/>
          </a:xfrm>
          <a:custGeom>
            <a:avLst/>
            <a:gdLst/>
            <a:ahLst/>
            <a:cxnLst/>
            <a:rect l="l" t="t" r="r" b="b"/>
            <a:pathLst>
              <a:path w="109854" h="1169035">
                <a:moveTo>
                  <a:pt x="0" y="1168908"/>
                </a:moveTo>
                <a:lnTo>
                  <a:pt x="21377" y="1164961"/>
                </a:lnTo>
                <a:lnTo>
                  <a:pt x="38814" y="1154191"/>
                </a:lnTo>
                <a:lnTo>
                  <a:pt x="50559" y="1138207"/>
                </a:lnTo>
                <a:lnTo>
                  <a:pt x="54864" y="1118616"/>
                </a:lnTo>
                <a:lnTo>
                  <a:pt x="54864" y="274955"/>
                </a:lnTo>
                <a:lnTo>
                  <a:pt x="59168" y="255363"/>
                </a:lnTo>
                <a:lnTo>
                  <a:pt x="70913" y="239379"/>
                </a:lnTo>
                <a:lnTo>
                  <a:pt x="88350" y="228609"/>
                </a:lnTo>
                <a:lnTo>
                  <a:pt x="109727" y="224662"/>
                </a:lnTo>
                <a:lnTo>
                  <a:pt x="88350" y="220716"/>
                </a:lnTo>
                <a:lnTo>
                  <a:pt x="70913" y="209946"/>
                </a:lnTo>
                <a:lnTo>
                  <a:pt x="59168" y="193962"/>
                </a:lnTo>
                <a:lnTo>
                  <a:pt x="54864" y="174370"/>
                </a:lnTo>
                <a:lnTo>
                  <a:pt x="54864" y="50292"/>
                </a:lnTo>
                <a:lnTo>
                  <a:pt x="50559" y="30700"/>
                </a:lnTo>
                <a:lnTo>
                  <a:pt x="38814" y="14716"/>
                </a:lnTo>
                <a:lnTo>
                  <a:pt x="21377" y="3946"/>
                </a:lnTo>
                <a:lnTo>
                  <a:pt x="0" y="0"/>
                </a:lnTo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2639567" y="2325623"/>
            <a:ext cx="5413375" cy="1492250"/>
            <a:chOff x="2639567" y="2325623"/>
            <a:chExt cx="5413375" cy="1492250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84975" y="2381087"/>
              <a:ext cx="5201724" cy="418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39567" y="2455163"/>
              <a:ext cx="5268467" cy="136245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86700" y="2325623"/>
              <a:ext cx="166116" cy="4739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86700" y="2455163"/>
              <a:ext cx="166116" cy="1362456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2676165" y="3904488"/>
            <a:ext cx="5360035" cy="1169035"/>
            <a:chOff x="2676165" y="3904488"/>
            <a:chExt cx="5360035" cy="1169035"/>
          </a:xfrm>
        </p:grpSpPr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6165" y="3970556"/>
              <a:ext cx="5295878" cy="10570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17179" y="3904488"/>
              <a:ext cx="118870" cy="1168908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300466" y="5240528"/>
            <a:ext cx="2066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mask</a:t>
            </a:r>
            <a:r>
              <a:rPr sz="1200" b="1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tore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ex  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gic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ows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om 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ales</a:t>
            </a:r>
            <a:r>
              <a:rPr sz="1200" i="1" spc="-200" dirty="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wit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gre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45" dirty="0">
                <a:solidFill>
                  <a:srgbClr val="404040"/>
                </a:solidFill>
                <a:latin typeface="Trebuchet MS"/>
                <a:cs typeface="Trebuchet MS"/>
              </a:rPr>
              <a:t>0 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equa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“c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ff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ee”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613660" y="5178425"/>
            <a:ext cx="5610225" cy="1341755"/>
            <a:chOff x="2613660" y="5178425"/>
            <a:chExt cx="5610225" cy="1341755"/>
          </a:xfrm>
        </p:grpSpPr>
        <p:sp>
          <p:nvSpPr>
            <p:cNvPr id="44" name="object 44"/>
            <p:cNvSpPr/>
            <p:nvPr/>
          </p:nvSpPr>
          <p:spPr>
            <a:xfrm>
              <a:off x="8110727" y="5181600"/>
              <a:ext cx="109855" cy="1335405"/>
            </a:xfrm>
            <a:custGeom>
              <a:avLst/>
              <a:gdLst/>
              <a:ahLst/>
              <a:cxnLst/>
              <a:rect l="l" t="t" r="r" b="b"/>
              <a:pathLst>
                <a:path w="109854" h="1335404">
                  <a:moveTo>
                    <a:pt x="0" y="1335024"/>
                  </a:moveTo>
                  <a:lnTo>
                    <a:pt x="21377" y="1331071"/>
                  </a:lnTo>
                  <a:lnTo>
                    <a:pt x="38814" y="1320293"/>
                  </a:lnTo>
                  <a:lnTo>
                    <a:pt x="50559" y="1304307"/>
                  </a:lnTo>
                  <a:lnTo>
                    <a:pt x="54864" y="1284732"/>
                  </a:lnTo>
                  <a:lnTo>
                    <a:pt x="54864" y="306959"/>
                  </a:lnTo>
                  <a:lnTo>
                    <a:pt x="59168" y="287367"/>
                  </a:lnTo>
                  <a:lnTo>
                    <a:pt x="70913" y="271383"/>
                  </a:lnTo>
                  <a:lnTo>
                    <a:pt x="88350" y="260613"/>
                  </a:lnTo>
                  <a:lnTo>
                    <a:pt x="109727" y="256666"/>
                  </a:lnTo>
                  <a:lnTo>
                    <a:pt x="88350" y="252702"/>
                  </a:lnTo>
                  <a:lnTo>
                    <a:pt x="70913" y="241903"/>
                  </a:lnTo>
                  <a:lnTo>
                    <a:pt x="59168" y="225913"/>
                  </a:lnTo>
                  <a:lnTo>
                    <a:pt x="54864" y="206375"/>
                  </a:lnTo>
                  <a:lnTo>
                    <a:pt x="54864" y="50292"/>
                  </a:lnTo>
                  <a:lnTo>
                    <a:pt x="50559" y="30700"/>
                  </a:lnTo>
                  <a:lnTo>
                    <a:pt x="38814" y="14716"/>
                  </a:lnTo>
                  <a:lnTo>
                    <a:pt x="21377" y="3946"/>
                  </a:lnTo>
                  <a:lnTo>
                    <a:pt x="0" y="0"/>
                  </a:lnTo>
                </a:path>
              </a:pathLst>
            </a:custGeom>
            <a:ln w="63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613660" y="5247131"/>
              <a:ext cx="5497068" cy="1232916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254508" y="3968496"/>
            <a:ext cx="1641475" cy="2161540"/>
          </a:xfrm>
          <a:custGeom>
            <a:avLst/>
            <a:gdLst/>
            <a:ahLst/>
            <a:cxnLst/>
            <a:rect l="l" t="t" r="r" b="b"/>
            <a:pathLst>
              <a:path w="1641475" h="2161540">
                <a:moveTo>
                  <a:pt x="1641348" y="0"/>
                </a:moveTo>
                <a:lnTo>
                  <a:pt x="0" y="0"/>
                </a:lnTo>
                <a:lnTo>
                  <a:pt x="0" y="2161031"/>
                </a:lnTo>
                <a:lnTo>
                  <a:pt x="1641348" y="2161031"/>
                </a:lnTo>
                <a:lnTo>
                  <a:pt x="1641348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4508" y="1840992"/>
            <a:ext cx="1641475" cy="1432560"/>
          </a:xfrm>
          <a:custGeom>
            <a:avLst/>
            <a:gdLst/>
            <a:ahLst/>
            <a:cxnLst/>
            <a:rect l="l" t="t" r="r" b="b"/>
            <a:pathLst>
              <a:path w="1641475" h="1432560">
                <a:moveTo>
                  <a:pt x="1641348" y="0"/>
                </a:moveTo>
                <a:lnTo>
                  <a:pt x="0" y="0"/>
                </a:lnTo>
                <a:lnTo>
                  <a:pt x="0" y="1432560"/>
                </a:lnTo>
                <a:lnTo>
                  <a:pt x="1641348" y="1432560"/>
                </a:lnTo>
                <a:lnTo>
                  <a:pt x="1641348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LOGICAL</a:t>
            </a:r>
            <a:r>
              <a:rPr spc="-409" dirty="0"/>
              <a:t> </a:t>
            </a:r>
            <a:r>
              <a:rPr spc="155" dirty="0"/>
              <a:t>OPE</a:t>
            </a:r>
            <a:r>
              <a:rPr spc="150" dirty="0"/>
              <a:t>R</a:t>
            </a:r>
            <a:r>
              <a:rPr spc="114" dirty="0"/>
              <a:t>ATORS</a:t>
            </a:r>
            <a:r>
              <a:rPr spc="-420" dirty="0"/>
              <a:t> </a:t>
            </a:r>
            <a:r>
              <a:rPr spc="95" dirty="0"/>
              <a:t>&amp;</a:t>
            </a:r>
            <a:r>
              <a:rPr spc="-400" dirty="0"/>
              <a:t> </a:t>
            </a:r>
            <a:r>
              <a:rPr spc="180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727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operators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create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Boolean</a:t>
            </a:r>
            <a:r>
              <a:rPr sz="20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filters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logical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tests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8483" y="2438717"/>
          <a:ext cx="3840479" cy="3383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Equal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9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==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.eq()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Equal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!=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.ne()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han</a:t>
                      </a:r>
                      <a:r>
                        <a:rPr sz="1200" spc="-12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Equal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&lt;=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.le()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ess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&lt;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.lt()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Greater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han</a:t>
                      </a:r>
                      <a:r>
                        <a:rPr sz="1200" spc="-12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Equal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18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&gt;=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8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.ge()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Greater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.gt()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Membership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.isin()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Inverse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Membership</a:t>
                      </a:r>
                      <a:r>
                        <a:rPr sz="1200" spc="-1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~.isin()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8975" y="2628010"/>
            <a:ext cx="780288" cy="1385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4160" y="2536317"/>
            <a:ext cx="476376" cy="1388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65802" y="2720975"/>
            <a:ext cx="632460" cy="13703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0084" y="2536317"/>
            <a:ext cx="478027" cy="1144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35065" y="2719197"/>
            <a:ext cx="521081" cy="11442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066788" y="2365248"/>
            <a:ext cx="4251960" cy="1367155"/>
            <a:chOff x="7066788" y="2365248"/>
            <a:chExt cx="4251960" cy="136715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7376" y="2424055"/>
              <a:ext cx="1026166" cy="10449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47376" y="2487168"/>
              <a:ext cx="1071372" cy="12451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6788" y="2365248"/>
              <a:ext cx="3595115" cy="11399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66788" y="2487168"/>
              <a:ext cx="3595115" cy="124510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144893" y="4083558"/>
            <a:ext cx="1495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Pyt</a:t>
            </a:r>
            <a:r>
              <a:rPr sz="16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6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600" b="1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4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6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600" b="1" i="1" spc="-140" dirty="0">
                <a:solidFill>
                  <a:srgbClr val="404040"/>
                </a:solidFill>
                <a:latin typeface="Trebuchet MS"/>
                <a:cs typeface="Trebuchet MS"/>
              </a:rPr>
              <a:t>era</a:t>
            </a:r>
            <a:r>
              <a:rPr sz="1600" b="1" i="1" spc="-120" dirty="0">
                <a:solidFill>
                  <a:srgbClr val="404040"/>
                </a:solidFill>
                <a:latin typeface="Trebuchet MS"/>
                <a:cs typeface="Trebuchet MS"/>
              </a:rPr>
              <a:t>tor</a:t>
            </a:r>
            <a:r>
              <a:rPr sz="1600" i="1" spc="-27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64420" y="4107941"/>
            <a:ext cx="1400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Pa</a:t>
            </a:r>
            <a:r>
              <a:rPr sz="1600" b="1" i="1" spc="-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6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das</a:t>
            </a:r>
            <a:r>
              <a:rPr sz="1600" b="1" i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i="1" spc="-50" dirty="0">
                <a:solidFill>
                  <a:srgbClr val="404040"/>
                </a:solidFill>
                <a:latin typeface="Trebuchet MS"/>
                <a:cs typeface="Trebuchet MS"/>
              </a:rPr>
              <a:t>Meth</a:t>
            </a:r>
            <a:r>
              <a:rPr sz="16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od</a:t>
            </a:r>
            <a:r>
              <a:rPr sz="16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83552" y="4347971"/>
            <a:ext cx="1898650" cy="1336675"/>
            <a:chOff x="7083552" y="4347971"/>
            <a:chExt cx="1898650" cy="133667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98636" y="4347971"/>
              <a:ext cx="83177" cy="40646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83552" y="4355591"/>
              <a:ext cx="1834896" cy="132892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384792" y="4355591"/>
            <a:ext cx="1933954" cy="1431036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54508" y="3968496"/>
            <a:ext cx="1641475" cy="2161540"/>
            <a:chOff x="254508" y="3968496"/>
            <a:chExt cx="1641475" cy="2161540"/>
          </a:xfrm>
        </p:grpSpPr>
        <p:sp>
          <p:nvSpPr>
            <p:cNvPr id="26" name="object 26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4508" y="3968496"/>
              <a:ext cx="1641475" cy="2161540"/>
            </a:xfrm>
            <a:custGeom>
              <a:avLst/>
              <a:gdLst/>
              <a:ahLst/>
              <a:cxnLst/>
              <a:rect l="l" t="t" r="r" b="b"/>
              <a:pathLst>
                <a:path w="1641475" h="2161540">
                  <a:moveTo>
                    <a:pt x="1641348" y="0"/>
                  </a:moveTo>
                  <a:lnTo>
                    <a:pt x="0" y="0"/>
                  </a:lnTo>
                  <a:lnTo>
                    <a:pt x="0" y="2161031"/>
                  </a:lnTo>
                  <a:lnTo>
                    <a:pt x="1641348" y="2161031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54508" y="1840992"/>
            <a:ext cx="1641475" cy="1432560"/>
            <a:chOff x="254508" y="1840992"/>
            <a:chExt cx="1641475" cy="1432560"/>
          </a:xfrm>
        </p:grpSpPr>
        <p:sp>
          <p:nvSpPr>
            <p:cNvPr id="37" name="object 37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54508" y="1840992"/>
              <a:ext cx="1641475" cy="1432560"/>
            </a:xfrm>
            <a:custGeom>
              <a:avLst/>
              <a:gdLst/>
              <a:ahLst/>
              <a:cxnLst/>
              <a:rect l="l" t="t" r="r" b="b"/>
              <a:pathLst>
                <a:path w="1641475" h="1432560">
                  <a:moveTo>
                    <a:pt x="1641348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641348" y="1432560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38327" y="3346703"/>
            <a:ext cx="1463040" cy="548640"/>
            <a:chOff x="338327" y="3346703"/>
            <a:chExt cx="1463040" cy="548640"/>
          </a:xfrm>
        </p:grpSpPr>
        <p:sp>
          <p:nvSpPr>
            <p:cNvPr id="44" name="object 44"/>
            <p:cNvSpPr/>
            <p:nvPr/>
          </p:nvSpPr>
          <p:spPr>
            <a:xfrm>
              <a:off x="338327" y="3346703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9642" y="3660139"/>
              <a:ext cx="549859" cy="140081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LOGICAL</a:t>
            </a:r>
            <a:r>
              <a:rPr spc="-409" dirty="0"/>
              <a:t> </a:t>
            </a:r>
            <a:r>
              <a:rPr spc="155" dirty="0"/>
              <a:t>OPE</a:t>
            </a:r>
            <a:r>
              <a:rPr spc="150" dirty="0"/>
              <a:t>R</a:t>
            </a:r>
            <a:r>
              <a:rPr spc="114" dirty="0"/>
              <a:t>ATORS</a:t>
            </a:r>
            <a:r>
              <a:rPr spc="-420" dirty="0"/>
              <a:t> </a:t>
            </a:r>
            <a:r>
              <a:rPr spc="95" dirty="0"/>
              <a:t>&amp;</a:t>
            </a:r>
            <a:r>
              <a:rPr spc="-400" dirty="0"/>
              <a:t> </a:t>
            </a:r>
            <a:r>
              <a:rPr spc="180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727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operators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create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Boolean</a:t>
            </a:r>
            <a:r>
              <a:rPr sz="20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filters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logical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tests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0133" y="2438717"/>
          <a:ext cx="3840479" cy="3382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Equal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9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==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.eq()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Equal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!=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.ne()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han</a:t>
                      </a:r>
                      <a:r>
                        <a:rPr sz="1200" spc="-12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Equal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&lt;=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.le()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ess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&lt;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.lt()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Greater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han</a:t>
                      </a:r>
                      <a:r>
                        <a:rPr sz="1200" spc="-12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Equal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18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&gt;=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8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.ge()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Greater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&gt;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.gt()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mb</a:t>
                      </a:r>
                      <a:r>
                        <a:rPr sz="1200" b="1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rship</a:t>
                      </a:r>
                      <a:r>
                        <a:rPr sz="1200" b="1" spc="-1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6360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spc="-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b="1" spc="-10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.isin()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863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b="1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ve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rse</a:t>
                      </a:r>
                      <a:r>
                        <a:rPr sz="1200" b="1" spc="-1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b="1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rship</a:t>
                      </a:r>
                      <a:r>
                        <a:rPr sz="1200" b="1" spc="-12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b="1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539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200" b="1" spc="-1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b="1" spc="-1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~.isin()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2612770" y="2453004"/>
            <a:ext cx="3840479" cy="457200"/>
            <a:chOff x="2612770" y="2453004"/>
            <a:chExt cx="3840479" cy="457200"/>
          </a:xfrm>
        </p:grpSpPr>
        <p:sp>
          <p:nvSpPr>
            <p:cNvPr id="10" name="object 10"/>
            <p:cNvSpPr/>
            <p:nvPr/>
          </p:nvSpPr>
          <p:spPr>
            <a:xfrm>
              <a:off x="2612771" y="2453004"/>
              <a:ext cx="3840479" cy="457200"/>
            </a:xfrm>
            <a:custGeom>
              <a:avLst/>
              <a:gdLst/>
              <a:ahLst/>
              <a:cxnLst/>
              <a:rect l="l" t="t" r="r" b="b"/>
              <a:pathLst>
                <a:path w="3840479" h="457200">
                  <a:moveTo>
                    <a:pt x="3840480" y="0"/>
                  </a:moveTo>
                  <a:lnTo>
                    <a:pt x="2926080" y="0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2011680" y="457200"/>
                  </a:lnTo>
                  <a:lnTo>
                    <a:pt x="2926080" y="457200"/>
                  </a:lnTo>
                  <a:lnTo>
                    <a:pt x="3840480" y="457200"/>
                  </a:lnTo>
                  <a:lnTo>
                    <a:pt x="384048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8974" y="2628010"/>
              <a:ext cx="780288" cy="13855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4160" y="2536316"/>
              <a:ext cx="476376" cy="1388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65801" y="2720974"/>
              <a:ext cx="632460" cy="1370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0085" y="2536316"/>
              <a:ext cx="478027" cy="1144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5066" y="2719196"/>
              <a:ext cx="521081" cy="114426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66788" y="4050791"/>
            <a:ext cx="4194048" cy="71323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74407" y="4858511"/>
            <a:ext cx="4168140" cy="67208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066788" y="2434118"/>
            <a:ext cx="4173220" cy="1532890"/>
            <a:chOff x="7066788" y="2434118"/>
            <a:chExt cx="4173220" cy="153289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83723" y="2434118"/>
              <a:ext cx="1202789" cy="12237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83723" y="2508503"/>
              <a:ext cx="1255776" cy="14584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5020" y="2434118"/>
              <a:ext cx="2858703" cy="12237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66788" y="2508503"/>
              <a:ext cx="3028188" cy="1458468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2775585" y="5837389"/>
            <a:ext cx="227965" cy="414020"/>
          </a:xfrm>
          <a:custGeom>
            <a:avLst/>
            <a:gdLst/>
            <a:ahLst/>
            <a:cxnLst/>
            <a:rect l="l" t="t" r="r" b="b"/>
            <a:pathLst>
              <a:path w="227964" h="414020">
                <a:moveTo>
                  <a:pt x="153542" y="337502"/>
                </a:moveTo>
                <a:lnTo>
                  <a:pt x="151960" y="365388"/>
                </a:lnTo>
                <a:lnTo>
                  <a:pt x="165100" y="366788"/>
                </a:lnTo>
                <a:lnTo>
                  <a:pt x="163067" y="385724"/>
                </a:lnTo>
                <a:lnTo>
                  <a:pt x="150806" y="385724"/>
                </a:lnTo>
                <a:lnTo>
                  <a:pt x="149225" y="413588"/>
                </a:lnTo>
                <a:lnTo>
                  <a:pt x="213679" y="385724"/>
                </a:lnTo>
                <a:lnTo>
                  <a:pt x="163067" y="385724"/>
                </a:lnTo>
                <a:lnTo>
                  <a:pt x="150884" y="384355"/>
                </a:lnTo>
                <a:lnTo>
                  <a:pt x="216846" y="384355"/>
                </a:lnTo>
                <a:lnTo>
                  <a:pt x="227456" y="379768"/>
                </a:lnTo>
                <a:lnTo>
                  <a:pt x="153542" y="337502"/>
                </a:lnTo>
                <a:close/>
              </a:path>
              <a:path w="227964" h="414020">
                <a:moveTo>
                  <a:pt x="151960" y="365388"/>
                </a:moveTo>
                <a:lnTo>
                  <a:pt x="150884" y="384355"/>
                </a:lnTo>
                <a:lnTo>
                  <a:pt x="163067" y="385724"/>
                </a:lnTo>
                <a:lnTo>
                  <a:pt x="165100" y="366788"/>
                </a:lnTo>
                <a:lnTo>
                  <a:pt x="151960" y="365388"/>
                </a:lnTo>
                <a:close/>
              </a:path>
              <a:path w="227964" h="414020">
                <a:moveTo>
                  <a:pt x="19050" y="0"/>
                </a:moveTo>
                <a:lnTo>
                  <a:pt x="0" y="584"/>
                </a:lnTo>
                <a:lnTo>
                  <a:pt x="1396" y="47637"/>
                </a:lnTo>
                <a:lnTo>
                  <a:pt x="3301" y="94005"/>
                </a:lnTo>
                <a:lnTo>
                  <a:pt x="5968" y="138976"/>
                </a:lnTo>
                <a:lnTo>
                  <a:pt x="9651" y="182029"/>
                </a:lnTo>
                <a:lnTo>
                  <a:pt x="14985" y="222186"/>
                </a:lnTo>
                <a:lnTo>
                  <a:pt x="26796" y="275780"/>
                </a:lnTo>
                <a:lnTo>
                  <a:pt x="44703" y="319354"/>
                </a:lnTo>
                <a:lnTo>
                  <a:pt x="70103" y="351205"/>
                </a:lnTo>
                <a:lnTo>
                  <a:pt x="113410" y="376237"/>
                </a:lnTo>
                <a:lnTo>
                  <a:pt x="150884" y="384355"/>
                </a:lnTo>
                <a:lnTo>
                  <a:pt x="151960" y="365388"/>
                </a:lnTo>
                <a:lnTo>
                  <a:pt x="141858" y="364312"/>
                </a:lnTo>
                <a:lnTo>
                  <a:pt x="130809" y="361708"/>
                </a:lnTo>
                <a:lnTo>
                  <a:pt x="91947" y="344170"/>
                </a:lnTo>
                <a:lnTo>
                  <a:pt x="61594" y="310629"/>
                </a:lnTo>
                <a:lnTo>
                  <a:pt x="45212" y="270776"/>
                </a:lnTo>
                <a:lnTo>
                  <a:pt x="33781" y="219405"/>
                </a:lnTo>
                <a:lnTo>
                  <a:pt x="28575" y="180124"/>
                </a:lnTo>
                <a:lnTo>
                  <a:pt x="24891" y="137833"/>
                </a:lnTo>
                <a:lnTo>
                  <a:pt x="22225" y="93268"/>
                </a:lnTo>
                <a:lnTo>
                  <a:pt x="20446" y="47053"/>
                </a:lnTo>
                <a:lnTo>
                  <a:pt x="19050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1654" y="5666333"/>
            <a:ext cx="6518909" cy="7245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4379595">
              <a:lnSpc>
                <a:spcPct val="100000"/>
              </a:lnSpc>
              <a:spcBef>
                <a:spcPts val="69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til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 </a:t>
            </a:r>
            <a:r>
              <a:rPr sz="1200" i="1" spc="-225" dirty="0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sz="1200" b="1" i="1" spc="-10" dirty="0">
                <a:solidFill>
                  <a:srgbClr val="A20FFF"/>
                </a:solidFill>
                <a:latin typeface="Trebuchet MS"/>
                <a:cs typeface="Trebuchet MS"/>
              </a:rPr>
              <a:t>~</a:t>
            </a:r>
            <a:r>
              <a:rPr sz="1200" i="1" spc="-225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inver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200" i="1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ean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ues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!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Pyt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29" dirty="0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in’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29" dirty="0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in’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atio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Pandas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od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73620" y="5151882"/>
            <a:ext cx="516255" cy="694690"/>
          </a:xfrm>
          <a:custGeom>
            <a:avLst/>
            <a:gdLst/>
            <a:ahLst/>
            <a:cxnLst/>
            <a:rect l="l" t="t" r="r" b="b"/>
            <a:pathLst>
              <a:path w="516254" h="694689">
                <a:moveTo>
                  <a:pt x="132775" y="54469"/>
                </a:moveTo>
                <a:lnTo>
                  <a:pt x="100202" y="98298"/>
                </a:lnTo>
                <a:lnTo>
                  <a:pt x="65150" y="149987"/>
                </a:lnTo>
                <a:lnTo>
                  <a:pt x="35813" y="201041"/>
                </a:lnTo>
                <a:lnTo>
                  <a:pt x="18542" y="238887"/>
                </a:lnTo>
                <a:lnTo>
                  <a:pt x="6476" y="276352"/>
                </a:lnTo>
                <a:lnTo>
                  <a:pt x="0" y="325628"/>
                </a:lnTo>
                <a:lnTo>
                  <a:pt x="380" y="337566"/>
                </a:lnTo>
                <a:lnTo>
                  <a:pt x="10668" y="384937"/>
                </a:lnTo>
                <a:lnTo>
                  <a:pt x="36068" y="429514"/>
                </a:lnTo>
                <a:lnTo>
                  <a:pt x="64261" y="460870"/>
                </a:lnTo>
                <a:lnTo>
                  <a:pt x="99059" y="490728"/>
                </a:lnTo>
                <a:lnTo>
                  <a:pt x="140080" y="519557"/>
                </a:lnTo>
                <a:lnTo>
                  <a:pt x="202692" y="556501"/>
                </a:lnTo>
                <a:lnTo>
                  <a:pt x="236981" y="574522"/>
                </a:lnTo>
                <a:lnTo>
                  <a:pt x="272796" y="592124"/>
                </a:lnTo>
                <a:lnTo>
                  <a:pt x="310006" y="609625"/>
                </a:lnTo>
                <a:lnTo>
                  <a:pt x="348360" y="626808"/>
                </a:lnTo>
                <a:lnTo>
                  <a:pt x="387603" y="643890"/>
                </a:lnTo>
                <a:lnTo>
                  <a:pt x="508761" y="694588"/>
                </a:lnTo>
                <a:lnTo>
                  <a:pt x="516127" y="676998"/>
                </a:lnTo>
                <a:lnTo>
                  <a:pt x="395097" y="626351"/>
                </a:lnTo>
                <a:lnTo>
                  <a:pt x="355980" y="609346"/>
                </a:lnTo>
                <a:lnTo>
                  <a:pt x="317880" y="592239"/>
                </a:lnTo>
                <a:lnTo>
                  <a:pt x="280797" y="574878"/>
                </a:lnTo>
                <a:lnTo>
                  <a:pt x="245363" y="557428"/>
                </a:lnTo>
                <a:lnTo>
                  <a:pt x="211581" y="539635"/>
                </a:lnTo>
                <a:lnTo>
                  <a:pt x="164719" y="512584"/>
                </a:lnTo>
                <a:lnTo>
                  <a:pt x="123062" y="484936"/>
                </a:lnTo>
                <a:lnTo>
                  <a:pt x="87629" y="456476"/>
                </a:lnTo>
                <a:lnTo>
                  <a:pt x="58800" y="427355"/>
                </a:lnTo>
                <a:lnTo>
                  <a:pt x="32511" y="387604"/>
                </a:lnTo>
                <a:lnTo>
                  <a:pt x="20320" y="346329"/>
                </a:lnTo>
                <a:lnTo>
                  <a:pt x="19050" y="324993"/>
                </a:lnTo>
                <a:lnTo>
                  <a:pt x="19557" y="314071"/>
                </a:lnTo>
                <a:lnTo>
                  <a:pt x="28321" y="268986"/>
                </a:lnTo>
                <a:lnTo>
                  <a:pt x="52958" y="209296"/>
                </a:lnTo>
                <a:lnTo>
                  <a:pt x="81533" y="159766"/>
                </a:lnTo>
                <a:lnTo>
                  <a:pt x="115824" y="109220"/>
                </a:lnTo>
                <a:lnTo>
                  <a:pt x="147873" y="66135"/>
                </a:lnTo>
                <a:lnTo>
                  <a:pt x="132775" y="54469"/>
                </a:lnTo>
                <a:close/>
              </a:path>
              <a:path w="516254" h="694689">
                <a:moveTo>
                  <a:pt x="178102" y="44450"/>
                </a:moveTo>
                <a:lnTo>
                  <a:pt x="140461" y="44450"/>
                </a:lnTo>
                <a:lnTo>
                  <a:pt x="155575" y="56007"/>
                </a:lnTo>
                <a:lnTo>
                  <a:pt x="147873" y="66135"/>
                </a:lnTo>
                <a:lnTo>
                  <a:pt x="170433" y="83566"/>
                </a:lnTo>
                <a:lnTo>
                  <a:pt x="178102" y="44450"/>
                </a:lnTo>
                <a:close/>
              </a:path>
              <a:path w="516254" h="694689">
                <a:moveTo>
                  <a:pt x="140461" y="44450"/>
                </a:moveTo>
                <a:lnTo>
                  <a:pt x="132775" y="54469"/>
                </a:lnTo>
                <a:lnTo>
                  <a:pt x="147873" y="66135"/>
                </a:lnTo>
                <a:lnTo>
                  <a:pt x="155575" y="56007"/>
                </a:lnTo>
                <a:lnTo>
                  <a:pt x="140461" y="44450"/>
                </a:lnTo>
                <a:close/>
              </a:path>
              <a:path w="516254" h="694689">
                <a:moveTo>
                  <a:pt x="186817" y="0"/>
                </a:moveTo>
                <a:lnTo>
                  <a:pt x="110108" y="36957"/>
                </a:lnTo>
                <a:lnTo>
                  <a:pt x="132775" y="54469"/>
                </a:lnTo>
                <a:lnTo>
                  <a:pt x="140461" y="44450"/>
                </a:lnTo>
                <a:lnTo>
                  <a:pt x="178102" y="44450"/>
                </a:lnTo>
                <a:lnTo>
                  <a:pt x="186817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254508" y="3968496"/>
            <a:ext cx="1641475" cy="2161540"/>
            <a:chOff x="254508" y="3968496"/>
            <a:chExt cx="1641475" cy="2161540"/>
          </a:xfrm>
        </p:grpSpPr>
        <p:sp>
          <p:nvSpPr>
            <p:cNvPr id="27" name="object 27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54508" y="3968496"/>
              <a:ext cx="1641475" cy="2161540"/>
            </a:xfrm>
            <a:custGeom>
              <a:avLst/>
              <a:gdLst/>
              <a:ahLst/>
              <a:cxnLst/>
              <a:rect l="l" t="t" r="r" b="b"/>
              <a:pathLst>
                <a:path w="1641475" h="2161540">
                  <a:moveTo>
                    <a:pt x="1641348" y="0"/>
                  </a:moveTo>
                  <a:lnTo>
                    <a:pt x="0" y="0"/>
                  </a:lnTo>
                  <a:lnTo>
                    <a:pt x="0" y="2161031"/>
                  </a:lnTo>
                  <a:lnTo>
                    <a:pt x="1641348" y="2161031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54508" y="1840992"/>
            <a:ext cx="1641475" cy="1432560"/>
            <a:chOff x="254508" y="1840992"/>
            <a:chExt cx="1641475" cy="1432560"/>
          </a:xfrm>
        </p:grpSpPr>
        <p:sp>
          <p:nvSpPr>
            <p:cNvPr id="38" name="object 38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54508" y="1840992"/>
              <a:ext cx="1641475" cy="1432560"/>
            </a:xfrm>
            <a:custGeom>
              <a:avLst/>
              <a:gdLst/>
              <a:ahLst/>
              <a:cxnLst/>
              <a:rect l="l" t="t" r="r" b="b"/>
              <a:pathLst>
                <a:path w="1641475" h="1432560">
                  <a:moveTo>
                    <a:pt x="1641348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641348" y="1432560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38327" y="3346703"/>
            <a:ext cx="1463040" cy="548640"/>
            <a:chOff x="338327" y="3346703"/>
            <a:chExt cx="1463040" cy="548640"/>
          </a:xfrm>
        </p:grpSpPr>
        <p:sp>
          <p:nvSpPr>
            <p:cNvPr id="45" name="object 45"/>
            <p:cNvSpPr/>
            <p:nvPr/>
          </p:nvSpPr>
          <p:spPr>
            <a:xfrm>
              <a:off x="338327" y="3346703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9642" y="3660139"/>
              <a:ext cx="549859" cy="140081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1802" y="257378"/>
            <a:ext cx="31692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SORTING</a:t>
            </a:r>
            <a:r>
              <a:rPr spc="-400" dirty="0"/>
              <a:t> </a:t>
            </a:r>
            <a:r>
              <a:rPr spc="-30" dirty="0"/>
              <a:t>SERIES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664654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Tahoma"/>
                <a:cs typeface="Tahoma"/>
              </a:rPr>
              <a:t>sort</a:t>
            </a:r>
            <a:r>
              <a:rPr sz="2000" b="1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endParaRPr sz="2000">
              <a:latin typeface="Tahoma"/>
              <a:cs typeface="Tahoma"/>
            </a:endParaRPr>
          </a:p>
          <a:p>
            <a:pPr marL="127000">
              <a:lnSpc>
                <a:spcPct val="100000"/>
              </a:lnSpc>
              <a:spcBef>
                <a:spcPts val="1920"/>
              </a:spcBef>
              <a:tabLst>
                <a:tab pos="469265" algn="l"/>
              </a:tabLst>
            </a:pP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1.	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404040"/>
                </a:solidFill>
                <a:latin typeface="Tahoma"/>
                <a:cs typeface="Tahoma"/>
              </a:rPr>
              <a:t>.sort_values()</a:t>
            </a:r>
            <a:r>
              <a:rPr sz="16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sorts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its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ascending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order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69920" y="2513076"/>
            <a:ext cx="2562225" cy="1598930"/>
            <a:chOff x="3169920" y="2513076"/>
            <a:chExt cx="2562225" cy="15989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1076" y="2556283"/>
              <a:ext cx="170687" cy="3240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9920" y="2513076"/>
              <a:ext cx="2496311" cy="159867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414515" y="2517648"/>
            <a:ext cx="4030979" cy="4003675"/>
            <a:chOff x="6414515" y="2517648"/>
            <a:chExt cx="4030979" cy="40036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8899" y="2517648"/>
              <a:ext cx="4006596" cy="16626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4515" y="4870704"/>
              <a:ext cx="4009644" cy="1650492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91255" y="4885944"/>
            <a:ext cx="2625852" cy="163068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806064" y="3715004"/>
            <a:ext cx="856615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0234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eci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ascendi</a:t>
            </a:r>
            <a:r>
              <a:rPr sz="1200" b="1" i="1" spc="-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b="1" i="1" spc="-4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200" b="1" i="1" spc="-10" dirty="0">
                <a:solidFill>
                  <a:srgbClr val="A20FFF"/>
                </a:solidFill>
                <a:latin typeface="Trebuchet MS"/>
                <a:cs typeface="Trebuchet MS"/>
              </a:rPr>
              <a:t>=</a:t>
            </a:r>
            <a:r>
              <a:rPr sz="1200" b="1" i="1" spc="-85" dirty="0">
                <a:solidFill>
                  <a:srgbClr val="208D1E"/>
                </a:solidFill>
                <a:latin typeface="Trebuchet MS"/>
                <a:cs typeface="Trebuchet MS"/>
              </a:rPr>
              <a:t>F</a:t>
            </a:r>
            <a:r>
              <a:rPr sz="1200" b="1" i="1" spc="-90" dirty="0">
                <a:solidFill>
                  <a:srgbClr val="208D1E"/>
                </a:solidFill>
                <a:latin typeface="Trebuchet MS"/>
                <a:cs typeface="Trebuchet MS"/>
              </a:rPr>
              <a:t>alse</a:t>
            </a:r>
            <a:endParaRPr sz="1200">
              <a:latin typeface="Trebuchet MS"/>
              <a:cs typeface="Trebuchet MS"/>
            </a:endParaRPr>
          </a:p>
          <a:p>
            <a:pPr marL="6960234">
              <a:lnSpc>
                <a:spcPct val="100000"/>
              </a:lnSpc>
            </a:pP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ort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descending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order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2.	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404040"/>
                </a:solidFill>
                <a:latin typeface="Tahoma"/>
                <a:cs typeface="Tahoma"/>
              </a:rPr>
              <a:t>.sort_index()</a:t>
            </a:r>
            <a:r>
              <a:rPr sz="16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sorts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its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ascending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order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96094" y="2943605"/>
            <a:ext cx="466725" cy="1935480"/>
          </a:xfrm>
          <a:custGeom>
            <a:avLst/>
            <a:gdLst/>
            <a:ahLst/>
            <a:cxnLst/>
            <a:rect l="l" t="t" r="r" b="b"/>
            <a:pathLst>
              <a:path w="466725" h="1935479">
                <a:moveTo>
                  <a:pt x="466725" y="1235202"/>
                </a:moveTo>
                <a:lnTo>
                  <a:pt x="447675" y="1233678"/>
                </a:lnTo>
                <a:lnTo>
                  <a:pt x="443484" y="1283589"/>
                </a:lnTo>
                <a:lnTo>
                  <a:pt x="438531" y="1333119"/>
                </a:lnTo>
                <a:lnTo>
                  <a:pt x="432181" y="1382141"/>
                </a:lnTo>
                <a:lnTo>
                  <a:pt x="423418" y="1430401"/>
                </a:lnTo>
                <a:lnTo>
                  <a:pt x="411734" y="1477772"/>
                </a:lnTo>
                <a:lnTo>
                  <a:pt x="396240" y="1523873"/>
                </a:lnTo>
                <a:lnTo>
                  <a:pt x="376301" y="1568958"/>
                </a:lnTo>
                <a:lnTo>
                  <a:pt x="351155" y="1612646"/>
                </a:lnTo>
                <a:lnTo>
                  <a:pt x="320167" y="1654810"/>
                </a:lnTo>
                <a:lnTo>
                  <a:pt x="283845" y="1695958"/>
                </a:lnTo>
                <a:lnTo>
                  <a:pt x="242951" y="1736090"/>
                </a:lnTo>
                <a:lnTo>
                  <a:pt x="197993" y="1775460"/>
                </a:lnTo>
                <a:lnTo>
                  <a:pt x="149860" y="1814068"/>
                </a:lnTo>
                <a:lnTo>
                  <a:pt x="99441" y="1852295"/>
                </a:lnTo>
                <a:lnTo>
                  <a:pt x="56476" y="1883397"/>
                </a:lnTo>
                <a:lnTo>
                  <a:pt x="39878" y="1860169"/>
                </a:lnTo>
                <a:lnTo>
                  <a:pt x="0" y="1935480"/>
                </a:lnTo>
                <a:lnTo>
                  <a:pt x="84201" y="1922145"/>
                </a:lnTo>
                <a:lnTo>
                  <a:pt x="72847" y="1906270"/>
                </a:lnTo>
                <a:lnTo>
                  <a:pt x="67538" y="1898853"/>
                </a:lnTo>
                <a:lnTo>
                  <a:pt x="110871" y="1867535"/>
                </a:lnTo>
                <a:lnTo>
                  <a:pt x="161671" y="1829054"/>
                </a:lnTo>
                <a:lnTo>
                  <a:pt x="210312" y="1789938"/>
                </a:lnTo>
                <a:lnTo>
                  <a:pt x="256032" y="1749933"/>
                </a:lnTo>
                <a:lnTo>
                  <a:pt x="297942" y="1708912"/>
                </a:lnTo>
                <a:lnTo>
                  <a:pt x="335280" y="1666494"/>
                </a:lnTo>
                <a:lnTo>
                  <a:pt x="367411" y="1622552"/>
                </a:lnTo>
                <a:lnTo>
                  <a:pt x="393573" y="1577086"/>
                </a:lnTo>
                <a:lnTo>
                  <a:pt x="414147" y="1530350"/>
                </a:lnTo>
                <a:lnTo>
                  <a:pt x="430149" y="1482598"/>
                </a:lnTo>
                <a:lnTo>
                  <a:pt x="442087" y="1433957"/>
                </a:lnTo>
                <a:lnTo>
                  <a:pt x="450977" y="1384681"/>
                </a:lnTo>
                <a:lnTo>
                  <a:pt x="457581" y="1335024"/>
                </a:lnTo>
                <a:lnTo>
                  <a:pt x="462534" y="1285113"/>
                </a:lnTo>
                <a:lnTo>
                  <a:pt x="466725" y="1235202"/>
                </a:lnTo>
                <a:close/>
              </a:path>
              <a:path w="466725" h="1935479">
                <a:moveTo>
                  <a:pt x="466725" y="701802"/>
                </a:moveTo>
                <a:lnTo>
                  <a:pt x="462534" y="651776"/>
                </a:lnTo>
                <a:lnTo>
                  <a:pt x="457581" y="601865"/>
                </a:lnTo>
                <a:lnTo>
                  <a:pt x="450977" y="552069"/>
                </a:lnTo>
                <a:lnTo>
                  <a:pt x="442087" y="502666"/>
                </a:lnTo>
                <a:lnTo>
                  <a:pt x="430149" y="454025"/>
                </a:lnTo>
                <a:lnTo>
                  <a:pt x="414147" y="406019"/>
                </a:lnTo>
                <a:lnTo>
                  <a:pt x="393573" y="359283"/>
                </a:lnTo>
                <a:lnTo>
                  <a:pt x="367411" y="313690"/>
                </a:lnTo>
                <a:lnTo>
                  <a:pt x="335280" y="269621"/>
                </a:lnTo>
                <a:lnTo>
                  <a:pt x="297942" y="227203"/>
                </a:lnTo>
                <a:lnTo>
                  <a:pt x="256032" y="186055"/>
                </a:lnTo>
                <a:lnTo>
                  <a:pt x="210312" y="145923"/>
                </a:lnTo>
                <a:lnTo>
                  <a:pt x="161798" y="106807"/>
                </a:lnTo>
                <a:lnTo>
                  <a:pt x="110871" y="68199"/>
                </a:lnTo>
                <a:lnTo>
                  <a:pt x="67424" y="36601"/>
                </a:lnTo>
                <a:lnTo>
                  <a:pt x="72720" y="29210"/>
                </a:lnTo>
                <a:lnTo>
                  <a:pt x="84074" y="13335"/>
                </a:lnTo>
                <a:lnTo>
                  <a:pt x="0" y="0"/>
                </a:lnTo>
                <a:lnTo>
                  <a:pt x="39751" y="75311"/>
                </a:lnTo>
                <a:lnTo>
                  <a:pt x="56286" y="52184"/>
                </a:lnTo>
                <a:lnTo>
                  <a:pt x="99441" y="83439"/>
                </a:lnTo>
                <a:lnTo>
                  <a:pt x="149860" y="121666"/>
                </a:lnTo>
                <a:lnTo>
                  <a:pt x="197866" y="160401"/>
                </a:lnTo>
                <a:lnTo>
                  <a:pt x="242824" y="199771"/>
                </a:lnTo>
                <a:lnTo>
                  <a:pt x="283845" y="240030"/>
                </a:lnTo>
                <a:lnTo>
                  <a:pt x="320167" y="281305"/>
                </a:lnTo>
                <a:lnTo>
                  <a:pt x="351155" y="323596"/>
                </a:lnTo>
                <a:lnTo>
                  <a:pt x="376301" y="367284"/>
                </a:lnTo>
                <a:lnTo>
                  <a:pt x="396240" y="412496"/>
                </a:lnTo>
                <a:lnTo>
                  <a:pt x="411734" y="458851"/>
                </a:lnTo>
                <a:lnTo>
                  <a:pt x="423418" y="506349"/>
                </a:lnTo>
                <a:lnTo>
                  <a:pt x="432181" y="554736"/>
                </a:lnTo>
                <a:lnTo>
                  <a:pt x="438531" y="603758"/>
                </a:lnTo>
                <a:lnTo>
                  <a:pt x="443484" y="653427"/>
                </a:lnTo>
                <a:lnTo>
                  <a:pt x="447675" y="703326"/>
                </a:lnTo>
                <a:lnTo>
                  <a:pt x="466725" y="701802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54508" y="3968496"/>
            <a:ext cx="1641475" cy="2161540"/>
            <a:chOff x="254508" y="3968496"/>
            <a:chExt cx="1641475" cy="2161540"/>
          </a:xfrm>
        </p:grpSpPr>
        <p:sp>
          <p:nvSpPr>
            <p:cNvPr id="18" name="object 18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54508" y="3968496"/>
              <a:ext cx="1641475" cy="2161540"/>
            </a:xfrm>
            <a:custGeom>
              <a:avLst/>
              <a:gdLst/>
              <a:ahLst/>
              <a:cxnLst/>
              <a:rect l="l" t="t" r="r" b="b"/>
              <a:pathLst>
                <a:path w="1641475" h="2161540">
                  <a:moveTo>
                    <a:pt x="1641348" y="0"/>
                  </a:moveTo>
                  <a:lnTo>
                    <a:pt x="0" y="0"/>
                  </a:lnTo>
                  <a:lnTo>
                    <a:pt x="0" y="2161031"/>
                  </a:lnTo>
                  <a:lnTo>
                    <a:pt x="1641348" y="2161031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54508" y="1840992"/>
            <a:ext cx="1641475" cy="1432560"/>
            <a:chOff x="254508" y="1840992"/>
            <a:chExt cx="1641475" cy="1432560"/>
          </a:xfrm>
        </p:grpSpPr>
        <p:sp>
          <p:nvSpPr>
            <p:cNvPr id="29" name="object 29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4508" y="1840992"/>
              <a:ext cx="1641475" cy="1432560"/>
            </a:xfrm>
            <a:custGeom>
              <a:avLst/>
              <a:gdLst/>
              <a:ahLst/>
              <a:cxnLst/>
              <a:rect l="l" t="t" r="r" b="b"/>
              <a:pathLst>
                <a:path w="1641475" h="1432560">
                  <a:moveTo>
                    <a:pt x="1641348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641348" y="1432560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38327" y="3346703"/>
            <a:ext cx="1463040" cy="548640"/>
            <a:chOff x="338327" y="3346703"/>
            <a:chExt cx="1463040" cy="548640"/>
          </a:xfrm>
        </p:grpSpPr>
        <p:sp>
          <p:nvSpPr>
            <p:cNvPr id="36" name="object 36"/>
            <p:cNvSpPr/>
            <p:nvPr/>
          </p:nvSpPr>
          <p:spPr>
            <a:xfrm>
              <a:off x="338327" y="3346703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642" y="3660139"/>
              <a:ext cx="549859" cy="140081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1560" y="2203704"/>
            <a:ext cx="4990465" cy="2266315"/>
            <a:chOff x="6511560" y="2203704"/>
            <a:chExt cx="4990465" cy="2266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1560" y="2203704"/>
              <a:ext cx="4894055" cy="223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15700" y="2209800"/>
              <a:ext cx="185927" cy="2260092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487795" y="4640579"/>
            <a:ext cx="4986655" cy="1341120"/>
            <a:chOff x="6487795" y="4640579"/>
            <a:chExt cx="4986655" cy="13411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7795" y="4640579"/>
              <a:ext cx="4986401" cy="1341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9484" y="4719827"/>
              <a:ext cx="4418076" cy="5562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76425" y="257378"/>
            <a:ext cx="8440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ahoma"/>
                <a:cs typeface="Tahoma"/>
              </a:rPr>
              <a:t>ASSIGN</a:t>
            </a:r>
            <a:r>
              <a:rPr b="1" spc="-215" dirty="0">
                <a:latin typeface="Tahoma"/>
                <a:cs typeface="Tahoma"/>
              </a:rPr>
              <a:t>M</a:t>
            </a:r>
            <a:r>
              <a:rPr b="1" spc="-80" dirty="0">
                <a:latin typeface="Tahoma"/>
                <a:cs typeface="Tahoma"/>
              </a:rPr>
              <a:t>ENT</a:t>
            </a:r>
            <a:r>
              <a:rPr spc="-325" dirty="0"/>
              <a:t>:</a:t>
            </a:r>
            <a:r>
              <a:rPr spc="-420" dirty="0"/>
              <a:t> </a:t>
            </a:r>
            <a:r>
              <a:rPr spc="85" dirty="0"/>
              <a:t>SORTING</a:t>
            </a:r>
            <a:r>
              <a:rPr spc="-400" dirty="0"/>
              <a:t> </a:t>
            </a:r>
            <a:r>
              <a:rPr spc="95" dirty="0"/>
              <a:t>&amp;</a:t>
            </a:r>
            <a:r>
              <a:rPr spc="-400" dirty="0"/>
              <a:t> </a:t>
            </a:r>
            <a:r>
              <a:rPr spc="50" dirty="0"/>
              <a:t>FILTERING</a:t>
            </a:r>
            <a:r>
              <a:rPr spc="-385" dirty="0"/>
              <a:t> </a:t>
            </a:r>
            <a:r>
              <a:rPr spc="-30" dirty="0"/>
              <a:t>SERIES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33968" y="1463420"/>
            <a:ext cx="169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Resu</a:t>
            </a:r>
            <a:r>
              <a:rPr sz="20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b="1" i="1" spc="-15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9483" y="2253995"/>
            <a:ext cx="4866132" cy="240791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82880" marR="990600">
              <a:lnSpc>
                <a:spcPts val="2880"/>
              </a:lnSpc>
              <a:spcBef>
                <a:spcPts val="105"/>
              </a:spcBef>
            </a:pPr>
            <a:r>
              <a:rPr sz="1400" spc="55" dirty="0">
                <a:solidFill>
                  <a:srgbClr val="404040"/>
                </a:solidFill>
                <a:latin typeface="Tahoma"/>
                <a:cs typeface="Tahoma"/>
              </a:rPr>
              <a:t>Hi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again,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your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work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has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been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super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helpful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already!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need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loo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at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fro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few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le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182880" marR="255270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First,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can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 get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10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lowest prices from the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data,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e,</a:t>
            </a:r>
            <a:r>
              <a:rPr sz="14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sta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ti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ng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mo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ecent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ending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with 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oldest?</a:t>
            </a:r>
            <a:endParaRPr sz="1400">
              <a:latin typeface="Tahoma"/>
              <a:cs typeface="Tahoma"/>
            </a:endParaRPr>
          </a:p>
          <a:p>
            <a:pPr marL="182880" marR="192405">
              <a:lnSpc>
                <a:spcPct val="100000"/>
              </a:lnSpc>
              <a:spcBef>
                <a:spcPts val="1200"/>
              </a:spcBef>
            </a:pP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After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that,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return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original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data.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I’ve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provided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list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dates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want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narrow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down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to,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also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want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look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only</a:t>
            </a:r>
            <a:r>
              <a:rPr sz="1400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at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less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equal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50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dollars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per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barrel.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22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il</a:t>
            </a:r>
            <a:r>
              <a:rPr sz="14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Pric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5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b="1" spc="-60" dirty="0">
                <a:solidFill>
                  <a:srgbClr val="404040"/>
                </a:solidFill>
                <a:latin typeface="Tahoma"/>
                <a:cs typeface="Tahoma"/>
              </a:rPr>
              <a:t>ali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8364" y="257378"/>
            <a:ext cx="78759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Tahoma"/>
                <a:cs typeface="Tahoma"/>
              </a:rPr>
              <a:t>S</a:t>
            </a:r>
            <a:r>
              <a:rPr b="1" spc="-130" dirty="0">
                <a:latin typeface="Tahoma"/>
                <a:cs typeface="Tahoma"/>
              </a:rPr>
              <a:t>O</a:t>
            </a:r>
            <a:r>
              <a:rPr b="1" spc="-135" dirty="0">
                <a:latin typeface="Tahoma"/>
                <a:cs typeface="Tahoma"/>
              </a:rPr>
              <a:t>LUTI</a:t>
            </a:r>
            <a:r>
              <a:rPr b="1" spc="-190" dirty="0">
                <a:latin typeface="Tahoma"/>
                <a:cs typeface="Tahoma"/>
              </a:rPr>
              <a:t>O</a:t>
            </a:r>
            <a:r>
              <a:rPr b="1" spc="-40" dirty="0">
                <a:latin typeface="Tahoma"/>
                <a:cs typeface="Tahoma"/>
              </a:rPr>
              <a:t>N</a:t>
            </a:r>
            <a:r>
              <a:rPr spc="-325" dirty="0"/>
              <a:t>:</a:t>
            </a:r>
            <a:r>
              <a:rPr spc="-395" dirty="0"/>
              <a:t> </a:t>
            </a:r>
            <a:r>
              <a:rPr spc="85" dirty="0"/>
              <a:t>SORTING</a:t>
            </a:r>
            <a:r>
              <a:rPr spc="-409" dirty="0"/>
              <a:t> </a:t>
            </a:r>
            <a:r>
              <a:rPr spc="95" dirty="0"/>
              <a:t>&amp;</a:t>
            </a:r>
            <a:r>
              <a:rPr spc="-385" dirty="0"/>
              <a:t> </a:t>
            </a:r>
            <a:r>
              <a:rPr spc="-5" dirty="0"/>
              <a:t>FI</a:t>
            </a:r>
            <a:r>
              <a:rPr spc="-20" dirty="0"/>
              <a:t>L</a:t>
            </a:r>
            <a:r>
              <a:rPr spc="75" dirty="0"/>
              <a:t>TERING</a:t>
            </a:r>
            <a:r>
              <a:rPr spc="-385" dirty="0"/>
              <a:t> </a:t>
            </a:r>
            <a:r>
              <a:rPr spc="-20" dirty="0"/>
              <a:t>SERI</a:t>
            </a:r>
            <a:r>
              <a:rPr spc="-30" dirty="0"/>
              <a:t>E</a:t>
            </a:r>
            <a:r>
              <a:rPr spc="-85" dirty="0"/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6077" y="1463420"/>
            <a:ext cx="1494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Sol</a:t>
            </a:r>
            <a:r>
              <a:rPr sz="20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2000" b="1" i="1" spc="-1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511560" y="2203704"/>
            <a:ext cx="4990465" cy="2266315"/>
            <a:chOff x="6511560" y="2203704"/>
            <a:chExt cx="4990465" cy="22663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1560" y="2203704"/>
              <a:ext cx="4894055" cy="2235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15700" y="2209800"/>
              <a:ext cx="185927" cy="226009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7795" y="4640579"/>
            <a:ext cx="4986401" cy="134112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82880" marR="990600">
              <a:lnSpc>
                <a:spcPts val="2880"/>
              </a:lnSpc>
              <a:spcBef>
                <a:spcPts val="105"/>
              </a:spcBef>
            </a:pPr>
            <a:r>
              <a:rPr sz="1400" spc="55" dirty="0">
                <a:solidFill>
                  <a:srgbClr val="404040"/>
                </a:solidFill>
                <a:latin typeface="Tahoma"/>
                <a:cs typeface="Tahoma"/>
              </a:rPr>
              <a:t>Hi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again,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your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work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has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been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super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helpful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already!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need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loo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at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fro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few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le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182880" marR="255270">
              <a:lnSpc>
                <a:spcPct val="100000"/>
              </a:lnSpc>
              <a:spcBef>
                <a:spcPts val="905"/>
              </a:spcBef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First,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can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 get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10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lowest prices from the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data,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e,</a:t>
            </a:r>
            <a:r>
              <a:rPr sz="14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sta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ti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ng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mo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ecent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ending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with 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oldest?</a:t>
            </a:r>
            <a:endParaRPr sz="1400">
              <a:latin typeface="Tahoma"/>
              <a:cs typeface="Tahoma"/>
            </a:endParaRPr>
          </a:p>
          <a:p>
            <a:pPr marL="182880" marR="192405">
              <a:lnSpc>
                <a:spcPct val="100000"/>
              </a:lnSpc>
              <a:spcBef>
                <a:spcPts val="1200"/>
              </a:spcBef>
            </a:pP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After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that,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return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original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data.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I’ve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provided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list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dates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want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narrow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down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to,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also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want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look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only</a:t>
            </a:r>
            <a:r>
              <a:rPr sz="1400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at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less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equal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50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dollars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per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barrel.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22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il</a:t>
            </a:r>
            <a:r>
              <a:rPr sz="14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Pric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5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b="1" spc="-60" dirty="0">
                <a:solidFill>
                  <a:srgbClr val="404040"/>
                </a:solidFill>
                <a:latin typeface="Tahoma"/>
                <a:cs typeface="Tahoma"/>
              </a:rPr>
              <a:t>ali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3" name="object 3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8327" y="4774691"/>
            <a:ext cx="1463040" cy="548640"/>
            <a:chOff x="338327" y="4774691"/>
            <a:chExt cx="1463040" cy="548640"/>
          </a:xfrm>
        </p:grpSpPr>
        <p:sp>
          <p:nvSpPr>
            <p:cNvPr id="7" name="object 7"/>
            <p:cNvSpPr/>
            <p:nvPr/>
          </p:nvSpPr>
          <p:spPr>
            <a:xfrm>
              <a:off x="338327" y="4774691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856" y="4905374"/>
              <a:ext cx="590981" cy="1400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268" y="5089397"/>
              <a:ext cx="847013" cy="13893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11" name="object 11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38327" y="4061459"/>
            <a:ext cx="1463040" cy="548640"/>
            <a:chOff x="338327" y="4061459"/>
            <a:chExt cx="1463040" cy="548640"/>
          </a:xfrm>
        </p:grpSpPr>
        <p:sp>
          <p:nvSpPr>
            <p:cNvPr id="14" name="object 14"/>
            <p:cNvSpPr/>
            <p:nvPr/>
          </p:nvSpPr>
          <p:spPr>
            <a:xfrm>
              <a:off x="338327" y="4061459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827" y="4192396"/>
              <a:ext cx="887552" cy="1372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51" y="4375276"/>
              <a:ext cx="880338" cy="13893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38327" y="1918716"/>
            <a:ext cx="1463040" cy="548640"/>
            <a:chOff x="338327" y="1918716"/>
            <a:chExt cx="1463040" cy="548640"/>
          </a:xfrm>
        </p:grpSpPr>
        <p:sp>
          <p:nvSpPr>
            <p:cNvPr id="18" name="object 18"/>
            <p:cNvSpPr/>
            <p:nvPr/>
          </p:nvSpPr>
          <p:spPr>
            <a:xfrm>
              <a:off x="338327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38327" y="3346703"/>
            <a:ext cx="1463040" cy="548640"/>
            <a:chOff x="338327" y="3346703"/>
            <a:chExt cx="1463040" cy="548640"/>
          </a:xfrm>
        </p:grpSpPr>
        <p:sp>
          <p:nvSpPr>
            <p:cNvPr id="22" name="object 22"/>
            <p:cNvSpPr/>
            <p:nvPr/>
          </p:nvSpPr>
          <p:spPr>
            <a:xfrm>
              <a:off x="338327" y="3346703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642" y="3660139"/>
              <a:ext cx="549859" cy="140081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393060" y="257378"/>
            <a:ext cx="74047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ARITHME</a:t>
            </a:r>
            <a:r>
              <a:rPr spc="125" dirty="0"/>
              <a:t>T</a:t>
            </a:r>
            <a:r>
              <a:rPr spc="30" dirty="0"/>
              <a:t>IC</a:t>
            </a:r>
            <a:r>
              <a:rPr spc="-415" dirty="0"/>
              <a:t> </a:t>
            </a:r>
            <a:r>
              <a:rPr spc="155" dirty="0"/>
              <a:t>OPE</a:t>
            </a:r>
            <a:r>
              <a:rPr spc="150" dirty="0"/>
              <a:t>R</a:t>
            </a:r>
            <a:r>
              <a:rPr spc="114" dirty="0"/>
              <a:t>ATORS</a:t>
            </a:r>
            <a:r>
              <a:rPr spc="-430" dirty="0"/>
              <a:t> </a:t>
            </a:r>
            <a:r>
              <a:rPr spc="95" dirty="0"/>
              <a:t>&amp;</a:t>
            </a:r>
            <a:r>
              <a:rPr spc="-385" dirty="0"/>
              <a:t> </a:t>
            </a:r>
            <a:r>
              <a:rPr spc="180" dirty="0"/>
              <a:t>METHODS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691764" y="1547240"/>
            <a:ext cx="8801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operators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perform</a:t>
            </a:r>
            <a:r>
              <a:rPr sz="20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numeric</a:t>
            </a:r>
            <a:r>
              <a:rPr sz="20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operations</a:t>
            </a:r>
            <a:r>
              <a:rPr sz="20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598483" y="2428938"/>
          <a:ext cx="3108960" cy="3474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Addition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+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.add()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Subtraction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-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.sub(),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.subtract()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spc="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Multiplication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*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358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.mul(),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.multiply()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Division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/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.div(),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.truediv(),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.divide()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Floor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Division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//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.floordiv()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Modulo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%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6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.mod()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Exponentiation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18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**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.pow()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04617" y="2618232"/>
            <a:ext cx="691769" cy="13855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12640" y="2526538"/>
            <a:ext cx="476376" cy="13881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34282" y="2711195"/>
            <a:ext cx="632459" cy="13703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28565" y="2526538"/>
            <a:ext cx="478027" cy="11442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003546" y="2709417"/>
            <a:ext cx="521080" cy="114427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6250940" y="2424683"/>
            <a:ext cx="1275080" cy="1545590"/>
            <a:chOff x="6250940" y="2424683"/>
            <a:chExt cx="1275080" cy="1545590"/>
          </a:xfrm>
        </p:grpSpPr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50940" y="2480600"/>
              <a:ext cx="1178560" cy="13979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68540" y="2424683"/>
              <a:ext cx="156972" cy="154533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802753" y="2415539"/>
            <a:ext cx="3752850" cy="1623695"/>
            <a:chOff x="7802753" y="2415539"/>
            <a:chExt cx="3752850" cy="1623695"/>
          </a:xfrm>
        </p:grpSpPr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41428" y="2482115"/>
              <a:ext cx="1480879" cy="13979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58300" y="2442971"/>
              <a:ext cx="143255" cy="14828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714040" y="2476540"/>
              <a:ext cx="1760155" cy="14030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394948" y="2415539"/>
              <a:ext cx="156972" cy="151485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805928" y="3925823"/>
              <a:ext cx="3746500" cy="109855"/>
            </a:xfrm>
            <a:custGeom>
              <a:avLst/>
              <a:gdLst/>
              <a:ahLst/>
              <a:cxnLst/>
              <a:rect l="l" t="t" r="r" b="b"/>
              <a:pathLst>
                <a:path w="3746500" h="109854">
                  <a:moveTo>
                    <a:pt x="0" y="0"/>
                  </a:moveTo>
                  <a:lnTo>
                    <a:pt x="3946" y="21377"/>
                  </a:lnTo>
                  <a:lnTo>
                    <a:pt x="14716" y="38814"/>
                  </a:lnTo>
                  <a:lnTo>
                    <a:pt x="30700" y="50559"/>
                  </a:lnTo>
                  <a:lnTo>
                    <a:pt x="50292" y="54863"/>
                  </a:lnTo>
                  <a:lnTo>
                    <a:pt x="628776" y="54863"/>
                  </a:lnTo>
                  <a:lnTo>
                    <a:pt x="648315" y="59168"/>
                  </a:lnTo>
                  <a:lnTo>
                    <a:pt x="664305" y="70913"/>
                  </a:lnTo>
                  <a:lnTo>
                    <a:pt x="675104" y="88350"/>
                  </a:lnTo>
                  <a:lnTo>
                    <a:pt x="679069" y="109727"/>
                  </a:lnTo>
                  <a:lnTo>
                    <a:pt x="683015" y="88350"/>
                  </a:lnTo>
                  <a:lnTo>
                    <a:pt x="693785" y="70913"/>
                  </a:lnTo>
                  <a:lnTo>
                    <a:pt x="709769" y="59168"/>
                  </a:lnTo>
                  <a:lnTo>
                    <a:pt x="729361" y="54863"/>
                  </a:lnTo>
                  <a:lnTo>
                    <a:pt x="3695700" y="54863"/>
                  </a:lnTo>
                  <a:lnTo>
                    <a:pt x="3715291" y="50559"/>
                  </a:lnTo>
                  <a:lnTo>
                    <a:pt x="3731275" y="38814"/>
                  </a:lnTo>
                  <a:lnTo>
                    <a:pt x="3742045" y="21377"/>
                  </a:lnTo>
                  <a:lnTo>
                    <a:pt x="3745992" y="0"/>
                  </a:lnTo>
                </a:path>
              </a:pathLst>
            </a:custGeom>
            <a:ln w="63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211823" y="4579620"/>
            <a:ext cx="4545965" cy="1524000"/>
            <a:chOff x="6211823" y="4579620"/>
            <a:chExt cx="4545965" cy="1524000"/>
          </a:xfrm>
        </p:grpSpPr>
        <p:pic>
          <p:nvPicPr>
            <p:cNvPr id="48" name="object 4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599420" y="4655820"/>
              <a:ext cx="157864" cy="3048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211823" y="4579620"/>
              <a:ext cx="4445508" cy="1524000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8240394" y="4067302"/>
            <a:ext cx="1979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bo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eve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63559" y="5227701"/>
            <a:ext cx="279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uses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string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arithmetic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dollar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sign, </a:t>
            </a:r>
            <a:r>
              <a:rPr sz="1200" i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nv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add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deci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cents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en 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nv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tr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656448" y="5095494"/>
            <a:ext cx="427990" cy="352425"/>
          </a:xfrm>
          <a:custGeom>
            <a:avLst/>
            <a:gdLst/>
            <a:ahLst/>
            <a:cxnLst/>
            <a:rect l="l" t="t" r="r" b="b"/>
            <a:pathLst>
              <a:path w="427990" h="352425">
                <a:moveTo>
                  <a:pt x="47615" y="75672"/>
                </a:moveTo>
                <a:lnTo>
                  <a:pt x="28622" y="76592"/>
                </a:lnTo>
                <a:lnTo>
                  <a:pt x="28955" y="82803"/>
                </a:lnTo>
                <a:lnTo>
                  <a:pt x="32766" y="122554"/>
                </a:lnTo>
                <a:lnTo>
                  <a:pt x="38989" y="160908"/>
                </a:lnTo>
                <a:lnTo>
                  <a:pt x="54101" y="213867"/>
                </a:lnTo>
                <a:lnTo>
                  <a:pt x="78994" y="259841"/>
                </a:lnTo>
                <a:lnTo>
                  <a:pt x="116077" y="295782"/>
                </a:lnTo>
                <a:lnTo>
                  <a:pt x="164846" y="320420"/>
                </a:lnTo>
                <a:lnTo>
                  <a:pt x="202565" y="331596"/>
                </a:lnTo>
                <a:lnTo>
                  <a:pt x="243458" y="339724"/>
                </a:lnTo>
                <a:lnTo>
                  <a:pt x="287274" y="345058"/>
                </a:lnTo>
                <a:lnTo>
                  <a:pt x="332867" y="348614"/>
                </a:lnTo>
                <a:lnTo>
                  <a:pt x="379729" y="350773"/>
                </a:lnTo>
                <a:lnTo>
                  <a:pt x="427227" y="352424"/>
                </a:lnTo>
                <a:lnTo>
                  <a:pt x="427990" y="333374"/>
                </a:lnTo>
                <a:lnTo>
                  <a:pt x="380365" y="331723"/>
                </a:lnTo>
                <a:lnTo>
                  <a:pt x="333755" y="329564"/>
                </a:lnTo>
                <a:lnTo>
                  <a:pt x="288671" y="326008"/>
                </a:lnTo>
                <a:lnTo>
                  <a:pt x="246125" y="320801"/>
                </a:lnTo>
                <a:lnTo>
                  <a:pt x="206501" y="313054"/>
                </a:lnTo>
                <a:lnTo>
                  <a:pt x="154685" y="295655"/>
                </a:lnTo>
                <a:lnTo>
                  <a:pt x="114046" y="270128"/>
                </a:lnTo>
                <a:lnTo>
                  <a:pt x="85344" y="234949"/>
                </a:lnTo>
                <a:lnTo>
                  <a:pt x="66040" y="190626"/>
                </a:lnTo>
                <a:lnTo>
                  <a:pt x="54228" y="138556"/>
                </a:lnTo>
                <a:lnTo>
                  <a:pt x="47878" y="81025"/>
                </a:lnTo>
                <a:lnTo>
                  <a:pt x="47615" y="75672"/>
                </a:lnTo>
                <a:close/>
              </a:path>
              <a:path w="427990" h="352425">
                <a:moveTo>
                  <a:pt x="34417" y="0"/>
                </a:moveTo>
                <a:lnTo>
                  <a:pt x="0" y="77977"/>
                </a:lnTo>
                <a:lnTo>
                  <a:pt x="28622" y="76592"/>
                </a:lnTo>
                <a:lnTo>
                  <a:pt x="27940" y="63880"/>
                </a:lnTo>
                <a:lnTo>
                  <a:pt x="46990" y="62991"/>
                </a:lnTo>
                <a:lnTo>
                  <a:pt x="69735" y="62991"/>
                </a:lnTo>
                <a:lnTo>
                  <a:pt x="34417" y="0"/>
                </a:lnTo>
                <a:close/>
              </a:path>
              <a:path w="427990" h="352425">
                <a:moveTo>
                  <a:pt x="46990" y="62991"/>
                </a:moveTo>
                <a:lnTo>
                  <a:pt x="27940" y="63880"/>
                </a:lnTo>
                <a:lnTo>
                  <a:pt x="28622" y="76592"/>
                </a:lnTo>
                <a:lnTo>
                  <a:pt x="47615" y="75672"/>
                </a:lnTo>
                <a:lnTo>
                  <a:pt x="46990" y="62991"/>
                </a:lnTo>
                <a:close/>
              </a:path>
              <a:path w="427990" h="352425">
                <a:moveTo>
                  <a:pt x="69735" y="62991"/>
                </a:moveTo>
                <a:lnTo>
                  <a:pt x="46990" y="62991"/>
                </a:lnTo>
                <a:lnTo>
                  <a:pt x="47615" y="75672"/>
                </a:lnTo>
                <a:lnTo>
                  <a:pt x="76073" y="74294"/>
                </a:lnTo>
                <a:lnTo>
                  <a:pt x="69735" y="62991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4508" y="4681728"/>
            <a:ext cx="1641475" cy="1447800"/>
          </a:xfrm>
          <a:custGeom>
            <a:avLst/>
            <a:gdLst/>
            <a:ahLst/>
            <a:cxnLst/>
            <a:rect l="l" t="t" r="r" b="b"/>
            <a:pathLst>
              <a:path w="1641475" h="1447800">
                <a:moveTo>
                  <a:pt x="1641348" y="0"/>
                </a:moveTo>
                <a:lnTo>
                  <a:pt x="0" y="0"/>
                </a:lnTo>
                <a:lnTo>
                  <a:pt x="0" y="1447800"/>
                </a:lnTo>
                <a:lnTo>
                  <a:pt x="1641348" y="1447800"/>
                </a:lnTo>
                <a:lnTo>
                  <a:pt x="1641348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4508" y="1840992"/>
            <a:ext cx="1641475" cy="2148840"/>
          </a:xfrm>
          <a:custGeom>
            <a:avLst/>
            <a:gdLst/>
            <a:ahLst/>
            <a:cxnLst/>
            <a:rect l="l" t="t" r="r" b="b"/>
            <a:pathLst>
              <a:path w="1641475" h="2148840">
                <a:moveTo>
                  <a:pt x="1641348" y="0"/>
                </a:moveTo>
                <a:lnTo>
                  <a:pt x="0" y="0"/>
                </a:lnTo>
                <a:lnTo>
                  <a:pt x="0" y="2148839"/>
                </a:lnTo>
                <a:lnTo>
                  <a:pt x="1641348" y="2148839"/>
                </a:lnTo>
                <a:lnTo>
                  <a:pt x="1641348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6729" y="257378"/>
            <a:ext cx="3559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STRING</a:t>
            </a:r>
            <a:r>
              <a:rPr spc="-395" dirty="0"/>
              <a:t> </a:t>
            </a:r>
            <a:r>
              <a:rPr spc="180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437258"/>
            <a:ext cx="6652259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str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accessor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lets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access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Tahoma"/>
                <a:cs typeface="Tahoma"/>
              </a:rPr>
              <a:t>many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string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16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return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i="1" spc="-120" dirty="0">
                <a:solidFill>
                  <a:srgbClr val="404040"/>
                </a:solidFill>
                <a:latin typeface="Trebuchet MS"/>
                <a:cs typeface="Trebuchet MS"/>
              </a:rPr>
              <a:t>(split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5" dirty="0">
                <a:solidFill>
                  <a:srgbClr val="404040"/>
                </a:solidFill>
                <a:latin typeface="Trebuchet MS"/>
                <a:cs typeface="Trebuchet MS"/>
              </a:rPr>
              <a:t>returns</a:t>
            </a:r>
            <a:r>
              <a:rPr sz="16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404040"/>
                </a:solidFill>
                <a:latin typeface="Trebuchet MS"/>
                <a:cs typeface="Trebuchet MS"/>
              </a:rPr>
              <a:t>series)</a:t>
            </a:r>
            <a:endParaRPr sz="16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8483" y="2494089"/>
          <a:ext cx="4996180" cy="4068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.s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rip(),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.lst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(),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.rstrip()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48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Removes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leading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/or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ling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chara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  (spa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6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default)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.u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per(),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.lower()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onverts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chara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te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upper</a:t>
                      </a:r>
                      <a:r>
                        <a:rPr sz="1200" spc="-1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lower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case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.slice(start:stop:step)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pplies</a:t>
                      </a:r>
                      <a:r>
                        <a:rPr sz="1200" spc="-16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slice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strin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eries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.count("string")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ounts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instan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.contains("string")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True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if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given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found;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if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not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epl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ce("a",</a:t>
                      </a:r>
                      <a:r>
                        <a:rPr sz="1200" spc="-1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"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")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1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Replaces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instances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"a"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"b"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91440" marR="3911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.s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lit(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"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deli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"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  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expand=True)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03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plits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based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en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delimi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and  returns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Dat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Frame</a:t>
                      </a:r>
                      <a:r>
                        <a:rPr sz="1200" spc="-16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wi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eries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split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.len()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len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ing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eries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.startswith("string"),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spc="-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.endswith("string")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6854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True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if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starts</a:t>
                      </a:r>
                      <a:r>
                        <a:rPr sz="1200" spc="-1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ends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given </a:t>
                      </a:r>
                      <a:r>
                        <a:rPr sz="1200" spc="-3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;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if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not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6648" y="2637535"/>
            <a:ext cx="971550" cy="1407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5577" y="2637789"/>
            <a:ext cx="780288" cy="13843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980315" y="5007864"/>
            <a:ext cx="3197225" cy="1432560"/>
            <a:chOff x="7980315" y="5007864"/>
            <a:chExt cx="3197225" cy="143256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0315" y="5043678"/>
              <a:ext cx="3137265" cy="13688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7616" y="5070348"/>
              <a:ext cx="2759964" cy="4465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60308" y="5070348"/>
              <a:ext cx="2511552" cy="4465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71860" y="5007864"/>
              <a:ext cx="105155" cy="14325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952231" y="3759708"/>
            <a:ext cx="3200400" cy="1179830"/>
            <a:chOff x="7952231" y="3759708"/>
            <a:chExt cx="3200400" cy="1179830"/>
          </a:xfrm>
        </p:grpSpPr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90631" y="3784454"/>
              <a:ext cx="761545" cy="247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2231" y="3759708"/>
              <a:ext cx="2488692" cy="117957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05571" y="3837432"/>
              <a:ext cx="2385060" cy="14935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956804" y="2478023"/>
            <a:ext cx="3220085" cy="1210310"/>
            <a:chOff x="7956804" y="2478023"/>
            <a:chExt cx="3220085" cy="1210310"/>
          </a:xfrm>
        </p:grpSpPr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56804" y="2478023"/>
              <a:ext cx="3219957" cy="12100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08620" y="2593847"/>
              <a:ext cx="1746503" cy="12496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369679" y="4150867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b="1" i="1" spc="-114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b="1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acces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 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acces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ing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ds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762238" y="4071365"/>
            <a:ext cx="555625" cy="291465"/>
          </a:xfrm>
          <a:custGeom>
            <a:avLst/>
            <a:gdLst/>
            <a:ahLst/>
            <a:cxnLst/>
            <a:rect l="l" t="t" r="r" b="b"/>
            <a:pathLst>
              <a:path w="555625" h="291464">
                <a:moveTo>
                  <a:pt x="47424" y="60343"/>
                </a:moveTo>
                <a:lnTo>
                  <a:pt x="31112" y="70181"/>
                </a:lnTo>
                <a:lnTo>
                  <a:pt x="31368" y="70611"/>
                </a:lnTo>
                <a:lnTo>
                  <a:pt x="52577" y="102488"/>
                </a:lnTo>
                <a:lnTo>
                  <a:pt x="87248" y="147446"/>
                </a:lnTo>
                <a:lnTo>
                  <a:pt x="127253" y="187959"/>
                </a:lnTo>
                <a:lnTo>
                  <a:pt x="157606" y="211454"/>
                </a:lnTo>
                <a:lnTo>
                  <a:pt x="191515" y="231520"/>
                </a:lnTo>
                <a:lnTo>
                  <a:pt x="228980" y="247776"/>
                </a:lnTo>
                <a:lnTo>
                  <a:pt x="269620" y="260349"/>
                </a:lnTo>
                <a:lnTo>
                  <a:pt x="313054" y="270001"/>
                </a:lnTo>
                <a:lnTo>
                  <a:pt x="358775" y="277240"/>
                </a:lnTo>
                <a:lnTo>
                  <a:pt x="406145" y="282447"/>
                </a:lnTo>
                <a:lnTo>
                  <a:pt x="454913" y="286257"/>
                </a:lnTo>
                <a:lnTo>
                  <a:pt x="554227" y="291464"/>
                </a:lnTo>
                <a:lnTo>
                  <a:pt x="555243" y="272414"/>
                </a:lnTo>
                <a:lnTo>
                  <a:pt x="455929" y="267334"/>
                </a:lnTo>
                <a:lnTo>
                  <a:pt x="407669" y="263524"/>
                </a:lnTo>
                <a:lnTo>
                  <a:pt x="360933" y="258317"/>
                </a:lnTo>
                <a:lnTo>
                  <a:pt x="316356" y="251205"/>
                </a:lnTo>
                <a:lnTo>
                  <a:pt x="274192" y="241807"/>
                </a:lnTo>
                <a:lnTo>
                  <a:pt x="235076" y="229615"/>
                </a:lnTo>
                <a:lnTo>
                  <a:pt x="199643" y="214248"/>
                </a:lnTo>
                <a:lnTo>
                  <a:pt x="153288" y="184657"/>
                </a:lnTo>
                <a:lnTo>
                  <a:pt x="113410" y="148208"/>
                </a:lnTo>
                <a:lnTo>
                  <a:pt x="67817" y="91058"/>
                </a:lnTo>
                <a:lnTo>
                  <a:pt x="47424" y="60343"/>
                </a:lnTo>
                <a:close/>
              </a:path>
              <a:path w="555625" h="291464">
                <a:moveTo>
                  <a:pt x="0" y="0"/>
                </a:moveTo>
                <a:lnTo>
                  <a:pt x="6603" y="84962"/>
                </a:lnTo>
                <a:lnTo>
                  <a:pt x="31112" y="70181"/>
                </a:lnTo>
                <a:lnTo>
                  <a:pt x="24637" y="59308"/>
                </a:lnTo>
                <a:lnTo>
                  <a:pt x="40893" y="49529"/>
                </a:lnTo>
                <a:lnTo>
                  <a:pt x="65354" y="49529"/>
                </a:lnTo>
                <a:lnTo>
                  <a:pt x="71881" y="45592"/>
                </a:lnTo>
                <a:lnTo>
                  <a:pt x="0" y="0"/>
                </a:lnTo>
                <a:close/>
              </a:path>
              <a:path w="555625" h="291464">
                <a:moveTo>
                  <a:pt x="40893" y="49529"/>
                </a:moveTo>
                <a:lnTo>
                  <a:pt x="24637" y="59308"/>
                </a:lnTo>
                <a:lnTo>
                  <a:pt x="31112" y="70181"/>
                </a:lnTo>
                <a:lnTo>
                  <a:pt x="47424" y="60343"/>
                </a:lnTo>
                <a:lnTo>
                  <a:pt x="47243" y="60070"/>
                </a:lnTo>
                <a:lnTo>
                  <a:pt x="40893" y="49529"/>
                </a:lnTo>
                <a:close/>
              </a:path>
              <a:path w="555625" h="291464">
                <a:moveTo>
                  <a:pt x="65354" y="49529"/>
                </a:moveTo>
                <a:lnTo>
                  <a:pt x="40893" y="49529"/>
                </a:lnTo>
                <a:lnTo>
                  <a:pt x="47243" y="60070"/>
                </a:lnTo>
                <a:lnTo>
                  <a:pt x="47424" y="60343"/>
                </a:lnTo>
                <a:lnTo>
                  <a:pt x="65354" y="49529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577578" y="5724855"/>
            <a:ext cx="189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ving</a:t>
            </a:r>
            <a:r>
              <a:rPr sz="12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ll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ign, 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nv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18854" y="5333238"/>
            <a:ext cx="380365" cy="601345"/>
          </a:xfrm>
          <a:custGeom>
            <a:avLst/>
            <a:gdLst/>
            <a:ahLst/>
            <a:cxnLst/>
            <a:rect l="l" t="t" r="r" b="b"/>
            <a:pathLst>
              <a:path w="380365" h="601345">
                <a:moveTo>
                  <a:pt x="47747" y="76007"/>
                </a:moveTo>
                <a:lnTo>
                  <a:pt x="28691" y="76388"/>
                </a:lnTo>
                <a:lnTo>
                  <a:pt x="30606" y="141605"/>
                </a:lnTo>
                <a:lnTo>
                  <a:pt x="32130" y="176022"/>
                </a:lnTo>
                <a:lnTo>
                  <a:pt x="36322" y="242697"/>
                </a:lnTo>
                <a:lnTo>
                  <a:pt x="42799" y="305854"/>
                </a:lnTo>
                <a:lnTo>
                  <a:pt x="52070" y="364388"/>
                </a:lnTo>
                <a:lnTo>
                  <a:pt x="65024" y="417258"/>
                </a:lnTo>
                <a:lnTo>
                  <a:pt x="82296" y="463575"/>
                </a:lnTo>
                <a:lnTo>
                  <a:pt x="104775" y="502145"/>
                </a:lnTo>
                <a:lnTo>
                  <a:pt x="132334" y="532536"/>
                </a:lnTo>
                <a:lnTo>
                  <a:pt x="164084" y="555523"/>
                </a:lnTo>
                <a:lnTo>
                  <a:pt x="199136" y="572211"/>
                </a:lnTo>
                <a:lnTo>
                  <a:pt x="236600" y="583755"/>
                </a:lnTo>
                <a:lnTo>
                  <a:pt x="276098" y="591413"/>
                </a:lnTo>
                <a:lnTo>
                  <a:pt x="337439" y="598055"/>
                </a:lnTo>
                <a:lnTo>
                  <a:pt x="378841" y="600811"/>
                </a:lnTo>
                <a:lnTo>
                  <a:pt x="380111" y="581812"/>
                </a:lnTo>
                <a:lnTo>
                  <a:pt x="338709" y="579043"/>
                </a:lnTo>
                <a:lnTo>
                  <a:pt x="298196" y="575157"/>
                </a:lnTo>
                <a:lnTo>
                  <a:pt x="259334" y="569252"/>
                </a:lnTo>
                <a:lnTo>
                  <a:pt x="205359" y="554215"/>
                </a:lnTo>
                <a:lnTo>
                  <a:pt x="158242" y="528955"/>
                </a:lnTo>
                <a:lnTo>
                  <a:pt x="119634" y="490169"/>
                </a:lnTo>
                <a:lnTo>
                  <a:pt x="99187" y="454825"/>
                </a:lnTo>
                <a:lnTo>
                  <a:pt x="83057" y="411225"/>
                </a:lnTo>
                <a:lnTo>
                  <a:pt x="70612" y="360273"/>
                </a:lnTo>
                <a:lnTo>
                  <a:pt x="61595" y="303174"/>
                </a:lnTo>
                <a:lnTo>
                  <a:pt x="55245" y="241046"/>
                </a:lnTo>
                <a:lnTo>
                  <a:pt x="51180" y="174878"/>
                </a:lnTo>
                <a:lnTo>
                  <a:pt x="49656" y="140715"/>
                </a:lnTo>
                <a:lnTo>
                  <a:pt x="47747" y="76007"/>
                </a:lnTo>
                <a:close/>
              </a:path>
              <a:path w="380365" h="601345">
                <a:moveTo>
                  <a:pt x="36575" y="0"/>
                </a:moveTo>
                <a:lnTo>
                  <a:pt x="0" y="76962"/>
                </a:lnTo>
                <a:lnTo>
                  <a:pt x="28691" y="76388"/>
                </a:lnTo>
                <a:lnTo>
                  <a:pt x="28321" y="63753"/>
                </a:lnTo>
                <a:lnTo>
                  <a:pt x="47371" y="63246"/>
                </a:lnTo>
                <a:lnTo>
                  <a:pt x="69796" y="63246"/>
                </a:lnTo>
                <a:lnTo>
                  <a:pt x="36575" y="0"/>
                </a:lnTo>
                <a:close/>
              </a:path>
              <a:path w="380365" h="601345">
                <a:moveTo>
                  <a:pt x="47371" y="63246"/>
                </a:moveTo>
                <a:lnTo>
                  <a:pt x="28321" y="63753"/>
                </a:lnTo>
                <a:lnTo>
                  <a:pt x="28691" y="76388"/>
                </a:lnTo>
                <a:lnTo>
                  <a:pt x="47747" y="76007"/>
                </a:lnTo>
                <a:lnTo>
                  <a:pt x="47371" y="63246"/>
                </a:lnTo>
                <a:close/>
              </a:path>
              <a:path w="380365" h="601345">
                <a:moveTo>
                  <a:pt x="69796" y="63246"/>
                </a:moveTo>
                <a:lnTo>
                  <a:pt x="47371" y="63246"/>
                </a:lnTo>
                <a:lnTo>
                  <a:pt x="47747" y="76007"/>
                </a:lnTo>
                <a:lnTo>
                  <a:pt x="76200" y="75437"/>
                </a:lnTo>
                <a:lnTo>
                  <a:pt x="69796" y="63246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254508" y="4681728"/>
            <a:ext cx="1641475" cy="1447800"/>
            <a:chOff x="254508" y="4681728"/>
            <a:chExt cx="1641475" cy="1447800"/>
          </a:xfrm>
        </p:grpSpPr>
        <p:sp>
          <p:nvSpPr>
            <p:cNvPr id="28" name="object 28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4508" y="4681728"/>
              <a:ext cx="1641475" cy="1447800"/>
            </a:xfrm>
            <a:custGeom>
              <a:avLst/>
              <a:gdLst/>
              <a:ahLst/>
              <a:cxnLst/>
              <a:rect l="l" t="t" r="r" b="b"/>
              <a:pathLst>
                <a:path w="1641475" h="1447800">
                  <a:moveTo>
                    <a:pt x="1641348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641348" y="1447800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54508" y="1840992"/>
            <a:ext cx="1641475" cy="2148840"/>
            <a:chOff x="254508" y="1840992"/>
            <a:chExt cx="1641475" cy="2148840"/>
          </a:xfrm>
        </p:grpSpPr>
        <p:sp>
          <p:nvSpPr>
            <p:cNvPr id="36" name="object 36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54508" y="1840992"/>
              <a:ext cx="1641475" cy="2148840"/>
            </a:xfrm>
            <a:custGeom>
              <a:avLst/>
              <a:gdLst/>
              <a:ahLst/>
              <a:cxnLst/>
              <a:rect l="l" t="t" r="r" b="b"/>
              <a:pathLst>
                <a:path w="1641475" h="2148840">
                  <a:moveTo>
                    <a:pt x="1641348" y="0"/>
                  </a:moveTo>
                  <a:lnTo>
                    <a:pt x="0" y="0"/>
                  </a:lnTo>
                  <a:lnTo>
                    <a:pt x="0" y="2148839"/>
                  </a:lnTo>
                  <a:lnTo>
                    <a:pt x="1641348" y="2148839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338327" y="4061459"/>
            <a:ext cx="1463040" cy="548640"/>
            <a:chOff x="338327" y="4061459"/>
            <a:chExt cx="1463040" cy="548640"/>
          </a:xfrm>
        </p:grpSpPr>
        <p:sp>
          <p:nvSpPr>
            <p:cNvPr id="46" name="object 46"/>
            <p:cNvSpPr/>
            <p:nvPr/>
          </p:nvSpPr>
          <p:spPr>
            <a:xfrm>
              <a:off x="338327" y="4061459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8827" y="4192396"/>
              <a:ext cx="887552" cy="1372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7151" y="4375276"/>
              <a:ext cx="880338" cy="138937"/>
            </a:xfrm>
            <a:prstGeom prst="rect">
              <a:avLst/>
            </a:prstGeom>
          </p:spPr>
        </p:pic>
      </p:grpSp>
      <p:sp>
        <p:nvSpPr>
          <p:cNvPr id="49" name="object 49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197" y="257378"/>
            <a:ext cx="675703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ahoma"/>
                <a:cs typeface="Tahoma"/>
              </a:rPr>
              <a:t>ASSIGN</a:t>
            </a:r>
            <a:r>
              <a:rPr b="1" spc="-210" dirty="0">
                <a:latin typeface="Tahoma"/>
                <a:cs typeface="Tahoma"/>
              </a:rPr>
              <a:t>M</a:t>
            </a:r>
            <a:r>
              <a:rPr b="1" spc="-80" dirty="0">
                <a:latin typeface="Tahoma"/>
                <a:cs typeface="Tahoma"/>
              </a:rPr>
              <a:t>ENT</a:t>
            </a:r>
            <a:r>
              <a:rPr spc="-325" dirty="0"/>
              <a:t>:</a:t>
            </a:r>
            <a:r>
              <a:rPr spc="-409" dirty="0"/>
              <a:t> </a:t>
            </a:r>
            <a:r>
              <a:rPr spc="-45" dirty="0"/>
              <a:t>SER</a:t>
            </a:r>
            <a:r>
              <a:rPr spc="-25" dirty="0"/>
              <a:t>I</a:t>
            </a:r>
            <a:r>
              <a:rPr spc="-10" dirty="0"/>
              <a:t>ES</a:t>
            </a:r>
            <a:r>
              <a:rPr spc="-385" dirty="0"/>
              <a:t> </a:t>
            </a:r>
            <a:r>
              <a:rPr spc="150" dirty="0"/>
              <a:t>OPERA</a:t>
            </a:r>
            <a:r>
              <a:rPr spc="155" dirty="0"/>
              <a:t>T</a:t>
            </a:r>
            <a:r>
              <a:rPr spc="70" dirty="0"/>
              <a:t>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33968" y="1463420"/>
            <a:ext cx="169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Resu</a:t>
            </a:r>
            <a:r>
              <a:rPr sz="20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b="1" i="1" spc="-15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10"/>
              </a:spcBef>
            </a:pPr>
            <a:r>
              <a:rPr sz="1400" spc="10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ey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there,</a:t>
            </a:r>
            <a:endParaRPr sz="1400">
              <a:latin typeface="Tahoma"/>
              <a:cs typeface="Tahoma"/>
            </a:endParaRPr>
          </a:p>
          <a:p>
            <a:pPr marL="182880" marR="234315">
              <a:lnSpc>
                <a:spcPct val="100000"/>
              </a:lnSpc>
              <a:spcBef>
                <a:spcPts val="1200"/>
              </a:spcBef>
            </a:pP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I’m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doing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‘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tress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sting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’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my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model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s.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wa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loo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at 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financial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impact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were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ahoma"/>
                <a:cs typeface="Tahoma"/>
              </a:rPr>
              <a:t>10%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higher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add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additional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two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dollars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per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barrel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top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Once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you’ve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done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create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represents</a:t>
            </a:r>
            <a:r>
              <a:rPr sz="14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percent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difference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between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each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price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max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price.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Finally,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extract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month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string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dates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index,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</a:pP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st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them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inte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er.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22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en</a:t>
            </a:r>
            <a:r>
              <a:rPr sz="1400" b="1" spc="-55" dirty="0">
                <a:solidFill>
                  <a:srgbClr val="404040"/>
                </a:solidFill>
                <a:latin typeface="Tahoma"/>
                <a:cs typeface="Tahoma"/>
              </a:rPr>
              <a:t>sitivity</a:t>
            </a:r>
            <a:r>
              <a:rPr sz="1400" b="1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b="1" spc="-65" dirty="0">
                <a:solidFill>
                  <a:srgbClr val="404040"/>
                </a:solidFill>
                <a:latin typeface="Tahoma"/>
                <a:cs typeface="Tahoma"/>
              </a:rPr>
              <a:t>al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sis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79464" y="2238755"/>
            <a:ext cx="2298700" cy="1537970"/>
            <a:chOff x="6379464" y="2238755"/>
            <a:chExt cx="2298700" cy="153797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9464" y="2238755"/>
              <a:ext cx="2298190" cy="15377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2136" y="2278379"/>
              <a:ext cx="2186940" cy="1569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4328" y="2479547"/>
              <a:ext cx="2162555" cy="128777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9035795" y="2225039"/>
            <a:ext cx="1511935" cy="571500"/>
            <a:chOff x="9035795" y="2225039"/>
            <a:chExt cx="1511935" cy="57150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35795" y="2225039"/>
              <a:ext cx="1511806" cy="5715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60179" y="2278379"/>
              <a:ext cx="1438655" cy="17678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379464" y="4055364"/>
            <a:ext cx="3091180" cy="1734820"/>
            <a:chOff x="6379464" y="4055364"/>
            <a:chExt cx="3091180" cy="1734820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79464" y="4055364"/>
              <a:ext cx="3090670" cy="17205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22136" y="4084320"/>
              <a:ext cx="2980943" cy="1645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9088" y="4489704"/>
              <a:ext cx="2241804" cy="129997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677400" y="4038600"/>
            <a:ext cx="2026920" cy="1450975"/>
            <a:chOff x="9677400" y="4038600"/>
            <a:chExt cx="2026920" cy="1450975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77400" y="4038600"/>
              <a:ext cx="2026920" cy="14508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0071" y="4084319"/>
              <a:ext cx="1932431" cy="14020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136" y="257378"/>
            <a:ext cx="6189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Tahoma"/>
                <a:cs typeface="Tahoma"/>
              </a:rPr>
              <a:t>S</a:t>
            </a:r>
            <a:r>
              <a:rPr b="1" spc="-130" dirty="0">
                <a:latin typeface="Tahoma"/>
                <a:cs typeface="Tahoma"/>
              </a:rPr>
              <a:t>O</a:t>
            </a:r>
            <a:r>
              <a:rPr b="1" spc="-120" dirty="0">
                <a:latin typeface="Tahoma"/>
                <a:cs typeface="Tahoma"/>
              </a:rPr>
              <a:t>LUTIO</a:t>
            </a:r>
            <a:r>
              <a:rPr b="1" spc="-160" dirty="0">
                <a:latin typeface="Tahoma"/>
                <a:cs typeface="Tahoma"/>
              </a:rPr>
              <a:t>N</a:t>
            </a:r>
            <a:r>
              <a:rPr spc="-325" dirty="0"/>
              <a:t>:</a:t>
            </a:r>
            <a:r>
              <a:rPr spc="-395" dirty="0"/>
              <a:t> </a:t>
            </a:r>
            <a:r>
              <a:rPr spc="-30" dirty="0"/>
              <a:t>SERIES</a:t>
            </a:r>
            <a:r>
              <a:rPr spc="-385" dirty="0"/>
              <a:t> </a:t>
            </a:r>
            <a:r>
              <a:rPr spc="275" dirty="0"/>
              <a:t>O</a:t>
            </a:r>
            <a:r>
              <a:rPr spc="200" dirty="0"/>
              <a:t>P</a:t>
            </a:r>
            <a:r>
              <a:rPr spc="90" dirty="0"/>
              <a:t>ERATIONS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6077" y="1463420"/>
            <a:ext cx="1494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Sol</a:t>
            </a:r>
            <a:r>
              <a:rPr sz="20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2000" b="1" i="1" spc="-1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10"/>
              </a:spcBef>
            </a:pPr>
            <a:r>
              <a:rPr sz="1400" spc="10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ey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there,</a:t>
            </a:r>
            <a:endParaRPr sz="1400">
              <a:latin typeface="Tahoma"/>
              <a:cs typeface="Tahoma"/>
            </a:endParaRPr>
          </a:p>
          <a:p>
            <a:pPr marL="182880" marR="234315">
              <a:lnSpc>
                <a:spcPct val="100000"/>
              </a:lnSpc>
              <a:spcBef>
                <a:spcPts val="1200"/>
              </a:spcBef>
            </a:pP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I’m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doing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‘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tress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te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sting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’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my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model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s.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wa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loo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k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at 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financial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impact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were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ahoma"/>
                <a:cs typeface="Tahoma"/>
              </a:rPr>
              <a:t>10%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higher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add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additional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two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dollars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per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barrel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top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Once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you’ve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done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create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represents</a:t>
            </a:r>
            <a:r>
              <a:rPr sz="14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percent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difference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between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each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price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max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price.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Finally,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extract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month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string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dates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index,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</a:pP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st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them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inte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er.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22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en</a:t>
            </a:r>
            <a:r>
              <a:rPr sz="1400" b="1" spc="-55" dirty="0">
                <a:solidFill>
                  <a:srgbClr val="404040"/>
                </a:solidFill>
                <a:latin typeface="Tahoma"/>
                <a:cs typeface="Tahoma"/>
              </a:rPr>
              <a:t>sitivity</a:t>
            </a:r>
            <a:r>
              <a:rPr sz="1400" b="1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b="1" spc="-65" dirty="0">
                <a:solidFill>
                  <a:srgbClr val="404040"/>
                </a:solidFill>
                <a:latin typeface="Tahoma"/>
                <a:cs typeface="Tahoma"/>
              </a:rPr>
              <a:t>al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sis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79464" y="2238755"/>
            <a:ext cx="2298700" cy="1537970"/>
            <a:chOff x="6379464" y="2238755"/>
            <a:chExt cx="2298700" cy="153797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9464" y="2238755"/>
              <a:ext cx="2298190" cy="15377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4328" y="2479547"/>
              <a:ext cx="2162555" cy="128777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35795" y="2225039"/>
            <a:ext cx="1511806" cy="57150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6379464" y="4055364"/>
            <a:ext cx="3091180" cy="1734820"/>
            <a:chOff x="6379464" y="4055364"/>
            <a:chExt cx="3091180" cy="173482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79464" y="4055364"/>
              <a:ext cx="3090670" cy="17205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9088" y="4489704"/>
              <a:ext cx="2241804" cy="1299972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77400" y="4038600"/>
            <a:ext cx="2026920" cy="145084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5925" y="3307079"/>
            <a:ext cx="4293870" cy="3192780"/>
            <a:chOff x="4225925" y="3307079"/>
            <a:chExt cx="4293870" cy="3192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3212" y="3307079"/>
              <a:ext cx="4018788" cy="31927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93129" y="3516248"/>
              <a:ext cx="2499360" cy="144145"/>
            </a:xfrm>
            <a:custGeom>
              <a:avLst/>
              <a:gdLst/>
              <a:ahLst/>
              <a:cxnLst/>
              <a:rect l="l" t="t" r="r" b="b"/>
              <a:pathLst>
                <a:path w="2499359" h="144145">
                  <a:moveTo>
                    <a:pt x="67564" y="68834"/>
                  </a:moveTo>
                  <a:lnTo>
                    <a:pt x="0" y="120776"/>
                  </a:lnTo>
                  <a:lnTo>
                    <a:pt x="82042" y="143637"/>
                  </a:lnTo>
                  <a:lnTo>
                    <a:pt x="77076" y="117982"/>
                  </a:lnTo>
                  <a:lnTo>
                    <a:pt x="64135" y="117982"/>
                  </a:lnTo>
                  <a:lnTo>
                    <a:pt x="60579" y="99313"/>
                  </a:lnTo>
                  <a:lnTo>
                    <a:pt x="73001" y="96927"/>
                  </a:lnTo>
                  <a:lnTo>
                    <a:pt x="67564" y="68834"/>
                  </a:lnTo>
                  <a:close/>
                </a:path>
                <a:path w="2499359" h="144145">
                  <a:moveTo>
                    <a:pt x="73001" y="96927"/>
                  </a:moveTo>
                  <a:lnTo>
                    <a:pt x="60579" y="99313"/>
                  </a:lnTo>
                  <a:lnTo>
                    <a:pt x="64135" y="117982"/>
                  </a:lnTo>
                  <a:lnTo>
                    <a:pt x="76611" y="115579"/>
                  </a:lnTo>
                  <a:lnTo>
                    <a:pt x="73001" y="96927"/>
                  </a:lnTo>
                  <a:close/>
                </a:path>
                <a:path w="2499359" h="144145">
                  <a:moveTo>
                    <a:pt x="76611" y="115579"/>
                  </a:moveTo>
                  <a:lnTo>
                    <a:pt x="64135" y="117982"/>
                  </a:lnTo>
                  <a:lnTo>
                    <a:pt x="77076" y="117982"/>
                  </a:lnTo>
                  <a:lnTo>
                    <a:pt x="76611" y="115579"/>
                  </a:lnTo>
                  <a:close/>
                </a:path>
                <a:path w="2499359" h="144145">
                  <a:moveTo>
                    <a:pt x="2499360" y="0"/>
                  </a:moveTo>
                  <a:lnTo>
                    <a:pt x="2257933" y="0"/>
                  </a:lnTo>
                  <a:lnTo>
                    <a:pt x="1049274" y="10033"/>
                  </a:lnTo>
                  <a:lnTo>
                    <a:pt x="792099" y="18541"/>
                  </a:lnTo>
                  <a:lnTo>
                    <a:pt x="680593" y="24256"/>
                  </a:lnTo>
                  <a:lnTo>
                    <a:pt x="580009" y="30861"/>
                  </a:lnTo>
                  <a:lnTo>
                    <a:pt x="489331" y="38226"/>
                  </a:lnTo>
                  <a:lnTo>
                    <a:pt x="381635" y="49149"/>
                  </a:lnTo>
                  <a:lnTo>
                    <a:pt x="332740" y="54990"/>
                  </a:lnTo>
                  <a:lnTo>
                    <a:pt x="286639" y="61087"/>
                  </a:lnTo>
                  <a:lnTo>
                    <a:pt x="243078" y="67437"/>
                  </a:lnTo>
                  <a:lnTo>
                    <a:pt x="181610" y="77215"/>
                  </a:lnTo>
                  <a:lnTo>
                    <a:pt x="143002" y="83820"/>
                  </a:lnTo>
                  <a:lnTo>
                    <a:pt x="73001" y="96927"/>
                  </a:lnTo>
                  <a:lnTo>
                    <a:pt x="76611" y="115579"/>
                  </a:lnTo>
                  <a:lnTo>
                    <a:pt x="108966" y="109346"/>
                  </a:lnTo>
                  <a:lnTo>
                    <a:pt x="184658" y="96012"/>
                  </a:lnTo>
                  <a:lnTo>
                    <a:pt x="245745" y="86233"/>
                  </a:lnTo>
                  <a:lnTo>
                    <a:pt x="335025" y="73913"/>
                  </a:lnTo>
                  <a:lnTo>
                    <a:pt x="435610" y="62484"/>
                  </a:lnTo>
                  <a:lnTo>
                    <a:pt x="490982" y="57150"/>
                  </a:lnTo>
                  <a:lnTo>
                    <a:pt x="613791" y="47625"/>
                  </a:lnTo>
                  <a:lnTo>
                    <a:pt x="754506" y="39370"/>
                  </a:lnTo>
                  <a:lnTo>
                    <a:pt x="959230" y="31496"/>
                  </a:lnTo>
                  <a:lnTo>
                    <a:pt x="1560322" y="21336"/>
                  </a:lnTo>
                  <a:lnTo>
                    <a:pt x="2499360" y="19050"/>
                  </a:lnTo>
                  <a:lnTo>
                    <a:pt x="2499360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9100" y="3837431"/>
              <a:ext cx="4287520" cy="2476500"/>
            </a:xfrm>
            <a:custGeom>
              <a:avLst/>
              <a:gdLst/>
              <a:ahLst/>
              <a:cxnLst/>
              <a:rect l="l" t="t" r="r" b="b"/>
              <a:pathLst>
                <a:path w="4287520" h="2476500">
                  <a:moveTo>
                    <a:pt x="4177283" y="964692"/>
                  </a:moveTo>
                  <a:lnTo>
                    <a:pt x="4198661" y="960745"/>
                  </a:lnTo>
                  <a:lnTo>
                    <a:pt x="4216098" y="949975"/>
                  </a:lnTo>
                  <a:lnTo>
                    <a:pt x="4227843" y="933991"/>
                  </a:lnTo>
                  <a:lnTo>
                    <a:pt x="4232148" y="914400"/>
                  </a:lnTo>
                  <a:lnTo>
                    <a:pt x="4232148" y="467614"/>
                  </a:lnTo>
                  <a:lnTo>
                    <a:pt x="4236452" y="448075"/>
                  </a:lnTo>
                  <a:lnTo>
                    <a:pt x="4248197" y="432085"/>
                  </a:lnTo>
                  <a:lnTo>
                    <a:pt x="4265634" y="421286"/>
                  </a:lnTo>
                  <a:lnTo>
                    <a:pt x="4287011" y="417322"/>
                  </a:lnTo>
                  <a:lnTo>
                    <a:pt x="4265634" y="413375"/>
                  </a:lnTo>
                  <a:lnTo>
                    <a:pt x="4248197" y="402605"/>
                  </a:lnTo>
                  <a:lnTo>
                    <a:pt x="4236452" y="386621"/>
                  </a:lnTo>
                  <a:lnTo>
                    <a:pt x="4232148" y="367030"/>
                  </a:lnTo>
                  <a:lnTo>
                    <a:pt x="4232148" y="50292"/>
                  </a:lnTo>
                  <a:lnTo>
                    <a:pt x="4227843" y="30700"/>
                  </a:lnTo>
                  <a:lnTo>
                    <a:pt x="4216098" y="14716"/>
                  </a:lnTo>
                  <a:lnTo>
                    <a:pt x="4198661" y="3946"/>
                  </a:lnTo>
                  <a:lnTo>
                    <a:pt x="4177283" y="0"/>
                  </a:lnTo>
                </a:path>
                <a:path w="4287520" h="2476500">
                  <a:moveTo>
                    <a:pt x="109727" y="2476500"/>
                  </a:moveTo>
                  <a:lnTo>
                    <a:pt x="88350" y="2472547"/>
                  </a:lnTo>
                  <a:lnTo>
                    <a:pt x="70913" y="2461769"/>
                  </a:lnTo>
                  <a:lnTo>
                    <a:pt x="59168" y="2445783"/>
                  </a:lnTo>
                  <a:lnTo>
                    <a:pt x="54863" y="2426208"/>
                  </a:lnTo>
                  <a:lnTo>
                    <a:pt x="54863" y="1241933"/>
                  </a:lnTo>
                  <a:lnTo>
                    <a:pt x="50559" y="1222341"/>
                  </a:lnTo>
                  <a:lnTo>
                    <a:pt x="38814" y="1206357"/>
                  </a:lnTo>
                  <a:lnTo>
                    <a:pt x="21377" y="1195587"/>
                  </a:lnTo>
                  <a:lnTo>
                    <a:pt x="0" y="1191641"/>
                  </a:lnTo>
                  <a:lnTo>
                    <a:pt x="21377" y="1187694"/>
                  </a:lnTo>
                  <a:lnTo>
                    <a:pt x="38814" y="1176924"/>
                  </a:lnTo>
                  <a:lnTo>
                    <a:pt x="50559" y="1160940"/>
                  </a:lnTo>
                  <a:lnTo>
                    <a:pt x="54863" y="1141349"/>
                  </a:lnTo>
                  <a:lnTo>
                    <a:pt x="54863" y="1004316"/>
                  </a:lnTo>
                  <a:lnTo>
                    <a:pt x="59168" y="984724"/>
                  </a:lnTo>
                  <a:lnTo>
                    <a:pt x="70913" y="968740"/>
                  </a:lnTo>
                  <a:lnTo>
                    <a:pt x="88350" y="957970"/>
                  </a:lnTo>
                  <a:lnTo>
                    <a:pt x="109727" y="954024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3429" y="257378"/>
            <a:ext cx="3025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PANDAS</a:t>
            </a:r>
            <a:r>
              <a:rPr spc="-409" dirty="0"/>
              <a:t> </a:t>
            </a:r>
            <a:r>
              <a:rPr spc="-30" dirty="0"/>
              <a:t>SERIES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691764" y="1547240"/>
            <a:ext cx="85356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structures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built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top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arrays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also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contain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1600" b="1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85" dirty="0">
                <a:solidFill>
                  <a:srgbClr val="404040"/>
                </a:solidFill>
                <a:latin typeface="Tahoma"/>
                <a:cs typeface="Tahoma"/>
              </a:rPr>
              <a:t>optional</a:t>
            </a:r>
            <a:r>
              <a:rPr sz="1600" b="1" spc="-140" dirty="0">
                <a:solidFill>
                  <a:srgbClr val="404040"/>
                </a:solidFill>
                <a:latin typeface="Tahoma"/>
                <a:cs typeface="Tahoma"/>
              </a:rPr>
              <a:t> name</a:t>
            </a:r>
            <a:r>
              <a:rPr sz="1600" spc="-14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addition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array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endParaRPr sz="16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They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created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other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ahoma"/>
                <a:cs typeface="Tahoma"/>
              </a:rPr>
              <a:t>types,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but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usually</a:t>
            </a:r>
            <a:r>
              <a:rPr sz="16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imported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external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sources</a:t>
            </a:r>
            <a:endParaRPr sz="16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Two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more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grouped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together</a:t>
            </a:r>
            <a:r>
              <a:rPr sz="16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form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DataFrame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6121" y="3416300"/>
            <a:ext cx="2793365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229" dirty="0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d’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ias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Pandas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ib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Pandas’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Series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converts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lists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um</a:t>
            </a:r>
            <a:r>
              <a:rPr sz="1200" i="1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ays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am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gument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eci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64917" y="4823205"/>
            <a:ext cx="1379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ay 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integers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tart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ing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at 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au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t,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can 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dif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5628" y="5798921"/>
            <a:ext cx="2921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name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ty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st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ed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we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27700" y="5922645"/>
            <a:ext cx="366395" cy="313055"/>
          </a:xfrm>
          <a:custGeom>
            <a:avLst/>
            <a:gdLst/>
            <a:ahLst/>
            <a:cxnLst/>
            <a:rect l="l" t="t" r="r" b="b"/>
            <a:pathLst>
              <a:path w="366395" h="313054">
                <a:moveTo>
                  <a:pt x="0" y="229311"/>
                </a:moveTo>
                <a:lnTo>
                  <a:pt x="17017" y="312800"/>
                </a:lnTo>
                <a:lnTo>
                  <a:pt x="69355" y="253961"/>
                </a:lnTo>
                <a:lnTo>
                  <a:pt x="42672" y="253961"/>
                </a:lnTo>
                <a:lnTo>
                  <a:pt x="24384" y="248996"/>
                </a:lnTo>
                <a:lnTo>
                  <a:pt x="27620" y="236740"/>
                </a:lnTo>
                <a:lnTo>
                  <a:pt x="0" y="229311"/>
                </a:lnTo>
                <a:close/>
              </a:path>
              <a:path w="366395" h="313054">
                <a:moveTo>
                  <a:pt x="27620" y="236740"/>
                </a:moveTo>
                <a:lnTo>
                  <a:pt x="24384" y="248996"/>
                </a:lnTo>
                <a:lnTo>
                  <a:pt x="42672" y="253961"/>
                </a:lnTo>
                <a:lnTo>
                  <a:pt x="46058" y="241699"/>
                </a:lnTo>
                <a:lnTo>
                  <a:pt x="27620" y="236740"/>
                </a:lnTo>
                <a:close/>
              </a:path>
              <a:path w="366395" h="313054">
                <a:moveTo>
                  <a:pt x="46058" y="241699"/>
                </a:moveTo>
                <a:lnTo>
                  <a:pt x="42672" y="253961"/>
                </a:lnTo>
                <a:lnTo>
                  <a:pt x="69355" y="253961"/>
                </a:lnTo>
                <a:lnTo>
                  <a:pt x="73660" y="249123"/>
                </a:lnTo>
                <a:lnTo>
                  <a:pt x="46058" y="241699"/>
                </a:lnTo>
                <a:close/>
              </a:path>
              <a:path w="366395" h="313054">
                <a:moveTo>
                  <a:pt x="366013" y="0"/>
                </a:moveTo>
                <a:lnTo>
                  <a:pt x="298703" y="761"/>
                </a:lnTo>
                <a:lnTo>
                  <a:pt x="249554" y="4229"/>
                </a:lnTo>
                <a:lnTo>
                  <a:pt x="202819" y="12611"/>
                </a:lnTo>
                <a:lnTo>
                  <a:pt x="159765" y="27952"/>
                </a:lnTo>
                <a:lnTo>
                  <a:pt x="121792" y="52616"/>
                </a:lnTo>
                <a:lnTo>
                  <a:pt x="90550" y="87820"/>
                </a:lnTo>
                <a:lnTo>
                  <a:pt x="65532" y="131330"/>
                </a:lnTo>
                <a:lnTo>
                  <a:pt x="45212" y="181076"/>
                </a:lnTo>
                <a:lnTo>
                  <a:pt x="28066" y="235051"/>
                </a:lnTo>
                <a:lnTo>
                  <a:pt x="27620" y="236740"/>
                </a:lnTo>
                <a:lnTo>
                  <a:pt x="46058" y="241699"/>
                </a:lnTo>
                <a:lnTo>
                  <a:pt x="46354" y="240626"/>
                </a:lnTo>
                <a:lnTo>
                  <a:pt x="57276" y="204812"/>
                </a:lnTo>
                <a:lnTo>
                  <a:pt x="75691" y="155168"/>
                </a:lnTo>
                <a:lnTo>
                  <a:pt x="97536" y="111886"/>
                </a:lnTo>
                <a:lnTo>
                  <a:pt x="123698" y="77088"/>
                </a:lnTo>
                <a:lnTo>
                  <a:pt x="155448" y="51841"/>
                </a:lnTo>
                <a:lnTo>
                  <a:pt x="193294" y="35153"/>
                </a:lnTo>
                <a:lnTo>
                  <a:pt x="236220" y="25247"/>
                </a:lnTo>
                <a:lnTo>
                  <a:pt x="299085" y="19811"/>
                </a:lnTo>
                <a:lnTo>
                  <a:pt x="366013" y="19049"/>
                </a:lnTo>
                <a:lnTo>
                  <a:pt x="366013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42315" y="2551176"/>
            <a:ext cx="1641475" cy="3578860"/>
            <a:chOff x="242315" y="2551176"/>
            <a:chExt cx="1641475" cy="3578860"/>
          </a:xfrm>
        </p:grpSpPr>
        <p:sp>
          <p:nvSpPr>
            <p:cNvPr id="17" name="object 17"/>
            <p:cNvSpPr/>
            <p:nvPr/>
          </p:nvSpPr>
          <p:spPr>
            <a:xfrm>
              <a:off x="338327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8327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8327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8327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42315" y="2551176"/>
              <a:ext cx="1641475" cy="3578860"/>
            </a:xfrm>
            <a:custGeom>
              <a:avLst/>
              <a:gdLst/>
              <a:ahLst/>
              <a:cxnLst/>
              <a:rect l="l" t="t" r="r" b="b"/>
              <a:pathLst>
                <a:path w="1641475" h="3578860">
                  <a:moveTo>
                    <a:pt x="1641348" y="0"/>
                  </a:moveTo>
                  <a:lnTo>
                    <a:pt x="0" y="0"/>
                  </a:lnTo>
                  <a:lnTo>
                    <a:pt x="0" y="3578352"/>
                  </a:lnTo>
                  <a:lnTo>
                    <a:pt x="1641348" y="3578352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38327" y="1918716"/>
            <a:ext cx="1463040" cy="548640"/>
            <a:chOff x="338327" y="1918716"/>
            <a:chExt cx="1463040" cy="548640"/>
          </a:xfrm>
        </p:grpSpPr>
        <p:sp>
          <p:nvSpPr>
            <p:cNvPr id="33" name="object 33"/>
            <p:cNvSpPr/>
            <p:nvPr/>
          </p:nvSpPr>
          <p:spPr>
            <a:xfrm>
              <a:off x="338327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4748" y="257378"/>
            <a:ext cx="6308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NUMER</a:t>
            </a:r>
            <a:r>
              <a:rPr spc="100" dirty="0"/>
              <a:t>I</a:t>
            </a:r>
            <a:r>
              <a:rPr spc="270" dirty="0"/>
              <a:t>C</a:t>
            </a:r>
            <a:r>
              <a:rPr spc="-395" dirty="0"/>
              <a:t> </a:t>
            </a:r>
            <a:r>
              <a:rPr spc="-45" dirty="0"/>
              <a:t>SER</a:t>
            </a:r>
            <a:r>
              <a:rPr spc="-25" dirty="0"/>
              <a:t>I</a:t>
            </a:r>
            <a:r>
              <a:rPr spc="-10" dirty="0"/>
              <a:t>ES</a:t>
            </a:r>
            <a:r>
              <a:rPr spc="-385" dirty="0"/>
              <a:t> </a:t>
            </a:r>
            <a:r>
              <a:rPr spc="225" dirty="0"/>
              <a:t>AG</a:t>
            </a:r>
            <a:r>
              <a:rPr spc="245" dirty="0"/>
              <a:t>G</a:t>
            </a:r>
            <a:r>
              <a:rPr spc="130" dirty="0"/>
              <a:t>REGAT</a:t>
            </a:r>
            <a:r>
              <a:rPr spc="120" dirty="0"/>
              <a:t>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6341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aggregate</a:t>
            </a:r>
            <a:r>
              <a:rPr sz="20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numerical</a:t>
            </a:r>
            <a:r>
              <a:rPr sz="2000" b="1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8483" y="2346134"/>
          <a:ext cx="4996815" cy="411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.count()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mb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.fi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st(),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.las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first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em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.mean(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)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.median()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ulates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mean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medi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in(),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ax()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llest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est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lue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max(),</a:t>
                      </a:r>
                      <a:r>
                        <a:rPr sz="1200" spc="-1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min()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ex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sm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llest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est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lues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.s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d(),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Cal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tes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rd</a:t>
                      </a:r>
                      <a:r>
                        <a:rPr sz="1200" spc="-16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.mad()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ulates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mean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absolute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devi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tion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.prod()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Cal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tes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pro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spc="-1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ll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7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.sum()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Cal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ul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tes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sum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ll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ite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spc="-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.quantile()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specified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percentile,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list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percentiles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8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9917" y="2489707"/>
            <a:ext cx="780288" cy="1385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1114" y="2489454"/>
            <a:ext cx="521081" cy="11442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44611" y="2360676"/>
            <a:ext cx="3472903" cy="145694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980976" y="3880103"/>
            <a:ext cx="3437254" cy="1286510"/>
            <a:chOff x="7980976" y="3880103"/>
            <a:chExt cx="3437254" cy="128651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0976" y="3942034"/>
              <a:ext cx="2636731" cy="11671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8084" y="3880103"/>
              <a:ext cx="839724" cy="128625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7944611" y="5283708"/>
            <a:ext cx="3435350" cy="1066800"/>
            <a:chOff x="7944611" y="5283708"/>
            <a:chExt cx="3435350" cy="1066800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31879" y="5326570"/>
              <a:ext cx="147788" cy="2857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4611" y="5283708"/>
              <a:ext cx="3375659" cy="1066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54508" y="4681728"/>
            <a:ext cx="1641475" cy="1447800"/>
            <a:chOff x="254508" y="4681728"/>
            <a:chExt cx="1641475" cy="1447800"/>
          </a:xfrm>
        </p:grpSpPr>
        <p:sp>
          <p:nvSpPr>
            <p:cNvPr id="19" name="object 19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4508" y="4681728"/>
              <a:ext cx="1641475" cy="1447800"/>
            </a:xfrm>
            <a:custGeom>
              <a:avLst/>
              <a:gdLst/>
              <a:ahLst/>
              <a:cxnLst/>
              <a:rect l="l" t="t" r="r" b="b"/>
              <a:pathLst>
                <a:path w="1641475" h="1447800">
                  <a:moveTo>
                    <a:pt x="1641348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641348" y="1447800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54508" y="1840992"/>
            <a:ext cx="1641475" cy="2148840"/>
            <a:chOff x="254508" y="1840992"/>
            <a:chExt cx="1641475" cy="2148840"/>
          </a:xfrm>
        </p:grpSpPr>
        <p:sp>
          <p:nvSpPr>
            <p:cNvPr id="27" name="object 27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4508" y="1840992"/>
              <a:ext cx="1641475" cy="2148840"/>
            </a:xfrm>
            <a:custGeom>
              <a:avLst/>
              <a:gdLst/>
              <a:ahLst/>
              <a:cxnLst/>
              <a:rect l="l" t="t" r="r" b="b"/>
              <a:pathLst>
                <a:path w="1641475" h="2148840">
                  <a:moveTo>
                    <a:pt x="1641348" y="0"/>
                  </a:moveTo>
                  <a:lnTo>
                    <a:pt x="0" y="0"/>
                  </a:lnTo>
                  <a:lnTo>
                    <a:pt x="0" y="2148839"/>
                  </a:lnTo>
                  <a:lnTo>
                    <a:pt x="1641348" y="2148839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38327" y="4061459"/>
            <a:ext cx="1463040" cy="548640"/>
            <a:chOff x="338327" y="4061459"/>
            <a:chExt cx="1463040" cy="548640"/>
          </a:xfrm>
        </p:grpSpPr>
        <p:sp>
          <p:nvSpPr>
            <p:cNvPr id="37" name="object 37"/>
            <p:cNvSpPr/>
            <p:nvPr/>
          </p:nvSpPr>
          <p:spPr>
            <a:xfrm>
              <a:off x="338327" y="4061459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8827" y="4192396"/>
              <a:ext cx="887552" cy="13728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7151" y="4375276"/>
              <a:ext cx="880338" cy="138937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2135" y="5786628"/>
            <a:ext cx="5069205" cy="681355"/>
            <a:chOff x="2612135" y="5786628"/>
            <a:chExt cx="5069205" cy="681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3967" y="5842549"/>
              <a:ext cx="316812" cy="3101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135" y="5786628"/>
              <a:ext cx="5047488" cy="68122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2976" y="257378"/>
            <a:ext cx="7225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CATEGORIC</a:t>
            </a:r>
            <a:r>
              <a:rPr spc="145" dirty="0"/>
              <a:t>A</a:t>
            </a:r>
            <a:r>
              <a:rPr spc="55" dirty="0"/>
              <a:t>L</a:t>
            </a:r>
            <a:r>
              <a:rPr spc="-420" dirty="0"/>
              <a:t> </a:t>
            </a:r>
            <a:r>
              <a:rPr spc="-30" dirty="0"/>
              <a:t>SERIES</a:t>
            </a:r>
            <a:r>
              <a:rPr spc="-385" dirty="0"/>
              <a:t> </a:t>
            </a:r>
            <a:r>
              <a:rPr spc="155" dirty="0"/>
              <a:t>AGGREGATION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91764" y="1547240"/>
            <a:ext cx="6465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use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aggregate </a:t>
            </a:r>
            <a:r>
              <a:rPr sz="2000" b="1" spc="-110" dirty="0">
                <a:solidFill>
                  <a:srgbClr val="404040"/>
                </a:solidFill>
                <a:latin typeface="Tahoma"/>
                <a:cs typeface="Tahoma"/>
              </a:rPr>
              <a:t>categorical</a:t>
            </a:r>
            <a:r>
              <a:rPr sz="2000" b="1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598483" y="2346134"/>
          <a:ext cx="4819650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.unique()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unique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ems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eries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.nunique()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num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unique</a:t>
                      </a:r>
                      <a:r>
                        <a:rPr sz="12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ems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spc="-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.value_counts()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Returns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2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Series</a:t>
                      </a:r>
                      <a:r>
                        <a:rPr sz="12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200" spc="-1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unique</a:t>
                      </a:r>
                      <a:r>
                        <a:rPr sz="12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items</a:t>
                      </a:r>
                      <a:r>
                        <a:rPr sz="12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their</a:t>
                      </a:r>
                      <a:r>
                        <a:rPr sz="12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frequency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901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9989" y="2489454"/>
            <a:ext cx="521081" cy="11442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1416" y="2489707"/>
            <a:ext cx="780288" cy="13855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2566416" y="4155947"/>
            <a:ext cx="2025650" cy="1483360"/>
            <a:chOff x="2566416" y="4155947"/>
            <a:chExt cx="2025650" cy="148336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66416" y="4155947"/>
              <a:ext cx="1751075" cy="14828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89476" y="4770119"/>
              <a:ext cx="402590" cy="346075"/>
            </a:xfrm>
            <a:custGeom>
              <a:avLst/>
              <a:gdLst/>
              <a:ahLst/>
              <a:cxnLst/>
              <a:rect l="l" t="t" r="r" b="b"/>
              <a:pathLst>
                <a:path w="402589" h="346075">
                  <a:moveTo>
                    <a:pt x="229362" y="0"/>
                  </a:moveTo>
                  <a:lnTo>
                    <a:pt x="229362" y="86486"/>
                  </a:lnTo>
                  <a:lnTo>
                    <a:pt x="0" y="86486"/>
                  </a:lnTo>
                  <a:lnTo>
                    <a:pt x="0" y="259460"/>
                  </a:lnTo>
                  <a:lnTo>
                    <a:pt x="229362" y="259460"/>
                  </a:lnTo>
                  <a:lnTo>
                    <a:pt x="229362" y="345947"/>
                  </a:lnTo>
                  <a:lnTo>
                    <a:pt x="402336" y="172973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577071" y="5785103"/>
            <a:ext cx="1703070" cy="690880"/>
            <a:chOff x="8577071" y="5785103"/>
            <a:chExt cx="1703070" cy="69088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93807" y="5840942"/>
              <a:ext cx="386079" cy="3045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7071" y="5785103"/>
              <a:ext cx="1408176" cy="69037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881371" y="4145279"/>
            <a:ext cx="2109470" cy="1310640"/>
            <a:chOff x="4881371" y="4145279"/>
            <a:chExt cx="2109470" cy="131064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4159" y="4196079"/>
              <a:ext cx="169841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81371" y="4145279"/>
              <a:ext cx="1819655" cy="13106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88251" y="4770119"/>
              <a:ext cx="402590" cy="346075"/>
            </a:xfrm>
            <a:custGeom>
              <a:avLst/>
              <a:gdLst/>
              <a:ahLst/>
              <a:cxnLst/>
              <a:rect l="l" t="t" r="r" b="b"/>
              <a:pathLst>
                <a:path w="402590" h="346075">
                  <a:moveTo>
                    <a:pt x="229362" y="0"/>
                  </a:moveTo>
                  <a:lnTo>
                    <a:pt x="229362" y="86486"/>
                  </a:lnTo>
                  <a:lnTo>
                    <a:pt x="0" y="86486"/>
                  </a:lnTo>
                  <a:lnTo>
                    <a:pt x="0" y="259460"/>
                  </a:lnTo>
                  <a:lnTo>
                    <a:pt x="229362" y="259460"/>
                  </a:lnTo>
                  <a:lnTo>
                    <a:pt x="229362" y="345947"/>
                  </a:lnTo>
                  <a:lnTo>
                    <a:pt x="402336" y="172973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47788" y="4145279"/>
            <a:ext cx="3151631" cy="131978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902443" y="4773548"/>
            <a:ext cx="1788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eci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2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maliz</a:t>
            </a:r>
            <a:r>
              <a:rPr sz="12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b="1" i="1" spc="-10" dirty="0">
                <a:solidFill>
                  <a:srgbClr val="A20FFF"/>
                </a:solidFill>
                <a:latin typeface="Trebuchet MS"/>
                <a:cs typeface="Trebuchet MS"/>
              </a:rPr>
              <a:t>=</a:t>
            </a:r>
            <a:r>
              <a:rPr sz="1200" b="1" i="1" spc="-165" dirty="0">
                <a:solidFill>
                  <a:srgbClr val="208D1E"/>
                </a:solidFill>
                <a:latin typeface="Trebuchet MS"/>
                <a:cs typeface="Trebuchet MS"/>
              </a:rPr>
              <a:t>T</a:t>
            </a:r>
            <a:r>
              <a:rPr sz="1200" b="1" i="1" spc="-105" dirty="0">
                <a:solidFill>
                  <a:srgbClr val="208D1E"/>
                </a:solidFill>
                <a:latin typeface="Trebuchet MS"/>
                <a:cs typeface="Trebuchet MS"/>
              </a:rPr>
              <a:t>r</a:t>
            </a:r>
            <a:r>
              <a:rPr sz="1200" b="1" i="1" spc="-25" dirty="0">
                <a:solidFill>
                  <a:srgbClr val="208D1E"/>
                </a:solidFill>
                <a:latin typeface="Trebuchet MS"/>
                <a:cs typeface="Trebuchet MS"/>
              </a:rPr>
              <a:t>u</a:t>
            </a:r>
            <a:r>
              <a:rPr sz="1200" b="1" i="1" spc="-95" dirty="0">
                <a:solidFill>
                  <a:srgbClr val="208D1E"/>
                </a:solidFill>
                <a:latin typeface="Trebuchet MS"/>
                <a:cs typeface="Trebuchet MS"/>
              </a:rPr>
              <a:t>e</a:t>
            </a:r>
            <a:r>
              <a:rPr sz="1200" b="1" i="1" spc="-114" dirty="0">
                <a:solidFill>
                  <a:srgbClr val="208D1E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to 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eturn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ce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tage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tal 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category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471279" y="4597146"/>
            <a:ext cx="343535" cy="386080"/>
          </a:xfrm>
          <a:custGeom>
            <a:avLst/>
            <a:gdLst/>
            <a:ahLst/>
            <a:cxnLst/>
            <a:rect l="l" t="t" r="r" b="b"/>
            <a:pathLst>
              <a:path w="343534" h="386079">
                <a:moveTo>
                  <a:pt x="28608" y="75835"/>
                </a:moveTo>
                <a:lnTo>
                  <a:pt x="28321" y="86232"/>
                </a:lnTo>
                <a:lnTo>
                  <a:pt x="28575" y="128015"/>
                </a:lnTo>
                <a:lnTo>
                  <a:pt x="29464" y="148335"/>
                </a:lnTo>
                <a:lnTo>
                  <a:pt x="32893" y="187705"/>
                </a:lnTo>
                <a:lnTo>
                  <a:pt x="44069" y="241553"/>
                </a:lnTo>
                <a:lnTo>
                  <a:pt x="64770" y="287781"/>
                </a:lnTo>
                <a:lnTo>
                  <a:pt x="97154" y="323468"/>
                </a:lnTo>
                <a:lnTo>
                  <a:pt x="139573" y="348360"/>
                </a:lnTo>
                <a:lnTo>
                  <a:pt x="189229" y="364743"/>
                </a:lnTo>
                <a:lnTo>
                  <a:pt x="263271" y="377951"/>
                </a:lnTo>
                <a:lnTo>
                  <a:pt x="302132" y="382142"/>
                </a:lnTo>
                <a:lnTo>
                  <a:pt x="341629" y="385952"/>
                </a:lnTo>
                <a:lnTo>
                  <a:pt x="343407" y="366902"/>
                </a:lnTo>
                <a:lnTo>
                  <a:pt x="304038" y="363219"/>
                </a:lnTo>
                <a:lnTo>
                  <a:pt x="265302" y="358901"/>
                </a:lnTo>
                <a:lnTo>
                  <a:pt x="210566" y="350138"/>
                </a:lnTo>
                <a:lnTo>
                  <a:pt x="161290" y="336549"/>
                </a:lnTo>
                <a:lnTo>
                  <a:pt x="120015" y="316356"/>
                </a:lnTo>
                <a:lnTo>
                  <a:pt x="88392" y="288162"/>
                </a:lnTo>
                <a:lnTo>
                  <a:pt x="67182" y="250316"/>
                </a:lnTo>
                <a:lnTo>
                  <a:pt x="54355" y="202437"/>
                </a:lnTo>
                <a:lnTo>
                  <a:pt x="48514" y="147065"/>
                </a:lnTo>
                <a:lnTo>
                  <a:pt x="47371" y="86105"/>
                </a:lnTo>
                <a:lnTo>
                  <a:pt x="47645" y="76438"/>
                </a:lnTo>
                <a:lnTo>
                  <a:pt x="28608" y="75835"/>
                </a:lnTo>
                <a:close/>
              </a:path>
              <a:path w="343534" h="386079">
                <a:moveTo>
                  <a:pt x="69695" y="63245"/>
                </a:moveTo>
                <a:lnTo>
                  <a:pt x="28955" y="63245"/>
                </a:lnTo>
                <a:lnTo>
                  <a:pt x="48005" y="63753"/>
                </a:lnTo>
                <a:lnTo>
                  <a:pt x="47645" y="76438"/>
                </a:lnTo>
                <a:lnTo>
                  <a:pt x="76200" y="77342"/>
                </a:lnTo>
                <a:lnTo>
                  <a:pt x="69695" y="63245"/>
                </a:lnTo>
                <a:close/>
              </a:path>
              <a:path w="343534" h="386079">
                <a:moveTo>
                  <a:pt x="28955" y="63245"/>
                </a:moveTo>
                <a:lnTo>
                  <a:pt x="28608" y="75835"/>
                </a:lnTo>
                <a:lnTo>
                  <a:pt x="47645" y="76438"/>
                </a:lnTo>
                <a:lnTo>
                  <a:pt x="48005" y="63753"/>
                </a:lnTo>
                <a:lnTo>
                  <a:pt x="28955" y="63245"/>
                </a:lnTo>
                <a:close/>
              </a:path>
              <a:path w="343534" h="386079">
                <a:moveTo>
                  <a:pt x="40513" y="0"/>
                </a:moveTo>
                <a:lnTo>
                  <a:pt x="0" y="74929"/>
                </a:lnTo>
                <a:lnTo>
                  <a:pt x="28608" y="75835"/>
                </a:lnTo>
                <a:lnTo>
                  <a:pt x="28955" y="63245"/>
                </a:lnTo>
                <a:lnTo>
                  <a:pt x="69695" y="63245"/>
                </a:lnTo>
                <a:lnTo>
                  <a:pt x="40513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58328" y="5785103"/>
            <a:ext cx="402590" cy="344805"/>
          </a:xfrm>
          <a:custGeom>
            <a:avLst/>
            <a:gdLst/>
            <a:ahLst/>
            <a:cxnLst/>
            <a:rect l="l" t="t" r="r" b="b"/>
            <a:pathLst>
              <a:path w="402590" h="344804">
                <a:moveTo>
                  <a:pt x="230124" y="0"/>
                </a:moveTo>
                <a:lnTo>
                  <a:pt x="230124" y="86106"/>
                </a:lnTo>
                <a:lnTo>
                  <a:pt x="0" y="86106"/>
                </a:lnTo>
                <a:lnTo>
                  <a:pt x="0" y="258318"/>
                </a:lnTo>
                <a:lnTo>
                  <a:pt x="230124" y="258318"/>
                </a:lnTo>
                <a:lnTo>
                  <a:pt x="230124" y="344424"/>
                </a:lnTo>
                <a:lnTo>
                  <a:pt x="402336" y="172212"/>
                </a:lnTo>
                <a:lnTo>
                  <a:pt x="230124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54508" y="4681728"/>
            <a:ext cx="1641475" cy="1447800"/>
            <a:chOff x="254508" y="4681728"/>
            <a:chExt cx="1641475" cy="1447800"/>
          </a:xfrm>
        </p:grpSpPr>
        <p:sp>
          <p:nvSpPr>
            <p:cNvPr id="29" name="object 29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54508" y="4681728"/>
              <a:ext cx="1641475" cy="1447800"/>
            </a:xfrm>
            <a:custGeom>
              <a:avLst/>
              <a:gdLst/>
              <a:ahLst/>
              <a:cxnLst/>
              <a:rect l="l" t="t" r="r" b="b"/>
              <a:pathLst>
                <a:path w="1641475" h="1447800">
                  <a:moveTo>
                    <a:pt x="1641348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641348" y="1447800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54508" y="1840992"/>
            <a:ext cx="1641475" cy="2148840"/>
            <a:chOff x="254508" y="1840992"/>
            <a:chExt cx="1641475" cy="2148840"/>
          </a:xfrm>
        </p:grpSpPr>
        <p:sp>
          <p:nvSpPr>
            <p:cNvPr id="37" name="object 37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54508" y="1840992"/>
              <a:ext cx="1641475" cy="2148840"/>
            </a:xfrm>
            <a:custGeom>
              <a:avLst/>
              <a:gdLst/>
              <a:ahLst/>
              <a:cxnLst/>
              <a:rect l="l" t="t" r="r" b="b"/>
              <a:pathLst>
                <a:path w="1641475" h="2148840">
                  <a:moveTo>
                    <a:pt x="1641348" y="0"/>
                  </a:moveTo>
                  <a:lnTo>
                    <a:pt x="0" y="0"/>
                  </a:lnTo>
                  <a:lnTo>
                    <a:pt x="0" y="2148839"/>
                  </a:lnTo>
                  <a:lnTo>
                    <a:pt x="1641348" y="2148839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38327" y="4061459"/>
            <a:ext cx="1463040" cy="548640"/>
            <a:chOff x="338327" y="4061459"/>
            <a:chExt cx="1463040" cy="548640"/>
          </a:xfrm>
        </p:grpSpPr>
        <p:sp>
          <p:nvSpPr>
            <p:cNvPr id="47" name="object 47"/>
            <p:cNvSpPr/>
            <p:nvPr/>
          </p:nvSpPr>
          <p:spPr>
            <a:xfrm>
              <a:off x="338327" y="4061459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8827" y="4192396"/>
              <a:ext cx="887552" cy="1372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7151" y="4375276"/>
              <a:ext cx="880338" cy="138937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257378"/>
            <a:ext cx="7353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ahoma"/>
                <a:cs typeface="Tahoma"/>
              </a:rPr>
              <a:t>ASSIGN</a:t>
            </a:r>
            <a:r>
              <a:rPr b="1" spc="-215" dirty="0">
                <a:latin typeface="Tahoma"/>
                <a:cs typeface="Tahoma"/>
              </a:rPr>
              <a:t>M</a:t>
            </a:r>
            <a:r>
              <a:rPr b="1" spc="-80" dirty="0">
                <a:latin typeface="Tahoma"/>
                <a:cs typeface="Tahoma"/>
              </a:rPr>
              <a:t>ENT</a:t>
            </a:r>
            <a:r>
              <a:rPr spc="-325" dirty="0"/>
              <a:t>:</a:t>
            </a:r>
            <a:r>
              <a:rPr spc="-420" dirty="0"/>
              <a:t> </a:t>
            </a:r>
            <a:r>
              <a:rPr spc="-30" dirty="0"/>
              <a:t>SERIES</a:t>
            </a:r>
            <a:r>
              <a:rPr spc="-385" dirty="0"/>
              <a:t> </a:t>
            </a:r>
            <a:r>
              <a:rPr spc="135" dirty="0"/>
              <a:t>AGGREGATIONS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33968" y="1463420"/>
            <a:ext cx="169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Resu</a:t>
            </a:r>
            <a:r>
              <a:rPr sz="20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b="1" i="1" spc="-15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400" spc="10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ai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!</a:t>
            </a:r>
            <a:endParaRPr sz="1400">
              <a:latin typeface="Tahoma"/>
              <a:cs typeface="Tahoma"/>
            </a:endParaRPr>
          </a:p>
          <a:p>
            <a:pPr marL="182880" marR="235585">
              <a:lnSpc>
                <a:spcPct val="100000"/>
              </a:lnSpc>
              <a:spcBef>
                <a:spcPts val="1200"/>
              </a:spcBef>
            </a:pP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need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few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more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metrics.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Can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 calculate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sum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mean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month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march?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Next,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many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 </a:t>
            </a:r>
            <a:r>
              <a:rPr sz="1400" spc="-4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did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Jan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Feb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Then,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calculate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10th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90th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percentiles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across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Finally,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often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did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integer</a:t>
            </a:r>
            <a:r>
              <a:rPr sz="14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dollar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rgbClr val="404040"/>
                </a:solidFill>
                <a:latin typeface="Tahoma"/>
                <a:cs typeface="Tahoma"/>
              </a:rPr>
              <a:t>(e.g.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51,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52)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occur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100" dirty="0">
                <a:solidFill>
                  <a:srgbClr val="404040"/>
                </a:solidFill>
                <a:latin typeface="Tahoma"/>
                <a:cs typeface="Tahoma"/>
              </a:rPr>
              <a:t>a?</a:t>
            </a:r>
            <a:r>
              <a:rPr sz="14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malize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es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lt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er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enta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e.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23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Ad</a:t>
            </a:r>
            <a:r>
              <a:rPr sz="1400" b="1" spc="-3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b="1" spc="-40" dirty="0">
                <a:solidFill>
                  <a:srgbClr val="404040"/>
                </a:solidFill>
                <a:latin typeface="Tahoma"/>
                <a:cs typeface="Tahoma"/>
              </a:rPr>
              <a:t>iti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75" dirty="0">
                <a:solidFill>
                  <a:srgbClr val="404040"/>
                </a:solidFill>
                <a:latin typeface="Tahoma"/>
                <a:cs typeface="Tahoma"/>
              </a:rPr>
              <a:t>al</a:t>
            </a:r>
            <a:r>
              <a:rPr sz="1400" b="1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b="1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tric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11111" y="2045207"/>
            <a:ext cx="4200525" cy="4302760"/>
            <a:chOff x="6611111" y="2045207"/>
            <a:chExt cx="4200525" cy="430276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11111" y="2045207"/>
              <a:ext cx="4200144" cy="43022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0547" y="2115311"/>
              <a:ext cx="4078224" cy="1859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4451" y="2673095"/>
              <a:ext cx="4078224" cy="1859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65975" y="3217163"/>
              <a:ext cx="4049268" cy="1844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52259" y="3784091"/>
              <a:ext cx="3941063" cy="1920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3595" y="4629911"/>
              <a:ext cx="3837432" cy="14782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908" y="257378"/>
            <a:ext cx="67913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Tahoma"/>
                <a:cs typeface="Tahoma"/>
              </a:rPr>
              <a:t>S</a:t>
            </a:r>
            <a:r>
              <a:rPr b="1" spc="-130" dirty="0">
                <a:latin typeface="Tahoma"/>
                <a:cs typeface="Tahoma"/>
              </a:rPr>
              <a:t>O</a:t>
            </a:r>
            <a:r>
              <a:rPr b="1" spc="-135" dirty="0">
                <a:latin typeface="Tahoma"/>
                <a:cs typeface="Tahoma"/>
              </a:rPr>
              <a:t>LUTI</a:t>
            </a:r>
            <a:r>
              <a:rPr b="1" spc="-190" dirty="0">
                <a:latin typeface="Tahoma"/>
                <a:cs typeface="Tahoma"/>
              </a:rPr>
              <a:t>O</a:t>
            </a:r>
            <a:r>
              <a:rPr b="1" spc="-40" dirty="0">
                <a:latin typeface="Tahoma"/>
                <a:cs typeface="Tahoma"/>
              </a:rPr>
              <a:t>N</a:t>
            </a:r>
            <a:r>
              <a:rPr spc="-325" dirty="0"/>
              <a:t>:</a:t>
            </a:r>
            <a:r>
              <a:rPr spc="-395" dirty="0"/>
              <a:t> </a:t>
            </a:r>
            <a:r>
              <a:rPr spc="-30" dirty="0"/>
              <a:t>SERIES</a:t>
            </a:r>
            <a:r>
              <a:rPr spc="-385" dirty="0"/>
              <a:t> </a:t>
            </a:r>
            <a:r>
              <a:rPr spc="135" dirty="0"/>
              <a:t>AGGREGATIONS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6077" y="1463420"/>
            <a:ext cx="1494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Sol</a:t>
            </a:r>
            <a:r>
              <a:rPr sz="20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2000" b="1" i="1" spc="-1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400" spc="10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ai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!</a:t>
            </a:r>
            <a:endParaRPr sz="1400">
              <a:latin typeface="Tahoma"/>
              <a:cs typeface="Tahoma"/>
            </a:endParaRPr>
          </a:p>
          <a:p>
            <a:pPr marL="182880" marR="235585">
              <a:lnSpc>
                <a:spcPct val="100000"/>
              </a:lnSpc>
              <a:spcBef>
                <a:spcPts val="1200"/>
              </a:spcBef>
            </a:pP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need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few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more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metrics.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Can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 calculate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sum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mean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month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march?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Next,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many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 </a:t>
            </a:r>
            <a:r>
              <a:rPr sz="1400" spc="-4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did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Jan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Feb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Then,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calculate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10th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90th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percentiles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across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Finally,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often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did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integer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dollar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0" dirty="0">
                <a:solidFill>
                  <a:srgbClr val="404040"/>
                </a:solidFill>
                <a:latin typeface="Tahoma"/>
                <a:cs typeface="Tahoma"/>
              </a:rPr>
              <a:t>(e.g.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51,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52)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occur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100" dirty="0">
                <a:solidFill>
                  <a:srgbClr val="404040"/>
                </a:solidFill>
                <a:latin typeface="Tahoma"/>
                <a:cs typeface="Tahoma"/>
              </a:rPr>
              <a:t>a?</a:t>
            </a:r>
            <a:r>
              <a:rPr sz="14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malize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es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lt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er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enta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e.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0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23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Ad</a:t>
            </a:r>
            <a:r>
              <a:rPr sz="1400" b="1" spc="-3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b="1" spc="-40" dirty="0">
                <a:solidFill>
                  <a:srgbClr val="404040"/>
                </a:solidFill>
                <a:latin typeface="Tahoma"/>
                <a:cs typeface="Tahoma"/>
              </a:rPr>
              <a:t>iti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75" dirty="0">
                <a:solidFill>
                  <a:srgbClr val="404040"/>
                </a:solidFill>
                <a:latin typeface="Tahoma"/>
                <a:cs typeface="Tahoma"/>
              </a:rPr>
              <a:t>al</a:t>
            </a:r>
            <a:r>
              <a:rPr sz="1400" b="1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b="1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tric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11111" y="2045207"/>
            <a:ext cx="4200144" cy="430225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1153" y="257378"/>
            <a:ext cx="2867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MIS</a:t>
            </a:r>
            <a:r>
              <a:rPr spc="30" dirty="0"/>
              <a:t>S</a:t>
            </a:r>
            <a:r>
              <a:rPr spc="95" dirty="0"/>
              <a:t>ING</a:t>
            </a:r>
            <a:r>
              <a:rPr spc="-385" dirty="0"/>
              <a:t> </a:t>
            </a:r>
            <a:r>
              <a:rPr spc="229" dirty="0"/>
              <a:t>D</a:t>
            </a:r>
            <a:r>
              <a:rPr spc="180" dirty="0"/>
              <a:t>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674620" y="2935223"/>
            <a:ext cx="3752850" cy="2066925"/>
            <a:chOff x="2674620" y="2935223"/>
            <a:chExt cx="3752850" cy="20669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5644" y="3001886"/>
              <a:ext cx="131572" cy="93327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4620" y="2935223"/>
              <a:ext cx="3677411" cy="20665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64458" y="4333239"/>
              <a:ext cx="1378585" cy="416559"/>
            </a:xfrm>
            <a:custGeom>
              <a:avLst/>
              <a:gdLst/>
              <a:ahLst/>
              <a:cxnLst/>
              <a:rect l="l" t="t" r="r" b="b"/>
              <a:pathLst>
                <a:path w="1378585" h="416560">
                  <a:moveTo>
                    <a:pt x="1378204" y="21971"/>
                  </a:moveTo>
                  <a:lnTo>
                    <a:pt x="1366443" y="21399"/>
                  </a:lnTo>
                  <a:lnTo>
                    <a:pt x="1365885" y="16637"/>
                  </a:lnTo>
                  <a:lnTo>
                    <a:pt x="1337017" y="19951"/>
                  </a:lnTo>
                  <a:lnTo>
                    <a:pt x="1318945" y="19050"/>
                  </a:lnTo>
                  <a:lnTo>
                    <a:pt x="1004570" y="5080"/>
                  </a:lnTo>
                  <a:lnTo>
                    <a:pt x="828294" y="508"/>
                  </a:lnTo>
                  <a:lnTo>
                    <a:pt x="772160" y="0"/>
                  </a:lnTo>
                  <a:lnTo>
                    <a:pt x="717423" y="0"/>
                  </a:lnTo>
                  <a:lnTo>
                    <a:pt x="664591" y="635"/>
                  </a:lnTo>
                  <a:lnTo>
                    <a:pt x="613537" y="2032"/>
                  </a:lnTo>
                  <a:lnTo>
                    <a:pt x="540766" y="5461"/>
                  </a:lnTo>
                  <a:lnTo>
                    <a:pt x="495046" y="8890"/>
                  </a:lnTo>
                  <a:lnTo>
                    <a:pt x="451739" y="13208"/>
                  </a:lnTo>
                  <a:lnTo>
                    <a:pt x="410845" y="18415"/>
                  </a:lnTo>
                  <a:lnTo>
                    <a:pt x="353695" y="27813"/>
                  </a:lnTo>
                  <a:lnTo>
                    <a:pt x="284734" y="42926"/>
                  </a:lnTo>
                  <a:lnTo>
                    <a:pt x="222504" y="60706"/>
                  </a:lnTo>
                  <a:lnTo>
                    <a:pt x="166116" y="80518"/>
                  </a:lnTo>
                  <a:lnTo>
                    <a:pt x="114046" y="101854"/>
                  </a:lnTo>
                  <a:lnTo>
                    <a:pt x="65405" y="124460"/>
                  </a:lnTo>
                  <a:lnTo>
                    <a:pt x="63868" y="125234"/>
                  </a:lnTo>
                  <a:lnTo>
                    <a:pt x="51054" y="99695"/>
                  </a:lnTo>
                  <a:lnTo>
                    <a:pt x="0" y="167894"/>
                  </a:lnTo>
                  <a:lnTo>
                    <a:pt x="85217" y="167767"/>
                  </a:lnTo>
                  <a:lnTo>
                    <a:pt x="75272" y="147955"/>
                  </a:lnTo>
                  <a:lnTo>
                    <a:pt x="72428" y="142290"/>
                  </a:lnTo>
                  <a:lnTo>
                    <a:pt x="73533" y="141732"/>
                  </a:lnTo>
                  <a:lnTo>
                    <a:pt x="121539" y="119380"/>
                  </a:lnTo>
                  <a:lnTo>
                    <a:pt x="172593" y="98298"/>
                  </a:lnTo>
                  <a:lnTo>
                    <a:pt x="228092" y="78867"/>
                  </a:lnTo>
                  <a:lnTo>
                    <a:pt x="289052" y="61468"/>
                  </a:lnTo>
                  <a:lnTo>
                    <a:pt x="356997" y="46609"/>
                  </a:lnTo>
                  <a:lnTo>
                    <a:pt x="413385" y="37338"/>
                  </a:lnTo>
                  <a:lnTo>
                    <a:pt x="474853" y="29972"/>
                  </a:lnTo>
                  <a:lnTo>
                    <a:pt x="541782" y="24511"/>
                  </a:lnTo>
                  <a:lnTo>
                    <a:pt x="614045" y="21082"/>
                  </a:lnTo>
                  <a:lnTo>
                    <a:pt x="664718" y="19685"/>
                  </a:lnTo>
                  <a:lnTo>
                    <a:pt x="717423" y="19050"/>
                  </a:lnTo>
                  <a:lnTo>
                    <a:pt x="771906" y="19050"/>
                  </a:lnTo>
                  <a:lnTo>
                    <a:pt x="885317" y="20574"/>
                  </a:lnTo>
                  <a:lnTo>
                    <a:pt x="1003808" y="24003"/>
                  </a:lnTo>
                  <a:lnTo>
                    <a:pt x="1223479" y="34023"/>
                  </a:lnTo>
                  <a:lnTo>
                    <a:pt x="1209421" y="35941"/>
                  </a:lnTo>
                  <a:lnTo>
                    <a:pt x="1179322" y="40513"/>
                  </a:lnTo>
                  <a:lnTo>
                    <a:pt x="1121410" y="51054"/>
                  </a:lnTo>
                  <a:lnTo>
                    <a:pt x="1067181" y="63881"/>
                  </a:lnTo>
                  <a:lnTo>
                    <a:pt x="1017524" y="79375"/>
                  </a:lnTo>
                  <a:lnTo>
                    <a:pt x="973455" y="98298"/>
                  </a:lnTo>
                  <a:lnTo>
                    <a:pt x="935990" y="121285"/>
                  </a:lnTo>
                  <a:lnTo>
                    <a:pt x="905637" y="148971"/>
                  </a:lnTo>
                  <a:lnTo>
                    <a:pt x="882396" y="180594"/>
                  </a:lnTo>
                  <a:lnTo>
                    <a:pt x="865251" y="215646"/>
                  </a:lnTo>
                  <a:lnTo>
                    <a:pt x="853440" y="252984"/>
                  </a:lnTo>
                  <a:lnTo>
                    <a:pt x="845566" y="292100"/>
                  </a:lnTo>
                  <a:lnTo>
                    <a:pt x="840867" y="332867"/>
                  </a:lnTo>
                  <a:lnTo>
                    <a:pt x="840460" y="339737"/>
                  </a:lnTo>
                  <a:lnTo>
                    <a:pt x="811784" y="338201"/>
                  </a:lnTo>
                  <a:lnTo>
                    <a:pt x="845820" y="416306"/>
                  </a:lnTo>
                  <a:lnTo>
                    <a:pt x="881608" y="353441"/>
                  </a:lnTo>
                  <a:lnTo>
                    <a:pt x="887984" y="342265"/>
                  </a:lnTo>
                  <a:lnTo>
                    <a:pt x="859459" y="340753"/>
                  </a:lnTo>
                  <a:lnTo>
                    <a:pt x="859790" y="334772"/>
                  </a:lnTo>
                  <a:lnTo>
                    <a:pt x="861822" y="314833"/>
                  </a:lnTo>
                  <a:lnTo>
                    <a:pt x="867664" y="276479"/>
                  </a:lnTo>
                  <a:lnTo>
                    <a:pt x="882777" y="223266"/>
                  </a:lnTo>
                  <a:lnTo>
                    <a:pt x="908050" y="176403"/>
                  </a:lnTo>
                  <a:lnTo>
                    <a:pt x="946531" y="137160"/>
                  </a:lnTo>
                  <a:lnTo>
                    <a:pt x="981583" y="115570"/>
                  </a:lnTo>
                  <a:lnTo>
                    <a:pt x="1023620" y="97409"/>
                  </a:lnTo>
                  <a:lnTo>
                    <a:pt x="1071753" y="82296"/>
                  </a:lnTo>
                  <a:lnTo>
                    <a:pt x="1124966" y="69850"/>
                  </a:lnTo>
                  <a:lnTo>
                    <a:pt x="1182116" y="59436"/>
                  </a:lnTo>
                  <a:lnTo>
                    <a:pt x="1242441" y="50673"/>
                  </a:lnTo>
                  <a:lnTo>
                    <a:pt x="1304798" y="42926"/>
                  </a:lnTo>
                  <a:lnTo>
                    <a:pt x="1337360" y="39217"/>
                  </a:lnTo>
                  <a:lnTo>
                    <a:pt x="1377188" y="41021"/>
                  </a:lnTo>
                  <a:lnTo>
                    <a:pt x="1378204" y="21971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1764" y="1547240"/>
            <a:ext cx="8528050" cy="3006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b="1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often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represented</a:t>
            </a:r>
            <a:r>
              <a:rPr sz="20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“NaN”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ore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eff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cien</a:t>
            </a:r>
            <a:r>
              <a:rPr sz="16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45" dirty="0">
                <a:solidFill>
                  <a:srgbClr val="404040"/>
                </a:solidFill>
                <a:latin typeface="Tahoma"/>
                <a:cs typeface="Tahoma"/>
              </a:rPr>
              <a:t>han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Python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’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“None”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ype</a:t>
            </a:r>
            <a:endParaRPr sz="16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treats</a:t>
            </a:r>
            <a:r>
              <a:rPr sz="16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04040"/>
                </a:solidFill>
                <a:latin typeface="Tahoma"/>
                <a:cs typeface="Tahoma"/>
              </a:rPr>
              <a:t>NaN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float,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which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allows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them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used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vectorized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operations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 marL="3997325">
              <a:lnSpc>
                <a:spcPct val="100000"/>
              </a:lnSpc>
              <a:spcBef>
                <a:spcPts val="1425"/>
              </a:spcBef>
            </a:pPr>
            <a:r>
              <a:rPr sz="12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np</a:t>
            </a:r>
            <a:r>
              <a:rPr sz="12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2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200" b="1" i="1" spc="-3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b="1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cr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eat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endParaRPr sz="1200">
              <a:latin typeface="Trebuchet MS"/>
              <a:cs typeface="Trebuchet MS"/>
            </a:endParaRPr>
          </a:p>
          <a:p>
            <a:pPr marL="3997325" marR="2463165">
              <a:lnSpc>
                <a:spcPct val="100000"/>
              </a:lnSpc>
              <a:spcBef>
                <a:spcPts val="6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ely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cr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eat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80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ty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ical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ear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wh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en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eadi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ng 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nal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ces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 marL="2451735" marR="4324350">
              <a:lnSpc>
                <a:spcPct val="100000"/>
              </a:lnSpc>
              <a:spcBef>
                <a:spcPts val="840"/>
              </a:spcBef>
            </a:pPr>
            <a:r>
              <a:rPr sz="1200" i="1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ent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e, 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ty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int64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98820" y="5090159"/>
            <a:ext cx="3760470" cy="1457325"/>
            <a:chOff x="2698820" y="5090159"/>
            <a:chExt cx="3760470" cy="145732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8820" y="5142533"/>
              <a:ext cx="3644067" cy="131410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8023" y="5090159"/>
              <a:ext cx="170687" cy="1456943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68668" y="5113020"/>
            <a:ext cx="2848354" cy="136245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278248" y="5688583"/>
            <a:ext cx="1998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ic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atio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ed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ues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ill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eturn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5314" y="5473445"/>
            <a:ext cx="537210" cy="603250"/>
          </a:xfrm>
          <a:custGeom>
            <a:avLst/>
            <a:gdLst/>
            <a:ahLst/>
            <a:cxnLst/>
            <a:rect l="l" t="t" r="r" b="b"/>
            <a:pathLst>
              <a:path w="537210" h="603250">
                <a:moveTo>
                  <a:pt x="537083" y="429399"/>
                </a:moveTo>
                <a:lnTo>
                  <a:pt x="532942" y="419544"/>
                </a:lnTo>
                <a:lnTo>
                  <a:pt x="531876" y="412927"/>
                </a:lnTo>
                <a:lnTo>
                  <a:pt x="530275" y="413194"/>
                </a:lnTo>
                <a:lnTo>
                  <a:pt x="529717" y="411848"/>
                </a:lnTo>
                <a:lnTo>
                  <a:pt x="524268" y="414159"/>
                </a:lnTo>
                <a:lnTo>
                  <a:pt x="502285" y="417690"/>
                </a:lnTo>
                <a:lnTo>
                  <a:pt x="473456" y="421563"/>
                </a:lnTo>
                <a:lnTo>
                  <a:pt x="459740" y="422757"/>
                </a:lnTo>
                <a:lnTo>
                  <a:pt x="446278" y="423303"/>
                </a:lnTo>
                <a:lnTo>
                  <a:pt x="433324" y="423189"/>
                </a:lnTo>
                <a:lnTo>
                  <a:pt x="387858" y="413524"/>
                </a:lnTo>
                <a:lnTo>
                  <a:pt x="370916" y="402920"/>
                </a:lnTo>
                <a:lnTo>
                  <a:pt x="370103" y="402336"/>
                </a:lnTo>
                <a:lnTo>
                  <a:pt x="369798" y="402031"/>
                </a:lnTo>
                <a:lnTo>
                  <a:pt x="362902" y="395312"/>
                </a:lnTo>
                <a:lnTo>
                  <a:pt x="362140" y="394589"/>
                </a:lnTo>
                <a:lnTo>
                  <a:pt x="361899" y="394258"/>
                </a:lnTo>
                <a:lnTo>
                  <a:pt x="342900" y="360527"/>
                </a:lnTo>
                <a:lnTo>
                  <a:pt x="331089" y="309689"/>
                </a:lnTo>
                <a:lnTo>
                  <a:pt x="326771" y="267639"/>
                </a:lnTo>
                <a:lnTo>
                  <a:pt x="325120" y="220827"/>
                </a:lnTo>
                <a:lnTo>
                  <a:pt x="325120" y="195160"/>
                </a:lnTo>
                <a:lnTo>
                  <a:pt x="325501" y="168744"/>
                </a:lnTo>
                <a:lnTo>
                  <a:pt x="326275" y="141554"/>
                </a:lnTo>
                <a:lnTo>
                  <a:pt x="327444" y="113792"/>
                </a:lnTo>
                <a:lnTo>
                  <a:pt x="329399" y="76657"/>
                </a:lnTo>
                <a:lnTo>
                  <a:pt x="357886" y="78359"/>
                </a:lnTo>
                <a:lnTo>
                  <a:pt x="351243" y="62865"/>
                </a:lnTo>
                <a:lnTo>
                  <a:pt x="324358" y="0"/>
                </a:lnTo>
                <a:lnTo>
                  <a:pt x="281813" y="73787"/>
                </a:lnTo>
                <a:lnTo>
                  <a:pt x="310349" y="75514"/>
                </a:lnTo>
                <a:lnTo>
                  <a:pt x="308317" y="114592"/>
                </a:lnTo>
                <a:lnTo>
                  <a:pt x="307187" y="142100"/>
                </a:lnTo>
                <a:lnTo>
                  <a:pt x="306438" y="169011"/>
                </a:lnTo>
                <a:lnTo>
                  <a:pt x="306070" y="195160"/>
                </a:lnTo>
                <a:lnTo>
                  <a:pt x="306070" y="220827"/>
                </a:lnTo>
                <a:lnTo>
                  <a:pt x="307721" y="269189"/>
                </a:lnTo>
                <a:lnTo>
                  <a:pt x="312293" y="312851"/>
                </a:lnTo>
                <a:lnTo>
                  <a:pt x="320040" y="351104"/>
                </a:lnTo>
                <a:lnTo>
                  <a:pt x="339598" y="396405"/>
                </a:lnTo>
                <a:lnTo>
                  <a:pt x="347599" y="406882"/>
                </a:lnTo>
                <a:lnTo>
                  <a:pt x="347853" y="407250"/>
                </a:lnTo>
                <a:lnTo>
                  <a:pt x="348615" y="407936"/>
                </a:lnTo>
                <a:lnTo>
                  <a:pt x="357505" y="416610"/>
                </a:lnTo>
                <a:lnTo>
                  <a:pt x="358267" y="417233"/>
                </a:lnTo>
                <a:lnTo>
                  <a:pt x="393446" y="435940"/>
                </a:lnTo>
                <a:lnTo>
                  <a:pt x="433070" y="442239"/>
                </a:lnTo>
                <a:lnTo>
                  <a:pt x="447040" y="442328"/>
                </a:lnTo>
                <a:lnTo>
                  <a:pt x="458812" y="441845"/>
                </a:lnTo>
                <a:lnTo>
                  <a:pt x="389763" y="469887"/>
                </a:lnTo>
                <a:lnTo>
                  <a:pt x="321310" y="495490"/>
                </a:lnTo>
                <a:lnTo>
                  <a:pt x="254127" y="517156"/>
                </a:lnTo>
                <a:lnTo>
                  <a:pt x="188849" y="534047"/>
                </a:lnTo>
                <a:lnTo>
                  <a:pt x="124841" y="547103"/>
                </a:lnTo>
                <a:lnTo>
                  <a:pt x="73977" y="555472"/>
                </a:lnTo>
                <a:lnTo>
                  <a:pt x="69850" y="527291"/>
                </a:lnTo>
                <a:lnTo>
                  <a:pt x="0" y="576072"/>
                </a:lnTo>
                <a:lnTo>
                  <a:pt x="80899" y="602678"/>
                </a:lnTo>
                <a:lnTo>
                  <a:pt x="77012" y="576237"/>
                </a:lnTo>
                <a:lnTo>
                  <a:pt x="76733" y="574319"/>
                </a:lnTo>
                <a:lnTo>
                  <a:pt x="128524" y="565810"/>
                </a:lnTo>
                <a:lnTo>
                  <a:pt x="193421" y="552551"/>
                </a:lnTo>
                <a:lnTo>
                  <a:pt x="259842" y="535355"/>
                </a:lnTo>
                <a:lnTo>
                  <a:pt x="327787" y="513397"/>
                </a:lnTo>
                <a:lnTo>
                  <a:pt x="397002" y="487565"/>
                </a:lnTo>
                <a:lnTo>
                  <a:pt x="466852" y="459117"/>
                </a:lnTo>
                <a:lnTo>
                  <a:pt x="529488" y="432612"/>
                </a:lnTo>
                <a:lnTo>
                  <a:pt x="534924" y="431736"/>
                </a:lnTo>
                <a:lnTo>
                  <a:pt x="534695" y="430415"/>
                </a:lnTo>
                <a:lnTo>
                  <a:pt x="537083" y="429399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99193" y="5596229"/>
            <a:ext cx="2076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ation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ds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inc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ude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200" i="1" spc="-229" dirty="0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il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200" dirty="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v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1200" i="1" spc="-225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argument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ets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 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ue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ins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ad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81366" y="5491733"/>
            <a:ext cx="1350645" cy="527050"/>
          </a:xfrm>
          <a:custGeom>
            <a:avLst/>
            <a:gdLst/>
            <a:ahLst/>
            <a:cxnLst/>
            <a:rect l="l" t="t" r="r" b="b"/>
            <a:pathLst>
              <a:path w="1350645" h="527050">
                <a:moveTo>
                  <a:pt x="1350645" y="342125"/>
                </a:moveTo>
                <a:lnTo>
                  <a:pt x="1349984" y="325755"/>
                </a:lnTo>
                <a:lnTo>
                  <a:pt x="1349883" y="323088"/>
                </a:lnTo>
                <a:lnTo>
                  <a:pt x="1342402" y="323354"/>
                </a:lnTo>
                <a:lnTo>
                  <a:pt x="1342390" y="322707"/>
                </a:lnTo>
                <a:lnTo>
                  <a:pt x="1247190" y="325716"/>
                </a:lnTo>
                <a:lnTo>
                  <a:pt x="1205103" y="325272"/>
                </a:lnTo>
                <a:lnTo>
                  <a:pt x="1160653" y="322821"/>
                </a:lnTo>
                <a:lnTo>
                  <a:pt x="1119632" y="317487"/>
                </a:lnTo>
                <a:lnTo>
                  <a:pt x="1065657" y="303034"/>
                </a:lnTo>
                <a:lnTo>
                  <a:pt x="1023747" y="279171"/>
                </a:lnTo>
                <a:lnTo>
                  <a:pt x="994156" y="244398"/>
                </a:lnTo>
                <a:lnTo>
                  <a:pt x="974471" y="199148"/>
                </a:lnTo>
                <a:lnTo>
                  <a:pt x="962787" y="145288"/>
                </a:lnTo>
                <a:lnTo>
                  <a:pt x="956437" y="84963"/>
                </a:lnTo>
                <a:lnTo>
                  <a:pt x="956005" y="75742"/>
                </a:lnTo>
                <a:lnTo>
                  <a:pt x="984504" y="74549"/>
                </a:lnTo>
                <a:lnTo>
                  <a:pt x="978115" y="62992"/>
                </a:lnTo>
                <a:lnTo>
                  <a:pt x="943356" y="0"/>
                </a:lnTo>
                <a:lnTo>
                  <a:pt x="908431" y="77724"/>
                </a:lnTo>
                <a:lnTo>
                  <a:pt x="937056" y="76530"/>
                </a:lnTo>
                <a:lnTo>
                  <a:pt x="937514" y="86614"/>
                </a:lnTo>
                <a:lnTo>
                  <a:pt x="941197" y="128231"/>
                </a:lnTo>
                <a:lnTo>
                  <a:pt x="947293" y="168071"/>
                </a:lnTo>
                <a:lnTo>
                  <a:pt x="956564" y="205473"/>
                </a:lnTo>
                <a:lnTo>
                  <a:pt x="978408" y="255092"/>
                </a:lnTo>
                <a:lnTo>
                  <a:pt x="1012571" y="294614"/>
                </a:lnTo>
                <a:lnTo>
                  <a:pt x="1059561" y="321043"/>
                </a:lnTo>
                <a:lnTo>
                  <a:pt x="1091044" y="330822"/>
                </a:lnTo>
                <a:lnTo>
                  <a:pt x="824992" y="342430"/>
                </a:lnTo>
                <a:lnTo>
                  <a:pt x="719836" y="349211"/>
                </a:lnTo>
                <a:lnTo>
                  <a:pt x="620649" y="357314"/>
                </a:lnTo>
                <a:lnTo>
                  <a:pt x="573532" y="362000"/>
                </a:lnTo>
                <a:lnTo>
                  <a:pt x="528320" y="367157"/>
                </a:lnTo>
                <a:lnTo>
                  <a:pt x="485140" y="372795"/>
                </a:lnTo>
                <a:lnTo>
                  <a:pt x="444119" y="378917"/>
                </a:lnTo>
                <a:lnTo>
                  <a:pt x="405003" y="385508"/>
                </a:lnTo>
                <a:lnTo>
                  <a:pt x="332486" y="400164"/>
                </a:lnTo>
                <a:lnTo>
                  <a:pt x="266446" y="416255"/>
                </a:lnTo>
                <a:lnTo>
                  <a:pt x="205740" y="433692"/>
                </a:lnTo>
                <a:lnTo>
                  <a:pt x="149606" y="452069"/>
                </a:lnTo>
                <a:lnTo>
                  <a:pt x="96647" y="471322"/>
                </a:lnTo>
                <a:lnTo>
                  <a:pt x="67310" y="482765"/>
                </a:lnTo>
                <a:lnTo>
                  <a:pt x="56769" y="456145"/>
                </a:lnTo>
                <a:lnTo>
                  <a:pt x="0" y="519684"/>
                </a:lnTo>
                <a:lnTo>
                  <a:pt x="84836" y="526973"/>
                </a:lnTo>
                <a:lnTo>
                  <a:pt x="76174" y="505117"/>
                </a:lnTo>
                <a:lnTo>
                  <a:pt x="74333" y="500494"/>
                </a:lnTo>
                <a:lnTo>
                  <a:pt x="103251" y="489178"/>
                </a:lnTo>
                <a:lnTo>
                  <a:pt x="155575" y="470128"/>
                </a:lnTo>
                <a:lnTo>
                  <a:pt x="211201" y="451942"/>
                </a:lnTo>
                <a:lnTo>
                  <a:pt x="271145" y="434708"/>
                </a:lnTo>
                <a:lnTo>
                  <a:pt x="336423" y="418795"/>
                </a:lnTo>
                <a:lnTo>
                  <a:pt x="408178" y="404291"/>
                </a:lnTo>
                <a:lnTo>
                  <a:pt x="446913" y="397751"/>
                </a:lnTo>
                <a:lnTo>
                  <a:pt x="487553" y="391680"/>
                </a:lnTo>
                <a:lnTo>
                  <a:pt x="530479" y="386080"/>
                </a:lnTo>
                <a:lnTo>
                  <a:pt x="575437" y="380949"/>
                </a:lnTo>
                <a:lnTo>
                  <a:pt x="622173" y="376301"/>
                </a:lnTo>
                <a:lnTo>
                  <a:pt x="721106" y="368211"/>
                </a:lnTo>
                <a:lnTo>
                  <a:pt x="825881" y="361454"/>
                </a:lnTo>
                <a:lnTo>
                  <a:pt x="1107186" y="349186"/>
                </a:lnTo>
                <a:lnTo>
                  <a:pt x="1247686" y="344766"/>
                </a:lnTo>
                <a:lnTo>
                  <a:pt x="1252347" y="344805"/>
                </a:lnTo>
                <a:lnTo>
                  <a:pt x="1301115" y="343839"/>
                </a:lnTo>
                <a:lnTo>
                  <a:pt x="1350645" y="342125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87667" y="2962655"/>
            <a:ext cx="109855" cy="1028700"/>
          </a:xfrm>
          <a:custGeom>
            <a:avLst/>
            <a:gdLst/>
            <a:ahLst/>
            <a:cxnLst/>
            <a:rect l="l" t="t" r="r" b="b"/>
            <a:pathLst>
              <a:path w="109854" h="1028700">
                <a:moveTo>
                  <a:pt x="0" y="1028700"/>
                </a:moveTo>
                <a:lnTo>
                  <a:pt x="21377" y="1024753"/>
                </a:lnTo>
                <a:lnTo>
                  <a:pt x="38814" y="1013983"/>
                </a:lnTo>
                <a:lnTo>
                  <a:pt x="50559" y="997999"/>
                </a:lnTo>
                <a:lnTo>
                  <a:pt x="54863" y="978408"/>
                </a:lnTo>
                <a:lnTo>
                  <a:pt x="54863" y="251206"/>
                </a:lnTo>
                <a:lnTo>
                  <a:pt x="59168" y="231614"/>
                </a:lnTo>
                <a:lnTo>
                  <a:pt x="70913" y="215630"/>
                </a:lnTo>
                <a:lnTo>
                  <a:pt x="88350" y="204860"/>
                </a:lnTo>
                <a:lnTo>
                  <a:pt x="109728" y="200914"/>
                </a:lnTo>
                <a:lnTo>
                  <a:pt x="88350" y="196967"/>
                </a:lnTo>
                <a:lnTo>
                  <a:pt x="70913" y="186197"/>
                </a:lnTo>
                <a:lnTo>
                  <a:pt x="59168" y="170213"/>
                </a:lnTo>
                <a:lnTo>
                  <a:pt x="54863" y="150622"/>
                </a:lnTo>
                <a:lnTo>
                  <a:pt x="54863" y="50292"/>
                </a:lnTo>
                <a:lnTo>
                  <a:pt x="50559" y="30700"/>
                </a:lnTo>
                <a:lnTo>
                  <a:pt x="38814" y="14716"/>
                </a:lnTo>
                <a:lnTo>
                  <a:pt x="21377" y="3946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254508" y="5417820"/>
            <a:ext cx="1641475" cy="711835"/>
            <a:chOff x="254508" y="5417820"/>
            <a:chExt cx="1641475" cy="711835"/>
          </a:xfrm>
        </p:grpSpPr>
        <p:sp>
          <p:nvSpPr>
            <p:cNvPr id="22" name="object 22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4508" y="5417820"/>
              <a:ext cx="1641475" cy="711835"/>
            </a:xfrm>
            <a:custGeom>
              <a:avLst/>
              <a:gdLst/>
              <a:ahLst/>
              <a:cxnLst/>
              <a:rect l="l" t="t" r="r" b="b"/>
              <a:pathLst>
                <a:path w="1641475" h="711835">
                  <a:moveTo>
                    <a:pt x="1641348" y="0"/>
                  </a:moveTo>
                  <a:lnTo>
                    <a:pt x="0" y="0"/>
                  </a:lnTo>
                  <a:lnTo>
                    <a:pt x="0" y="711707"/>
                  </a:lnTo>
                  <a:lnTo>
                    <a:pt x="1641348" y="711707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38327" y="4774691"/>
            <a:ext cx="1463040" cy="548640"/>
            <a:chOff x="338327" y="4774691"/>
            <a:chExt cx="1463040" cy="548640"/>
          </a:xfrm>
        </p:grpSpPr>
        <p:sp>
          <p:nvSpPr>
            <p:cNvPr id="27" name="object 27"/>
            <p:cNvSpPr/>
            <p:nvPr/>
          </p:nvSpPr>
          <p:spPr>
            <a:xfrm>
              <a:off x="338327" y="4774691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9856" y="4905374"/>
              <a:ext cx="590981" cy="1400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268" y="5089397"/>
              <a:ext cx="847013" cy="138937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54508" y="1840992"/>
            <a:ext cx="1641475" cy="2840990"/>
            <a:chOff x="254508" y="1840992"/>
            <a:chExt cx="1641475" cy="2840990"/>
          </a:xfrm>
        </p:grpSpPr>
        <p:sp>
          <p:nvSpPr>
            <p:cNvPr id="31" name="object 31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54508" y="1840992"/>
              <a:ext cx="1641475" cy="2840990"/>
            </a:xfrm>
            <a:custGeom>
              <a:avLst/>
              <a:gdLst/>
              <a:ahLst/>
              <a:cxnLst/>
              <a:rect l="l" t="t" r="r" b="b"/>
              <a:pathLst>
                <a:path w="1641475" h="2840990">
                  <a:moveTo>
                    <a:pt x="1641348" y="0"/>
                  </a:moveTo>
                  <a:lnTo>
                    <a:pt x="0" y="0"/>
                  </a:lnTo>
                  <a:lnTo>
                    <a:pt x="0" y="2840736"/>
                  </a:lnTo>
                  <a:lnTo>
                    <a:pt x="1641348" y="284073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620" y="2935223"/>
            <a:ext cx="5056630" cy="20467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1153" y="257378"/>
            <a:ext cx="2867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MIS</a:t>
            </a:r>
            <a:r>
              <a:rPr spc="30" dirty="0"/>
              <a:t>S</a:t>
            </a:r>
            <a:r>
              <a:rPr spc="95" dirty="0"/>
              <a:t>ING</a:t>
            </a:r>
            <a:r>
              <a:rPr spc="-385" dirty="0"/>
              <a:t> </a:t>
            </a:r>
            <a:r>
              <a:rPr spc="229" dirty="0"/>
              <a:t>D</a:t>
            </a:r>
            <a:r>
              <a:rPr spc="180" dirty="0"/>
              <a:t>ATA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91764" y="1547240"/>
            <a:ext cx="8328025" cy="2327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released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its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own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type</a:t>
            </a:r>
            <a:r>
              <a:rPr sz="2000" spc="-12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NA,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December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Tahoma"/>
                <a:cs typeface="Tahoma"/>
              </a:rPr>
              <a:t>2020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allows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stored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integers,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instead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needing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convert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float</a:t>
            </a:r>
            <a:endParaRPr sz="16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still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new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feature,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but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most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Tahoma"/>
                <a:cs typeface="Tahoma"/>
              </a:rPr>
              <a:t>bugs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end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up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converting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NumPy’s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04040"/>
                </a:solidFill>
                <a:latin typeface="Tahoma"/>
                <a:cs typeface="Tahoma"/>
              </a:rPr>
              <a:t>NaN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ahoma"/>
              <a:cs typeface="Tahoma"/>
            </a:endParaRPr>
          </a:p>
          <a:p>
            <a:pPr marL="5292725" marR="1384935">
              <a:lnSpc>
                <a:spcPct val="141700"/>
              </a:lnSpc>
            </a:pPr>
            <a:r>
              <a:rPr sz="12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pd</a:t>
            </a:r>
            <a:r>
              <a:rPr sz="12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200" b="1" i="1" spc="4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b="1" i="1" spc="3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cr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ea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7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ue 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12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b="1" i="1" spc="-8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yp</a:t>
            </a:r>
            <a:r>
              <a:rPr sz="12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b="1" i="1" spc="-10" dirty="0">
                <a:solidFill>
                  <a:srgbClr val="A20FFF"/>
                </a:solidFill>
                <a:latin typeface="Trebuchet MS"/>
                <a:cs typeface="Trebuchet MS"/>
              </a:rPr>
              <a:t>=</a:t>
            </a:r>
            <a:r>
              <a:rPr sz="1200" b="1" i="1" spc="-275" dirty="0">
                <a:solidFill>
                  <a:srgbClr val="B40C0E"/>
                </a:solidFill>
                <a:latin typeface="Trebuchet MS"/>
                <a:cs typeface="Trebuchet MS"/>
              </a:rPr>
              <a:t>“</a:t>
            </a:r>
            <a:r>
              <a:rPr sz="1200" b="1" i="1" spc="-40" dirty="0">
                <a:solidFill>
                  <a:srgbClr val="B40C0E"/>
                </a:solidFill>
                <a:latin typeface="Trebuchet MS"/>
                <a:cs typeface="Trebuchet MS"/>
              </a:rPr>
              <a:t>In</a:t>
            </a:r>
            <a:r>
              <a:rPr sz="1200" b="1" i="1" spc="-45" dirty="0">
                <a:solidFill>
                  <a:srgbClr val="B40C0E"/>
                </a:solidFill>
                <a:latin typeface="Trebuchet MS"/>
                <a:cs typeface="Trebuchet MS"/>
              </a:rPr>
              <a:t>t</a:t>
            </a:r>
            <a:r>
              <a:rPr sz="1200" b="1" i="1" spc="-95" dirty="0">
                <a:solidFill>
                  <a:srgbClr val="B40C0E"/>
                </a:solidFill>
                <a:latin typeface="Trebuchet MS"/>
                <a:cs typeface="Trebuchet MS"/>
              </a:rPr>
              <a:t>16”</a:t>
            </a:r>
            <a:endParaRPr sz="1200">
              <a:latin typeface="Trebuchet MS"/>
              <a:cs typeface="Trebuchet MS"/>
            </a:endParaRPr>
          </a:p>
          <a:p>
            <a:pPr marL="5292725">
              <a:lnSpc>
                <a:spcPct val="100000"/>
              </a:lnSpc>
            </a:pP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wasn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eci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d,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ues</a:t>
            </a:r>
            <a:endParaRPr sz="1200">
              <a:latin typeface="Trebuchet MS"/>
              <a:cs typeface="Trebuchet MS"/>
            </a:endParaRPr>
          </a:p>
          <a:p>
            <a:pPr marL="5292725">
              <a:lnSpc>
                <a:spcPct val="100000"/>
              </a:lnSpc>
            </a:pP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tore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bjects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83068" y="2962655"/>
            <a:ext cx="109855" cy="1028700"/>
          </a:xfrm>
          <a:custGeom>
            <a:avLst/>
            <a:gdLst/>
            <a:ahLst/>
            <a:cxnLst/>
            <a:rect l="l" t="t" r="r" b="b"/>
            <a:pathLst>
              <a:path w="109854" h="1028700">
                <a:moveTo>
                  <a:pt x="0" y="1028700"/>
                </a:moveTo>
                <a:lnTo>
                  <a:pt x="21377" y="1024753"/>
                </a:lnTo>
                <a:lnTo>
                  <a:pt x="38814" y="1013983"/>
                </a:lnTo>
                <a:lnTo>
                  <a:pt x="50559" y="997999"/>
                </a:lnTo>
                <a:lnTo>
                  <a:pt x="54863" y="978408"/>
                </a:lnTo>
                <a:lnTo>
                  <a:pt x="54863" y="251206"/>
                </a:lnTo>
                <a:lnTo>
                  <a:pt x="59168" y="231614"/>
                </a:lnTo>
                <a:lnTo>
                  <a:pt x="70913" y="215630"/>
                </a:lnTo>
                <a:lnTo>
                  <a:pt x="88350" y="204860"/>
                </a:lnTo>
                <a:lnTo>
                  <a:pt x="109727" y="200914"/>
                </a:lnTo>
                <a:lnTo>
                  <a:pt x="88350" y="196967"/>
                </a:lnTo>
                <a:lnTo>
                  <a:pt x="70913" y="186197"/>
                </a:lnTo>
                <a:lnTo>
                  <a:pt x="59168" y="170213"/>
                </a:lnTo>
                <a:lnTo>
                  <a:pt x="54863" y="150622"/>
                </a:lnTo>
                <a:lnTo>
                  <a:pt x="54863" y="50292"/>
                </a:lnTo>
                <a:lnTo>
                  <a:pt x="50559" y="30700"/>
                </a:lnTo>
                <a:lnTo>
                  <a:pt x="38814" y="14716"/>
                </a:lnTo>
                <a:lnTo>
                  <a:pt x="21377" y="3946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64808" y="4771644"/>
            <a:ext cx="4297680" cy="1005840"/>
          </a:xfrm>
          <a:custGeom>
            <a:avLst/>
            <a:gdLst/>
            <a:ahLst/>
            <a:cxnLst/>
            <a:rect l="l" t="t" r="r" b="b"/>
            <a:pathLst>
              <a:path w="4297680" h="1005839">
                <a:moveTo>
                  <a:pt x="4297680" y="0"/>
                </a:moveTo>
                <a:lnTo>
                  <a:pt x="241299" y="0"/>
                </a:lnTo>
                <a:lnTo>
                  <a:pt x="192682" y="4904"/>
                </a:lnTo>
                <a:lnTo>
                  <a:pt x="147393" y="18968"/>
                </a:lnTo>
                <a:lnTo>
                  <a:pt x="106405" y="41221"/>
                </a:lnTo>
                <a:lnTo>
                  <a:pt x="70691" y="70691"/>
                </a:lnTo>
                <a:lnTo>
                  <a:pt x="41221" y="106405"/>
                </a:lnTo>
                <a:lnTo>
                  <a:pt x="18968" y="147393"/>
                </a:lnTo>
                <a:lnTo>
                  <a:pt x="4904" y="192682"/>
                </a:lnTo>
                <a:lnTo>
                  <a:pt x="0" y="241299"/>
                </a:lnTo>
                <a:lnTo>
                  <a:pt x="0" y="1005839"/>
                </a:lnTo>
                <a:lnTo>
                  <a:pt x="4056380" y="1005839"/>
                </a:lnTo>
                <a:lnTo>
                  <a:pt x="4104997" y="1000936"/>
                </a:lnTo>
                <a:lnTo>
                  <a:pt x="4150286" y="986874"/>
                </a:lnTo>
                <a:lnTo>
                  <a:pt x="4191274" y="964625"/>
                </a:lnTo>
                <a:lnTo>
                  <a:pt x="4226988" y="935158"/>
                </a:lnTo>
                <a:lnTo>
                  <a:pt x="4256458" y="899445"/>
                </a:lnTo>
                <a:lnTo>
                  <a:pt x="4278711" y="858457"/>
                </a:lnTo>
                <a:lnTo>
                  <a:pt x="4292775" y="813165"/>
                </a:lnTo>
                <a:lnTo>
                  <a:pt x="4297680" y="764539"/>
                </a:lnTo>
                <a:lnTo>
                  <a:pt x="429768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23556" y="4893309"/>
            <a:ext cx="345312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time,</a:t>
            </a:r>
            <a:r>
              <a:rPr sz="12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F8FDA4"/>
                </a:solidFill>
                <a:latin typeface="Tahoma"/>
                <a:cs typeface="Tahoma"/>
              </a:rPr>
              <a:t>neither</a:t>
            </a:r>
            <a:r>
              <a:rPr sz="1200" b="1" spc="-110" dirty="0">
                <a:solidFill>
                  <a:srgbClr val="F8FDA4"/>
                </a:solidFill>
                <a:latin typeface="Tahoma"/>
                <a:cs typeface="Tahoma"/>
              </a:rPr>
              <a:t> </a:t>
            </a:r>
            <a:r>
              <a:rPr sz="1200" b="1" spc="-70" dirty="0">
                <a:solidFill>
                  <a:srgbClr val="F8FDA4"/>
                </a:solidFill>
                <a:latin typeface="Tahoma"/>
                <a:cs typeface="Tahoma"/>
              </a:rPr>
              <a:t>np.NaN</a:t>
            </a:r>
            <a:r>
              <a:rPr sz="1200" b="1" spc="-110" dirty="0">
                <a:solidFill>
                  <a:srgbClr val="F8FDA4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F8FDA4"/>
                </a:solidFill>
                <a:latin typeface="Tahoma"/>
                <a:cs typeface="Tahoma"/>
              </a:rPr>
              <a:t>nor</a:t>
            </a:r>
            <a:r>
              <a:rPr sz="1200" b="1" spc="-110" dirty="0">
                <a:solidFill>
                  <a:srgbClr val="F8FDA4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F8FDA4"/>
                </a:solidFill>
                <a:latin typeface="Tahoma"/>
                <a:cs typeface="Tahoma"/>
              </a:rPr>
              <a:t>pd.NA</a:t>
            </a:r>
            <a:r>
              <a:rPr sz="1200" b="1" spc="-120" dirty="0">
                <a:solidFill>
                  <a:srgbClr val="F8FDA4"/>
                </a:solidFill>
                <a:latin typeface="Tahoma"/>
                <a:cs typeface="Tahoma"/>
              </a:rPr>
              <a:t> </a:t>
            </a:r>
            <a:r>
              <a:rPr sz="1200" b="1" spc="-70" dirty="0">
                <a:solidFill>
                  <a:srgbClr val="F8FDA4"/>
                </a:solidFill>
                <a:latin typeface="Tahoma"/>
                <a:cs typeface="Tahoma"/>
              </a:rPr>
              <a:t>are</a:t>
            </a:r>
            <a:r>
              <a:rPr sz="1200" b="1" spc="-120" dirty="0">
                <a:solidFill>
                  <a:srgbClr val="F8FDA4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F8FDA4"/>
                </a:solidFill>
                <a:latin typeface="Tahoma"/>
                <a:cs typeface="Tahoma"/>
              </a:rPr>
              <a:t>perfect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, </a:t>
            </a:r>
            <a:r>
              <a:rPr sz="1200" spc="-3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bu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pd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200" spc="10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9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cti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al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ity</a:t>
            </a:r>
            <a:r>
              <a:rPr sz="12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tin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ue</a:t>
            </a:r>
            <a:r>
              <a:rPr sz="1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mp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114" dirty="0">
                <a:solidFill>
                  <a:srgbClr val="FFFFFF"/>
                </a:solidFill>
                <a:latin typeface="Tahoma"/>
                <a:cs typeface="Tahoma"/>
              </a:rPr>
              <a:t>, 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and having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nullable integer is usually </a:t>
            </a: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worth 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i="1" spc="-11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1200" i="1" spc="-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200" i="1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i="1" spc="-85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200" i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200" i="1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i="1" spc="-50" dirty="0">
                <a:solidFill>
                  <a:srgbClr val="FFFFFF"/>
                </a:solidFill>
                <a:latin typeface="Trebuchet MS"/>
                <a:cs typeface="Trebuchet MS"/>
              </a:rPr>
              <a:t>hat</a:t>
            </a:r>
            <a:r>
              <a:rPr sz="1200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i="1" spc="-2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i="1" spc="-65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1200" i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sz="1200" i="1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sz="1200" i="1" spc="-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200" i="1" spc="-1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i="1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i="1" spc="-45" dirty="0">
                <a:solidFill>
                  <a:srgbClr val="FFFFFF"/>
                </a:solidFill>
                <a:latin typeface="Trebuchet MS"/>
                <a:cs typeface="Trebuchet MS"/>
              </a:rPr>
              <a:t>on!</a:t>
            </a:r>
            <a:r>
              <a:rPr sz="1200" i="1" spc="-11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94204" y="4927946"/>
            <a:ext cx="327326" cy="31932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54508" y="5417820"/>
            <a:ext cx="1641475" cy="711835"/>
            <a:chOff x="254508" y="5417820"/>
            <a:chExt cx="1641475" cy="711835"/>
          </a:xfrm>
        </p:grpSpPr>
        <p:sp>
          <p:nvSpPr>
            <p:cNvPr id="14" name="object 14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4508" y="5417820"/>
              <a:ext cx="1641475" cy="711835"/>
            </a:xfrm>
            <a:custGeom>
              <a:avLst/>
              <a:gdLst/>
              <a:ahLst/>
              <a:cxnLst/>
              <a:rect l="l" t="t" r="r" b="b"/>
              <a:pathLst>
                <a:path w="1641475" h="711835">
                  <a:moveTo>
                    <a:pt x="1641348" y="0"/>
                  </a:moveTo>
                  <a:lnTo>
                    <a:pt x="0" y="0"/>
                  </a:lnTo>
                  <a:lnTo>
                    <a:pt x="0" y="711707"/>
                  </a:lnTo>
                  <a:lnTo>
                    <a:pt x="1641348" y="711707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38327" y="4774691"/>
            <a:ext cx="1463040" cy="548640"/>
            <a:chOff x="338327" y="4774691"/>
            <a:chExt cx="1463040" cy="548640"/>
          </a:xfrm>
        </p:grpSpPr>
        <p:sp>
          <p:nvSpPr>
            <p:cNvPr id="19" name="object 19"/>
            <p:cNvSpPr/>
            <p:nvPr/>
          </p:nvSpPr>
          <p:spPr>
            <a:xfrm>
              <a:off x="338327" y="4774691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856" y="4905374"/>
              <a:ext cx="590981" cy="14008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268" y="5089397"/>
              <a:ext cx="847013" cy="13893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54508" y="1840992"/>
            <a:ext cx="1641475" cy="2840990"/>
            <a:chOff x="254508" y="1840992"/>
            <a:chExt cx="1641475" cy="2840990"/>
          </a:xfrm>
        </p:grpSpPr>
        <p:sp>
          <p:nvSpPr>
            <p:cNvPr id="23" name="object 23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54508" y="1840992"/>
              <a:ext cx="1641475" cy="2840990"/>
            </a:xfrm>
            <a:custGeom>
              <a:avLst/>
              <a:gdLst/>
              <a:ahLst/>
              <a:cxnLst/>
              <a:rect l="l" t="t" r="r" b="b"/>
              <a:pathLst>
                <a:path w="1641475" h="2840990">
                  <a:moveTo>
                    <a:pt x="1641348" y="0"/>
                  </a:moveTo>
                  <a:lnTo>
                    <a:pt x="0" y="0"/>
                  </a:lnTo>
                  <a:lnTo>
                    <a:pt x="0" y="2840736"/>
                  </a:lnTo>
                  <a:lnTo>
                    <a:pt x="1641348" y="284073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2894" y="257378"/>
            <a:ext cx="55041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IDENTIFYING</a:t>
            </a:r>
            <a:r>
              <a:rPr spc="-395" dirty="0"/>
              <a:t> </a:t>
            </a:r>
            <a:r>
              <a:rPr spc="25" dirty="0"/>
              <a:t>MIS</a:t>
            </a:r>
            <a:r>
              <a:rPr spc="30" dirty="0"/>
              <a:t>S</a:t>
            </a:r>
            <a:r>
              <a:rPr spc="95" dirty="0"/>
              <a:t>ING</a:t>
            </a:r>
            <a:r>
              <a:rPr spc="-385" dirty="0"/>
              <a:t> </a:t>
            </a:r>
            <a:r>
              <a:rPr spc="229" dirty="0"/>
              <a:t>D</a:t>
            </a:r>
            <a:r>
              <a:rPr spc="180" dirty="0"/>
              <a:t>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53567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Tahoma"/>
                <a:cs typeface="Tahoma"/>
              </a:rPr>
              <a:t>.isna()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.value_counts()</a:t>
            </a:r>
            <a:r>
              <a:rPr sz="20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let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404040"/>
                </a:solidFill>
                <a:latin typeface="Tahoma"/>
                <a:cs typeface="Tahoma"/>
              </a:rPr>
              <a:t>identify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2000" b="1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endParaRPr sz="20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155" dirty="0">
                <a:solidFill>
                  <a:srgbClr val="404040"/>
                </a:solidFill>
                <a:latin typeface="Tahoma"/>
                <a:cs typeface="Tahoma"/>
              </a:rPr>
              <a:t>.isna()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returns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True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value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Tahoma"/>
                <a:cs typeface="Tahoma"/>
              </a:rPr>
              <a:t>missing,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False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otherwise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79291" y="2514600"/>
            <a:ext cx="1979930" cy="1630680"/>
            <a:chOff x="3479291" y="2514600"/>
            <a:chExt cx="1979930" cy="16306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291" y="2514600"/>
              <a:ext cx="1618488" cy="163068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56631" y="3259836"/>
              <a:ext cx="402590" cy="346075"/>
            </a:xfrm>
            <a:custGeom>
              <a:avLst/>
              <a:gdLst/>
              <a:ahLst/>
              <a:cxnLst/>
              <a:rect l="l" t="t" r="r" b="b"/>
              <a:pathLst>
                <a:path w="402589" h="346075">
                  <a:moveTo>
                    <a:pt x="229362" y="0"/>
                  </a:moveTo>
                  <a:lnTo>
                    <a:pt x="229362" y="86487"/>
                  </a:lnTo>
                  <a:lnTo>
                    <a:pt x="0" y="86487"/>
                  </a:lnTo>
                  <a:lnTo>
                    <a:pt x="0" y="259461"/>
                  </a:lnTo>
                  <a:lnTo>
                    <a:pt x="229362" y="259461"/>
                  </a:lnTo>
                  <a:lnTo>
                    <a:pt x="229362" y="345948"/>
                  </a:lnTo>
                  <a:lnTo>
                    <a:pt x="402335" y="172974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8028" y="2522220"/>
            <a:ext cx="1751076" cy="158800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580376" y="2506979"/>
            <a:ext cx="2326005" cy="1204595"/>
            <a:chOff x="7580376" y="2506979"/>
            <a:chExt cx="2326005" cy="120459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0376" y="2506979"/>
              <a:ext cx="2220468" cy="7223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93224" y="2538983"/>
              <a:ext cx="109855" cy="1169035"/>
            </a:xfrm>
            <a:custGeom>
              <a:avLst/>
              <a:gdLst/>
              <a:ahLst/>
              <a:cxnLst/>
              <a:rect l="l" t="t" r="r" b="b"/>
              <a:pathLst>
                <a:path w="109854" h="1169035">
                  <a:moveTo>
                    <a:pt x="0" y="1168908"/>
                  </a:moveTo>
                  <a:lnTo>
                    <a:pt x="21377" y="1164961"/>
                  </a:lnTo>
                  <a:lnTo>
                    <a:pt x="38814" y="1154191"/>
                  </a:lnTo>
                  <a:lnTo>
                    <a:pt x="50559" y="1138207"/>
                  </a:lnTo>
                  <a:lnTo>
                    <a:pt x="54864" y="1118615"/>
                  </a:lnTo>
                  <a:lnTo>
                    <a:pt x="54864" y="274954"/>
                  </a:lnTo>
                  <a:lnTo>
                    <a:pt x="59168" y="255363"/>
                  </a:lnTo>
                  <a:lnTo>
                    <a:pt x="70913" y="239379"/>
                  </a:lnTo>
                  <a:lnTo>
                    <a:pt x="88350" y="228609"/>
                  </a:lnTo>
                  <a:lnTo>
                    <a:pt x="109727" y="224662"/>
                  </a:lnTo>
                  <a:lnTo>
                    <a:pt x="88350" y="220716"/>
                  </a:lnTo>
                  <a:lnTo>
                    <a:pt x="70913" y="209946"/>
                  </a:lnTo>
                  <a:lnTo>
                    <a:pt x="59168" y="193962"/>
                  </a:lnTo>
                  <a:lnTo>
                    <a:pt x="54864" y="174370"/>
                  </a:lnTo>
                  <a:lnTo>
                    <a:pt x="54864" y="50291"/>
                  </a:lnTo>
                  <a:lnTo>
                    <a:pt x="50559" y="30700"/>
                  </a:lnTo>
                  <a:lnTo>
                    <a:pt x="38814" y="14716"/>
                  </a:lnTo>
                  <a:lnTo>
                    <a:pt x="21377" y="3946"/>
                  </a:lnTo>
                  <a:lnTo>
                    <a:pt x="0" y="0"/>
                  </a:lnTo>
                </a:path>
              </a:pathLst>
            </a:custGeom>
            <a:ln w="63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86911" y="4969764"/>
            <a:ext cx="2412491" cy="84734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100571" y="4994147"/>
            <a:ext cx="3447415" cy="982980"/>
            <a:chOff x="6100571" y="4994147"/>
            <a:chExt cx="3447415" cy="98298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04603" y="5021152"/>
              <a:ext cx="143354" cy="3240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0571" y="4994147"/>
              <a:ext cx="3372612" cy="98297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982581" y="2566161"/>
            <a:ext cx="1445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.i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na(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48964" y="4500117"/>
            <a:ext cx="8406765" cy="1259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404040"/>
                </a:solidFill>
                <a:latin typeface="Tahoma"/>
                <a:cs typeface="Tahoma"/>
              </a:rPr>
              <a:t>.value_counts()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returns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unique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frequency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ahoma"/>
              <a:cs typeface="Tahoma"/>
            </a:endParaRPr>
          </a:p>
          <a:p>
            <a:pPr marL="6642734" marR="5080">
              <a:lnSpc>
                <a:spcPct val="100000"/>
              </a:lnSpc>
            </a:pP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ds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ign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5" dirty="0">
                <a:solidFill>
                  <a:srgbClr val="404040"/>
                </a:solidFill>
                <a:latin typeface="Trebuchet MS"/>
                <a:cs typeface="Trebuchet MS"/>
              </a:rPr>
              <a:t>aN 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ues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eci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y  </a:t>
            </a:r>
            <a:r>
              <a:rPr sz="12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b="1" i="1" spc="-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b="1" i="1" spc="-70" dirty="0">
                <a:solidFill>
                  <a:srgbClr val="404040"/>
                </a:solidFill>
                <a:latin typeface="Trebuchet MS"/>
                <a:cs typeface="Trebuchet MS"/>
              </a:rPr>
              <a:t>opna</a:t>
            </a:r>
            <a:r>
              <a:rPr sz="1200" b="1" i="1" spc="-15" dirty="0">
                <a:solidFill>
                  <a:srgbClr val="A20FFF"/>
                </a:solidFill>
                <a:latin typeface="Trebuchet MS"/>
                <a:cs typeface="Trebuchet MS"/>
              </a:rPr>
              <a:t>=</a:t>
            </a:r>
            <a:r>
              <a:rPr sz="1200" b="1" i="1" spc="-90" dirty="0">
                <a:solidFill>
                  <a:srgbClr val="208D1E"/>
                </a:solidFill>
                <a:latin typeface="Trebuchet MS"/>
                <a:cs typeface="Trebuchet MS"/>
              </a:rPr>
              <a:t>Fa</a:t>
            </a:r>
            <a:r>
              <a:rPr sz="1200" b="1" i="1" spc="-70" dirty="0">
                <a:solidFill>
                  <a:srgbClr val="208D1E"/>
                </a:solidFill>
                <a:latin typeface="Trebuchet MS"/>
                <a:cs typeface="Trebuchet MS"/>
              </a:rPr>
              <a:t>l</a:t>
            </a:r>
            <a:r>
              <a:rPr sz="1200" b="1" i="1" spc="-105" dirty="0">
                <a:solidFill>
                  <a:srgbClr val="208D1E"/>
                </a:solidFill>
                <a:latin typeface="Trebuchet MS"/>
                <a:cs typeface="Trebuchet MS"/>
              </a:rPr>
              <a:t>s</a:t>
            </a:r>
            <a:r>
              <a:rPr sz="1200" b="1" i="1" spc="-95" dirty="0">
                <a:solidFill>
                  <a:srgbClr val="208D1E"/>
                </a:solidFill>
                <a:latin typeface="Trebuchet MS"/>
                <a:cs typeface="Trebuchet MS"/>
              </a:rPr>
              <a:t>e</a:t>
            </a:r>
            <a:r>
              <a:rPr sz="1200" b="1" i="1" spc="-105" dirty="0">
                <a:solidFill>
                  <a:srgbClr val="208D1E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eturn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the 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1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590531" y="4975859"/>
            <a:ext cx="109855" cy="1167765"/>
          </a:xfrm>
          <a:custGeom>
            <a:avLst/>
            <a:gdLst/>
            <a:ahLst/>
            <a:cxnLst/>
            <a:rect l="l" t="t" r="r" b="b"/>
            <a:pathLst>
              <a:path w="109854" h="1167764">
                <a:moveTo>
                  <a:pt x="0" y="1167383"/>
                </a:moveTo>
                <a:lnTo>
                  <a:pt x="21377" y="1163431"/>
                </a:lnTo>
                <a:lnTo>
                  <a:pt x="38814" y="1152653"/>
                </a:lnTo>
                <a:lnTo>
                  <a:pt x="50559" y="1136667"/>
                </a:lnTo>
                <a:lnTo>
                  <a:pt x="54864" y="1117091"/>
                </a:lnTo>
                <a:lnTo>
                  <a:pt x="54864" y="274700"/>
                </a:lnTo>
                <a:lnTo>
                  <a:pt x="59168" y="255109"/>
                </a:lnTo>
                <a:lnTo>
                  <a:pt x="70913" y="239125"/>
                </a:lnTo>
                <a:lnTo>
                  <a:pt x="88350" y="228355"/>
                </a:lnTo>
                <a:lnTo>
                  <a:pt x="109727" y="224408"/>
                </a:lnTo>
                <a:lnTo>
                  <a:pt x="88350" y="220462"/>
                </a:lnTo>
                <a:lnTo>
                  <a:pt x="70913" y="209692"/>
                </a:lnTo>
                <a:lnTo>
                  <a:pt x="59168" y="193708"/>
                </a:lnTo>
                <a:lnTo>
                  <a:pt x="54864" y="174116"/>
                </a:lnTo>
                <a:lnTo>
                  <a:pt x="54864" y="50291"/>
                </a:lnTo>
                <a:lnTo>
                  <a:pt x="50559" y="30700"/>
                </a:lnTo>
                <a:lnTo>
                  <a:pt x="38814" y="14716"/>
                </a:lnTo>
                <a:lnTo>
                  <a:pt x="21377" y="3946"/>
                </a:lnTo>
                <a:lnTo>
                  <a:pt x="0" y="0"/>
                </a:lnTo>
              </a:path>
            </a:pathLst>
          </a:custGeom>
          <a:ln w="6349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61072" y="3397377"/>
            <a:ext cx="126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200" i="1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200" i="1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ean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!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27697" y="3548507"/>
            <a:ext cx="270510" cy="74295"/>
          </a:xfrm>
          <a:custGeom>
            <a:avLst/>
            <a:gdLst/>
            <a:ahLst/>
            <a:cxnLst/>
            <a:rect l="l" t="t" r="r" b="b"/>
            <a:pathLst>
              <a:path w="270509" h="74295">
                <a:moveTo>
                  <a:pt x="82803" y="0"/>
                </a:moveTo>
                <a:lnTo>
                  <a:pt x="0" y="19938"/>
                </a:lnTo>
                <a:lnTo>
                  <a:pt x="65658" y="74294"/>
                </a:lnTo>
                <a:lnTo>
                  <a:pt x="72153" y="46154"/>
                </a:lnTo>
                <a:lnTo>
                  <a:pt x="59944" y="43560"/>
                </a:lnTo>
                <a:lnTo>
                  <a:pt x="63880" y="24891"/>
                </a:lnTo>
                <a:lnTo>
                  <a:pt x="77059" y="24891"/>
                </a:lnTo>
                <a:lnTo>
                  <a:pt x="82803" y="0"/>
                </a:lnTo>
                <a:close/>
              </a:path>
              <a:path w="270509" h="74295">
                <a:moveTo>
                  <a:pt x="76432" y="27610"/>
                </a:moveTo>
                <a:lnTo>
                  <a:pt x="121666" y="54609"/>
                </a:lnTo>
                <a:lnTo>
                  <a:pt x="193548" y="60451"/>
                </a:lnTo>
                <a:lnTo>
                  <a:pt x="269494" y="62991"/>
                </a:lnTo>
                <a:lnTo>
                  <a:pt x="270001" y="43941"/>
                </a:lnTo>
                <a:lnTo>
                  <a:pt x="231775" y="42925"/>
                </a:lnTo>
                <a:lnTo>
                  <a:pt x="194309" y="41401"/>
                </a:lnTo>
                <a:lnTo>
                  <a:pt x="157987" y="39115"/>
                </a:lnTo>
                <a:lnTo>
                  <a:pt x="123698" y="35559"/>
                </a:lnTo>
                <a:lnTo>
                  <a:pt x="91440" y="30860"/>
                </a:lnTo>
                <a:lnTo>
                  <a:pt x="76432" y="27610"/>
                </a:lnTo>
                <a:close/>
              </a:path>
              <a:path w="270509" h="74295">
                <a:moveTo>
                  <a:pt x="63880" y="24891"/>
                </a:moveTo>
                <a:lnTo>
                  <a:pt x="59944" y="43560"/>
                </a:lnTo>
                <a:lnTo>
                  <a:pt x="72153" y="46154"/>
                </a:lnTo>
                <a:lnTo>
                  <a:pt x="76432" y="27610"/>
                </a:lnTo>
                <a:lnTo>
                  <a:pt x="63880" y="24891"/>
                </a:lnTo>
                <a:close/>
              </a:path>
              <a:path w="270509" h="74295">
                <a:moveTo>
                  <a:pt x="77059" y="24891"/>
                </a:moveTo>
                <a:lnTo>
                  <a:pt x="63880" y="24891"/>
                </a:lnTo>
                <a:lnTo>
                  <a:pt x="76432" y="27610"/>
                </a:lnTo>
                <a:lnTo>
                  <a:pt x="77059" y="24891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254508" y="5417820"/>
            <a:ext cx="1641475" cy="711835"/>
            <a:chOff x="254508" y="5417820"/>
            <a:chExt cx="1641475" cy="711835"/>
          </a:xfrm>
        </p:grpSpPr>
        <p:sp>
          <p:nvSpPr>
            <p:cNvPr id="25" name="object 25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54508" y="5417820"/>
              <a:ext cx="1641475" cy="711835"/>
            </a:xfrm>
            <a:custGeom>
              <a:avLst/>
              <a:gdLst/>
              <a:ahLst/>
              <a:cxnLst/>
              <a:rect l="l" t="t" r="r" b="b"/>
              <a:pathLst>
                <a:path w="1641475" h="711835">
                  <a:moveTo>
                    <a:pt x="1641348" y="0"/>
                  </a:moveTo>
                  <a:lnTo>
                    <a:pt x="0" y="0"/>
                  </a:lnTo>
                  <a:lnTo>
                    <a:pt x="0" y="711707"/>
                  </a:lnTo>
                  <a:lnTo>
                    <a:pt x="1641348" y="711707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38327" y="4774691"/>
            <a:ext cx="1463040" cy="548640"/>
            <a:chOff x="338327" y="4774691"/>
            <a:chExt cx="1463040" cy="548640"/>
          </a:xfrm>
        </p:grpSpPr>
        <p:sp>
          <p:nvSpPr>
            <p:cNvPr id="30" name="object 30"/>
            <p:cNvSpPr/>
            <p:nvPr/>
          </p:nvSpPr>
          <p:spPr>
            <a:xfrm>
              <a:off x="338327" y="4774691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856" y="4905374"/>
              <a:ext cx="590981" cy="14008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268" y="5089397"/>
              <a:ext cx="847013" cy="138937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54508" y="1840992"/>
            <a:ext cx="1641475" cy="2840990"/>
            <a:chOff x="254508" y="1840992"/>
            <a:chExt cx="1641475" cy="2840990"/>
          </a:xfrm>
        </p:grpSpPr>
        <p:sp>
          <p:nvSpPr>
            <p:cNvPr id="34" name="object 34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54508" y="1840992"/>
              <a:ext cx="1641475" cy="2840990"/>
            </a:xfrm>
            <a:custGeom>
              <a:avLst/>
              <a:gdLst/>
              <a:ahLst/>
              <a:cxnLst/>
              <a:rect l="l" t="t" r="r" b="b"/>
              <a:pathLst>
                <a:path w="1641475" h="2840990">
                  <a:moveTo>
                    <a:pt x="1641348" y="0"/>
                  </a:moveTo>
                  <a:lnTo>
                    <a:pt x="0" y="0"/>
                  </a:lnTo>
                  <a:lnTo>
                    <a:pt x="0" y="2840736"/>
                  </a:lnTo>
                  <a:lnTo>
                    <a:pt x="1641348" y="284073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8508" y="2561844"/>
            <a:ext cx="1803400" cy="1079500"/>
            <a:chOff x="5588508" y="2561844"/>
            <a:chExt cx="1803400" cy="1079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0336" y="2588856"/>
              <a:ext cx="131243" cy="3241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508" y="2561844"/>
              <a:ext cx="1729739" cy="107899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3205" y="257378"/>
            <a:ext cx="5085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HANDLING</a:t>
            </a:r>
            <a:r>
              <a:rPr spc="-395" dirty="0"/>
              <a:t> </a:t>
            </a:r>
            <a:r>
              <a:rPr spc="25" dirty="0"/>
              <a:t>MIS</a:t>
            </a:r>
            <a:r>
              <a:rPr spc="30" dirty="0"/>
              <a:t>S</a:t>
            </a:r>
            <a:r>
              <a:rPr spc="95" dirty="0"/>
              <a:t>ING</a:t>
            </a:r>
            <a:r>
              <a:rPr spc="-385" dirty="0"/>
              <a:t> </a:t>
            </a:r>
            <a:r>
              <a:rPr spc="229" dirty="0"/>
              <a:t>D</a:t>
            </a:r>
            <a:r>
              <a:rPr spc="180" dirty="0"/>
              <a:t>ATA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691764" y="1547240"/>
            <a:ext cx="78860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.dropna()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Tahoma"/>
                <a:cs typeface="Tahoma"/>
              </a:rPr>
              <a:t>.fillna()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Tahoma"/>
                <a:cs typeface="Tahoma"/>
              </a:rPr>
              <a:t>let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handle</a:t>
            </a:r>
            <a:r>
              <a:rPr sz="2000" b="1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2000" b="1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endParaRPr sz="2000">
              <a:latin typeface="Tahoma"/>
              <a:cs typeface="Tahoma"/>
            </a:endParaRPr>
          </a:p>
          <a:p>
            <a:pPr marL="812800" indent="-34290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404040"/>
                </a:solidFill>
                <a:latin typeface="Tahoma"/>
                <a:cs typeface="Tahoma"/>
              </a:rPr>
              <a:t>.dropna()</a:t>
            </a:r>
            <a:r>
              <a:rPr sz="1600" b="1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removes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04040"/>
                </a:solidFill>
                <a:latin typeface="Tahoma"/>
                <a:cs typeface="Tahoma"/>
              </a:rPr>
              <a:t>NaN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6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from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your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DataFrame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9291" y="2514600"/>
            <a:ext cx="1979930" cy="1630680"/>
            <a:chOff x="3479291" y="2514600"/>
            <a:chExt cx="1979930" cy="16306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9291" y="2514600"/>
              <a:ext cx="1618488" cy="163068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56631" y="3020568"/>
              <a:ext cx="402590" cy="344805"/>
            </a:xfrm>
            <a:custGeom>
              <a:avLst/>
              <a:gdLst/>
              <a:ahLst/>
              <a:cxnLst/>
              <a:rect l="l" t="t" r="r" b="b"/>
              <a:pathLst>
                <a:path w="402589" h="344804">
                  <a:moveTo>
                    <a:pt x="230123" y="0"/>
                  </a:moveTo>
                  <a:lnTo>
                    <a:pt x="230123" y="86106"/>
                  </a:lnTo>
                  <a:lnTo>
                    <a:pt x="0" y="86106"/>
                  </a:lnTo>
                  <a:lnTo>
                    <a:pt x="0" y="258318"/>
                  </a:lnTo>
                  <a:lnTo>
                    <a:pt x="230123" y="258318"/>
                  </a:lnTo>
                  <a:lnTo>
                    <a:pt x="230123" y="344424"/>
                  </a:lnTo>
                  <a:lnTo>
                    <a:pt x="402335" y="172212"/>
                  </a:lnTo>
                  <a:lnTo>
                    <a:pt x="230123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34731" y="2898089"/>
            <a:ext cx="18700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dex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ga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80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200" dirty="0">
                <a:solidFill>
                  <a:srgbClr val="404040"/>
                </a:solidFill>
                <a:latin typeface="Trebuchet MS"/>
                <a:cs typeface="Trebuchet MS"/>
              </a:rPr>
              <a:t>_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()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to 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tore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inte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ge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46264" y="2538983"/>
            <a:ext cx="108585" cy="1169035"/>
          </a:xfrm>
          <a:custGeom>
            <a:avLst/>
            <a:gdLst/>
            <a:ahLst/>
            <a:cxnLst/>
            <a:rect l="l" t="t" r="r" b="b"/>
            <a:pathLst>
              <a:path w="108584" h="1169035">
                <a:moveTo>
                  <a:pt x="0" y="1168908"/>
                </a:moveTo>
                <a:lnTo>
                  <a:pt x="21044" y="1165006"/>
                </a:lnTo>
                <a:lnTo>
                  <a:pt x="38242" y="1154366"/>
                </a:lnTo>
                <a:lnTo>
                  <a:pt x="49845" y="1138582"/>
                </a:lnTo>
                <a:lnTo>
                  <a:pt x="54101" y="1119251"/>
                </a:lnTo>
                <a:lnTo>
                  <a:pt x="54101" y="634491"/>
                </a:lnTo>
                <a:lnTo>
                  <a:pt x="58358" y="615233"/>
                </a:lnTo>
                <a:lnTo>
                  <a:pt x="69961" y="599487"/>
                </a:lnTo>
                <a:lnTo>
                  <a:pt x="87159" y="588861"/>
                </a:lnTo>
                <a:lnTo>
                  <a:pt x="108203" y="584962"/>
                </a:lnTo>
                <a:lnTo>
                  <a:pt x="87159" y="581060"/>
                </a:lnTo>
                <a:lnTo>
                  <a:pt x="69961" y="570420"/>
                </a:lnTo>
                <a:lnTo>
                  <a:pt x="58358" y="554636"/>
                </a:lnTo>
                <a:lnTo>
                  <a:pt x="54101" y="535304"/>
                </a:lnTo>
                <a:lnTo>
                  <a:pt x="54101" y="49656"/>
                </a:lnTo>
                <a:lnTo>
                  <a:pt x="49845" y="30325"/>
                </a:lnTo>
                <a:lnTo>
                  <a:pt x="38242" y="14541"/>
                </a:lnTo>
                <a:lnTo>
                  <a:pt x="21044" y="3901"/>
                </a:lnTo>
                <a:lnTo>
                  <a:pt x="0" y="0"/>
                </a:lnTo>
              </a:path>
            </a:pathLst>
          </a:custGeom>
          <a:ln w="63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48964" y="4500117"/>
            <a:ext cx="6218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404040"/>
                </a:solidFill>
                <a:latin typeface="Tahoma"/>
                <a:cs typeface="Tahoma"/>
              </a:rPr>
              <a:t>.fillna(</a:t>
            </a:r>
            <a:r>
              <a:rPr sz="1600" b="1" spc="-110" dirty="0">
                <a:solidFill>
                  <a:srgbClr val="4471C4"/>
                </a:solidFill>
                <a:latin typeface="Tahoma"/>
                <a:cs typeface="Tahoma"/>
              </a:rPr>
              <a:t>value</a:t>
            </a:r>
            <a:r>
              <a:rPr sz="1600" b="1" spc="-110" dirty="0">
                <a:solidFill>
                  <a:srgbClr val="404040"/>
                </a:solidFill>
                <a:latin typeface="Tahoma"/>
                <a:cs typeface="Tahoma"/>
              </a:rPr>
              <a:t>)</a:t>
            </a:r>
            <a:r>
              <a:rPr sz="16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16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replaces</a:t>
            </a:r>
            <a:r>
              <a:rPr sz="16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04040"/>
                </a:solidFill>
                <a:latin typeface="Tahoma"/>
                <a:cs typeface="Tahoma"/>
              </a:rPr>
              <a:t>NaN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specified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value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03657" y="4962144"/>
            <a:ext cx="2984500" cy="1630680"/>
            <a:chOff x="5603657" y="4962144"/>
            <a:chExt cx="2984500" cy="163068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3657" y="5021539"/>
              <a:ext cx="2837778" cy="14902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94192" y="4962144"/>
              <a:ext cx="193548" cy="163068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479291" y="4960620"/>
            <a:ext cx="1979930" cy="1629410"/>
            <a:chOff x="3479291" y="4960620"/>
            <a:chExt cx="1979930" cy="162941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9291" y="4960620"/>
              <a:ext cx="1618488" cy="162915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056631" y="5708904"/>
              <a:ext cx="402590" cy="346075"/>
            </a:xfrm>
            <a:custGeom>
              <a:avLst/>
              <a:gdLst/>
              <a:ahLst/>
              <a:cxnLst/>
              <a:rect l="l" t="t" r="r" b="b"/>
              <a:pathLst>
                <a:path w="402589" h="346075">
                  <a:moveTo>
                    <a:pt x="229362" y="0"/>
                  </a:moveTo>
                  <a:lnTo>
                    <a:pt x="229362" y="86487"/>
                  </a:lnTo>
                  <a:lnTo>
                    <a:pt x="0" y="86487"/>
                  </a:lnTo>
                  <a:lnTo>
                    <a:pt x="0" y="259461"/>
                  </a:lnTo>
                  <a:lnTo>
                    <a:pt x="229362" y="259461"/>
                  </a:lnTo>
                  <a:lnTo>
                    <a:pt x="229362" y="345948"/>
                  </a:lnTo>
                  <a:lnTo>
                    <a:pt x="402335" y="172974"/>
                  </a:lnTo>
                  <a:lnTo>
                    <a:pt x="229362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54508" y="5417820"/>
            <a:ext cx="1641475" cy="711835"/>
            <a:chOff x="254508" y="5417820"/>
            <a:chExt cx="1641475" cy="711835"/>
          </a:xfrm>
        </p:grpSpPr>
        <p:sp>
          <p:nvSpPr>
            <p:cNvPr id="24" name="object 24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54508" y="5417820"/>
              <a:ext cx="1641475" cy="711835"/>
            </a:xfrm>
            <a:custGeom>
              <a:avLst/>
              <a:gdLst/>
              <a:ahLst/>
              <a:cxnLst/>
              <a:rect l="l" t="t" r="r" b="b"/>
              <a:pathLst>
                <a:path w="1641475" h="711835">
                  <a:moveTo>
                    <a:pt x="1641348" y="0"/>
                  </a:moveTo>
                  <a:lnTo>
                    <a:pt x="0" y="0"/>
                  </a:lnTo>
                  <a:lnTo>
                    <a:pt x="0" y="711707"/>
                  </a:lnTo>
                  <a:lnTo>
                    <a:pt x="1641348" y="711707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38327" y="4774691"/>
            <a:ext cx="1463040" cy="548640"/>
            <a:chOff x="338327" y="4774691"/>
            <a:chExt cx="1463040" cy="548640"/>
          </a:xfrm>
        </p:grpSpPr>
        <p:sp>
          <p:nvSpPr>
            <p:cNvPr id="29" name="object 29"/>
            <p:cNvSpPr/>
            <p:nvPr/>
          </p:nvSpPr>
          <p:spPr>
            <a:xfrm>
              <a:off x="338327" y="4774691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9856" y="4905374"/>
              <a:ext cx="590981" cy="14008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268" y="5089397"/>
              <a:ext cx="847013" cy="13893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54508" y="1840992"/>
            <a:ext cx="1641475" cy="2840990"/>
            <a:chOff x="254508" y="1840992"/>
            <a:chExt cx="1641475" cy="2840990"/>
          </a:xfrm>
        </p:grpSpPr>
        <p:sp>
          <p:nvSpPr>
            <p:cNvPr id="33" name="object 33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54508" y="1840992"/>
              <a:ext cx="1641475" cy="2840990"/>
            </a:xfrm>
            <a:custGeom>
              <a:avLst/>
              <a:gdLst/>
              <a:ahLst/>
              <a:cxnLst/>
              <a:rect l="l" t="t" r="r" b="b"/>
              <a:pathLst>
                <a:path w="1641475" h="2840990">
                  <a:moveTo>
                    <a:pt x="1641348" y="0"/>
                  </a:moveTo>
                  <a:lnTo>
                    <a:pt x="0" y="0"/>
                  </a:lnTo>
                  <a:lnTo>
                    <a:pt x="0" y="2840736"/>
                  </a:lnTo>
                  <a:lnTo>
                    <a:pt x="1641348" y="284073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205" y="257378"/>
            <a:ext cx="5085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5" dirty="0"/>
              <a:t>HANDLING</a:t>
            </a:r>
            <a:r>
              <a:rPr spc="-395" dirty="0"/>
              <a:t> </a:t>
            </a:r>
            <a:r>
              <a:rPr spc="25" dirty="0"/>
              <a:t>MIS</a:t>
            </a:r>
            <a:r>
              <a:rPr spc="30" dirty="0"/>
              <a:t>S</a:t>
            </a:r>
            <a:r>
              <a:rPr spc="95" dirty="0"/>
              <a:t>ING</a:t>
            </a:r>
            <a:r>
              <a:rPr spc="-385" dirty="0"/>
              <a:t> </a:t>
            </a:r>
            <a:r>
              <a:rPr spc="229" dirty="0"/>
              <a:t>D</a:t>
            </a:r>
            <a:r>
              <a:rPr spc="180" dirty="0"/>
              <a:t>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411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It’s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important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be</a:t>
            </a:r>
            <a:r>
              <a:rPr sz="2000" b="1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thoughtful</a:t>
            </a:r>
            <a:r>
              <a:rPr sz="2000" b="1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4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000" b="1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deliberate</a:t>
            </a:r>
            <a:r>
              <a:rPr sz="2000" b="1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how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handle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15310" y="3168395"/>
            <a:ext cx="2483485" cy="1513840"/>
            <a:chOff x="2615310" y="3168395"/>
            <a:chExt cx="2483485" cy="15138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71287" y="3209022"/>
              <a:ext cx="127437" cy="3046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310" y="3168395"/>
              <a:ext cx="2445892" cy="151333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631179" y="3150107"/>
            <a:ext cx="2465070" cy="1332230"/>
            <a:chOff x="5631179" y="3150107"/>
            <a:chExt cx="2465070" cy="133223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4611" y="3200946"/>
              <a:ext cx="151597" cy="3101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1179" y="3150107"/>
              <a:ext cx="2409444" cy="133197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650223" y="3165348"/>
            <a:ext cx="2454910" cy="1493520"/>
            <a:chOff x="8650223" y="3165348"/>
            <a:chExt cx="2454910" cy="149352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31651" y="3200908"/>
              <a:ext cx="173174" cy="3098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0223" y="3165348"/>
              <a:ext cx="2398776" cy="149352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56332" y="5114544"/>
            <a:ext cx="3639312" cy="149352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691764" y="2365374"/>
            <a:ext cx="958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4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600" b="1" spc="-55" dirty="0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sz="1600" b="1" spc="3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b="1" spc="-30" dirty="0">
                <a:solidFill>
                  <a:srgbClr val="404040"/>
                </a:solidFill>
                <a:latin typeface="Tahoma"/>
                <a:cs typeface="Tahoma"/>
              </a:rPr>
              <a:t>MPL</a:t>
            </a:r>
            <a:r>
              <a:rPr sz="1600" b="1" spc="-7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82567" y="2290572"/>
            <a:ext cx="0" cy="422909"/>
          </a:xfrm>
          <a:custGeom>
            <a:avLst/>
            <a:gdLst/>
            <a:ahLst/>
            <a:cxnLst/>
            <a:rect l="l" t="t" r="r" b="b"/>
            <a:pathLst>
              <a:path h="422910">
                <a:moveTo>
                  <a:pt x="0" y="0"/>
                </a:moveTo>
                <a:lnTo>
                  <a:pt x="0" y="422782"/>
                </a:lnTo>
              </a:path>
            </a:pathLst>
          </a:custGeom>
          <a:ln w="9525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24680" y="2379345"/>
            <a:ext cx="30410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5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andling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3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i="1" spc="-4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i="1" spc="-50" dirty="0">
                <a:solidFill>
                  <a:srgbClr val="404040"/>
                </a:solidFill>
                <a:latin typeface="Trebuchet MS"/>
                <a:cs typeface="Trebuchet MS"/>
              </a:rPr>
              <a:t>ssi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1400" i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90" dirty="0">
                <a:solidFill>
                  <a:srgbClr val="404040"/>
                </a:solidFill>
                <a:latin typeface="Trebuchet MS"/>
                <a:cs typeface="Trebuchet MS"/>
              </a:rPr>
              <a:t>va</a:t>
            </a:r>
            <a:r>
              <a:rPr sz="1400" i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ues</a:t>
            </a:r>
            <a:r>
              <a:rPr sz="14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3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400" i="1" spc="-15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i="1" spc="-70" dirty="0">
                <a:solidFill>
                  <a:srgbClr val="404040"/>
                </a:solidFill>
                <a:latin typeface="Trebuchet MS"/>
                <a:cs typeface="Trebuchet MS"/>
              </a:rPr>
              <a:t>om</a:t>
            </a:r>
            <a:r>
              <a:rPr sz="14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0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i="1" spc="-65" dirty="0">
                <a:solidFill>
                  <a:srgbClr val="404040"/>
                </a:solidFill>
                <a:latin typeface="Trebuchet MS"/>
                <a:cs typeface="Trebuchet MS"/>
              </a:rPr>
              <a:t>od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uct</a:t>
            </a:r>
            <a:r>
              <a:rPr sz="14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3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i="1" spc="-5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i="1" spc="-10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i="1" spc="-1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9864" y="2927045"/>
            <a:ext cx="45643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2755" algn="l"/>
              </a:tabLst>
            </a:pPr>
            <a:r>
              <a:rPr sz="1400" i="1" spc="3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4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6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4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ke</a:t>
            </a:r>
            <a:r>
              <a:rPr sz="14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400" b="1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6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i="1" spc="-13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i="1" spc="-55" dirty="0">
                <a:solidFill>
                  <a:srgbClr val="404040"/>
                </a:solidFill>
                <a:latin typeface="Trebuchet MS"/>
                <a:cs typeface="Trebuchet MS"/>
              </a:rPr>
              <a:t>m?</a:t>
            </a:r>
            <a:r>
              <a:rPr sz="1400" i="1" dirty="0">
                <a:solidFill>
                  <a:srgbClr val="404040"/>
                </a:solidFill>
                <a:latin typeface="Trebuchet MS"/>
                <a:cs typeface="Trebuchet MS"/>
              </a:rPr>
              <a:t>	</a:t>
            </a:r>
            <a:r>
              <a:rPr sz="1400" i="1" spc="3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4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6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4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re</a:t>
            </a:r>
            <a:r>
              <a:rPr sz="14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b="1" i="1" spc="-90" dirty="0">
                <a:solidFill>
                  <a:srgbClr val="404040"/>
                </a:solidFill>
                <a:latin typeface="Trebuchet MS"/>
                <a:cs typeface="Trebuchet MS"/>
              </a:rPr>
              <a:t>ove</a:t>
            </a:r>
            <a:r>
              <a:rPr sz="1400" b="1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6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i="1" spc="-13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i="1" spc="-55" dirty="0">
                <a:solidFill>
                  <a:srgbClr val="404040"/>
                </a:solidFill>
                <a:latin typeface="Trebuchet MS"/>
                <a:cs typeface="Trebuchet MS"/>
              </a:rPr>
              <a:t>m?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29853" y="2923794"/>
            <a:ext cx="2322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3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4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6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4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i="1" spc="-120" dirty="0">
                <a:solidFill>
                  <a:srgbClr val="404040"/>
                </a:solidFill>
                <a:latin typeface="Trebuchet MS"/>
                <a:cs typeface="Trebuchet MS"/>
              </a:rPr>
              <a:t>rep</a:t>
            </a:r>
            <a:r>
              <a:rPr sz="1400" b="1" i="1" spc="-8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b="1" i="1" spc="-10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ce</a:t>
            </a:r>
            <a:r>
              <a:rPr sz="1400" b="1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9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i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400" i="1" spc="-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6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95" dirty="0">
                <a:solidFill>
                  <a:srgbClr val="404040"/>
                </a:solidFill>
                <a:latin typeface="Trebuchet MS"/>
                <a:cs typeface="Trebuchet MS"/>
              </a:rPr>
              <a:t>z</a:t>
            </a:r>
            <a:r>
              <a:rPr sz="1400" i="1" spc="-12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i="1" spc="-60" dirty="0">
                <a:solidFill>
                  <a:srgbClr val="404040"/>
                </a:solidFill>
                <a:latin typeface="Trebuchet MS"/>
                <a:cs typeface="Trebuchet MS"/>
              </a:rPr>
              <a:t>ros?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29864" y="4879594"/>
            <a:ext cx="2594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30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4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60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4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b="1" i="1" spc="-12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b="1" i="1" spc="-90" dirty="0">
                <a:solidFill>
                  <a:srgbClr val="404040"/>
                </a:solidFill>
                <a:latin typeface="Trebuchet MS"/>
                <a:cs typeface="Trebuchet MS"/>
              </a:rPr>
              <a:t>pu</a:t>
            </a:r>
            <a:r>
              <a:rPr sz="14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b="1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9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i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400" i="1" spc="-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i="1" spc="-14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6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i="1" spc="-114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400" i="1" spc="-12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90" dirty="0">
                <a:solidFill>
                  <a:srgbClr val="404040"/>
                </a:solidFill>
                <a:latin typeface="Trebuchet MS"/>
                <a:cs typeface="Trebuchet MS"/>
              </a:rPr>
              <a:t>me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i="1" spc="-40" dirty="0">
                <a:solidFill>
                  <a:srgbClr val="404040"/>
                </a:solidFill>
                <a:latin typeface="Trebuchet MS"/>
                <a:cs typeface="Trebuchet MS"/>
              </a:rPr>
              <a:t>n?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64671" y="5048968"/>
            <a:ext cx="4552315" cy="1315720"/>
            <a:chOff x="6964671" y="5048968"/>
            <a:chExt cx="4552315" cy="1315720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4671" y="5048968"/>
              <a:ext cx="4552206" cy="13152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02780" y="5049011"/>
              <a:ext cx="4480560" cy="1234440"/>
            </a:xfrm>
            <a:custGeom>
              <a:avLst/>
              <a:gdLst/>
              <a:ahLst/>
              <a:cxnLst/>
              <a:rect l="l" t="t" r="r" b="b"/>
              <a:pathLst>
                <a:path w="4480559" h="1234439">
                  <a:moveTo>
                    <a:pt x="4480560" y="0"/>
                  </a:moveTo>
                  <a:lnTo>
                    <a:pt x="159258" y="0"/>
                  </a:lnTo>
                  <a:lnTo>
                    <a:pt x="108947" y="8125"/>
                  </a:lnTo>
                  <a:lnTo>
                    <a:pt x="65233" y="30748"/>
                  </a:lnTo>
                  <a:lnTo>
                    <a:pt x="30748" y="65233"/>
                  </a:lnTo>
                  <a:lnTo>
                    <a:pt x="8125" y="108947"/>
                  </a:lnTo>
                  <a:lnTo>
                    <a:pt x="0" y="159257"/>
                  </a:lnTo>
                  <a:lnTo>
                    <a:pt x="0" y="1234439"/>
                  </a:lnTo>
                  <a:lnTo>
                    <a:pt x="4321302" y="1234439"/>
                  </a:lnTo>
                  <a:lnTo>
                    <a:pt x="4371612" y="1226318"/>
                  </a:lnTo>
                  <a:lnTo>
                    <a:pt x="4415326" y="1203703"/>
                  </a:lnTo>
                  <a:lnTo>
                    <a:pt x="4449811" y="1169217"/>
                  </a:lnTo>
                  <a:lnTo>
                    <a:pt x="4472434" y="1125485"/>
                  </a:lnTo>
                  <a:lnTo>
                    <a:pt x="4480560" y="1075131"/>
                  </a:lnTo>
                  <a:lnTo>
                    <a:pt x="44805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854188" y="5199379"/>
            <a:ext cx="3601085" cy="90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solidFill>
                  <a:srgbClr val="404040"/>
                </a:solidFill>
                <a:latin typeface="Tahoma"/>
                <a:cs typeface="Tahoma"/>
              </a:rPr>
              <a:t>PRO </a:t>
            </a:r>
            <a:r>
              <a:rPr sz="1600" b="1" spc="-130" dirty="0">
                <a:solidFill>
                  <a:srgbClr val="404040"/>
                </a:solidFill>
                <a:latin typeface="Tahoma"/>
                <a:cs typeface="Tahoma"/>
              </a:rPr>
              <a:t>TIP: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These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operations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can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dramatically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imp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act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es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lt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analysi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so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make</a:t>
            </a:r>
            <a:r>
              <a:rPr sz="14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e  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understand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impacts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talk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data </a:t>
            </a:r>
            <a:r>
              <a:rPr sz="1400" spc="-4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7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der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tand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85" dirty="0">
                <a:solidFill>
                  <a:srgbClr val="404040"/>
                </a:solidFill>
                <a:latin typeface="Trebuchet MS"/>
                <a:cs typeface="Trebuchet MS"/>
              </a:rPr>
              <a:t>w</a:t>
            </a:r>
            <a:r>
              <a:rPr sz="1400" i="1" spc="-60" dirty="0">
                <a:solidFill>
                  <a:srgbClr val="404040"/>
                </a:solidFill>
                <a:latin typeface="Trebuchet MS"/>
                <a:cs typeface="Trebuchet MS"/>
              </a:rPr>
              <a:t>hy</a:t>
            </a:r>
            <a:r>
              <a:rPr sz="14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missi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7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07935" y="5233415"/>
            <a:ext cx="589787" cy="64007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254508" y="5417820"/>
            <a:ext cx="1641475" cy="711835"/>
            <a:chOff x="254508" y="5417820"/>
            <a:chExt cx="1641475" cy="711835"/>
          </a:xfrm>
        </p:grpSpPr>
        <p:sp>
          <p:nvSpPr>
            <p:cNvPr id="30" name="object 30"/>
            <p:cNvSpPr/>
            <p:nvPr/>
          </p:nvSpPr>
          <p:spPr>
            <a:xfrm>
              <a:off x="338328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9110" y="5619445"/>
              <a:ext cx="1132967" cy="14005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2398" y="5803392"/>
              <a:ext cx="640791" cy="11239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4508" y="5417820"/>
              <a:ext cx="1641475" cy="711835"/>
            </a:xfrm>
            <a:custGeom>
              <a:avLst/>
              <a:gdLst/>
              <a:ahLst/>
              <a:cxnLst/>
              <a:rect l="l" t="t" r="r" b="b"/>
              <a:pathLst>
                <a:path w="1641475" h="711835">
                  <a:moveTo>
                    <a:pt x="1641348" y="0"/>
                  </a:moveTo>
                  <a:lnTo>
                    <a:pt x="0" y="0"/>
                  </a:lnTo>
                  <a:lnTo>
                    <a:pt x="0" y="711707"/>
                  </a:lnTo>
                  <a:lnTo>
                    <a:pt x="1641348" y="711707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38327" y="4774691"/>
            <a:ext cx="1463040" cy="548640"/>
            <a:chOff x="338327" y="4774691"/>
            <a:chExt cx="1463040" cy="548640"/>
          </a:xfrm>
        </p:grpSpPr>
        <p:sp>
          <p:nvSpPr>
            <p:cNvPr id="35" name="object 35"/>
            <p:cNvSpPr/>
            <p:nvPr/>
          </p:nvSpPr>
          <p:spPr>
            <a:xfrm>
              <a:off x="338327" y="4774691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9856" y="4905374"/>
              <a:ext cx="590981" cy="14008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7268" y="5089397"/>
              <a:ext cx="847013" cy="13893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54508" y="1840992"/>
            <a:ext cx="1641475" cy="2840990"/>
            <a:chOff x="254508" y="1840992"/>
            <a:chExt cx="1641475" cy="2840990"/>
          </a:xfrm>
        </p:grpSpPr>
        <p:sp>
          <p:nvSpPr>
            <p:cNvPr id="39" name="object 39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54508" y="1840992"/>
              <a:ext cx="1641475" cy="2840990"/>
            </a:xfrm>
            <a:custGeom>
              <a:avLst/>
              <a:gdLst/>
              <a:ahLst/>
              <a:cxnLst/>
              <a:rect l="l" t="t" r="r" b="b"/>
              <a:pathLst>
                <a:path w="1641475" h="2840990">
                  <a:moveTo>
                    <a:pt x="1641348" y="0"/>
                  </a:moveTo>
                  <a:lnTo>
                    <a:pt x="0" y="0"/>
                  </a:lnTo>
                  <a:lnTo>
                    <a:pt x="0" y="2840736"/>
                  </a:lnTo>
                  <a:lnTo>
                    <a:pt x="1641348" y="2840736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170" y="257378"/>
            <a:ext cx="5661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ahoma"/>
                <a:cs typeface="Tahoma"/>
              </a:rPr>
              <a:t>ASSIGN</a:t>
            </a:r>
            <a:r>
              <a:rPr b="1" spc="-215" dirty="0">
                <a:latin typeface="Tahoma"/>
                <a:cs typeface="Tahoma"/>
              </a:rPr>
              <a:t>M</a:t>
            </a:r>
            <a:r>
              <a:rPr b="1" spc="-80" dirty="0">
                <a:latin typeface="Tahoma"/>
                <a:cs typeface="Tahoma"/>
              </a:rPr>
              <a:t>ENT</a:t>
            </a:r>
            <a:r>
              <a:rPr spc="-325" dirty="0"/>
              <a:t>:</a:t>
            </a:r>
            <a:r>
              <a:rPr spc="-420" dirty="0"/>
              <a:t> </a:t>
            </a:r>
            <a:r>
              <a:rPr spc="25" dirty="0"/>
              <a:t>MIS</a:t>
            </a:r>
            <a:r>
              <a:rPr spc="30" dirty="0"/>
              <a:t>S</a:t>
            </a:r>
            <a:r>
              <a:rPr spc="95" dirty="0"/>
              <a:t>ING</a:t>
            </a:r>
            <a:r>
              <a:rPr spc="-385" dirty="0"/>
              <a:t> </a:t>
            </a:r>
            <a:r>
              <a:rPr spc="229" dirty="0"/>
              <a:t>D</a:t>
            </a:r>
            <a:r>
              <a:rPr spc="180" dirty="0"/>
              <a:t>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33968" y="1463420"/>
            <a:ext cx="169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Resu</a:t>
            </a:r>
            <a:r>
              <a:rPr sz="20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b="1" i="1" spc="-15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496811" y="2206751"/>
            <a:ext cx="4970145" cy="916305"/>
            <a:chOff x="6496811" y="2206751"/>
            <a:chExt cx="4970145" cy="9163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9123" y="2206751"/>
              <a:ext cx="187451" cy="915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6811" y="2206751"/>
              <a:ext cx="4843272" cy="915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9" y="2290571"/>
              <a:ext cx="4786884" cy="59893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496811" y="3288791"/>
            <a:ext cx="4968240" cy="2133600"/>
            <a:chOff x="6496811" y="3288791"/>
            <a:chExt cx="4968240" cy="21336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6811" y="3288791"/>
              <a:ext cx="4968240" cy="2133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9" y="3360419"/>
              <a:ext cx="2695955" cy="19812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Hey,</a:t>
            </a:r>
            <a:endParaRPr sz="1400">
              <a:latin typeface="Tahoma"/>
              <a:cs typeface="Tahoma"/>
            </a:endParaRPr>
          </a:p>
          <a:p>
            <a:pPr marL="182880" marR="434975">
              <a:lnSpc>
                <a:spcPct val="100000"/>
              </a:lnSpc>
              <a:spcBef>
                <a:spcPts val="1200"/>
              </a:spcBef>
            </a:pP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ahoma"/>
                <a:cs typeface="Tahoma"/>
              </a:rPr>
              <a:t>j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ot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otion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thanks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analy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helped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me  with.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lu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!</a:t>
            </a:r>
            <a:endParaRPr sz="1400">
              <a:latin typeface="Tahoma"/>
              <a:cs typeface="Tahoma"/>
            </a:endParaRPr>
          </a:p>
          <a:p>
            <a:pPr marL="182880" marR="192405">
              <a:lnSpc>
                <a:spcPct val="100000"/>
              </a:lnSpc>
              <a:spcBef>
                <a:spcPts val="1200"/>
              </a:spcBef>
            </a:pP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noticed that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two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(51.44, 47.83),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were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incorrect,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so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had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them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filled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values.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I’m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not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sure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did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rr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ectl</a:t>
            </a:r>
            <a:r>
              <a:rPr sz="1400" spc="-80" dirty="0">
                <a:solidFill>
                  <a:srgbClr val="404040"/>
                </a:solidFill>
                <a:latin typeface="Tahoma"/>
                <a:cs typeface="Tahoma"/>
              </a:rPr>
              <a:t>y.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nfirm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mber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mis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ing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n 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price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column?</a:t>
            </a:r>
            <a:r>
              <a:rPr sz="1400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Once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you’ve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done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fill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with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medi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ice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ie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27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Err</a:t>
            </a:r>
            <a:r>
              <a:rPr sz="1400" b="1" spc="-5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b="1" spc="-10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7858" y="257378"/>
            <a:ext cx="37960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SERIES</a:t>
            </a:r>
            <a:r>
              <a:rPr spc="-385" dirty="0"/>
              <a:t> </a:t>
            </a:r>
            <a:r>
              <a:rPr spc="175" dirty="0"/>
              <a:t>PR</a:t>
            </a:r>
            <a:r>
              <a:rPr spc="195" dirty="0"/>
              <a:t>O</a:t>
            </a:r>
            <a:r>
              <a:rPr spc="15" dirty="0"/>
              <a:t>PERTIES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7955915" cy="1688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2000" spc="-55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6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ries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20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ve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these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key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2000" spc="2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spc="3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spc="-100" dirty="0">
                <a:solidFill>
                  <a:srgbClr val="404040"/>
                </a:solidFill>
                <a:latin typeface="Tahoma"/>
                <a:cs typeface="Tahoma"/>
              </a:rPr>
              <a:t>es: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b="1" spc="-85" dirty="0">
                <a:solidFill>
                  <a:srgbClr val="404040"/>
                </a:solidFill>
                <a:latin typeface="Tahoma"/>
                <a:cs typeface="Tahoma"/>
              </a:rPr>
              <a:t>val</a:t>
            </a:r>
            <a:r>
              <a:rPr sz="1600" b="1" spc="-10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600" b="1" spc="-114" dirty="0">
                <a:solidFill>
                  <a:srgbClr val="404040"/>
                </a:solidFill>
                <a:latin typeface="Tahoma"/>
                <a:cs typeface="Tahoma"/>
              </a:rPr>
              <a:t>es</a:t>
            </a:r>
            <a:r>
              <a:rPr sz="16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–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he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6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arra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he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eri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b="1" spc="-90" dirty="0">
                <a:solidFill>
                  <a:srgbClr val="404040"/>
                </a:solidFill>
                <a:latin typeface="Tahoma"/>
                <a:cs typeface="Tahoma"/>
              </a:rPr>
              <a:t>ind</a:t>
            </a:r>
            <a:r>
              <a:rPr sz="1600" b="1" spc="-105" dirty="0">
                <a:solidFill>
                  <a:srgbClr val="404040"/>
                </a:solidFill>
                <a:latin typeface="Tahoma"/>
                <a:cs typeface="Tahoma"/>
              </a:rPr>
              <a:t>ex</a:t>
            </a:r>
            <a:r>
              <a:rPr sz="16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–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he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ind</a:t>
            </a:r>
            <a:r>
              <a:rPr sz="1600" spc="-45" dirty="0">
                <a:solidFill>
                  <a:srgbClr val="404040"/>
                </a:solidFill>
                <a:latin typeface="Tahoma"/>
                <a:cs typeface="Tahoma"/>
              </a:rPr>
              <a:t>ex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arra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he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6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eri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es</a:t>
            </a:r>
            <a:endParaRPr sz="16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b="1" spc="-130" dirty="0">
                <a:solidFill>
                  <a:srgbClr val="404040"/>
                </a:solidFill>
                <a:latin typeface="Tahoma"/>
                <a:cs typeface="Tahoma"/>
              </a:rPr>
              <a:t>name</a:t>
            </a:r>
            <a:r>
              <a:rPr sz="16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–</a:t>
            </a:r>
            <a:r>
              <a:rPr sz="16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optional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5" dirty="0">
                <a:solidFill>
                  <a:srgbClr val="404040"/>
                </a:solidFill>
                <a:latin typeface="Tahoma"/>
                <a:cs typeface="Tahoma"/>
              </a:rPr>
              <a:t>name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i="1" spc="-120" dirty="0">
                <a:solidFill>
                  <a:srgbClr val="404040"/>
                </a:solidFill>
                <a:latin typeface="Trebuchet MS"/>
                <a:cs typeface="Trebuchet MS"/>
              </a:rPr>
              <a:t>(useful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accessing</a:t>
            </a:r>
            <a:r>
              <a:rPr sz="16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6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404040"/>
                </a:solidFill>
                <a:latin typeface="Trebuchet MS"/>
                <a:cs typeface="Trebuchet MS"/>
              </a:rPr>
              <a:t>DataFrame)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605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b="1" spc="-90" dirty="0">
                <a:solidFill>
                  <a:srgbClr val="404040"/>
                </a:solidFill>
                <a:latin typeface="Tahoma"/>
                <a:cs typeface="Tahoma"/>
              </a:rPr>
              <a:t>dtype</a:t>
            </a:r>
            <a:r>
              <a:rPr sz="16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–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type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elements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6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array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3047" y="3596640"/>
            <a:ext cx="6787895" cy="69646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47339" y="4355591"/>
            <a:ext cx="7235825" cy="2254250"/>
            <a:chOff x="3347339" y="4355591"/>
            <a:chExt cx="7235825" cy="2254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6035" y="4355591"/>
              <a:ext cx="6743573" cy="7894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1778" y="5114543"/>
              <a:ext cx="6770876" cy="731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42220" y="5924608"/>
              <a:ext cx="402752" cy="3432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6284" y="5865875"/>
              <a:ext cx="6637019" cy="7437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47339" y="4738115"/>
              <a:ext cx="465455" cy="247650"/>
            </a:xfrm>
            <a:custGeom>
              <a:avLst/>
              <a:gdLst/>
              <a:ahLst/>
              <a:cxnLst/>
              <a:rect l="l" t="t" r="r" b="b"/>
              <a:pathLst>
                <a:path w="465454" h="247650">
                  <a:moveTo>
                    <a:pt x="390271" y="171576"/>
                  </a:moveTo>
                  <a:lnTo>
                    <a:pt x="389176" y="200093"/>
                  </a:lnTo>
                  <a:lnTo>
                    <a:pt x="401955" y="200659"/>
                  </a:lnTo>
                  <a:lnTo>
                    <a:pt x="401065" y="219582"/>
                  </a:lnTo>
                  <a:lnTo>
                    <a:pt x="388427" y="219582"/>
                  </a:lnTo>
                  <a:lnTo>
                    <a:pt x="387350" y="247649"/>
                  </a:lnTo>
                  <a:lnTo>
                    <a:pt x="449483" y="219582"/>
                  </a:lnTo>
                  <a:lnTo>
                    <a:pt x="401065" y="219582"/>
                  </a:lnTo>
                  <a:lnTo>
                    <a:pt x="388447" y="219069"/>
                  </a:lnTo>
                  <a:lnTo>
                    <a:pt x="450620" y="219069"/>
                  </a:lnTo>
                  <a:lnTo>
                    <a:pt x="464947" y="212597"/>
                  </a:lnTo>
                  <a:lnTo>
                    <a:pt x="390271" y="171576"/>
                  </a:lnTo>
                  <a:close/>
                </a:path>
                <a:path w="465454" h="247650">
                  <a:moveTo>
                    <a:pt x="389176" y="200093"/>
                  </a:moveTo>
                  <a:lnTo>
                    <a:pt x="388447" y="219069"/>
                  </a:lnTo>
                  <a:lnTo>
                    <a:pt x="401065" y="219582"/>
                  </a:lnTo>
                  <a:lnTo>
                    <a:pt x="401955" y="200659"/>
                  </a:lnTo>
                  <a:lnTo>
                    <a:pt x="389176" y="200093"/>
                  </a:lnTo>
                  <a:close/>
                </a:path>
                <a:path w="465454" h="247650">
                  <a:moveTo>
                    <a:pt x="18541" y="0"/>
                  </a:moveTo>
                  <a:lnTo>
                    <a:pt x="0" y="4571"/>
                  </a:lnTo>
                  <a:lnTo>
                    <a:pt x="6223" y="29082"/>
                  </a:lnTo>
                  <a:lnTo>
                    <a:pt x="13208" y="53466"/>
                  </a:lnTo>
                  <a:lnTo>
                    <a:pt x="26924" y="89280"/>
                  </a:lnTo>
                  <a:lnTo>
                    <a:pt x="46609" y="122681"/>
                  </a:lnTo>
                  <a:lnTo>
                    <a:pt x="74675" y="152399"/>
                  </a:lnTo>
                  <a:lnTo>
                    <a:pt x="113537" y="176402"/>
                  </a:lnTo>
                  <a:lnTo>
                    <a:pt x="163830" y="193801"/>
                  </a:lnTo>
                  <a:lnTo>
                    <a:pt x="202946" y="202183"/>
                  </a:lnTo>
                  <a:lnTo>
                    <a:pt x="245618" y="208533"/>
                  </a:lnTo>
                  <a:lnTo>
                    <a:pt x="291084" y="213232"/>
                  </a:lnTo>
                  <a:lnTo>
                    <a:pt x="363600" y="218058"/>
                  </a:lnTo>
                  <a:lnTo>
                    <a:pt x="388447" y="219069"/>
                  </a:lnTo>
                  <a:lnTo>
                    <a:pt x="389176" y="200093"/>
                  </a:lnTo>
                  <a:lnTo>
                    <a:pt x="364744" y="199008"/>
                  </a:lnTo>
                  <a:lnTo>
                    <a:pt x="316357" y="196087"/>
                  </a:lnTo>
                  <a:lnTo>
                    <a:pt x="270128" y="192150"/>
                  </a:lnTo>
                  <a:lnTo>
                    <a:pt x="226822" y="186816"/>
                  </a:lnTo>
                  <a:lnTo>
                    <a:pt x="187325" y="179831"/>
                  </a:lnTo>
                  <a:lnTo>
                    <a:pt x="136398" y="165353"/>
                  </a:lnTo>
                  <a:lnTo>
                    <a:pt x="97662" y="145795"/>
                  </a:lnTo>
                  <a:lnTo>
                    <a:pt x="62230" y="112013"/>
                  </a:lnTo>
                  <a:lnTo>
                    <a:pt x="39624" y="70992"/>
                  </a:lnTo>
                  <a:lnTo>
                    <a:pt x="24637" y="24383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91764" y="4125214"/>
            <a:ext cx="1019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 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inte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ge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20" dirty="0">
                <a:solidFill>
                  <a:srgbClr val="404040"/>
                </a:solidFill>
                <a:latin typeface="Trebuchet MS"/>
                <a:cs typeface="Trebuchet MS"/>
              </a:rPr>
              <a:t>s  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2315" y="2551176"/>
            <a:ext cx="1641475" cy="3578860"/>
            <a:chOff x="242315" y="2551176"/>
            <a:chExt cx="1641475" cy="3578860"/>
          </a:xfrm>
        </p:grpSpPr>
        <p:sp>
          <p:nvSpPr>
            <p:cNvPr id="17" name="object 17"/>
            <p:cNvSpPr/>
            <p:nvPr/>
          </p:nvSpPr>
          <p:spPr>
            <a:xfrm>
              <a:off x="338327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8327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8327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8327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42315" y="2551176"/>
              <a:ext cx="1641475" cy="3578860"/>
            </a:xfrm>
            <a:custGeom>
              <a:avLst/>
              <a:gdLst/>
              <a:ahLst/>
              <a:cxnLst/>
              <a:rect l="l" t="t" r="r" b="b"/>
              <a:pathLst>
                <a:path w="1641475" h="3578860">
                  <a:moveTo>
                    <a:pt x="1641348" y="0"/>
                  </a:moveTo>
                  <a:lnTo>
                    <a:pt x="0" y="0"/>
                  </a:lnTo>
                  <a:lnTo>
                    <a:pt x="0" y="3578352"/>
                  </a:lnTo>
                  <a:lnTo>
                    <a:pt x="1641348" y="3578352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38327" y="1918716"/>
            <a:ext cx="1463040" cy="548640"/>
            <a:chOff x="338327" y="1918716"/>
            <a:chExt cx="1463040" cy="548640"/>
          </a:xfrm>
        </p:grpSpPr>
        <p:sp>
          <p:nvSpPr>
            <p:cNvPr id="33" name="object 33"/>
            <p:cNvSpPr/>
            <p:nvPr/>
          </p:nvSpPr>
          <p:spPr>
            <a:xfrm>
              <a:off x="338327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7109" y="257378"/>
            <a:ext cx="51022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Tahoma"/>
                <a:cs typeface="Tahoma"/>
              </a:rPr>
              <a:t>S</a:t>
            </a:r>
            <a:r>
              <a:rPr b="1" spc="-130" dirty="0">
                <a:latin typeface="Tahoma"/>
                <a:cs typeface="Tahoma"/>
              </a:rPr>
              <a:t>O</a:t>
            </a:r>
            <a:r>
              <a:rPr b="1" spc="-135" dirty="0">
                <a:latin typeface="Tahoma"/>
                <a:cs typeface="Tahoma"/>
              </a:rPr>
              <a:t>LUTI</a:t>
            </a:r>
            <a:r>
              <a:rPr b="1" spc="-190" dirty="0">
                <a:latin typeface="Tahoma"/>
                <a:cs typeface="Tahoma"/>
              </a:rPr>
              <a:t>O</a:t>
            </a:r>
            <a:r>
              <a:rPr b="1" spc="-45" dirty="0">
                <a:latin typeface="Tahoma"/>
                <a:cs typeface="Tahoma"/>
              </a:rPr>
              <a:t>N</a:t>
            </a:r>
            <a:r>
              <a:rPr spc="-325" dirty="0"/>
              <a:t>:</a:t>
            </a:r>
            <a:r>
              <a:rPr spc="-385" dirty="0"/>
              <a:t> </a:t>
            </a:r>
            <a:r>
              <a:rPr spc="25" dirty="0"/>
              <a:t>MIS</a:t>
            </a:r>
            <a:r>
              <a:rPr spc="35" dirty="0"/>
              <a:t>S</a:t>
            </a:r>
            <a:r>
              <a:rPr spc="95" dirty="0"/>
              <a:t>ING</a:t>
            </a:r>
            <a:r>
              <a:rPr spc="-395" dirty="0"/>
              <a:t> </a:t>
            </a:r>
            <a:r>
              <a:rPr spc="180" dirty="0"/>
              <a:t>DA</a:t>
            </a:r>
            <a:r>
              <a:rPr spc="170" dirty="0"/>
              <a:t>T</a:t>
            </a:r>
            <a:r>
              <a:rPr spc="260" dirty="0"/>
              <a:t>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6077" y="1463420"/>
            <a:ext cx="1494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Sol</a:t>
            </a:r>
            <a:r>
              <a:rPr sz="20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2000" b="1" i="1" spc="-1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6496811" y="2206751"/>
            <a:ext cx="4970145" cy="916305"/>
            <a:chOff x="6496811" y="2206751"/>
            <a:chExt cx="4970145" cy="9163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9123" y="2206751"/>
              <a:ext cx="187451" cy="915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6811" y="2206751"/>
              <a:ext cx="4843272" cy="9159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6811" y="3288791"/>
            <a:ext cx="4968240" cy="21336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</a:pP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Hey,</a:t>
            </a:r>
            <a:endParaRPr sz="1400">
              <a:latin typeface="Tahoma"/>
              <a:cs typeface="Tahoma"/>
            </a:endParaRPr>
          </a:p>
          <a:p>
            <a:pPr marL="182880" marR="434975">
              <a:lnSpc>
                <a:spcPct val="100000"/>
              </a:lnSpc>
              <a:spcBef>
                <a:spcPts val="1200"/>
              </a:spcBef>
            </a:pP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ahoma"/>
                <a:cs typeface="Tahoma"/>
              </a:rPr>
              <a:t>j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3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ot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otion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thanks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analy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helped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me  with.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w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lu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!</a:t>
            </a:r>
            <a:endParaRPr sz="1400">
              <a:latin typeface="Tahoma"/>
              <a:cs typeface="Tahoma"/>
            </a:endParaRPr>
          </a:p>
          <a:p>
            <a:pPr marL="182880" marR="192405">
              <a:lnSpc>
                <a:spcPct val="100000"/>
              </a:lnSpc>
              <a:spcBef>
                <a:spcPts val="1200"/>
              </a:spcBef>
            </a:pP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noticed that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two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(51.44, 47.83),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were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incorrect,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so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had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them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filled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values.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I’m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not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sure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did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this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rr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ectl</a:t>
            </a:r>
            <a:r>
              <a:rPr sz="1400" spc="-80" dirty="0">
                <a:solidFill>
                  <a:srgbClr val="404040"/>
                </a:solidFill>
                <a:latin typeface="Tahoma"/>
                <a:cs typeface="Tahoma"/>
              </a:rPr>
              <a:t>y.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nfirm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mber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mis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ing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n 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price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column?</a:t>
            </a:r>
            <a:r>
              <a:rPr sz="1400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Once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you’ve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done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that,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fill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with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medi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ice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ie</a:t>
            </a:r>
            <a:r>
              <a:rPr sz="1400" spc="-85" dirty="0">
                <a:solidFill>
                  <a:srgbClr val="404040"/>
                </a:solidFill>
                <a:latin typeface="Tahoma"/>
                <a:cs typeface="Tahoma"/>
              </a:rPr>
              <a:t>s.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27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Err</a:t>
            </a:r>
            <a:r>
              <a:rPr sz="1400" b="1" spc="-5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b="1" spc="-10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0321" y="257378"/>
            <a:ext cx="39928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180" dirty="0"/>
              <a:t>APP</a:t>
            </a:r>
            <a:r>
              <a:rPr spc="145" dirty="0"/>
              <a:t>L</a:t>
            </a:r>
            <a:r>
              <a:rPr spc="170" dirty="0"/>
              <a:t>Y</a:t>
            </a:r>
            <a:r>
              <a:rPr spc="-415" dirty="0"/>
              <a:t> </a:t>
            </a:r>
            <a:r>
              <a:rPr spc="225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63155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404040"/>
                </a:solidFill>
                <a:latin typeface="Tahoma"/>
                <a:cs typeface="Tahoma"/>
              </a:rPr>
              <a:t>.apply()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lets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apply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custom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functions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endParaRPr sz="2000">
              <a:latin typeface="Tahoma"/>
              <a:cs typeface="Tahoma"/>
            </a:endParaRPr>
          </a:p>
          <a:p>
            <a:pPr marL="812800" indent="-343535">
              <a:lnSpc>
                <a:spcPct val="100000"/>
              </a:lnSpc>
              <a:spcBef>
                <a:spcPts val="1200"/>
              </a:spcBef>
              <a:buClr>
                <a:srgbClr val="3E3E3E"/>
              </a:buClr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This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ahoma"/>
                <a:cs typeface="Tahoma"/>
              </a:rPr>
              <a:t>applies</a:t>
            </a:r>
            <a:r>
              <a:rPr sz="16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function</a:t>
            </a:r>
            <a:r>
              <a:rPr sz="16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every</a:t>
            </a:r>
            <a:r>
              <a:rPr sz="160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404040"/>
                </a:solidFill>
                <a:latin typeface="Tahoma"/>
                <a:cs typeface="Tahoma"/>
              </a:rPr>
              <a:t>row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6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35" dirty="0">
                <a:solidFill>
                  <a:srgbClr val="404040"/>
                </a:solidFill>
                <a:latin typeface="Tahoma"/>
                <a:cs typeface="Tahoma"/>
              </a:rPr>
              <a:t>Series,</a:t>
            </a:r>
            <a:r>
              <a:rPr sz="1600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so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it’s</a:t>
            </a:r>
            <a:r>
              <a:rPr sz="16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not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6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ahoma"/>
                <a:cs typeface="Tahoma"/>
              </a:rPr>
              <a:t>efficient</a:t>
            </a:r>
            <a:r>
              <a:rPr sz="16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ahoma"/>
                <a:cs typeface="Tahoma"/>
              </a:rPr>
              <a:t>native</a:t>
            </a:r>
            <a:r>
              <a:rPr sz="16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ahoma"/>
                <a:cs typeface="Tahoma"/>
              </a:rPr>
              <a:t>functions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3367" y="2734055"/>
            <a:ext cx="1632204" cy="15864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2135" y="2723388"/>
            <a:ext cx="3520440" cy="100279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253983" y="2721864"/>
            <a:ext cx="2999105" cy="1629410"/>
            <a:chOff x="8253983" y="2721864"/>
            <a:chExt cx="2999105" cy="162941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47475" y="2791993"/>
              <a:ext cx="205209" cy="3236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3983" y="2721864"/>
              <a:ext cx="2958083" cy="16291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53093" y="3548634"/>
              <a:ext cx="588645" cy="551815"/>
            </a:xfrm>
            <a:custGeom>
              <a:avLst/>
              <a:gdLst/>
              <a:ahLst/>
              <a:cxnLst/>
              <a:rect l="l" t="t" r="r" b="b"/>
              <a:pathLst>
                <a:path w="588645" h="551814">
                  <a:moveTo>
                    <a:pt x="0" y="184403"/>
                  </a:moveTo>
                  <a:lnTo>
                    <a:pt x="588264" y="184403"/>
                  </a:lnTo>
                  <a:lnTo>
                    <a:pt x="588264" y="0"/>
                  </a:lnTo>
                  <a:lnTo>
                    <a:pt x="0" y="0"/>
                  </a:lnTo>
                  <a:lnTo>
                    <a:pt x="0" y="184403"/>
                  </a:lnTo>
                  <a:close/>
                </a:path>
                <a:path w="588645" h="551814">
                  <a:moveTo>
                    <a:pt x="0" y="551688"/>
                  </a:moveTo>
                  <a:lnTo>
                    <a:pt x="588264" y="551688"/>
                  </a:lnTo>
                  <a:lnTo>
                    <a:pt x="588264" y="367283"/>
                  </a:lnTo>
                  <a:lnTo>
                    <a:pt x="0" y="367283"/>
                  </a:lnTo>
                  <a:lnTo>
                    <a:pt x="0" y="551688"/>
                  </a:lnTo>
                  <a:close/>
                </a:path>
              </a:pathLst>
            </a:custGeom>
            <a:ln w="19050">
              <a:solidFill>
                <a:srgbClr val="1FE1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625538" y="4648200"/>
            <a:ext cx="6311265" cy="1576070"/>
            <a:chOff x="2625538" y="4648200"/>
            <a:chExt cx="6311265" cy="1576070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25538" y="4707562"/>
              <a:ext cx="6186229" cy="148946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59951" y="4648200"/>
              <a:ext cx="176783" cy="1575816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011918" y="3708272"/>
            <a:ext cx="1089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404040"/>
                </a:solidFill>
                <a:latin typeface="Trebuchet MS"/>
                <a:cs typeface="Trebuchet MS"/>
              </a:rPr>
              <a:t>Di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d!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81744" y="3608450"/>
            <a:ext cx="556260" cy="445134"/>
          </a:xfrm>
          <a:custGeom>
            <a:avLst/>
            <a:gdLst/>
            <a:ahLst/>
            <a:cxnLst/>
            <a:rect l="l" t="t" r="r" b="b"/>
            <a:pathLst>
              <a:path w="556259" h="445135">
                <a:moveTo>
                  <a:pt x="555752" y="196596"/>
                </a:moveTo>
                <a:lnTo>
                  <a:pt x="521589" y="196596"/>
                </a:lnTo>
                <a:lnTo>
                  <a:pt x="504825" y="195961"/>
                </a:lnTo>
                <a:lnTo>
                  <a:pt x="454279" y="188214"/>
                </a:lnTo>
                <a:lnTo>
                  <a:pt x="412115" y="171577"/>
                </a:lnTo>
                <a:lnTo>
                  <a:pt x="372618" y="138684"/>
                </a:lnTo>
                <a:lnTo>
                  <a:pt x="356108" y="122301"/>
                </a:lnTo>
                <a:lnTo>
                  <a:pt x="338201" y="105410"/>
                </a:lnTo>
                <a:lnTo>
                  <a:pt x="307340" y="81407"/>
                </a:lnTo>
                <a:lnTo>
                  <a:pt x="270002" y="62484"/>
                </a:lnTo>
                <a:lnTo>
                  <a:pt x="226822" y="49657"/>
                </a:lnTo>
                <a:lnTo>
                  <a:pt x="179197" y="40259"/>
                </a:lnTo>
                <a:lnTo>
                  <a:pt x="110363" y="31496"/>
                </a:lnTo>
                <a:lnTo>
                  <a:pt x="76631" y="28625"/>
                </a:lnTo>
                <a:lnTo>
                  <a:pt x="76708" y="27559"/>
                </a:lnTo>
                <a:lnTo>
                  <a:pt x="78740" y="0"/>
                </a:lnTo>
                <a:lnTo>
                  <a:pt x="0" y="32385"/>
                </a:lnTo>
                <a:lnTo>
                  <a:pt x="73152" y="75946"/>
                </a:lnTo>
                <a:lnTo>
                  <a:pt x="75234" y="47586"/>
                </a:lnTo>
                <a:lnTo>
                  <a:pt x="108204" y="50419"/>
                </a:lnTo>
                <a:lnTo>
                  <a:pt x="175768" y="59055"/>
                </a:lnTo>
                <a:lnTo>
                  <a:pt x="221996" y="68072"/>
                </a:lnTo>
                <a:lnTo>
                  <a:pt x="262636" y="80010"/>
                </a:lnTo>
                <a:lnTo>
                  <a:pt x="306324" y="104013"/>
                </a:lnTo>
                <a:lnTo>
                  <a:pt x="342646" y="135763"/>
                </a:lnTo>
                <a:lnTo>
                  <a:pt x="359537" y="152527"/>
                </a:lnTo>
                <a:lnTo>
                  <a:pt x="376301" y="168402"/>
                </a:lnTo>
                <a:lnTo>
                  <a:pt x="412877" y="193548"/>
                </a:lnTo>
                <a:lnTo>
                  <a:pt x="450215" y="206883"/>
                </a:lnTo>
                <a:lnTo>
                  <a:pt x="453326" y="207568"/>
                </a:lnTo>
                <a:lnTo>
                  <a:pt x="448818" y="208788"/>
                </a:lnTo>
                <a:lnTo>
                  <a:pt x="411607" y="224790"/>
                </a:lnTo>
                <a:lnTo>
                  <a:pt x="376047" y="254381"/>
                </a:lnTo>
                <a:lnTo>
                  <a:pt x="343535" y="292227"/>
                </a:lnTo>
                <a:lnTo>
                  <a:pt x="326644" y="311404"/>
                </a:lnTo>
                <a:lnTo>
                  <a:pt x="298704" y="337566"/>
                </a:lnTo>
                <a:lnTo>
                  <a:pt x="265684" y="357632"/>
                </a:lnTo>
                <a:lnTo>
                  <a:pt x="225679" y="371856"/>
                </a:lnTo>
                <a:lnTo>
                  <a:pt x="179832" y="383032"/>
                </a:lnTo>
                <a:lnTo>
                  <a:pt x="112649" y="393827"/>
                </a:lnTo>
                <a:lnTo>
                  <a:pt x="80010" y="397484"/>
                </a:lnTo>
                <a:lnTo>
                  <a:pt x="77216" y="369189"/>
                </a:lnTo>
                <a:lnTo>
                  <a:pt x="5080" y="414528"/>
                </a:lnTo>
                <a:lnTo>
                  <a:pt x="84709" y="445008"/>
                </a:lnTo>
                <a:lnTo>
                  <a:pt x="82016" y="417830"/>
                </a:lnTo>
                <a:lnTo>
                  <a:pt x="81876" y="416420"/>
                </a:lnTo>
                <a:lnTo>
                  <a:pt x="115316" y="412623"/>
                </a:lnTo>
                <a:lnTo>
                  <a:pt x="184023" y="401574"/>
                </a:lnTo>
                <a:lnTo>
                  <a:pt x="231394" y="390144"/>
                </a:lnTo>
                <a:lnTo>
                  <a:pt x="274193" y="374650"/>
                </a:lnTo>
                <a:lnTo>
                  <a:pt x="310896" y="352171"/>
                </a:lnTo>
                <a:lnTo>
                  <a:pt x="340868" y="324104"/>
                </a:lnTo>
                <a:lnTo>
                  <a:pt x="374269" y="285242"/>
                </a:lnTo>
                <a:lnTo>
                  <a:pt x="382016" y="276098"/>
                </a:lnTo>
                <a:lnTo>
                  <a:pt x="412496" y="246888"/>
                </a:lnTo>
                <a:lnTo>
                  <a:pt x="453771" y="227076"/>
                </a:lnTo>
                <a:lnTo>
                  <a:pt x="503809" y="217678"/>
                </a:lnTo>
                <a:lnTo>
                  <a:pt x="537464" y="216281"/>
                </a:lnTo>
                <a:lnTo>
                  <a:pt x="554482" y="216281"/>
                </a:lnTo>
                <a:lnTo>
                  <a:pt x="554469" y="215646"/>
                </a:lnTo>
                <a:lnTo>
                  <a:pt x="555752" y="215646"/>
                </a:lnTo>
                <a:lnTo>
                  <a:pt x="555752" y="196596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31338" y="3708272"/>
            <a:ext cx="3271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applies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85" dirty="0">
                <a:solidFill>
                  <a:srgbClr val="404040"/>
                </a:solidFill>
                <a:latin typeface="Trebuchet MS"/>
                <a:cs typeface="Trebuchet MS"/>
              </a:rPr>
              <a:t>90%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discount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prices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93207" y="5425236"/>
            <a:ext cx="16281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ambda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ctio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ne-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tas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!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31588" y="5136641"/>
            <a:ext cx="697865" cy="499109"/>
          </a:xfrm>
          <a:custGeom>
            <a:avLst/>
            <a:gdLst/>
            <a:ahLst/>
            <a:cxnLst/>
            <a:rect l="l" t="t" r="r" b="b"/>
            <a:pathLst>
              <a:path w="697864" h="499110">
                <a:moveTo>
                  <a:pt x="28183" y="73088"/>
                </a:moveTo>
                <a:lnTo>
                  <a:pt x="18923" y="134746"/>
                </a:lnTo>
                <a:lnTo>
                  <a:pt x="15246" y="187070"/>
                </a:lnTo>
                <a:lnTo>
                  <a:pt x="15366" y="212724"/>
                </a:lnTo>
                <a:lnTo>
                  <a:pt x="20954" y="261619"/>
                </a:lnTo>
                <a:lnTo>
                  <a:pt x="34925" y="306704"/>
                </a:lnTo>
                <a:lnTo>
                  <a:pt x="59182" y="347598"/>
                </a:lnTo>
                <a:lnTo>
                  <a:pt x="95250" y="382904"/>
                </a:lnTo>
                <a:lnTo>
                  <a:pt x="130175" y="404875"/>
                </a:lnTo>
                <a:lnTo>
                  <a:pt x="171450" y="423417"/>
                </a:lnTo>
                <a:lnTo>
                  <a:pt x="218312" y="439038"/>
                </a:lnTo>
                <a:lnTo>
                  <a:pt x="270256" y="452056"/>
                </a:lnTo>
                <a:lnTo>
                  <a:pt x="346075" y="466051"/>
                </a:lnTo>
                <a:lnTo>
                  <a:pt x="386461" y="471792"/>
                </a:lnTo>
                <a:lnTo>
                  <a:pt x="428116" y="476961"/>
                </a:lnTo>
                <a:lnTo>
                  <a:pt x="471042" y="481444"/>
                </a:lnTo>
                <a:lnTo>
                  <a:pt x="514858" y="485457"/>
                </a:lnTo>
                <a:lnTo>
                  <a:pt x="559562" y="489076"/>
                </a:lnTo>
                <a:lnTo>
                  <a:pt x="696087" y="498703"/>
                </a:lnTo>
                <a:lnTo>
                  <a:pt x="697357" y="479704"/>
                </a:lnTo>
                <a:lnTo>
                  <a:pt x="560959" y="470090"/>
                </a:lnTo>
                <a:lnTo>
                  <a:pt x="516382" y="466470"/>
                </a:lnTo>
                <a:lnTo>
                  <a:pt x="472821" y="462483"/>
                </a:lnTo>
                <a:lnTo>
                  <a:pt x="430149" y="458012"/>
                </a:lnTo>
                <a:lnTo>
                  <a:pt x="388747" y="452894"/>
                </a:lnTo>
                <a:lnTo>
                  <a:pt x="348741" y="447166"/>
                </a:lnTo>
                <a:lnTo>
                  <a:pt x="310514" y="440816"/>
                </a:lnTo>
                <a:lnTo>
                  <a:pt x="239649" y="425195"/>
                </a:lnTo>
                <a:lnTo>
                  <a:pt x="192532" y="410971"/>
                </a:lnTo>
                <a:lnTo>
                  <a:pt x="151129" y="394080"/>
                </a:lnTo>
                <a:lnTo>
                  <a:pt x="116332" y="374522"/>
                </a:lnTo>
                <a:lnTo>
                  <a:pt x="80899" y="343915"/>
                </a:lnTo>
                <a:lnTo>
                  <a:pt x="56769" y="308355"/>
                </a:lnTo>
                <a:lnTo>
                  <a:pt x="39497" y="256920"/>
                </a:lnTo>
                <a:lnTo>
                  <a:pt x="34416" y="211327"/>
                </a:lnTo>
                <a:lnTo>
                  <a:pt x="34289" y="187070"/>
                </a:lnTo>
                <a:lnTo>
                  <a:pt x="35560" y="162178"/>
                </a:lnTo>
                <a:lnTo>
                  <a:pt x="37973" y="136524"/>
                </a:lnTo>
                <a:lnTo>
                  <a:pt x="41275" y="110235"/>
                </a:lnTo>
                <a:lnTo>
                  <a:pt x="45592" y="83565"/>
                </a:lnTo>
                <a:lnTo>
                  <a:pt x="46855" y="76665"/>
                </a:lnTo>
                <a:lnTo>
                  <a:pt x="28183" y="73088"/>
                </a:lnTo>
                <a:close/>
              </a:path>
              <a:path w="697864" h="499110">
                <a:moveTo>
                  <a:pt x="68883" y="60578"/>
                </a:moveTo>
                <a:lnTo>
                  <a:pt x="30479" y="60578"/>
                </a:lnTo>
                <a:lnTo>
                  <a:pt x="49149" y="64134"/>
                </a:lnTo>
                <a:lnTo>
                  <a:pt x="46855" y="76665"/>
                </a:lnTo>
                <a:lnTo>
                  <a:pt x="74929" y="82041"/>
                </a:lnTo>
                <a:lnTo>
                  <a:pt x="68883" y="60578"/>
                </a:lnTo>
                <a:close/>
              </a:path>
              <a:path w="697864" h="499110">
                <a:moveTo>
                  <a:pt x="30479" y="60578"/>
                </a:moveTo>
                <a:lnTo>
                  <a:pt x="28183" y="73088"/>
                </a:lnTo>
                <a:lnTo>
                  <a:pt x="46855" y="76665"/>
                </a:lnTo>
                <a:lnTo>
                  <a:pt x="49149" y="64134"/>
                </a:lnTo>
                <a:lnTo>
                  <a:pt x="30479" y="60578"/>
                </a:lnTo>
                <a:close/>
              </a:path>
              <a:path w="697864" h="499110">
                <a:moveTo>
                  <a:pt x="51815" y="0"/>
                </a:moveTo>
                <a:lnTo>
                  <a:pt x="0" y="67690"/>
                </a:lnTo>
                <a:lnTo>
                  <a:pt x="28183" y="73088"/>
                </a:lnTo>
                <a:lnTo>
                  <a:pt x="30479" y="60578"/>
                </a:lnTo>
                <a:lnTo>
                  <a:pt x="68883" y="60578"/>
                </a:lnTo>
                <a:lnTo>
                  <a:pt x="51815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23" name="object 23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54508" y="1840992"/>
            <a:ext cx="1641475" cy="3576954"/>
            <a:chOff x="254508" y="1840992"/>
            <a:chExt cx="1641475" cy="3576954"/>
          </a:xfrm>
        </p:grpSpPr>
        <p:sp>
          <p:nvSpPr>
            <p:cNvPr id="27" name="object 27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4508" y="1840992"/>
              <a:ext cx="1641475" cy="3576954"/>
            </a:xfrm>
            <a:custGeom>
              <a:avLst/>
              <a:gdLst/>
              <a:ahLst/>
              <a:cxnLst/>
              <a:rect l="l" t="t" r="r" b="b"/>
              <a:pathLst>
                <a:path w="1641475" h="3576954">
                  <a:moveTo>
                    <a:pt x="1641348" y="0"/>
                  </a:moveTo>
                  <a:lnTo>
                    <a:pt x="0" y="0"/>
                  </a:lnTo>
                  <a:lnTo>
                    <a:pt x="0" y="3576828"/>
                  </a:lnTo>
                  <a:lnTo>
                    <a:pt x="1641348" y="3576828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9070" y="257378"/>
            <a:ext cx="42138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260" dirty="0"/>
              <a:t>WH</a:t>
            </a:r>
            <a:r>
              <a:rPr spc="170" dirty="0"/>
              <a:t>E</a:t>
            </a:r>
            <a:r>
              <a:rPr spc="70" dirty="0"/>
              <a:t>RE</a:t>
            </a:r>
            <a:r>
              <a:rPr spc="-395" dirty="0"/>
              <a:t> </a:t>
            </a:r>
            <a:r>
              <a:rPr spc="225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387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Pandas’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404040"/>
                </a:solidFill>
                <a:latin typeface="Tahoma"/>
                <a:cs typeface="Tahoma"/>
              </a:rPr>
              <a:t>.where()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lets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manipulate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based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logical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condition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47389" y="2709417"/>
            <a:ext cx="5499100" cy="1567180"/>
            <a:chOff x="3247389" y="2709417"/>
            <a:chExt cx="5499100" cy="1567180"/>
          </a:xfrm>
        </p:grpSpPr>
        <p:sp>
          <p:nvSpPr>
            <p:cNvPr id="9" name="object 9"/>
            <p:cNvSpPr/>
            <p:nvPr/>
          </p:nvSpPr>
          <p:spPr>
            <a:xfrm>
              <a:off x="3253739" y="2715767"/>
              <a:ext cx="5486400" cy="1554480"/>
            </a:xfrm>
            <a:custGeom>
              <a:avLst/>
              <a:gdLst/>
              <a:ahLst/>
              <a:cxnLst/>
              <a:rect l="l" t="t" r="r" b="b"/>
              <a:pathLst>
                <a:path w="5486400" h="1554479">
                  <a:moveTo>
                    <a:pt x="5381625" y="0"/>
                  </a:moveTo>
                  <a:lnTo>
                    <a:pt x="104775" y="0"/>
                  </a:lnTo>
                  <a:lnTo>
                    <a:pt x="63972" y="8227"/>
                  </a:lnTo>
                  <a:lnTo>
                    <a:pt x="30670" y="30670"/>
                  </a:lnTo>
                  <a:lnTo>
                    <a:pt x="8227" y="63972"/>
                  </a:lnTo>
                  <a:lnTo>
                    <a:pt x="0" y="104775"/>
                  </a:lnTo>
                  <a:lnTo>
                    <a:pt x="0" y="1449705"/>
                  </a:lnTo>
                  <a:lnTo>
                    <a:pt x="8227" y="1490507"/>
                  </a:lnTo>
                  <a:lnTo>
                    <a:pt x="30670" y="1523809"/>
                  </a:lnTo>
                  <a:lnTo>
                    <a:pt x="63972" y="1546252"/>
                  </a:lnTo>
                  <a:lnTo>
                    <a:pt x="104775" y="1554480"/>
                  </a:lnTo>
                  <a:lnTo>
                    <a:pt x="5381625" y="1554480"/>
                  </a:lnTo>
                  <a:lnTo>
                    <a:pt x="5422427" y="1546252"/>
                  </a:lnTo>
                  <a:lnTo>
                    <a:pt x="5455729" y="1523809"/>
                  </a:lnTo>
                  <a:lnTo>
                    <a:pt x="5478172" y="1490507"/>
                  </a:lnTo>
                  <a:lnTo>
                    <a:pt x="5486400" y="1449705"/>
                  </a:lnTo>
                  <a:lnTo>
                    <a:pt x="5486400" y="104775"/>
                  </a:lnTo>
                  <a:lnTo>
                    <a:pt x="5478172" y="63972"/>
                  </a:lnTo>
                  <a:lnTo>
                    <a:pt x="5455729" y="30670"/>
                  </a:lnTo>
                  <a:lnTo>
                    <a:pt x="5422427" y="8227"/>
                  </a:lnTo>
                  <a:lnTo>
                    <a:pt x="5381625" y="0"/>
                  </a:lnTo>
                  <a:close/>
                </a:path>
              </a:pathLst>
            </a:custGeom>
            <a:solidFill>
              <a:srgbClr val="F7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3739" y="2715767"/>
              <a:ext cx="5486400" cy="1554480"/>
            </a:xfrm>
            <a:custGeom>
              <a:avLst/>
              <a:gdLst/>
              <a:ahLst/>
              <a:cxnLst/>
              <a:rect l="l" t="t" r="r" b="b"/>
              <a:pathLst>
                <a:path w="5486400" h="1554479">
                  <a:moveTo>
                    <a:pt x="0" y="104775"/>
                  </a:moveTo>
                  <a:lnTo>
                    <a:pt x="8227" y="63972"/>
                  </a:lnTo>
                  <a:lnTo>
                    <a:pt x="30670" y="30670"/>
                  </a:lnTo>
                  <a:lnTo>
                    <a:pt x="63972" y="8227"/>
                  </a:lnTo>
                  <a:lnTo>
                    <a:pt x="104775" y="0"/>
                  </a:lnTo>
                  <a:lnTo>
                    <a:pt x="5381625" y="0"/>
                  </a:lnTo>
                  <a:lnTo>
                    <a:pt x="5422427" y="8227"/>
                  </a:lnTo>
                  <a:lnTo>
                    <a:pt x="5455729" y="30670"/>
                  </a:lnTo>
                  <a:lnTo>
                    <a:pt x="5478172" y="63972"/>
                  </a:lnTo>
                  <a:lnTo>
                    <a:pt x="5486400" y="104775"/>
                  </a:lnTo>
                  <a:lnTo>
                    <a:pt x="5486400" y="1449705"/>
                  </a:lnTo>
                  <a:lnTo>
                    <a:pt x="5478172" y="1490507"/>
                  </a:lnTo>
                  <a:lnTo>
                    <a:pt x="5455729" y="1523809"/>
                  </a:lnTo>
                  <a:lnTo>
                    <a:pt x="5422427" y="1546252"/>
                  </a:lnTo>
                  <a:lnTo>
                    <a:pt x="5381625" y="1554480"/>
                  </a:lnTo>
                  <a:lnTo>
                    <a:pt x="104775" y="1554480"/>
                  </a:lnTo>
                  <a:lnTo>
                    <a:pt x="63972" y="1546252"/>
                  </a:lnTo>
                  <a:lnTo>
                    <a:pt x="30670" y="1523809"/>
                  </a:lnTo>
                  <a:lnTo>
                    <a:pt x="8227" y="1490507"/>
                  </a:lnTo>
                  <a:lnTo>
                    <a:pt x="0" y="1449705"/>
                  </a:lnTo>
                  <a:lnTo>
                    <a:pt x="0" y="104775"/>
                  </a:lnTo>
                  <a:close/>
                </a:path>
              </a:pathLst>
            </a:custGeom>
            <a:ln w="12700">
              <a:solidFill>
                <a:srgbClr val="CF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20617" y="2776473"/>
            <a:ext cx="513207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df.where(logical</a:t>
            </a:r>
            <a:r>
              <a:rPr sz="2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test,</a:t>
            </a:r>
            <a:endParaRPr sz="2800">
              <a:latin typeface="Courier New"/>
              <a:cs typeface="Courier New"/>
            </a:endParaRPr>
          </a:p>
          <a:p>
            <a:pPr marL="1928495" marR="5080">
              <a:lnSpc>
                <a:spcPct val="100000"/>
              </a:lnSpc>
            </a:pP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value</a:t>
            </a:r>
            <a:r>
              <a:rPr sz="28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28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False, </a:t>
            </a:r>
            <a:r>
              <a:rPr sz="2800" spc="-166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inplace</a:t>
            </a:r>
            <a:r>
              <a:rPr sz="2800" spc="-10" dirty="0">
                <a:solidFill>
                  <a:srgbClr val="A20FFF"/>
                </a:solidFill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208D1E"/>
                </a:solidFill>
                <a:latin typeface="Courier New"/>
                <a:cs typeface="Courier New"/>
              </a:rPr>
              <a:t>False</a:t>
            </a:r>
            <a:r>
              <a:rPr sz="2800" spc="-10" dirty="0">
                <a:solidFill>
                  <a:srgbClr val="404040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35655" y="4789170"/>
            <a:ext cx="15868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spc="-75" dirty="0">
                <a:latin typeface="Trebuchet MS"/>
                <a:cs typeface="Trebuchet MS"/>
              </a:rPr>
              <a:t>Ser</a:t>
            </a:r>
            <a:r>
              <a:rPr sz="1400" i="1" spc="-60" dirty="0">
                <a:latin typeface="Trebuchet MS"/>
                <a:cs typeface="Trebuchet MS"/>
              </a:rPr>
              <a:t>i</a:t>
            </a:r>
            <a:r>
              <a:rPr sz="1400" i="1" spc="-65" dirty="0">
                <a:latin typeface="Trebuchet MS"/>
                <a:cs typeface="Trebuchet MS"/>
              </a:rPr>
              <a:t>es</a:t>
            </a:r>
            <a:r>
              <a:rPr sz="1400" i="1" spc="-145" dirty="0">
                <a:latin typeface="Trebuchet MS"/>
                <a:cs typeface="Trebuchet MS"/>
              </a:rPr>
              <a:t> </a:t>
            </a:r>
            <a:r>
              <a:rPr sz="1400" i="1" spc="-70" dirty="0">
                <a:latin typeface="Trebuchet MS"/>
                <a:cs typeface="Trebuchet MS"/>
              </a:rPr>
              <a:t>or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15" dirty="0">
                <a:latin typeface="Trebuchet MS"/>
                <a:cs typeface="Trebuchet MS"/>
              </a:rPr>
              <a:t>Dat</a:t>
            </a:r>
            <a:r>
              <a:rPr sz="1400" i="1" spc="-20" dirty="0">
                <a:latin typeface="Trebuchet MS"/>
                <a:cs typeface="Trebuchet MS"/>
              </a:rPr>
              <a:t>a</a:t>
            </a:r>
            <a:r>
              <a:rPr sz="1400" i="1" spc="-50" dirty="0">
                <a:latin typeface="Trebuchet MS"/>
                <a:cs typeface="Trebuchet MS"/>
              </a:rPr>
              <a:t>Frame 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60" dirty="0">
                <a:latin typeface="Trebuchet MS"/>
                <a:cs typeface="Trebuchet MS"/>
              </a:rPr>
              <a:t> </a:t>
            </a:r>
            <a:r>
              <a:rPr sz="1400" i="1" spc="-65" dirty="0">
                <a:latin typeface="Trebuchet MS"/>
                <a:cs typeface="Trebuchet MS"/>
              </a:rPr>
              <a:t>ev</a:t>
            </a:r>
            <a:r>
              <a:rPr sz="1400" i="1" spc="-60" dirty="0">
                <a:latin typeface="Trebuchet MS"/>
                <a:cs typeface="Trebuchet MS"/>
              </a:rPr>
              <a:t>al</a:t>
            </a:r>
            <a:r>
              <a:rPr sz="1400" i="1" spc="-80" dirty="0">
                <a:latin typeface="Trebuchet MS"/>
                <a:cs typeface="Trebuchet MS"/>
              </a:rPr>
              <a:t>uate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40" dirty="0">
                <a:latin typeface="Trebuchet MS"/>
                <a:cs typeface="Trebuchet MS"/>
              </a:rPr>
              <a:t>d</a:t>
            </a:r>
            <a:r>
              <a:rPr sz="1400" i="1" spc="-55" dirty="0">
                <a:latin typeface="Trebuchet MS"/>
                <a:cs typeface="Trebuchet MS"/>
              </a:rPr>
              <a:t>ata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114" dirty="0">
                <a:latin typeface="Trebuchet MS"/>
                <a:cs typeface="Trebuchet MS"/>
              </a:rPr>
              <a:t>f</a:t>
            </a:r>
            <a:r>
              <a:rPr sz="1400" i="1" spc="-125" dirty="0">
                <a:latin typeface="Trebuchet MS"/>
                <a:cs typeface="Trebuchet MS"/>
              </a:rPr>
              <a:t>r</a:t>
            </a:r>
            <a:r>
              <a:rPr sz="1400" i="1" spc="-55" dirty="0">
                <a:latin typeface="Trebuchet MS"/>
                <a:cs typeface="Trebuchet MS"/>
              </a:rPr>
              <a:t>om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04921" y="2966465"/>
            <a:ext cx="6143625" cy="1792605"/>
          </a:xfrm>
          <a:custGeom>
            <a:avLst/>
            <a:gdLst/>
            <a:ahLst/>
            <a:cxnLst/>
            <a:rect l="l" t="t" r="r" b="b"/>
            <a:pathLst>
              <a:path w="6143625" h="1792604">
                <a:moveTo>
                  <a:pt x="355346" y="744855"/>
                </a:moveTo>
                <a:lnTo>
                  <a:pt x="355092" y="679450"/>
                </a:lnTo>
                <a:lnTo>
                  <a:pt x="354330" y="612648"/>
                </a:lnTo>
                <a:lnTo>
                  <a:pt x="353441" y="544957"/>
                </a:lnTo>
                <a:lnTo>
                  <a:pt x="352171" y="476377"/>
                </a:lnTo>
                <a:lnTo>
                  <a:pt x="349377" y="338201"/>
                </a:lnTo>
                <a:lnTo>
                  <a:pt x="330454" y="338455"/>
                </a:lnTo>
                <a:lnTo>
                  <a:pt x="333121" y="476758"/>
                </a:lnTo>
                <a:lnTo>
                  <a:pt x="334391" y="545338"/>
                </a:lnTo>
                <a:lnTo>
                  <a:pt x="335407" y="613041"/>
                </a:lnTo>
                <a:lnTo>
                  <a:pt x="336042" y="679577"/>
                </a:lnTo>
                <a:lnTo>
                  <a:pt x="336169" y="808609"/>
                </a:lnTo>
                <a:lnTo>
                  <a:pt x="335521" y="870585"/>
                </a:lnTo>
                <a:lnTo>
                  <a:pt x="334251" y="930529"/>
                </a:lnTo>
                <a:lnTo>
                  <a:pt x="332320" y="988060"/>
                </a:lnTo>
                <a:lnTo>
                  <a:pt x="329692" y="1042035"/>
                </a:lnTo>
                <a:lnTo>
                  <a:pt x="326136" y="1093724"/>
                </a:lnTo>
                <a:lnTo>
                  <a:pt x="321691" y="1142111"/>
                </a:lnTo>
                <a:lnTo>
                  <a:pt x="316357" y="1187196"/>
                </a:lnTo>
                <a:lnTo>
                  <a:pt x="310007" y="1228471"/>
                </a:lnTo>
                <a:lnTo>
                  <a:pt x="298196" y="1282319"/>
                </a:lnTo>
                <a:lnTo>
                  <a:pt x="282575" y="1323594"/>
                </a:lnTo>
                <a:lnTo>
                  <a:pt x="256286" y="1362075"/>
                </a:lnTo>
                <a:lnTo>
                  <a:pt x="225933" y="1386459"/>
                </a:lnTo>
                <a:lnTo>
                  <a:pt x="175641" y="1408176"/>
                </a:lnTo>
                <a:lnTo>
                  <a:pt x="158496" y="1413637"/>
                </a:lnTo>
                <a:lnTo>
                  <a:pt x="141605" y="1419352"/>
                </a:lnTo>
                <a:lnTo>
                  <a:pt x="101981" y="1438275"/>
                </a:lnTo>
                <a:lnTo>
                  <a:pt x="71247" y="1472692"/>
                </a:lnTo>
                <a:lnTo>
                  <a:pt x="55753" y="1507998"/>
                </a:lnTo>
                <a:lnTo>
                  <a:pt x="44450" y="1545082"/>
                </a:lnTo>
                <a:lnTo>
                  <a:pt x="36703" y="1583944"/>
                </a:lnTo>
                <a:lnTo>
                  <a:pt x="31877" y="1624076"/>
                </a:lnTo>
                <a:lnTo>
                  <a:pt x="29337" y="1665097"/>
                </a:lnTo>
                <a:lnTo>
                  <a:pt x="28575" y="1707261"/>
                </a:lnTo>
                <a:lnTo>
                  <a:pt x="28676" y="1716189"/>
                </a:lnTo>
                <a:lnTo>
                  <a:pt x="0" y="1716659"/>
                </a:lnTo>
                <a:lnTo>
                  <a:pt x="39243" y="1792224"/>
                </a:lnTo>
                <a:lnTo>
                  <a:pt x="69723" y="1728851"/>
                </a:lnTo>
                <a:lnTo>
                  <a:pt x="76200" y="1715389"/>
                </a:lnTo>
                <a:lnTo>
                  <a:pt x="47713" y="1715871"/>
                </a:lnTo>
                <a:lnTo>
                  <a:pt x="47625" y="1707261"/>
                </a:lnTo>
                <a:lnTo>
                  <a:pt x="48387" y="1666367"/>
                </a:lnTo>
                <a:lnTo>
                  <a:pt x="50800" y="1626108"/>
                </a:lnTo>
                <a:lnTo>
                  <a:pt x="55499" y="1587119"/>
                </a:lnTo>
                <a:lnTo>
                  <a:pt x="67691" y="1532382"/>
                </a:lnTo>
                <a:lnTo>
                  <a:pt x="87630" y="1482344"/>
                </a:lnTo>
                <a:lnTo>
                  <a:pt x="118237" y="1450467"/>
                </a:lnTo>
                <a:lnTo>
                  <a:pt x="181864" y="1426083"/>
                </a:lnTo>
                <a:lnTo>
                  <a:pt x="200025" y="1419860"/>
                </a:lnTo>
                <a:lnTo>
                  <a:pt x="236347" y="1402461"/>
                </a:lnTo>
                <a:lnTo>
                  <a:pt x="270764" y="1374521"/>
                </a:lnTo>
                <a:lnTo>
                  <a:pt x="299847" y="1331595"/>
                </a:lnTo>
                <a:lnTo>
                  <a:pt x="316611" y="1287145"/>
                </a:lnTo>
                <a:lnTo>
                  <a:pt x="328676" y="1231646"/>
                </a:lnTo>
                <a:lnTo>
                  <a:pt x="335280" y="1189609"/>
                </a:lnTo>
                <a:lnTo>
                  <a:pt x="340614" y="1144016"/>
                </a:lnTo>
                <a:lnTo>
                  <a:pt x="345186" y="1095121"/>
                </a:lnTo>
                <a:lnTo>
                  <a:pt x="348665" y="1042035"/>
                </a:lnTo>
                <a:lnTo>
                  <a:pt x="352437" y="958977"/>
                </a:lnTo>
                <a:lnTo>
                  <a:pt x="354584" y="870331"/>
                </a:lnTo>
                <a:lnTo>
                  <a:pt x="355219" y="808609"/>
                </a:lnTo>
                <a:lnTo>
                  <a:pt x="355346" y="744855"/>
                </a:lnTo>
                <a:close/>
              </a:path>
              <a:path w="6143625" h="1792604">
                <a:moveTo>
                  <a:pt x="4033647" y="1714500"/>
                </a:moveTo>
                <a:lnTo>
                  <a:pt x="4004449" y="1715719"/>
                </a:lnTo>
                <a:lnTo>
                  <a:pt x="4003421" y="1704467"/>
                </a:lnTo>
                <a:lnTo>
                  <a:pt x="3999484" y="1686941"/>
                </a:lnTo>
                <a:lnTo>
                  <a:pt x="3977005" y="1636903"/>
                </a:lnTo>
                <a:lnTo>
                  <a:pt x="3950335" y="1606042"/>
                </a:lnTo>
                <a:lnTo>
                  <a:pt x="3912362" y="1578229"/>
                </a:lnTo>
                <a:lnTo>
                  <a:pt x="3875532" y="1559433"/>
                </a:lnTo>
                <a:lnTo>
                  <a:pt x="3830447" y="1542669"/>
                </a:lnTo>
                <a:lnTo>
                  <a:pt x="3793490" y="1533144"/>
                </a:lnTo>
                <a:lnTo>
                  <a:pt x="3749675" y="1525397"/>
                </a:lnTo>
                <a:lnTo>
                  <a:pt x="3699764" y="1519174"/>
                </a:lnTo>
                <a:lnTo>
                  <a:pt x="3645154" y="1514221"/>
                </a:lnTo>
                <a:lnTo>
                  <a:pt x="3524885" y="1506855"/>
                </a:lnTo>
                <a:lnTo>
                  <a:pt x="3268472" y="1494917"/>
                </a:lnTo>
                <a:lnTo>
                  <a:pt x="3207131" y="1491107"/>
                </a:lnTo>
                <a:lnTo>
                  <a:pt x="3148711" y="1486408"/>
                </a:lnTo>
                <a:lnTo>
                  <a:pt x="3094736" y="1480566"/>
                </a:lnTo>
                <a:lnTo>
                  <a:pt x="3045714" y="1473327"/>
                </a:lnTo>
                <a:lnTo>
                  <a:pt x="3003169" y="1464564"/>
                </a:lnTo>
                <a:lnTo>
                  <a:pt x="2952623" y="1447927"/>
                </a:lnTo>
                <a:lnTo>
                  <a:pt x="2912491" y="1428369"/>
                </a:lnTo>
                <a:lnTo>
                  <a:pt x="2880487" y="1406779"/>
                </a:lnTo>
                <a:lnTo>
                  <a:pt x="2848610" y="1375283"/>
                </a:lnTo>
                <a:lnTo>
                  <a:pt x="2822956" y="1331976"/>
                </a:lnTo>
                <a:lnTo>
                  <a:pt x="2811272" y="1294003"/>
                </a:lnTo>
                <a:lnTo>
                  <a:pt x="2805176" y="1253744"/>
                </a:lnTo>
                <a:lnTo>
                  <a:pt x="2803017" y="1211961"/>
                </a:lnTo>
                <a:lnTo>
                  <a:pt x="2803017" y="1168908"/>
                </a:lnTo>
                <a:lnTo>
                  <a:pt x="2783967" y="1168908"/>
                </a:lnTo>
                <a:lnTo>
                  <a:pt x="2783967" y="1211961"/>
                </a:lnTo>
                <a:lnTo>
                  <a:pt x="2784729" y="1233551"/>
                </a:lnTo>
                <a:lnTo>
                  <a:pt x="2788666" y="1276350"/>
                </a:lnTo>
                <a:lnTo>
                  <a:pt x="2797810" y="1318006"/>
                </a:lnTo>
                <a:lnTo>
                  <a:pt x="2814510" y="1358265"/>
                </a:lnTo>
                <a:lnTo>
                  <a:pt x="2840990" y="1395603"/>
                </a:lnTo>
                <a:lnTo>
                  <a:pt x="2878836" y="1429385"/>
                </a:lnTo>
                <a:lnTo>
                  <a:pt x="2915793" y="1451864"/>
                </a:lnTo>
                <a:lnTo>
                  <a:pt x="2961005" y="1471676"/>
                </a:lnTo>
                <a:lnTo>
                  <a:pt x="2998089" y="1482852"/>
                </a:lnTo>
                <a:lnTo>
                  <a:pt x="3042158" y="1491996"/>
                </a:lnTo>
                <a:lnTo>
                  <a:pt x="3092069" y="1499489"/>
                </a:lnTo>
                <a:lnTo>
                  <a:pt x="3146806" y="1505331"/>
                </a:lnTo>
                <a:lnTo>
                  <a:pt x="3205607" y="1510157"/>
                </a:lnTo>
                <a:lnTo>
                  <a:pt x="3585464" y="1529207"/>
                </a:lnTo>
                <a:lnTo>
                  <a:pt x="3615055" y="1531112"/>
                </a:lnTo>
                <a:lnTo>
                  <a:pt x="3671443" y="1535557"/>
                </a:lnTo>
                <a:lnTo>
                  <a:pt x="3723259" y="1541018"/>
                </a:lnTo>
                <a:lnTo>
                  <a:pt x="3769360" y="1547876"/>
                </a:lnTo>
                <a:lnTo>
                  <a:pt x="3808603" y="1556258"/>
                </a:lnTo>
                <a:lnTo>
                  <a:pt x="3854831" y="1571498"/>
                </a:lnTo>
                <a:lnTo>
                  <a:pt x="3892296" y="1588643"/>
                </a:lnTo>
                <a:lnTo>
                  <a:pt x="3930269" y="1613789"/>
                </a:lnTo>
                <a:lnTo>
                  <a:pt x="3961511" y="1648079"/>
                </a:lnTo>
                <a:lnTo>
                  <a:pt x="3981450" y="1692910"/>
                </a:lnTo>
                <a:lnTo>
                  <a:pt x="3985539" y="1716519"/>
                </a:lnTo>
                <a:lnTo>
                  <a:pt x="3957574" y="1717675"/>
                </a:lnTo>
                <a:lnTo>
                  <a:pt x="3998849" y="1792224"/>
                </a:lnTo>
                <a:lnTo>
                  <a:pt x="4026878" y="1729613"/>
                </a:lnTo>
                <a:lnTo>
                  <a:pt x="4033647" y="1714500"/>
                </a:lnTo>
                <a:close/>
              </a:path>
              <a:path w="6143625" h="1792604">
                <a:moveTo>
                  <a:pt x="6141593" y="887476"/>
                </a:moveTo>
                <a:lnTo>
                  <a:pt x="6123724" y="878840"/>
                </a:lnTo>
                <a:lnTo>
                  <a:pt x="6064885" y="850392"/>
                </a:lnTo>
                <a:lnTo>
                  <a:pt x="6065253" y="878954"/>
                </a:lnTo>
                <a:lnTo>
                  <a:pt x="6025007" y="878078"/>
                </a:lnTo>
                <a:lnTo>
                  <a:pt x="5971794" y="873252"/>
                </a:lnTo>
                <a:lnTo>
                  <a:pt x="5924296" y="862965"/>
                </a:lnTo>
                <a:lnTo>
                  <a:pt x="5884291" y="845566"/>
                </a:lnTo>
                <a:lnTo>
                  <a:pt x="5856910" y="819531"/>
                </a:lnTo>
                <a:lnTo>
                  <a:pt x="5855970" y="818210"/>
                </a:lnTo>
                <a:lnTo>
                  <a:pt x="5855881" y="818007"/>
                </a:lnTo>
                <a:lnTo>
                  <a:pt x="5850763" y="807085"/>
                </a:lnTo>
                <a:lnTo>
                  <a:pt x="5846191" y="793115"/>
                </a:lnTo>
                <a:lnTo>
                  <a:pt x="5842508" y="777621"/>
                </a:lnTo>
                <a:lnTo>
                  <a:pt x="5839714" y="761238"/>
                </a:lnTo>
                <a:lnTo>
                  <a:pt x="5837428" y="743839"/>
                </a:lnTo>
                <a:lnTo>
                  <a:pt x="5835015" y="725932"/>
                </a:lnTo>
                <a:lnTo>
                  <a:pt x="5824347" y="671703"/>
                </a:lnTo>
                <a:lnTo>
                  <a:pt x="5805551" y="629920"/>
                </a:lnTo>
                <a:lnTo>
                  <a:pt x="5779135" y="602361"/>
                </a:lnTo>
                <a:lnTo>
                  <a:pt x="5733161" y="578116"/>
                </a:lnTo>
                <a:lnTo>
                  <a:pt x="5689346" y="563003"/>
                </a:lnTo>
                <a:lnTo>
                  <a:pt x="5640324" y="551053"/>
                </a:lnTo>
                <a:lnTo>
                  <a:pt x="5586730" y="541528"/>
                </a:lnTo>
                <a:lnTo>
                  <a:pt x="5529453" y="533908"/>
                </a:lnTo>
                <a:lnTo>
                  <a:pt x="5469509" y="527685"/>
                </a:lnTo>
                <a:lnTo>
                  <a:pt x="5345303" y="517779"/>
                </a:lnTo>
                <a:lnTo>
                  <a:pt x="5343779" y="536829"/>
                </a:lnTo>
                <a:lnTo>
                  <a:pt x="5467985" y="546735"/>
                </a:lnTo>
                <a:lnTo>
                  <a:pt x="5497957" y="549656"/>
                </a:lnTo>
                <a:lnTo>
                  <a:pt x="5556123" y="556387"/>
                </a:lnTo>
                <a:lnTo>
                  <a:pt x="5610987" y="564769"/>
                </a:lnTo>
                <a:lnTo>
                  <a:pt x="5661279" y="575310"/>
                </a:lnTo>
                <a:lnTo>
                  <a:pt x="5706364" y="588264"/>
                </a:lnTo>
                <a:lnTo>
                  <a:pt x="5744845" y="604278"/>
                </a:lnTo>
                <a:lnTo>
                  <a:pt x="5780532" y="628916"/>
                </a:lnTo>
                <a:lnTo>
                  <a:pt x="5801106" y="662432"/>
                </a:lnTo>
                <a:lnTo>
                  <a:pt x="5813679" y="711327"/>
                </a:lnTo>
                <a:lnTo>
                  <a:pt x="5820918" y="763778"/>
                </a:lnTo>
                <a:lnTo>
                  <a:pt x="5823839" y="780796"/>
                </a:lnTo>
                <a:lnTo>
                  <a:pt x="5827649" y="797433"/>
                </a:lnTo>
                <a:lnTo>
                  <a:pt x="5832729" y="813054"/>
                </a:lnTo>
                <a:lnTo>
                  <a:pt x="5839460" y="827532"/>
                </a:lnTo>
                <a:lnTo>
                  <a:pt x="5839587" y="828040"/>
                </a:lnTo>
                <a:lnTo>
                  <a:pt x="5839968" y="828548"/>
                </a:lnTo>
                <a:lnTo>
                  <a:pt x="5840222" y="829056"/>
                </a:lnTo>
                <a:lnTo>
                  <a:pt x="5848604" y="840740"/>
                </a:lnTo>
                <a:lnTo>
                  <a:pt x="5887720" y="868934"/>
                </a:lnTo>
                <a:lnTo>
                  <a:pt x="5934329" y="885444"/>
                </a:lnTo>
                <a:lnTo>
                  <a:pt x="5986653" y="894334"/>
                </a:lnTo>
                <a:lnTo>
                  <a:pt x="6062472" y="898017"/>
                </a:lnTo>
                <a:lnTo>
                  <a:pt x="6065507" y="898004"/>
                </a:lnTo>
                <a:lnTo>
                  <a:pt x="6065901" y="926592"/>
                </a:lnTo>
                <a:lnTo>
                  <a:pt x="6141593" y="887476"/>
                </a:lnTo>
                <a:close/>
              </a:path>
              <a:path w="6143625" h="1792604">
                <a:moveTo>
                  <a:pt x="6143498" y="38100"/>
                </a:moveTo>
                <a:lnTo>
                  <a:pt x="6124448" y="28575"/>
                </a:lnTo>
                <a:lnTo>
                  <a:pt x="6067298" y="0"/>
                </a:lnTo>
                <a:lnTo>
                  <a:pt x="6067298" y="28575"/>
                </a:lnTo>
                <a:lnTo>
                  <a:pt x="5032121" y="28575"/>
                </a:lnTo>
                <a:lnTo>
                  <a:pt x="5032121" y="47625"/>
                </a:lnTo>
                <a:lnTo>
                  <a:pt x="6067298" y="47625"/>
                </a:lnTo>
                <a:lnTo>
                  <a:pt x="6067298" y="76200"/>
                </a:lnTo>
                <a:lnTo>
                  <a:pt x="6124448" y="47625"/>
                </a:lnTo>
                <a:lnTo>
                  <a:pt x="6143498" y="3810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576943" y="2772537"/>
            <a:ext cx="1875155" cy="451484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5"/>
              </a:spcBef>
            </a:pPr>
            <a:r>
              <a:rPr sz="1400" i="1" spc="10" dirty="0">
                <a:latin typeface="Trebuchet MS"/>
                <a:cs typeface="Trebuchet MS"/>
              </a:rPr>
              <a:t>A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85" dirty="0">
                <a:latin typeface="Trebuchet MS"/>
                <a:cs typeface="Trebuchet MS"/>
              </a:rPr>
              <a:t>log</a:t>
            </a:r>
            <a:r>
              <a:rPr sz="1400" i="1" spc="-65" dirty="0">
                <a:latin typeface="Trebuchet MS"/>
                <a:cs typeface="Trebuchet MS"/>
              </a:rPr>
              <a:t>i</a:t>
            </a:r>
            <a:r>
              <a:rPr sz="1400" i="1" spc="-60" dirty="0">
                <a:latin typeface="Trebuchet MS"/>
                <a:cs typeface="Trebuchet MS"/>
              </a:rPr>
              <a:t>cal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70" dirty="0">
                <a:latin typeface="Trebuchet MS"/>
                <a:cs typeface="Trebuchet MS"/>
              </a:rPr>
              <a:t>exp</a:t>
            </a:r>
            <a:r>
              <a:rPr sz="1400" i="1" spc="-75" dirty="0">
                <a:latin typeface="Trebuchet MS"/>
                <a:cs typeface="Trebuchet MS"/>
              </a:rPr>
              <a:t>res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r>
              <a:rPr sz="1400" i="1" spc="-100" dirty="0">
                <a:latin typeface="Trebuchet MS"/>
                <a:cs typeface="Trebuchet MS"/>
              </a:rPr>
              <a:t>i</a:t>
            </a:r>
            <a:r>
              <a:rPr sz="1400" i="1" spc="-40" dirty="0">
                <a:latin typeface="Trebuchet MS"/>
                <a:cs typeface="Trebuchet MS"/>
              </a:rPr>
              <a:t>on</a:t>
            </a:r>
            <a:r>
              <a:rPr sz="1400" i="1" spc="-180" dirty="0">
                <a:latin typeface="Trebuchet MS"/>
                <a:cs typeface="Trebuchet MS"/>
              </a:rPr>
              <a:t> </a:t>
            </a:r>
            <a:r>
              <a:rPr sz="1400" i="1" spc="-65" dirty="0">
                <a:latin typeface="Trebuchet MS"/>
                <a:cs typeface="Trebuchet MS"/>
              </a:rPr>
              <a:t>that  ev</a:t>
            </a:r>
            <a:r>
              <a:rPr sz="1400" i="1" spc="-60" dirty="0">
                <a:latin typeface="Trebuchet MS"/>
                <a:cs typeface="Trebuchet MS"/>
              </a:rPr>
              <a:t>al</a:t>
            </a:r>
            <a:r>
              <a:rPr sz="1400" i="1" spc="-80" dirty="0">
                <a:latin typeface="Trebuchet MS"/>
                <a:cs typeface="Trebuchet MS"/>
              </a:rPr>
              <a:t>u</a:t>
            </a:r>
            <a:r>
              <a:rPr sz="1400" i="1" spc="-65" dirty="0">
                <a:latin typeface="Trebuchet MS"/>
                <a:cs typeface="Trebuchet MS"/>
              </a:rPr>
              <a:t>ates</a:t>
            </a:r>
            <a:r>
              <a:rPr sz="1400" i="1" spc="-145" dirty="0">
                <a:latin typeface="Trebuchet MS"/>
                <a:cs typeface="Trebuchet MS"/>
              </a:rPr>
              <a:t>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60" dirty="0">
                <a:latin typeface="Trebuchet MS"/>
                <a:cs typeface="Trebuchet MS"/>
              </a:rPr>
              <a:t> </a:t>
            </a:r>
            <a:r>
              <a:rPr sz="1400" i="1" spc="-50" dirty="0">
                <a:latin typeface="Trebuchet MS"/>
                <a:cs typeface="Trebuchet MS"/>
              </a:rPr>
              <a:t>T</a:t>
            </a:r>
            <a:r>
              <a:rPr sz="1400" i="1" spc="-60" dirty="0">
                <a:latin typeface="Trebuchet MS"/>
                <a:cs typeface="Trebuchet MS"/>
              </a:rPr>
              <a:t>r</a:t>
            </a:r>
            <a:r>
              <a:rPr sz="1400" i="1" spc="-90" dirty="0">
                <a:latin typeface="Trebuchet MS"/>
                <a:cs typeface="Trebuchet MS"/>
              </a:rPr>
              <a:t>u</a:t>
            </a:r>
            <a:r>
              <a:rPr sz="1400" i="1" spc="-105" dirty="0">
                <a:latin typeface="Trebuchet MS"/>
                <a:cs typeface="Trebuchet MS"/>
              </a:rPr>
              <a:t>e</a:t>
            </a:r>
            <a:r>
              <a:rPr sz="1400" i="1" spc="-150" dirty="0">
                <a:latin typeface="Trebuchet MS"/>
                <a:cs typeface="Trebuchet MS"/>
              </a:rPr>
              <a:t> </a:t>
            </a:r>
            <a:r>
              <a:rPr sz="1400" i="1" spc="-70" dirty="0">
                <a:latin typeface="Trebuchet MS"/>
                <a:cs typeface="Trebuchet MS"/>
              </a:rPr>
              <a:t>or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45" dirty="0">
                <a:latin typeface="Trebuchet MS"/>
                <a:cs typeface="Trebuchet MS"/>
              </a:rPr>
              <a:t>Fal</a:t>
            </a:r>
            <a:r>
              <a:rPr sz="1400" i="1" spc="-35" dirty="0">
                <a:latin typeface="Trebuchet MS"/>
                <a:cs typeface="Trebuchet MS"/>
              </a:rPr>
              <a:t>s</a:t>
            </a:r>
            <a:r>
              <a:rPr sz="1400" i="1" spc="-105" dirty="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7285" y="3623005"/>
            <a:ext cx="162369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i="1" spc="-30" dirty="0">
                <a:latin typeface="Trebuchet MS"/>
                <a:cs typeface="Trebuchet MS"/>
              </a:rPr>
              <a:t>Val</a:t>
            </a:r>
            <a:r>
              <a:rPr sz="1400" i="1" spc="-40" dirty="0">
                <a:latin typeface="Trebuchet MS"/>
                <a:cs typeface="Trebuchet MS"/>
              </a:rPr>
              <a:t>u</a:t>
            </a:r>
            <a:r>
              <a:rPr sz="1400" i="1" spc="-105" dirty="0">
                <a:latin typeface="Trebuchet MS"/>
                <a:cs typeface="Trebuchet MS"/>
              </a:rPr>
              <a:t>e</a:t>
            </a:r>
            <a:r>
              <a:rPr sz="1400" i="1" spc="-135" dirty="0">
                <a:latin typeface="Trebuchet MS"/>
                <a:cs typeface="Trebuchet MS"/>
              </a:rPr>
              <a:t>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60" dirty="0">
                <a:latin typeface="Trebuchet MS"/>
                <a:cs typeface="Trebuchet MS"/>
              </a:rPr>
              <a:t> </a:t>
            </a:r>
            <a:r>
              <a:rPr sz="1400" i="1" spc="-105" dirty="0">
                <a:latin typeface="Trebuchet MS"/>
                <a:cs typeface="Trebuchet MS"/>
              </a:rPr>
              <a:t>re</a:t>
            </a:r>
            <a:r>
              <a:rPr sz="1400" i="1" spc="-100" dirty="0">
                <a:latin typeface="Trebuchet MS"/>
                <a:cs typeface="Trebuchet MS"/>
              </a:rPr>
              <a:t>t</a:t>
            </a:r>
            <a:r>
              <a:rPr sz="1400" i="1" spc="-55" dirty="0">
                <a:latin typeface="Trebuchet MS"/>
                <a:cs typeface="Trebuchet MS"/>
              </a:rPr>
              <a:t>u</a:t>
            </a:r>
            <a:r>
              <a:rPr sz="1400" i="1" spc="-60" dirty="0">
                <a:latin typeface="Trebuchet MS"/>
                <a:cs typeface="Trebuchet MS"/>
              </a:rPr>
              <a:t>rn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65" dirty="0">
                <a:latin typeface="Trebuchet MS"/>
                <a:cs typeface="Trebuchet MS"/>
              </a:rPr>
              <a:t>wh</a:t>
            </a:r>
            <a:r>
              <a:rPr sz="1400" i="1" spc="-60" dirty="0">
                <a:latin typeface="Trebuchet MS"/>
                <a:cs typeface="Trebuchet MS"/>
              </a:rPr>
              <a:t>e</a:t>
            </a:r>
            <a:r>
              <a:rPr sz="1400" i="1" spc="-30" dirty="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675"/>
              </a:lnSpc>
            </a:pPr>
            <a:r>
              <a:rPr sz="1400" i="1" spc="-85" dirty="0">
                <a:latin typeface="Trebuchet MS"/>
                <a:cs typeface="Trebuchet MS"/>
              </a:rPr>
              <a:t>the</a:t>
            </a:r>
            <a:r>
              <a:rPr sz="1400" i="1" spc="-160" dirty="0">
                <a:latin typeface="Trebuchet MS"/>
                <a:cs typeface="Trebuchet MS"/>
              </a:rPr>
              <a:t> </a:t>
            </a:r>
            <a:r>
              <a:rPr sz="1400" i="1" spc="-70" dirty="0">
                <a:latin typeface="Trebuchet MS"/>
                <a:cs typeface="Trebuchet MS"/>
              </a:rPr>
              <a:t>exp</a:t>
            </a:r>
            <a:r>
              <a:rPr sz="1400" i="1" spc="-75" dirty="0">
                <a:latin typeface="Trebuchet MS"/>
                <a:cs typeface="Trebuchet MS"/>
              </a:rPr>
              <a:t>res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r>
              <a:rPr sz="1400" i="1" spc="-100" dirty="0">
                <a:latin typeface="Trebuchet MS"/>
                <a:cs typeface="Trebuchet MS"/>
              </a:rPr>
              <a:t>i</a:t>
            </a:r>
            <a:r>
              <a:rPr sz="1400" i="1" spc="-40" dirty="0">
                <a:latin typeface="Trebuchet MS"/>
                <a:cs typeface="Trebuchet MS"/>
              </a:rPr>
              <a:t>on</a:t>
            </a:r>
            <a:r>
              <a:rPr sz="1400" i="1" spc="-180" dirty="0">
                <a:latin typeface="Trebuchet MS"/>
                <a:cs typeface="Trebuchet MS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i</a:t>
            </a:r>
            <a:r>
              <a:rPr sz="1400" i="1" spc="-25" dirty="0">
                <a:latin typeface="Trebuchet MS"/>
                <a:cs typeface="Trebuchet MS"/>
              </a:rPr>
              <a:t>s</a:t>
            </a:r>
            <a:r>
              <a:rPr sz="1400" i="1" spc="-145" dirty="0">
                <a:latin typeface="Trebuchet MS"/>
                <a:cs typeface="Trebuchet MS"/>
              </a:rPr>
              <a:t> </a:t>
            </a:r>
            <a:r>
              <a:rPr sz="1400" i="1" spc="-45" dirty="0">
                <a:latin typeface="Trebuchet MS"/>
                <a:cs typeface="Trebuchet MS"/>
              </a:rPr>
              <a:t>Fal</a:t>
            </a:r>
            <a:r>
              <a:rPr sz="1400" i="1" spc="-35" dirty="0">
                <a:latin typeface="Trebuchet MS"/>
                <a:cs typeface="Trebuchet MS"/>
              </a:rPr>
              <a:t>s</a:t>
            </a:r>
            <a:r>
              <a:rPr sz="1400" i="1" spc="-105" dirty="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1978" y="4789170"/>
            <a:ext cx="159004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spc="-50" dirty="0">
                <a:latin typeface="Trebuchet MS"/>
                <a:cs typeface="Trebuchet MS"/>
              </a:rPr>
              <a:t>Whether</a:t>
            </a:r>
            <a:r>
              <a:rPr sz="1400" i="1" spc="-175" dirty="0">
                <a:latin typeface="Trebuchet MS"/>
                <a:cs typeface="Trebuchet MS"/>
              </a:rPr>
              <a:t> </a:t>
            </a:r>
            <a:r>
              <a:rPr sz="1400" i="1" spc="-80" dirty="0">
                <a:latin typeface="Trebuchet MS"/>
                <a:cs typeface="Trebuchet MS"/>
              </a:rPr>
              <a:t>to</a:t>
            </a:r>
            <a:r>
              <a:rPr sz="1400" i="1" spc="-160" dirty="0">
                <a:latin typeface="Trebuchet MS"/>
                <a:cs typeface="Trebuchet MS"/>
              </a:rPr>
              <a:t> </a:t>
            </a:r>
            <a:r>
              <a:rPr sz="1400" i="1" spc="-55" dirty="0">
                <a:latin typeface="Trebuchet MS"/>
                <a:cs typeface="Trebuchet MS"/>
              </a:rPr>
              <a:t>p</a:t>
            </a:r>
            <a:r>
              <a:rPr sz="1400" i="1" spc="-120" dirty="0">
                <a:latin typeface="Trebuchet MS"/>
                <a:cs typeface="Trebuchet MS"/>
              </a:rPr>
              <a:t>er</a:t>
            </a:r>
            <a:r>
              <a:rPr sz="1400" i="1" spc="-110" dirty="0">
                <a:latin typeface="Trebuchet MS"/>
                <a:cs typeface="Trebuchet MS"/>
              </a:rPr>
              <a:t>f</a:t>
            </a:r>
            <a:r>
              <a:rPr sz="1400" i="1" spc="-55" dirty="0">
                <a:latin typeface="Trebuchet MS"/>
                <a:cs typeface="Trebuchet MS"/>
              </a:rPr>
              <a:t>orm  </a:t>
            </a:r>
            <a:r>
              <a:rPr sz="1400" i="1" spc="-85" dirty="0">
                <a:latin typeface="Trebuchet MS"/>
                <a:cs typeface="Trebuchet MS"/>
              </a:rPr>
              <a:t>the</a:t>
            </a:r>
            <a:r>
              <a:rPr sz="1400" i="1" spc="-160" dirty="0">
                <a:latin typeface="Trebuchet MS"/>
                <a:cs typeface="Trebuchet MS"/>
              </a:rPr>
              <a:t> </a:t>
            </a:r>
            <a:r>
              <a:rPr sz="1400" i="1" spc="-50" dirty="0">
                <a:latin typeface="Trebuchet MS"/>
                <a:cs typeface="Trebuchet MS"/>
              </a:rPr>
              <a:t>op</a:t>
            </a:r>
            <a:r>
              <a:rPr sz="1400" i="1" spc="-90" dirty="0">
                <a:latin typeface="Trebuchet MS"/>
                <a:cs typeface="Trebuchet MS"/>
              </a:rPr>
              <a:t>erat</a:t>
            </a:r>
            <a:r>
              <a:rPr sz="1400" i="1" spc="-70" dirty="0">
                <a:latin typeface="Trebuchet MS"/>
                <a:cs typeface="Trebuchet MS"/>
              </a:rPr>
              <a:t>i</a:t>
            </a:r>
            <a:r>
              <a:rPr sz="1400" i="1" spc="-40" dirty="0">
                <a:latin typeface="Trebuchet MS"/>
                <a:cs typeface="Trebuchet MS"/>
              </a:rPr>
              <a:t>on</a:t>
            </a:r>
            <a:r>
              <a:rPr sz="1400" i="1" spc="-180" dirty="0">
                <a:latin typeface="Trebuchet MS"/>
                <a:cs typeface="Trebuchet MS"/>
              </a:rPr>
              <a:t> </a:t>
            </a:r>
            <a:r>
              <a:rPr sz="1400" i="1" spc="-100" dirty="0">
                <a:latin typeface="Trebuchet MS"/>
                <a:cs typeface="Trebuchet MS"/>
              </a:rPr>
              <a:t>i</a:t>
            </a:r>
            <a:r>
              <a:rPr sz="1400" i="1" spc="-30" dirty="0">
                <a:latin typeface="Trebuchet MS"/>
                <a:cs typeface="Trebuchet MS"/>
              </a:rPr>
              <a:t>n</a:t>
            </a:r>
            <a:r>
              <a:rPr sz="1400" i="1" spc="-145" dirty="0">
                <a:latin typeface="Trebuchet MS"/>
                <a:cs typeface="Trebuchet MS"/>
              </a:rPr>
              <a:t> </a:t>
            </a:r>
            <a:r>
              <a:rPr sz="1400" i="1" spc="-55" dirty="0">
                <a:latin typeface="Trebuchet MS"/>
                <a:cs typeface="Trebuchet MS"/>
              </a:rPr>
              <a:t>p</a:t>
            </a:r>
            <a:r>
              <a:rPr sz="1400" i="1" spc="-60" dirty="0">
                <a:latin typeface="Trebuchet MS"/>
                <a:cs typeface="Trebuchet MS"/>
              </a:rPr>
              <a:t>lac</a:t>
            </a:r>
            <a:r>
              <a:rPr sz="1400" i="1" spc="-105" dirty="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spc="-100" dirty="0">
                <a:latin typeface="Trebuchet MS"/>
                <a:cs typeface="Trebuchet MS"/>
              </a:rPr>
              <a:t>(d</a:t>
            </a:r>
            <a:r>
              <a:rPr sz="1400" i="1" spc="-130" dirty="0">
                <a:latin typeface="Trebuchet MS"/>
                <a:cs typeface="Trebuchet MS"/>
              </a:rPr>
              <a:t>e</a:t>
            </a:r>
            <a:r>
              <a:rPr sz="1400" i="1" spc="-95" dirty="0">
                <a:latin typeface="Trebuchet MS"/>
                <a:cs typeface="Trebuchet MS"/>
              </a:rPr>
              <a:t>f</a:t>
            </a:r>
            <a:r>
              <a:rPr sz="1400" i="1" spc="-130" dirty="0">
                <a:latin typeface="Trebuchet MS"/>
                <a:cs typeface="Trebuchet MS"/>
              </a:rPr>
              <a:t>a</a:t>
            </a:r>
            <a:r>
              <a:rPr sz="1400" i="1" spc="-110" dirty="0">
                <a:latin typeface="Trebuchet MS"/>
                <a:cs typeface="Trebuchet MS"/>
              </a:rPr>
              <a:t>ult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spc="-70" dirty="0">
                <a:latin typeface="Trebuchet MS"/>
                <a:cs typeface="Trebuchet MS"/>
              </a:rPr>
              <a:t>is</a:t>
            </a:r>
            <a:r>
              <a:rPr sz="1400" i="1" spc="-155" dirty="0">
                <a:latin typeface="Trebuchet MS"/>
                <a:cs typeface="Trebuchet MS"/>
              </a:rPr>
              <a:t> </a:t>
            </a:r>
            <a:r>
              <a:rPr sz="1400" i="1" dirty="0">
                <a:latin typeface="Trebuchet MS"/>
                <a:cs typeface="Trebuchet MS"/>
              </a:rPr>
              <a:t>F</a:t>
            </a:r>
            <a:r>
              <a:rPr sz="1400" i="1" spc="-114" dirty="0">
                <a:latin typeface="Trebuchet MS"/>
                <a:cs typeface="Trebuchet MS"/>
              </a:rPr>
              <a:t>a</a:t>
            </a:r>
            <a:r>
              <a:rPr sz="1400" i="1" spc="-80" dirty="0">
                <a:latin typeface="Trebuchet MS"/>
                <a:cs typeface="Trebuchet MS"/>
              </a:rPr>
              <a:t>l</a:t>
            </a:r>
            <a:r>
              <a:rPr sz="1400" i="1" spc="-65" dirty="0">
                <a:latin typeface="Trebuchet MS"/>
                <a:cs typeface="Trebuchet MS"/>
              </a:rPr>
              <a:t>s</a:t>
            </a:r>
            <a:r>
              <a:rPr sz="1400" i="1" spc="-95" dirty="0">
                <a:latin typeface="Trebuchet MS"/>
                <a:cs typeface="Trebuchet MS"/>
              </a:rPr>
              <a:t>e</a:t>
            </a:r>
            <a:r>
              <a:rPr sz="1400" i="1" spc="-130" dirty="0">
                <a:latin typeface="Trebuchet MS"/>
                <a:cs typeface="Trebuchet MS"/>
              </a:rPr>
              <a:t>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98635" y="5064252"/>
            <a:ext cx="2437130" cy="824865"/>
          </a:xfrm>
          <a:custGeom>
            <a:avLst/>
            <a:gdLst/>
            <a:ahLst/>
            <a:cxnLst/>
            <a:rect l="l" t="t" r="r" b="b"/>
            <a:pathLst>
              <a:path w="2437129" h="824864">
                <a:moveTo>
                  <a:pt x="137414" y="0"/>
                </a:moveTo>
                <a:lnTo>
                  <a:pt x="2436876" y="0"/>
                </a:lnTo>
                <a:lnTo>
                  <a:pt x="2436876" y="687070"/>
                </a:lnTo>
                <a:lnTo>
                  <a:pt x="2429875" y="730504"/>
                </a:lnTo>
                <a:lnTo>
                  <a:pt x="2410378" y="768226"/>
                </a:lnTo>
                <a:lnTo>
                  <a:pt x="2380640" y="797972"/>
                </a:lnTo>
                <a:lnTo>
                  <a:pt x="2342916" y="817478"/>
                </a:lnTo>
                <a:lnTo>
                  <a:pt x="2299462" y="824484"/>
                </a:lnTo>
                <a:lnTo>
                  <a:pt x="0" y="824484"/>
                </a:lnTo>
                <a:lnTo>
                  <a:pt x="0" y="137414"/>
                </a:lnTo>
                <a:lnTo>
                  <a:pt x="7000" y="93959"/>
                </a:lnTo>
                <a:lnTo>
                  <a:pt x="26497" y="56235"/>
                </a:lnTo>
                <a:lnTo>
                  <a:pt x="56235" y="26497"/>
                </a:lnTo>
                <a:lnTo>
                  <a:pt x="93959" y="7000"/>
                </a:lnTo>
                <a:lnTo>
                  <a:pt x="137414" y="0"/>
                </a:lnTo>
                <a:close/>
              </a:path>
            </a:pathLst>
          </a:custGeom>
          <a:ln w="9524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90406" y="5321934"/>
            <a:ext cx="2052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solidFill>
                  <a:srgbClr val="404040"/>
                </a:solidFill>
                <a:latin typeface="Tahoma"/>
                <a:cs typeface="Tahoma"/>
              </a:rPr>
              <a:t>H</a:t>
            </a:r>
            <a:r>
              <a:rPr sz="1200" spc="-10" dirty="0">
                <a:solidFill>
                  <a:srgbClr val="404040"/>
                </a:solidFill>
                <a:latin typeface="Tahoma"/>
                <a:cs typeface="Tahoma"/>
              </a:rPr>
              <a:t>ead</a:t>
            </a:r>
            <a:r>
              <a:rPr sz="12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00" spc="-1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200" spc="5" dirty="0">
                <a:solidFill>
                  <a:srgbClr val="404040"/>
                </a:solidFill>
                <a:latin typeface="Tahoma"/>
                <a:cs typeface="Tahoma"/>
              </a:rPr>
              <a:t>p!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404040"/>
                </a:solidFill>
                <a:latin typeface="Tahoma"/>
                <a:cs typeface="Tahoma"/>
              </a:rPr>
              <a:t>Th</a:t>
            </a:r>
            <a:r>
              <a:rPr sz="1200" spc="3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2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200" spc="-1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404040"/>
                </a:solidFill>
                <a:latin typeface="Tahoma"/>
                <a:cs typeface="Tahoma"/>
              </a:rPr>
              <a:t>dif</a:t>
            </a:r>
            <a:r>
              <a:rPr sz="1200" spc="2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200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404040"/>
                </a:solidFill>
                <a:latin typeface="Tahoma"/>
                <a:cs typeface="Tahoma"/>
              </a:rPr>
              <a:t>re</a:t>
            </a:r>
            <a:r>
              <a:rPr sz="1200" spc="-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200" spc="40" dirty="0">
                <a:solidFill>
                  <a:srgbClr val="404040"/>
                </a:solidFill>
                <a:latin typeface="Tahoma"/>
                <a:cs typeface="Tahoma"/>
              </a:rPr>
              <a:t>t  </a:t>
            </a:r>
            <a:r>
              <a:rPr sz="1200" spc="25" dirty="0">
                <a:solidFill>
                  <a:srgbClr val="404040"/>
                </a:solidFill>
                <a:latin typeface="Tahoma"/>
                <a:cs typeface="Tahoma"/>
              </a:rPr>
              <a:t>fro</a:t>
            </a:r>
            <a:r>
              <a:rPr sz="1200" spc="-2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2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200" b="1" spc="-90" dirty="0">
                <a:solidFill>
                  <a:srgbClr val="404040"/>
                </a:solidFill>
                <a:latin typeface="Tahoma"/>
                <a:cs typeface="Tahoma"/>
              </a:rPr>
              <a:t>umP</a:t>
            </a:r>
            <a:r>
              <a:rPr sz="1200" b="1" spc="-6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1200" b="1" spc="-65" dirty="0">
                <a:solidFill>
                  <a:srgbClr val="404040"/>
                </a:solidFill>
                <a:latin typeface="Tahoma"/>
                <a:cs typeface="Tahoma"/>
              </a:rPr>
              <a:t>’</a:t>
            </a:r>
            <a:r>
              <a:rPr sz="1200" b="1" spc="-9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200" b="1" spc="-1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b="1" spc="-100" dirty="0">
                <a:solidFill>
                  <a:srgbClr val="404040"/>
                </a:solidFill>
                <a:latin typeface="Tahoma"/>
                <a:cs typeface="Tahoma"/>
              </a:rPr>
              <a:t>wh</a:t>
            </a:r>
            <a:r>
              <a:rPr sz="1200" b="1" spc="-9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200" b="1" spc="-55" dirty="0">
                <a:solidFill>
                  <a:srgbClr val="404040"/>
                </a:solidFill>
                <a:latin typeface="Tahoma"/>
                <a:cs typeface="Tahoma"/>
              </a:rPr>
              <a:t>re</a:t>
            </a:r>
            <a:r>
              <a:rPr sz="1200" b="1" spc="-1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200" b="1" spc="-70" dirty="0">
                <a:solidFill>
                  <a:srgbClr val="404040"/>
                </a:solidFill>
                <a:latin typeface="Tahoma"/>
                <a:cs typeface="Tahoma"/>
              </a:rPr>
              <a:t>func</a:t>
            </a:r>
            <a:r>
              <a:rPr sz="1200" b="1" spc="-45" dirty="0">
                <a:solidFill>
                  <a:srgbClr val="404040"/>
                </a:solidFill>
                <a:latin typeface="Tahoma"/>
                <a:cs typeface="Tahoma"/>
              </a:rPr>
              <a:t>tio</a:t>
            </a:r>
            <a:r>
              <a:rPr sz="1200" b="1" spc="-9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32847" y="4718303"/>
            <a:ext cx="568960" cy="568960"/>
            <a:chOff x="9832847" y="4718303"/>
            <a:chExt cx="568960" cy="568960"/>
          </a:xfrm>
        </p:grpSpPr>
        <p:sp>
          <p:nvSpPr>
            <p:cNvPr id="20" name="object 20"/>
            <p:cNvSpPr/>
            <p:nvPr/>
          </p:nvSpPr>
          <p:spPr>
            <a:xfrm>
              <a:off x="9832847" y="4718303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568451" y="0"/>
                  </a:moveTo>
                  <a:lnTo>
                    <a:pt x="0" y="0"/>
                  </a:lnTo>
                  <a:lnTo>
                    <a:pt x="0" y="568452"/>
                  </a:lnTo>
                  <a:lnTo>
                    <a:pt x="568451" y="568452"/>
                  </a:lnTo>
                  <a:lnTo>
                    <a:pt x="568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8250" y="4783270"/>
              <a:ext cx="338455" cy="440690"/>
            </a:xfrm>
            <a:custGeom>
              <a:avLst/>
              <a:gdLst/>
              <a:ahLst/>
              <a:cxnLst/>
              <a:rect l="l" t="t" r="r" b="b"/>
              <a:pathLst>
                <a:path w="338454" h="440689">
                  <a:moveTo>
                    <a:pt x="250038" y="0"/>
                  </a:moveTo>
                  <a:lnTo>
                    <a:pt x="238744" y="2933"/>
                  </a:lnTo>
                  <a:lnTo>
                    <a:pt x="230056" y="11734"/>
                  </a:lnTo>
                  <a:lnTo>
                    <a:pt x="3022" y="405787"/>
                  </a:lnTo>
                  <a:lnTo>
                    <a:pt x="0" y="417820"/>
                  </a:lnTo>
                  <a:lnTo>
                    <a:pt x="3167" y="429039"/>
                  </a:lnTo>
                  <a:lnTo>
                    <a:pt x="11330" y="437324"/>
                  </a:lnTo>
                  <a:lnTo>
                    <a:pt x="23293" y="440556"/>
                  </a:lnTo>
                  <a:lnTo>
                    <a:pt x="27527" y="440556"/>
                  </a:lnTo>
                  <a:lnTo>
                    <a:pt x="232373" y="235713"/>
                  </a:lnTo>
                  <a:lnTo>
                    <a:pt x="232373" y="104452"/>
                  </a:lnTo>
                  <a:lnTo>
                    <a:pt x="323303" y="104452"/>
                  </a:lnTo>
                  <a:lnTo>
                    <a:pt x="270019" y="11734"/>
                  </a:lnTo>
                  <a:lnTo>
                    <a:pt x="261332" y="2933"/>
                  </a:lnTo>
                  <a:lnTo>
                    <a:pt x="250038" y="0"/>
                  </a:lnTo>
                  <a:close/>
                </a:path>
                <a:path w="338454" h="440689">
                  <a:moveTo>
                    <a:pt x="323303" y="104452"/>
                  </a:moveTo>
                  <a:lnTo>
                    <a:pt x="267123" y="104452"/>
                  </a:lnTo>
                  <a:lnTo>
                    <a:pt x="267123" y="200964"/>
                  </a:lnTo>
                  <a:lnTo>
                    <a:pt x="338023" y="130066"/>
                  </a:lnTo>
                  <a:lnTo>
                    <a:pt x="323303" y="104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23" name="object 23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54508" y="1840992"/>
            <a:ext cx="1641475" cy="3576954"/>
            <a:chOff x="254508" y="1840992"/>
            <a:chExt cx="1641475" cy="3576954"/>
          </a:xfrm>
        </p:grpSpPr>
        <p:sp>
          <p:nvSpPr>
            <p:cNvPr id="27" name="object 27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4508" y="1840992"/>
              <a:ext cx="1641475" cy="3576954"/>
            </a:xfrm>
            <a:custGeom>
              <a:avLst/>
              <a:gdLst/>
              <a:ahLst/>
              <a:cxnLst/>
              <a:rect l="l" t="t" r="r" b="b"/>
              <a:pathLst>
                <a:path w="1641475" h="3576954">
                  <a:moveTo>
                    <a:pt x="1641348" y="0"/>
                  </a:moveTo>
                  <a:lnTo>
                    <a:pt x="0" y="0"/>
                  </a:lnTo>
                  <a:lnTo>
                    <a:pt x="0" y="3576828"/>
                  </a:lnTo>
                  <a:lnTo>
                    <a:pt x="1641348" y="3576828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260" dirty="0"/>
              <a:t>WH</a:t>
            </a:r>
            <a:r>
              <a:rPr spc="170" dirty="0"/>
              <a:t>E</a:t>
            </a:r>
            <a:r>
              <a:rPr spc="70" dirty="0"/>
              <a:t>RE</a:t>
            </a:r>
            <a:r>
              <a:rPr spc="-395" dirty="0"/>
              <a:t> </a:t>
            </a:r>
            <a:r>
              <a:rPr spc="225" dirty="0"/>
              <a:t>METHOD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387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Pandas’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404040"/>
                </a:solidFill>
                <a:latin typeface="Tahoma"/>
                <a:cs typeface="Tahoma"/>
              </a:rPr>
              <a:t>.where()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lets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manipulate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based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logical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condition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6520" y="4331208"/>
            <a:ext cx="7392809" cy="15971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48221" y="5058917"/>
            <a:ext cx="3545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ion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ur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ns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ice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gr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ate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0" dirty="0">
                <a:solidFill>
                  <a:srgbClr val="404040"/>
                </a:solidFill>
                <a:latin typeface="Trebuchet MS"/>
                <a:cs typeface="Trebuchet MS"/>
              </a:rPr>
              <a:t>20, 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false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discount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applied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04769" y="4769358"/>
            <a:ext cx="3178810" cy="949960"/>
            <a:chOff x="3104769" y="4769358"/>
            <a:chExt cx="3178810" cy="949960"/>
          </a:xfrm>
        </p:grpSpPr>
        <p:sp>
          <p:nvSpPr>
            <p:cNvPr id="11" name="object 11"/>
            <p:cNvSpPr/>
            <p:nvPr/>
          </p:nvSpPr>
          <p:spPr>
            <a:xfrm>
              <a:off x="5585967" y="4769358"/>
              <a:ext cx="697865" cy="499109"/>
            </a:xfrm>
            <a:custGeom>
              <a:avLst/>
              <a:gdLst/>
              <a:ahLst/>
              <a:cxnLst/>
              <a:rect l="l" t="t" r="r" b="b"/>
              <a:pathLst>
                <a:path w="697864" h="499110">
                  <a:moveTo>
                    <a:pt x="28183" y="73088"/>
                  </a:moveTo>
                  <a:lnTo>
                    <a:pt x="18923" y="134747"/>
                  </a:lnTo>
                  <a:lnTo>
                    <a:pt x="15246" y="187071"/>
                  </a:lnTo>
                  <a:lnTo>
                    <a:pt x="15367" y="212725"/>
                  </a:lnTo>
                  <a:lnTo>
                    <a:pt x="20955" y="261620"/>
                  </a:lnTo>
                  <a:lnTo>
                    <a:pt x="34925" y="306705"/>
                  </a:lnTo>
                  <a:lnTo>
                    <a:pt x="59182" y="347599"/>
                  </a:lnTo>
                  <a:lnTo>
                    <a:pt x="95250" y="382905"/>
                  </a:lnTo>
                  <a:lnTo>
                    <a:pt x="130175" y="404876"/>
                  </a:lnTo>
                  <a:lnTo>
                    <a:pt x="171450" y="423418"/>
                  </a:lnTo>
                  <a:lnTo>
                    <a:pt x="218312" y="439039"/>
                  </a:lnTo>
                  <a:lnTo>
                    <a:pt x="270256" y="452120"/>
                  </a:lnTo>
                  <a:lnTo>
                    <a:pt x="346075" y="466090"/>
                  </a:lnTo>
                  <a:lnTo>
                    <a:pt x="386461" y="471805"/>
                  </a:lnTo>
                  <a:lnTo>
                    <a:pt x="428117" y="477012"/>
                  </a:lnTo>
                  <a:lnTo>
                    <a:pt x="471043" y="481457"/>
                  </a:lnTo>
                  <a:lnTo>
                    <a:pt x="514858" y="485521"/>
                  </a:lnTo>
                  <a:lnTo>
                    <a:pt x="696087" y="498729"/>
                  </a:lnTo>
                  <a:lnTo>
                    <a:pt x="697357" y="479679"/>
                  </a:lnTo>
                  <a:lnTo>
                    <a:pt x="516382" y="466471"/>
                  </a:lnTo>
                  <a:lnTo>
                    <a:pt x="472821" y="462534"/>
                  </a:lnTo>
                  <a:lnTo>
                    <a:pt x="430149" y="457962"/>
                  </a:lnTo>
                  <a:lnTo>
                    <a:pt x="388747" y="452882"/>
                  </a:lnTo>
                  <a:lnTo>
                    <a:pt x="348742" y="447167"/>
                  </a:lnTo>
                  <a:lnTo>
                    <a:pt x="310515" y="440817"/>
                  </a:lnTo>
                  <a:lnTo>
                    <a:pt x="239649" y="425196"/>
                  </a:lnTo>
                  <a:lnTo>
                    <a:pt x="192532" y="410972"/>
                  </a:lnTo>
                  <a:lnTo>
                    <a:pt x="151130" y="394081"/>
                  </a:lnTo>
                  <a:lnTo>
                    <a:pt x="116332" y="374523"/>
                  </a:lnTo>
                  <a:lnTo>
                    <a:pt x="80899" y="343916"/>
                  </a:lnTo>
                  <a:lnTo>
                    <a:pt x="56769" y="308356"/>
                  </a:lnTo>
                  <a:lnTo>
                    <a:pt x="39497" y="256921"/>
                  </a:lnTo>
                  <a:lnTo>
                    <a:pt x="34417" y="211328"/>
                  </a:lnTo>
                  <a:lnTo>
                    <a:pt x="34290" y="187071"/>
                  </a:lnTo>
                  <a:lnTo>
                    <a:pt x="35560" y="162179"/>
                  </a:lnTo>
                  <a:lnTo>
                    <a:pt x="37973" y="136525"/>
                  </a:lnTo>
                  <a:lnTo>
                    <a:pt x="41275" y="110236"/>
                  </a:lnTo>
                  <a:lnTo>
                    <a:pt x="45593" y="83566"/>
                  </a:lnTo>
                  <a:lnTo>
                    <a:pt x="46855" y="76665"/>
                  </a:lnTo>
                  <a:lnTo>
                    <a:pt x="28183" y="73088"/>
                  </a:lnTo>
                  <a:close/>
                </a:path>
                <a:path w="697864" h="499110">
                  <a:moveTo>
                    <a:pt x="68883" y="60579"/>
                  </a:moveTo>
                  <a:lnTo>
                    <a:pt x="30480" y="60579"/>
                  </a:lnTo>
                  <a:lnTo>
                    <a:pt x="49149" y="64135"/>
                  </a:lnTo>
                  <a:lnTo>
                    <a:pt x="46855" y="76665"/>
                  </a:lnTo>
                  <a:lnTo>
                    <a:pt x="74930" y="82042"/>
                  </a:lnTo>
                  <a:lnTo>
                    <a:pt x="68883" y="60579"/>
                  </a:lnTo>
                  <a:close/>
                </a:path>
                <a:path w="697864" h="499110">
                  <a:moveTo>
                    <a:pt x="30480" y="60579"/>
                  </a:moveTo>
                  <a:lnTo>
                    <a:pt x="28183" y="73088"/>
                  </a:lnTo>
                  <a:lnTo>
                    <a:pt x="46855" y="76665"/>
                  </a:lnTo>
                  <a:lnTo>
                    <a:pt x="49149" y="64135"/>
                  </a:lnTo>
                  <a:lnTo>
                    <a:pt x="30480" y="60579"/>
                  </a:lnTo>
                  <a:close/>
                </a:path>
                <a:path w="697864" h="499110">
                  <a:moveTo>
                    <a:pt x="51816" y="0"/>
                  </a:moveTo>
                  <a:lnTo>
                    <a:pt x="0" y="67691"/>
                  </a:lnTo>
                  <a:lnTo>
                    <a:pt x="28183" y="73088"/>
                  </a:lnTo>
                  <a:lnTo>
                    <a:pt x="30480" y="60579"/>
                  </a:lnTo>
                  <a:lnTo>
                    <a:pt x="68883" y="60579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4294" y="5162550"/>
              <a:ext cx="588645" cy="547370"/>
            </a:xfrm>
            <a:custGeom>
              <a:avLst/>
              <a:gdLst/>
              <a:ahLst/>
              <a:cxnLst/>
              <a:rect l="l" t="t" r="r" b="b"/>
              <a:pathLst>
                <a:path w="588645" h="547370">
                  <a:moveTo>
                    <a:pt x="0" y="184403"/>
                  </a:moveTo>
                  <a:lnTo>
                    <a:pt x="588264" y="184403"/>
                  </a:lnTo>
                  <a:lnTo>
                    <a:pt x="588264" y="0"/>
                  </a:lnTo>
                  <a:lnTo>
                    <a:pt x="0" y="0"/>
                  </a:lnTo>
                  <a:lnTo>
                    <a:pt x="0" y="184403"/>
                  </a:lnTo>
                  <a:close/>
                </a:path>
                <a:path w="588645" h="547370">
                  <a:moveTo>
                    <a:pt x="0" y="547116"/>
                  </a:moveTo>
                  <a:lnTo>
                    <a:pt x="588264" y="547116"/>
                  </a:lnTo>
                  <a:lnTo>
                    <a:pt x="588264" y="361188"/>
                  </a:lnTo>
                  <a:lnTo>
                    <a:pt x="0" y="361188"/>
                  </a:lnTo>
                  <a:lnTo>
                    <a:pt x="0" y="547116"/>
                  </a:lnTo>
                  <a:close/>
                </a:path>
              </a:pathLst>
            </a:custGeom>
            <a:ln w="19050">
              <a:solidFill>
                <a:srgbClr val="1FE1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14" name="object 14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54508" y="1840992"/>
            <a:ext cx="1641475" cy="3576954"/>
            <a:chOff x="254508" y="1840992"/>
            <a:chExt cx="1641475" cy="3576954"/>
          </a:xfrm>
        </p:grpSpPr>
        <p:sp>
          <p:nvSpPr>
            <p:cNvPr id="18" name="object 18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4508" y="1840992"/>
              <a:ext cx="1641475" cy="3576954"/>
            </a:xfrm>
            <a:custGeom>
              <a:avLst/>
              <a:gdLst/>
              <a:ahLst/>
              <a:cxnLst/>
              <a:rect l="l" t="t" r="r" b="b"/>
              <a:pathLst>
                <a:path w="1641475" h="3576954">
                  <a:moveTo>
                    <a:pt x="1641348" y="0"/>
                  </a:moveTo>
                  <a:lnTo>
                    <a:pt x="0" y="0"/>
                  </a:lnTo>
                  <a:lnTo>
                    <a:pt x="0" y="3576828"/>
                  </a:lnTo>
                  <a:lnTo>
                    <a:pt x="1641348" y="3576828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2135" y="4326635"/>
            <a:ext cx="7440167" cy="16230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8900" y="2516123"/>
            <a:ext cx="7424928" cy="1588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260" dirty="0"/>
              <a:t>WH</a:t>
            </a:r>
            <a:r>
              <a:rPr spc="170" dirty="0"/>
              <a:t>E</a:t>
            </a:r>
            <a:r>
              <a:rPr spc="70" dirty="0"/>
              <a:t>RE</a:t>
            </a:r>
            <a:r>
              <a:rPr spc="-395" dirty="0"/>
              <a:t> </a:t>
            </a:r>
            <a:r>
              <a:rPr spc="225" dirty="0"/>
              <a:t>METHOD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91764" y="1547240"/>
            <a:ext cx="8387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Pandas’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80" dirty="0">
                <a:solidFill>
                  <a:srgbClr val="404040"/>
                </a:solidFill>
                <a:latin typeface="Tahoma"/>
                <a:cs typeface="Tahoma"/>
              </a:rPr>
              <a:t>.where()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lets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manipulate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based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logical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condition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0619" y="5058917"/>
            <a:ext cx="2610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25" dirty="0">
                <a:solidFill>
                  <a:srgbClr val="404040"/>
                </a:solidFill>
                <a:latin typeface="Trebuchet MS"/>
                <a:cs typeface="Trebuchet MS"/>
              </a:rPr>
              <a:t>‘</a:t>
            </a:r>
            <a:r>
              <a:rPr sz="1200" b="1" i="1" spc="-10" dirty="0">
                <a:solidFill>
                  <a:srgbClr val="A20FFF"/>
                </a:solidFill>
                <a:latin typeface="Trebuchet MS"/>
                <a:cs typeface="Trebuchet MS"/>
              </a:rPr>
              <a:t>~</a:t>
            </a:r>
            <a:r>
              <a:rPr sz="1200" i="1" spc="-225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inver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ean 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turn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“value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True”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99000" y="4769358"/>
            <a:ext cx="697865" cy="499109"/>
          </a:xfrm>
          <a:custGeom>
            <a:avLst/>
            <a:gdLst/>
            <a:ahLst/>
            <a:cxnLst/>
            <a:rect l="l" t="t" r="r" b="b"/>
            <a:pathLst>
              <a:path w="697864" h="499110">
                <a:moveTo>
                  <a:pt x="28183" y="73088"/>
                </a:moveTo>
                <a:lnTo>
                  <a:pt x="18923" y="134747"/>
                </a:lnTo>
                <a:lnTo>
                  <a:pt x="15246" y="187071"/>
                </a:lnTo>
                <a:lnTo>
                  <a:pt x="15366" y="212725"/>
                </a:lnTo>
                <a:lnTo>
                  <a:pt x="20954" y="261620"/>
                </a:lnTo>
                <a:lnTo>
                  <a:pt x="34925" y="306705"/>
                </a:lnTo>
                <a:lnTo>
                  <a:pt x="59182" y="347599"/>
                </a:lnTo>
                <a:lnTo>
                  <a:pt x="95250" y="382905"/>
                </a:lnTo>
                <a:lnTo>
                  <a:pt x="130175" y="404876"/>
                </a:lnTo>
                <a:lnTo>
                  <a:pt x="171450" y="423418"/>
                </a:lnTo>
                <a:lnTo>
                  <a:pt x="218312" y="439039"/>
                </a:lnTo>
                <a:lnTo>
                  <a:pt x="270255" y="452120"/>
                </a:lnTo>
                <a:lnTo>
                  <a:pt x="346075" y="466090"/>
                </a:lnTo>
                <a:lnTo>
                  <a:pt x="386461" y="471805"/>
                </a:lnTo>
                <a:lnTo>
                  <a:pt x="428116" y="477012"/>
                </a:lnTo>
                <a:lnTo>
                  <a:pt x="471042" y="481457"/>
                </a:lnTo>
                <a:lnTo>
                  <a:pt x="514858" y="485521"/>
                </a:lnTo>
                <a:lnTo>
                  <a:pt x="696087" y="498729"/>
                </a:lnTo>
                <a:lnTo>
                  <a:pt x="697357" y="479679"/>
                </a:lnTo>
                <a:lnTo>
                  <a:pt x="516382" y="466471"/>
                </a:lnTo>
                <a:lnTo>
                  <a:pt x="472821" y="462534"/>
                </a:lnTo>
                <a:lnTo>
                  <a:pt x="430149" y="457962"/>
                </a:lnTo>
                <a:lnTo>
                  <a:pt x="388747" y="452882"/>
                </a:lnTo>
                <a:lnTo>
                  <a:pt x="348741" y="447167"/>
                </a:lnTo>
                <a:lnTo>
                  <a:pt x="310514" y="440817"/>
                </a:lnTo>
                <a:lnTo>
                  <a:pt x="239649" y="425196"/>
                </a:lnTo>
                <a:lnTo>
                  <a:pt x="192532" y="410972"/>
                </a:lnTo>
                <a:lnTo>
                  <a:pt x="151129" y="394081"/>
                </a:lnTo>
                <a:lnTo>
                  <a:pt x="116332" y="374523"/>
                </a:lnTo>
                <a:lnTo>
                  <a:pt x="80899" y="343916"/>
                </a:lnTo>
                <a:lnTo>
                  <a:pt x="56769" y="308356"/>
                </a:lnTo>
                <a:lnTo>
                  <a:pt x="39497" y="256921"/>
                </a:lnTo>
                <a:lnTo>
                  <a:pt x="34416" y="211328"/>
                </a:lnTo>
                <a:lnTo>
                  <a:pt x="34289" y="187071"/>
                </a:lnTo>
                <a:lnTo>
                  <a:pt x="35560" y="162179"/>
                </a:lnTo>
                <a:lnTo>
                  <a:pt x="37973" y="136525"/>
                </a:lnTo>
                <a:lnTo>
                  <a:pt x="41275" y="110236"/>
                </a:lnTo>
                <a:lnTo>
                  <a:pt x="45592" y="83566"/>
                </a:lnTo>
                <a:lnTo>
                  <a:pt x="46855" y="76665"/>
                </a:lnTo>
                <a:lnTo>
                  <a:pt x="28183" y="73088"/>
                </a:lnTo>
                <a:close/>
              </a:path>
              <a:path w="697864" h="499110">
                <a:moveTo>
                  <a:pt x="68883" y="60579"/>
                </a:moveTo>
                <a:lnTo>
                  <a:pt x="30479" y="60579"/>
                </a:lnTo>
                <a:lnTo>
                  <a:pt x="49149" y="64135"/>
                </a:lnTo>
                <a:lnTo>
                  <a:pt x="46855" y="76665"/>
                </a:lnTo>
                <a:lnTo>
                  <a:pt x="74929" y="82042"/>
                </a:lnTo>
                <a:lnTo>
                  <a:pt x="68883" y="60579"/>
                </a:lnTo>
                <a:close/>
              </a:path>
              <a:path w="697864" h="499110">
                <a:moveTo>
                  <a:pt x="30479" y="60579"/>
                </a:moveTo>
                <a:lnTo>
                  <a:pt x="28183" y="73088"/>
                </a:lnTo>
                <a:lnTo>
                  <a:pt x="46855" y="76665"/>
                </a:lnTo>
                <a:lnTo>
                  <a:pt x="49149" y="64135"/>
                </a:lnTo>
                <a:lnTo>
                  <a:pt x="30479" y="60579"/>
                </a:lnTo>
                <a:close/>
              </a:path>
              <a:path w="697864" h="499110">
                <a:moveTo>
                  <a:pt x="51815" y="0"/>
                </a:moveTo>
                <a:lnTo>
                  <a:pt x="0" y="67691"/>
                </a:lnTo>
                <a:lnTo>
                  <a:pt x="28183" y="73088"/>
                </a:lnTo>
                <a:lnTo>
                  <a:pt x="30479" y="60579"/>
                </a:lnTo>
                <a:lnTo>
                  <a:pt x="68883" y="60579"/>
                </a:lnTo>
                <a:lnTo>
                  <a:pt x="51815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13" name="object 13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54508" y="1840992"/>
            <a:ext cx="1641475" cy="3576954"/>
            <a:chOff x="254508" y="1840992"/>
            <a:chExt cx="1641475" cy="3576954"/>
          </a:xfrm>
        </p:grpSpPr>
        <p:sp>
          <p:nvSpPr>
            <p:cNvPr id="17" name="object 17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54508" y="1840992"/>
              <a:ext cx="1641475" cy="3576954"/>
            </a:xfrm>
            <a:custGeom>
              <a:avLst/>
              <a:gdLst/>
              <a:ahLst/>
              <a:cxnLst/>
              <a:rect l="l" t="t" r="r" b="b"/>
              <a:pathLst>
                <a:path w="1641475" h="3576954">
                  <a:moveTo>
                    <a:pt x="1641348" y="0"/>
                  </a:moveTo>
                  <a:lnTo>
                    <a:pt x="0" y="0"/>
                  </a:lnTo>
                  <a:lnTo>
                    <a:pt x="0" y="3576828"/>
                  </a:lnTo>
                  <a:lnTo>
                    <a:pt x="1641348" y="3576828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3014" y="257378"/>
            <a:ext cx="3588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45" dirty="0">
                <a:solidFill>
                  <a:srgbClr val="404040"/>
                </a:solidFill>
                <a:latin typeface="Tahoma"/>
                <a:cs typeface="Tahoma"/>
              </a:rPr>
              <a:t>CHAINING</a:t>
            </a:r>
            <a:r>
              <a:rPr sz="3200" spc="-4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200" spc="170" dirty="0">
                <a:solidFill>
                  <a:srgbClr val="404040"/>
                </a:solidFill>
                <a:latin typeface="Tahoma"/>
                <a:cs typeface="Tahoma"/>
              </a:rPr>
              <a:t>WHERE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6879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Y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chain</a:t>
            </a:r>
            <a:r>
              <a:rPr sz="2000" b="1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ahoma"/>
                <a:cs typeface="Tahoma"/>
              </a:rPr>
              <a:t>.wher</a:t>
            </a: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b="1" spc="-310" dirty="0">
                <a:solidFill>
                  <a:srgbClr val="404040"/>
                </a:solidFill>
                <a:latin typeface="Tahoma"/>
                <a:cs typeface="Tahoma"/>
              </a:rPr>
              <a:t>()</a:t>
            </a:r>
            <a:r>
              <a:rPr sz="2000" b="1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000" b="1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co</a:t>
            </a:r>
            <a:r>
              <a:rPr sz="2000" spc="-65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bine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logical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xp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ressions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0132" y="4346447"/>
            <a:ext cx="7472172" cy="21259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756150" y="5445049"/>
            <a:ext cx="44780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first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applies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85" dirty="0">
                <a:solidFill>
                  <a:srgbClr val="404040"/>
                </a:solidFill>
                <a:latin typeface="Trebuchet MS"/>
                <a:cs typeface="Trebuchet MS"/>
              </a:rPr>
              <a:t>90%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discount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greater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 </a:t>
            </a:r>
            <a:r>
              <a:rPr sz="1200" i="1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second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applies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2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greater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83990" y="5119878"/>
            <a:ext cx="695325" cy="648335"/>
          </a:xfrm>
          <a:custGeom>
            <a:avLst/>
            <a:gdLst/>
            <a:ahLst/>
            <a:cxnLst/>
            <a:rect l="l" t="t" r="r" b="b"/>
            <a:pathLst>
              <a:path w="695325" h="648335">
                <a:moveTo>
                  <a:pt x="28442" y="73984"/>
                </a:moveTo>
                <a:lnTo>
                  <a:pt x="19558" y="141478"/>
                </a:lnTo>
                <a:lnTo>
                  <a:pt x="13715" y="210693"/>
                </a:lnTo>
                <a:lnTo>
                  <a:pt x="12450" y="244221"/>
                </a:lnTo>
                <a:lnTo>
                  <a:pt x="12573" y="277368"/>
                </a:lnTo>
                <a:lnTo>
                  <a:pt x="18161" y="340233"/>
                </a:lnTo>
                <a:lnTo>
                  <a:pt x="27559" y="384302"/>
                </a:lnTo>
                <a:lnTo>
                  <a:pt x="42418" y="425450"/>
                </a:lnTo>
                <a:lnTo>
                  <a:pt x="63500" y="463169"/>
                </a:lnTo>
                <a:lnTo>
                  <a:pt x="91439" y="496570"/>
                </a:lnTo>
                <a:lnTo>
                  <a:pt x="126492" y="525386"/>
                </a:lnTo>
                <a:lnTo>
                  <a:pt x="167767" y="549592"/>
                </a:lnTo>
                <a:lnTo>
                  <a:pt x="214884" y="570090"/>
                </a:lnTo>
                <a:lnTo>
                  <a:pt x="266954" y="587095"/>
                </a:lnTo>
                <a:lnTo>
                  <a:pt x="304038" y="596798"/>
                </a:lnTo>
                <a:lnTo>
                  <a:pt x="342900" y="605434"/>
                </a:lnTo>
                <a:lnTo>
                  <a:pt x="383286" y="612902"/>
                </a:lnTo>
                <a:lnTo>
                  <a:pt x="425069" y="619607"/>
                </a:lnTo>
                <a:lnTo>
                  <a:pt x="467995" y="625538"/>
                </a:lnTo>
                <a:lnTo>
                  <a:pt x="511810" y="630783"/>
                </a:lnTo>
                <a:lnTo>
                  <a:pt x="556513" y="635558"/>
                </a:lnTo>
                <a:lnTo>
                  <a:pt x="693038" y="648042"/>
                </a:lnTo>
                <a:lnTo>
                  <a:pt x="694817" y="629069"/>
                </a:lnTo>
                <a:lnTo>
                  <a:pt x="558292" y="616597"/>
                </a:lnTo>
                <a:lnTo>
                  <a:pt x="513842" y="611847"/>
                </a:lnTo>
                <a:lnTo>
                  <a:pt x="470281" y="606615"/>
                </a:lnTo>
                <a:lnTo>
                  <a:pt x="427736" y="600735"/>
                </a:lnTo>
                <a:lnTo>
                  <a:pt x="386334" y="594093"/>
                </a:lnTo>
                <a:lnTo>
                  <a:pt x="346329" y="586701"/>
                </a:lnTo>
                <a:lnTo>
                  <a:pt x="308229" y="578205"/>
                </a:lnTo>
                <a:lnTo>
                  <a:pt x="237489" y="557936"/>
                </a:lnTo>
                <a:lnTo>
                  <a:pt x="190500" y="539432"/>
                </a:lnTo>
                <a:lnTo>
                  <a:pt x="149225" y="517474"/>
                </a:lnTo>
                <a:lnTo>
                  <a:pt x="114426" y="491947"/>
                </a:lnTo>
                <a:lnTo>
                  <a:pt x="86740" y="462534"/>
                </a:lnTo>
                <a:lnTo>
                  <a:pt x="65277" y="429133"/>
                </a:lnTo>
                <a:lnTo>
                  <a:pt x="49784" y="391922"/>
                </a:lnTo>
                <a:lnTo>
                  <a:pt x="36830" y="336677"/>
                </a:lnTo>
                <a:lnTo>
                  <a:pt x="31623" y="276225"/>
                </a:lnTo>
                <a:lnTo>
                  <a:pt x="31496" y="244221"/>
                </a:lnTo>
                <a:lnTo>
                  <a:pt x="32765" y="211455"/>
                </a:lnTo>
                <a:lnTo>
                  <a:pt x="35179" y="177673"/>
                </a:lnTo>
                <a:lnTo>
                  <a:pt x="38608" y="143383"/>
                </a:lnTo>
                <a:lnTo>
                  <a:pt x="42799" y="108458"/>
                </a:lnTo>
                <a:lnTo>
                  <a:pt x="47243" y="76801"/>
                </a:lnTo>
                <a:lnTo>
                  <a:pt x="28442" y="73984"/>
                </a:lnTo>
                <a:close/>
              </a:path>
              <a:path w="695325" h="648335">
                <a:moveTo>
                  <a:pt x="69061" y="61468"/>
                </a:moveTo>
                <a:lnTo>
                  <a:pt x="30225" y="61468"/>
                </a:lnTo>
                <a:lnTo>
                  <a:pt x="49022" y="64135"/>
                </a:lnTo>
                <a:lnTo>
                  <a:pt x="47243" y="76801"/>
                </a:lnTo>
                <a:lnTo>
                  <a:pt x="75437" y="81026"/>
                </a:lnTo>
                <a:lnTo>
                  <a:pt x="69061" y="61468"/>
                </a:lnTo>
                <a:close/>
              </a:path>
              <a:path w="695325" h="648335">
                <a:moveTo>
                  <a:pt x="30225" y="61468"/>
                </a:moveTo>
                <a:lnTo>
                  <a:pt x="28442" y="73984"/>
                </a:lnTo>
                <a:lnTo>
                  <a:pt x="47243" y="76801"/>
                </a:lnTo>
                <a:lnTo>
                  <a:pt x="49022" y="64135"/>
                </a:lnTo>
                <a:lnTo>
                  <a:pt x="30225" y="61468"/>
                </a:lnTo>
                <a:close/>
              </a:path>
              <a:path w="695325" h="648335">
                <a:moveTo>
                  <a:pt x="49022" y="0"/>
                </a:moveTo>
                <a:lnTo>
                  <a:pt x="0" y="69723"/>
                </a:lnTo>
                <a:lnTo>
                  <a:pt x="28442" y="73984"/>
                </a:lnTo>
                <a:lnTo>
                  <a:pt x="30225" y="61468"/>
                </a:lnTo>
                <a:lnTo>
                  <a:pt x="69061" y="61468"/>
                </a:lnTo>
                <a:lnTo>
                  <a:pt x="49022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12" name="object 12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54508" y="1840992"/>
            <a:ext cx="1641475" cy="3576954"/>
            <a:chOff x="254508" y="1840992"/>
            <a:chExt cx="1641475" cy="3576954"/>
          </a:xfrm>
        </p:grpSpPr>
        <p:sp>
          <p:nvSpPr>
            <p:cNvPr id="16" name="object 16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4508" y="1840992"/>
              <a:ext cx="1641475" cy="3576954"/>
            </a:xfrm>
            <a:custGeom>
              <a:avLst/>
              <a:gdLst/>
              <a:ahLst/>
              <a:cxnLst/>
              <a:rect l="l" t="t" r="r" b="b"/>
              <a:pathLst>
                <a:path w="1641475" h="3576954">
                  <a:moveTo>
                    <a:pt x="1641348" y="0"/>
                  </a:moveTo>
                  <a:lnTo>
                    <a:pt x="0" y="0"/>
                  </a:lnTo>
                  <a:lnTo>
                    <a:pt x="0" y="3576828"/>
                  </a:lnTo>
                  <a:lnTo>
                    <a:pt x="1641348" y="3576828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1279" y="4366259"/>
            <a:ext cx="7393940" cy="1237615"/>
            <a:chOff x="2621279" y="4366259"/>
            <a:chExt cx="7393940" cy="1237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4711" y="4384798"/>
              <a:ext cx="1270426" cy="3292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9" y="4366259"/>
              <a:ext cx="6283452" cy="9174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62706" y="5103113"/>
              <a:ext cx="697230" cy="500380"/>
            </a:xfrm>
            <a:custGeom>
              <a:avLst/>
              <a:gdLst/>
              <a:ahLst/>
              <a:cxnLst/>
              <a:rect l="l" t="t" r="r" b="b"/>
              <a:pathLst>
                <a:path w="697229" h="500379">
                  <a:moveTo>
                    <a:pt x="28087" y="73079"/>
                  </a:moveTo>
                  <a:lnTo>
                    <a:pt x="18795" y="135128"/>
                  </a:lnTo>
                  <a:lnTo>
                    <a:pt x="15125" y="187706"/>
                  </a:lnTo>
                  <a:lnTo>
                    <a:pt x="15240" y="213360"/>
                  </a:lnTo>
                  <a:lnTo>
                    <a:pt x="20828" y="262382"/>
                  </a:lnTo>
                  <a:lnTo>
                    <a:pt x="34798" y="307721"/>
                  </a:lnTo>
                  <a:lnTo>
                    <a:pt x="59055" y="348742"/>
                  </a:lnTo>
                  <a:lnTo>
                    <a:pt x="94995" y="383921"/>
                  </a:lnTo>
                  <a:lnTo>
                    <a:pt x="130048" y="406146"/>
                  </a:lnTo>
                  <a:lnTo>
                    <a:pt x="171323" y="424688"/>
                  </a:lnTo>
                  <a:lnTo>
                    <a:pt x="218186" y="440436"/>
                  </a:lnTo>
                  <a:lnTo>
                    <a:pt x="270256" y="453517"/>
                  </a:lnTo>
                  <a:lnTo>
                    <a:pt x="345948" y="467487"/>
                  </a:lnTo>
                  <a:lnTo>
                    <a:pt x="386334" y="473329"/>
                  </a:lnTo>
                  <a:lnTo>
                    <a:pt x="427990" y="478409"/>
                  </a:lnTo>
                  <a:lnTo>
                    <a:pt x="514731" y="486981"/>
                  </a:lnTo>
                  <a:lnTo>
                    <a:pt x="559434" y="490601"/>
                  </a:lnTo>
                  <a:lnTo>
                    <a:pt x="695959" y="500227"/>
                  </a:lnTo>
                  <a:lnTo>
                    <a:pt x="697230" y="481203"/>
                  </a:lnTo>
                  <a:lnTo>
                    <a:pt x="516255" y="467995"/>
                  </a:lnTo>
                  <a:lnTo>
                    <a:pt x="472694" y="463931"/>
                  </a:lnTo>
                  <a:lnTo>
                    <a:pt x="430021" y="459486"/>
                  </a:lnTo>
                  <a:lnTo>
                    <a:pt x="388619" y="454406"/>
                  </a:lnTo>
                  <a:lnTo>
                    <a:pt x="348615" y="448691"/>
                  </a:lnTo>
                  <a:lnTo>
                    <a:pt x="310388" y="442087"/>
                  </a:lnTo>
                  <a:lnTo>
                    <a:pt x="239522" y="426466"/>
                  </a:lnTo>
                  <a:lnTo>
                    <a:pt x="192405" y="412115"/>
                  </a:lnTo>
                  <a:lnTo>
                    <a:pt x="151003" y="395224"/>
                  </a:lnTo>
                  <a:lnTo>
                    <a:pt x="116205" y="375666"/>
                  </a:lnTo>
                  <a:lnTo>
                    <a:pt x="80772" y="344932"/>
                  </a:lnTo>
                  <a:lnTo>
                    <a:pt x="56642" y="309245"/>
                  </a:lnTo>
                  <a:lnTo>
                    <a:pt x="39369" y="257810"/>
                  </a:lnTo>
                  <a:lnTo>
                    <a:pt x="34290" y="211963"/>
                  </a:lnTo>
                  <a:lnTo>
                    <a:pt x="34162" y="187706"/>
                  </a:lnTo>
                  <a:lnTo>
                    <a:pt x="35432" y="162687"/>
                  </a:lnTo>
                  <a:lnTo>
                    <a:pt x="37845" y="136906"/>
                  </a:lnTo>
                  <a:lnTo>
                    <a:pt x="41148" y="110617"/>
                  </a:lnTo>
                  <a:lnTo>
                    <a:pt x="45466" y="83819"/>
                  </a:lnTo>
                  <a:lnTo>
                    <a:pt x="46803" y="76670"/>
                  </a:lnTo>
                  <a:lnTo>
                    <a:pt x="28087" y="73079"/>
                  </a:lnTo>
                  <a:close/>
                </a:path>
                <a:path w="697229" h="500379">
                  <a:moveTo>
                    <a:pt x="68756" y="60579"/>
                  </a:moveTo>
                  <a:lnTo>
                    <a:pt x="30353" y="60579"/>
                  </a:lnTo>
                  <a:lnTo>
                    <a:pt x="49149" y="64135"/>
                  </a:lnTo>
                  <a:lnTo>
                    <a:pt x="46803" y="76670"/>
                  </a:lnTo>
                  <a:lnTo>
                    <a:pt x="74803" y="82042"/>
                  </a:lnTo>
                  <a:lnTo>
                    <a:pt x="68756" y="60579"/>
                  </a:lnTo>
                  <a:close/>
                </a:path>
                <a:path w="697229" h="500379">
                  <a:moveTo>
                    <a:pt x="30353" y="60579"/>
                  </a:moveTo>
                  <a:lnTo>
                    <a:pt x="28087" y="73079"/>
                  </a:lnTo>
                  <a:lnTo>
                    <a:pt x="46803" y="76670"/>
                  </a:lnTo>
                  <a:lnTo>
                    <a:pt x="49149" y="64135"/>
                  </a:lnTo>
                  <a:lnTo>
                    <a:pt x="30353" y="60579"/>
                  </a:lnTo>
                  <a:close/>
                </a:path>
                <a:path w="697229" h="500379">
                  <a:moveTo>
                    <a:pt x="51688" y="0"/>
                  </a:moveTo>
                  <a:lnTo>
                    <a:pt x="0" y="67691"/>
                  </a:lnTo>
                  <a:lnTo>
                    <a:pt x="28087" y="73079"/>
                  </a:lnTo>
                  <a:lnTo>
                    <a:pt x="30353" y="60579"/>
                  </a:lnTo>
                  <a:lnTo>
                    <a:pt x="68756" y="60579"/>
                  </a:lnTo>
                  <a:lnTo>
                    <a:pt x="51688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39692" y="5392623"/>
            <a:ext cx="25520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eturns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umPy</a:t>
            </a:r>
            <a:r>
              <a:rPr sz="12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ay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7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nv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3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Ser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ie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8900" y="2516123"/>
            <a:ext cx="7424928" cy="15880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93185" y="257378"/>
            <a:ext cx="54076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75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3200" spc="-4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200" spc="-35" dirty="0">
                <a:solidFill>
                  <a:srgbClr val="404040"/>
                </a:solidFill>
                <a:latin typeface="Tahoma"/>
                <a:cs typeface="Tahoma"/>
              </a:rPr>
              <a:t>VS.</a:t>
            </a:r>
            <a:r>
              <a:rPr sz="3200" spc="-40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200" spc="19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3200" spc="-40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200" spc="170" dirty="0">
                <a:solidFill>
                  <a:srgbClr val="404040"/>
                </a:solidFill>
                <a:latin typeface="Tahoma"/>
                <a:cs typeface="Tahoma"/>
              </a:rPr>
              <a:t>WHERE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691764" y="1547240"/>
            <a:ext cx="8641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404040"/>
                </a:solidFill>
                <a:latin typeface="Tahoma"/>
                <a:cs typeface="Tahoma"/>
              </a:rPr>
              <a:t>NumPy’s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where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function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often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more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convenient</a:t>
            </a:r>
            <a:r>
              <a:rPr sz="20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useful</a:t>
            </a:r>
            <a:r>
              <a:rPr sz="200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than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Pandas’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15" name="object 15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54508" y="1840992"/>
            <a:ext cx="1641475" cy="3576954"/>
            <a:chOff x="254508" y="1840992"/>
            <a:chExt cx="1641475" cy="3576954"/>
          </a:xfrm>
        </p:grpSpPr>
        <p:sp>
          <p:nvSpPr>
            <p:cNvPr id="19" name="object 19"/>
            <p:cNvSpPr/>
            <p:nvPr/>
          </p:nvSpPr>
          <p:spPr>
            <a:xfrm>
              <a:off x="338328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8328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801" y="2854706"/>
              <a:ext cx="1006729" cy="1399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8328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38328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38328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4508" y="1840992"/>
              <a:ext cx="1641475" cy="3576954"/>
            </a:xfrm>
            <a:custGeom>
              <a:avLst/>
              <a:gdLst/>
              <a:ahLst/>
              <a:cxnLst/>
              <a:rect l="l" t="t" r="r" b="b"/>
              <a:pathLst>
                <a:path w="1641475" h="3576954">
                  <a:moveTo>
                    <a:pt x="1641348" y="0"/>
                  </a:moveTo>
                  <a:lnTo>
                    <a:pt x="0" y="0"/>
                  </a:lnTo>
                  <a:lnTo>
                    <a:pt x="0" y="3576828"/>
                  </a:lnTo>
                  <a:lnTo>
                    <a:pt x="1641348" y="3576828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456" y="2045207"/>
            <a:ext cx="4570476" cy="184403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681216" y="3941064"/>
            <a:ext cx="4636135" cy="2682240"/>
            <a:chOff x="6681216" y="3941064"/>
            <a:chExt cx="4636135" cy="26822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8248" y="3941064"/>
              <a:ext cx="188886" cy="2678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1216" y="3941064"/>
              <a:ext cx="4500372" cy="26822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8272" y="4015740"/>
              <a:ext cx="3733800" cy="9951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8866" y="257378"/>
            <a:ext cx="5955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ahoma"/>
                <a:cs typeface="Tahoma"/>
              </a:rPr>
              <a:t>ASSIGN</a:t>
            </a:r>
            <a:r>
              <a:rPr b="1" spc="-215" dirty="0">
                <a:latin typeface="Tahoma"/>
                <a:cs typeface="Tahoma"/>
              </a:rPr>
              <a:t>M</a:t>
            </a:r>
            <a:r>
              <a:rPr b="1" spc="-80" dirty="0">
                <a:latin typeface="Tahoma"/>
                <a:cs typeface="Tahoma"/>
              </a:rPr>
              <a:t>ENT</a:t>
            </a:r>
            <a:r>
              <a:rPr spc="-325" dirty="0"/>
              <a:t>:</a:t>
            </a:r>
            <a:r>
              <a:rPr spc="-420" dirty="0"/>
              <a:t> </a:t>
            </a:r>
            <a:r>
              <a:rPr spc="175" dirty="0"/>
              <a:t>APPLY</a:t>
            </a:r>
            <a:r>
              <a:rPr spc="-409" dirty="0"/>
              <a:t> </a:t>
            </a:r>
            <a:r>
              <a:rPr spc="95" dirty="0"/>
              <a:t>&amp;</a:t>
            </a:r>
            <a:r>
              <a:rPr spc="-400" dirty="0"/>
              <a:t> </a:t>
            </a:r>
            <a:r>
              <a:rPr spc="170" dirty="0"/>
              <a:t>WHERE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33968" y="1463420"/>
            <a:ext cx="169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Resu</a:t>
            </a:r>
            <a:r>
              <a:rPr sz="20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b="1" i="1" spc="-15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48271" y="2083307"/>
            <a:ext cx="4433316" cy="18287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1335"/>
              </a:spcBef>
            </a:pP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Hey,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our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‘well’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analysis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almost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dried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up!</a:t>
            </a:r>
            <a:endParaRPr sz="1400">
              <a:latin typeface="Tahoma"/>
              <a:cs typeface="Tahoma"/>
            </a:endParaRPr>
          </a:p>
          <a:p>
            <a:pPr marL="182880" marR="374015">
              <a:lnSpc>
                <a:spcPct val="100000"/>
              </a:lnSpc>
              <a:spcBef>
                <a:spcPts val="1200"/>
              </a:spcBef>
            </a:pPr>
            <a:r>
              <a:rPr sz="1400" spc="35" dirty="0">
                <a:solidFill>
                  <a:srgbClr val="404040"/>
                </a:solidFill>
                <a:latin typeface="Tahoma"/>
                <a:cs typeface="Tahoma"/>
              </a:rPr>
              <a:t>Write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function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outputs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‘buy’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price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less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90th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percentile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‘wait’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it’s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not.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Apply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series.</a:t>
            </a:r>
            <a:endParaRPr sz="1400">
              <a:latin typeface="Tahoma"/>
              <a:cs typeface="Tahoma"/>
            </a:endParaRPr>
          </a:p>
          <a:p>
            <a:pPr marL="182880" marR="276225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he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fi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two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inal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ices.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4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eat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ie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 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multiplies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price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.9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date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‘2016-12-23’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‘2017-05-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10’,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1.1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ther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dates.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29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Ad</a:t>
            </a:r>
            <a:r>
              <a:rPr sz="1400" b="1" spc="-3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b="1" spc="-40" dirty="0">
                <a:solidFill>
                  <a:srgbClr val="404040"/>
                </a:solidFill>
                <a:latin typeface="Tahoma"/>
                <a:cs typeface="Tahoma"/>
              </a:rPr>
              <a:t>iti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75" dirty="0">
                <a:solidFill>
                  <a:srgbClr val="404040"/>
                </a:solidFill>
                <a:latin typeface="Tahoma"/>
                <a:cs typeface="Tahoma"/>
              </a:rPr>
              <a:t>al</a:t>
            </a:r>
            <a:r>
              <a:rPr sz="1400" b="1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b="1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tric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0805" y="257378"/>
            <a:ext cx="5394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Tahoma"/>
                <a:cs typeface="Tahoma"/>
              </a:rPr>
              <a:t>S</a:t>
            </a:r>
            <a:r>
              <a:rPr b="1" spc="-130" dirty="0">
                <a:latin typeface="Tahoma"/>
                <a:cs typeface="Tahoma"/>
              </a:rPr>
              <a:t>O</a:t>
            </a:r>
            <a:r>
              <a:rPr b="1" spc="-135" dirty="0">
                <a:latin typeface="Tahoma"/>
                <a:cs typeface="Tahoma"/>
              </a:rPr>
              <a:t>LUTI</a:t>
            </a:r>
            <a:r>
              <a:rPr b="1" spc="-190" dirty="0">
                <a:latin typeface="Tahoma"/>
                <a:cs typeface="Tahoma"/>
              </a:rPr>
              <a:t>O</a:t>
            </a:r>
            <a:r>
              <a:rPr b="1" spc="-45" dirty="0">
                <a:latin typeface="Tahoma"/>
                <a:cs typeface="Tahoma"/>
              </a:rPr>
              <a:t>N</a:t>
            </a:r>
            <a:r>
              <a:rPr spc="-325" dirty="0"/>
              <a:t>:</a:t>
            </a:r>
            <a:r>
              <a:rPr spc="-395" dirty="0"/>
              <a:t> </a:t>
            </a:r>
            <a:r>
              <a:rPr spc="175" dirty="0"/>
              <a:t>APPLY</a:t>
            </a:r>
            <a:r>
              <a:rPr spc="-409" dirty="0"/>
              <a:t> </a:t>
            </a:r>
            <a:r>
              <a:rPr spc="95" dirty="0"/>
              <a:t>&amp;</a:t>
            </a:r>
            <a:r>
              <a:rPr spc="-385" dirty="0"/>
              <a:t> </a:t>
            </a:r>
            <a:r>
              <a:rPr spc="170" dirty="0"/>
              <a:t>WHERE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6077" y="1463420"/>
            <a:ext cx="1494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Sol</a:t>
            </a:r>
            <a:r>
              <a:rPr sz="20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2000" b="1" i="1" spc="-1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6456" y="2045207"/>
            <a:ext cx="4570476" cy="184403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681216" y="3941064"/>
            <a:ext cx="4636135" cy="2682240"/>
            <a:chOff x="6681216" y="3941064"/>
            <a:chExt cx="4636135" cy="26822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8248" y="3941064"/>
              <a:ext cx="188886" cy="26784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1216" y="3941064"/>
              <a:ext cx="4500372" cy="268224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1335"/>
              </a:spcBef>
            </a:pP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Hey,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our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‘well’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analysis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almost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dried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up!</a:t>
            </a:r>
            <a:endParaRPr sz="1400">
              <a:latin typeface="Tahoma"/>
              <a:cs typeface="Tahoma"/>
            </a:endParaRPr>
          </a:p>
          <a:p>
            <a:pPr marL="182880" marR="374015">
              <a:lnSpc>
                <a:spcPct val="100000"/>
              </a:lnSpc>
              <a:spcBef>
                <a:spcPts val="1200"/>
              </a:spcBef>
            </a:pPr>
            <a:r>
              <a:rPr sz="1400" spc="35" dirty="0">
                <a:solidFill>
                  <a:srgbClr val="404040"/>
                </a:solidFill>
                <a:latin typeface="Tahoma"/>
                <a:cs typeface="Tahoma"/>
              </a:rPr>
              <a:t>Write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function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outputs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‘buy’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price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less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than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90th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percentile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‘wait’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it’s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not.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Apply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it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series.</a:t>
            </a:r>
            <a:endParaRPr sz="1400">
              <a:latin typeface="Tahoma"/>
              <a:cs typeface="Tahoma"/>
            </a:endParaRPr>
          </a:p>
          <a:p>
            <a:pPr marL="182880" marR="276225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he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fi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x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two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inal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ices.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4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eat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ie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 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multiplies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price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404040"/>
                </a:solidFill>
                <a:latin typeface="Tahoma"/>
                <a:cs typeface="Tahoma"/>
              </a:rPr>
              <a:t>.9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if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date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is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‘2016-12-23’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404040"/>
                </a:solidFill>
                <a:latin typeface="Tahoma"/>
                <a:cs typeface="Tahoma"/>
              </a:rPr>
              <a:t>‘2017-05-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10’,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1.1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f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all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ther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dates.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29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Ad</a:t>
            </a:r>
            <a:r>
              <a:rPr sz="1400" b="1" spc="-35" dirty="0">
                <a:solidFill>
                  <a:srgbClr val="404040"/>
                </a:solidFill>
                <a:latin typeface="Tahoma"/>
                <a:cs typeface="Tahoma"/>
              </a:rPr>
              <a:t>d</a:t>
            </a:r>
            <a:r>
              <a:rPr sz="1400" b="1" spc="-40" dirty="0">
                <a:solidFill>
                  <a:srgbClr val="404040"/>
                </a:solidFill>
                <a:latin typeface="Tahoma"/>
                <a:cs typeface="Tahoma"/>
              </a:rPr>
              <a:t>iti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75" dirty="0">
                <a:solidFill>
                  <a:srgbClr val="404040"/>
                </a:solidFill>
                <a:latin typeface="Tahoma"/>
                <a:cs typeface="Tahoma"/>
              </a:rPr>
              <a:t>al</a:t>
            </a:r>
            <a:r>
              <a:rPr sz="1400" b="1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M</a:t>
            </a:r>
            <a:r>
              <a:rPr sz="1400" b="1" spc="-1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tric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4934" y="257378"/>
            <a:ext cx="3343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0" dirty="0"/>
              <a:t>KEY</a:t>
            </a:r>
            <a:r>
              <a:rPr spc="-405" dirty="0"/>
              <a:t> </a:t>
            </a:r>
            <a:r>
              <a:rPr spc="180" dirty="0"/>
              <a:t>TAKEAWAYS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3558" y="4060901"/>
            <a:ext cx="9878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4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2400" spc="-2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2400" spc="-2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sz="2400" spc="-2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35" dirty="0">
                <a:solidFill>
                  <a:srgbClr val="404040"/>
                </a:solidFill>
                <a:latin typeface="Tahoma"/>
                <a:cs typeface="Tahoma"/>
              </a:rPr>
              <a:t>similar</a:t>
            </a:r>
            <a:r>
              <a:rPr sz="2400" b="1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30" dirty="0">
                <a:solidFill>
                  <a:srgbClr val="404040"/>
                </a:solidFill>
                <a:latin typeface="Tahoma"/>
                <a:cs typeface="Tahoma"/>
              </a:rPr>
              <a:t>operations</a:t>
            </a:r>
            <a:r>
              <a:rPr sz="2400" b="1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2400" spc="-2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ahoma"/>
                <a:cs typeface="Tahoma"/>
              </a:rPr>
              <a:t>filtering,</a:t>
            </a:r>
            <a:r>
              <a:rPr sz="2400" spc="-2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ahoma"/>
                <a:cs typeface="Tahoma"/>
              </a:rPr>
              <a:t>sorting</a:t>
            </a:r>
            <a:r>
              <a:rPr sz="2400" spc="-2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2400" spc="-2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Tahoma"/>
                <a:cs typeface="Tahoma"/>
              </a:rPr>
              <a:t>aggregating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558" y="1473453"/>
            <a:ext cx="667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4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400" spc="-2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Tahoma"/>
                <a:cs typeface="Tahoma"/>
              </a:rPr>
              <a:t>add</a:t>
            </a:r>
            <a:r>
              <a:rPr sz="24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Tahoma"/>
                <a:cs typeface="Tahoma"/>
              </a:rPr>
              <a:t>an</a:t>
            </a:r>
            <a:r>
              <a:rPr sz="24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40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2400" b="1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24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404040"/>
                </a:solidFill>
                <a:latin typeface="Tahoma"/>
                <a:cs typeface="Tahoma"/>
              </a:rPr>
              <a:t>title</a:t>
            </a:r>
            <a:r>
              <a:rPr sz="2400" b="1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24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24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ahoma"/>
                <a:cs typeface="Tahoma"/>
              </a:rPr>
              <a:t>arrays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1360" y="1956307"/>
            <a:ext cx="7456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125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i="1" spc="-50" dirty="0">
                <a:solidFill>
                  <a:srgbClr val="404040"/>
                </a:solidFill>
                <a:latin typeface="Trebuchet MS"/>
                <a:cs typeface="Trebuchet MS"/>
              </a:rPr>
              <a:t>Pandas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404040"/>
                </a:solidFill>
                <a:latin typeface="Trebuchet MS"/>
                <a:cs typeface="Trebuchet MS"/>
              </a:rPr>
              <a:t>Series</a:t>
            </a:r>
            <a:r>
              <a:rPr sz="1600" i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0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DataFrames,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4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cover</a:t>
            </a:r>
            <a:r>
              <a:rPr sz="16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0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section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427" y="1370714"/>
            <a:ext cx="670560" cy="583565"/>
            <a:chOff x="757427" y="1370714"/>
            <a:chExt cx="670560" cy="5835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7" y="1417307"/>
              <a:ext cx="536447" cy="5364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54" y="1370714"/>
              <a:ext cx="607479" cy="4810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91360" y="4509897"/>
            <a:ext cx="84004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125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i="1" spc="-50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404040"/>
                </a:solidFill>
                <a:latin typeface="Trebuchet MS"/>
                <a:cs typeface="Trebuchet MS"/>
              </a:rPr>
              <a:t>built-in</a:t>
            </a:r>
            <a:r>
              <a:rPr sz="16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50" dirty="0">
                <a:solidFill>
                  <a:srgbClr val="404040"/>
                </a:solidFill>
                <a:latin typeface="Trebuchet MS"/>
                <a:cs typeface="Trebuchet MS"/>
              </a:rPr>
              <a:t>Pandas</a:t>
            </a:r>
            <a:r>
              <a:rPr sz="16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6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30" dirty="0">
                <a:solidFill>
                  <a:srgbClr val="404040"/>
                </a:solidFill>
                <a:latin typeface="Trebuchet MS"/>
                <a:cs typeface="Trebuchet MS"/>
              </a:rPr>
              <a:t>NumPy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6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r>
              <a:rPr sz="16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4" dirty="0">
                <a:solidFill>
                  <a:srgbClr val="404040"/>
                </a:solidFill>
                <a:latin typeface="Trebuchet MS"/>
                <a:cs typeface="Trebuchet MS"/>
              </a:rPr>
              <a:t>take</a:t>
            </a:r>
            <a:r>
              <a:rPr sz="16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advantage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4" dirty="0">
                <a:solidFill>
                  <a:srgbClr val="404040"/>
                </a:solidFill>
                <a:latin typeface="Trebuchet MS"/>
                <a:cs typeface="Trebuchet MS"/>
              </a:rPr>
              <a:t>vectorization,</a:t>
            </a:r>
            <a:r>
              <a:rPr sz="16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600" i="1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404040"/>
                </a:solidFill>
                <a:latin typeface="Trebuchet MS"/>
                <a:cs typeface="Trebuchet MS"/>
              </a:rPr>
              <a:t>mu</a:t>
            </a:r>
            <a:r>
              <a:rPr sz="1600" i="1" spc="-6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600" i="1" spc="-7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404040"/>
                </a:solidFill>
                <a:latin typeface="Trebuchet MS"/>
                <a:cs typeface="Trebuchet MS"/>
              </a:rPr>
              <a:t>mor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600" i="1" spc="-190" dirty="0">
                <a:solidFill>
                  <a:srgbClr val="404040"/>
                </a:solidFill>
                <a:latin typeface="Trebuchet MS"/>
                <a:cs typeface="Trebuchet MS"/>
              </a:rPr>
              <a:t>ff</a:t>
            </a:r>
            <a:r>
              <a:rPr sz="1600" i="1" spc="-7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600" i="1" spc="-120" dirty="0">
                <a:solidFill>
                  <a:srgbClr val="404040"/>
                </a:solidFill>
                <a:latin typeface="Trebuchet MS"/>
                <a:cs typeface="Trebuchet MS"/>
              </a:rPr>
              <a:t>cient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600" i="1" spc="-10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i="1" spc="-6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 w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600" i="1" spc="-14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ng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fo</a:t>
            </a:r>
            <a:r>
              <a:rPr sz="1600" i="1" spc="-13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600" i="1" spc="-1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4" dirty="0">
                <a:solidFill>
                  <a:srgbClr val="404040"/>
                </a:solidFill>
                <a:latin typeface="Trebuchet MS"/>
                <a:cs typeface="Trebuchet MS"/>
              </a:rPr>
              <a:t>lo</a:t>
            </a:r>
            <a:r>
              <a:rPr sz="1600" i="1" spc="-65" dirty="0">
                <a:solidFill>
                  <a:srgbClr val="404040"/>
                </a:solidFill>
                <a:latin typeface="Trebuchet MS"/>
                <a:cs typeface="Trebuchet MS"/>
              </a:rPr>
              <a:t>ops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base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70" dirty="0">
                <a:solidFill>
                  <a:srgbClr val="404040"/>
                </a:solidFill>
                <a:latin typeface="Trebuchet MS"/>
                <a:cs typeface="Trebuchet MS"/>
              </a:rPr>
              <a:t>Python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3558" y="5345684"/>
            <a:ext cx="55524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4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ahoma"/>
                <a:cs typeface="Tahoma"/>
              </a:rPr>
              <a:t>lets</a:t>
            </a:r>
            <a:r>
              <a:rPr sz="24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4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ahoma"/>
                <a:cs typeface="Tahoma"/>
              </a:rPr>
              <a:t>easily</a:t>
            </a:r>
            <a:r>
              <a:rPr sz="2400" spc="-2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50" dirty="0">
                <a:solidFill>
                  <a:srgbClr val="404040"/>
                </a:solidFill>
                <a:latin typeface="Tahoma"/>
                <a:cs typeface="Tahoma"/>
              </a:rPr>
              <a:t>handle</a:t>
            </a:r>
            <a:r>
              <a:rPr sz="2400" b="1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80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2400" b="1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1360" y="5839155"/>
            <a:ext cx="8356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125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It’s</a:t>
            </a:r>
            <a:r>
              <a:rPr sz="1600" i="1" spc="-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5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16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404040"/>
                </a:solidFill>
                <a:latin typeface="Trebuchet MS"/>
                <a:cs typeface="Trebuchet MS"/>
              </a:rPr>
              <a:t>impact</a:t>
            </a:r>
            <a:r>
              <a:rPr sz="16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dropping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5" dirty="0">
                <a:solidFill>
                  <a:srgbClr val="404040"/>
                </a:solidFill>
                <a:latin typeface="Trebuchet MS"/>
                <a:cs typeface="Trebuchet MS"/>
              </a:rPr>
              <a:t>imputing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404040"/>
                </a:solidFill>
                <a:latin typeface="Trebuchet MS"/>
                <a:cs typeface="Trebuchet MS"/>
              </a:rPr>
              <a:t>might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6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your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404040"/>
                </a:solidFill>
                <a:latin typeface="Trebuchet MS"/>
                <a:cs typeface="Trebuchet MS"/>
              </a:rPr>
              <a:t>analysis,</a:t>
            </a:r>
            <a:r>
              <a:rPr sz="16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55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600" i="1" spc="-100" dirty="0">
                <a:solidFill>
                  <a:srgbClr val="404040"/>
                </a:solidFill>
                <a:latin typeface="Trebuchet MS"/>
                <a:cs typeface="Trebuchet MS"/>
              </a:rPr>
              <a:t>sure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404040"/>
                </a:solidFill>
                <a:latin typeface="Trebuchet MS"/>
                <a:cs typeface="Trebuchet MS"/>
              </a:rPr>
              <a:t>consult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6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6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expert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5" dirty="0">
                <a:solidFill>
                  <a:srgbClr val="404040"/>
                </a:solidFill>
                <a:latin typeface="Trebuchet MS"/>
                <a:cs typeface="Trebuchet MS"/>
              </a:rPr>
              <a:t>root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404040"/>
                </a:solidFill>
                <a:latin typeface="Trebuchet MS"/>
                <a:cs typeface="Trebuchet MS"/>
              </a:rPr>
              <a:t>cause</a:t>
            </a:r>
            <a:r>
              <a:rPr sz="16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600" i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7427" y="3939543"/>
            <a:ext cx="670560" cy="582295"/>
            <a:chOff x="757427" y="3939543"/>
            <a:chExt cx="670560" cy="5822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427" y="3985259"/>
              <a:ext cx="536447" cy="5364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54" y="3939543"/>
              <a:ext cx="607479" cy="48107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57427" y="5224017"/>
            <a:ext cx="670560" cy="582930"/>
            <a:chOff x="757427" y="5224017"/>
            <a:chExt cx="670560" cy="58293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427" y="5269991"/>
              <a:ext cx="536447" cy="53644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54" y="5224017"/>
              <a:ext cx="607479" cy="48106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543558" y="2758821"/>
            <a:ext cx="955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4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215" dirty="0">
                <a:solidFill>
                  <a:srgbClr val="404040"/>
                </a:solidFill>
                <a:latin typeface="Tahoma"/>
                <a:cs typeface="Tahoma"/>
              </a:rPr>
              <a:t>.loc()</a:t>
            </a:r>
            <a:r>
              <a:rPr sz="2400" b="1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Tahoma"/>
                <a:cs typeface="Tahoma"/>
              </a:rPr>
              <a:t>&amp;</a:t>
            </a:r>
            <a:r>
              <a:rPr sz="24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b="1" spc="-195" dirty="0">
                <a:solidFill>
                  <a:srgbClr val="404040"/>
                </a:solidFill>
                <a:latin typeface="Tahoma"/>
                <a:cs typeface="Tahoma"/>
              </a:rPr>
              <a:t>.iloc()</a:t>
            </a:r>
            <a:r>
              <a:rPr sz="2400" b="1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ahoma"/>
                <a:cs typeface="Tahoma"/>
              </a:rPr>
              <a:t>methods</a:t>
            </a:r>
            <a:r>
              <a:rPr sz="2400" spc="-2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ahoma"/>
                <a:cs typeface="Tahoma"/>
              </a:rPr>
              <a:t>are</a:t>
            </a:r>
            <a:r>
              <a:rPr sz="24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Tahoma"/>
                <a:cs typeface="Tahoma"/>
              </a:rPr>
              <a:t>key</a:t>
            </a:r>
            <a:r>
              <a:rPr sz="2400" spc="-2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400" spc="-2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ahoma"/>
                <a:cs typeface="Tahoma"/>
              </a:rPr>
              <a:t>working</a:t>
            </a:r>
            <a:r>
              <a:rPr sz="2400" spc="-2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ahoma"/>
                <a:cs typeface="Tahoma"/>
              </a:rPr>
              <a:t>with</a:t>
            </a:r>
            <a:r>
              <a:rPr sz="2400" spc="-2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400" spc="-2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400" spc="-2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404040"/>
                </a:solidFill>
                <a:latin typeface="Tahoma"/>
                <a:cs typeface="Tahoma"/>
              </a:rPr>
              <a:t>structures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91360" y="3243198"/>
            <a:ext cx="8411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125000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methods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404040"/>
                </a:solidFill>
                <a:latin typeface="Trebuchet MS"/>
                <a:cs typeface="Trebuchet MS"/>
              </a:rPr>
              <a:t>allow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r>
              <a:rPr sz="16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65" dirty="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6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0" dirty="0">
                <a:solidFill>
                  <a:srgbClr val="404040"/>
                </a:solidFill>
                <a:latin typeface="Trebuchet MS"/>
                <a:cs typeface="Trebuchet MS"/>
              </a:rPr>
              <a:t>Series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404040"/>
                </a:solidFill>
                <a:latin typeface="Trebuchet MS"/>
                <a:cs typeface="Trebuchet MS"/>
              </a:rPr>
              <a:t>(and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later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i="1" spc="-1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85" dirty="0">
                <a:solidFill>
                  <a:srgbClr val="404040"/>
                </a:solidFill>
                <a:latin typeface="Trebuchet MS"/>
                <a:cs typeface="Trebuchet MS"/>
              </a:rPr>
              <a:t>DataFrames),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either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600" i="1" spc="-1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25" dirty="0">
                <a:solidFill>
                  <a:srgbClr val="404040"/>
                </a:solidFill>
                <a:latin typeface="Trebuchet MS"/>
                <a:cs typeface="Trebuchet MS"/>
              </a:rPr>
              <a:t>their </a:t>
            </a:r>
            <a:r>
              <a:rPr sz="1600" i="1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95" dirty="0">
                <a:solidFill>
                  <a:srgbClr val="404040"/>
                </a:solidFill>
                <a:latin typeface="Trebuchet MS"/>
                <a:cs typeface="Trebuchet MS"/>
              </a:rPr>
              <a:t>positional</a:t>
            </a:r>
            <a:r>
              <a:rPr sz="16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1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i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7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6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3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600" i="1" spc="-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i="1" spc="-105" dirty="0">
                <a:solidFill>
                  <a:srgbClr val="404040"/>
                </a:solidFill>
                <a:latin typeface="Trebuchet MS"/>
                <a:cs typeface="Trebuchet MS"/>
              </a:rPr>
              <a:t>labels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7427" y="2655065"/>
            <a:ext cx="670560" cy="582295"/>
            <a:chOff x="757427" y="2655065"/>
            <a:chExt cx="670560" cy="58229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7427" y="2702064"/>
              <a:ext cx="536447" cy="5349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254" y="2655065"/>
              <a:ext cx="607479" cy="4810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257378"/>
            <a:ext cx="4107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PANDAS</a:t>
            </a:r>
            <a:r>
              <a:rPr spc="-409" dirty="0"/>
              <a:t> </a:t>
            </a:r>
            <a:r>
              <a:rPr spc="195" dirty="0"/>
              <a:t>DATA</a:t>
            </a:r>
            <a:r>
              <a:rPr spc="-405" dirty="0"/>
              <a:t> </a:t>
            </a:r>
            <a:r>
              <a:rPr spc="75" dirty="0"/>
              <a:t>TYPES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559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35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ahoma"/>
                <a:cs typeface="Tahoma"/>
              </a:rPr>
              <a:t>types</a:t>
            </a:r>
            <a:r>
              <a:rPr sz="2000" b="1" spc="-204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mostly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expand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Tahoma"/>
                <a:cs typeface="Tahoma"/>
              </a:rPr>
              <a:t>their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base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Python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equivalents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1764" y="2328799"/>
            <a:ext cx="106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Nume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c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98483" y="2684081"/>
          <a:ext cx="4090669" cy="1920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bool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1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oolean</a:t>
                      </a:r>
                      <a:r>
                        <a:rPr sz="1100" spc="-1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ue/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alse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int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ault)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Whole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num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1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ault)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Decimal</a:t>
                      </a:r>
                      <a:r>
                        <a:rPr sz="11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num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Nullable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oolean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ue/Fal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Int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1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ault)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Nullable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whole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num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4</a:t>
                      </a:r>
                      <a:r>
                        <a:rPr sz="11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ault)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Nullable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decimal</a:t>
                      </a:r>
                      <a:r>
                        <a:rPr sz="1100" spc="-15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num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ers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2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100" spc="-12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6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5152" y="2787523"/>
            <a:ext cx="629793" cy="1248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882" y="2784855"/>
            <a:ext cx="717041" cy="1275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66205" y="2784855"/>
            <a:ext cx="508254" cy="1051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256144" y="2328799"/>
            <a:ext cx="1583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90" dirty="0">
                <a:solidFill>
                  <a:srgbClr val="404040"/>
                </a:solidFill>
                <a:latin typeface="Tahoma"/>
                <a:cs typeface="Tahoma"/>
              </a:rPr>
              <a:t>Object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380" dirty="0">
                <a:solidFill>
                  <a:srgbClr val="404040"/>
                </a:solidFill>
                <a:latin typeface="Tahoma"/>
                <a:cs typeface="Tahoma"/>
              </a:rPr>
              <a:t>/</a:t>
            </a:r>
            <a:r>
              <a:rPr sz="2000" b="1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xt: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162355" y="2684081"/>
          <a:ext cx="4343400" cy="1097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object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ny</a:t>
                      </a:r>
                      <a:r>
                        <a:rPr sz="1100" spc="-13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ython</a:t>
                      </a:r>
                      <a:r>
                        <a:rPr sz="11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object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string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nly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contains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st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100" spc="-16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1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text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category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Maps</a:t>
                      </a:r>
                      <a:r>
                        <a:rPr sz="11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cate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ic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100" spc="-17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data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numeric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ray</a:t>
                      </a:r>
                      <a:r>
                        <a:rPr sz="11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14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efficien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8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1107" y="2787523"/>
            <a:ext cx="629793" cy="1248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67850" y="2784855"/>
            <a:ext cx="716915" cy="12750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256144" y="4026534"/>
            <a:ext cx="1397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5" dirty="0">
                <a:solidFill>
                  <a:srgbClr val="404040"/>
                </a:solidFill>
                <a:latin typeface="Tahoma"/>
                <a:cs typeface="Tahoma"/>
              </a:rPr>
              <a:t>T</a:t>
            </a:r>
            <a:r>
              <a:rPr sz="2000" b="1" spc="-45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b="1" spc="-170" dirty="0">
                <a:solidFill>
                  <a:srgbClr val="404040"/>
                </a:solidFill>
                <a:latin typeface="Tahoma"/>
                <a:cs typeface="Tahoma"/>
              </a:rPr>
              <a:t>me</a:t>
            </a:r>
            <a:r>
              <a:rPr sz="2000" b="1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404040"/>
                </a:solidFill>
                <a:latin typeface="Tahoma"/>
                <a:cs typeface="Tahoma"/>
              </a:rPr>
              <a:t>Se</a:t>
            </a:r>
            <a:r>
              <a:rPr sz="2000" b="1" spc="-10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2000" b="1" spc="-60" dirty="0">
                <a:solidFill>
                  <a:srgbClr val="404040"/>
                </a:solidFill>
                <a:latin typeface="Tahoma"/>
                <a:cs typeface="Tahoma"/>
              </a:rPr>
              <a:t>i</a:t>
            </a:r>
            <a:r>
              <a:rPr sz="2000" b="1" spc="-13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2000" b="1" spc="-15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62355" y="4381436"/>
          <a:ext cx="4343400" cy="1554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datetime64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le</a:t>
                      </a:r>
                      <a:r>
                        <a:rPr sz="11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moment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(J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anu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ry</a:t>
                      </a:r>
                      <a:r>
                        <a:rPr sz="1100" i="1" spc="-1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100" i="1" spc="-1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2015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100" i="1" spc="-1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100" i="1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100" i="1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100" i="1" spc="-1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PM)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timedelta64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76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duration</a:t>
                      </a:r>
                      <a:r>
                        <a:rPr sz="11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between</a:t>
                      </a:r>
                      <a:r>
                        <a:rPr sz="11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two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dates</a:t>
                      </a:r>
                      <a:r>
                        <a:rPr sz="1100" spc="-15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100" spc="-13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times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(1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100" i="1" spc="-1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da</a:t>
                      </a:r>
                      <a:r>
                        <a:rPr sz="1100" i="1" spc="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s,</a:t>
                      </a:r>
                      <a:r>
                        <a:rPr sz="1100" i="1" spc="-14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100" i="1" spc="-1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spc="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ec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nds,</a:t>
                      </a:r>
                      <a:r>
                        <a:rPr sz="1100" i="1" spc="-15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c.)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period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282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14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i="1" spc="-13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day,</a:t>
                      </a:r>
                      <a:r>
                        <a:rPr sz="1100" i="1" spc="-13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i="1" spc="-1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spc="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k,</a:t>
                      </a:r>
                      <a:r>
                        <a:rPr sz="1100" i="1" spc="-14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i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i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c.)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41107" y="4484878"/>
            <a:ext cx="629793" cy="12484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67850" y="4482338"/>
            <a:ext cx="716915" cy="12738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691764" y="4773548"/>
            <a:ext cx="1420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sz="1000" b="1" i="1" spc="-65" dirty="0">
                <a:solidFill>
                  <a:srgbClr val="767070"/>
                </a:solidFill>
                <a:latin typeface="Trebuchet MS"/>
                <a:cs typeface="Trebuchet MS"/>
              </a:rPr>
              <a:t>G</a:t>
            </a:r>
            <a:r>
              <a:rPr sz="1000" b="1" i="1" spc="-45" dirty="0">
                <a:solidFill>
                  <a:srgbClr val="767070"/>
                </a:solidFill>
                <a:latin typeface="Trebuchet MS"/>
                <a:cs typeface="Trebuchet MS"/>
              </a:rPr>
              <a:t>r</a:t>
            </a:r>
            <a:r>
              <a:rPr sz="1000" b="1" i="1" spc="-75" dirty="0">
                <a:solidFill>
                  <a:srgbClr val="767070"/>
                </a:solidFill>
                <a:latin typeface="Trebuchet MS"/>
                <a:cs typeface="Trebuchet MS"/>
              </a:rPr>
              <a:t>ay</a:t>
            </a:r>
            <a:r>
              <a:rPr sz="1000" b="1" i="1" spc="-114" dirty="0">
                <a:solidFill>
                  <a:srgbClr val="767070"/>
                </a:solidFill>
                <a:latin typeface="Trebuchet MS"/>
                <a:cs typeface="Trebuchet MS"/>
              </a:rPr>
              <a:t> </a:t>
            </a:r>
            <a:r>
              <a:rPr sz="1000" i="1" spc="5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0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i="1" spc="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0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000" i="1" spc="-6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000" i="1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000" i="1" spc="-4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00" i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000" i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i="1" spc="-1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000" i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i="1" spc="-1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000" i="1" spc="-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00" i="1" spc="-75" dirty="0">
                <a:solidFill>
                  <a:srgbClr val="404040"/>
                </a:solidFill>
                <a:latin typeface="Trebuchet MS"/>
                <a:cs typeface="Trebuchet MS"/>
              </a:rPr>
              <a:t>pe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*</a:t>
            </a:r>
            <a:r>
              <a:rPr sz="1000" b="1" i="1" spc="-85" dirty="0">
                <a:solidFill>
                  <a:srgbClr val="FFC000"/>
                </a:solidFill>
                <a:latin typeface="Trebuchet MS"/>
                <a:cs typeface="Trebuchet MS"/>
              </a:rPr>
              <a:t>Y</a:t>
            </a:r>
            <a:r>
              <a:rPr sz="1000" b="1" i="1" spc="-90" dirty="0">
                <a:solidFill>
                  <a:srgbClr val="FFC000"/>
                </a:solidFill>
                <a:latin typeface="Trebuchet MS"/>
                <a:cs typeface="Trebuchet MS"/>
              </a:rPr>
              <a:t>e</a:t>
            </a:r>
            <a:r>
              <a:rPr sz="1000" b="1" i="1" spc="-75" dirty="0">
                <a:solidFill>
                  <a:srgbClr val="FFC000"/>
                </a:solidFill>
                <a:latin typeface="Trebuchet MS"/>
                <a:cs typeface="Trebuchet MS"/>
              </a:rPr>
              <a:t>ll</a:t>
            </a:r>
            <a:r>
              <a:rPr sz="1000" b="1" i="1" spc="-70" dirty="0">
                <a:solidFill>
                  <a:srgbClr val="FFC000"/>
                </a:solidFill>
                <a:latin typeface="Trebuchet MS"/>
                <a:cs typeface="Trebuchet MS"/>
              </a:rPr>
              <a:t>o</a:t>
            </a:r>
            <a:r>
              <a:rPr sz="1000" b="1" i="1" spc="-45" dirty="0">
                <a:solidFill>
                  <a:srgbClr val="FFC000"/>
                </a:solidFill>
                <a:latin typeface="Trebuchet MS"/>
                <a:cs typeface="Trebuchet MS"/>
              </a:rPr>
              <a:t>w</a:t>
            </a:r>
            <a:r>
              <a:rPr sz="1000" b="1" i="1" spc="-110" dirty="0">
                <a:solidFill>
                  <a:srgbClr val="FFC000"/>
                </a:solidFill>
                <a:latin typeface="Trebuchet MS"/>
                <a:cs typeface="Trebuchet MS"/>
              </a:rPr>
              <a:t> </a:t>
            </a:r>
            <a:r>
              <a:rPr sz="1000" i="1" spc="5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000" i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i="1" spc="-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000" i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i="1" spc="-3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0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000" i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000" i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000" i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i="1" spc="-1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000" i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i="1" spc="-10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000" i="1" spc="-5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000" i="1" spc="-75" dirty="0">
                <a:solidFill>
                  <a:srgbClr val="404040"/>
                </a:solidFill>
                <a:latin typeface="Trebuchet MS"/>
                <a:cs typeface="Trebuchet MS"/>
              </a:rPr>
              <a:t>pe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19983" y="5337047"/>
            <a:ext cx="3474720" cy="664845"/>
          </a:xfrm>
          <a:custGeom>
            <a:avLst/>
            <a:gdLst/>
            <a:ahLst/>
            <a:cxnLst/>
            <a:rect l="l" t="t" r="r" b="b"/>
            <a:pathLst>
              <a:path w="3474720" h="664845">
                <a:moveTo>
                  <a:pt x="3474720" y="0"/>
                </a:moveTo>
                <a:lnTo>
                  <a:pt x="159385" y="0"/>
                </a:lnTo>
                <a:lnTo>
                  <a:pt x="109012" y="8126"/>
                </a:lnTo>
                <a:lnTo>
                  <a:pt x="65260" y="30756"/>
                </a:lnTo>
                <a:lnTo>
                  <a:pt x="30756" y="65260"/>
                </a:lnTo>
                <a:lnTo>
                  <a:pt x="8126" y="109012"/>
                </a:lnTo>
                <a:lnTo>
                  <a:pt x="0" y="159384"/>
                </a:lnTo>
                <a:lnTo>
                  <a:pt x="0" y="664463"/>
                </a:lnTo>
                <a:lnTo>
                  <a:pt x="3315335" y="664463"/>
                </a:lnTo>
                <a:lnTo>
                  <a:pt x="3365707" y="656336"/>
                </a:lnTo>
                <a:lnTo>
                  <a:pt x="3409459" y="633705"/>
                </a:lnTo>
                <a:lnTo>
                  <a:pt x="3443963" y="599195"/>
                </a:lnTo>
                <a:lnTo>
                  <a:pt x="3466593" y="555431"/>
                </a:lnTo>
                <a:lnTo>
                  <a:pt x="3474720" y="505040"/>
                </a:lnTo>
                <a:lnTo>
                  <a:pt x="347472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78097" y="5459374"/>
            <a:ext cx="2574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We'll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review</a:t>
            </a:r>
            <a:r>
              <a:rPr sz="12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nuances</a:t>
            </a:r>
            <a:r>
              <a:rPr sz="12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wh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cov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200" spc="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ng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F8FDA4"/>
                </a:solidFill>
                <a:latin typeface="Tahoma"/>
                <a:cs typeface="Tahoma"/>
              </a:rPr>
              <a:t>D</a:t>
            </a:r>
            <a:r>
              <a:rPr sz="1200" b="1" spc="-55" dirty="0">
                <a:solidFill>
                  <a:srgbClr val="F8FDA4"/>
                </a:solidFill>
                <a:latin typeface="Tahoma"/>
                <a:cs typeface="Tahoma"/>
              </a:rPr>
              <a:t>a</a:t>
            </a:r>
            <a:r>
              <a:rPr sz="1200" b="1" spc="-50" dirty="0">
                <a:solidFill>
                  <a:srgbClr val="F8FDA4"/>
                </a:solidFill>
                <a:latin typeface="Tahoma"/>
                <a:cs typeface="Tahoma"/>
              </a:rPr>
              <a:t>ta</a:t>
            </a:r>
            <a:r>
              <a:rPr sz="1200" b="1" spc="-65" dirty="0">
                <a:solidFill>
                  <a:srgbClr val="F8FDA4"/>
                </a:solidFill>
                <a:latin typeface="Tahoma"/>
                <a:cs typeface="Tahoma"/>
              </a:rPr>
              <a:t>F</a:t>
            </a:r>
            <a:r>
              <a:rPr sz="1200" b="1" spc="-50" dirty="0">
                <a:solidFill>
                  <a:srgbClr val="F8FDA4"/>
                </a:solidFill>
                <a:latin typeface="Tahoma"/>
                <a:cs typeface="Tahoma"/>
              </a:rPr>
              <a:t>r</a:t>
            </a:r>
            <a:r>
              <a:rPr sz="1200" b="1" spc="-80" dirty="0">
                <a:solidFill>
                  <a:srgbClr val="F8FDA4"/>
                </a:solidFill>
                <a:latin typeface="Tahoma"/>
                <a:cs typeface="Tahoma"/>
              </a:rPr>
              <a:t>a</a:t>
            </a:r>
            <a:r>
              <a:rPr sz="1200" b="1" spc="-140" dirty="0">
                <a:solidFill>
                  <a:srgbClr val="F8FDA4"/>
                </a:solidFill>
                <a:latin typeface="Tahoma"/>
                <a:cs typeface="Tahoma"/>
              </a:rPr>
              <a:t>m</a:t>
            </a:r>
            <a:r>
              <a:rPr sz="1200" b="1" spc="-80" dirty="0">
                <a:solidFill>
                  <a:srgbClr val="F8FDA4"/>
                </a:solidFill>
                <a:latin typeface="Tahoma"/>
                <a:cs typeface="Tahoma"/>
              </a:rPr>
              <a:t>e</a:t>
            </a:r>
            <a:r>
              <a:rPr sz="1200" b="1" spc="-95" dirty="0">
                <a:solidFill>
                  <a:srgbClr val="F8FDA4"/>
                </a:solidFill>
                <a:latin typeface="Tahoma"/>
                <a:cs typeface="Tahoma"/>
              </a:rPr>
              <a:t>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49380" y="5450678"/>
            <a:ext cx="375519" cy="406716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42315" y="2551176"/>
            <a:ext cx="1641475" cy="3578860"/>
            <a:chOff x="242315" y="2551176"/>
            <a:chExt cx="1641475" cy="3578860"/>
          </a:xfrm>
        </p:grpSpPr>
        <p:sp>
          <p:nvSpPr>
            <p:cNvPr id="26" name="object 26"/>
            <p:cNvSpPr/>
            <p:nvPr/>
          </p:nvSpPr>
          <p:spPr>
            <a:xfrm>
              <a:off x="338327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8327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8327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38327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42315" y="2551176"/>
              <a:ext cx="1641475" cy="3578860"/>
            </a:xfrm>
            <a:custGeom>
              <a:avLst/>
              <a:gdLst/>
              <a:ahLst/>
              <a:cxnLst/>
              <a:rect l="l" t="t" r="r" b="b"/>
              <a:pathLst>
                <a:path w="1641475" h="3578860">
                  <a:moveTo>
                    <a:pt x="1641348" y="0"/>
                  </a:moveTo>
                  <a:lnTo>
                    <a:pt x="0" y="0"/>
                  </a:lnTo>
                  <a:lnTo>
                    <a:pt x="0" y="3578352"/>
                  </a:lnTo>
                  <a:lnTo>
                    <a:pt x="1641348" y="3578352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38327" y="1918716"/>
            <a:ext cx="1463040" cy="548640"/>
            <a:chOff x="338327" y="1918716"/>
            <a:chExt cx="1463040" cy="548640"/>
          </a:xfrm>
        </p:grpSpPr>
        <p:sp>
          <p:nvSpPr>
            <p:cNvPr id="42" name="object 42"/>
            <p:cNvSpPr/>
            <p:nvPr/>
          </p:nvSpPr>
          <p:spPr>
            <a:xfrm>
              <a:off x="338327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</p:grpSp>
      <p:sp>
        <p:nvSpPr>
          <p:cNvPr id="45" name="object 45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3765" y="257378"/>
            <a:ext cx="3744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TYPE</a:t>
            </a:r>
            <a:r>
              <a:rPr spc="-405" dirty="0"/>
              <a:t> </a:t>
            </a:r>
            <a:r>
              <a:rPr spc="155" dirty="0"/>
              <a:t>CONVERSION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91764" y="1547240"/>
            <a:ext cx="85261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ahoma"/>
                <a:cs typeface="Tahoma"/>
              </a:rPr>
              <a:t>convert</a:t>
            </a:r>
            <a:r>
              <a:rPr sz="2000" b="1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404040"/>
                </a:solidFill>
                <a:latin typeface="Tahoma"/>
                <a:cs typeface="Tahoma"/>
              </a:rPr>
              <a:t>type</a:t>
            </a:r>
            <a:r>
              <a:rPr sz="2000" b="1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000" spc="-2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by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ahoma"/>
                <a:cs typeface="Tahoma"/>
              </a:rPr>
              <a:t>using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Tahoma"/>
                <a:cs typeface="Tahoma"/>
              </a:rPr>
              <a:t>.astype()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method </a:t>
            </a:r>
            <a:r>
              <a:rPr sz="2000" spc="-6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specifying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Tahoma"/>
                <a:cs typeface="Tahoma"/>
              </a:rPr>
              <a:t>desired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type</a:t>
            </a:r>
            <a:r>
              <a:rPr sz="200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i="1" spc="-195" dirty="0">
                <a:solidFill>
                  <a:srgbClr val="404040"/>
                </a:solidFill>
                <a:latin typeface="Trebuchet MS"/>
                <a:cs typeface="Trebuchet MS"/>
              </a:rPr>
              <a:t>(if</a:t>
            </a:r>
            <a:r>
              <a:rPr sz="2000" i="1" spc="-2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i="1" spc="-130" dirty="0">
                <a:solidFill>
                  <a:srgbClr val="404040"/>
                </a:solidFill>
                <a:latin typeface="Trebuchet MS"/>
                <a:cs typeface="Trebuchet MS"/>
              </a:rPr>
              <a:t>compatible)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0360" y="2557272"/>
            <a:ext cx="3336035" cy="181051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191756" y="2543555"/>
            <a:ext cx="3300095" cy="1823085"/>
            <a:chOff x="7191756" y="2543555"/>
            <a:chExt cx="3300095" cy="182308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75164" y="2609945"/>
              <a:ext cx="416630" cy="36212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1756" y="2543555"/>
              <a:ext cx="2951988" cy="18227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677400" y="3033648"/>
              <a:ext cx="205740" cy="992505"/>
            </a:xfrm>
            <a:custGeom>
              <a:avLst/>
              <a:gdLst/>
              <a:ahLst/>
              <a:cxnLst/>
              <a:rect l="l" t="t" r="r" b="b"/>
              <a:pathLst>
                <a:path w="205740" h="992504">
                  <a:moveTo>
                    <a:pt x="122554" y="910463"/>
                  </a:moveTo>
                  <a:lnTo>
                    <a:pt x="147193" y="991996"/>
                  </a:lnTo>
                  <a:lnTo>
                    <a:pt x="192122" y="931037"/>
                  </a:lnTo>
                  <a:lnTo>
                    <a:pt x="167385" y="931037"/>
                  </a:lnTo>
                  <a:lnTo>
                    <a:pt x="148590" y="927862"/>
                  </a:lnTo>
                  <a:lnTo>
                    <a:pt x="150675" y="915308"/>
                  </a:lnTo>
                  <a:lnTo>
                    <a:pt x="122554" y="910463"/>
                  </a:lnTo>
                  <a:close/>
                </a:path>
                <a:path w="205740" h="992504">
                  <a:moveTo>
                    <a:pt x="150675" y="915308"/>
                  </a:moveTo>
                  <a:lnTo>
                    <a:pt x="148590" y="927862"/>
                  </a:lnTo>
                  <a:lnTo>
                    <a:pt x="167385" y="931037"/>
                  </a:lnTo>
                  <a:lnTo>
                    <a:pt x="169450" y="918542"/>
                  </a:lnTo>
                  <a:lnTo>
                    <a:pt x="150675" y="915308"/>
                  </a:lnTo>
                  <a:close/>
                </a:path>
                <a:path w="205740" h="992504">
                  <a:moveTo>
                    <a:pt x="169450" y="918542"/>
                  </a:moveTo>
                  <a:lnTo>
                    <a:pt x="167385" y="931037"/>
                  </a:lnTo>
                  <a:lnTo>
                    <a:pt x="192122" y="931037"/>
                  </a:lnTo>
                  <a:lnTo>
                    <a:pt x="197739" y="923417"/>
                  </a:lnTo>
                  <a:lnTo>
                    <a:pt x="169450" y="918542"/>
                  </a:lnTo>
                  <a:close/>
                </a:path>
                <a:path w="205740" h="992504">
                  <a:moveTo>
                    <a:pt x="16764" y="0"/>
                  </a:moveTo>
                  <a:lnTo>
                    <a:pt x="0" y="8889"/>
                  </a:lnTo>
                  <a:lnTo>
                    <a:pt x="29209" y="63753"/>
                  </a:lnTo>
                  <a:lnTo>
                    <a:pt x="57784" y="118872"/>
                  </a:lnTo>
                  <a:lnTo>
                    <a:pt x="84963" y="174243"/>
                  </a:lnTo>
                  <a:lnTo>
                    <a:pt x="110108" y="229997"/>
                  </a:lnTo>
                  <a:lnTo>
                    <a:pt x="132715" y="286638"/>
                  </a:lnTo>
                  <a:lnTo>
                    <a:pt x="152146" y="344170"/>
                  </a:lnTo>
                  <a:lnTo>
                    <a:pt x="167640" y="402971"/>
                  </a:lnTo>
                  <a:lnTo>
                    <a:pt x="178561" y="463041"/>
                  </a:lnTo>
                  <a:lnTo>
                    <a:pt x="184657" y="524890"/>
                  </a:lnTo>
                  <a:lnTo>
                    <a:pt x="186308" y="588263"/>
                  </a:lnTo>
                  <a:lnTo>
                    <a:pt x="185656" y="620902"/>
                  </a:lnTo>
                  <a:lnTo>
                    <a:pt x="181864" y="685926"/>
                  </a:lnTo>
                  <a:lnTo>
                    <a:pt x="175005" y="752475"/>
                  </a:lnTo>
                  <a:lnTo>
                    <a:pt x="160908" y="853694"/>
                  </a:lnTo>
                  <a:lnTo>
                    <a:pt x="150675" y="915308"/>
                  </a:lnTo>
                  <a:lnTo>
                    <a:pt x="169450" y="918542"/>
                  </a:lnTo>
                  <a:lnTo>
                    <a:pt x="179704" y="856488"/>
                  </a:lnTo>
                  <a:lnTo>
                    <a:pt x="189610" y="788415"/>
                  </a:lnTo>
                  <a:lnTo>
                    <a:pt x="197739" y="720725"/>
                  </a:lnTo>
                  <a:lnTo>
                    <a:pt x="203200" y="653923"/>
                  </a:lnTo>
                  <a:lnTo>
                    <a:pt x="205358" y="588009"/>
                  </a:lnTo>
                  <a:lnTo>
                    <a:pt x="205104" y="555498"/>
                  </a:lnTo>
                  <a:lnTo>
                    <a:pt x="201168" y="491489"/>
                  </a:lnTo>
                  <a:lnTo>
                    <a:pt x="192404" y="429005"/>
                  </a:lnTo>
                  <a:lnTo>
                    <a:pt x="178689" y="368173"/>
                  </a:lnTo>
                  <a:lnTo>
                    <a:pt x="160781" y="308990"/>
                  </a:lnTo>
                  <a:lnTo>
                    <a:pt x="139446" y="250951"/>
                  </a:lnTo>
                  <a:lnTo>
                    <a:pt x="115189" y="194055"/>
                  </a:lnTo>
                  <a:lnTo>
                    <a:pt x="74675" y="110109"/>
                  </a:lnTo>
                  <a:lnTo>
                    <a:pt x="45974" y="54863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880360" y="4709159"/>
            <a:ext cx="3319779" cy="1801495"/>
            <a:chOff x="2880360" y="4709159"/>
            <a:chExt cx="3319779" cy="180149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0360" y="4709159"/>
              <a:ext cx="3319272" cy="180136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75326" y="5188203"/>
              <a:ext cx="149860" cy="1017269"/>
            </a:xfrm>
            <a:custGeom>
              <a:avLst/>
              <a:gdLst/>
              <a:ahLst/>
              <a:cxnLst/>
              <a:rect l="l" t="t" r="r" b="b"/>
              <a:pathLst>
                <a:path w="149860" h="1017270">
                  <a:moveTo>
                    <a:pt x="0" y="932053"/>
                  </a:moveTo>
                  <a:lnTo>
                    <a:pt x="9144" y="1016762"/>
                  </a:lnTo>
                  <a:lnTo>
                    <a:pt x="69362" y="960501"/>
                  </a:lnTo>
                  <a:lnTo>
                    <a:pt x="40259" y="960501"/>
                  </a:lnTo>
                  <a:lnTo>
                    <a:pt x="22351" y="953985"/>
                  </a:lnTo>
                  <a:lnTo>
                    <a:pt x="26707" y="941994"/>
                  </a:lnTo>
                  <a:lnTo>
                    <a:pt x="0" y="932053"/>
                  </a:lnTo>
                  <a:close/>
                </a:path>
                <a:path w="149860" h="1017270">
                  <a:moveTo>
                    <a:pt x="26707" y="941994"/>
                  </a:moveTo>
                  <a:lnTo>
                    <a:pt x="22351" y="953985"/>
                  </a:lnTo>
                  <a:lnTo>
                    <a:pt x="40259" y="960501"/>
                  </a:lnTo>
                  <a:lnTo>
                    <a:pt x="44564" y="948641"/>
                  </a:lnTo>
                  <a:lnTo>
                    <a:pt x="26707" y="941994"/>
                  </a:lnTo>
                  <a:close/>
                </a:path>
                <a:path w="149860" h="1017270">
                  <a:moveTo>
                    <a:pt x="44564" y="948641"/>
                  </a:moveTo>
                  <a:lnTo>
                    <a:pt x="40259" y="960501"/>
                  </a:lnTo>
                  <a:lnTo>
                    <a:pt x="69362" y="960501"/>
                  </a:lnTo>
                  <a:lnTo>
                    <a:pt x="71374" y="958621"/>
                  </a:lnTo>
                  <a:lnTo>
                    <a:pt x="44564" y="948641"/>
                  </a:lnTo>
                  <a:close/>
                </a:path>
                <a:path w="149860" h="1017270">
                  <a:moveTo>
                    <a:pt x="26288" y="0"/>
                  </a:moveTo>
                  <a:lnTo>
                    <a:pt x="8382" y="6604"/>
                  </a:lnTo>
                  <a:lnTo>
                    <a:pt x="31623" y="68453"/>
                  </a:lnTo>
                  <a:lnTo>
                    <a:pt x="53975" y="130302"/>
                  </a:lnTo>
                  <a:lnTo>
                    <a:pt x="74929" y="192024"/>
                  </a:lnTo>
                  <a:lnTo>
                    <a:pt x="93472" y="253746"/>
                  </a:lnTo>
                  <a:lnTo>
                    <a:pt x="109093" y="315595"/>
                  </a:lnTo>
                  <a:lnTo>
                    <a:pt x="120903" y="377571"/>
                  </a:lnTo>
                  <a:lnTo>
                    <a:pt x="128397" y="439762"/>
                  </a:lnTo>
                  <a:lnTo>
                    <a:pt x="130683" y="502081"/>
                  </a:lnTo>
                  <a:lnTo>
                    <a:pt x="129794" y="533361"/>
                  </a:lnTo>
                  <a:lnTo>
                    <a:pt x="123698" y="596277"/>
                  </a:lnTo>
                  <a:lnTo>
                    <a:pt x="112902" y="659536"/>
                  </a:lnTo>
                  <a:lnTo>
                    <a:pt x="98044" y="723290"/>
                  </a:lnTo>
                  <a:lnTo>
                    <a:pt x="79883" y="787374"/>
                  </a:lnTo>
                  <a:lnTo>
                    <a:pt x="47751" y="884059"/>
                  </a:lnTo>
                  <a:lnTo>
                    <a:pt x="26707" y="941994"/>
                  </a:lnTo>
                  <a:lnTo>
                    <a:pt x="44564" y="948641"/>
                  </a:lnTo>
                  <a:lnTo>
                    <a:pt x="65786" y="890193"/>
                  </a:lnTo>
                  <a:lnTo>
                    <a:pt x="87884" y="825220"/>
                  </a:lnTo>
                  <a:lnTo>
                    <a:pt x="107696" y="760272"/>
                  </a:lnTo>
                  <a:lnTo>
                    <a:pt x="124587" y="695426"/>
                  </a:lnTo>
                  <a:lnTo>
                    <a:pt x="137668" y="630720"/>
                  </a:lnTo>
                  <a:lnTo>
                    <a:pt x="146431" y="566178"/>
                  </a:lnTo>
                  <a:lnTo>
                    <a:pt x="149733" y="501789"/>
                  </a:lnTo>
                  <a:lnTo>
                    <a:pt x="149225" y="469760"/>
                  </a:lnTo>
                  <a:lnTo>
                    <a:pt x="144145" y="405942"/>
                  </a:lnTo>
                  <a:lnTo>
                    <a:pt x="134238" y="342646"/>
                  </a:lnTo>
                  <a:lnTo>
                    <a:pt x="120014" y="279781"/>
                  </a:lnTo>
                  <a:lnTo>
                    <a:pt x="102615" y="217170"/>
                  </a:lnTo>
                  <a:lnTo>
                    <a:pt x="71882" y="123825"/>
                  </a:lnTo>
                  <a:lnTo>
                    <a:pt x="49402" y="61722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68851" y="3424250"/>
            <a:ext cx="11131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integers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40705" y="3698240"/>
            <a:ext cx="161925" cy="368935"/>
          </a:xfrm>
          <a:custGeom>
            <a:avLst/>
            <a:gdLst/>
            <a:ahLst/>
            <a:cxnLst/>
            <a:rect l="l" t="t" r="r" b="b"/>
            <a:pathLst>
              <a:path w="161925" h="368935">
                <a:moveTo>
                  <a:pt x="114201" y="292575"/>
                </a:moveTo>
                <a:lnTo>
                  <a:pt x="85598" y="293243"/>
                </a:lnTo>
                <a:lnTo>
                  <a:pt x="125476" y="368554"/>
                </a:lnTo>
                <a:lnTo>
                  <a:pt x="155275" y="305308"/>
                </a:lnTo>
                <a:lnTo>
                  <a:pt x="114427" y="305308"/>
                </a:lnTo>
                <a:lnTo>
                  <a:pt x="114201" y="292575"/>
                </a:lnTo>
                <a:close/>
              </a:path>
              <a:path w="161925" h="368935">
                <a:moveTo>
                  <a:pt x="133254" y="292131"/>
                </a:moveTo>
                <a:lnTo>
                  <a:pt x="114201" y="292575"/>
                </a:lnTo>
                <a:lnTo>
                  <a:pt x="114427" y="305308"/>
                </a:lnTo>
                <a:lnTo>
                  <a:pt x="133477" y="304800"/>
                </a:lnTo>
                <a:lnTo>
                  <a:pt x="133254" y="292131"/>
                </a:lnTo>
                <a:close/>
              </a:path>
              <a:path w="161925" h="368935">
                <a:moveTo>
                  <a:pt x="161798" y="291465"/>
                </a:moveTo>
                <a:lnTo>
                  <a:pt x="133254" y="292131"/>
                </a:lnTo>
                <a:lnTo>
                  <a:pt x="133477" y="304800"/>
                </a:lnTo>
                <a:lnTo>
                  <a:pt x="114427" y="305308"/>
                </a:lnTo>
                <a:lnTo>
                  <a:pt x="155275" y="305308"/>
                </a:lnTo>
                <a:lnTo>
                  <a:pt x="161798" y="291465"/>
                </a:lnTo>
                <a:close/>
              </a:path>
              <a:path w="161925" h="368935">
                <a:moveTo>
                  <a:pt x="7112" y="0"/>
                </a:moveTo>
                <a:lnTo>
                  <a:pt x="0" y="17780"/>
                </a:lnTo>
                <a:lnTo>
                  <a:pt x="14478" y="23495"/>
                </a:lnTo>
                <a:lnTo>
                  <a:pt x="28321" y="29591"/>
                </a:lnTo>
                <a:lnTo>
                  <a:pt x="64897" y="54864"/>
                </a:lnTo>
                <a:lnTo>
                  <a:pt x="88392" y="92075"/>
                </a:lnTo>
                <a:lnTo>
                  <a:pt x="101346" y="138937"/>
                </a:lnTo>
                <a:lnTo>
                  <a:pt x="107823" y="184023"/>
                </a:lnTo>
                <a:lnTo>
                  <a:pt x="112776" y="253492"/>
                </a:lnTo>
                <a:lnTo>
                  <a:pt x="114201" y="292575"/>
                </a:lnTo>
                <a:lnTo>
                  <a:pt x="133254" y="292131"/>
                </a:lnTo>
                <a:lnTo>
                  <a:pt x="131699" y="252349"/>
                </a:lnTo>
                <a:lnTo>
                  <a:pt x="128270" y="198755"/>
                </a:lnTo>
                <a:lnTo>
                  <a:pt x="122555" y="149860"/>
                </a:lnTo>
                <a:lnTo>
                  <a:pt x="113792" y="107823"/>
                </a:lnTo>
                <a:lnTo>
                  <a:pt x="95885" y="64389"/>
                </a:lnTo>
                <a:lnTo>
                  <a:pt x="71628" y="34925"/>
                </a:lnTo>
                <a:lnTo>
                  <a:pt x="36068" y="12192"/>
                </a:lnTo>
                <a:lnTo>
                  <a:pt x="21590" y="5715"/>
                </a:lnTo>
                <a:lnTo>
                  <a:pt x="7112" y="0"/>
                </a:lnTo>
                <a:close/>
              </a:path>
            </a:pathLst>
          </a:custGeom>
          <a:solidFill>
            <a:srgbClr val="1FE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31326" y="3424250"/>
            <a:ext cx="16891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verts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oats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3767" y="5413375"/>
            <a:ext cx="190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nv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hem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200" i="1" spc="-2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eans  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e,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ar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Tr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ue)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583168" y="5175630"/>
            <a:ext cx="2790825" cy="950594"/>
            <a:chOff x="8583168" y="5175630"/>
            <a:chExt cx="2790825" cy="950594"/>
          </a:xfrm>
        </p:grpSpPr>
        <p:sp>
          <p:nvSpPr>
            <p:cNvPr id="21" name="object 21"/>
            <p:cNvSpPr/>
            <p:nvPr/>
          </p:nvSpPr>
          <p:spPr>
            <a:xfrm>
              <a:off x="9798939" y="5175630"/>
              <a:ext cx="165100" cy="950594"/>
            </a:xfrm>
            <a:custGeom>
              <a:avLst/>
              <a:gdLst/>
              <a:ahLst/>
              <a:cxnLst/>
              <a:rect l="l" t="t" r="r" b="b"/>
              <a:pathLst>
                <a:path w="165100" h="950595">
                  <a:moveTo>
                    <a:pt x="43179" y="865619"/>
                  </a:moveTo>
                  <a:lnTo>
                    <a:pt x="54228" y="950087"/>
                  </a:lnTo>
                  <a:lnTo>
                    <a:pt x="112536" y="893127"/>
                  </a:lnTo>
                  <a:lnTo>
                    <a:pt x="84074" y="893127"/>
                  </a:lnTo>
                  <a:lnTo>
                    <a:pt x="66039" y="887031"/>
                  </a:lnTo>
                  <a:lnTo>
                    <a:pt x="70115" y="874939"/>
                  </a:lnTo>
                  <a:lnTo>
                    <a:pt x="43179" y="865619"/>
                  </a:lnTo>
                  <a:close/>
                </a:path>
                <a:path w="165100" h="950595">
                  <a:moveTo>
                    <a:pt x="70115" y="874939"/>
                  </a:moveTo>
                  <a:lnTo>
                    <a:pt x="66039" y="887031"/>
                  </a:lnTo>
                  <a:lnTo>
                    <a:pt x="84074" y="893127"/>
                  </a:lnTo>
                  <a:lnTo>
                    <a:pt x="88124" y="881171"/>
                  </a:lnTo>
                  <a:lnTo>
                    <a:pt x="70115" y="874939"/>
                  </a:lnTo>
                  <a:close/>
                </a:path>
                <a:path w="165100" h="950595">
                  <a:moveTo>
                    <a:pt x="88124" y="881171"/>
                  </a:moveTo>
                  <a:lnTo>
                    <a:pt x="84074" y="893127"/>
                  </a:lnTo>
                  <a:lnTo>
                    <a:pt x="112536" y="893127"/>
                  </a:lnTo>
                  <a:lnTo>
                    <a:pt x="115188" y="890536"/>
                  </a:lnTo>
                  <a:lnTo>
                    <a:pt x="88124" y="881171"/>
                  </a:lnTo>
                  <a:close/>
                </a:path>
                <a:path w="165100" h="950595">
                  <a:moveTo>
                    <a:pt x="17525" y="0"/>
                  </a:moveTo>
                  <a:lnTo>
                    <a:pt x="0" y="7366"/>
                  </a:lnTo>
                  <a:lnTo>
                    <a:pt x="25780" y="68072"/>
                  </a:lnTo>
                  <a:lnTo>
                    <a:pt x="50800" y="128651"/>
                  </a:lnTo>
                  <a:lnTo>
                    <a:pt x="74294" y="188976"/>
                  </a:lnTo>
                  <a:lnTo>
                    <a:pt x="95630" y="249047"/>
                  </a:lnTo>
                  <a:lnTo>
                    <a:pt x="114045" y="308737"/>
                  </a:lnTo>
                  <a:lnTo>
                    <a:pt x="128777" y="368300"/>
                  </a:lnTo>
                  <a:lnTo>
                    <a:pt x="139318" y="427240"/>
                  </a:lnTo>
                  <a:lnTo>
                    <a:pt x="144906" y="485749"/>
                  </a:lnTo>
                  <a:lnTo>
                    <a:pt x="145668" y="514845"/>
                  </a:lnTo>
                  <a:lnTo>
                    <a:pt x="145033" y="543814"/>
                  </a:lnTo>
                  <a:lnTo>
                    <a:pt x="140080" y="601726"/>
                  </a:lnTo>
                  <a:lnTo>
                    <a:pt x="130936" y="659371"/>
                  </a:lnTo>
                  <a:lnTo>
                    <a:pt x="118109" y="716915"/>
                  </a:lnTo>
                  <a:lnTo>
                    <a:pt x="102488" y="774420"/>
                  </a:lnTo>
                  <a:lnTo>
                    <a:pt x="84581" y="832015"/>
                  </a:lnTo>
                  <a:lnTo>
                    <a:pt x="70115" y="874939"/>
                  </a:lnTo>
                  <a:lnTo>
                    <a:pt x="88124" y="881171"/>
                  </a:lnTo>
                  <a:lnTo>
                    <a:pt x="102869" y="837653"/>
                  </a:lnTo>
                  <a:lnTo>
                    <a:pt x="120776" y="779614"/>
                  </a:lnTo>
                  <a:lnTo>
                    <a:pt x="136651" y="721296"/>
                  </a:lnTo>
                  <a:lnTo>
                    <a:pt x="149732" y="662622"/>
                  </a:lnTo>
                  <a:lnTo>
                    <a:pt x="159003" y="603694"/>
                  </a:lnTo>
                  <a:lnTo>
                    <a:pt x="163956" y="544245"/>
                  </a:lnTo>
                  <a:lnTo>
                    <a:pt x="164718" y="514362"/>
                  </a:lnTo>
                  <a:lnTo>
                    <a:pt x="163956" y="484403"/>
                  </a:lnTo>
                  <a:lnTo>
                    <a:pt x="158241" y="424230"/>
                  </a:lnTo>
                  <a:lnTo>
                    <a:pt x="147446" y="363982"/>
                  </a:lnTo>
                  <a:lnTo>
                    <a:pt x="132333" y="303403"/>
                  </a:lnTo>
                  <a:lnTo>
                    <a:pt x="113537" y="242824"/>
                  </a:lnTo>
                  <a:lnTo>
                    <a:pt x="92075" y="182118"/>
                  </a:lnTo>
                  <a:lnTo>
                    <a:pt x="68452" y="121412"/>
                  </a:lnTo>
                  <a:lnTo>
                    <a:pt x="43306" y="60579"/>
                  </a:lnTo>
                  <a:lnTo>
                    <a:pt x="17525" y="0"/>
                  </a:lnTo>
                  <a:close/>
                </a:path>
              </a:pathLst>
            </a:custGeom>
            <a:solidFill>
              <a:srgbClr val="1FE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83168" y="5420867"/>
              <a:ext cx="2790825" cy="462280"/>
            </a:xfrm>
            <a:custGeom>
              <a:avLst/>
              <a:gdLst/>
              <a:ahLst/>
              <a:cxnLst/>
              <a:rect l="l" t="t" r="r" b="b"/>
              <a:pathLst>
                <a:path w="2790825" h="462279">
                  <a:moveTo>
                    <a:pt x="2790444" y="0"/>
                  </a:moveTo>
                  <a:lnTo>
                    <a:pt x="0" y="0"/>
                  </a:lnTo>
                  <a:lnTo>
                    <a:pt x="0" y="461771"/>
                  </a:lnTo>
                  <a:lnTo>
                    <a:pt x="2790444" y="461771"/>
                  </a:lnTo>
                  <a:lnTo>
                    <a:pt x="2790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663685" y="5453583"/>
            <a:ext cx="2420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attem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vert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em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th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dataty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e,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atible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1756" y="4724400"/>
            <a:ext cx="4328160" cy="1746885"/>
            <a:chOff x="7191756" y="4724400"/>
            <a:chExt cx="4328160" cy="174688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91756" y="4724400"/>
              <a:ext cx="3447287" cy="4442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95388" y="6112763"/>
              <a:ext cx="4224528" cy="35814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242315" y="2551176"/>
            <a:ext cx="1641475" cy="3578860"/>
            <a:chOff x="242315" y="2551176"/>
            <a:chExt cx="1641475" cy="3578860"/>
          </a:xfrm>
        </p:grpSpPr>
        <p:sp>
          <p:nvSpPr>
            <p:cNvPr id="28" name="object 28"/>
            <p:cNvSpPr/>
            <p:nvPr/>
          </p:nvSpPr>
          <p:spPr>
            <a:xfrm>
              <a:off x="338327" y="5489448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8327" y="477469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856" y="4905375"/>
              <a:ext cx="590981" cy="14008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268" y="5089398"/>
              <a:ext cx="847013" cy="13893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8327" y="4061460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8827" y="4192397"/>
              <a:ext cx="887552" cy="13728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7151" y="4375277"/>
              <a:ext cx="880338" cy="13893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38327" y="3346704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1847" y="3478403"/>
              <a:ext cx="618896" cy="13893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9642" y="3660140"/>
              <a:ext cx="549859" cy="14008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2315" y="2551176"/>
              <a:ext cx="1641475" cy="3578860"/>
            </a:xfrm>
            <a:custGeom>
              <a:avLst/>
              <a:gdLst/>
              <a:ahLst/>
              <a:cxnLst/>
              <a:rect l="l" t="t" r="r" b="b"/>
              <a:pathLst>
                <a:path w="1641475" h="3578860">
                  <a:moveTo>
                    <a:pt x="1641348" y="0"/>
                  </a:moveTo>
                  <a:lnTo>
                    <a:pt x="0" y="0"/>
                  </a:lnTo>
                  <a:lnTo>
                    <a:pt x="0" y="3578352"/>
                  </a:lnTo>
                  <a:lnTo>
                    <a:pt x="1641348" y="3578352"/>
                  </a:lnTo>
                  <a:lnTo>
                    <a:pt x="1641348" y="0"/>
                  </a:ln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38327" y="1918716"/>
            <a:ext cx="1463040" cy="548640"/>
            <a:chOff x="338327" y="1918716"/>
            <a:chExt cx="1463040" cy="548640"/>
          </a:xfrm>
        </p:grpSpPr>
        <p:sp>
          <p:nvSpPr>
            <p:cNvPr id="44" name="object 44"/>
            <p:cNvSpPr/>
            <p:nvPr/>
          </p:nvSpPr>
          <p:spPr>
            <a:xfrm>
              <a:off x="338327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12414" y="257378"/>
            <a:ext cx="5565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ahoma"/>
                <a:cs typeface="Tahoma"/>
              </a:rPr>
              <a:t>ASSIGN</a:t>
            </a:r>
            <a:r>
              <a:rPr b="1" spc="-215" dirty="0">
                <a:latin typeface="Tahoma"/>
                <a:cs typeface="Tahoma"/>
              </a:rPr>
              <a:t>M</a:t>
            </a:r>
            <a:r>
              <a:rPr b="1" spc="-80" dirty="0">
                <a:latin typeface="Tahoma"/>
                <a:cs typeface="Tahoma"/>
              </a:rPr>
              <a:t>ENT</a:t>
            </a:r>
            <a:r>
              <a:rPr spc="-325" dirty="0"/>
              <a:t>:</a:t>
            </a:r>
            <a:r>
              <a:rPr spc="-420" dirty="0"/>
              <a:t> </a:t>
            </a:r>
            <a:r>
              <a:rPr spc="-30" dirty="0"/>
              <a:t>SERIES</a:t>
            </a:r>
            <a:r>
              <a:rPr spc="-385" dirty="0"/>
              <a:t> </a:t>
            </a:r>
            <a:r>
              <a:rPr spc="55" dirty="0"/>
              <a:t>BASICS</a:t>
            </a: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133968" y="1463420"/>
            <a:ext cx="1698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10" dirty="0">
                <a:solidFill>
                  <a:srgbClr val="404040"/>
                </a:solidFill>
                <a:latin typeface="Trebuchet MS"/>
                <a:cs typeface="Trebuchet MS"/>
              </a:rPr>
              <a:t>Resu</a:t>
            </a:r>
            <a:r>
              <a:rPr sz="20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2000" b="1" i="1" spc="-150" dirty="0">
                <a:solidFill>
                  <a:srgbClr val="404040"/>
                </a:solidFill>
                <a:latin typeface="Trebuchet MS"/>
                <a:cs typeface="Trebuchet MS"/>
              </a:rPr>
              <a:t>ts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20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70"/>
              </a:spcBef>
            </a:pPr>
            <a:r>
              <a:rPr sz="1400" spc="55" dirty="0">
                <a:solidFill>
                  <a:srgbClr val="404040"/>
                </a:solidFill>
                <a:latin typeface="Tahoma"/>
                <a:cs typeface="Tahoma"/>
              </a:rPr>
              <a:t>Hi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there,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glad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team!</a:t>
            </a:r>
            <a:endParaRPr sz="1400">
              <a:latin typeface="Tahoma"/>
              <a:cs typeface="Tahoma"/>
            </a:endParaRPr>
          </a:p>
          <a:p>
            <a:pPr marL="182880" marR="219710">
              <a:lnSpc>
                <a:spcPct val="100000"/>
              </a:lnSpc>
              <a:spcBef>
                <a:spcPts val="1200"/>
              </a:spcBef>
            </a:pP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work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 the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finance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department,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I’m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working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analysis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impact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our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sales.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Our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last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analyst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read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created</a:t>
            </a:r>
            <a:r>
              <a:rPr sz="14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array,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convert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report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back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properties </a:t>
            </a:r>
            <a:r>
              <a:rPr sz="1400" spc="-4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Series?</a:t>
            </a:r>
            <a:endParaRPr sz="1400">
              <a:latin typeface="Tahoma"/>
              <a:cs typeface="Tahoma"/>
            </a:endParaRPr>
          </a:p>
          <a:p>
            <a:pPr marL="182880" marR="393700">
              <a:lnSpc>
                <a:spcPct val="100000"/>
              </a:lnSpc>
              <a:spcBef>
                <a:spcPts val="1200"/>
              </a:spcBef>
            </a:pP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Make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sure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include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ahoma"/>
                <a:cs typeface="Tahoma"/>
              </a:rPr>
              <a:t>name,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dtype,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size,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index,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then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take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mean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array.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Finally,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convert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inte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er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ty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ecalc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lat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mean.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21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il</a:t>
            </a:r>
            <a:r>
              <a:rPr sz="14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Pric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404040"/>
                </a:solidFill>
                <a:latin typeface="Tahoma"/>
                <a:cs typeface="Tahoma"/>
              </a:rPr>
              <a:t>ri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26223" y="2020823"/>
            <a:ext cx="3710940" cy="2089785"/>
            <a:chOff x="7126223" y="2020823"/>
            <a:chExt cx="3710940" cy="208978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26852" y="2020823"/>
              <a:ext cx="210311" cy="20894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6223" y="2020823"/>
              <a:ext cx="3579876" cy="2089403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66874" y="4212335"/>
            <a:ext cx="3790685" cy="72237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126223" y="5036820"/>
            <a:ext cx="3706495" cy="620395"/>
            <a:chOff x="7126223" y="5036820"/>
            <a:chExt cx="3706495" cy="62039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8000" y="5038344"/>
              <a:ext cx="164592" cy="6187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26223" y="5036820"/>
              <a:ext cx="3605783" cy="6202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6223" y="5109972"/>
              <a:ext cx="2022348" cy="23926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101840" y="5715000"/>
            <a:ext cx="3752215" cy="582295"/>
            <a:chOff x="7101840" y="5715000"/>
            <a:chExt cx="3752215" cy="582295"/>
          </a:xfrm>
        </p:grpSpPr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01840" y="5715000"/>
              <a:ext cx="3752087" cy="5821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7372" y="5791200"/>
              <a:ext cx="3302508" cy="23164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353" y="257378"/>
            <a:ext cx="50069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Tahoma"/>
                <a:cs typeface="Tahoma"/>
              </a:rPr>
              <a:t>S</a:t>
            </a:r>
            <a:r>
              <a:rPr b="1" spc="-130" dirty="0">
                <a:latin typeface="Tahoma"/>
                <a:cs typeface="Tahoma"/>
              </a:rPr>
              <a:t>O</a:t>
            </a:r>
            <a:r>
              <a:rPr b="1" spc="-135" dirty="0">
                <a:latin typeface="Tahoma"/>
                <a:cs typeface="Tahoma"/>
              </a:rPr>
              <a:t>LUTI</a:t>
            </a:r>
            <a:r>
              <a:rPr b="1" spc="-190" dirty="0">
                <a:latin typeface="Tahoma"/>
                <a:cs typeface="Tahoma"/>
              </a:rPr>
              <a:t>O</a:t>
            </a:r>
            <a:r>
              <a:rPr b="1" spc="-45" dirty="0">
                <a:latin typeface="Tahoma"/>
                <a:cs typeface="Tahoma"/>
              </a:rPr>
              <a:t>N</a:t>
            </a:r>
            <a:r>
              <a:rPr spc="-325" dirty="0"/>
              <a:t>:</a:t>
            </a:r>
            <a:r>
              <a:rPr spc="-385" dirty="0"/>
              <a:t> </a:t>
            </a:r>
            <a:r>
              <a:rPr spc="-30" dirty="0"/>
              <a:t>SERIES</a:t>
            </a:r>
            <a:r>
              <a:rPr spc="-375" dirty="0"/>
              <a:t> </a:t>
            </a:r>
            <a:r>
              <a:rPr spc="120" dirty="0"/>
              <a:t>BAS</a:t>
            </a:r>
            <a:r>
              <a:rPr spc="-10" dirty="0"/>
              <a:t>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830580"/>
            <a:ext cx="11759184" cy="457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6077" y="1463420"/>
            <a:ext cx="1494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Sol</a:t>
            </a:r>
            <a:r>
              <a:rPr sz="20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20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ti</a:t>
            </a:r>
            <a:r>
              <a:rPr sz="2000" b="1" i="1" spc="-18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000" b="1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2000" b="1" i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00" dirty="0">
                <a:solidFill>
                  <a:srgbClr val="404040"/>
                </a:solidFill>
                <a:latin typeface="Trebuchet MS"/>
                <a:cs typeface="Trebuchet MS"/>
              </a:rPr>
              <a:t>Code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11111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99547" y="1633727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124587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126223" y="2020823"/>
            <a:ext cx="3710940" cy="2089785"/>
            <a:chOff x="7126223" y="2020823"/>
            <a:chExt cx="3710940" cy="20897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26852" y="2020823"/>
              <a:ext cx="210311" cy="20894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6223" y="2020823"/>
              <a:ext cx="3579876" cy="208940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66874" y="4212335"/>
            <a:ext cx="3790685" cy="72237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126223" y="5036820"/>
            <a:ext cx="3706495" cy="620395"/>
            <a:chOff x="7126223" y="5036820"/>
            <a:chExt cx="3706495" cy="62039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8000" y="5038344"/>
              <a:ext cx="164592" cy="6187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26223" y="5036820"/>
              <a:ext cx="3605783" cy="62026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01840" y="5715000"/>
            <a:ext cx="3752087" cy="58216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49557" y="1537707"/>
            <a:ext cx="5509895" cy="5100955"/>
            <a:chOff x="449557" y="1537707"/>
            <a:chExt cx="5509895" cy="510095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9557" y="1537707"/>
              <a:ext cx="5509305" cy="510084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7680" y="1537716"/>
              <a:ext cx="5438140" cy="5020310"/>
            </a:xfrm>
            <a:custGeom>
              <a:avLst/>
              <a:gdLst/>
              <a:ahLst/>
              <a:cxnLst/>
              <a:rect l="l" t="t" r="r" b="b"/>
              <a:pathLst>
                <a:path w="5438140" h="5020309">
                  <a:moveTo>
                    <a:pt x="5437632" y="0"/>
                  </a:moveTo>
                  <a:lnTo>
                    <a:pt x="0" y="0"/>
                  </a:lnTo>
                  <a:lnTo>
                    <a:pt x="0" y="5020056"/>
                  </a:lnTo>
                  <a:lnTo>
                    <a:pt x="5437632" y="5020056"/>
                  </a:lnTo>
                  <a:lnTo>
                    <a:pt x="5437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9779" y="2702052"/>
              <a:ext cx="3656329" cy="283845"/>
            </a:xfrm>
            <a:custGeom>
              <a:avLst/>
              <a:gdLst/>
              <a:ahLst/>
              <a:cxnLst/>
              <a:rect l="l" t="t" r="r" b="b"/>
              <a:pathLst>
                <a:path w="3656329" h="283844">
                  <a:moveTo>
                    <a:pt x="0" y="0"/>
                  </a:moveTo>
                  <a:lnTo>
                    <a:pt x="3655949" y="0"/>
                  </a:lnTo>
                </a:path>
                <a:path w="3656329" h="283844">
                  <a:moveTo>
                    <a:pt x="0" y="283463"/>
                  </a:moveTo>
                  <a:lnTo>
                    <a:pt x="3655949" y="283463"/>
                  </a:lnTo>
                </a:path>
              </a:pathLst>
            </a:custGeom>
            <a:ln w="15875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5156" y="6141719"/>
              <a:ext cx="1818131" cy="3474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8695" y="1786128"/>
              <a:ext cx="653795" cy="5273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3063" y="6184392"/>
              <a:ext cx="227075" cy="228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8868" y="1918715"/>
              <a:ext cx="839724" cy="108966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90372" y="3140964"/>
            <a:ext cx="5015865" cy="2790825"/>
          </a:xfrm>
          <a:prstGeom prst="rect">
            <a:avLst/>
          </a:prstGeom>
          <a:ln w="15875">
            <a:solidFill>
              <a:srgbClr val="DFDFDF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770"/>
              </a:spcBef>
            </a:pPr>
            <a:r>
              <a:rPr sz="1400" spc="55" dirty="0">
                <a:solidFill>
                  <a:srgbClr val="404040"/>
                </a:solidFill>
                <a:latin typeface="Tahoma"/>
                <a:cs typeface="Tahoma"/>
              </a:rPr>
              <a:t>Hi</a:t>
            </a:r>
            <a:r>
              <a:rPr sz="1400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there,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glad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have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team!</a:t>
            </a:r>
            <a:endParaRPr sz="1400">
              <a:latin typeface="Tahoma"/>
              <a:cs typeface="Tahoma"/>
            </a:endParaRPr>
          </a:p>
          <a:p>
            <a:pPr marL="182880" marR="219710">
              <a:lnSpc>
                <a:spcPct val="100000"/>
              </a:lnSpc>
              <a:spcBef>
                <a:spcPts val="1200"/>
              </a:spcBef>
            </a:pPr>
            <a:r>
              <a:rPr sz="1400" spc="-105" dirty="0">
                <a:solidFill>
                  <a:srgbClr val="404040"/>
                </a:solidFill>
                <a:latin typeface="Tahoma"/>
                <a:cs typeface="Tahoma"/>
              </a:rPr>
              <a:t>I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work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 the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finance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department,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 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I’m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working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analysis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impact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prices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our </a:t>
            </a:r>
            <a:r>
              <a:rPr sz="1400" spc="-45" dirty="0">
                <a:solidFill>
                  <a:srgbClr val="404040"/>
                </a:solidFill>
                <a:latin typeface="Tahoma"/>
                <a:cs typeface="Tahoma"/>
              </a:rPr>
              <a:t>sales. </a:t>
            </a:r>
            <a:r>
              <a:rPr sz="1400" spc="50" dirty="0">
                <a:solidFill>
                  <a:srgbClr val="404040"/>
                </a:solidFill>
                <a:latin typeface="Tahoma"/>
                <a:cs typeface="Tahoma"/>
              </a:rPr>
              <a:t>Our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last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analyst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read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404040"/>
                </a:solidFill>
                <a:latin typeface="Tahoma"/>
                <a:cs typeface="Tahoma"/>
              </a:rPr>
              <a:t>oil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created</a:t>
            </a:r>
            <a:r>
              <a:rPr sz="140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NumPy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array,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can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you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convert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that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404040"/>
                </a:solidFill>
                <a:latin typeface="Tahoma"/>
                <a:cs typeface="Tahoma"/>
              </a:rPr>
              <a:t>report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back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properties </a:t>
            </a:r>
            <a:r>
              <a:rPr sz="1400" spc="-4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Series?</a:t>
            </a:r>
            <a:endParaRPr sz="1400">
              <a:latin typeface="Tahoma"/>
              <a:cs typeface="Tahoma"/>
            </a:endParaRPr>
          </a:p>
          <a:p>
            <a:pPr marL="182880" marR="393700">
              <a:lnSpc>
                <a:spcPct val="100000"/>
              </a:lnSpc>
              <a:spcBef>
                <a:spcPts val="1200"/>
              </a:spcBef>
            </a:pPr>
            <a:r>
              <a:rPr sz="1400" spc="25" dirty="0">
                <a:solidFill>
                  <a:srgbClr val="404040"/>
                </a:solidFill>
                <a:latin typeface="Tahoma"/>
                <a:cs typeface="Tahoma"/>
              </a:rPr>
              <a:t>Make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sure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include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404040"/>
                </a:solidFill>
                <a:latin typeface="Tahoma"/>
                <a:cs typeface="Tahoma"/>
              </a:rPr>
              <a:t>name,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dtype,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size,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index,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then</a:t>
            </a:r>
            <a:r>
              <a:rPr sz="140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take</a:t>
            </a:r>
            <a:r>
              <a:rPr sz="1400" spc="-1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 </a:t>
            </a:r>
            <a:r>
              <a:rPr sz="1400" spc="-4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mean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values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array.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Finally,</a:t>
            </a:r>
            <a:r>
              <a:rPr sz="1400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convert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40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404040"/>
                </a:solidFill>
                <a:latin typeface="Tahoma"/>
                <a:cs typeface="Tahoma"/>
              </a:rPr>
              <a:t>an </a:t>
            </a:r>
            <a:r>
              <a:rPr sz="14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inte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404040"/>
                </a:solidFill>
                <a:latin typeface="Tahoma"/>
                <a:cs typeface="Tahoma"/>
              </a:rPr>
              <a:t>er</a:t>
            </a:r>
            <a:r>
              <a:rPr sz="140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ahoma"/>
                <a:cs typeface="Tahoma"/>
              </a:rPr>
              <a:t>dat</a:t>
            </a:r>
            <a:r>
              <a:rPr sz="1400" spc="-5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ty</a:t>
            </a:r>
            <a:r>
              <a:rPr sz="1400" dirty="0">
                <a:solidFill>
                  <a:srgbClr val="404040"/>
                </a:solidFill>
                <a:latin typeface="Tahoma"/>
                <a:cs typeface="Tahoma"/>
              </a:rPr>
              <a:t>p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Tahoma"/>
                <a:cs typeface="Tahoma"/>
              </a:rPr>
              <a:t>r</a:t>
            </a:r>
            <a:r>
              <a:rPr sz="1400" spc="-15" dirty="0">
                <a:solidFill>
                  <a:srgbClr val="404040"/>
                </a:solidFill>
                <a:latin typeface="Tahoma"/>
                <a:cs typeface="Tahoma"/>
              </a:rPr>
              <a:t>ecalc</a:t>
            </a: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u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lat</a:t>
            </a:r>
            <a:r>
              <a:rPr sz="1400" spc="-2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40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Tahoma"/>
                <a:cs typeface="Tahoma"/>
              </a:rPr>
              <a:t>mean.</a:t>
            </a:r>
            <a:endParaRPr sz="1400">
              <a:latin typeface="Tahoma"/>
              <a:cs typeface="Tahoma"/>
            </a:endParaRPr>
          </a:p>
          <a:p>
            <a:pPr marL="182880">
              <a:lnSpc>
                <a:spcPct val="100000"/>
              </a:lnSpc>
              <a:spcBef>
                <a:spcPts val="1205"/>
              </a:spcBef>
            </a:pPr>
            <a:r>
              <a:rPr sz="1400" spc="-25" dirty="0">
                <a:solidFill>
                  <a:srgbClr val="404040"/>
                </a:solidFill>
                <a:latin typeface="Tahoma"/>
                <a:cs typeface="Tahoma"/>
              </a:rPr>
              <a:t>Thanks!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8036" y="6217837"/>
            <a:ext cx="1173480" cy="1778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00" i="1" spc="-60" dirty="0">
                <a:solidFill>
                  <a:srgbClr val="404040"/>
                </a:solidFill>
                <a:latin typeface="Trebuchet MS"/>
                <a:cs typeface="Trebuchet MS"/>
              </a:rPr>
              <a:t>section02_Series.ipynb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680" y="1537716"/>
            <a:ext cx="5438140" cy="5020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Times New Roman"/>
              <a:cs typeface="Times New Roman"/>
            </a:endParaRPr>
          </a:p>
          <a:p>
            <a:pPr marL="1991360">
              <a:lnSpc>
                <a:spcPct val="100000"/>
              </a:lnSpc>
            </a:pPr>
            <a:r>
              <a:rPr sz="1400" b="1" spc="-30" dirty="0">
                <a:solidFill>
                  <a:srgbClr val="404040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404040"/>
                </a:solidFill>
                <a:latin typeface="Tahoma"/>
                <a:cs typeface="Tahoma"/>
              </a:rPr>
              <a:t>EW</a:t>
            </a:r>
            <a:r>
              <a:rPr sz="1400" b="1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ahoma"/>
                <a:cs typeface="Tahoma"/>
              </a:rPr>
              <a:t>MESS</a:t>
            </a:r>
            <a:r>
              <a:rPr sz="1400" b="1" spc="-20" dirty="0">
                <a:solidFill>
                  <a:srgbClr val="404040"/>
                </a:solidFill>
                <a:latin typeface="Tahoma"/>
                <a:cs typeface="Tahoma"/>
              </a:rPr>
              <a:t>AGE</a:t>
            </a:r>
            <a:endParaRPr sz="1400">
              <a:latin typeface="Tahoma"/>
              <a:cs typeface="Tahoma"/>
            </a:endParaRPr>
          </a:p>
          <a:p>
            <a:pPr marL="1991360">
              <a:lnSpc>
                <a:spcPct val="100000"/>
              </a:lnSpc>
              <a:spcBef>
                <a:spcPts val="355"/>
              </a:spcBef>
            </a:pP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June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21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1200" i="1" spc="6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200" i="1" spc="6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</a:pPr>
            <a:r>
              <a:rPr sz="1400" spc="-5" dirty="0">
                <a:solidFill>
                  <a:srgbClr val="868686"/>
                </a:solidFill>
                <a:latin typeface="Tahoma"/>
                <a:cs typeface="Tahoma"/>
              </a:rPr>
              <a:t>From:</a:t>
            </a:r>
            <a:r>
              <a:rPr sz="1400" spc="9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Rachel</a:t>
            </a:r>
            <a:r>
              <a:rPr sz="1400" b="1" spc="-16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ahoma"/>
                <a:cs typeface="Tahoma"/>
              </a:rPr>
              <a:t>Revenue</a:t>
            </a:r>
            <a:r>
              <a:rPr sz="1400" b="1" spc="-1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i="1" spc="-75" dirty="0">
                <a:solidFill>
                  <a:srgbClr val="404040"/>
                </a:solidFill>
                <a:latin typeface="Trebuchet MS"/>
                <a:cs typeface="Trebuchet MS"/>
              </a:rPr>
              <a:t>(Financial</a:t>
            </a:r>
            <a:r>
              <a:rPr sz="1400" i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i="1" spc="-80" dirty="0">
                <a:solidFill>
                  <a:srgbClr val="404040"/>
                </a:solidFill>
                <a:latin typeface="Trebuchet MS"/>
                <a:cs typeface="Trebuchet MS"/>
              </a:rPr>
              <a:t>Analyst)</a:t>
            </a:r>
            <a:endParaRPr sz="1400">
              <a:latin typeface="Trebuchet MS"/>
              <a:cs typeface="Trebuchet MS"/>
            </a:endParaRPr>
          </a:p>
          <a:p>
            <a:pPr marL="167767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868686"/>
                </a:solidFill>
                <a:latin typeface="Tahoma"/>
                <a:cs typeface="Tahoma"/>
              </a:rPr>
              <a:t>Subj</a:t>
            </a:r>
            <a:r>
              <a:rPr sz="1400" dirty="0">
                <a:solidFill>
                  <a:srgbClr val="868686"/>
                </a:solidFill>
                <a:latin typeface="Tahoma"/>
                <a:cs typeface="Tahoma"/>
              </a:rPr>
              <a:t>ec</a:t>
            </a:r>
            <a:r>
              <a:rPr sz="1400" spc="55" dirty="0">
                <a:solidFill>
                  <a:srgbClr val="868686"/>
                </a:solidFill>
                <a:latin typeface="Tahoma"/>
                <a:cs typeface="Tahoma"/>
              </a:rPr>
              <a:t>t</a:t>
            </a:r>
            <a:r>
              <a:rPr sz="1400" spc="-145" dirty="0">
                <a:solidFill>
                  <a:srgbClr val="868686"/>
                </a:solidFill>
                <a:latin typeface="Tahoma"/>
                <a:cs typeface="Tahoma"/>
              </a:rPr>
              <a:t>:</a:t>
            </a:r>
            <a:r>
              <a:rPr sz="1400" spc="75" dirty="0">
                <a:solidFill>
                  <a:srgbClr val="868686"/>
                </a:solidFill>
                <a:latin typeface="Tahoma"/>
                <a:cs typeface="Tahoma"/>
              </a:rPr>
              <a:t> </a:t>
            </a:r>
            <a:r>
              <a:rPr sz="1400" b="1" spc="40" dirty="0">
                <a:solidFill>
                  <a:srgbClr val="404040"/>
                </a:solidFill>
                <a:latin typeface="Tahoma"/>
                <a:cs typeface="Tahoma"/>
              </a:rPr>
              <a:t>O</a:t>
            </a:r>
            <a:r>
              <a:rPr sz="1400" b="1" spc="-45" dirty="0">
                <a:solidFill>
                  <a:srgbClr val="404040"/>
                </a:solidFill>
                <a:latin typeface="Tahoma"/>
                <a:cs typeface="Tahoma"/>
              </a:rPr>
              <a:t>il</a:t>
            </a:r>
            <a:r>
              <a:rPr sz="1400" b="1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Pric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6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r>
              <a:rPr sz="1400" b="1" spc="-100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40" dirty="0">
                <a:solidFill>
                  <a:srgbClr val="404040"/>
                </a:solidFill>
                <a:latin typeface="Tahoma"/>
                <a:cs typeface="Tahoma"/>
              </a:rPr>
              <a:t>ri</a:t>
            </a:r>
            <a:r>
              <a:rPr sz="1400" b="1" spc="-85" dirty="0">
                <a:solidFill>
                  <a:srgbClr val="404040"/>
                </a:solidFill>
                <a:latin typeface="Tahoma"/>
                <a:cs typeface="Tahoma"/>
              </a:rPr>
              <a:t>e</a:t>
            </a:r>
            <a:r>
              <a:rPr sz="1400" b="1" spc="-110" dirty="0">
                <a:solidFill>
                  <a:srgbClr val="404040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327" y="5489447"/>
            <a:ext cx="1463040" cy="548640"/>
            <a:chOff x="338327" y="5489447"/>
            <a:chExt cx="1463040" cy="548640"/>
          </a:xfrm>
        </p:grpSpPr>
        <p:sp>
          <p:nvSpPr>
            <p:cNvPr id="3" name="object 3"/>
            <p:cNvSpPr/>
            <p:nvPr/>
          </p:nvSpPr>
          <p:spPr>
            <a:xfrm>
              <a:off x="338327" y="5489447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2"/>
                  </a:lnTo>
                  <a:lnTo>
                    <a:pt x="38192" y="38206"/>
                  </a:lnTo>
                  <a:lnTo>
                    <a:pt x="10247" y="79654"/>
                  </a:lnTo>
                  <a:lnTo>
                    <a:pt x="0" y="130390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92"/>
                  </a:lnTo>
                  <a:lnTo>
                    <a:pt x="1424828" y="510447"/>
                  </a:lnTo>
                  <a:lnTo>
                    <a:pt x="1452786" y="469001"/>
                  </a:lnTo>
                  <a:lnTo>
                    <a:pt x="1463040" y="418249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109" y="5619445"/>
              <a:ext cx="1132967" cy="140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98" y="5803391"/>
              <a:ext cx="640791" cy="11239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38327" y="4774691"/>
            <a:ext cx="1463040" cy="548640"/>
            <a:chOff x="338327" y="4774691"/>
            <a:chExt cx="1463040" cy="548640"/>
          </a:xfrm>
        </p:grpSpPr>
        <p:sp>
          <p:nvSpPr>
            <p:cNvPr id="7" name="object 7"/>
            <p:cNvSpPr/>
            <p:nvPr/>
          </p:nvSpPr>
          <p:spPr>
            <a:xfrm>
              <a:off x="338327" y="4774691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856" y="4905374"/>
              <a:ext cx="590981" cy="14008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268" y="5089397"/>
              <a:ext cx="847013" cy="13893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38327" y="2633472"/>
            <a:ext cx="1463040" cy="548640"/>
            <a:chOff x="338327" y="2633472"/>
            <a:chExt cx="1463040" cy="548640"/>
          </a:xfrm>
        </p:grpSpPr>
        <p:sp>
          <p:nvSpPr>
            <p:cNvPr id="11" name="object 11"/>
            <p:cNvSpPr/>
            <p:nvPr/>
          </p:nvSpPr>
          <p:spPr>
            <a:xfrm>
              <a:off x="338327" y="2633472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800" y="2854706"/>
              <a:ext cx="1006729" cy="13995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38327" y="4061459"/>
            <a:ext cx="1463040" cy="548640"/>
            <a:chOff x="338327" y="4061459"/>
            <a:chExt cx="1463040" cy="548640"/>
          </a:xfrm>
        </p:grpSpPr>
        <p:sp>
          <p:nvSpPr>
            <p:cNvPr id="14" name="object 14"/>
            <p:cNvSpPr/>
            <p:nvPr/>
          </p:nvSpPr>
          <p:spPr>
            <a:xfrm>
              <a:off x="338327" y="4061459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8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827" y="4192396"/>
              <a:ext cx="887552" cy="1372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51" y="4375276"/>
              <a:ext cx="880338" cy="13893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38327" y="1918716"/>
            <a:ext cx="1463040" cy="548640"/>
            <a:chOff x="338327" y="1918716"/>
            <a:chExt cx="1463040" cy="548640"/>
          </a:xfrm>
        </p:grpSpPr>
        <p:sp>
          <p:nvSpPr>
            <p:cNvPr id="18" name="object 18"/>
            <p:cNvSpPr/>
            <p:nvPr/>
          </p:nvSpPr>
          <p:spPr>
            <a:xfrm>
              <a:off x="338327" y="1918716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39"/>
                  </a:lnTo>
                  <a:lnTo>
                    <a:pt x="1332611" y="548639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858" y="2049145"/>
              <a:ext cx="901395" cy="1135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2794" y="2233168"/>
              <a:ext cx="399999" cy="112395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38327" y="3346703"/>
            <a:ext cx="1463040" cy="548640"/>
            <a:chOff x="338327" y="3346703"/>
            <a:chExt cx="1463040" cy="548640"/>
          </a:xfrm>
        </p:grpSpPr>
        <p:sp>
          <p:nvSpPr>
            <p:cNvPr id="22" name="object 22"/>
            <p:cNvSpPr/>
            <p:nvPr/>
          </p:nvSpPr>
          <p:spPr>
            <a:xfrm>
              <a:off x="338327" y="3346703"/>
              <a:ext cx="1463040" cy="548640"/>
            </a:xfrm>
            <a:custGeom>
              <a:avLst/>
              <a:gdLst/>
              <a:ahLst/>
              <a:cxnLst/>
              <a:rect l="l" t="t" r="r" b="b"/>
              <a:pathLst>
                <a:path w="1463039" h="548639">
                  <a:moveTo>
                    <a:pt x="1463040" y="0"/>
                  </a:moveTo>
                  <a:lnTo>
                    <a:pt x="130390" y="0"/>
                  </a:lnTo>
                  <a:lnTo>
                    <a:pt x="79638" y="10253"/>
                  </a:lnTo>
                  <a:lnTo>
                    <a:pt x="38192" y="38211"/>
                  </a:lnTo>
                  <a:lnTo>
                    <a:pt x="10247" y="79670"/>
                  </a:lnTo>
                  <a:lnTo>
                    <a:pt x="0" y="130429"/>
                  </a:lnTo>
                  <a:lnTo>
                    <a:pt x="0" y="548640"/>
                  </a:lnTo>
                  <a:lnTo>
                    <a:pt x="1332611" y="548640"/>
                  </a:lnTo>
                  <a:lnTo>
                    <a:pt x="1383369" y="538386"/>
                  </a:lnTo>
                  <a:lnTo>
                    <a:pt x="1424828" y="510428"/>
                  </a:lnTo>
                  <a:lnTo>
                    <a:pt x="1452786" y="468969"/>
                  </a:lnTo>
                  <a:lnTo>
                    <a:pt x="1463040" y="418211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847" y="3478402"/>
              <a:ext cx="618896" cy="13893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642" y="3660139"/>
              <a:ext cx="549859" cy="140081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2139695" y="1516380"/>
            <a:ext cx="0" cy="4937760"/>
          </a:xfrm>
          <a:custGeom>
            <a:avLst/>
            <a:gdLst/>
            <a:ahLst/>
            <a:cxnLst/>
            <a:rect l="l" t="t" r="r" b="b"/>
            <a:pathLst>
              <a:path h="4937760">
                <a:moveTo>
                  <a:pt x="0" y="0"/>
                </a:moveTo>
                <a:lnTo>
                  <a:pt x="0" y="4937760"/>
                </a:lnTo>
              </a:path>
            </a:pathLst>
          </a:custGeom>
          <a:ln w="9525">
            <a:solidFill>
              <a:srgbClr val="E7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033009" y="257378"/>
            <a:ext cx="2125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THE</a:t>
            </a:r>
            <a:r>
              <a:rPr spc="-385" dirty="0"/>
              <a:t> </a:t>
            </a:r>
            <a:r>
              <a:rPr spc="95" dirty="0"/>
              <a:t>IND</a:t>
            </a:r>
            <a:r>
              <a:rPr spc="80" dirty="0"/>
              <a:t>E</a:t>
            </a:r>
            <a:r>
              <a:rPr spc="200" dirty="0"/>
              <a:t>X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216408" y="324611"/>
            <a:ext cx="11759565" cy="1054735"/>
            <a:chOff x="216408" y="324611"/>
            <a:chExt cx="11759565" cy="1054735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6408" y="830579"/>
              <a:ext cx="11759184" cy="4572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47116" y="324611"/>
              <a:ext cx="1053465" cy="1054735"/>
            </a:xfrm>
            <a:custGeom>
              <a:avLst/>
              <a:gdLst/>
              <a:ahLst/>
              <a:cxnLst/>
              <a:rect l="l" t="t" r="r" b="b"/>
              <a:pathLst>
                <a:path w="1053465" h="1054735">
                  <a:moveTo>
                    <a:pt x="526542" y="0"/>
                  </a:moveTo>
                  <a:lnTo>
                    <a:pt x="478615" y="2155"/>
                  </a:lnTo>
                  <a:lnTo>
                    <a:pt x="431894" y="8495"/>
                  </a:lnTo>
                  <a:lnTo>
                    <a:pt x="386565" y="18836"/>
                  </a:lnTo>
                  <a:lnTo>
                    <a:pt x="342813" y="32990"/>
                  </a:lnTo>
                  <a:lnTo>
                    <a:pt x="300824" y="50772"/>
                  </a:lnTo>
                  <a:lnTo>
                    <a:pt x="260784" y="71994"/>
                  </a:lnTo>
                  <a:lnTo>
                    <a:pt x="222879" y="96472"/>
                  </a:lnTo>
                  <a:lnTo>
                    <a:pt x="187296" y="124018"/>
                  </a:lnTo>
                  <a:lnTo>
                    <a:pt x="154219" y="154447"/>
                  </a:lnTo>
                  <a:lnTo>
                    <a:pt x="123834" y="187573"/>
                  </a:lnTo>
                  <a:lnTo>
                    <a:pt x="96329" y="223208"/>
                  </a:lnTo>
                  <a:lnTo>
                    <a:pt x="71887" y="261168"/>
                  </a:lnTo>
                  <a:lnTo>
                    <a:pt x="50696" y="301265"/>
                  </a:lnTo>
                  <a:lnTo>
                    <a:pt x="32941" y="343314"/>
                  </a:lnTo>
                  <a:lnTo>
                    <a:pt x="18808" y="387129"/>
                  </a:lnTo>
                  <a:lnTo>
                    <a:pt x="8483" y="432523"/>
                  </a:lnTo>
                  <a:lnTo>
                    <a:pt x="2151" y="479310"/>
                  </a:lnTo>
                  <a:lnTo>
                    <a:pt x="0" y="527304"/>
                  </a:lnTo>
                  <a:lnTo>
                    <a:pt x="2151" y="575297"/>
                  </a:lnTo>
                  <a:lnTo>
                    <a:pt x="8483" y="622084"/>
                  </a:lnTo>
                  <a:lnTo>
                    <a:pt x="18808" y="667478"/>
                  </a:lnTo>
                  <a:lnTo>
                    <a:pt x="32941" y="711293"/>
                  </a:lnTo>
                  <a:lnTo>
                    <a:pt x="50696" y="753342"/>
                  </a:lnTo>
                  <a:lnTo>
                    <a:pt x="71887" y="793439"/>
                  </a:lnTo>
                  <a:lnTo>
                    <a:pt x="96329" y="831399"/>
                  </a:lnTo>
                  <a:lnTo>
                    <a:pt x="123834" y="867034"/>
                  </a:lnTo>
                  <a:lnTo>
                    <a:pt x="154219" y="900160"/>
                  </a:lnTo>
                  <a:lnTo>
                    <a:pt x="187296" y="930589"/>
                  </a:lnTo>
                  <a:lnTo>
                    <a:pt x="222879" y="958135"/>
                  </a:lnTo>
                  <a:lnTo>
                    <a:pt x="260784" y="982613"/>
                  </a:lnTo>
                  <a:lnTo>
                    <a:pt x="300824" y="1003835"/>
                  </a:lnTo>
                  <a:lnTo>
                    <a:pt x="342813" y="1021617"/>
                  </a:lnTo>
                  <a:lnTo>
                    <a:pt x="386565" y="1035771"/>
                  </a:lnTo>
                  <a:lnTo>
                    <a:pt x="431894" y="1046112"/>
                  </a:lnTo>
                  <a:lnTo>
                    <a:pt x="478615" y="1052452"/>
                  </a:lnTo>
                  <a:lnTo>
                    <a:pt x="526542" y="1054608"/>
                  </a:lnTo>
                  <a:lnTo>
                    <a:pt x="574472" y="1052452"/>
                  </a:lnTo>
                  <a:lnTo>
                    <a:pt x="621196" y="1046112"/>
                  </a:lnTo>
                  <a:lnTo>
                    <a:pt x="666527" y="1035771"/>
                  </a:lnTo>
                  <a:lnTo>
                    <a:pt x="710281" y="1021617"/>
                  </a:lnTo>
                  <a:lnTo>
                    <a:pt x="752270" y="1003835"/>
                  </a:lnTo>
                  <a:lnTo>
                    <a:pt x="792310" y="982613"/>
                  </a:lnTo>
                  <a:lnTo>
                    <a:pt x="830215" y="958135"/>
                  </a:lnTo>
                  <a:lnTo>
                    <a:pt x="865798" y="930589"/>
                  </a:lnTo>
                  <a:lnTo>
                    <a:pt x="898874" y="900160"/>
                  </a:lnTo>
                  <a:lnTo>
                    <a:pt x="929257" y="867034"/>
                  </a:lnTo>
                  <a:lnTo>
                    <a:pt x="956761" y="831399"/>
                  </a:lnTo>
                  <a:lnTo>
                    <a:pt x="981202" y="793439"/>
                  </a:lnTo>
                  <a:lnTo>
                    <a:pt x="1002391" y="753342"/>
                  </a:lnTo>
                  <a:lnTo>
                    <a:pt x="1020145" y="711293"/>
                  </a:lnTo>
                  <a:lnTo>
                    <a:pt x="1034277" y="667478"/>
                  </a:lnTo>
                  <a:lnTo>
                    <a:pt x="1044601" y="622084"/>
                  </a:lnTo>
                  <a:lnTo>
                    <a:pt x="1050932" y="575297"/>
                  </a:lnTo>
                  <a:lnTo>
                    <a:pt x="1053084" y="527304"/>
                  </a:lnTo>
                  <a:lnTo>
                    <a:pt x="1050932" y="479310"/>
                  </a:lnTo>
                  <a:lnTo>
                    <a:pt x="1044601" y="432523"/>
                  </a:lnTo>
                  <a:lnTo>
                    <a:pt x="1034277" y="387129"/>
                  </a:lnTo>
                  <a:lnTo>
                    <a:pt x="1020145" y="343314"/>
                  </a:lnTo>
                  <a:lnTo>
                    <a:pt x="1002391" y="301265"/>
                  </a:lnTo>
                  <a:lnTo>
                    <a:pt x="981202" y="261168"/>
                  </a:lnTo>
                  <a:lnTo>
                    <a:pt x="956761" y="223208"/>
                  </a:lnTo>
                  <a:lnTo>
                    <a:pt x="929257" y="187573"/>
                  </a:lnTo>
                  <a:lnTo>
                    <a:pt x="898874" y="154447"/>
                  </a:lnTo>
                  <a:lnTo>
                    <a:pt x="865798" y="124018"/>
                  </a:lnTo>
                  <a:lnTo>
                    <a:pt x="830215" y="96472"/>
                  </a:lnTo>
                  <a:lnTo>
                    <a:pt x="792310" y="71994"/>
                  </a:lnTo>
                  <a:lnTo>
                    <a:pt x="752270" y="50772"/>
                  </a:lnTo>
                  <a:lnTo>
                    <a:pt x="710281" y="32990"/>
                  </a:lnTo>
                  <a:lnTo>
                    <a:pt x="666527" y="18836"/>
                  </a:lnTo>
                  <a:lnTo>
                    <a:pt x="621196" y="8495"/>
                  </a:lnTo>
                  <a:lnTo>
                    <a:pt x="574472" y="2155"/>
                  </a:lnTo>
                  <a:lnTo>
                    <a:pt x="526542" y="0"/>
                  </a:lnTo>
                  <a:close/>
                </a:path>
              </a:pathLst>
            </a:custGeom>
            <a:solidFill>
              <a:srgbClr val="403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2104" y="481583"/>
              <a:ext cx="484631" cy="73152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691764" y="1547240"/>
            <a:ext cx="7651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b="1" spc="-114" dirty="0">
                <a:solidFill>
                  <a:srgbClr val="404040"/>
                </a:solidFill>
                <a:latin typeface="Tahoma"/>
                <a:cs typeface="Tahoma"/>
              </a:rPr>
              <a:t>index</a:t>
            </a:r>
            <a:r>
              <a:rPr sz="2000" b="1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lets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ahoma"/>
                <a:cs typeface="Tahoma"/>
              </a:rPr>
              <a:t>you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ahoma"/>
                <a:cs typeface="Tahoma"/>
              </a:rPr>
              <a:t>easily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Tahoma"/>
                <a:cs typeface="Tahoma"/>
              </a:rPr>
              <a:t>access</a:t>
            </a:r>
            <a:r>
              <a:rPr sz="2000" spc="-2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i="1" spc="-215" dirty="0">
                <a:solidFill>
                  <a:srgbClr val="404040"/>
                </a:solidFill>
                <a:latin typeface="Trebuchet MS"/>
                <a:cs typeface="Trebuchet MS"/>
              </a:rPr>
              <a:t>“rows”</a:t>
            </a:r>
            <a:r>
              <a:rPr sz="2000" i="1" spc="-1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Tahoma"/>
                <a:cs typeface="Tahoma"/>
              </a:rPr>
              <a:t>a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Tahoma"/>
                <a:cs typeface="Tahoma"/>
              </a:rPr>
              <a:t>Pandas</a:t>
            </a:r>
            <a:r>
              <a:rPr sz="2000" spc="-2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Tahoma"/>
                <a:cs typeface="Tahoma"/>
              </a:rPr>
              <a:t>Series</a:t>
            </a:r>
            <a:r>
              <a:rPr sz="200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Tahoma"/>
                <a:cs typeface="Tahoma"/>
              </a:rPr>
              <a:t>or</a:t>
            </a:r>
            <a:r>
              <a:rPr sz="2000" spc="-2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404040"/>
                </a:solidFill>
                <a:latin typeface="Tahoma"/>
                <a:cs typeface="Tahoma"/>
              </a:rPr>
              <a:t>DataFrame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65803" y="4445380"/>
            <a:ext cx="4825365" cy="1922145"/>
            <a:chOff x="4265803" y="4445380"/>
            <a:chExt cx="4825365" cy="1922145"/>
          </a:xfrm>
        </p:grpSpPr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65803" y="4451603"/>
              <a:ext cx="4712081" cy="7330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93950" y="5325898"/>
              <a:ext cx="4523913" cy="98394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88908" y="5280659"/>
              <a:ext cx="158496" cy="10866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977884" y="4448555"/>
              <a:ext cx="109855" cy="1906905"/>
            </a:xfrm>
            <a:custGeom>
              <a:avLst/>
              <a:gdLst/>
              <a:ahLst/>
              <a:cxnLst/>
              <a:rect l="l" t="t" r="r" b="b"/>
              <a:pathLst>
                <a:path w="109854" h="1906904">
                  <a:moveTo>
                    <a:pt x="0" y="1906524"/>
                  </a:moveTo>
                  <a:lnTo>
                    <a:pt x="21377" y="1902571"/>
                  </a:lnTo>
                  <a:lnTo>
                    <a:pt x="38814" y="1891793"/>
                  </a:lnTo>
                  <a:lnTo>
                    <a:pt x="50559" y="1875807"/>
                  </a:lnTo>
                  <a:lnTo>
                    <a:pt x="54864" y="1856232"/>
                  </a:lnTo>
                  <a:lnTo>
                    <a:pt x="54864" y="425196"/>
                  </a:lnTo>
                  <a:lnTo>
                    <a:pt x="59168" y="405604"/>
                  </a:lnTo>
                  <a:lnTo>
                    <a:pt x="70913" y="389620"/>
                  </a:lnTo>
                  <a:lnTo>
                    <a:pt x="88350" y="378850"/>
                  </a:lnTo>
                  <a:lnTo>
                    <a:pt x="109727" y="374904"/>
                  </a:lnTo>
                  <a:lnTo>
                    <a:pt x="88350" y="370957"/>
                  </a:lnTo>
                  <a:lnTo>
                    <a:pt x="70913" y="360187"/>
                  </a:lnTo>
                  <a:lnTo>
                    <a:pt x="59168" y="344203"/>
                  </a:lnTo>
                  <a:lnTo>
                    <a:pt x="54864" y="324612"/>
                  </a:lnTo>
                  <a:lnTo>
                    <a:pt x="54864" y="50292"/>
                  </a:lnTo>
                  <a:lnTo>
                    <a:pt x="50559" y="30700"/>
                  </a:lnTo>
                  <a:lnTo>
                    <a:pt x="38814" y="14716"/>
                  </a:lnTo>
                  <a:lnTo>
                    <a:pt x="21377" y="3946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152772" y="2342769"/>
            <a:ext cx="4782820" cy="1978025"/>
            <a:chOff x="4152772" y="2342769"/>
            <a:chExt cx="4782820" cy="1978025"/>
          </a:xfrm>
        </p:grpSpPr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05673" y="2342769"/>
              <a:ext cx="4359789" cy="46291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65675" y="2633472"/>
              <a:ext cx="4399787" cy="24841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65463" y="2342769"/>
              <a:ext cx="258269" cy="60007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65675" y="2807208"/>
              <a:ext cx="4399787" cy="151333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65463" y="2715768"/>
              <a:ext cx="269748" cy="160477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55947" y="3118104"/>
              <a:ext cx="109855" cy="1027430"/>
            </a:xfrm>
            <a:custGeom>
              <a:avLst/>
              <a:gdLst/>
              <a:ahLst/>
              <a:cxnLst/>
              <a:rect l="l" t="t" r="r" b="b"/>
              <a:pathLst>
                <a:path w="109854" h="1027429">
                  <a:moveTo>
                    <a:pt x="109727" y="1027176"/>
                  </a:moveTo>
                  <a:lnTo>
                    <a:pt x="88350" y="1023229"/>
                  </a:lnTo>
                  <a:lnTo>
                    <a:pt x="70913" y="1012459"/>
                  </a:lnTo>
                  <a:lnTo>
                    <a:pt x="59168" y="996475"/>
                  </a:lnTo>
                  <a:lnTo>
                    <a:pt x="54863" y="976884"/>
                  </a:lnTo>
                  <a:lnTo>
                    <a:pt x="54863" y="303149"/>
                  </a:lnTo>
                  <a:lnTo>
                    <a:pt x="50559" y="283610"/>
                  </a:lnTo>
                  <a:lnTo>
                    <a:pt x="38814" y="267620"/>
                  </a:lnTo>
                  <a:lnTo>
                    <a:pt x="21377" y="256821"/>
                  </a:lnTo>
                  <a:lnTo>
                    <a:pt x="0" y="252857"/>
                  </a:lnTo>
                  <a:lnTo>
                    <a:pt x="21377" y="248910"/>
                  </a:lnTo>
                  <a:lnTo>
                    <a:pt x="38814" y="238140"/>
                  </a:lnTo>
                  <a:lnTo>
                    <a:pt x="50559" y="222156"/>
                  </a:lnTo>
                  <a:lnTo>
                    <a:pt x="54863" y="202565"/>
                  </a:lnTo>
                  <a:lnTo>
                    <a:pt x="54863" y="50292"/>
                  </a:lnTo>
                  <a:lnTo>
                    <a:pt x="59168" y="30700"/>
                  </a:lnTo>
                  <a:lnTo>
                    <a:pt x="70913" y="14716"/>
                  </a:lnTo>
                  <a:lnTo>
                    <a:pt x="88350" y="3946"/>
                  </a:lnTo>
                  <a:lnTo>
                    <a:pt x="109727" y="0"/>
                  </a:lnTo>
                </a:path>
              </a:pathLst>
            </a:custGeom>
            <a:ln w="63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556129" y="3150234"/>
            <a:ext cx="1285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i="1" spc="5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ing</a:t>
            </a:r>
            <a:r>
              <a:rPr sz="1200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de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au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 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inte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ger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200" i="1" spc="-180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200" i="1" spc="-1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efer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85" dirty="0">
                <a:solidFill>
                  <a:srgbClr val="404040"/>
                </a:solidFill>
                <a:latin typeface="Trebuchet MS"/>
                <a:cs typeface="Trebuchet MS"/>
              </a:rPr>
              <a:t>ed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67241" y="4616272"/>
            <a:ext cx="21621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3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200" b="1" i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b="1" i="1" spc="-80" dirty="0">
                <a:solidFill>
                  <a:srgbClr val="404040"/>
                </a:solidFill>
                <a:latin typeface="Trebuchet MS"/>
                <a:cs typeface="Trebuchet MS"/>
              </a:rPr>
              <a:t>lic</a:t>
            </a:r>
            <a:r>
              <a:rPr sz="12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b="1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Seri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es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2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k</a:t>
            </a:r>
            <a:r>
              <a:rPr sz="1200" i="1" spc="-80" dirty="0">
                <a:solidFill>
                  <a:srgbClr val="404040"/>
                </a:solidFill>
                <a:latin typeface="Trebuchet MS"/>
                <a:cs typeface="Trebuchet MS"/>
              </a:rPr>
              <a:t>e  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105" dirty="0">
                <a:solidFill>
                  <a:srgbClr val="404040"/>
                </a:solidFill>
                <a:latin typeface="Trebuchet MS"/>
                <a:cs typeface="Trebuchet MS"/>
              </a:rPr>
              <a:t>er</a:t>
            </a:r>
            <a:r>
              <a:rPr sz="1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2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eque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40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ty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200" i="1" spc="-5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200" i="1" spc="-204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5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16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’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114" dirty="0">
                <a:solidFill>
                  <a:srgbClr val="404040"/>
                </a:solidFill>
                <a:latin typeface="Trebuchet MS"/>
                <a:cs typeface="Trebuchet MS"/>
              </a:rPr>
              <a:t>l  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200" i="1" spc="-90" dirty="0">
                <a:solidFill>
                  <a:srgbClr val="404040"/>
                </a:solidFill>
                <a:latin typeface="Trebuchet MS"/>
                <a:cs typeface="Trebuchet MS"/>
              </a:rPr>
              <a:t>ea</a:t>
            </a:r>
            <a:r>
              <a:rPr sz="1200" i="1" spc="-6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4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i="1" spc="-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95" dirty="0">
                <a:solidFill>
                  <a:srgbClr val="404040"/>
                </a:solidFill>
                <a:latin typeface="Trebuchet MS"/>
                <a:cs typeface="Trebuchet MS"/>
              </a:rPr>
              <a:t>bet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te</a:t>
            </a:r>
            <a:r>
              <a:rPr sz="1200" i="1" spc="-10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200" i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i="1" spc="-7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200" i="1" spc="-110" dirty="0">
                <a:solidFill>
                  <a:srgbClr val="404040"/>
                </a:solidFill>
                <a:latin typeface="Trebuchet MS"/>
                <a:cs typeface="Trebuchet MS"/>
              </a:rPr>
              <a:t>et</a:t>
            </a:r>
            <a:r>
              <a:rPr sz="1200" i="1" spc="-55" dirty="0">
                <a:solidFill>
                  <a:srgbClr val="404040"/>
                </a:solidFill>
                <a:latin typeface="Trebuchet MS"/>
                <a:cs typeface="Trebuchet MS"/>
              </a:rPr>
              <a:t>h</a:t>
            </a:r>
            <a:r>
              <a:rPr sz="1200" i="1" spc="-60" dirty="0">
                <a:solidFill>
                  <a:srgbClr val="404040"/>
                </a:solidFill>
                <a:latin typeface="Trebuchet MS"/>
                <a:cs typeface="Trebuchet MS"/>
              </a:rPr>
              <a:t>od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4508" y="3273552"/>
            <a:ext cx="1641475" cy="2856230"/>
          </a:xfrm>
          <a:custGeom>
            <a:avLst/>
            <a:gdLst/>
            <a:ahLst/>
            <a:cxnLst/>
            <a:rect l="l" t="t" r="r" b="b"/>
            <a:pathLst>
              <a:path w="1641475" h="2856229">
                <a:moveTo>
                  <a:pt x="1641348" y="0"/>
                </a:moveTo>
                <a:lnTo>
                  <a:pt x="0" y="0"/>
                </a:lnTo>
                <a:lnTo>
                  <a:pt x="0" y="2855976"/>
                </a:lnTo>
                <a:lnTo>
                  <a:pt x="1641348" y="2855976"/>
                </a:lnTo>
                <a:lnTo>
                  <a:pt x="1641348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4508" y="1840992"/>
            <a:ext cx="1641475" cy="699770"/>
          </a:xfrm>
          <a:custGeom>
            <a:avLst/>
            <a:gdLst/>
            <a:ahLst/>
            <a:cxnLst/>
            <a:rect l="l" t="t" r="r" b="b"/>
            <a:pathLst>
              <a:path w="1641475" h="699769">
                <a:moveTo>
                  <a:pt x="1641348" y="0"/>
                </a:moveTo>
                <a:lnTo>
                  <a:pt x="0" y="0"/>
                </a:lnTo>
                <a:lnTo>
                  <a:pt x="0" y="699515"/>
                </a:lnTo>
                <a:lnTo>
                  <a:pt x="1641348" y="699515"/>
                </a:lnTo>
                <a:lnTo>
                  <a:pt x="1641348" y="0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4552</Words>
  <Application>Microsoft Office PowerPoint</Application>
  <PresentationFormat>Widescreen</PresentationFormat>
  <Paragraphs>583</Paragraphs>
  <Slides>49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49</vt:i4>
      </vt:variant>
    </vt:vector>
  </HeadingPairs>
  <TitlesOfParts>
    <vt:vector size="56" baseType="lpstr">
      <vt:lpstr>Arial MT</vt:lpstr>
      <vt:lpstr>Calibri</vt:lpstr>
      <vt:lpstr>Courier New</vt:lpstr>
      <vt:lpstr>Tahoma</vt:lpstr>
      <vt:lpstr>Times New Roman</vt:lpstr>
      <vt:lpstr>Trebuchet MS</vt:lpstr>
      <vt:lpstr>Office Theme</vt:lpstr>
      <vt:lpstr>Presentazione standard di PowerPoint</vt:lpstr>
      <vt:lpstr>SERIES</vt:lpstr>
      <vt:lpstr>PANDAS SERIES</vt:lpstr>
      <vt:lpstr>SERIES PROPERTIES</vt:lpstr>
      <vt:lpstr>PANDAS DATA TYPES</vt:lpstr>
      <vt:lpstr>TYPE CONVERSION</vt:lpstr>
      <vt:lpstr>ASSIGNMENT: SERIES BASICS</vt:lpstr>
      <vt:lpstr>SOLUTION: SERIES BASICS</vt:lpstr>
      <vt:lpstr>THE INDEX</vt:lpstr>
      <vt:lpstr>CUSTOM INDICES</vt:lpstr>
      <vt:lpstr>CUSTOM INDICES</vt:lpstr>
      <vt:lpstr>THE ILOC METHOD</vt:lpstr>
      <vt:lpstr>THE ILOC METHOD</vt:lpstr>
      <vt:lpstr>THE LOC METHOD</vt:lpstr>
      <vt:lpstr>THE LOC METHOD</vt:lpstr>
      <vt:lpstr>DUPLICATE INDEX VALUES</vt:lpstr>
      <vt:lpstr>RESETTING THE INDEX</vt:lpstr>
      <vt:lpstr>ASSIGNMENT: ACCESSING SERIES DATA</vt:lpstr>
      <vt:lpstr>SOLUTION: ACCESSING SERIES DATA</vt:lpstr>
      <vt:lpstr>FILTERING SERIES</vt:lpstr>
      <vt:lpstr>LOGICAL OPERATORS &amp; METHODS</vt:lpstr>
      <vt:lpstr>LOGICAL OPERATORS &amp; METHODS</vt:lpstr>
      <vt:lpstr>SORTING SERIES</vt:lpstr>
      <vt:lpstr>ASSIGNMENT: SORTING &amp; FILTERING SERIES</vt:lpstr>
      <vt:lpstr>SOLUTION: SORTING &amp; FILTERING SERIES</vt:lpstr>
      <vt:lpstr>ARITHMETIC OPERATORS &amp; METHODS</vt:lpstr>
      <vt:lpstr>STRING METHODS</vt:lpstr>
      <vt:lpstr>ASSIGNMENT: SERIES OPERATIONS</vt:lpstr>
      <vt:lpstr>SOLUTION: SERIES OPERATIONS</vt:lpstr>
      <vt:lpstr>NUMERIC SERIES AGGREGATION</vt:lpstr>
      <vt:lpstr>CATEGORICAL SERIES AGGREGATION</vt:lpstr>
      <vt:lpstr>ASSIGNMENT: SERIES AGGREGATIONS</vt:lpstr>
      <vt:lpstr>SOLUTION: SERIES AGGREGATIONS</vt:lpstr>
      <vt:lpstr>MISSING DATA</vt:lpstr>
      <vt:lpstr>MISSING DATA</vt:lpstr>
      <vt:lpstr>IDENTIFYING MISSING DATA</vt:lpstr>
      <vt:lpstr>HANDLING MISSING DATA</vt:lpstr>
      <vt:lpstr>HANDLING MISSING DATA</vt:lpstr>
      <vt:lpstr>ASSIGNMENT: MISSING DATA</vt:lpstr>
      <vt:lpstr>SOLUTION: MISSING DATA</vt:lpstr>
      <vt:lpstr>THE APPLY METHOD</vt:lpstr>
      <vt:lpstr>THE WHERE METHOD</vt:lpstr>
      <vt:lpstr>THE WHERE METHOD</vt:lpstr>
      <vt:lpstr>THE WHERE METHOD</vt:lpstr>
      <vt:lpstr>Presentazione standard di PowerPoint</vt:lpstr>
      <vt:lpstr>Presentazione standard di PowerPoint</vt:lpstr>
      <vt:lpstr>ASSIGNMENT: APPLY &amp; WHERE</vt:lpstr>
      <vt:lpstr>SOLUTION: APPLY &amp; WHERE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Daniele Grotti</cp:lastModifiedBy>
  <cp:revision>1</cp:revision>
  <dcterms:created xsi:type="dcterms:W3CDTF">2023-11-11T10:21:29Z</dcterms:created>
  <dcterms:modified xsi:type="dcterms:W3CDTF">2024-02-02T07:51:20Z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2022-07-25T00:00:00Z</vt:filetime>
  </property>
  <property fmtid="{D5CDD505-2E9C-101B-9397-08002B2CF9AE}" pid="3" name="Creator">
    <vt:lpwstr>PDFsam Basic v5.2.0</vt:lpwstr>
  </property>
  <property fmtid="{D5CDD505-2E9C-101B-9397-08002B2CF9AE}" pid="4" name="LastSaved">
    <vt:filetime>2023-11-11T00:00:00Z</vt:filetime>
  </property>
  <property fmtid="{D5CDD505-2E9C-101B-9397-08002B2CF9AE}" pid="5" name="MSIP_Label_defa4170-0d19-0005-0004-bc88714345d2_Enabled">
    <vt:lpwstr>true</vt:lpwstr>
  </property>
  <property fmtid="{D5CDD505-2E9C-101B-9397-08002B2CF9AE}" pid="6" name="MSIP_Label_defa4170-0d19-0005-0004-bc88714345d2_SetDate">
    <vt:lpwstr>2024-02-02T07:51:20Z</vt:lpwstr>
  </property>
  <property fmtid="{D5CDD505-2E9C-101B-9397-08002B2CF9AE}" pid="7" name="MSIP_Label_defa4170-0d19-0005-0004-bc88714345d2_Method">
    <vt:lpwstr>Standard</vt:lpwstr>
  </property>
  <property fmtid="{D5CDD505-2E9C-101B-9397-08002B2CF9AE}" pid="8" name="MSIP_Label_defa4170-0d19-0005-0004-bc88714345d2_Name">
    <vt:lpwstr>defa4170-0d19-0005-0004-bc88714345d2</vt:lpwstr>
  </property>
  <property fmtid="{D5CDD505-2E9C-101B-9397-08002B2CF9AE}" pid="9" name="MSIP_Label_defa4170-0d19-0005-0004-bc88714345d2_SiteId">
    <vt:lpwstr>610de372-5ad4-43e8-a170-e1aaab8af83a</vt:lpwstr>
  </property>
  <property fmtid="{D5CDD505-2E9C-101B-9397-08002B2CF9AE}" pid="10" name="MSIP_Label_defa4170-0d19-0005-0004-bc88714345d2_ActionId">
    <vt:lpwstr>03da0f59-6bac-4faf-92aa-b9dc1b062a6d</vt:lpwstr>
  </property>
  <property fmtid="{D5CDD505-2E9C-101B-9397-08002B2CF9AE}" pid="11" name="MSIP_Label_defa4170-0d19-0005-0004-bc88714345d2_ContentBits">
    <vt:lpwstr>0</vt:lpwstr>
  </property>
</Properties>
</file>