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9" r:id="rId5"/>
    <p:sldId id="280" r:id="rId6"/>
    <p:sldId id="286" r:id="rId7"/>
    <p:sldId id="285" r:id="rId8"/>
    <p:sldId id="284" r:id="rId9"/>
    <p:sldId id="281" r:id="rId10"/>
    <p:sldId id="282" r:id="rId11"/>
    <p:sldId id="283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16/12/2022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16/12/2022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bing.com/ck/a?!&amp;&amp;p=7916fbf191926022JmltdHM9MTY3MDM3MTIwMCZpZ3VpZD0xOWUzZGY3Yi1jNmVjLTYxZjgtMDRiMi1jZDA4YzdkYjYwNzUmaW5zaWQ9NTU4Mw&amp;ptn=3&amp;hsh=3&amp;fclid=19e3df7b-c6ec-61f8-04b2-cd08c7db6075&amp;psq=Bifor+beer&amp;u=a1aHR0cDovL3d3dy5iaWZvci5pdC8&amp;ntb=1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7916fbf191926022JmltdHM9MTY3MDM3MTIwMCZpZ3VpZD0xOWUzZGY3Yi1jNmVjLTYxZjgtMDRiMi1jZDA4YzdkYjYwNzUmaW5zaWQ9NTU4Mw&amp;ptn=3&amp;hsh=3&amp;fclid=19e3df7b-c6ec-61f8-04b2-cd08c7db6075&amp;psq=Bifor+beer&amp;u=a1aHR0cDovL3d3dy5iaWZvci5pdC8&amp;ntb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4" y="10"/>
            <a:ext cx="625703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6" y="1273067"/>
            <a:ext cx="5926356" cy="855678"/>
          </a:xfrm>
        </p:spPr>
        <p:txBody>
          <a:bodyPr rtlCol="0" anchor="b">
            <a:noAutofit/>
          </a:bodyPr>
          <a:lstStyle/>
          <a:p>
            <a:r>
              <a:rPr lang="it-IT" sz="9000" i="1" dirty="0">
                <a:solidFill>
                  <a:schemeClr val="tx1"/>
                </a:solidFill>
              </a:rPr>
              <a:t>Team</a:t>
            </a:r>
            <a:br>
              <a:rPr lang="it-IT" sz="6000" i="1" dirty="0">
                <a:solidFill>
                  <a:schemeClr val="tx1"/>
                </a:solidFill>
              </a:rPr>
            </a:br>
            <a:r>
              <a:rPr lang="it-IT" sz="60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375" y="1359017"/>
            <a:ext cx="5953387" cy="5142452"/>
          </a:xfrm>
        </p:spPr>
        <p:txBody>
          <a:bodyPr rtlCol="0" anchor="t">
            <a:normAutofit/>
          </a:bodyPr>
          <a:lstStyle/>
          <a:p>
            <a:r>
              <a:rPr lang="it-IT" sz="2800" i="1" dirty="0">
                <a:solidFill>
                  <a:schemeClr val="tx1"/>
                </a:solidFill>
              </a:rPr>
              <a:t>Alessandro Imbriaco: </a:t>
            </a:r>
            <a:r>
              <a:rPr lang="it-IT" sz="2800" i="1" dirty="0">
                <a:solidFill>
                  <a:srgbClr val="C00000"/>
                </a:solidFill>
              </a:rPr>
              <a:t>Spine</a:t>
            </a:r>
            <a:r>
              <a:rPr lang="it-IT" sz="2800" i="1" dirty="0">
                <a:solidFill>
                  <a:srgbClr val="FFC000"/>
                </a:solidFill>
              </a:rPr>
              <a:t> </a:t>
            </a:r>
            <a:r>
              <a:rPr lang="it-IT" sz="28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&amp;</a:t>
            </a:r>
            <a:r>
              <a:rPr kumimoji="0" lang="it-IT" sz="28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 fritti</a:t>
            </a:r>
            <a:r>
              <a:rPr lang="it-IT" sz="28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 </a:t>
            </a:r>
            <a:r>
              <a:rPr lang="it-IT" sz="28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&amp;</a:t>
            </a:r>
            <a:r>
              <a:rPr lang="it-IT" sz="28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 </a:t>
            </a:r>
            <a:r>
              <a:rPr lang="it-IT" sz="28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bar</a:t>
            </a:r>
            <a:endParaRPr lang="it-IT" sz="2800" i="1" dirty="0">
              <a:solidFill>
                <a:schemeClr val="tx1"/>
              </a:solidFill>
            </a:endParaRPr>
          </a:p>
          <a:p>
            <a:pPr rtl="0"/>
            <a:r>
              <a:rPr lang="it-IT" sz="2800" i="1" dirty="0">
                <a:solidFill>
                  <a:schemeClr val="tx1"/>
                </a:solidFill>
              </a:rPr>
              <a:t>Annalisa Vertemati: </a:t>
            </a:r>
            <a:r>
              <a:rPr lang="it-IT" sz="2800" i="1" dirty="0">
                <a:solidFill>
                  <a:srgbClr val="FFFF00"/>
                </a:solidFill>
              </a:rPr>
              <a:t>Cocktail</a:t>
            </a:r>
          </a:p>
          <a:p>
            <a:r>
              <a:rPr lang="it-IT" sz="2800" i="1" dirty="0">
                <a:solidFill>
                  <a:schemeClr val="tx1"/>
                </a:solidFill>
              </a:rPr>
              <a:t>Matteo Prandi: </a:t>
            </a:r>
            <a:r>
              <a:rPr lang="it-IT" sz="2800" i="1" dirty="0">
                <a:solidFill>
                  <a:srgbClr val="FFFF00"/>
                </a:solidFill>
              </a:rPr>
              <a:t>Cocktail </a:t>
            </a:r>
          </a:p>
          <a:p>
            <a:pPr rtl="0"/>
            <a:r>
              <a:rPr lang="it-IT" sz="2800" i="1" dirty="0">
                <a:solidFill>
                  <a:schemeClr val="tx1"/>
                </a:solidFill>
              </a:rPr>
              <a:t>Giulia Scagnarini: </a:t>
            </a:r>
            <a:r>
              <a:rPr kumimoji="0" lang="it-IT" sz="28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A9924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Hamburger </a:t>
            </a:r>
            <a:endParaRPr lang="it-IT" sz="2800" i="1" dirty="0">
              <a:solidFill>
                <a:srgbClr val="A99249"/>
              </a:solidFill>
            </a:endParaRPr>
          </a:p>
          <a:p>
            <a:r>
              <a:rPr lang="it-IT" sz="2800" i="1" dirty="0">
                <a:solidFill>
                  <a:schemeClr val="tx1"/>
                </a:solidFill>
              </a:rPr>
              <a:t>Arianna Uguccioni: </a:t>
            </a:r>
            <a:r>
              <a:rPr kumimoji="0" lang="it-IT" sz="28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A9924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Hamburger </a:t>
            </a:r>
            <a:endParaRPr lang="it-IT" sz="2800" i="1" dirty="0">
              <a:solidFill>
                <a:srgbClr val="A99249"/>
              </a:solidFill>
            </a:endParaRPr>
          </a:p>
          <a:p>
            <a:r>
              <a:rPr lang="it-IT" sz="2800" i="1" dirty="0">
                <a:solidFill>
                  <a:schemeClr val="tx1"/>
                </a:solidFill>
              </a:rPr>
              <a:t>Sakam Vianney: </a:t>
            </a:r>
            <a:r>
              <a:rPr kumimoji="0" lang="it-IT" sz="28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A99249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Hamburger</a:t>
            </a:r>
          </a:p>
          <a:p>
            <a:pPr marL="36900" indent="0">
              <a:buNone/>
            </a:pPr>
            <a:endParaRPr lang="it-IT" sz="2800" i="1" dirty="0">
              <a:solidFill>
                <a:srgbClr val="A99249"/>
              </a:solidFill>
            </a:endParaRPr>
          </a:p>
          <a:p>
            <a:r>
              <a:rPr lang="it-IT" sz="2800" i="1" dirty="0">
                <a:solidFill>
                  <a:schemeClr val="tx1"/>
                </a:solidFill>
              </a:rPr>
              <a:t>Davide Rizzo: </a:t>
            </a:r>
            <a:r>
              <a:rPr lang="it-IT" sz="28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Presentazione ed esposizione</a:t>
            </a:r>
          </a:p>
          <a:p>
            <a:endParaRPr lang="it-IT" sz="3200" i="1" dirty="0"/>
          </a:p>
          <a:p>
            <a:endParaRPr lang="it-IT" sz="3200" i="1" dirty="0"/>
          </a:p>
          <a:p>
            <a:pPr rtl="0"/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FE98E9-96D8-8AEB-BC26-9288E6CE10A5}"/>
              </a:ext>
            </a:extLst>
          </p:cNvPr>
          <p:cNvSpPr txBox="1"/>
          <p:nvPr/>
        </p:nvSpPr>
        <p:spPr>
          <a:xfrm>
            <a:off x="142613" y="1155621"/>
            <a:ext cx="5953387" cy="4647426"/>
          </a:xfrm>
          <a:custGeom>
            <a:avLst/>
            <a:gdLst>
              <a:gd name="connsiteX0" fmla="*/ 0 w 5953387"/>
              <a:gd name="connsiteY0" fmla="*/ 0 h 4647426"/>
              <a:gd name="connsiteX1" fmla="*/ 476271 w 5953387"/>
              <a:gd name="connsiteY1" fmla="*/ 0 h 4647426"/>
              <a:gd name="connsiteX2" fmla="*/ 1190677 w 5953387"/>
              <a:gd name="connsiteY2" fmla="*/ 0 h 4647426"/>
              <a:gd name="connsiteX3" fmla="*/ 1607414 w 5953387"/>
              <a:gd name="connsiteY3" fmla="*/ 0 h 4647426"/>
              <a:gd name="connsiteX4" fmla="*/ 2083685 w 5953387"/>
              <a:gd name="connsiteY4" fmla="*/ 0 h 4647426"/>
              <a:gd name="connsiteX5" fmla="*/ 2738558 w 5953387"/>
              <a:gd name="connsiteY5" fmla="*/ 0 h 4647426"/>
              <a:gd name="connsiteX6" fmla="*/ 3333897 w 5953387"/>
              <a:gd name="connsiteY6" fmla="*/ 0 h 4647426"/>
              <a:gd name="connsiteX7" fmla="*/ 4048303 w 5953387"/>
              <a:gd name="connsiteY7" fmla="*/ 0 h 4647426"/>
              <a:gd name="connsiteX8" fmla="*/ 4703176 w 5953387"/>
              <a:gd name="connsiteY8" fmla="*/ 0 h 4647426"/>
              <a:gd name="connsiteX9" fmla="*/ 5298514 w 5953387"/>
              <a:gd name="connsiteY9" fmla="*/ 0 h 4647426"/>
              <a:gd name="connsiteX10" fmla="*/ 5953387 w 5953387"/>
              <a:gd name="connsiteY10" fmla="*/ 0 h 4647426"/>
              <a:gd name="connsiteX11" fmla="*/ 5953387 w 5953387"/>
              <a:gd name="connsiteY11" fmla="*/ 441505 h 4647426"/>
              <a:gd name="connsiteX12" fmla="*/ 5953387 w 5953387"/>
              <a:gd name="connsiteY12" fmla="*/ 1022434 h 4647426"/>
              <a:gd name="connsiteX13" fmla="*/ 5953387 w 5953387"/>
              <a:gd name="connsiteY13" fmla="*/ 1510413 h 4647426"/>
              <a:gd name="connsiteX14" fmla="*/ 5953387 w 5953387"/>
              <a:gd name="connsiteY14" fmla="*/ 1998393 h 4647426"/>
              <a:gd name="connsiteX15" fmla="*/ 5953387 w 5953387"/>
              <a:gd name="connsiteY15" fmla="*/ 2579321 h 4647426"/>
              <a:gd name="connsiteX16" fmla="*/ 5953387 w 5953387"/>
              <a:gd name="connsiteY16" fmla="*/ 3067301 h 4647426"/>
              <a:gd name="connsiteX17" fmla="*/ 5953387 w 5953387"/>
              <a:gd name="connsiteY17" fmla="*/ 3508807 h 4647426"/>
              <a:gd name="connsiteX18" fmla="*/ 5953387 w 5953387"/>
              <a:gd name="connsiteY18" fmla="*/ 3996786 h 4647426"/>
              <a:gd name="connsiteX19" fmla="*/ 5953387 w 5953387"/>
              <a:gd name="connsiteY19" fmla="*/ 4647426 h 4647426"/>
              <a:gd name="connsiteX20" fmla="*/ 5536650 w 5953387"/>
              <a:gd name="connsiteY20" fmla="*/ 4647426 h 4647426"/>
              <a:gd name="connsiteX21" fmla="*/ 5119913 w 5953387"/>
              <a:gd name="connsiteY21" fmla="*/ 4647426 h 4647426"/>
              <a:gd name="connsiteX22" fmla="*/ 4465040 w 5953387"/>
              <a:gd name="connsiteY22" fmla="*/ 4647426 h 4647426"/>
              <a:gd name="connsiteX23" fmla="*/ 3929235 w 5953387"/>
              <a:gd name="connsiteY23" fmla="*/ 4647426 h 4647426"/>
              <a:gd name="connsiteX24" fmla="*/ 3452964 w 5953387"/>
              <a:gd name="connsiteY24" fmla="*/ 4647426 h 4647426"/>
              <a:gd name="connsiteX25" fmla="*/ 3036227 w 5953387"/>
              <a:gd name="connsiteY25" fmla="*/ 4647426 h 4647426"/>
              <a:gd name="connsiteX26" fmla="*/ 2381355 w 5953387"/>
              <a:gd name="connsiteY26" fmla="*/ 4647426 h 4647426"/>
              <a:gd name="connsiteX27" fmla="*/ 1786016 w 5953387"/>
              <a:gd name="connsiteY27" fmla="*/ 4647426 h 4647426"/>
              <a:gd name="connsiteX28" fmla="*/ 1190677 w 5953387"/>
              <a:gd name="connsiteY28" fmla="*/ 4647426 h 4647426"/>
              <a:gd name="connsiteX29" fmla="*/ 714406 w 5953387"/>
              <a:gd name="connsiteY29" fmla="*/ 4647426 h 4647426"/>
              <a:gd name="connsiteX30" fmla="*/ 0 w 5953387"/>
              <a:gd name="connsiteY30" fmla="*/ 4647426 h 4647426"/>
              <a:gd name="connsiteX31" fmla="*/ 0 w 5953387"/>
              <a:gd name="connsiteY31" fmla="*/ 4066498 h 4647426"/>
              <a:gd name="connsiteX32" fmla="*/ 0 w 5953387"/>
              <a:gd name="connsiteY32" fmla="*/ 3532044 h 4647426"/>
              <a:gd name="connsiteX33" fmla="*/ 0 w 5953387"/>
              <a:gd name="connsiteY33" fmla="*/ 3090538 h 4647426"/>
              <a:gd name="connsiteX34" fmla="*/ 0 w 5953387"/>
              <a:gd name="connsiteY34" fmla="*/ 2649033 h 4647426"/>
              <a:gd name="connsiteX35" fmla="*/ 0 w 5953387"/>
              <a:gd name="connsiteY35" fmla="*/ 2114579 h 4647426"/>
              <a:gd name="connsiteX36" fmla="*/ 0 w 5953387"/>
              <a:gd name="connsiteY36" fmla="*/ 1580125 h 4647426"/>
              <a:gd name="connsiteX37" fmla="*/ 0 w 5953387"/>
              <a:gd name="connsiteY37" fmla="*/ 999197 h 4647426"/>
              <a:gd name="connsiteX38" fmla="*/ 0 w 5953387"/>
              <a:gd name="connsiteY38" fmla="*/ 0 h 464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53387" h="4647426" extrusionOk="0">
                <a:moveTo>
                  <a:pt x="0" y="0"/>
                </a:moveTo>
                <a:cubicBezTo>
                  <a:pt x="187589" y="-1859"/>
                  <a:pt x="248321" y="22158"/>
                  <a:pt x="476271" y="0"/>
                </a:cubicBezTo>
                <a:cubicBezTo>
                  <a:pt x="704221" y="-22158"/>
                  <a:pt x="934023" y="50468"/>
                  <a:pt x="1190677" y="0"/>
                </a:cubicBezTo>
                <a:cubicBezTo>
                  <a:pt x="1447331" y="-50468"/>
                  <a:pt x="1486175" y="42236"/>
                  <a:pt x="1607414" y="0"/>
                </a:cubicBezTo>
                <a:cubicBezTo>
                  <a:pt x="1728653" y="-42236"/>
                  <a:pt x="1958333" y="32170"/>
                  <a:pt x="2083685" y="0"/>
                </a:cubicBezTo>
                <a:cubicBezTo>
                  <a:pt x="2209037" y="-32170"/>
                  <a:pt x="2454223" y="33929"/>
                  <a:pt x="2738558" y="0"/>
                </a:cubicBezTo>
                <a:cubicBezTo>
                  <a:pt x="3022893" y="-33929"/>
                  <a:pt x="3149829" y="60204"/>
                  <a:pt x="3333897" y="0"/>
                </a:cubicBezTo>
                <a:cubicBezTo>
                  <a:pt x="3517965" y="-60204"/>
                  <a:pt x="3794126" y="50450"/>
                  <a:pt x="4048303" y="0"/>
                </a:cubicBezTo>
                <a:cubicBezTo>
                  <a:pt x="4302480" y="-50450"/>
                  <a:pt x="4383083" y="916"/>
                  <a:pt x="4703176" y="0"/>
                </a:cubicBezTo>
                <a:cubicBezTo>
                  <a:pt x="5023269" y="-916"/>
                  <a:pt x="5037698" y="65375"/>
                  <a:pt x="5298514" y="0"/>
                </a:cubicBezTo>
                <a:cubicBezTo>
                  <a:pt x="5559330" y="-65375"/>
                  <a:pt x="5738066" y="11545"/>
                  <a:pt x="5953387" y="0"/>
                </a:cubicBezTo>
                <a:cubicBezTo>
                  <a:pt x="6003398" y="123283"/>
                  <a:pt x="5906790" y="284580"/>
                  <a:pt x="5953387" y="441505"/>
                </a:cubicBezTo>
                <a:cubicBezTo>
                  <a:pt x="5999984" y="598430"/>
                  <a:pt x="5943547" y="779009"/>
                  <a:pt x="5953387" y="1022434"/>
                </a:cubicBezTo>
                <a:cubicBezTo>
                  <a:pt x="5963227" y="1265859"/>
                  <a:pt x="5938955" y="1345050"/>
                  <a:pt x="5953387" y="1510413"/>
                </a:cubicBezTo>
                <a:cubicBezTo>
                  <a:pt x="5967819" y="1675776"/>
                  <a:pt x="5909633" y="1874530"/>
                  <a:pt x="5953387" y="1998393"/>
                </a:cubicBezTo>
                <a:cubicBezTo>
                  <a:pt x="5997141" y="2122256"/>
                  <a:pt x="5942460" y="2340806"/>
                  <a:pt x="5953387" y="2579321"/>
                </a:cubicBezTo>
                <a:cubicBezTo>
                  <a:pt x="5964314" y="2817836"/>
                  <a:pt x="5919757" y="2864927"/>
                  <a:pt x="5953387" y="3067301"/>
                </a:cubicBezTo>
                <a:cubicBezTo>
                  <a:pt x="5987017" y="3269675"/>
                  <a:pt x="5912822" y="3404631"/>
                  <a:pt x="5953387" y="3508807"/>
                </a:cubicBezTo>
                <a:cubicBezTo>
                  <a:pt x="5993952" y="3612983"/>
                  <a:pt x="5945555" y="3898479"/>
                  <a:pt x="5953387" y="3996786"/>
                </a:cubicBezTo>
                <a:cubicBezTo>
                  <a:pt x="5961219" y="4095093"/>
                  <a:pt x="5945672" y="4489953"/>
                  <a:pt x="5953387" y="4647426"/>
                </a:cubicBezTo>
                <a:cubicBezTo>
                  <a:pt x="5828338" y="4671826"/>
                  <a:pt x="5675027" y="4613468"/>
                  <a:pt x="5536650" y="4647426"/>
                </a:cubicBezTo>
                <a:cubicBezTo>
                  <a:pt x="5398273" y="4681384"/>
                  <a:pt x="5252318" y="4623184"/>
                  <a:pt x="5119913" y="4647426"/>
                </a:cubicBezTo>
                <a:cubicBezTo>
                  <a:pt x="4987508" y="4671668"/>
                  <a:pt x="4601757" y="4570186"/>
                  <a:pt x="4465040" y="4647426"/>
                </a:cubicBezTo>
                <a:cubicBezTo>
                  <a:pt x="4328323" y="4724666"/>
                  <a:pt x="4109804" y="4625974"/>
                  <a:pt x="3929235" y="4647426"/>
                </a:cubicBezTo>
                <a:cubicBezTo>
                  <a:pt x="3748666" y="4668878"/>
                  <a:pt x="3612196" y="4598683"/>
                  <a:pt x="3452964" y="4647426"/>
                </a:cubicBezTo>
                <a:cubicBezTo>
                  <a:pt x="3293732" y="4696169"/>
                  <a:pt x="3187119" y="4624851"/>
                  <a:pt x="3036227" y="4647426"/>
                </a:cubicBezTo>
                <a:cubicBezTo>
                  <a:pt x="2885335" y="4670001"/>
                  <a:pt x="2522871" y="4634215"/>
                  <a:pt x="2381355" y="4647426"/>
                </a:cubicBezTo>
                <a:cubicBezTo>
                  <a:pt x="2239839" y="4660637"/>
                  <a:pt x="1969807" y="4593638"/>
                  <a:pt x="1786016" y="4647426"/>
                </a:cubicBezTo>
                <a:cubicBezTo>
                  <a:pt x="1602225" y="4701214"/>
                  <a:pt x="1319297" y="4584310"/>
                  <a:pt x="1190677" y="4647426"/>
                </a:cubicBezTo>
                <a:cubicBezTo>
                  <a:pt x="1062057" y="4710542"/>
                  <a:pt x="868624" y="4604341"/>
                  <a:pt x="714406" y="4647426"/>
                </a:cubicBezTo>
                <a:cubicBezTo>
                  <a:pt x="560188" y="4690511"/>
                  <a:pt x="170157" y="4637200"/>
                  <a:pt x="0" y="4647426"/>
                </a:cubicBezTo>
                <a:cubicBezTo>
                  <a:pt x="-14450" y="4443201"/>
                  <a:pt x="60425" y="4339883"/>
                  <a:pt x="0" y="4066498"/>
                </a:cubicBezTo>
                <a:cubicBezTo>
                  <a:pt x="-60425" y="3793113"/>
                  <a:pt x="60768" y="3722787"/>
                  <a:pt x="0" y="3532044"/>
                </a:cubicBezTo>
                <a:cubicBezTo>
                  <a:pt x="-60768" y="3341301"/>
                  <a:pt x="40573" y="3267084"/>
                  <a:pt x="0" y="3090538"/>
                </a:cubicBezTo>
                <a:cubicBezTo>
                  <a:pt x="-40573" y="2913992"/>
                  <a:pt x="38947" y="2797569"/>
                  <a:pt x="0" y="2649033"/>
                </a:cubicBezTo>
                <a:cubicBezTo>
                  <a:pt x="-38947" y="2500498"/>
                  <a:pt x="50440" y="2352310"/>
                  <a:pt x="0" y="2114579"/>
                </a:cubicBezTo>
                <a:cubicBezTo>
                  <a:pt x="-50440" y="1876848"/>
                  <a:pt x="43603" y="1688757"/>
                  <a:pt x="0" y="1580125"/>
                </a:cubicBezTo>
                <a:cubicBezTo>
                  <a:pt x="-43603" y="1471493"/>
                  <a:pt x="13252" y="1192168"/>
                  <a:pt x="0" y="999197"/>
                </a:cubicBezTo>
                <a:cubicBezTo>
                  <a:pt x="-13252" y="806226"/>
                  <a:pt x="23501" y="359258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36329314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0" i="1" dirty="0">
                <a:solidFill>
                  <a:schemeClr val="bg1"/>
                </a:solidFill>
              </a:rPr>
              <a:t>Project</a:t>
            </a:r>
            <a:r>
              <a:rPr lang="it-IT" sz="9000" i="1" dirty="0">
                <a:solidFill>
                  <a:schemeClr val="bg1"/>
                </a:solidFill>
              </a:rPr>
              <a:t> work</a:t>
            </a:r>
          </a:p>
          <a:p>
            <a:pPr algn="ctr"/>
            <a:endParaRPr lang="it-IT" sz="4000" i="1" dirty="0"/>
          </a:p>
          <a:p>
            <a:pPr algn="ctr"/>
            <a:r>
              <a:rPr lang="it-IT" sz="4000" i="1" u="sng" dirty="0">
                <a:solidFill>
                  <a:srgbClr val="4007A2"/>
                </a:solidFill>
                <a:effectLst/>
                <a:latin typeface="Goudy Old Style (Titoli)"/>
                <a:hlinkClick r:id="rId7"/>
              </a:rPr>
              <a:t>Bifor-Birra</a:t>
            </a:r>
            <a:endParaRPr lang="it-IT" sz="4000" i="1" u="sng" dirty="0">
              <a:solidFill>
                <a:srgbClr val="4007A2"/>
              </a:solidFill>
              <a:effectLst/>
              <a:latin typeface="Goudy Old Style (Titoli)"/>
            </a:endParaRPr>
          </a:p>
          <a:p>
            <a:pPr algn="ctr"/>
            <a:endParaRPr lang="it-IT" sz="5000" i="1" u="sng" dirty="0">
              <a:solidFill>
                <a:srgbClr val="4007A2"/>
              </a:solidFill>
              <a:latin typeface="Goudy Old Style (Titoli)"/>
            </a:endParaRPr>
          </a:p>
          <a:p>
            <a:pPr algn="ctr"/>
            <a:r>
              <a:rPr lang="it-IT" sz="4000" i="1" dirty="0">
                <a:solidFill>
                  <a:srgbClr val="FF0000"/>
                </a:solidFill>
              </a:rPr>
              <a:t>(16-12-2022) ore 19:30</a:t>
            </a:r>
          </a:p>
          <a:p>
            <a:r>
              <a:rPr lang="it-IT" sz="1800" i="1" u="sng" dirty="0">
                <a:solidFill>
                  <a:srgbClr val="4007A2"/>
                </a:solidFill>
                <a:effectLst/>
                <a:latin typeface="Goudy Old Style (Titoli)"/>
              </a:rPr>
              <a:t> </a:t>
            </a:r>
            <a:endParaRPr lang="it-IT" sz="1800" i="1" u="sng" dirty="0">
              <a:solidFill>
                <a:srgbClr val="444444"/>
              </a:solidFill>
              <a:effectLst/>
              <a:latin typeface="Goudy Old Style (Titoli)"/>
            </a:endParaRPr>
          </a:p>
          <a:p>
            <a:r>
              <a:rPr lang="it-IT" sz="1800" i="1" dirty="0">
                <a:solidFill>
                  <a:schemeClr val="tx1"/>
                </a:solidFill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BDED6-C911-2B89-EFBE-7B779F12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66900"/>
          </a:xfrm>
        </p:spPr>
        <p:txBody>
          <a:bodyPr>
            <a:noAutofit/>
          </a:bodyPr>
          <a:lstStyle/>
          <a:p>
            <a:r>
              <a:rPr lang="it-IT" sz="9000" i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82F743-C875-FC96-1831-4BA484B3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9" y="1866900"/>
            <a:ext cx="11870422" cy="4659735"/>
          </a:xfrm>
          <a:custGeom>
            <a:avLst/>
            <a:gdLst>
              <a:gd name="connsiteX0" fmla="*/ 0 w 11870422"/>
              <a:gd name="connsiteY0" fmla="*/ 0 h 4659735"/>
              <a:gd name="connsiteX1" fmla="*/ 593521 w 11870422"/>
              <a:gd name="connsiteY1" fmla="*/ 0 h 4659735"/>
              <a:gd name="connsiteX2" fmla="*/ 949634 w 11870422"/>
              <a:gd name="connsiteY2" fmla="*/ 0 h 4659735"/>
              <a:gd name="connsiteX3" fmla="*/ 1424451 w 11870422"/>
              <a:gd name="connsiteY3" fmla="*/ 0 h 4659735"/>
              <a:gd name="connsiteX4" fmla="*/ 1899268 w 11870422"/>
              <a:gd name="connsiteY4" fmla="*/ 0 h 4659735"/>
              <a:gd name="connsiteX5" fmla="*/ 2730197 w 11870422"/>
              <a:gd name="connsiteY5" fmla="*/ 0 h 4659735"/>
              <a:gd name="connsiteX6" fmla="*/ 3086310 w 11870422"/>
              <a:gd name="connsiteY6" fmla="*/ 0 h 4659735"/>
              <a:gd name="connsiteX7" fmla="*/ 3323718 w 11870422"/>
              <a:gd name="connsiteY7" fmla="*/ 0 h 4659735"/>
              <a:gd name="connsiteX8" fmla="*/ 4154648 w 11870422"/>
              <a:gd name="connsiteY8" fmla="*/ 0 h 4659735"/>
              <a:gd name="connsiteX9" fmla="*/ 4985577 w 11870422"/>
              <a:gd name="connsiteY9" fmla="*/ 0 h 4659735"/>
              <a:gd name="connsiteX10" fmla="*/ 5460394 w 11870422"/>
              <a:gd name="connsiteY10" fmla="*/ 0 h 4659735"/>
              <a:gd name="connsiteX11" fmla="*/ 6172619 w 11870422"/>
              <a:gd name="connsiteY11" fmla="*/ 0 h 4659735"/>
              <a:gd name="connsiteX12" fmla="*/ 6647436 w 11870422"/>
              <a:gd name="connsiteY12" fmla="*/ 0 h 4659735"/>
              <a:gd name="connsiteX13" fmla="*/ 7240957 w 11870422"/>
              <a:gd name="connsiteY13" fmla="*/ 0 h 4659735"/>
              <a:gd name="connsiteX14" fmla="*/ 7953183 w 11870422"/>
              <a:gd name="connsiteY14" fmla="*/ 0 h 4659735"/>
              <a:gd name="connsiteX15" fmla="*/ 8428000 w 11870422"/>
              <a:gd name="connsiteY15" fmla="*/ 0 h 4659735"/>
              <a:gd name="connsiteX16" fmla="*/ 8665408 w 11870422"/>
              <a:gd name="connsiteY16" fmla="*/ 0 h 4659735"/>
              <a:gd name="connsiteX17" fmla="*/ 8902817 w 11870422"/>
              <a:gd name="connsiteY17" fmla="*/ 0 h 4659735"/>
              <a:gd name="connsiteX18" fmla="*/ 9140225 w 11870422"/>
              <a:gd name="connsiteY18" fmla="*/ 0 h 4659735"/>
              <a:gd name="connsiteX19" fmla="*/ 9971154 w 11870422"/>
              <a:gd name="connsiteY19" fmla="*/ 0 h 4659735"/>
              <a:gd name="connsiteX20" fmla="*/ 10564676 w 11870422"/>
              <a:gd name="connsiteY20" fmla="*/ 0 h 4659735"/>
              <a:gd name="connsiteX21" fmla="*/ 11276901 w 11870422"/>
              <a:gd name="connsiteY21" fmla="*/ 0 h 4659735"/>
              <a:gd name="connsiteX22" fmla="*/ 11870422 w 11870422"/>
              <a:gd name="connsiteY22" fmla="*/ 0 h 4659735"/>
              <a:gd name="connsiteX23" fmla="*/ 11870422 w 11870422"/>
              <a:gd name="connsiteY23" fmla="*/ 582467 h 4659735"/>
              <a:gd name="connsiteX24" fmla="*/ 11870422 w 11870422"/>
              <a:gd name="connsiteY24" fmla="*/ 1025142 h 4659735"/>
              <a:gd name="connsiteX25" fmla="*/ 11870422 w 11870422"/>
              <a:gd name="connsiteY25" fmla="*/ 1467817 h 4659735"/>
              <a:gd name="connsiteX26" fmla="*/ 11870422 w 11870422"/>
              <a:gd name="connsiteY26" fmla="*/ 2003686 h 4659735"/>
              <a:gd name="connsiteX27" fmla="*/ 11870422 w 11870422"/>
              <a:gd name="connsiteY27" fmla="*/ 2492958 h 4659735"/>
              <a:gd name="connsiteX28" fmla="*/ 11870422 w 11870422"/>
              <a:gd name="connsiteY28" fmla="*/ 3028828 h 4659735"/>
              <a:gd name="connsiteX29" fmla="*/ 11870422 w 11870422"/>
              <a:gd name="connsiteY29" fmla="*/ 3611295 h 4659735"/>
              <a:gd name="connsiteX30" fmla="*/ 11870422 w 11870422"/>
              <a:gd name="connsiteY30" fmla="*/ 4659735 h 4659735"/>
              <a:gd name="connsiteX31" fmla="*/ 11158197 w 11870422"/>
              <a:gd name="connsiteY31" fmla="*/ 4659735 h 4659735"/>
              <a:gd name="connsiteX32" fmla="*/ 10802084 w 11870422"/>
              <a:gd name="connsiteY32" fmla="*/ 4659735 h 4659735"/>
              <a:gd name="connsiteX33" fmla="*/ 10208563 w 11870422"/>
              <a:gd name="connsiteY33" fmla="*/ 4659735 h 4659735"/>
              <a:gd name="connsiteX34" fmla="*/ 9852450 w 11870422"/>
              <a:gd name="connsiteY34" fmla="*/ 4659735 h 4659735"/>
              <a:gd name="connsiteX35" fmla="*/ 9496338 w 11870422"/>
              <a:gd name="connsiteY35" fmla="*/ 4659735 h 4659735"/>
              <a:gd name="connsiteX36" fmla="*/ 9021521 w 11870422"/>
              <a:gd name="connsiteY36" fmla="*/ 4659735 h 4659735"/>
              <a:gd name="connsiteX37" fmla="*/ 8190591 w 11870422"/>
              <a:gd name="connsiteY37" fmla="*/ 4659735 h 4659735"/>
              <a:gd name="connsiteX38" fmla="*/ 7834479 w 11870422"/>
              <a:gd name="connsiteY38" fmla="*/ 4659735 h 4659735"/>
              <a:gd name="connsiteX39" fmla="*/ 7597070 w 11870422"/>
              <a:gd name="connsiteY39" fmla="*/ 4659735 h 4659735"/>
              <a:gd name="connsiteX40" fmla="*/ 7003549 w 11870422"/>
              <a:gd name="connsiteY40" fmla="*/ 4659735 h 4659735"/>
              <a:gd name="connsiteX41" fmla="*/ 6172619 w 11870422"/>
              <a:gd name="connsiteY41" fmla="*/ 4659735 h 4659735"/>
              <a:gd name="connsiteX42" fmla="*/ 5460394 w 11870422"/>
              <a:gd name="connsiteY42" fmla="*/ 4659735 h 4659735"/>
              <a:gd name="connsiteX43" fmla="*/ 5104281 w 11870422"/>
              <a:gd name="connsiteY43" fmla="*/ 4659735 h 4659735"/>
              <a:gd name="connsiteX44" fmla="*/ 4748169 w 11870422"/>
              <a:gd name="connsiteY44" fmla="*/ 4659735 h 4659735"/>
              <a:gd name="connsiteX45" fmla="*/ 3917239 w 11870422"/>
              <a:gd name="connsiteY45" fmla="*/ 4659735 h 4659735"/>
              <a:gd name="connsiteX46" fmla="*/ 3205014 w 11870422"/>
              <a:gd name="connsiteY46" fmla="*/ 4659735 h 4659735"/>
              <a:gd name="connsiteX47" fmla="*/ 2848901 w 11870422"/>
              <a:gd name="connsiteY47" fmla="*/ 4659735 h 4659735"/>
              <a:gd name="connsiteX48" fmla="*/ 2136676 w 11870422"/>
              <a:gd name="connsiteY48" fmla="*/ 4659735 h 4659735"/>
              <a:gd name="connsiteX49" fmla="*/ 1661859 w 11870422"/>
              <a:gd name="connsiteY49" fmla="*/ 4659735 h 4659735"/>
              <a:gd name="connsiteX50" fmla="*/ 1305746 w 11870422"/>
              <a:gd name="connsiteY50" fmla="*/ 4659735 h 4659735"/>
              <a:gd name="connsiteX51" fmla="*/ 712225 w 11870422"/>
              <a:gd name="connsiteY51" fmla="*/ 4659735 h 4659735"/>
              <a:gd name="connsiteX52" fmla="*/ 0 w 11870422"/>
              <a:gd name="connsiteY52" fmla="*/ 4659735 h 4659735"/>
              <a:gd name="connsiteX53" fmla="*/ 0 w 11870422"/>
              <a:gd name="connsiteY53" fmla="*/ 3984073 h 4659735"/>
              <a:gd name="connsiteX54" fmla="*/ 0 w 11870422"/>
              <a:gd name="connsiteY54" fmla="*/ 3308412 h 4659735"/>
              <a:gd name="connsiteX55" fmla="*/ 0 w 11870422"/>
              <a:gd name="connsiteY55" fmla="*/ 2632750 h 4659735"/>
              <a:gd name="connsiteX56" fmla="*/ 0 w 11870422"/>
              <a:gd name="connsiteY56" fmla="*/ 2096881 h 4659735"/>
              <a:gd name="connsiteX57" fmla="*/ 0 w 11870422"/>
              <a:gd name="connsiteY57" fmla="*/ 1421219 h 4659735"/>
              <a:gd name="connsiteX58" fmla="*/ 0 w 11870422"/>
              <a:gd name="connsiteY58" fmla="*/ 885350 h 4659735"/>
              <a:gd name="connsiteX59" fmla="*/ 0 w 11870422"/>
              <a:gd name="connsiteY59" fmla="*/ 0 h 465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870422" h="4659735" fill="none" extrusionOk="0">
                <a:moveTo>
                  <a:pt x="0" y="0"/>
                </a:moveTo>
                <a:cubicBezTo>
                  <a:pt x="147610" y="-9746"/>
                  <a:pt x="374359" y="5375"/>
                  <a:pt x="593521" y="0"/>
                </a:cubicBezTo>
                <a:cubicBezTo>
                  <a:pt x="812683" y="-5375"/>
                  <a:pt x="867916" y="21267"/>
                  <a:pt x="949634" y="0"/>
                </a:cubicBezTo>
                <a:cubicBezTo>
                  <a:pt x="1031352" y="-21267"/>
                  <a:pt x="1271101" y="56649"/>
                  <a:pt x="1424451" y="0"/>
                </a:cubicBezTo>
                <a:cubicBezTo>
                  <a:pt x="1577801" y="-56649"/>
                  <a:pt x="1743188" y="26455"/>
                  <a:pt x="1899268" y="0"/>
                </a:cubicBezTo>
                <a:cubicBezTo>
                  <a:pt x="2055348" y="-26455"/>
                  <a:pt x="2516527" y="21568"/>
                  <a:pt x="2730197" y="0"/>
                </a:cubicBezTo>
                <a:cubicBezTo>
                  <a:pt x="2943867" y="-21568"/>
                  <a:pt x="3007108" y="21743"/>
                  <a:pt x="3086310" y="0"/>
                </a:cubicBezTo>
                <a:cubicBezTo>
                  <a:pt x="3165512" y="-21743"/>
                  <a:pt x="3238412" y="13090"/>
                  <a:pt x="3323718" y="0"/>
                </a:cubicBezTo>
                <a:cubicBezTo>
                  <a:pt x="3409024" y="-13090"/>
                  <a:pt x="3846917" y="46753"/>
                  <a:pt x="4154648" y="0"/>
                </a:cubicBezTo>
                <a:cubicBezTo>
                  <a:pt x="4462379" y="-46753"/>
                  <a:pt x="4814364" y="34515"/>
                  <a:pt x="4985577" y="0"/>
                </a:cubicBezTo>
                <a:cubicBezTo>
                  <a:pt x="5156790" y="-34515"/>
                  <a:pt x="5339301" y="31308"/>
                  <a:pt x="5460394" y="0"/>
                </a:cubicBezTo>
                <a:cubicBezTo>
                  <a:pt x="5581487" y="-31308"/>
                  <a:pt x="5855641" y="23070"/>
                  <a:pt x="6172619" y="0"/>
                </a:cubicBezTo>
                <a:cubicBezTo>
                  <a:pt x="6489598" y="-23070"/>
                  <a:pt x="6466816" y="29112"/>
                  <a:pt x="6647436" y="0"/>
                </a:cubicBezTo>
                <a:cubicBezTo>
                  <a:pt x="6828056" y="-29112"/>
                  <a:pt x="6956303" y="27698"/>
                  <a:pt x="7240957" y="0"/>
                </a:cubicBezTo>
                <a:cubicBezTo>
                  <a:pt x="7525611" y="-27698"/>
                  <a:pt x="7670038" y="6786"/>
                  <a:pt x="7953183" y="0"/>
                </a:cubicBezTo>
                <a:cubicBezTo>
                  <a:pt x="8236328" y="-6786"/>
                  <a:pt x="8196743" y="39158"/>
                  <a:pt x="8428000" y="0"/>
                </a:cubicBezTo>
                <a:cubicBezTo>
                  <a:pt x="8659257" y="-39158"/>
                  <a:pt x="8572272" y="495"/>
                  <a:pt x="8665408" y="0"/>
                </a:cubicBezTo>
                <a:cubicBezTo>
                  <a:pt x="8758544" y="-495"/>
                  <a:pt x="8804198" y="12265"/>
                  <a:pt x="8902817" y="0"/>
                </a:cubicBezTo>
                <a:cubicBezTo>
                  <a:pt x="9001436" y="-12265"/>
                  <a:pt x="9059411" y="10881"/>
                  <a:pt x="9140225" y="0"/>
                </a:cubicBezTo>
                <a:cubicBezTo>
                  <a:pt x="9221039" y="-10881"/>
                  <a:pt x="9646960" y="59992"/>
                  <a:pt x="9971154" y="0"/>
                </a:cubicBezTo>
                <a:cubicBezTo>
                  <a:pt x="10295348" y="-59992"/>
                  <a:pt x="10358457" y="26659"/>
                  <a:pt x="10564676" y="0"/>
                </a:cubicBezTo>
                <a:cubicBezTo>
                  <a:pt x="10770895" y="-26659"/>
                  <a:pt x="11011046" y="10252"/>
                  <a:pt x="11276901" y="0"/>
                </a:cubicBezTo>
                <a:cubicBezTo>
                  <a:pt x="11542756" y="-10252"/>
                  <a:pt x="11666408" y="16386"/>
                  <a:pt x="11870422" y="0"/>
                </a:cubicBezTo>
                <a:cubicBezTo>
                  <a:pt x="11887695" y="229107"/>
                  <a:pt x="11857628" y="456609"/>
                  <a:pt x="11870422" y="582467"/>
                </a:cubicBezTo>
                <a:cubicBezTo>
                  <a:pt x="11883216" y="708325"/>
                  <a:pt x="11864417" y="814872"/>
                  <a:pt x="11870422" y="1025142"/>
                </a:cubicBezTo>
                <a:cubicBezTo>
                  <a:pt x="11876427" y="1235412"/>
                  <a:pt x="11818575" y="1372461"/>
                  <a:pt x="11870422" y="1467817"/>
                </a:cubicBezTo>
                <a:cubicBezTo>
                  <a:pt x="11922269" y="1563174"/>
                  <a:pt x="11825300" y="1753029"/>
                  <a:pt x="11870422" y="2003686"/>
                </a:cubicBezTo>
                <a:cubicBezTo>
                  <a:pt x="11915544" y="2254343"/>
                  <a:pt x="11837589" y="2301680"/>
                  <a:pt x="11870422" y="2492958"/>
                </a:cubicBezTo>
                <a:cubicBezTo>
                  <a:pt x="11903255" y="2684236"/>
                  <a:pt x="11847264" y="2874365"/>
                  <a:pt x="11870422" y="3028828"/>
                </a:cubicBezTo>
                <a:cubicBezTo>
                  <a:pt x="11893580" y="3183291"/>
                  <a:pt x="11831062" y="3450214"/>
                  <a:pt x="11870422" y="3611295"/>
                </a:cubicBezTo>
                <a:cubicBezTo>
                  <a:pt x="11909782" y="3772376"/>
                  <a:pt x="11758879" y="4163281"/>
                  <a:pt x="11870422" y="4659735"/>
                </a:cubicBezTo>
                <a:cubicBezTo>
                  <a:pt x="11708136" y="4733144"/>
                  <a:pt x="11342263" y="4641612"/>
                  <a:pt x="11158197" y="4659735"/>
                </a:cubicBezTo>
                <a:cubicBezTo>
                  <a:pt x="10974132" y="4677858"/>
                  <a:pt x="10928533" y="4647726"/>
                  <a:pt x="10802084" y="4659735"/>
                </a:cubicBezTo>
                <a:cubicBezTo>
                  <a:pt x="10675635" y="4671744"/>
                  <a:pt x="10469525" y="4604797"/>
                  <a:pt x="10208563" y="4659735"/>
                </a:cubicBezTo>
                <a:cubicBezTo>
                  <a:pt x="9947601" y="4714673"/>
                  <a:pt x="9990312" y="4640608"/>
                  <a:pt x="9852450" y="4659735"/>
                </a:cubicBezTo>
                <a:cubicBezTo>
                  <a:pt x="9714588" y="4678862"/>
                  <a:pt x="9606583" y="4658899"/>
                  <a:pt x="9496338" y="4659735"/>
                </a:cubicBezTo>
                <a:cubicBezTo>
                  <a:pt x="9386093" y="4660571"/>
                  <a:pt x="9222864" y="4618475"/>
                  <a:pt x="9021521" y="4659735"/>
                </a:cubicBezTo>
                <a:cubicBezTo>
                  <a:pt x="8820178" y="4700995"/>
                  <a:pt x="8444349" y="4585053"/>
                  <a:pt x="8190591" y="4659735"/>
                </a:cubicBezTo>
                <a:cubicBezTo>
                  <a:pt x="7936833" y="4734417"/>
                  <a:pt x="8006077" y="4632418"/>
                  <a:pt x="7834479" y="4659735"/>
                </a:cubicBezTo>
                <a:cubicBezTo>
                  <a:pt x="7662881" y="4687052"/>
                  <a:pt x="7673996" y="4644960"/>
                  <a:pt x="7597070" y="4659735"/>
                </a:cubicBezTo>
                <a:cubicBezTo>
                  <a:pt x="7520144" y="4674510"/>
                  <a:pt x="7253313" y="4593719"/>
                  <a:pt x="7003549" y="4659735"/>
                </a:cubicBezTo>
                <a:cubicBezTo>
                  <a:pt x="6753785" y="4725751"/>
                  <a:pt x="6380668" y="4642414"/>
                  <a:pt x="6172619" y="4659735"/>
                </a:cubicBezTo>
                <a:cubicBezTo>
                  <a:pt x="5964570" y="4677056"/>
                  <a:pt x="5619716" y="4639617"/>
                  <a:pt x="5460394" y="4659735"/>
                </a:cubicBezTo>
                <a:cubicBezTo>
                  <a:pt x="5301072" y="4679853"/>
                  <a:pt x="5274243" y="4636928"/>
                  <a:pt x="5104281" y="4659735"/>
                </a:cubicBezTo>
                <a:cubicBezTo>
                  <a:pt x="4934319" y="4682542"/>
                  <a:pt x="4916238" y="4645984"/>
                  <a:pt x="4748169" y="4659735"/>
                </a:cubicBezTo>
                <a:cubicBezTo>
                  <a:pt x="4580100" y="4673486"/>
                  <a:pt x="4122044" y="4644172"/>
                  <a:pt x="3917239" y="4659735"/>
                </a:cubicBezTo>
                <a:cubicBezTo>
                  <a:pt x="3712434" y="4675298"/>
                  <a:pt x="3369172" y="4600200"/>
                  <a:pt x="3205014" y="4659735"/>
                </a:cubicBezTo>
                <a:cubicBezTo>
                  <a:pt x="3040856" y="4719270"/>
                  <a:pt x="2931099" y="4647134"/>
                  <a:pt x="2848901" y="4659735"/>
                </a:cubicBezTo>
                <a:cubicBezTo>
                  <a:pt x="2766703" y="4672336"/>
                  <a:pt x="2490364" y="4644596"/>
                  <a:pt x="2136676" y="4659735"/>
                </a:cubicBezTo>
                <a:cubicBezTo>
                  <a:pt x="1782989" y="4674874"/>
                  <a:pt x="1766549" y="4637133"/>
                  <a:pt x="1661859" y="4659735"/>
                </a:cubicBezTo>
                <a:cubicBezTo>
                  <a:pt x="1557169" y="4682337"/>
                  <a:pt x="1436034" y="4629453"/>
                  <a:pt x="1305746" y="4659735"/>
                </a:cubicBezTo>
                <a:cubicBezTo>
                  <a:pt x="1175458" y="4690017"/>
                  <a:pt x="886018" y="4601141"/>
                  <a:pt x="712225" y="4659735"/>
                </a:cubicBezTo>
                <a:cubicBezTo>
                  <a:pt x="538432" y="4718329"/>
                  <a:pt x="155190" y="4618541"/>
                  <a:pt x="0" y="4659735"/>
                </a:cubicBezTo>
                <a:cubicBezTo>
                  <a:pt x="-63151" y="4442544"/>
                  <a:pt x="31174" y="4211368"/>
                  <a:pt x="0" y="3984073"/>
                </a:cubicBezTo>
                <a:cubicBezTo>
                  <a:pt x="-31174" y="3756778"/>
                  <a:pt x="42552" y="3496567"/>
                  <a:pt x="0" y="3308412"/>
                </a:cubicBezTo>
                <a:cubicBezTo>
                  <a:pt x="-42552" y="3120257"/>
                  <a:pt x="16198" y="2793568"/>
                  <a:pt x="0" y="2632750"/>
                </a:cubicBezTo>
                <a:cubicBezTo>
                  <a:pt x="-16198" y="2471932"/>
                  <a:pt x="63645" y="2351389"/>
                  <a:pt x="0" y="2096881"/>
                </a:cubicBezTo>
                <a:cubicBezTo>
                  <a:pt x="-63645" y="1842373"/>
                  <a:pt x="61083" y="1724637"/>
                  <a:pt x="0" y="1421219"/>
                </a:cubicBezTo>
                <a:cubicBezTo>
                  <a:pt x="-61083" y="1117801"/>
                  <a:pt x="1196" y="1088052"/>
                  <a:pt x="0" y="885350"/>
                </a:cubicBezTo>
                <a:cubicBezTo>
                  <a:pt x="-1196" y="682648"/>
                  <a:pt x="67208" y="360741"/>
                  <a:pt x="0" y="0"/>
                </a:cubicBezTo>
                <a:close/>
              </a:path>
              <a:path w="11870422" h="4659735" stroke="0" extrusionOk="0">
                <a:moveTo>
                  <a:pt x="0" y="0"/>
                </a:moveTo>
                <a:cubicBezTo>
                  <a:pt x="91474" y="-15950"/>
                  <a:pt x="159487" y="11299"/>
                  <a:pt x="237408" y="0"/>
                </a:cubicBezTo>
                <a:cubicBezTo>
                  <a:pt x="315329" y="-11299"/>
                  <a:pt x="483150" y="18233"/>
                  <a:pt x="593521" y="0"/>
                </a:cubicBezTo>
                <a:cubicBezTo>
                  <a:pt x="703892" y="-18233"/>
                  <a:pt x="772426" y="3544"/>
                  <a:pt x="830930" y="0"/>
                </a:cubicBezTo>
                <a:cubicBezTo>
                  <a:pt x="889434" y="-3544"/>
                  <a:pt x="1018879" y="17498"/>
                  <a:pt x="1068338" y="0"/>
                </a:cubicBezTo>
                <a:cubicBezTo>
                  <a:pt x="1117797" y="-17498"/>
                  <a:pt x="1703096" y="36383"/>
                  <a:pt x="1899268" y="0"/>
                </a:cubicBezTo>
                <a:cubicBezTo>
                  <a:pt x="2095440" y="-36383"/>
                  <a:pt x="2048361" y="26376"/>
                  <a:pt x="2136676" y="0"/>
                </a:cubicBezTo>
                <a:cubicBezTo>
                  <a:pt x="2224991" y="-26376"/>
                  <a:pt x="2457435" y="32189"/>
                  <a:pt x="2730197" y="0"/>
                </a:cubicBezTo>
                <a:cubicBezTo>
                  <a:pt x="3002959" y="-32189"/>
                  <a:pt x="2969172" y="1569"/>
                  <a:pt x="3086310" y="0"/>
                </a:cubicBezTo>
                <a:cubicBezTo>
                  <a:pt x="3203448" y="-1569"/>
                  <a:pt x="3451373" y="27414"/>
                  <a:pt x="3561127" y="0"/>
                </a:cubicBezTo>
                <a:cubicBezTo>
                  <a:pt x="3670881" y="-27414"/>
                  <a:pt x="3772866" y="18499"/>
                  <a:pt x="3917239" y="0"/>
                </a:cubicBezTo>
                <a:cubicBezTo>
                  <a:pt x="4061612" y="-18499"/>
                  <a:pt x="4580375" y="92713"/>
                  <a:pt x="4748169" y="0"/>
                </a:cubicBezTo>
                <a:cubicBezTo>
                  <a:pt x="4915963" y="-92713"/>
                  <a:pt x="5141641" y="18367"/>
                  <a:pt x="5460394" y="0"/>
                </a:cubicBezTo>
                <a:cubicBezTo>
                  <a:pt x="5779147" y="-18367"/>
                  <a:pt x="5920724" y="73486"/>
                  <a:pt x="6291324" y="0"/>
                </a:cubicBezTo>
                <a:cubicBezTo>
                  <a:pt x="6661924" y="-73486"/>
                  <a:pt x="6468496" y="719"/>
                  <a:pt x="6528732" y="0"/>
                </a:cubicBezTo>
                <a:cubicBezTo>
                  <a:pt x="6588968" y="-719"/>
                  <a:pt x="6760929" y="7978"/>
                  <a:pt x="6884845" y="0"/>
                </a:cubicBezTo>
                <a:cubicBezTo>
                  <a:pt x="7008761" y="-7978"/>
                  <a:pt x="7466870" y="2798"/>
                  <a:pt x="7715774" y="0"/>
                </a:cubicBezTo>
                <a:cubicBezTo>
                  <a:pt x="7964678" y="-2798"/>
                  <a:pt x="8375250" y="87375"/>
                  <a:pt x="8546704" y="0"/>
                </a:cubicBezTo>
                <a:cubicBezTo>
                  <a:pt x="8718158" y="-87375"/>
                  <a:pt x="8692998" y="20099"/>
                  <a:pt x="8784112" y="0"/>
                </a:cubicBezTo>
                <a:cubicBezTo>
                  <a:pt x="8875226" y="-20099"/>
                  <a:pt x="8969266" y="6910"/>
                  <a:pt x="9021521" y="0"/>
                </a:cubicBezTo>
                <a:cubicBezTo>
                  <a:pt x="9073776" y="-6910"/>
                  <a:pt x="9473896" y="45330"/>
                  <a:pt x="9733746" y="0"/>
                </a:cubicBezTo>
                <a:cubicBezTo>
                  <a:pt x="9993596" y="-45330"/>
                  <a:pt x="10056999" y="39248"/>
                  <a:pt x="10327267" y="0"/>
                </a:cubicBezTo>
                <a:cubicBezTo>
                  <a:pt x="10597535" y="-39248"/>
                  <a:pt x="10483233" y="24310"/>
                  <a:pt x="10564676" y="0"/>
                </a:cubicBezTo>
                <a:cubicBezTo>
                  <a:pt x="10646119" y="-24310"/>
                  <a:pt x="10849296" y="8479"/>
                  <a:pt x="10920788" y="0"/>
                </a:cubicBezTo>
                <a:cubicBezTo>
                  <a:pt x="10992280" y="-8479"/>
                  <a:pt x="11048394" y="643"/>
                  <a:pt x="11158197" y="0"/>
                </a:cubicBezTo>
                <a:cubicBezTo>
                  <a:pt x="11268000" y="-643"/>
                  <a:pt x="11647231" y="32531"/>
                  <a:pt x="11870422" y="0"/>
                </a:cubicBezTo>
                <a:cubicBezTo>
                  <a:pt x="11935393" y="271610"/>
                  <a:pt x="11818926" y="339126"/>
                  <a:pt x="11870422" y="629064"/>
                </a:cubicBezTo>
                <a:cubicBezTo>
                  <a:pt x="11921918" y="919002"/>
                  <a:pt x="11827782" y="949454"/>
                  <a:pt x="11870422" y="1071739"/>
                </a:cubicBezTo>
                <a:cubicBezTo>
                  <a:pt x="11913062" y="1194024"/>
                  <a:pt x="11852586" y="1432549"/>
                  <a:pt x="11870422" y="1561011"/>
                </a:cubicBezTo>
                <a:cubicBezTo>
                  <a:pt x="11888258" y="1689473"/>
                  <a:pt x="11823503" y="1917458"/>
                  <a:pt x="11870422" y="2190075"/>
                </a:cubicBezTo>
                <a:cubicBezTo>
                  <a:pt x="11917341" y="2462692"/>
                  <a:pt x="11847703" y="2513377"/>
                  <a:pt x="11870422" y="2632750"/>
                </a:cubicBezTo>
                <a:cubicBezTo>
                  <a:pt x="11893141" y="2752123"/>
                  <a:pt x="11816975" y="3072916"/>
                  <a:pt x="11870422" y="3215217"/>
                </a:cubicBezTo>
                <a:cubicBezTo>
                  <a:pt x="11923869" y="3357518"/>
                  <a:pt x="11842250" y="3551754"/>
                  <a:pt x="11870422" y="3657892"/>
                </a:cubicBezTo>
                <a:cubicBezTo>
                  <a:pt x="11898594" y="3764031"/>
                  <a:pt x="11788639" y="4404469"/>
                  <a:pt x="11870422" y="4659735"/>
                </a:cubicBezTo>
                <a:cubicBezTo>
                  <a:pt x="11643298" y="4718363"/>
                  <a:pt x="11429584" y="4624063"/>
                  <a:pt x="11276901" y="4659735"/>
                </a:cubicBezTo>
                <a:cubicBezTo>
                  <a:pt x="11124218" y="4695407"/>
                  <a:pt x="10976392" y="4647016"/>
                  <a:pt x="10802084" y="4659735"/>
                </a:cubicBezTo>
                <a:cubicBezTo>
                  <a:pt x="10627776" y="4672454"/>
                  <a:pt x="10431304" y="4657338"/>
                  <a:pt x="10327267" y="4659735"/>
                </a:cubicBezTo>
                <a:cubicBezTo>
                  <a:pt x="10223230" y="4662132"/>
                  <a:pt x="9804640" y="4617384"/>
                  <a:pt x="9615042" y="4659735"/>
                </a:cubicBezTo>
                <a:cubicBezTo>
                  <a:pt x="9425445" y="4702086"/>
                  <a:pt x="9385929" y="4620098"/>
                  <a:pt x="9258929" y="4659735"/>
                </a:cubicBezTo>
                <a:cubicBezTo>
                  <a:pt x="9131929" y="4699372"/>
                  <a:pt x="8608828" y="4599545"/>
                  <a:pt x="8428000" y="4659735"/>
                </a:cubicBezTo>
                <a:cubicBezTo>
                  <a:pt x="8247172" y="4719925"/>
                  <a:pt x="8178162" y="4624676"/>
                  <a:pt x="8071887" y="4659735"/>
                </a:cubicBezTo>
                <a:cubicBezTo>
                  <a:pt x="7965612" y="4694794"/>
                  <a:pt x="7449510" y="4608727"/>
                  <a:pt x="7240957" y="4659735"/>
                </a:cubicBezTo>
                <a:cubicBezTo>
                  <a:pt x="7032404" y="4710743"/>
                  <a:pt x="6924752" y="4656095"/>
                  <a:pt x="6647436" y="4659735"/>
                </a:cubicBezTo>
                <a:cubicBezTo>
                  <a:pt x="6370120" y="4663375"/>
                  <a:pt x="6513611" y="4656473"/>
                  <a:pt x="6410028" y="4659735"/>
                </a:cubicBezTo>
                <a:cubicBezTo>
                  <a:pt x="6306445" y="4662997"/>
                  <a:pt x="6178689" y="4620869"/>
                  <a:pt x="6053915" y="4659735"/>
                </a:cubicBezTo>
                <a:cubicBezTo>
                  <a:pt x="5929141" y="4698601"/>
                  <a:pt x="5504279" y="4608256"/>
                  <a:pt x="5341690" y="4659735"/>
                </a:cubicBezTo>
                <a:cubicBezTo>
                  <a:pt x="5179102" y="4711214"/>
                  <a:pt x="4745235" y="4591164"/>
                  <a:pt x="4510760" y="4659735"/>
                </a:cubicBezTo>
                <a:cubicBezTo>
                  <a:pt x="4276285" y="4728306"/>
                  <a:pt x="4339863" y="4652769"/>
                  <a:pt x="4273352" y="4659735"/>
                </a:cubicBezTo>
                <a:cubicBezTo>
                  <a:pt x="4206841" y="4666701"/>
                  <a:pt x="3813268" y="4642022"/>
                  <a:pt x="3679831" y="4659735"/>
                </a:cubicBezTo>
                <a:cubicBezTo>
                  <a:pt x="3546394" y="4677448"/>
                  <a:pt x="3383109" y="4650189"/>
                  <a:pt x="3205014" y="4659735"/>
                </a:cubicBezTo>
                <a:cubicBezTo>
                  <a:pt x="3026919" y="4669281"/>
                  <a:pt x="3045314" y="4642370"/>
                  <a:pt x="2967605" y="4659735"/>
                </a:cubicBezTo>
                <a:cubicBezTo>
                  <a:pt x="2889896" y="4677100"/>
                  <a:pt x="2554832" y="4621794"/>
                  <a:pt x="2255380" y="4659735"/>
                </a:cubicBezTo>
                <a:cubicBezTo>
                  <a:pt x="1955928" y="4697676"/>
                  <a:pt x="2125068" y="4633093"/>
                  <a:pt x="2017972" y="4659735"/>
                </a:cubicBezTo>
                <a:cubicBezTo>
                  <a:pt x="1910876" y="4686377"/>
                  <a:pt x="1408152" y="4655699"/>
                  <a:pt x="1187042" y="4659735"/>
                </a:cubicBezTo>
                <a:cubicBezTo>
                  <a:pt x="965932" y="4663771"/>
                  <a:pt x="836224" y="4607801"/>
                  <a:pt x="712225" y="4659735"/>
                </a:cubicBezTo>
                <a:cubicBezTo>
                  <a:pt x="588226" y="4711669"/>
                  <a:pt x="165490" y="4574557"/>
                  <a:pt x="0" y="4659735"/>
                </a:cubicBezTo>
                <a:cubicBezTo>
                  <a:pt x="-49329" y="4406727"/>
                  <a:pt x="48331" y="4240483"/>
                  <a:pt x="0" y="4123865"/>
                </a:cubicBezTo>
                <a:cubicBezTo>
                  <a:pt x="-48331" y="4007247"/>
                  <a:pt x="11129" y="3803932"/>
                  <a:pt x="0" y="3587996"/>
                </a:cubicBezTo>
                <a:cubicBezTo>
                  <a:pt x="-11129" y="3372060"/>
                  <a:pt x="30886" y="3213871"/>
                  <a:pt x="0" y="3052126"/>
                </a:cubicBezTo>
                <a:cubicBezTo>
                  <a:pt x="-30886" y="2890381"/>
                  <a:pt x="56561" y="2682990"/>
                  <a:pt x="0" y="2376465"/>
                </a:cubicBezTo>
                <a:cubicBezTo>
                  <a:pt x="-56561" y="2069940"/>
                  <a:pt x="31232" y="2096039"/>
                  <a:pt x="0" y="1933790"/>
                </a:cubicBezTo>
                <a:cubicBezTo>
                  <a:pt x="-31232" y="1771541"/>
                  <a:pt x="25134" y="1571306"/>
                  <a:pt x="0" y="1397921"/>
                </a:cubicBezTo>
                <a:cubicBezTo>
                  <a:pt x="-25134" y="1224536"/>
                  <a:pt x="24327" y="1173545"/>
                  <a:pt x="0" y="955246"/>
                </a:cubicBezTo>
                <a:cubicBezTo>
                  <a:pt x="-24327" y="736947"/>
                  <a:pt x="110078" y="456255"/>
                  <a:pt x="0" y="0"/>
                </a:cubicBezTo>
                <a:close/>
              </a:path>
            </a:pathLst>
          </a:custGeom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81510904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it-IT" sz="3200" i="1" dirty="0">
                <a:solidFill>
                  <a:schemeClr val="tx1"/>
                </a:solidFill>
                <a:latin typeface="+mj-lt"/>
              </a:rPr>
              <a:t>Abbiamo iniziato ad analizzare i dati forniti dal cliente: «</a:t>
            </a:r>
            <a:r>
              <a:rPr lang="it-IT" sz="3200" i="1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Bifor Birra</a:t>
            </a:r>
            <a:r>
              <a:rPr lang="it-IT" sz="3200" i="1" dirty="0">
                <a:solidFill>
                  <a:schemeClr val="tx1"/>
                </a:solidFill>
                <a:effectLst/>
                <a:latin typeface="+mj-lt"/>
              </a:rPr>
              <a:t>».</a:t>
            </a:r>
          </a:p>
          <a:p>
            <a:pPr marL="36900" indent="0" algn="ctr">
              <a:buNone/>
            </a:pPr>
            <a:r>
              <a:rPr lang="it-IT" sz="3200" i="1" dirty="0">
                <a:solidFill>
                  <a:schemeClr val="tx1"/>
                </a:solidFill>
                <a:effectLst/>
                <a:latin typeface="+mj-lt"/>
              </a:rPr>
              <a:t>Tutto è stato organizzato in 3 gruppi, ognuno dei quali ha gestito i relativi dati forniti dall’azienda.</a:t>
            </a:r>
          </a:p>
          <a:p>
            <a:pPr marL="36900" indent="0" algn="ctr">
              <a:buNone/>
            </a:pPr>
            <a:endParaRPr lang="it-IT" sz="3200" i="1" dirty="0">
              <a:solidFill>
                <a:schemeClr val="tx1"/>
              </a:solidFill>
              <a:effectLst/>
              <a:latin typeface="+mj-lt"/>
            </a:endParaRPr>
          </a:p>
          <a:p>
            <a:pPr marL="36900" indent="0" algn="ctr">
              <a:buNone/>
            </a:pPr>
            <a:endParaRPr lang="it-IT" sz="3200" i="1" dirty="0">
              <a:solidFill>
                <a:schemeClr val="tx1"/>
              </a:solidFill>
              <a:effectLst/>
              <a:latin typeface="+mj-lt"/>
            </a:endParaRPr>
          </a:p>
          <a:p>
            <a:pPr marL="36900" indent="0" algn="ctr">
              <a:buNone/>
            </a:pPr>
            <a:r>
              <a:rPr lang="it-IT" sz="3200" i="1" u="sng" dirty="0">
                <a:solidFill>
                  <a:schemeClr val="tx1"/>
                </a:solidFill>
                <a:effectLst/>
                <a:latin typeface="+mj-lt"/>
              </a:rPr>
              <a:t>Di seguito osserviamo i grafici ottenuti:     </a:t>
            </a:r>
          </a:p>
        </p:txBody>
      </p:sp>
    </p:spTree>
    <p:extLst>
      <p:ext uri="{BB962C8B-B14F-4D97-AF65-F5344CB8AC3E}">
        <p14:creationId xmlns:p14="http://schemas.microsoft.com/office/powerpoint/2010/main" val="27663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A83A9-DA6A-2C1C-E278-D550D016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5" y="-2796"/>
            <a:ext cx="11811699" cy="1257300"/>
          </a:xfrm>
        </p:spPr>
        <p:txBody>
          <a:bodyPr>
            <a:noAutofit/>
          </a:bodyPr>
          <a:lstStyle/>
          <a:p>
            <a:r>
              <a:rPr lang="it-IT" sz="9000" i="1" dirty="0"/>
              <a:t>Grafici</a:t>
            </a:r>
            <a:endParaRPr lang="it-IT" sz="9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6BB612-F5D8-A8D1-C8D5-2085092DA2C5}"/>
              </a:ext>
            </a:extLst>
          </p:cNvPr>
          <p:cNvSpPr txBox="1"/>
          <p:nvPr/>
        </p:nvSpPr>
        <p:spPr>
          <a:xfrm>
            <a:off x="178965" y="1078334"/>
            <a:ext cx="11811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i="1" dirty="0"/>
              <a:t> </a:t>
            </a:r>
            <a:r>
              <a:rPr lang="it-IT" sz="6000" i="1" u="sng" dirty="0">
                <a:solidFill>
                  <a:srgbClr val="C00000"/>
                </a:solidFill>
              </a:rPr>
              <a:t>Spine</a:t>
            </a:r>
            <a:endParaRPr lang="it-IT" sz="6000" i="1" u="sng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6BA00AF-8B43-4C18-2403-55A20B5BE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6" y="2093997"/>
            <a:ext cx="11811699" cy="4642363"/>
          </a:xfr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11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7DCED-990A-98C7-A17C-79C2B31C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8206"/>
            <a:ext cx="10353762" cy="970450"/>
          </a:xfrm>
        </p:spPr>
        <p:txBody>
          <a:bodyPr>
            <a:noAutofit/>
          </a:bodyPr>
          <a:lstStyle/>
          <a:p>
            <a:r>
              <a:rPr lang="it-IT" sz="9000" i="1" dirty="0"/>
              <a:t>Grafici</a:t>
            </a:r>
            <a:endParaRPr lang="it-IT" sz="9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6570EA-D93D-D042-0714-5884DD44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892" y="1855153"/>
            <a:ext cx="5575885" cy="692494"/>
          </a:xfrm>
        </p:spPr>
        <p:txBody>
          <a:bodyPr/>
          <a:lstStyle/>
          <a:p>
            <a:r>
              <a:rPr lang="it-IT" sz="6000" i="1" dirty="0">
                <a:solidFill>
                  <a:schemeClr val="tx1"/>
                </a:solidFill>
              </a:rPr>
              <a:t>   </a:t>
            </a:r>
            <a:r>
              <a:rPr lang="it-IT" sz="6000" i="1" u="sng" dirty="0">
                <a:solidFill>
                  <a:schemeClr val="tx1"/>
                </a:solidFill>
              </a:rPr>
              <a:t>Fritti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A84853-A195-7E74-DE24-32DADCD1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sz="6000" i="1" dirty="0">
                <a:solidFill>
                  <a:srgbClr val="92D050"/>
                </a:solidFill>
              </a:rPr>
              <a:t> </a:t>
            </a:r>
            <a:r>
              <a:rPr lang="it-IT" sz="6000" i="1" u="sng" dirty="0">
                <a:solidFill>
                  <a:srgbClr val="92D050"/>
                </a:solidFill>
              </a:rPr>
              <a:t>Bar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35D282F-6736-0A34-C671-DDD720998A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57516" y="2564426"/>
            <a:ext cx="5799592" cy="3933540"/>
          </a:xfrm>
          <a:ln w="38100">
            <a:solidFill>
              <a:srgbClr val="92D050"/>
            </a:solidFill>
          </a:ln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0EB82C2B-EC29-DEE5-899E-F9A0D5E83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4892" y="2564427"/>
            <a:ext cx="5799592" cy="3933539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9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CEA9B-98CF-8B92-92EB-7995F97E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058"/>
            <a:ext cx="10353762" cy="675375"/>
          </a:xfrm>
        </p:spPr>
        <p:txBody>
          <a:bodyPr anchor="ctr">
            <a:noAutofit/>
          </a:bodyPr>
          <a:lstStyle/>
          <a:p>
            <a:r>
              <a:rPr lang="it-IT" sz="9000" i="1" dirty="0"/>
              <a:t>Grafici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07EB3B-5C35-7BA4-5AB0-F522AAC6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210" y="1577197"/>
            <a:ext cx="5780474" cy="970450"/>
          </a:xfrm>
        </p:spPr>
        <p:txBody>
          <a:bodyPr/>
          <a:lstStyle/>
          <a:p>
            <a:r>
              <a:rPr lang="en-US" sz="6000" i="1" dirty="0">
                <a:solidFill>
                  <a:srgbClr val="FFFF00"/>
                </a:solidFill>
              </a:rPr>
              <a:t>   </a:t>
            </a:r>
            <a:r>
              <a:rPr lang="en-US" sz="6000" i="1" u="sng" dirty="0">
                <a:solidFill>
                  <a:srgbClr val="FFFF00"/>
                </a:solidFill>
              </a:rPr>
              <a:t>Cocktail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284661-E870-CFAD-272F-DD22301E1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210" y="2547645"/>
            <a:ext cx="5780474" cy="3962211"/>
          </a:xfrm>
          <a:noFill/>
          <a:ln w="38100">
            <a:solidFill>
              <a:srgbClr val="FFFF00"/>
            </a:solidFill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190DE9-B205-9A81-BC3F-1C8867B15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0315" y="1577195"/>
            <a:ext cx="5780474" cy="970451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sz="6000" i="1" u="sng" dirty="0">
                <a:solidFill>
                  <a:srgbClr val="A99249"/>
                </a:solidFill>
                <a:effectLst/>
              </a:rPr>
              <a:t>Hamburger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B06A348-D886-D02F-250D-404CE06BF1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0315" y="2547646"/>
            <a:ext cx="5780474" cy="3962210"/>
          </a:xfrm>
          <a:ln w="38100">
            <a:solidFill>
              <a:srgbClr val="A99249"/>
            </a:solidFill>
          </a:ln>
        </p:spPr>
      </p:pic>
    </p:spTree>
    <p:extLst>
      <p:ext uri="{BB962C8B-B14F-4D97-AF65-F5344CB8AC3E}">
        <p14:creationId xmlns:p14="http://schemas.microsoft.com/office/powerpoint/2010/main" val="27154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2A53D-14D0-BDAD-9A3D-FC158B3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9000" i="1" dirty="0">
                <a:solidFill>
                  <a:schemeClr val="tx1"/>
                </a:solidFill>
              </a:rPr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094A9-92D3-ABB3-D54D-779D82E0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6" y="1937857"/>
            <a:ext cx="11845255" cy="4546833"/>
          </a:xfrm>
        </p:spPr>
        <p:txBody>
          <a:bodyPr/>
          <a:lstStyle/>
          <a:p>
            <a:pPr algn="ctr"/>
            <a:r>
              <a:rPr lang="it-IT" sz="3200" i="1" dirty="0">
                <a:solidFill>
                  <a:schemeClr val="tx1"/>
                </a:solidFill>
              </a:rPr>
              <a:t>Andamento</a:t>
            </a:r>
            <a:r>
              <a:rPr lang="it-IT" sz="3200" i="1" dirty="0"/>
              <a:t> </a:t>
            </a:r>
            <a:r>
              <a:rPr lang="it-IT" sz="32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c</a:t>
            </a:r>
            <a:r>
              <a:rPr kumimoji="0" lang="it-IT" sz="3200" b="0" i="1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ocktail</a:t>
            </a:r>
            <a:r>
              <a:rPr kumimoji="0" lang="it-IT" sz="32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: </a:t>
            </a:r>
            <a:r>
              <a:rPr lang="it-IT" sz="3200" i="1" u="sng" dirty="0">
                <a:solidFill>
                  <a:schemeClr val="tx1"/>
                </a:solidFill>
              </a:rPr>
              <a:t>trend tendenzialmente in decrescita!</a:t>
            </a:r>
          </a:p>
          <a:p>
            <a:pPr marL="36900" indent="0" algn="ctr">
              <a:buNone/>
            </a:pPr>
            <a:endParaRPr lang="it-IT" sz="3200" i="1" dirty="0">
              <a:solidFill>
                <a:schemeClr val="tx1"/>
              </a:solidFill>
            </a:endParaRPr>
          </a:p>
          <a:p>
            <a:pPr algn="ctr"/>
            <a:r>
              <a:rPr lang="it-IT" sz="3200" i="1" dirty="0">
                <a:solidFill>
                  <a:schemeClr val="tx1"/>
                </a:solidFill>
              </a:rPr>
              <a:t>Andamento</a:t>
            </a:r>
            <a:r>
              <a:rPr lang="it-IT" sz="3200" i="1" dirty="0"/>
              <a:t> </a:t>
            </a:r>
            <a:r>
              <a:rPr lang="it-IT" sz="3200" i="1" dirty="0">
                <a:solidFill>
                  <a:srgbClr val="A99249"/>
                </a:solidFill>
              </a:rPr>
              <a:t>hamburger: </a:t>
            </a:r>
            <a:r>
              <a:rPr lang="it-IT" sz="3200" i="1" u="sng" dirty="0">
                <a:solidFill>
                  <a:schemeClr val="tx1"/>
                </a:solidFill>
              </a:rPr>
              <a:t>trend tendenzialmente in crescita!</a:t>
            </a:r>
          </a:p>
          <a:p>
            <a:pPr marL="36900" indent="0" algn="ctr">
              <a:buNone/>
            </a:pPr>
            <a:endParaRPr lang="it-IT" sz="3200" i="1" u="sng" dirty="0">
              <a:solidFill>
                <a:schemeClr val="tx1"/>
              </a:solidFill>
            </a:endParaRPr>
          </a:p>
          <a:p>
            <a:pPr algn="ctr"/>
            <a:r>
              <a:rPr lang="it-IT" sz="3200" i="1" dirty="0">
                <a:solidFill>
                  <a:schemeClr val="tx1"/>
                </a:solidFill>
              </a:rPr>
              <a:t>Andamento</a:t>
            </a:r>
            <a:r>
              <a:rPr lang="it-IT" sz="3200" i="1" dirty="0"/>
              <a:t> </a:t>
            </a:r>
            <a:r>
              <a:rPr lang="it-IT" sz="3200" i="1" dirty="0">
                <a:solidFill>
                  <a:srgbClr val="C00000"/>
                </a:solidFill>
              </a:rPr>
              <a:t>spine</a:t>
            </a:r>
            <a:r>
              <a:rPr lang="it-IT" sz="3200" i="1" dirty="0">
                <a:solidFill>
                  <a:srgbClr val="FFC000"/>
                </a:solidFill>
              </a:rPr>
              <a:t> </a:t>
            </a:r>
            <a:r>
              <a:rPr lang="it-IT" sz="32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&amp;</a:t>
            </a:r>
            <a:r>
              <a:rPr kumimoji="0" lang="it-IT" sz="32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 fritti</a:t>
            </a:r>
            <a:r>
              <a:rPr lang="it-IT" sz="32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 </a:t>
            </a:r>
            <a:r>
              <a:rPr lang="it-IT" sz="32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&amp;</a:t>
            </a:r>
            <a:r>
              <a:rPr lang="it-IT" sz="32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 bar:</a:t>
            </a:r>
            <a:r>
              <a:rPr lang="it-IT" sz="3200" i="1" dirty="0">
                <a:solidFill>
                  <a:srgbClr val="92D050"/>
                </a:solidFill>
              </a:rPr>
              <a:t> </a:t>
            </a:r>
            <a:r>
              <a:rPr lang="it-IT" sz="3200" i="1" u="sng" dirty="0">
                <a:solidFill>
                  <a:schemeClr val="tx1"/>
                </a:solidFill>
              </a:rPr>
              <a:t>trend tendenzialmente in decrescita!</a:t>
            </a:r>
          </a:p>
          <a:p>
            <a:pPr marL="36900" indent="0">
              <a:buNone/>
            </a:pPr>
            <a:endParaRPr lang="it-IT" sz="3200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it-IT" sz="3200" i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</a:endParaRPr>
          </a:p>
          <a:p>
            <a:endParaRPr lang="it-IT" sz="3500" i="1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80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31EF8-A51F-7C8E-374B-4DF00348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9000" i="1" dirty="0"/>
              <a:t>Considerazioni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F4E90-5295-B8F5-5BA4-04D3F7E5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5150"/>
          </a:xfrm>
        </p:spPr>
        <p:txBody>
          <a:bodyPr>
            <a:normAutofit fontScale="85000" lnSpcReduction="10000"/>
          </a:bodyPr>
          <a:lstStyle/>
          <a:p>
            <a:pPr marL="36900" indent="0" algn="ctr">
              <a:buNone/>
            </a:pPr>
            <a:r>
              <a:rPr lang="it-IT" sz="3200" i="1" dirty="0">
                <a:solidFill>
                  <a:schemeClr val="tx1"/>
                </a:solidFill>
              </a:rPr>
              <a:t>La libreria utilizzata è stata Prophet: tendenzialmente abbiamo osservato che i dati ottenuti hanno un trend decrescente, i motivi possono essere svariati, come ad esempio scarsa affluenza in certe fasce orarie o in certi periodi dell’anno, il tipo di marketing utilizzato, rapporto qualità prezzo, ecc.</a:t>
            </a:r>
          </a:p>
          <a:p>
            <a:pPr marL="36900" indent="0" algn="ctr">
              <a:buNone/>
            </a:pPr>
            <a:r>
              <a:rPr lang="it-IT" sz="3200" i="1" dirty="0">
                <a:solidFill>
                  <a:schemeClr val="tx1"/>
                </a:solidFill>
              </a:rPr>
              <a:t>Diversamente invece, gli </a:t>
            </a:r>
            <a:r>
              <a:rPr lang="it-IT" sz="3200" i="1" dirty="0">
                <a:solidFill>
                  <a:srgbClr val="A99249"/>
                </a:solidFill>
              </a:rPr>
              <a:t>hamburger</a:t>
            </a:r>
            <a:r>
              <a:rPr lang="it-IT" sz="3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3200" i="1" dirty="0">
                <a:solidFill>
                  <a:schemeClr val="tx1"/>
                </a:solidFill>
              </a:rPr>
              <a:t>hanno mostrato un trend crescente, anche in questo caso i motivi possono essere svariati.</a:t>
            </a:r>
          </a:p>
          <a:p>
            <a:pPr marL="36900" indent="0" algn="ctr">
              <a:buNone/>
            </a:pPr>
            <a:endParaRPr lang="it-IT" sz="3200" i="1" dirty="0">
              <a:solidFill>
                <a:schemeClr val="tx1"/>
              </a:solidFill>
            </a:endParaRPr>
          </a:p>
          <a:p>
            <a:pPr marL="36900" indent="0" algn="ctr">
              <a:buNone/>
            </a:pPr>
            <a:r>
              <a:rPr lang="it-IT" sz="3200" i="1" u="sng" dirty="0">
                <a:solidFill>
                  <a:srgbClr val="FF0000"/>
                </a:solidFill>
              </a:rPr>
              <a:t>E’ d’obbligo sottolineare che: a causa di pochi dati forniti, la previsione è da considerarsi poco affidabile, e di conseguenza, il modello si discosta dalla realtà!</a:t>
            </a:r>
          </a:p>
          <a:p>
            <a:pPr marL="36900" indent="0" algn="ctr">
              <a:buNone/>
            </a:pPr>
            <a:endParaRPr lang="it-IT" sz="3200" i="1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20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1E88-013E-9126-FD50-D1DB4033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72" y="822121"/>
            <a:ext cx="10353762" cy="5536734"/>
          </a:xfrm>
        </p:spPr>
        <p:txBody>
          <a:bodyPr>
            <a:noAutofit/>
          </a:bodyPr>
          <a:lstStyle/>
          <a:p>
            <a:r>
              <a:rPr lang="it-IT" sz="9000" i="1" dirty="0"/>
              <a:t>Grazie per l’attenzione e buon lavoro!</a:t>
            </a:r>
          </a:p>
        </p:txBody>
      </p:sp>
    </p:spTree>
    <p:extLst>
      <p:ext uri="{BB962C8B-B14F-4D97-AF65-F5344CB8AC3E}">
        <p14:creationId xmlns:p14="http://schemas.microsoft.com/office/powerpoint/2010/main" val="7358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{E64847D5-C772-484B-95DF-8E53AFC543CD}tf55705232_win32</Template>
  <TotalTime>314</TotalTime>
  <Words>244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Goudy Old Style (Titoli)</vt:lpstr>
      <vt:lpstr>Wingdings 2</vt:lpstr>
      <vt:lpstr>SlateVTI</vt:lpstr>
      <vt:lpstr>Team  </vt:lpstr>
      <vt:lpstr>Introduction</vt:lpstr>
      <vt:lpstr>Grafici</vt:lpstr>
      <vt:lpstr>Grafici</vt:lpstr>
      <vt:lpstr>Grafici</vt:lpstr>
      <vt:lpstr>Risultati</vt:lpstr>
      <vt:lpstr>Considerazioni finali</vt:lpstr>
      <vt:lpstr>Grazie per l’attenzione e buon lavoro!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</dc:title>
  <dc:creator>Davide R.</dc:creator>
  <cp:lastModifiedBy>Davide R.</cp:lastModifiedBy>
  <cp:revision>73</cp:revision>
  <dcterms:created xsi:type="dcterms:W3CDTF">2022-12-09T15:46:31Z</dcterms:created>
  <dcterms:modified xsi:type="dcterms:W3CDTF">2022-12-16T08:42:32Z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