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aleway-regular.fntdata"/><Relationship Id="rId41" Type="http://schemas.openxmlformats.org/officeDocument/2006/relationships/slide" Target="slides/slide37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5dbe86e5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5dbe86e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5dbe86e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5dbe86e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5dbe86e5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5dbe86e5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6a6adab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6a6adab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5dbe86e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5dbe86e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5dbe86e5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5dbe86e5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5dbe86e5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5dbe86e5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5dbe86e5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5dbe86e5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dbe86e5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dbe86e5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5dbe86e5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5dbe86e5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6cf18a6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6cf18a6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5dbe86e5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5dbe86e5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6a6adab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6a6adab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5dbe86e5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5dbe86e5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5dbe86e5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5dbe86e5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a6adab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a6adab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6a6adab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6a6adab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6a6adab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6a6adab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6a6adab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6a6adab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6a6adabc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6a6adab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a6adabc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6a6adab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5dbe86e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5dbe86e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6a6adab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6a6adab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6a6adabc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6a6adabc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6a6adabc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6a6adabc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6a6adabc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6a6adab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6a6adab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6a6adab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6a6adab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6a6adab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6a6adabc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6a6adabc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6a6adabc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6a6adabc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5dbe86e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5dbe86e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5dbe86e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5dbe86e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dbe86e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5dbe86e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5dbe86e5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5dbe86e5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5dbe86e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5dbe86e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6cf18a66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6cf18a66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627581" y="415650"/>
            <a:ext cx="609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627581" y="4740000"/>
            <a:ext cx="609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524125" y="630225"/>
            <a:ext cx="6179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542222" y="3238450"/>
            <a:ext cx="61794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" y="5"/>
            <a:ext cx="2283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674" y="1401175"/>
            <a:ext cx="1906175" cy="4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8" y="99500"/>
            <a:ext cx="1869650" cy="11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50" y="112825"/>
            <a:ext cx="2221025" cy="5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/>
        </p:nvSpPr>
        <p:spPr>
          <a:xfrm>
            <a:off x="8466375" y="4820625"/>
            <a:ext cx="56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dk1"/>
                </a:solidFill>
              </a:defRPr>
            </a:lvl1pPr>
            <a:lvl2pPr lvl="1">
              <a:buNone/>
              <a:defRPr sz="1100">
                <a:solidFill>
                  <a:schemeClr val="dk1"/>
                </a:solidFill>
              </a:defRPr>
            </a:lvl2pPr>
            <a:lvl3pPr lvl="2">
              <a:buNone/>
              <a:defRPr sz="1100">
                <a:solidFill>
                  <a:schemeClr val="dk1"/>
                </a:solidFill>
              </a:defRPr>
            </a:lvl3pPr>
            <a:lvl4pPr lvl="3">
              <a:buNone/>
              <a:defRPr sz="1100">
                <a:solidFill>
                  <a:schemeClr val="dk1"/>
                </a:solidFill>
              </a:defRPr>
            </a:lvl4pPr>
            <a:lvl5pPr lvl="4">
              <a:buNone/>
              <a:defRPr sz="1100">
                <a:solidFill>
                  <a:schemeClr val="dk1"/>
                </a:solidFill>
              </a:defRPr>
            </a:lvl5pPr>
            <a:lvl6pPr lvl="5">
              <a:buNone/>
              <a:defRPr sz="1100">
                <a:solidFill>
                  <a:schemeClr val="dk1"/>
                </a:solidFill>
              </a:defRPr>
            </a:lvl6pPr>
            <a:lvl7pPr lvl="6">
              <a:buNone/>
              <a:defRPr sz="1100">
                <a:solidFill>
                  <a:schemeClr val="dk1"/>
                </a:solidFill>
              </a:defRPr>
            </a:lvl7pPr>
            <a:lvl8pPr lvl="7">
              <a:buNone/>
              <a:defRPr sz="1100">
                <a:solidFill>
                  <a:schemeClr val="dk1"/>
                </a:solidFill>
              </a:defRPr>
            </a:lvl8pPr>
            <a:lvl9pPr lvl="8">
              <a:buNone/>
              <a:defRPr sz="11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penai.com/blog/faulty-reward-function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dlsi.ua.es/~jcalvo/docencia/bandit.html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mRpX9DFCdwI" TargetMode="External"/><Relationship Id="rId4" Type="http://schemas.openxmlformats.org/officeDocument/2006/relationships/hyperlink" Target="https://colab.research.google.com/drive/1cXHHvwKd_aEk3QB9wuseGcC4fIEu8Ivz?usp=drive_link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andrew.cmu.edu/course/10-703/textbook/BartoSutton.pdf" TargetMode="External"/><Relationship Id="rId4" Type="http://schemas.openxmlformats.org/officeDocument/2006/relationships/hyperlink" Target="https://www.youtube.com/playlist?list=PLqYmG7hTraZDM-OYHWgPebj2MfCFzFObQ" TargetMode="External"/><Relationship Id="rId5" Type="http://schemas.openxmlformats.org/officeDocument/2006/relationships/hyperlink" Target="https://spinningup.openai.com/en/latest/index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V1eYniJ0Rnk" TargetMode="External"/><Relationship Id="rId4" Type="http://schemas.openxmlformats.org/officeDocument/2006/relationships/hyperlink" Target="https://openai.com/blog/solving-rubiks-cub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2524125" y="630225"/>
            <a:ext cx="6179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</a:t>
            </a:r>
            <a:r>
              <a:rPr i="1" lang="es"/>
              <a:t>Machine Learning</a:t>
            </a:r>
            <a:endParaRPr i="1"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2542200" y="2334450"/>
            <a:ext cx="6179400" cy="21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Aprendizaje por refuerzo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Profesor: Jorge Calvo Zaragoza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Fundamentos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</a:rPr>
              <a:t>‹#›</a:t>
            </a:fld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Formulación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aprendizaje por refuerzo proporciona enfoques al problema de </a:t>
            </a:r>
            <a:r>
              <a:rPr lang="es">
                <a:solidFill>
                  <a:schemeClr val="accent1"/>
                </a:solidFill>
              </a:rPr>
              <a:t>toma de decisiones secuencial</a:t>
            </a:r>
            <a:r>
              <a:rPr lang="es"/>
              <a:t>.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Decidir qué </a:t>
            </a:r>
            <a:r>
              <a:rPr b="1" lang="es" sz="1600"/>
              <a:t>acción</a:t>
            </a:r>
            <a:r>
              <a:rPr lang="es" sz="1600"/>
              <a:t> tomar en cada </a:t>
            </a:r>
            <a:r>
              <a:rPr b="1" lang="es" sz="1600"/>
              <a:t>estado</a:t>
            </a:r>
            <a:r>
              <a:rPr lang="es" sz="1600"/>
              <a:t>.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La </a:t>
            </a:r>
            <a:r>
              <a:rPr b="1" lang="es" sz="1600"/>
              <a:t>acción</a:t>
            </a:r>
            <a:r>
              <a:rPr lang="es" sz="1600"/>
              <a:t> provoca un cambio de </a:t>
            </a:r>
            <a:r>
              <a:rPr b="1" lang="es" sz="1600"/>
              <a:t>estado</a:t>
            </a:r>
            <a:r>
              <a:rPr lang="es" sz="1600"/>
              <a:t> y una </a:t>
            </a:r>
            <a:r>
              <a:rPr b="1" lang="es" sz="1600"/>
              <a:t>recompensa</a:t>
            </a:r>
            <a:r>
              <a:rPr lang="es" sz="1600"/>
              <a:t>.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Se busca maximizar la </a:t>
            </a:r>
            <a:r>
              <a:rPr b="1" lang="es" sz="1600"/>
              <a:t>recompensa acumulada</a:t>
            </a:r>
            <a:r>
              <a:rPr lang="es" sz="1600"/>
              <a:t> a lo largo de todo el proceso.</a:t>
            </a:r>
            <a:endParaRPr sz="1600"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Formulación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975" y="1377450"/>
            <a:ext cx="3661925" cy="310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6571200" y="2197200"/>
            <a:ext cx="1940700" cy="1046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Objetivo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maximizar </a:t>
            </a:r>
            <a:br>
              <a:rPr lang="es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4" title="[0,0,0,&quot;https://www.codecogs.com/eqnedit.php?latex=%5Csum_%7Bi%7D%20%20r_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4175" y="2732100"/>
            <a:ext cx="41226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Formulación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900" y="1401263"/>
            <a:ext cx="5364301" cy="31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2632750" y="4768175"/>
            <a:ext cx="58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Créditos imagen: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“</a:t>
            </a:r>
            <a:r>
              <a:rPr i="1" lang="es" sz="1200">
                <a:latin typeface="Lato"/>
                <a:ea typeface="Lato"/>
                <a:cs typeface="Lato"/>
                <a:sym typeface="Lato"/>
              </a:rPr>
              <a:t>Introduction to reinforcement learning.”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(DeepMind)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recompensa?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</a:t>
            </a:r>
            <a:r>
              <a:rPr lang="es"/>
              <a:t>n aprendizaje por refuerzo, la recompensa es un valor escalar.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¿Suficiente para definir objetivos? </a:t>
            </a:r>
            <a:r>
              <a:rPr lang="es">
                <a:solidFill>
                  <a:schemeClr val="accent1"/>
                </a:solidFill>
              </a:rPr>
              <a:t>Hipótesis de la recompensa.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elección de la recompensa juega un papel </a:t>
            </a:r>
            <a:r>
              <a:rPr b="1" lang="es"/>
              <a:t>fundamental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cualquier recompensa correlaciona con el objetivo perseguido: </a:t>
            </a:r>
            <a:r>
              <a:rPr lang="es" u="sng">
                <a:solidFill>
                  <a:schemeClr val="hlink"/>
                </a:solidFill>
                <a:hlinkClick r:id="rId3"/>
              </a:rPr>
              <a:t>Ejemplo CoastRunners</a:t>
            </a:r>
            <a:r>
              <a:rPr lang="es"/>
              <a:t>.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sería una buena recompensa?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Jugando al ajedrez.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Tirando un penalty.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Humanizando las respuestas de un </a:t>
            </a:r>
            <a:r>
              <a:rPr i="1" lang="es" sz="1900"/>
              <a:t>chatbot</a:t>
            </a:r>
            <a:r>
              <a:rPr lang="es" sz="1900"/>
              <a:t>.</a:t>
            </a:r>
            <a:endParaRPr sz="1900"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Política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objetivo último es aprender una </a:t>
            </a:r>
            <a:r>
              <a:rPr b="1" lang="es"/>
              <a:t>estrategia para maximizar la recompensa acumulada</a:t>
            </a:r>
            <a:r>
              <a:rPr lang="es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RL, la estrategia se conoce como </a:t>
            </a:r>
            <a:r>
              <a:rPr lang="es">
                <a:solidFill>
                  <a:schemeClr val="accent1"/>
                </a:solidFill>
              </a:rPr>
              <a:t>política</a:t>
            </a:r>
            <a:r>
              <a:rPr lang="es"/>
              <a:t> (</a:t>
            </a:r>
            <a:r>
              <a:rPr i="1" lang="es"/>
              <a:t>policy</a:t>
            </a:r>
            <a:r>
              <a:rPr lang="es"/>
              <a:t>).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 ser </a:t>
            </a:r>
            <a:r>
              <a:rPr b="1" lang="es"/>
              <a:t>determinista</a:t>
            </a:r>
            <a:r>
              <a:rPr lang="es"/>
              <a:t> o </a:t>
            </a:r>
            <a:r>
              <a:rPr b="1" lang="es"/>
              <a:t>estocástica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es complicado el RL?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Estimación  del valor de una acción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Dilema exploración-explotación</a:t>
            </a:r>
            <a:endParaRPr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es complicado el RL?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Estimación  del valor de una acción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El valor se mide como el retorno que podemos esperar de una acción desde un estado.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Todos los algoritmos de RL tratan de estimar esto (explícita o implícitamente).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El problema fundamental es correlacionar a</a:t>
            </a:r>
            <a:r>
              <a:rPr b="1" lang="es" sz="1600"/>
              <a:t>cciones inmediatas con retornos futuros</a:t>
            </a:r>
            <a:r>
              <a:rPr lang="es" sz="1600"/>
              <a:t>.</a:t>
            </a:r>
            <a:endParaRPr sz="1600"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es complicado el RL?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Dilema exploración-explotación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No es posible saber si una política es óptima.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El agente debe </a:t>
            </a:r>
            <a:r>
              <a:rPr b="1" lang="es" sz="1500"/>
              <a:t>explorar</a:t>
            </a:r>
            <a:r>
              <a:rPr lang="es" sz="1500"/>
              <a:t> para obtener nueva información del entorno, a la vez que </a:t>
            </a:r>
            <a:r>
              <a:rPr b="1" lang="es" sz="1500"/>
              <a:t>explota</a:t>
            </a:r>
            <a:r>
              <a:rPr lang="es" sz="1500"/>
              <a:t> el conocimiento adquirido para obtener el mayor retorno.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 u="sng"/>
              <a:t>Dilema</a:t>
            </a:r>
            <a:r>
              <a:rPr lang="es" sz="1500"/>
              <a:t>: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/>
              <a:t>¿Qué plato pido en un restaurante?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/>
              <a:t>¿Qué ruta hago de camino a casa?</a:t>
            </a:r>
            <a:endParaRPr sz="1500"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aprendizaje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2410100" y="1595775"/>
            <a:ext cx="63216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Aprendizaje supervisado</a:t>
            </a:r>
            <a:br>
              <a:rPr b="1" lang="es" sz="1700"/>
            </a:br>
            <a:r>
              <a:rPr b="1" lang="es" sz="1700"/>
              <a:t> 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Aprendizaje no supervisado</a:t>
            </a:r>
            <a:br>
              <a:rPr b="1" lang="es" sz="1700"/>
            </a:br>
            <a:r>
              <a:rPr b="1" lang="es" sz="1700"/>
              <a:t> 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Aprendizaje por refuerzo</a:t>
            </a:r>
            <a:endParaRPr b="1" sz="1700"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750" y="1712825"/>
            <a:ext cx="675450" cy="6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750" y="2659007"/>
            <a:ext cx="675450" cy="70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743" y="3595050"/>
            <a:ext cx="675450" cy="69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es complicado el RL?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410100" y="3894675"/>
            <a:ext cx="61773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Ejemplo</a:t>
            </a:r>
            <a:endParaRPr sz="1500"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250" y="1573425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Existen multitud de enfoques para RL, con muchos algoritmos para cada uno de ellos (algoritmos de búsqueda, algoritmos evolutivos, algoritmos de aprendizaje...).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Nos centraremos en un algoritmo muy conocido de aprendizaje para pares estado-acción: </a:t>
            </a:r>
            <a:r>
              <a:rPr lang="es">
                <a:solidFill>
                  <a:schemeClr val="dk1"/>
                </a:solidFill>
              </a:rPr>
              <a:t>Q-Learning</a:t>
            </a:r>
            <a:r>
              <a:rPr lang="es"/>
              <a:t>.</a:t>
            </a:r>
            <a:endParaRPr/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Q-Learning</a:t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</a:rPr>
              <a:t>‹#›</a:t>
            </a:fld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Q-Learning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Uno de los algoritmos clave en aprendizaje por refuerzo se conoce como </a:t>
            </a:r>
            <a:r>
              <a:rPr b="1" lang="es"/>
              <a:t>Q-Learning</a:t>
            </a:r>
            <a:r>
              <a:rPr lang="es"/>
              <a:t>.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Se basa en estimar una función de valor para cada par estado-acción.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Se implementa mediante una </a:t>
            </a:r>
            <a:r>
              <a:rPr b="1" lang="es" sz="1700"/>
              <a:t>tabla</a:t>
            </a:r>
            <a:r>
              <a:rPr lang="es" sz="1700"/>
              <a:t> (</a:t>
            </a:r>
            <a:r>
              <a:rPr lang="es" sz="1700">
                <a:solidFill>
                  <a:schemeClr val="dk1"/>
                </a:solidFill>
              </a:rPr>
              <a:t>Q</a:t>
            </a:r>
            <a:r>
              <a:rPr lang="es" sz="1700"/>
              <a:t>) con dos índices.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La tabla se actualiza tras cada acción, acercando la estimación a la que viene dada por la nueva experiencia. </a:t>
            </a:r>
            <a:endParaRPr sz="1700"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Q-Learning: pasos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700"/>
              <a:t>Inicialización</a:t>
            </a:r>
            <a:r>
              <a:rPr lang="es" sz="1700"/>
              <a:t>: se inicializa la tabla con valores escogidos o aleatorios.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700"/>
              <a:t>Actualización</a:t>
            </a:r>
            <a:r>
              <a:rPr lang="es" sz="1700"/>
              <a:t>: asumiendo que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Se escoge una acción </a:t>
            </a:r>
            <a:r>
              <a:rPr i="1" lang="es" sz="1700"/>
              <a:t>at</a:t>
            </a:r>
            <a:r>
              <a:rPr lang="es" sz="1700"/>
              <a:t> desde el estado </a:t>
            </a:r>
            <a:r>
              <a:rPr i="1" lang="es" sz="1700"/>
              <a:t>st</a:t>
            </a:r>
            <a:endParaRPr i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Se pasa al estado </a:t>
            </a:r>
            <a:r>
              <a:rPr i="1" lang="es" sz="1700"/>
              <a:t>s</a:t>
            </a:r>
            <a:r>
              <a:rPr i="1" lang="es" sz="1200"/>
              <a:t>t+1</a:t>
            </a:r>
            <a:r>
              <a:rPr lang="es" sz="1700"/>
              <a:t> y se recibe la recompensa </a:t>
            </a:r>
            <a:r>
              <a:rPr i="1" lang="es" sz="1700"/>
              <a:t>r</a:t>
            </a:r>
            <a:r>
              <a:rPr i="1" lang="es" sz="1200"/>
              <a:t>t+1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i="1" lang="es" sz="1200"/>
            </a:br>
            <a:endParaRPr i="1" sz="1200"/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es" sz="1700">
                <a:solidFill>
                  <a:srgbClr val="202122"/>
                </a:solidFill>
                <a:highlight>
                  <a:srgbClr val="FFFFFF"/>
                </a:highlight>
              </a:rPr>
              <a:t>α es la </a:t>
            </a:r>
            <a:r>
              <a:rPr lang="es" sz="1700">
                <a:solidFill>
                  <a:schemeClr val="accent1"/>
                </a:solidFill>
                <a:highlight>
                  <a:srgbClr val="FFFFFF"/>
                </a:highlight>
              </a:rPr>
              <a:t>tasa de aprendizaje</a:t>
            </a:r>
            <a:r>
              <a:rPr lang="es" sz="1700">
                <a:solidFill>
                  <a:srgbClr val="202122"/>
                </a:solidFill>
                <a:highlight>
                  <a:srgbClr val="FFFFFF"/>
                </a:highlight>
              </a:rPr>
              <a:t> y γ es el </a:t>
            </a:r>
            <a:r>
              <a:rPr lang="es" sz="1700">
                <a:solidFill>
                  <a:schemeClr val="accent1"/>
                </a:solidFill>
                <a:highlight>
                  <a:srgbClr val="FFFFFF"/>
                </a:highlight>
              </a:rPr>
              <a:t>factor de descuento</a:t>
            </a:r>
            <a:endParaRPr sz="1700">
              <a:solidFill>
                <a:schemeClr val="accent1"/>
              </a:solidFill>
            </a:endParaRPr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5" name="Google Shape;245;p36" title="[0,0,0,&quot;https://www.codecogs.com/eqnedit.php?latex=Q(s_%7Bt%7D%2C%20a_%7Bt%7D)%20%5Cleftarrow%20(1%20-%20%5Calpha)%20%5C%2C%20Q(s_t%2C%20a_t)%20%2B%20%5Calpha%20%5Cleft%20(%20r_%7Bt%2B1%7D%20%2B%20%5Cgamma%20%5Cmax_%7Ba%7D%20Q(s_%7Bt%2B1%7D%2C%20a)%20%5Cright%20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925" y="3406500"/>
            <a:ext cx="538004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Q-Learning: algoritmo</a:t>
            </a:r>
            <a:endParaRPr/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274" y="1454913"/>
            <a:ext cx="5813249" cy="31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Q-Learning: politica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Q-Learning sirve para estimar el valor de realizar una determinada acción en un determinado estado.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Otra cuestión diferente es determinar qué acción tomar cuando el agente se encuentra en un determinado estado (política).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¿Por qué esta diferencia?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Q-Learning: políticas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Estando en un estado concreto.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Aleatoria</a:t>
            </a:r>
            <a:r>
              <a:rPr lang="es"/>
              <a:t>: escogemos una acción al azar.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Voraz</a:t>
            </a:r>
            <a:r>
              <a:rPr lang="es"/>
              <a:t>: escogemos la acción que maximiza el valor para ese estado según la tabla Q.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ϵ-voraz</a:t>
            </a:r>
            <a:r>
              <a:rPr lang="es"/>
              <a:t>: con probabilidad ϵ ∈ [0, 1] escogemos una acción al azar; si no, escogemos la voraz.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 habitual es utilizar una política </a:t>
            </a:r>
            <a:r>
              <a:rPr lang="es">
                <a:solidFill>
                  <a:schemeClr val="accent1"/>
                </a:solidFill>
              </a:rPr>
              <a:t>ϵ-voraz</a:t>
            </a:r>
            <a:r>
              <a:rPr lang="es"/>
              <a:t>.</a:t>
            </a:r>
            <a:endParaRPr/>
          </a:p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Q-Learning: </a:t>
            </a:r>
            <a:r>
              <a:rPr lang="es"/>
              <a:t>ϵ-voraz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2410100" y="1361775"/>
            <a:ext cx="63216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Balance exploración-explotación</a:t>
            </a:r>
            <a:endParaRPr b="1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En las primeras iteraciones, la estimación es pobre: interesa </a:t>
            </a:r>
            <a:r>
              <a:rPr lang="es" sz="1700">
                <a:solidFill>
                  <a:schemeClr val="accent1"/>
                </a:solidFill>
              </a:rPr>
              <a:t>explorar</a:t>
            </a:r>
            <a:r>
              <a:rPr lang="es" sz="1700"/>
              <a:t> para conocer mejor el entorno.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 medida que la estimación mejora, nos interesa </a:t>
            </a:r>
            <a:r>
              <a:rPr lang="es" sz="1700">
                <a:solidFill>
                  <a:schemeClr val="accent1"/>
                </a:solidFill>
              </a:rPr>
              <a:t>explotar</a:t>
            </a:r>
            <a:r>
              <a:rPr lang="es" sz="1700"/>
              <a:t>.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¿Cómo podemos adaptar este balance de forma gradual?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" sz="1700">
                <a:solidFill>
                  <a:schemeClr val="accent1"/>
                </a:solidFill>
              </a:rPr>
              <a:t>Decaimiento de ϵ</a:t>
            </a:r>
            <a:r>
              <a:rPr lang="es" sz="1700"/>
              <a:t>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Tras cada episodio ϵ = ϵ · δ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s" sz="1700"/>
              <a:t>donde δ ∈ [0, 1] regula la velocidad de decaimiento.</a:t>
            </a:r>
            <a:endParaRPr sz="1700"/>
          </a:p>
        </p:txBody>
      </p:sp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</a:t>
            </a:r>
            <a:r>
              <a:rPr lang="es"/>
              <a:t>«</a:t>
            </a:r>
            <a:r>
              <a:rPr lang="es"/>
              <a:t>escapar del laberinto</a:t>
            </a:r>
            <a:r>
              <a:rPr lang="es"/>
              <a:t>»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238250" y="2234100"/>
            <a:ext cx="5493600" cy="23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Las acciones son {abajo, izquierda, arriba, derecha}.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Las recompensas están condicionadas a la celda a la que llega: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Gris: -10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Blanca/Azul: -1 (</a:t>
            </a:r>
            <a:r>
              <a:rPr lang="es" sz="1700">
                <a:solidFill>
                  <a:schemeClr val="dk1"/>
                </a:solidFill>
              </a:rPr>
              <a:t>¿0?</a:t>
            </a:r>
            <a:r>
              <a:rPr lang="es" sz="1700"/>
              <a:t>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Verde: +10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Moverse hacia fuera del laberinto no provoca cambios en el estado.</a:t>
            </a:r>
            <a:endParaRPr sz="1700"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50" y="2234100"/>
            <a:ext cx="2674376" cy="21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/>
          <p:nvPr/>
        </p:nvSpPr>
        <p:spPr>
          <a:xfrm>
            <a:off x="577350" y="1278225"/>
            <a:ext cx="814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Lato"/>
                <a:ea typeface="Lato"/>
                <a:cs typeface="Lato"/>
                <a:sym typeface="Lato"/>
              </a:rPr>
              <a:t>Un robot se mueve por un laberinto discreto. Debe llegar desde el principio (celda azul) hasta la salida (celda verde). Cada estado es un par (fila, columna).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aprendizaje por refuerzo (</a:t>
            </a:r>
            <a:r>
              <a:rPr i="1" lang="es">
                <a:solidFill>
                  <a:schemeClr val="accent1"/>
                </a:solidFill>
              </a:rPr>
              <a:t>Reinforcement Learning, </a:t>
            </a:r>
            <a:r>
              <a:rPr b="1" lang="es">
                <a:solidFill>
                  <a:schemeClr val="accent1"/>
                </a:solidFill>
              </a:rPr>
              <a:t>RL</a:t>
            </a:r>
            <a:r>
              <a:rPr lang="es"/>
              <a:t>) se basa en aprender de</a:t>
            </a:r>
            <a:r>
              <a:rPr b="1" lang="es"/>
              <a:t> la experiencia </a:t>
            </a:r>
            <a:r>
              <a:rPr lang="es"/>
              <a:t>a</a:t>
            </a:r>
            <a:r>
              <a:rPr lang="es"/>
              <a:t> través de </a:t>
            </a:r>
            <a:r>
              <a:rPr b="1" lang="es"/>
              <a:t>recompensas</a:t>
            </a:r>
            <a:r>
              <a:rPr lang="es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Esto es en contraste con aprender a partir de </a:t>
            </a:r>
            <a:r>
              <a:rPr b="1" lang="es"/>
              <a:t>ejemplos</a:t>
            </a:r>
            <a:r>
              <a:rPr lang="es"/>
              <a:t>.</a:t>
            </a:r>
            <a:r>
              <a:rPr lang="es" sz="1600"/>
              <a:t> </a:t>
            </a:r>
            <a:endParaRPr sz="1600"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«escapar del laberinto»</a:t>
            </a:r>
            <a:endParaRPr/>
          </a:p>
        </p:txBody>
      </p:sp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350" y="1400838"/>
            <a:ext cx="5697499" cy="315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 txBox="1"/>
          <p:nvPr/>
        </p:nvSpPr>
        <p:spPr>
          <a:xfrm>
            <a:off x="339625" y="2224650"/>
            <a:ext cx="242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Inicialización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Aleatoria uniforme [-4,4]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«escapar del laberinto»</a:t>
            </a:r>
            <a:endParaRPr/>
          </a:p>
        </p:txBody>
      </p:sp>
      <p:sp>
        <p:nvSpPr>
          <p:cNvPr id="296" name="Google Shape;296;p43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7" name="Google Shape;297;p43"/>
          <p:cNvSpPr txBox="1"/>
          <p:nvPr/>
        </p:nvSpPr>
        <p:spPr>
          <a:xfrm>
            <a:off x="339625" y="1996050"/>
            <a:ext cx="242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Aprendizaje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200 episodios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δ = 0.9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α = 0.2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γ = 0.99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313" y="1400837"/>
            <a:ext cx="5763537" cy="31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«escapar del laberinto»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501150" y="4163375"/>
            <a:ext cx="8010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s" sz="1852">
                <a:solidFill>
                  <a:schemeClr val="accent5"/>
                </a:solidFill>
              </a:rPr>
              <a:t>¿Por qué no se ha estimado la acción óptima de cada estado?</a:t>
            </a:r>
            <a:endParaRPr sz="1852">
              <a:solidFill>
                <a:schemeClr val="accent5"/>
              </a:solidFill>
            </a:endParaRPr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150" y="1536100"/>
            <a:ext cx="2674376" cy="21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475" y="1610775"/>
            <a:ext cx="3531027" cy="19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 txBox="1"/>
          <p:nvPr/>
        </p:nvSpPr>
        <p:spPr>
          <a:xfrm>
            <a:off x="4582425" y="3408775"/>
            <a:ext cx="3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Decisión voraz por estado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Q-Learning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2291850" y="1595775"/>
            <a:ext cx="6439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Algoritmo muy popular hasta la llegada del Deep Learning.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Ejemplo Robocup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Veamos ahora un ejemplo propio sencillo: </a:t>
            </a:r>
            <a:r>
              <a:rPr lang="es" u="sng">
                <a:solidFill>
                  <a:schemeClr val="hlink"/>
                </a:solidFill>
                <a:hlinkClick r:id="rId4"/>
              </a:rPr>
              <a:t>CartPole</a:t>
            </a:r>
            <a:r>
              <a:rPr lang="es"/>
              <a:t>.</a:t>
            </a:r>
            <a:endParaRPr/>
          </a:p>
        </p:txBody>
      </p:sp>
      <p:sp>
        <p:nvSpPr>
          <p:cNvPr id="315" name="Google Shape;315;p45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2410112" y="1290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Aunque el aprendizaje por refuerzo ofrece una formulación robusta en la teoría, llevarlo a la práctica (real) puede ser complejo. 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Coste del aprendizaje</a:t>
            </a:r>
            <a:r>
              <a:rPr lang="es"/>
              <a:t>: no siempre se puede permitir un proceso de aprendizaje (tiempo, coste, factibilidad).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Diferencia entre entorno simulado y entorno real</a:t>
            </a:r>
            <a:r>
              <a:rPr lang="es"/>
              <a:t>: los entornos simulados —aunque cada vez más realistas— no siempre pueden modelar la casuística del mundo real al completo. 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Diseño de recompensas apropiadas</a:t>
            </a:r>
            <a:r>
              <a:rPr lang="es"/>
              <a:t>: no siempre una recompensa que modela bien el objetivo es adecuada para aprender.</a:t>
            </a:r>
            <a:endParaRPr/>
          </a:p>
        </p:txBody>
      </p:sp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continuar (I)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2470175" y="1595775"/>
            <a:ext cx="626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</a:t>
            </a:r>
            <a:r>
              <a:rPr lang="es"/>
              <a:t>prendizaje automático (</a:t>
            </a:r>
            <a:r>
              <a:rPr lang="es">
                <a:solidFill>
                  <a:schemeClr val="accent1"/>
                </a:solidFill>
              </a:rPr>
              <a:t>Machine Learning</a:t>
            </a:r>
            <a:r>
              <a:rPr lang="es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</a:t>
            </a:r>
            <a:r>
              <a:rPr lang="es"/>
              <a:t>prendizaje profundo (</a:t>
            </a:r>
            <a:r>
              <a:rPr lang="es">
                <a:solidFill>
                  <a:schemeClr val="accent1"/>
                </a:solidFill>
              </a:rPr>
              <a:t>Deep Learning</a:t>
            </a:r>
            <a:r>
              <a:rPr lang="es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Aprendizaje profundo por refuerzo (</a:t>
            </a:r>
            <a:r>
              <a:rPr lang="es">
                <a:solidFill>
                  <a:schemeClr val="accent1"/>
                </a:solidFill>
              </a:rPr>
              <a:t>Deep Reinforcement Learning</a:t>
            </a:r>
            <a:r>
              <a:rPr lang="es"/>
              <a:t>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7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continuar (II)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Libro Sutton y Barto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Curso DeepMind (</a:t>
            </a:r>
            <a:r>
              <a:rPr lang="es" u="sng">
                <a:solidFill>
                  <a:schemeClr val="hlink"/>
                </a:solidFill>
                <a:hlinkClick r:id="rId4"/>
              </a:rPr>
              <a:t>Youtube</a:t>
            </a:r>
            <a:r>
              <a:rPr lang="es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OpenAI Spinning up</a:t>
            </a:r>
            <a:endParaRPr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ctrTitle"/>
          </p:nvPr>
        </p:nvSpPr>
        <p:spPr>
          <a:xfrm>
            <a:off x="2524125" y="630225"/>
            <a:ext cx="6179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</a:t>
            </a:r>
            <a:r>
              <a:rPr i="1" lang="es"/>
              <a:t>Machine Learning</a:t>
            </a:r>
            <a:endParaRPr i="1"/>
          </a:p>
        </p:txBody>
      </p:sp>
      <p:sp>
        <p:nvSpPr>
          <p:cNvPr id="342" name="Google Shape;342;p49"/>
          <p:cNvSpPr txBox="1"/>
          <p:nvPr>
            <p:ph idx="1" type="subTitle"/>
          </p:nvPr>
        </p:nvSpPr>
        <p:spPr>
          <a:xfrm>
            <a:off x="2542200" y="2334450"/>
            <a:ext cx="6179400" cy="21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Aprendizaje por refuerzo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Profesor: Jorge Calvo Zaragoza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900" y="1132350"/>
            <a:ext cx="5476324" cy="354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Dominio</a:t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RL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robot móvil decide si entrar en una nueva habitación en busca de más basura para recoger o comenzar a buscar el camino de regreso a su estación de recarga.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jugador de ajedrez decide su próximo movimiento.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s"/>
              <a:t>Una cría de gacela apenas se mantiene en pie justo después de nacer. Media hora más tarde, corre a 30 km/h.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Usos clásicos del RL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usos más típicos para mostrar el poder de RL son los videojuegos (bots) y la robótica: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Videojuegos: </a:t>
            </a:r>
            <a:r>
              <a:rPr lang="es" u="sng">
                <a:solidFill>
                  <a:schemeClr val="hlink"/>
                </a:solidFill>
                <a:hlinkClick r:id="rId3"/>
              </a:rPr>
              <a:t>aprender a jugar a la Atari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Robótica: </a:t>
            </a:r>
            <a:r>
              <a:rPr lang="es" u="sng">
                <a:solidFill>
                  <a:schemeClr val="hlink"/>
                </a:solidFill>
                <a:hlinkClick r:id="rId4"/>
              </a:rPr>
              <a:t>resolviendo el cubo de Rubik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Investigación en RL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Aprender a partir de la experiencia se considera un problema </a:t>
            </a:r>
            <a:r>
              <a:rPr b="1" lang="es"/>
              <a:t>abierto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aprendizaje por refuerzo se ha convertido en una de las  áreas de investigación</a:t>
            </a:r>
            <a:r>
              <a:rPr b="1" lang="es"/>
              <a:t> más activas</a:t>
            </a:r>
            <a:r>
              <a:rPr lang="es"/>
              <a:t>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Drástica popularidad desde que un modelo de Google DeepMind derrotó al campeón del mundo del </a:t>
            </a:r>
            <a:r>
              <a:rPr i="1" lang="es" sz="1600"/>
              <a:t>Go</a:t>
            </a:r>
            <a:r>
              <a:rPr lang="es" sz="1600"/>
              <a:t> con aprendizaje por refuerzo. </a:t>
            </a:r>
            <a:endParaRPr sz="1600"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Usos recientes del RL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AlphaFold</a:t>
            </a:r>
            <a:r>
              <a:rPr lang="es"/>
              <a:t>: predicción de estructura de </a:t>
            </a:r>
            <a:r>
              <a:rPr lang="es"/>
              <a:t>proteína</a:t>
            </a:r>
            <a:r>
              <a:rPr lang="es"/>
              <a:t> a partir de su secuencia de </a:t>
            </a:r>
            <a:r>
              <a:rPr lang="es"/>
              <a:t>aminoácidos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Descubrimiento de </a:t>
            </a:r>
            <a:r>
              <a:rPr b="1" lang="es"/>
              <a:t>nuevos algoritmos</a:t>
            </a:r>
            <a:r>
              <a:rPr lang="es"/>
              <a:t>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Ordenación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Multiplicación de matrices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"/>
              <a:t>Humanizar</a:t>
            </a:r>
            <a:r>
              <a:rPr lang="es"/>
              <a:t> las respuestas de modelos de conversación (ChatGPT).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Fundamentos del aprendizaje por refuerzo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Q-Learning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Caso práctico</a:t>
            </a:r>
            <a:endParaRPr sz="2000"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