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6bd06bc6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6bd06bc6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6bd06bc6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6bd06bc6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6bd06bc6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6bd06bc6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6bd06bc6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6bd06bc6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6bd06bc6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6bd06bc6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6bd06bc6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6bd06bc6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6bd06bc6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6bd06bc6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6bd06bc6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6bd06bc6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6bd06bc6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6bd06bc6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6bd06bc6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6bd06bc6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37856440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37856440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5f52927c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5f52927c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37856440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37856440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6bd06bc6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6bd06bc6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6bd06bc6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6bd06bc6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6bd06bc6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6bd06bc6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6bd06bc6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6bd06bc6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6bd06bc6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6bd06bc6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6bd06bc6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6bd06bc6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627581" y="415650"/>
            <a:ext cx="609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627581" y="4740000"/>
            <a:ext cx="609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524125" y="630225"/>
            <a:ext cx="61794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542222" y="3238450"/>
            <a:ext cx="61794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" y="5"/>
            <a:ext cx="22836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674" y="1401175"/>
            <a:ext cx="1906175" cy="4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38" y="99500"/>
            <a:ext cx="1869650" cy="11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50" y="112825"/>
            <a:ext cx="2221025" cy="5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/>
        </p:nvSpPr>
        <p:spPr>
          <a:xfrm>
            <a:off x="8466375" y="4820625"/>
            <a:ext cx="56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100">
                <a:solidFill>
                  <a:schemeClr val="dk1"/>
                </a:solidFill>
              </a:defRPr>
            </a:lvl1pPr>
            <a:lvl2pPr lvl="1">
              <a:buNone/>
              <a:defRPr sz="1100">
                <a:solidFill>
                  <a:schemeClr val="dk1"/>
                </a:solidFill>
              </a:defRPr>
            </a:lvl2pPr>
            <a:lvl3pPr lvl="2">
              <a:buNone/>
              <a:defRPr sz="1100">
                <a:solidFill>
                  <a:schemeClr val="dk1"/>
                </a:solidFill>
              </a:defRPr>
            </a:lvl3pPr>
            <a:lvl4pPr lvl="3">
              <a:buNone/>
              <a:defRPr sz="1100">
                <a:solidFill>
                  <a:schemeClr val="dk1"/>
                </a:solidFill>
              </a:defRPr>
            </a:lvl4pPr>
            <a:lvl5pPr lvl="4">
              <a:buNone/>
              <a:defRPr sz="1100">
                <a:solidFill>
                  <a:schemeClr val="dk1"/>
                </a:solidFill>
              </a:defRPr>
            </a:lvl5pPr>
            <a:lvl6pPr lvl="5">
              <a:buNone/>
              <a:defRPr sz="1100">
                <a:solidFill>
                  <a:schemeClr val="dk1"/>
                </a:solidFill>
              </a:defRPr>
            </a:lvl6pPr>
            <a:lvl7pPr lvl="6">
              <a:buNone/>
              <a:defRPr sz="1100">
                <a:solidFill>
                  <a:schemeClr val="dk1"/>
                </a:solidFill>
              </a:defRPr>
            </a:lvl7pPr>
            <a:lvl8pPr lvl="7">
              <a:buNone/>
              <a:defRPr sz="1100">
                <a:solidFill>
                  <a:schemeClr val="dk1"/>
                </a:solidFill>
              </a:defRPr>
            </a:lvl8pPr>
            <a:lvl9pPr lvl="8">
              <a:buNone/>
              <a:defRPr sz="11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50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cikit-learn.org/stable/auto_examples/decomposition/plot_faces_decomposition.html#sphx-glr-auto-examples-decomposition-plot-faces-decomposition-py" TargetMode="External"/><Relationship Id="rId4" Type="http://schemas.openxmlformats.org/officeDocument/2006/relationships/hyperlink" Target="https://scikit-learn.org/stable/modules/generated/sklearn.decomposition.PCA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cikit-learn.org/stable/modules/clustering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ctrTitle"/>
          </p:nvPr>
        </p:nvSpPr>
        <p:spPr>
          <a:xfrm>
            <a:off x="2524125" y="630225"/>
            <a:ext cx="61794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al </a:t>
            </a:r>
            <a:r>
              <a:rPr i="1" lang="es"/>
              <a:t>Machine Learning</a:t>
            </a:r>
            <a:endParaRPr i="1"/>
          </a:p>
        </p:txBody>
      </p:sp>
      <p:sp>
        <p:nvSpPr>
          <p:cNvPr id="78" name="Google Shape;78;p13"/>
          <p:cNvSpPr txBox="1"/>
          <p:nvPr>
            <p:ph idx="1" type="subTitle"/>
          </p:nvPr>
        </p:nvSpPr>
        <p:spPr>
          <a:xfrm>
            <a:off x="2542200" y="2334450"/>
            <a:ext cx="6179400" cy="21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/>
              <a:t>Aprendizaje no supervisado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Profesor: Antonio Javier Gallego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k-means</a:t>
            </a:r>
            <a:endParaRPr i="1"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uno de los algoritmos de </a:t>
            </a:r>
            <a:r>
              <a:rPr i="1" lang="es"/>
              <a:t>clustering</a:t>
            </a:r>
            <a:r>
              <a:rPr lang="es"/>
              <a:t> más conocidos.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basa en la definición de </a:t>
            </a:r>
            <a:r>
              <a:rPr b="1" lang="es"/>
              <a:t>centroides</a:t>
            </a:r>
            <a:r>
              <a:rPr lang="es"/>
              <a:t> y en la agrupación según una </a:t>
            </a:r>
            <a:r>
              <a:rPr b="1" lang="es"/>
              <a:t>función de distancia</a:t>
            </a:r>
            <a:r>
              <a:rPr lang="es"/>
              <a:t>.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usuario tiene que establecer el número </a:t>
            </a:r>
            <a:r>
              <a:rPr b="1" i="1" lang="es"/>
              <a:t>k</a:t>
            </a:r>
            <a:r>
              <a:rPr lang="es"/>
              <a:t> de </a:t>
            </a:r>
            <a:r>
              <a:rPr i="1" lang="es"/>
              <a:t>clusters.</a:t>
            </a:r>
            <a:endParaRPr i="1"/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25" y="1653175"/>
            <a:ext cx="2085875" cy="20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del algoritmo </a:t>
            </a:r>
            <a:r>
              <a:rPr i="1" lang="es"/>
              <a:t>k-means</a:t>
            </a:r>
            <a:endParaRPr i="1"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s"/>
              <a:t>Inicialización:</a:t>
            </a:r>
            <a:r>
              <a:rPr lang="es"/>
              <a:t> Se seleccionan aleatoriamente los </a:t>
            </a:r>
            <a:r>
              <a:rPr i="1" lang="es"/>
              <a:t>k</a:t>
            </a:r>
            <a:r>
              <a:rPr lang="es"/>
              <a:t> centroides iniciales.</a:t>
            </a:r>
            <a:endParaRPr/>
          </a:p>
          <a:p>
            <a:pPr indent="-3086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s"/>
              <a:t>Asignación</a:t>
            </a:r>
            <a:r>
              <a:rPr lang="es"/>
              <a:t>: Cada muestra se asigna al centroide más cercano según la función de distancia. </a:t>
            </a:r>
            <a:endParaRPr/>
          </a:p>
          <a:p>
            <a:pPr indent="-3086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s"/>
              <a:t>Actualización</a:t>
            </a:r>
            <a:r>
              <a:rPr lang="es"/>
              <a:t>: Se calculan nuevos centroides para cada </a:t>
            </a:r>
            <a:r>
              <a:rPr i="1" lang="es"/>
              <a:t>cluster</a:t>
            </a:r>
            <a:r>
              <a:rPr lang="es"/>
              <a:t> usando el promedio de las muestras.</a:t>
            </a:r>
            <a:endParaRPr/>
          </a:p>
          <a:p>
            <a:pPr indent="-3086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s"/>
              <a:t>Reasignación</a:t>
            </a:r>
            <a:r>
              <a:rPr lang="es"/>
              <a:t>: Se repite el paso de asignación utilizando los nuevos centroides.</a:t>
            </a:r>
            <a:endParaRPr/>
          </a:p>
          <a:p>
            <a:pPr indent="-3086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s"/>
              <a:t>Actualización y reasignación iterativa</a:t>
            </a:r>
            <a:r>
              <a:rPr lang="es"/>
              <a:t>: Los pasos 3 y 4 se repiten hasta que los centroides dejen de cambiar o se alcance el número máximo de iteraciones.</a:t>
            </a:r>
            <a:endParaRPr/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25" y="1653175"/>
            <a:ext cx="2085875" cy="20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componentes</a:t>
            </a:r>
            <a:endParaRPr/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chemeClr val="lt1"/>
                </a:solidFill>
              </a:rPr>
              <a:t>‹#›</a:t>
            </a:fld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componentes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Técnica no supervisada para reducir la dimensionalidad de un conjunto de datos.</a:t>
            </a:r>
            <a:br>
              <a:rPr lang="es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Uno de los algoritmos más utilizados es </a:t>
            </a:r>
            <a:r>
              <a:rPr b="1" i="1" lang="es"/>
              <a:t>Principal Component Analysis</a:t>
            </a:r>
            <a:r>
              <a:rPr b="1" lang="es"/>
              <a:t> (PCA)</a:t>
            </a:r>
            <a:r>
              <a:rPr lang="es"/>
              <a:t>.</a:t>
            </a:r>
            <a:br>
              <a:rPr lang="es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PCA busca las direcciones principales</a:t>
            </a:r>
            <a:r>
              <a:rPr lang="es"/>
              <a:t> </a:t>
            </a:r>
            <a:r>
              <a:rPr lang="es"/>
              <a:t>a lo largo de las cuales los datos varían más. </a:t>
            </a:r>
            <a:br>
              <a:rPr lang="es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</a:t>
            </a:r>
            <a:r>
              <a:rPr lang="es"/>
              <a:t>onvierte un conjunto de observaciones de variables posiblemente correlacionadas en un conjunto </a:t>
            </a:r>
            <a:r>
              <a:rPr lang="es"/>
              <a:t>de variables </a:t>
            </a:r>
            <a:r>
              <a:rPr lang="es"/>
              <a:t>sin correlación lineal llamadas </a:t>
            </a:r>
            <a:r>
              <a:rPr b="1" lang="es"/>
              <a:t>componentes principales</a:t>
            </a:r>
            <a:r>
              <a:rPr lang="es"/>
              <a:t>.</a:t>
            </a:r>
            <a:endParaRPr/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16150"/>
            <a:ext cx="2105313" cy="210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de algoritmo PCA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2914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s"/>
              <a:t>Estandarización:</a:t>
            </a:r>
            <a:r>
              <a:rPr lang="es"/>
              <a:t> Si los datos no están en la misma escala, se estandarizan para que tengan media cero y varianza unitaria. </a:t>
            </a:r>
            <a:endParaRPr/>
          </a:p>
          <a:p>
            <a:pPr indent="-27749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Esto asegura que todas las variables tengan la misma importancia en el análisis.</a:t>
            </a:r>
            <a:endParaRPr/>
          </a:p>
          <a:p>
            <a:pPr indent="-2914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s"/>
              <a:t>Matriz de covarianza:</a:t>
            </a:r>
            <a:r>
              <a:rPr lang="es"/>
              <a:t> Se calcula esta matriz a partir de los datos estandarizados</a:t>
            </a:r>
            <a:r>
              <a:rPr lang="es"/>
              <a:t>. </a:t>
            </a:r>
            <a:endParaRPr/>
          </a:p>
          <a:p>
            <a:pPr indent="-27749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La covarianza mide </a:t>
            </a:r>
            <a:r>
              <a:rPr lang="es"/>
              <a:t>cómo varían dos variables juntas.</a:t>
            </a:r>
            <a:endParaRPr/>
          </a:p>
          <a:p>
            <a:pPr indent="-2914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s"/>
              <a:t>Cálculo de autovectores y autovalores</a:t>
            </a:r>
            <a:r>
              <a:rPr b="1" lang="es"/>
              <a:t>:</a:t>
            </a:r>
            <a:r>
              <a:rPr lang="es"/>
              <a:t> Se calculan para</a:t>
            </a:r>
            <a:r>
              <a:rPr lang="es"/>
              <a:t> la matriz de covarianza. </a:t>
            </a:r>
            <a:endParaRPr/>
          </a:p>
          <a:p>
            <a:pPr indent="-27749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Los </a:t>
            </a:r>
            <a:r>
              <a:rPr b="1" lang="es"/>
              <a:t>autovectores</a:t>
            </a:r>
            <a:r>
              <a:rPr lang="es"/>
              <a:t> representan las direcciones principales de variación y los </a:t>
            </a:r>
            <a:r>
              <a:rPr b="1" lang="es"/>
              <a:t>autovalores</a:t>
            </a:r>
            <a:r>
              <a:rPr lang="es"/>
              <a:t> indican la cantidad de varianza explicada por cada autovector.</a:t>
            </a:r>
            <a:endParaRPr/>
          </a:p>
          <a:p>
            <a:pPr indent="-2914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s"/>
              <a:t>Selección de componentes principales:</a:t>
            </a:r>
            <a:r>
              <a:rPr lang="es"/>
              <a:t> Se ordenan los autovectores según sus autovalores, de mayor a menor. Luego, se seleccionan los primeros </a:t>
            </a:r>
            <a:r>
              <a:rPr i="1" lang="es"/>
              <a:t>K</a:t>
            </a:r>
            <a:r>
              <a:rPr lang="es"/>
              <a:t> autovectores (donde K es el número de componentes principales deseadas) para formar una matriz de transformación.</a:t>
            </a:r>
            <a:endParaRPr/>
          </a:p>
          <a:p>
            <a:pPr indent="-27749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La primera componente principal captura la mayor cantidad de variación en los datos</a:t>
            </a:r>
            <a:endParaRPr/>
          </a:p>
          <a:p>
            <a:pPr indent="-2914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s"/>
              <a:t>Transformación de los datos:</a:t>
            </a:r>
            <a:r>
              <a:rPr lang="es"/>
              <a:t> Los datos originales se transforman utilizando la matriz de transformación formada por los autovectores seleccionados. </a:t>
            </a:r>
            <a:endParaRPr/>
          </a:p>
          <a:p>
            <a:pPr indent="-27749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Esto proyecta los datos en el nuevo espacio definido por las componentes principales.</a:t>
            </a:r>
            <a:endParaRPr/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5975"/>
            <a:ext cx="2501350" cy="18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88888"/>
              <a:buChar char="●"/>
            </a:pPr>
            <a:r>
              <a:rPr lang="es"/>
              <a:t>La reducción de dimensionalidad lograda por PCA es útil en varias aplicaciones: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ct val="112820"/>
              <a:buChar char="○"/>
            </a:pPr>
            <a:r>
              <a:rPr lang="es" sz="1560"/>
              <a:t>Visualización y análisis de datos en espacios de menor dimensión, lo que puede ayudar a identificar patrones y estructuras en los datos.</a:t>
            </a:r>
            <a:endParaRPr sz="156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ct val="112820"/>
              <a:buChar char="○"/>
            </a:pPr>
            <a:r>
              <a:rPr lang="es" sz="1560"/>
              <a:t>Eliminación de la correlación entre variables.</a:t>
            </a:r>
            <a:endParaRPr sz="156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ct val="112820"/>
              <a:buChar char="○"/>
            </a:pPr>
            <a:r>
              <a:rPr lang="es" sz="1560"/>
              <a:t>Compresión de datos.</a:t>
            </a:r>
            <a:endParaRPr sz="156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ct val="102564"/>
              <a:buChar char="○"/>
            </a:pPr>
            <a:r>
              <a:rPr lang="es" sz="1560"/>
              <a:t>Eliminación de ruido.</a:t>
            </a:r>
            <a:br>
              <a:rPr lang="es"/>
            </a:br>
            <a:endParaRPr sz="16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600"/>
              <a:t>Ejemplos: </a:t>
            </a:r>
            <a:endParaRPr sz="16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600"/>
              <a:t>Una análisis de 11 indicadores </a:t>
            </a:r>
            <a:r>
              <a:rPr lang="es" sz="1600"/>
              <a:t>socioeconómicos</a:t>
            </a:r>
            <a:r>
              <a:rPr lang="es" sz="1600"/>
              <a:t> de 96 países reveló que los resultados </a:t>
            </a:r>
            <a:r>
              <a:rPr lang="es" sz="1600"/>
              <a:t>podrían</a:t>
            </a:r>
            <a:r>
              <a:rPr lang="es" sz="1600"/>
              <a:t> explicarse a partir de solo dos componentes principales: el PIB y el índice de ruralidad.</a:t>
            </a:r>
            <a:endParaRPr sz="1600"/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600" u="sng">
                <a:solidFill>
                  <a:schemeClr val="hlink"/>
                </a:solidFill>
                <a:hlinkClick r:id="rId3"/>
              </a:rPr>
              <a:t>https://scikit-learn.org/stable/auto_examples/decomposition/plot_faces_decomposition.html#sphx-glr-auto-examples-decomposition-plot-faces-decomposition-py</a:t>
            </a:r>
            <a:br>
              <a:rPr lang="es" sz="1600"/>
            </a:br>
            <a:endParaRPr sz="16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600"/>
              <a:t>Sklearn:</a:t>
            </a:r>
            <a:br>
              <a:rPr lang="es" sz="1600"/>
            </a:br>
            <a:r>
              <a:rPr lang="es" sz="1600" u="sng">
                <a:solidFill>
                  <a:schemeClr val="hlink"/>
                </a:solidFill>
                <a:hlinkClick r:id="rId4"/>
              </a:rPr>
              <a:t>https://scikit-learn.org/stable/modules/generated/sklearn.decomposition.PCA.html</a:t>
            </a:r>
            <a:r>
              <a:rPr lang="es" sz="1600"/>
              <a:t> </a:t>
            </a:r>
            <a:endParaRPr sz="1600"/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Aprendizaje de representaciones</a:t>
            </a:r>
            <a:endParaRPr/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chemeClr val="lt1"/>
                </a:solidFill>
              </a:rPr>
              <a:t>‹#›</a:t>
            </a:fld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Aprendizaje de representaciones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Aproximación no supervisada para encontrar una representación adecuada, de tamaño reducido, para un conjunto de datos no etiquetado.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 ejemplo de este tipo de técnicas son los </a:t>
            </a:r>
            <a:r>
              <a:rPr b="1" lang="es"/>
              <a:t>Auto-Encoders</a:t>
            </a:r>
            <a:r>
              <a:rPr lang="es"/>
              <a:t>.</a:t>
            </a:r>
            <a:endParaRPr/>
          </a:p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50" y="1898925"/>
            <a:ext cx="2105313" cy="16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825" y="1652750"/>
            <a:ext cx="2841651" cy="213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Auto-Encoder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2410100" y="1280325"/>
            <a:ext cx="6321600" cy="3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Arquitectura de red neuronal en la que se trata de reconstruir a la salida los datos recibidos como entrada.</a:t>
            </a:r>
            <a:br>
              <a:rPr lang="es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En esta arquitectura las capas intermedias tienen</a:t>
            </a:r>
            <a:r>
              <a:rPr b="1" lang="es" sz="1600"/>
              <a:t> un tamaño inferior</a:t>
            </a:r>
            <a:r>
              <a:rPr lang="es" sz="1600"/>
              <a:t> al de la entrada.</a:t>
            </a:r>
            <a:br>
              <a:rPr lang="es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Esta reducción fuerza a que la red tenga que extraer las </a:t>
            </a:r>
            <a:r>
              <a:rPr b="1" lang="es" sz="1600"/>
              <a:t>características más representativas</a:t>
            </a:r>
            <a:r>
              <a:rPr lang="es" sz="1600"/>
              <a:t> para posteriormente reconstruir la salida con el menor error posible.</a:t>
            </a:r>
            <a:endParaRPr sz="1600"/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Auto-Encoders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Una vez entrenada, la parte del “decoder” se puede eliminar para así mapear directamente la entrada al nuevo espacio de representación. </a:t>
            </a:r>
            <a:br>
              <a:rPr lang="es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Si las activaciones son lineales se obtiene una reducción de dimensionalidad similar a PCA.</a:t>
            </a:r>
            <a:br>
              <a:rPr lang="es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Utilidades: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"/>
              <a:t>(las mismas que PCA)</a:t>
            </a:r>
            <a:endParaRPr b="1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Inicialización de métodos.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Aprendizaje auto-supervisado (coloreado, eliminar ruido, super-resolución…)</a:t>
            </a:r>
            <a:endParaRPr/>
          </a:p>
        </p:txBody>
      </p:sp>
      <p:sp>
        <p:nvSpPr>
          <p:cNvPr id="214" name="Google Shape;214;p31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00" y="1967525"/>
            <a:ext cx="1046500" cy="1420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Contenidos</a:t>
            </a:r>
            <a:endParaRPr/>
          </a:p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Introducción al a</a:t>
            </a:r>
            <a:r>
              <a:rPr lang="es"/>
              <a:t>prendizaje no supervisado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Agrupamiento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Análisis de componentes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Aprendizaje de representaciones</a:t>
            </a:r>
            <a:endParaRPr/>
          </a:p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ctrTitle"/>
          </p:nvPr>
        </p:nvSpPr>
        <p:spPr>
          <a:xfrm>
            <a:off x="2524125" y="630225"/>
            <a:ext cx="61794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al </a:t>
            </a:r>
            <a:r>
              <a:rPr i="1" lang="es"/>
              <a:t>Machine Learning</a:t>
            </a:r>
            <a:endParaRPr i="1"/>
          </a:p>
        </p:txBody>
      </p:sp>
      <p:sp>
        <p:nvSpPr>
          <p:cNvPr id="221" name="Google Shape;221;p32"/>
          <p:cNvSpPr txBox="1"/>
          <p:nvPr>
            <p:ph idx="1" type="subTitle"/>
          </p:nvPr>
        </p:nvSpPr>
        <p:spPr>
          <a:xfrm>
            <a:off x="2542200" y="2334450"/>
            <a:ext cx="6179400" cy="21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2300"/>
              <a:t>Aprendizaje no supervisado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Profesor: Antonio Javier Gallego</a:t>
            </a:r>
            <a:endParaRPr b="1"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aprendizaje</a:t>
            </a:r>
            <a:endParaRPr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2410100" y="1595775"/>
            <a:ext cx="63216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Aprendizaje supervisado</a:t>
            </a:r>
            <a:br>
              <a:rPr b="1" lang="es" sz="1400"/>
            </a:br>
            <a:r>
              <a:rPr b="1" lang="es" sz="1700"/>
              <a:t> </a:t>
            </a:r>
            <a:endParaRPr b="1" sz="22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Aprendizaje no supervisado</a:t>
            </a:r>
            <a:br>
              <a:rPr b="1" lang="es" sz="1400"/>
            </a:br>
            <a:r>
              <a:rPr b="1" lang="es" sz="1700"/>
              <a:t> </a:t>
            </a:r>
            <a:endParaRPr b="1" sz="20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Aprendizaje por refuerzo</a:t>
            </a:r>
            <a:endParaRPr b="1" sz="1400"/>
          </a:p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750" y="1712825"/>
            <a:ext cx="675450" cy="6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3750" y="2659007"/>
            <a:ext cx="675450" cy="704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3743" y="3595050"/>
            <a:ext cx="675450" cy="693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aprendizaje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2410100" y="1595775"/>
            <a:ext cx="6321600" cy="30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Aprendizaje no supervisado:</a:t>
            </a:r>
            <a:r>
              <a:rPr lang="es" sz="1600"/>
              <a:t>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El modelo se entrena con datos </a:t>
            </a:r>
            <a:r>
              <a:rPr b="1" lang="es"/>
              <a:t>no etiquetados</a:t>
            </a:r>
            <a:r>
              <a:rPr lang="es"/>
              <a:t>, lo cual significa que debe encontrar patrones y relaciones en los datos por sí mismo. </a:t>
            </a:r>
            <a:br>
              <a:rPr lang="es" sz="1600"/>
            </a:br>
            <a:endParaRPr sz="12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Ejemplos: </a:t>
            </a:r>
            <a:endParaRPr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s" sz="1200"/>
              <a:t>Agrupar documentos similares en función del texto que contienen.</a:t>
            </a:r>
            <a:endParaRPr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s" sz="1200"/>
              <a:t>Detectar detectar segmentos concretos de usuarios que acceden a una web en función de sus comportamientos e interacciones.</a:t>
            </a:r>
            <a:endParaRPr b="1" sz="1200"/>
          </a:p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750" y="1722380"/>
            <a:ext cx="675450" cy="704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Tareas principales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Agrupación (</a:t>
            </a:r>
            <a:r>
              <a:rPr i="1" lang="es" sz="1600"/>
              <a:t>c</a:t>
            </a:r>
            <a:r>
              <a:rPr i="1" lang="es" sz="1600"/>
              <a:t>lustering</a:t>
            </a:r>
            <a:r>
              <a:rPr lang="es" sz="1600"/>
              <a:t>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Detección de novedades o anomalías.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Análisis de componentes.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Aprendizaje de representaciones.</a:t>
            </a:r>
            <a:endParaRPr sz="1600"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919" y="3259425"/>
            <a:ext cx="4096175" cy="12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Agrupación</a:t>
            </a:r>
            <a:endParaRPr/>
          </a:p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chemeClr val="lt1"/>
                </a:solidFill>
              </a:rPr>
              <a:t>‹#›</a:t>
            </a:fld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Agrupación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</a:t>
            </a:r>
            <a:r>
              <a:rPr lang="es"/>
              <a:t>area de agrupar las muestras o sus características en función de su similitud.</a:t>
            </a:r>
            <a:endParaRPr/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2681598"/>
            <a:ext cx="5784425" cy="15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de </a:t>
            </a:r>
            <a:r>
              <a:rPr i="1" lang="es"/>
              <a:t>clustering</a:t>
            </a:r>
            <a:endParaRPr i="1"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Encontramos numerosas propuestas para realizar esta tarea: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Basadas en conectividad o jerarquía.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Basadas en centroide.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s"/>
              <a:t>k-means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Basadas en la distribución de los datos.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Basadas en la densidad.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Librería Sklearn: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 u="sng">
                <a:solidFill>
                  <a:schemeClr val="hlink"/>
                </a:solidFill>
                <a:hlinkClick r:id="rId3"/>
              </a:rPr>
              <a:t>https://scikit-learn.org/stable/modules/clustering.html</a:t>
            </a:r>
            <a:r>
              <a:rPr lang="es" sz="1600"/>
              <a:t> </a:t>
            </a:r>
            <a:endParaRPr sz="1600"/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6939500" y="4681175"/>
            <a:ext cx="1840500" cy="8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de </a:t>
            </a:r>
            <a:r>
              <a:rPr i="1" lang="es"/>
              <a:t>clustering</a:t>
            </a:r>
            <a:endParaRPr i="1"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51197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659" y="1255850"/>
            <a:ext cx="5858683" cy="362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