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1ee7d67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1ee7d6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1ee7d67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1ee7d67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1712d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1712d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ee7d679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ee7d67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1ee7d679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1ee7d679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21712d7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21712d7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3979ae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3979ae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f3979ae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f3979ae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f3979ae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f3979ae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3979ae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f3979ae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1c20fa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1c20fa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ebfa5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1ebfa5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ebfa55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ebfa55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ebfa55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ebfa55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1C232"/>
                </a:solidFill>
              </a:rPr>
              <a:t>Implementación de un benchmark reducido y evaluación del procesamiento de arquitecturas PC convencionales </a:t>
            </a:r>
            <a:endParaRPr sz="3000">
              <a:solidFill>
                <a:srgbClr val="F1C232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150" y="1158175"/>
            <a:ext cx="3380036" cy="23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ctrTitle"/>
          </p:nvPr>
        </p:nvSpPr>
        <p:spPr>
          <a:xfrm>
            <a:off x="335100" y="376025"/>
            <a:ext cx="8473800" cy="14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Informe de los resultados de nuestros benchmarks usando el standard SPEC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00" y="1717000"/>
            <a:ext cx="4131600" cy="24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ctrTitle"/>
          </p:nvPr>
        </p:nvSpPr>
        <p:spPr>
          <a:xfrm>
            <a:off x="214400" y="161150"/>
            <a:ext cx="7784400" cy="10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5.1 Detalles de las unidades a analizar.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48" name="Google Shape;348;p23"/>
          <p:cNvSpPr txBox="1"/>
          <p:nvPr>
            <p:ph idx="1" type="subTitle"/>
          </p:nvPr>
        </p:nvSpPr>
        <p:spPr>
          <a:xfrm>
            <a:off x="824000" y="1225250"/>
            <a:ext cx="65220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Hemos analizado en 7 ordenadores con CPUs distintas, mostraremos todos los datos, tanto hardware como software, de cada ordenador, obteniendo así resultados distintos.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Cabe destacar que todos los equipos tienen instalado Windows 10 y una arquitectura de 64 bits.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944325" y="2862350"/>
            <a:ext cx="17583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Unidad 1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 Core(TM)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i7-6700 CPU</a:t>
            </a:r>
            <a:endParaRPr sz="1100"/>
          </a:p>
        </p:txBody>
      </p:sp>
      <p:sp>
        <p:nvSpPr>
          <p:cNvPr id="350" name="Google Shape;350;p23"/>
          <p:cNvSpPr txBox="1"/>
          <p:nvPr/>
        </p:nvSpPr>
        <p:spPr>
          <a:xfrm>
            <a:off x="2915438" y="2862350"/>
            <a:ext cx="1263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Intel(R)Core(TM) i5-10210U</a:t>
            </a:r>
            <a:endParaRPr sz="1100"/>
          </a:p>
        </p:txBody>
      </p:sp>
      <p:sp>
        <p:nvSpPr>
          <p:cNvPr id="351" name="Google Shape;351;p23"/>
          <p:cNvSpPr txBox="1"/>
          <p:nvPr/>
        </p:nvSpPr>
        <p:spPr>
          <a:xfrm>
            <a:off x="4391238" y="2862325"/>
            <a:ext cx="13161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Unidad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 Celeron(R) CPU  N3060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083000" y="2862325"/>
            <a:ext cx="1263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   Unidad 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Intel(R) Core(TM) i7-8750H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1918825" y="3863425"/>
            <a:ext cx="13161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   Unidad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 Core(TM) i5-7200U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3646650" y="3863425"/>
            <a:ext cx="11853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    Unidad 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Intel(R)Core(TM) i7-8550U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5243675" y="3863425"/>
            <a:ext cx="1316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     Unidad 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Intel(R) Core(TM) i7-7700HQ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" y="3432775"/>
            <a:ext cx="1627899" cy="16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46000" y="3443525"/>
            <a:ext cx="1627899" cy="16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ctrTitle"/>
          </p:nvPr>
        </p:nvSpPr>
        <p:spPr>
          <a:xfrm>
            <a:off x="824000" y="416325"/>
            <a:ext cx="75156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5.2 </a:t>
            </a:r>
            <a:r>
              <a:rPr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Cómo compilar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3" name="Google Shape;363;p24"/>
          <p:cNvSpPr txBox="1"/>
          <p:nvPr>
            <p:ph idx="1" type="subTitle"/>
          </p:nvPr>
        </p:nvSpPr>
        <p:spPr>
          <a:xfrm>
            <a:off x="824000" y="1208625"/>
            <a:ext cx="76230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Dependiendo del SO en el que se ejecute: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Windows: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benchmarks son soluciones de visual studio, para buildear la aplicación se deberá </a:t>
            </a:r>
            <a:r>
              <a:rPr lang="e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la solución (.sln),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cambiar el </a:t>
            </a:r>
            <a:r>
              <a:rPr lang="e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a “Debug”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apretar F6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compilar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GNU/Linux: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Intercambiar la sintaxis asm y compila con el siguiente comando desde la terminal (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-03 Optimizado).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" sz="1800" u="sng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g++ -o Benchmark.cpp Benchmark -03 &amp;&amp; ./Benchmark</a:t>
            </a:r>
            <a:r>
              <a:rPr lang="e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ctrTitle"/>
          </p:nvPr>
        </p:nvSpPr>
        <p:spPr>
          <a:xfrm>
            <a:off x="749100" y="231575"/>
            <a:ext cx="7228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5.3 Tablas comparativas y gráficas.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9" name="Google Shape;369;p25"/>
          <p:cNvSpPr txBox="1"/>
          <p:nvPr>
            <p:ph idx="1" type="subTitle"/>
          </p:nvPr>
        </p:nvSpPr>
        <p:spPr>
          <a:xfrm>
            <a:off x="748925" y="1410600"/>
            <a:ext cx="7228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hac</a:t>
            </a:r>
            <a:r>
              <a:rPr lang="es"/>
              <a:t>er las comparativas de la aceleración de rendimiento de cada unidad </a:t>
            </a:r>
            <a:r>
              <a:rPr lang="es"/>
              <a:t>usaremos la siguiente fórmula:</a:t>
            </a:r>
            <a:endParaRPr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25" y="2571750"/>
            <a:ext cx="7751949" cy="7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ctrTitle"/>
          </p:nvPr>
        </p:nvSpPr>
        <p:spPr>
          <a:xfrm>
            <a:off x="94000" y="217600"/>
            <a:ext cx="859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6.</a:t>
            </a:r>
            <a:r>
              <a:rPr lang="es">
                <a:solidFill>
                  <a:srgbClr val="000000"/>
                </a:solidFill>
              </a:rPr>
              <a:t>Como ejecutar SPECCPU2000.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26"/>
          <p:cNvSpPr txBox="1"/>
          <p:nvPr>
            <p:ph idx="1" type="subTitle"/>
          </p:nvPr>
        </p:nvSpPr>
        <p:spPr>
          <a:xfrm>
            <a:off x="183600" y="1995450"/>
            <a:ext cx="42555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Editaremos la ruta del archivo vcvars32.bat en el archivo shrc.bat, para que sea la de nuestros respectivos equipos</a:t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b="19320" l="6386" r="53470" t="73443"/>
          <a:stretch/>
        </p:blipFill>
        <p:spPr>
          <a:xfrm>
            <a:off x="5092225" y="2091250"/>
            <a:ext cx="3988835" cy="6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1278175" y="3413500"/>
            <a:ext cx="6926400" cy="1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ejecuta en la terminal el archivo shrc.bat con los comandos: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 </a:t>
            </a:r>
            <a:r>
              <a:rPr b="1" lang="es" sz="1200"/>
              <a:t>runspec –-action=build –-tune=base –-config=win32-x86-vc7.cfg gzip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 runspec --reportable --config=win32-x86-vc7.cfg -T base int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9" name="Google Shape;379;p26"/>
          <p:cNvCxnSpPr/>
          <p:nvPr/>
        </p:nvCxnSpPr>
        <p:spPr>
          <a:xfrm flipH="1" rot="10800000">
            <a:off x="4223425" y="2409575"/>
            <a:ext cx="79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ctrTitle"/>
          </p:nvPr>
        </p:nvSpPr>
        <p:spPr>
          <a:xfrm>
            <a:off x="824000" y="376025"/>
            <a:ext cx="73278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7.CONCLUSIÓN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85" name="Google Shape;385;p27"/>
          <p:cNvSpPr txBox="1"/>
          <p:nvPr>
            <p:ph idx="1" type="subTitle"/>
          </p:nvPr>
        </p:nvSpPr>
        <p:spPr>
          <a:xfrm>
            <a:off x="824000" y="1423625"/>
            <a:ext cx="69651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Destacamos 3 aspectos sobre el rendimiento dependiendo del tipo de lenguaje empleado: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SSE: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aumenta considerablemente la velocidad de cálculo de datos paralelizables.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MMX: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mejora el rendimiento general del cualquier operación aritmética debido a que trabajamos directamente en ensamblador.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C++: 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tan eficiente como los dos códigos anteriores, puesto que se tiene que compilar y pasar a lenguaje ensamblador.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214875"/>
            <a:ext cx="77172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 del objetivo de los benchmarks.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597900" y="984300"/>
            <a:ext cx="63222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Nuestros benchmarks se enfocan en la evaluación de la velocidad de cálculo y de carga sobre la memoria, y también de las operaciones de la ALU del computador. 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-5190" l="0" r="0" t="5190"/>
          <a:stretch/>
        </p:blipFill>
        <p:spPr>
          <a:xfrm>
            <a:off x="2166100" y="2190050"/>
            <a:ext cx="5033000" cy="29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214875"/>
            <a:ext cx="77172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Especificaciones que cumplen nuestros benchmarks.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1758025" y="723325"/>
            <a:ext cx="61422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vectores de distintas tallas, la talla de los vectores varía de 100 a 130, por cada vector se realizan 3 millones de iteraciones.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cada iteración se realiza una suma y una multiplicación en paralelo, para cada una de las iteraciones del tamaño, y el resultado se guarda en una variable local.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800" y="3114225"/>
            <a:ext cx="5304648" cy="19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1584675" y="0"/>
            <a:ext cx="52005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Exposición de los resultados.</a:t>
            </a:r>
            <a:endParaRPr sz="240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191100" y="1199850"/>
            <a:ext cx="23607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Los benchmarks que hemos creado realizan un análisis empírico del tiempo que tardan en realizar ciertas operaciones.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Desde el terminal se muestran los datos de nuestro equipo, y la comparativa entre varios computadores.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6389200" y="934250"/>
            <a:ext cx="26322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442925" y="1141500"/>
            <a:ext cx="23607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También se muestra la media que ha </a:t>
            </a:r>
            <a:r>
              <a:rPr b="1" lang="es">
                <a:solidFill>
                  <a:srgbClr val="FFFFFF"/>
                </a:solidFill>
              </a:rPr>
              <a:t>tardado en realizar el análisis para cada una de las tallas del vector, y un tiempo total promedio de todas las tallas.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s">
                <a:solidFill>
                  <a:srgbClr val="FFFFFF"/>
                </a:solidFill>
              </a:rPr>
              <a:t>Estos resultados nos permiten realizar un análisis temporal acerca del comportamiento de nuestro equipo ante distintas cargas y tamaños de problema.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00" y="1293900"/>
            <a:ext cx="3813850" cy="3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1906650" y="851250"/>
            <a:ext cx="578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(BUSCAR MEJOR IMAGEN SOBRE EXPOSICION RESULTADOS)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3355650" y="329850"/>
            <a:ext cx="2432700" cy="4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Se puede dar el caso de que se retrase la ejecución de nuestro benchmark</a:t>
            </a:r>
            <a:r>
              <a:rPr b="1" lang="es" sz="1400" u="sng"/>
              <a:t>,</a:t>
            </a:r>
            <a:r>
              <a:rPr lang="es" sz="1400"/>
              <a:t> pudiendo arrojarnos datos erróneos. Esto es porque pueden haber procesos en segundo plano, o cualquier otro tipo de procesos en ejecución.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Con el objetivo de eliminar estos problemas: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 Se realizan varias veces las operaciones.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-Se calcula la media de todas ellas, siendo el resultado la representativa de nuestros datos.</a:t>
            </a:r>
            <a:endParaRPr sz="1400"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19344" l="2927" r="70767" t="11494"/>
          <a:stretch/>
        </p:blipFill>
        <p:spPr>
          <a:xfrm>
            <a:off x="0" y="254949"/>
            <a:ext cx="3355651" cy="471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18260" l="2959" r="60269" t="10382"/>
          <a:stretch/>
        </p:blipFill>
        <p:spPr>
          <a:xfrm>
            <a:off x="5788350" y="254950"/>
            <a:ext cx="3355651" cy="47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569050" y="272550"/>
            <a:ext cx="7844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4.Nuestros Benchmarks en detalle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363475" y="1795800"/>
            <a:ext cx="63849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¿Cómo funcionan internamente nuestros Benchmarks?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¿Qué herramientas hemos empleado durante su desarrollo?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¿Qué características cumplen todos ellos?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" sz="1800">
                <a:latin typeface="Nunito"/>
                <a:ea typeface="Nunito"/>
                <a:cs typeface="Nunito"/>
                <a:sym typeface="Nunito"/>
              </a:rPr>
              <a:t>¿Con qué sistemas operativos son compatibles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ctrTitle"/>
          </p:nvPr>
        </p:nvSpPr>
        <p:spPr>
          <a:xfrm>
            <a:off x="43067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Compatibilidad entre C/C++</a:t>
            </a:r>
            <a:endParaRPr/>
          </a:p>
        </p:txBody>
      </p:sp>
      <p:sp>
        <p:nvSpPr>
          <p:cNvPr id="321" name="Google Shape;321;p19"/>
          <p:cNvSpPr txBox="1"/>
          <p:nvPr>
            <p:ph idx="1" type="subTitle"/>
          </p:nvPr>
        </p:nvSpPr>
        <p:spPr>
          <a:xfrm>
            <a:off x="4306700" y="2812725"/>
            <a:ext cx="42555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el código de nuestros benchmarks está hecho en C, pero compilado en C++ para poder utilizar dependencias externas (propias de C++). Por esto mismo, nuestro código en C está codificado con la extensión .cpp para ser compilado en C++. 	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50" y="691900"/>
            <a:ext cx="3759700" cy="3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ctrTitle"/>
          </p:nvPr>
        </p:nvSpPr>
        <p:spPr>
          <a:xfrm>
            <a:off x="1463825" y="773025"/>
            <a:ext cx="74385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4.2. Memoria dinámica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Malloc().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3787125" y="1914525"/>
            <a:ext cx="5048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Nuestros benchmarks solicitan un nuevo bloque de memoria libre para el programa.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Se requiere como parámetro la longitud del bloque de memoria que desea ocuparse, definida en bytes.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La dirección de memoria retornada por la función malloc() se asigna al puntero de un dato.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Hemos elegido esta función para que no haya fallos en tiempo de ejecución.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028"/>
            <a:ext cx="3482326" cy="39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ctrTitle"/>
          </p:nvPr>
        </p:nvSpPr>
        <p:spPr>
          <a:xfrm>
            <a:off x="4610500" y="496550"/>
            <a:ext cx="4312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 Compatibilidad entre Windows y GNU/Linux</a:t>
            </a:r>
            <a:endParaRPr/>
          </a:p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4638850" y="2760875"/>
            <a:ext cx="42555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benchmark realiza una serie de comprobaciones para saber sobre qué sistema se va a ejecutar. Dependiendo de los resultados de esas comprobaciones, se ejecutará el set de instrucciones de ese sistema en concreto.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" y="1452150"/>
            <a:ext cx="3732000" cy="2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