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31"/>
  </p:notesMasterIdLst>
  <p:handoutMasterIdLst>
    <p:handoutMasterId r:id="rId32"/>
  </p:handoutMasterIdLst>
  <p:sldIdLst>
    <p:sldId id="745" r:id="rId3"/>
    <p:sldId id="779" r:id="rId4"/>
    <p:sldId id="831" r:id="rId5"/>
    <p:sldId id="857" r:id="rId6"/>
    <p:sldId id="858" r:id="rId7"/>
    <p:sldId id="859" r:id="rId8"/>
    <p:sldId id="808" r:id="rId9"/>
    <p:sldId id="809" r:id="rId10"/>
    <p:sldId id="845" r:id="rId11"/>
    <p:sldId id="855" r:id="rId12"/>
    <p:sldId id="856" r:id="rId13"/>
    <p:sldId id="846" r:id="rId14"/>
    <p:sldId id="850" r:id="rId15"/>
    <p:sldId id="851" r:id="rId16"/>
    <p:sldId id="852" r:id="rId17"/>
    <p:sldId id="847" r:id="rId18"/>
    <p:sldId id="848" r:id="rId19"/>
    <p:sldId id="849" r:id="rId20"/>
    <p:sldId id="860" r:id="rId21"/>
    <p:sldId id="861" r:id="rId22"/>
    <p:sldId id="862" r:id="rId23"/>
    <p:sldId id="863" r:id="rId24"/>
    <p:sldId id="864" r:id="rId25"/>
    <p:sldId id="865" r:id="rId26"/>
    <p:sldId id="866" r:id="rId27"/>
    <p:sldId id="867" r:id="rId28"/>
    <p:sldId id="869" r:id="rId29"/>
    <p:sldId id="840" r:id="rId30"/>
  </p:sldIdLst>
  <p:sldSz cx="9144000" cy="6858000" type="screen4x3"/>
  <p:notesSz cx="6797675" cy="9926638"/>
  <p:defaultTextStyle>
    <a:defPPr>
      <a:defRPr lang="en-US"/>
    </a:defPPr>
    <a:lvl1pPr algn="l" rtl="0" eaLnBrk="0" fontAlgn="base" hangingPunct="0">
      <a:spcBef>
        <a:spcPct val="0"/>
      </a:spcBef>
      <a:spcAft>
        <a:spcPct val="0"/>
      </a:spcAft>
      <a:defRPr sz="1600" kern="1200">
        <a:solidFill>
          <a:srgbClr val="CC0000"/>
        </a:solidFill>
        <a:latin typeface="Arial Narrow" panose="020B0604020202020204" pitchFamily="34" charset="0"/>
        <a:ea typeface="+mn-ea"/>
        <a:cs typeface="+mn-cs"/>
      </a:defRPr>
    </a:lvl1pPr>
    <a:lvl2pPr marL="457200" algn="l" rtl="0" eaLnBrk="0" fontAlgn="base" hangingPunct="0">
      <a:spcBef>
        <a:spcPct val="0"/>
      </a:spcBef>
      <a:spcAft>
        <a:spcPct val="0"/>
      </a:spcAft>
      <a:defRPr sz="1600" kern="1200">
        <a:solidFill>
          <a:srgbClr val="CC0000"/>
        </a:solidFill>
        <a:latin typeface="Arial Narrow" panose="020B0604020202020204" pitchFamily="34" charset="0"/>
        <a:ea typeface="+mn-ea"/>
        <a:cs typeface="+mn-cs"/>
      </a:defRPr>
    </a:lvl2pPr>
    <a:lvl3pPr marL="914400" algn="l" rtl="0" eaLnBrk="0" fontAlgn="base" hangingPunct="0">
      <a:spcBef>
        <a:spcPct val="0"/>
      </a:spcBef>
      <a:spcAft>
        <a:spcPct val="0"/>
      </a:spcAft>
      <a:defRPr sz="1600" kern="1200">
        <a:solidFill>
          <a:srgbClr val="CC0000"/>
        </a:solidFill>
        <a:latin typeface="Arial Narrow" panose="020B0604020202020204" pitchFamily="34" charset="0"/>
        <a:ea typeface="+mn-ea"/>
        <a:cs typeface="+mn-cs"/>
      </a:defRPr>
    </a:lvl3pPr>
    <a:lvl4pPr marL="1371600" algn="l" rtl="0" eaLnBrk="0" fontAlgn="base" hangingPunct="0">
      <a:spcBef>
        <a:spcPct val="0"/>
      </a:spcBef>
      <a:spcAft>
        <a:spcPct val="0"/>
      </a:spcAft>
      <a:defRPr sz="1600" kern="1200">
        <a:solidFill>
          <a:srgbClr val="CC0000"/>
        </a:solidFill>
        <a:latin typeface="Arial Narrow" panose="020B0604020202020204" pitchFamily="34" charset="0"/>
        <a:ea typeface="+mn-ea"/>
        <a:cs typeface="+mn-cs"/>
      </a:defRPr>
    </a:lvl4pPr>
    <a:lvl5pPr marL="1828800" algn="l" rtl="0" eaLnBrk="0" fontAlgn="base" hangingPunct="0">
      <a:spcBef>
        <a:spcPct val="0"/>
      </a:spcBef>
      <a:spcAft>
        <a:spcPct val="0"/>
      </a:spcAft>
      <a:defRPr sz="1600" kern="1200">
        <a:solidFill>
          <a:srgbClr val="CC0000"/>
        </a:solidFill>
        <a:latin typeface="Arial Narrow" panose="020B0604020202020204" pitchFamily="34" charset="0"/>
        <a:ea typeface="+mn-ea"/>
        <a:cs typeface="+mn-cs"/>
      </a:defRPr>
    </a:lvl5pPr>
    <a:lvl6pPr marL="2286000" algn="l" defTabSz="914400" rtl="0" eaLnBrk="1" latinLnBrk="0" hangingPunct="1">
      <a:defRPr sz="1600" kern="1200">
        <a:solidFill>
          <a:srgbClr val="CC0000"/>
        </a:solidFill>
        <a:latin typeface="Arial Narrow" panose="020B0604020202020204" pitchFamily="34" charset="0"/>
        <a:ea typeface="+mn-ea"/>
        <a:cs typeface="+mn-cs"/>
      </a:defRPr>
    </a:lvl6pPr>
    <a:lvl7pPr marL="2743200" algn="l" defTabSz="914400" rtl="0" eaLnBrk="1" latinLnBrk="0" hangingPunct="1">
      <a:defRPr sz="1600" kern="1200">
        <a:solidFill>
          <a:srgbClr val="CC0000"/>
        </a:solidFill>
        <a:latin typeface="Arial Narrow" panose="020B0604020202020204" pitchFamily="34" charset="0"/>
        <a:ea typeface="+mn-ea"/>
        <a:cs typeface="+mn-cs"/>
      </a:defRPr>
    </a:lvl7pPr>
    <a:lvl8pPr marL="3200400" algn="l" defTabSz="914400" rtl="0" eaLnBrk="1" latinLnBrk="0" hangingPunct="1">
      <a:defRPr sz="1600" kern="1200">
        <a:solidFill>
          <a:srgbClr val="CC0000"/>
        </a:solidFill>
        <a:latin typeface="Arial Narrow" panose="020B0604020202020204" pitchFamily="34" charset="0"/>
        <a:ea typeface="+mn-ea"/>
        <a:cs typeface="+mn-cs"/>
      </a:defRPr>
    </a:lvl8pPr>
    <a:lvl9pPr marL="3657600" algn="l" defTabSz="914400" rtl="0" eaLnBrk="1" latinLnBrk="0" hangingPunct="1">
      <a:defRPr sz="1600" kern="1200">
        <a:solidFill>
          <a:srgbClr val="CC0000"/>
        </a:solidFill>
        <a:latin typeface="Arial Narrow"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6" autoAdjust="0"/>
    <p:restoredTop sz="89463" autoAdjust="0"/>
  </p:normalViewPr>
  <p:slideViewPr>
    <p:cSldViewPr>
      <p:cViewPr varScale="1">
        <p:scale>
          <a:sx n="149" d="100"/>
          <a:sy n="149" d="100"/>
        </p:scale>
        <p:origin x="952" y="184"/>
      </p:cViewPr>
      <p:guideLst>
        <p:guide orient="horz" pos="2160"/>
        <p:guide pos="2880"/>
      </p:guideLst>
    </p:cSldViewPr>
  </p:slideViewPr>
  <p:outlineViewPr>
    <p:cViewPr>
      <p:scale>
        <a:sx n="50" d="100"/>
        <a:sy n="50"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5112"/>
    </p:cViewPr>
  </p:sorterViewPr>
  <p:notesViewPr>
    <p:cSldViewPr>
      <p:cViewPr>
        <p:scale>
          <a:sx n="200" d="100"/>
          <a:sy n="200" d="100"/>
        </p:scale>
        <p:origin x="1338" y="996"/>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2C7E1F2-1352-EA40-B00F-F573B063F226}"/>
              </a:ext>
            </a:extLst>
          </p:cNvPr>
          <p:cNvSpPr>
            <a:spLocks noGrp="1" noChangeArrowheads="1"/>
          </p:cNvSpPr>
          <p:nvPr>
            <p:ph type="hdr" sz="quarter"/>
          </p:nvPr>
        </p:nvSpPr>
        <p:spPr bwMode="auto">
          <a:xfrm>
            <a:off x="0" y="0"/>
            <a:ext cx="294798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Times New Roman" pitchFamily="18" charset="0"/>
              </a:defRPr>
            </a:lvl1pPr>
          </a:lstStyle>
          <a:p>
            <a:pPr>
              <a:defRPr/>
            </a:pPr>
            <a:endParaRPr lang="es-ES"/>
          </a:p>
        </p:txBody>
      </p:sp>
      <p:sp>
        <p:nvSpPr>
          <p:cNvPr id="83971" name="Rectangle 3">
            <a:extLst>
              <a:ext uri="{FF2B5EF4-FFF2-40B4-BE49-F238E27FC236}">
                <a16:creationId xmlns:a16="http://schemas.microsoft.com/office/drawing/2014/main" id="{76A41EDE-588B-0C42-89CC-17F0C9A4684A}"/>
              </a:ext>
            </a:extLst>
          </p:cNvPr>
          <p:cNvSpPr>
            <a:spLocks noGrp="1" noChangeArrowheads="1"/>
          </p:cNvSpPr>
          <p:nvPr>
            <p:ph type="dt" sz="quarter" idx="1"/>
          </p:nvPr>
        </p:nvSpPr>
        <p:spPr bwMode="auto">
          <a:xfrm>
            <a:off x="3849688" y="0"/>
            <a:ext cx="294798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s-ES"/>
          </a:p>
        </p:txBody>
      </p:sp>
      <p:sp>
        <p:nvSpPr>
          <p:cNvPr id="83972" name="Rectangle 4">
            <a:extLst>
              <a:ext uri="{FF2B5EF4-FFF2-40B4-BE49-F238E27FC236}">
                <a16:creationId xmlns:a16="http://schemas.microsoft.com/office/drawing/2014/main" id="{1EE42385-1E70-1941-8E27-24BD6D384A0A}"/>
              </a:ext>
            </a:extLst>
          </p:cNvPr>
          <p:cNvSpPr>
            <a:spLocks noGrp="1" noChangeArrowheads="1"/>
          </p:cNvSpPr>
          <p:nvPr>
            <p:ph type="ftr" sz="quarter" idx="2"/>
          </p:nvPr>
        </p:nvSpPr>
        <p:spPr bwMode="auto">
          <a:xfrm>
            <a:off x="0" y="9429750"/>
            <a:ext cx="294798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Times New Roman" pitchFamily="18" charset="0"/>
              </a:defRPr>
            </a:lvl1pPr>
          </a:lstStyle>
          <a:p>
            <a:pPr>
              <a:defRPr/>
            </a:pPr>
            <a:endParaRPr lang="es-ES"/>
          </a:p>
        </p:txBody>
      </p:sp>
      <p:sp>
        <p:nvSpPr>
          <p:cNvPr id="83973" name="Rectangle 5">
            <a:extLst>
              <a:ext uri="{FF2B5EF4-FFF2-40B4-BE49-F238E27FC236}">
                <a16:creationId xmlns:a16="http://schemas.microsoft.com/office/drawing/2014/main" id="{4C55CBC7-C63D-964B-8155-69E3F61BF29C}"/>
              </a:ext>
            </a:extLst>
          </p:cNvPr>
          <p:cNvSpPr>
            <a:spLocks noGrp="1" noChangeArrowheads="1"/>
          </p:cNvSpPr>
          <p:nvPr>
            <p:ph type="sldNum" sz="quarter" idx="3"/>
          </p:nvPr>
        </p:nvSpPr>
        <p:spPr bwMode="auto">
          <a:xfrm>
            <a:off x="3849688" y="9429750"/>
            <a:ext cx="2947987"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pPr>
              <a:defRPr/>
            </a:pPr>
            <a:fld id="{DA921C90-2190-2E4B-87A5-0B666874B01F}"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611F33E-3292-1D42-9CA8-98FDD621CBEE}"/>
              </a:ext>
            </a:extLst>
          </p:cNvPr>
          <p:cNvSpPr>
            <a:spLocks noGrp="1" noChangeArrowheads="1"/>
          </p:cNvSpPr>
          <p:nvPr>
            <p:ph type="hdr" sz="quarter"/>
          </p:nvPr>
        </p:nvSpPr>
        <p:spPr bwMode="auto">
          <a:xfrm>
            <a:off x="0" y="0"/>
            <a:ext cx="294798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Times New Roman" pitchFamily="18" charset="0"/>
              </a:defRPr>
            </a:lvl1pPr>
          </a:lstStyle>
          <a:p>
            <a:pPr>
              <a:defRPr/>
            </a:pPr>
            <a:endParaRPr lang="es-ES"/>
          </a:p>
        </p:txBody>
      </p:sp>
      <p:sp>
        <p:nvSpPr>
          <p:cNvPr id="86019" name="Rectangle 3">
            <a:extLst>
              <a:ext uri="{FF2B5EF4-FFF2-40B4-BE49-F238E27FC236}">
                <a16:creationId xmlns:a16="http://schemas.microsoft.com/office/drawing/2014/main" id="{DB0FA124-5F84-8F42-82A1-749112524C65}"/>
              </a:ext>
            </a:extLst>
          </p:cNvPr>
          <p:cNvSpPr>
            <a:spLocks noGrp="1" noChangeArrowheads="1"/>
          </p:cNvSpPr>
          <p:nvPr>
            <p:ph type="dt" idx="1"/>
          </p:nvPr>
        </p:nvSpPr>
        <p:spPr bwMode="auto">
          <a:xfrm>
            <a:off x="3849688" y="0"/>
            <a:ext cx="294798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pitchFamily="18" charset="0"/>
              </a:defRPr>
            </a:lvl1pPr>
          </a:lstStyle>
          <a:p>
            <a:pPr>
              <a:defRPr/>
            </a:pPr>
            <a:endParaRPr lang="es-ES"/>
          </a:p>
        </p:txBody>
      </p:sp>
      <p:sp>
        <p:nvSpPr>
          <p:cNvPr id="4100" name="Rectangle 4">
            <a:extLst>
              <a:ext uri="{FF2B5EF4-FFF2-40B4-BE49-F238E27FC236}">
                <a16:creationId xmlns:a16="http://schemas.microsoft.com/office/drawing/2014/main" id="{6CFD6F61-4DA6-AA44-94D1-83C209A83559}"/>
              </a:ext>
            </a:extLst>
          </p:cNvPr>
          <p:cNvSpPr>
            <a:spLocks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a:extLst>
              <a:ext uri="{FF2B5EF4-FFF2-40B4-BE49-F238E27FC236}">
                <a16:creationId xmlns:a16="http://schemas.microsoft.com/office/drawing/2014/main" id="{FDDFF8DA-38D1-1242-9EB2-3AC8892E4F7E}"/>
              </a:ext>
            </a:extLst>
          </p:cNvPr>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86022" name="Rectangle 6">
            <a:extLst>
              <a:ext uri="{FF2B5EF4-FFF2-40B4-BE49-F238E27FC236}">
                <a16:creationId xmlns:a16="http://schemas.microsoft.com/office/drawing/2014/main" id="{9CC844FD-36AB-2A4D-88EA-AAB3A71974BE}"/>
              </a:ext>
            </a:extLst>
          </p:cNvPr>
          <p:cNvSpPr>
            <a:spLocks noGrp="1" noChangeArrowheads="1"/>
          </p:cNvSpPr>
          <p:nvPr>
            <p:ph type="ftr" sz="quarter" idx="4"/>
          </p:nvPr>
        </p:nvSpPr>
        <p:spPr bwMode="auto">
          <a:xfrm>
            <a:off x="0" y="9429750"/>
            <a:ext cx="294798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Times New Roman" pitchFamily="18" charset="0"/>
              </a:defRPr>
            </a:lvl1pPr>
          </a:lstStyle>
          <a:p>
            <a:pPr>
              <a:defRPr/>
            </a:pPr>
            <a:endParaRPr lang="es-ES"/>
          </a:p>
        </p:txBody>
      </p:sp>
      <p:sp>
        <p:nvSpPr>
          <p:cNvPr id="86023" name="Rectangle 7">
            <a:extLst>
              <a:ext uri="{FF2B5EF4-FFF2-40B4-BE49-F238E27FC236}">
                <a16:creationId xmlns:a16="http://schemas.microsoft.com/office/drawing/2014/main" id="{06CCA9F8-CC0E-4F44-81AB-D12C9EFEF321}"/>
              </a:ext>
            </a:extLst>
          </p:cNvPr>
          <p:cNvSpPr>
            <a:spLocks noGrp="1" noChangeArrowheads="1"/>
          </p:cNvSpPr>
          <p:nvPr>
            <p:ph type="sldNum" sz="quarter" idx="5"/>
          </p:nvPr>
        </p:nvSpPr>
        <p:spPr bwMode="auto">
          <a:xfrm>
            <a:off x="3849688" y="9429750"/>
            <a:ext cx="2947987"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Times New Roman" panose="02020603050405020304" pitchFamily="18" charset="0"/>
              </a:defRPr>
            </a:lvl1pPr>
          </a:lstStyle>
          <a:p>
            <a:pPr>
              <a:defRPr/>
            </a:pPr>
            <a:fld id="{3C193D29-ACA4-0D44-9EED-D8F2F2636423}"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B22C2EC0-9637-EE43-BE80-32252AB46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0FA0A20D-FA91-9948-858A-43A49953D434}" type="slidenum">
              <a:rPr kumimoji="0" lang="es-ES" altLang="en-US" smtClean="0">
                <a:latin typeface="Times New Roman" panose="02020603050405020304" pitchFamily="18" charset="0"/>
              </a:rPr>
              <a:pPr>
                <a:spcBef>
                  <a:spcPct val="0"/>
                </a:spcBef>
              </a:pPr>
              <a:t>1</a:t>
            </a:fld>
            <a:endParaRPr kumimoji="0" lang="es-ES" altLang="en-US">
              <a:latin typeface="Times New Roman" panose="02020603050405020304" pitchFamily="18" charset="0"/>
            </a:endParaRPr>
          </a:p>
        </p:txBody>
      </p:sp>
      <p:sp>
        <p:nvSpPr>
          <p:cNvPr id="7170" name="Rectangle 2">
            <a:extLst>
              <a:ext uri="{FF2B5EF4-FFF2-40B4-BE49-F238E27FC236}">
                <a16:creationId xmlns:a16="http://schemas.microsoft.com/office/drawing/2014/main" id="{EFDA2C6B-4C73-8A48-9B0D-59E955FB81FA}"/>
              </a:ext>
            </a:extLst>
          </p:cNvPr>
          <p:cNvSpPr>
            <a:spLocks noChangeArrowheads="1" noTextEdit="1"/>
          </p:cNvSpPr>
          <p:nvPr>
            <p:ph type="sldImg"/>
          </p:nvPr>
        </p:nvSpPr>
        <p:spPr>
          <a:ln/>
        </p:spPr>
      </p:sp>
      <p:sp>
        <p:nvSpPr>
          <p:cNvPr id="7171" name="Rectangle 3">
            <a:extLst>
              <a:ext uri="{FF2B5EF4-FFF2-40B4-BE49-F238E27FC236}">
                <a16:creationId xmlns:a16="http://schemas.microsoft.com/office/drawing/2014/main" id="{9E697CFE-6FB3-B14A-9C00-91C6C47605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a:extLst>
              <a:ext uri="{FF2B5EF4-FFF2-40B4-BE49-F238E27FC236}">
                <a16:creationId xmlns:a16="http://schemas.microsoft.com/office/drawing/2014/main" id="{A76AF144-F810-DC4A-A4F8-802FFB006B55}"/>
              </a:ext>
            </a:extLst>
          </p:cNvPr>
          <p:cNvSpPr>
            <a:spLocks noGrp="1" noRot="1" noChangeAspect="1" noChangeArrowheads="1" noTextEdit="1"/>
          </p:cNvSpPr>
          <p:nvPr>
            <p:ph type="sldImg"/>
          </p:nvPr>
        </p:nvSpPr>
        <p:spPr>
          <a:ln/>
        </p:spPr>
      </p:sp>
      <p:sp>
        <p:nvSpPr>
          <p:cNvPr id="26626" name="2 Marcador de notas">
            <a:extLst>
              <a:ext uri="{FF2B5EF4-FFF2-40B4-BE49-F238E27FC236}">
                <a16:creationId xmlns:a16="http://schemas.microsoft.com/office/drawing/2014/main" id="{E526CE4C-E9F8-BA4C-BE76-F86DA38AA7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a:p>
        </p:txBody>
      </p:sp>
      <p:sp>
        <p:nvSpPr>
          <p:cNvPr id="26627" name="3 Marcador de número de diapositiva">
            <a:extLst>
              <a:ext uri="{FF2B5EF4-FFF2-40B4-BE49-F238E27FC236}">
                <a16:creationId xmlns:a16="http://schemas.microsoft.com/office/drawing/2014/main" id="{F6768544-2285-9641-B85F-2B19AF7A2E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CEBCD981-947C-7F45-810B-6AFD88A353EB}" type="slidenum">
              <a:rPr kumimoji="0" lang="es-ES" altLang="en-US" smtClean="0">
                <a:solidFill>
                  <a:srgbClr val="000000"/>
                </a:solidFill>
                <a:latin typeface="Times New Roman" panose="02020603050405020304" pitchFamily="18" charset="0"/>
              </a:rPr>
              <a:pPr>
                <a:spcBef>
                  <a:spcPct val="0"/>
                </a:spcBef>
              </a:pPr>
              <a:t>11</a:t>
            </a:fld>
            <a:endParaRPr kumimoji="0" lang="es-ES" altLang="en-US">
              <a:solidFill>
                <a:srgbClr val="000000"/>
              </a:solidFil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FD548107-8425-944F-AF5E-56792295DF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7921CCC1-A650-C54E-8C20-138EF21DAD07}" type="slidenum">
              <a:rPr kumimoji="0" lang="es-ES" altLang="en-US" smtClean="0">
                <a:latin typeface="Times New Roman" panose="02020603050405020304" pitchFamily="18" charset="0"/>
              </a:rPr>
              <a:pPr>
                <a:spcBef>
                  <a:spcPct val="0"/>
                </a:spcBef>
              </a:pPr>
              <a:t>12</a:t>
            </a:fld>
            <a:endParaRPr kumimoji="0" lang="es-E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8FE34E26-B4EC-DB40-8EEA-56FD7801C95E}"/>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61EE661E-5439-6F45-A460-F05A43F567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BA4DC211-FF54-D140-A855-25BFFBD904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8DB49CAF-28D6-344B-B7DE-A26683176367}" type="slidenum">
              <a:rPr kumimoji="0" lang="es-ES" altLang="en-US" smtClean="0">
                <a:latin typeface="Times New Roman" panose="02020603050405020304" pitchFamily="18" charset="0"/>
              </a:rPr>
              <a:pPr>
                <a:spcBef>
                  <a:spcPct val="0"/>
                </a:spcBef>
              </a:pPr>
              <a:t>13</a:t>
            </a:fld>
            <a:endParaRPr kumimoji="0" lang="es-E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04D6A1D3-9B25-AF40-B3F7-64544B293348}"/>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06558D1E-0638-DD41-83EF-B737649CD6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516958FA-3EB2-2C48-B2A5-C93842391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83A5C569-CE1B-2340-9C16-3E69CF63DE75}" type="slidenum">
              <a:rPr kumimoji="0" lang="es-ES" altLang="en-US" smtClean="0">
                <a:latin typeface="Times New Roman" panose="02020603050405020304" pitchFamily="18" charset="0"/>
              </a:rPr>
              <a:pPr>
                <a:spcBef>
                  <a:spcPct val="0"/>
                </a:spcBef>
              </a:pPr>
              <a:t>14</a:t>
            </a:fld>
            <a:endParaRPr kumimoji="0" lang="es-E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51568A2F-6A7A-1B4A-AD3D-EB5676845A3A}"/>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4A0BBEE5-1B53-2346-B7ED-AF09AC5401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C1F059D9-F9E1-2640-8355-2F84EB1DA0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43155337-41D6-4044-A5D9-8EDD20AD2592}" type="slidenum">
              <a:rPr kumimoji="0" lang="es-ES" altLang="en-US" smtClean="0">
                <a:latin typeface="Times New Roman" panose="02020603050405020304" pitchFamily="18" charset="0"/>
              </a:rPr>
              <a:pPr>
                <a:spcBef>
                  <a:spcPct val="0"/>
                </a:spcBef>
              </a:pPr>
              <a:t>15</a:t>
            </a:fld>
            <a:endParaRPr kumimoji="0" lang="es-E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DD6DF797-15B1-3B48-B41D-33CC36D3633F}"/>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935126AF-1AF3-B84A-9130-92EFB5E516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523ED3F2-2B85-7246-BB1D-65CE1F173D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162C299F-199D-2443-B0FE-E468F16C6167}" type="slidenum">
              <a:rPr kumimoji="0" lang="es-ES" altLang="en-US" smtClean="0">
                <a:latin typeface="Times New Roman" panose="02020603050405020304" pitchFamily="18" charset="0"/>
              </a:rPr>
              <a:pPr>
                <a:spcBef>
                  <a:spcPct val="0"/>
                </a:spcBef>
              </a:pPr>
              <a:t>16</a:t>
            </a:fld>
            <a:endParaRPr kumimoji="0" lang="es-E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A74CE83B-9A30-9947-A0AA-38E18F01C1B1}"/>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D7CCD62F-58E9-3249-BF22-4482D7113F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A8A8C7D1-9244-474D-95D2-EF90CDC2A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D19D0787-03DD-2645-8CEB-A21FCCBB3F9D}" type="slidenum">
              <a:rPr kumimoji="0" lang="es-ES" altLang="en-US" smtClean="0">
                <a:latin typeface="Times New Roman" panose="02020603050405020304" pitchFamily="18" charset="0"/>
              </a:rPr>
              <a:pPr>
                <a:spcBef>
                  <a:spcPct val="0"/>
                </a:spcBef>
              </a:pPr>
              <a:t>17</a:t>
            </a:fld>
            <a:endParaRPr kumimoji="0" lang="es-E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10B195E-4EE6-E543-A298-EFE02F766756}"/>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2F82AAD0-3353-124C-B4C5-4220C5ACCF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51B87949-2333-8C4B-A84B-5C2D154BE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FAD6FBFB-57EE-1A4D-8A59-40485D182865}" type="slidenum">
              <a:rPr kumimoji="0" lang="es-ES" altLang="en-US" smtClean="0">
                <a:latin typeface="Times New Roman" panose="02020603050405020304" pitchFamily="18" charset="0"/>
              </a:rPr>
              <a:pPr>
                <a:spcBef>
                  <a:spcPct val="0"/>
                </a:spcBef>
              </a:pPr>
              <a:t>18</a:t>
            </a:fld>
            <a:endParaRPr kumimoji="0" lang="es-E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C2C0ED74-A713-1549-A0E6-FA763E3E6E57}"/>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CC949C05-1A91-AB4A-9F7C-01953E1EE6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s-ES" altLang="en-US" sz="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9164DE3B-596B-6041-9FDA-58AEE7082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6CCACC3F-A8E4-8D4F-89A7-8CA9EAB14951}" type="slidenum">
              <a:rPr kumimoji="0" lang="es-ES" altLang="en-US" smtClean="0">
                <a:latin typeface="Times New Roman" panose="02020603050405020304" pitchFamily="18" charset="0"/>
              </a:rPr>
              <a:pPr>
                <a:spcBef>
                  <a:spcPct val="0"/>
                </a:spcBef>
              </a:pPr>
              <a:t>19</a:t>
            </a:fld>
            <a:endParaRPr kumimoji="0" lang="es-E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C4440221-EFD5-4345-8DAD-E9230DE83BFB}"/>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8C75D247-D375-8447-AD05-23A7692180BB}"/>
              </a:ext>
            </a:extLst>
          </p:cNvPr>
          <p:cNvSpPr>
            <a:spLocks noGrp="1" noChangeArrowheads="1"/>
          </p:cNvSpPr>
          <p:nvPr>
            <p:ph type="body" idx="1"/>
          </p:nvPr>
        </p:nvSpPr>
        <p:spPr>
          <a:xfrm>
            <a:off x="168275" y="4648200"/>
            <a:ext cx="6461125"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D6D915C-C6D2-944A-B0AA-6BE9AB0B2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3B593EB8-CC55-4B43-BA2A-53C6DF349414}" type="slidenum">
              <a:rPr kumimoji="0" lang="es-ES" altLang="en-US" smtClean="0">
                <a:latin typeface="Times New Roman" panose="02020603050405020304" pitchFamily="18" charset="0"/>
              </a:rPr>
              <a:pPr>
                <a:spcBef>
                  <a:spcPct val="0"/>
                </a:spcBef>
              </a:pPr>
              <a:t>20</a:t>
            </a:fld>
            <a:endParaRPr kumimoji="0" lang="es-E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8C5D9186-7060-5C43-AB8D-E4762DE4A242}"/>
              </a:ext>
            </a:extLst>
          </p:cNvPr>
          <p:cNvSpPr>
            <a:spLocks noChangeArrowheads="1" noTextEdit="1"/>
          </p:cNvSpPr>
          <p:nvPr>
            <p:ph type="sldImg"/>
          </p:nvPr>
        </p:nvSpPr>
        <p:spPr>
          <a:ln/>
        </p:spPr>
      </p:sp>
      <p:sp>
        <p:nvSpPr>
          <p:cNvPr id="45059" name="Rectangle 3">
            <a:extLst>
              <a:ext uri="{FF2B5EF4-FFF2-40B4-BE49-F238E27FC236}">
                <a16:creationId xmlns:a16="http://schemas.microsoft.com/office/drawing/2014/main" id="{9CA3C673-81F9-A94E-BD97-7C413DE97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9B289056-615A-AD4B-8DFD-0F600C559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57290F31-3594-5445-837F-895911A03748}" type="slidenum">
              <a:rPr kumimoji="0" lang="es-ES" altLang="en-US" smtClean="0">
                <a:latin typeface="Times New Roman" panose="02020603050405020304" pitchFamily="18" charset="0"/>
              </a:rPr>
              <a:pPr>
                <a:spcBef>
                  <a:spcPct val="0"/>
                </a:spcBef>
              </a:pPr>
              <a:t>2</a:t>
            </a:fld>
            <a:endParaRPr kumimoji="0" lang="es-ES" altLang="en-US">
              <a:latin typeface="Times New Roman" panose="02020603050405020304" pitchFamily="18" charset="0"/>
            </a:endParaRPr>
          </a:p>
        </p:txBody>
      </p:sp>
      <p:sp>
        <p:nvSpPr>
          <p:cNvPr id="9218" name="Rectangle 2">
            <a:extLst>
              <a:ext uri="{FF2B5EF4-FFF2-40B4-BE49-F238E27FC236}">
                <a16:creationId xmlns:a16="http://schemas.microsoft.com/office/drawing/2014/main" id="{B4D3824C-F52B-BA44-912B-2CA390BE2795}"/>
              </a:ext>
            </a:extLst>
          </p:cNvPr>
          <p:cNvSpPr>
            <a:spLocks noChangeArrowheads="1" noTextEdit="1"/>
          </p:cNvSpPr>
          <p:nvPr>
            <p:ph type="sldImg"/>
          </p:nvPr>
        </p:nvSpPr>
        <p:spPr>
          <a:ln/>
        </p:spPr>
      </p:sp>
      <p:sp>
        <p:nvSpPr>
          <p:cNvPr id="9219" name="Rectangle 3">
            <a:extLst>
              <a:ext uri="{FF2B5EF4-FFF2-40B4-BE49-F238E27FC236}">
                <a16:creationId xmlns:a16="http://schemas.microsoft.com/office/drawing/2014/main" id="{599E7A83-6BA4-F946-A1A4-2DCDE945F64A}"/>
              </a:ext>
            </a:extLst>
          </p:cNvPr>
          <p:cNvSpPr>
            <a:spLocks noGrp="1" noChangeArrowheads="1"/>
          </p:cNvSpPr>
          <p:nvPr>
            <p:ph type="body" idx="1"/>
          </p:nvPr>
        </p:nvSpPr>
        <p:spPr>
          <a:xfrm>
            <a:off x="168275" y="4648200"/>
            <a:ext cx="6461125"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39D1D6D8-C4F4-9343-85CF-4E97D69B11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21A40CDB-7CB6-ED4B-83C9-B8376E31BB47}" type="slidenum">
              <a:rPr kumimoji="0" lang="es-ES" altLang="en-US" smtClean="0">
                <a:latin typeface="Times New Roman" panose="02020603050405020304" pitchFamily="18" charset="0"/>
              </a:rPr>
              <a:pPr>
                <a:spcBef>
                  <a:spcPct val="0"/>
                </a:spcBef>
              </a:pPr>
              <a:t>21</a:t>
            </a:fld>
            <a:endParaRPr kumimoji="0" lang="es-E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455A4E9F-55DF-7545-88EF-7012C66B0D65}"/>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04886A3E-2992-E64E-ACB5-48223FB902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F94781A6-9283-1A48-896D-4CB660AF51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740C8CF4-7CAA-D949-B7EB-1B4D472DD622}" type="slidenum">
              <a:rPr kumimoji="0" lang="es-ES" altLang="en-US" smtClean="0">
                <a:latin typeface="Times New Roman" panose="02020603050405020304" pitchFamily="18" charset="0"/>
              </a:rPr>
              <a:pPr>
                <a:spcBef>
                  <a:spcPct val="0"/>
                </a:spcBef>
              </a:pPr>
              <a:t>22</a:t>
            </a:fld>
            <a:endParaRPr kumimoji="0" lang="es-E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1C513F80-9262-C349-B7FF-1AC97B3FE74B}"/>
              </a:ext>
            </a:extLst>
          </p:cNvPr>
          <p:cNvSpPr>
            <a:spLocks noChangeArrowheads="1" noTextEdit="1"/>
          </p:cNvSpPr>
          <p:nvPr>
            <p:ph type="sldImg"/>
          </p:nvPr>
        </p:nvSpPr>
        <p:spPr>
          <a:ln/>
        </p:spPr>
      </p:sp>
      <p:sp>
        <p:nvSpPr>
          <p:cNvPr id="49155" name="Rectangle 3">
            <a:extLst>
              <a:ext uri="{FF2B5EF4-FFF2-40B4-BE49-F238E27FC236}">
                <a16:creationId xmlns:a16="http://schemas.microsoft.com/office/drawing/2014/main" id="{D83791DB-F8FD-7045-A1AD-B1CA3D4165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C8CBBA61-24D5-814B-85CA-0F16575EA4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C323BCE8-8178-9C44-BD92-862A63670F05}" type="slidenum">
              <a:rPr kumimoji="0" lang="es-ES" altLang="en-US" smtClean="0">
                <a:latin typeface="Times New Roman" panose="02020603050405020304" pitchFamily="18" charset="0"/>
              </a:rPr>
              <a:pPr>
                <a:spcBef>
                  <a:spcPct val="0"/>
                </a:spcBef>
              </a:pPr>
              <a:t>23</a:t>
            </a:fld>
            <a:endParaRPr kumimoji="0" lang="es-E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E8A85607-4C98-AA4E-8B30-D29545137AE2}"/>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DB7F4042-C54A-DB40-BD9C-77DC96F34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EDC158-AA7A-0C44-85EE-7171D921A7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9473ED2E-EA25-2443-A1E6-8B4A55A13C86}" type="slidenum">
              <a:rPr kumimoji="0" lang="es-ES" altLang="en-US" smtClean="0">
                <a:latin typeface="Times New Roman" panose="02020603050405020304" pitchFamily="18" charset="0"/>
              </a:rPr>
              <a:pPr>
                <a:spcBef>
                  <a:spcPct val="0"/>
                </a:spcBef>
              </a:pPr>
              <a:t>24</a:t>
            </a:fld>
            <a:endParaRPr kumimoji="0" lang="es-E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E0148048-45F3-3740-8317-FED9FEC5534E}"/>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9CAF29CA-3677-8740-B9D9-E431DE02D8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FD98B60D-421D-744F-A64F-41FEEBAAF7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B42A0745-F76C-C14B-969D-C4DA2ECAE2A2}" type="slidenum">
              <a:rPr kumimoji="0" lang="es-ES" altLang="en-US" smtClean="0">
                <a:latin typeface="Times New Roman" panose="02020603050405020304" pitchFamily="18" charset="0"/>
              </a:rPr>
              <a:pPr>
                <a:spcBef>
                  <a:spcPct val="0"/>
                </a:spcBef>
              </a:pPr>
              <a:t>25</a:t>
            </a:fld>
            <a:endParaRPr kumimoji="0" lang="es-E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967C513F-0DD0-1840-8699-B419AE62FF61}"/>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D1EA0BCC-9E5B-D541-9B7D-DC1773BB1854}"/>
              </a:ext>
            </a:extLst>
          </p:cNvPr>
          <p:cNvSpPr>
            <a:spLocks noGrp="1" noChangeArrowheads="1"/>
          </p:cNvSpPr>
          <p:nvPr>
            <p:ph type="body" idx="1"/>
          </p:nvPr>
        </p:nvSpPr>
        <p:spPr>
          <a:xfrm>
            <a:off x="168275" y="4648200"/>
            <a:ext cx="6461125"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287D2559-C72B-BB41-A674-7A17168996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636B6431-E6E5-A648-8684-D155C539E26B}" type="slidenum">
              <a:rPr kumimoji="0" lang="es-ES" altLang="en-US" smtClean="0">
                <a:latin typeface="Times New Roman" panose="02020603050405020304" pitchFamily="18" charset="0"/>
              </a:rPr>
              <a:pPr>
                <a:spcBef>
                  <a:spcPct val="0"/>
                </a:spcBef>
              </a:pPr>
              <a:t>26</a:t>
            </a:fld>
            <a:endParaRPr kumimoji="0" lang="es-E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2677288C-3DDC-4342-85B8-3FB50A9483AF}"/>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76AA0424-91A7-D943-82E9-F6C622FF5B9E}"/>
              </a:ext>
            </a:extLst>
          </p:cNvPr>
          <p:cNvSpPr>
            <a:spLocks noGrp="1" noChangeArrowheads="1"/>
          </p:cNvSpPr>
          <p:nvPr>
            <p:ph type="body" idx="1"/>
          </p:nvPr>
        </p:nvSpPr>
        <p:spPr>
          <a:xfrm>
            <a:off x="168275" y="4648200"/>
            <a:ext cx="6461125"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AADB4614-D65B-0343-9343-7DEC846249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6CC6BDF7-A236-1B46-A33F-3F630DF3DE69}" type="slidenum">
              <a:rPr kumimoji="0" lang="es-ES" altLang="en-US" smtClean="0">
                <a:latin typeface="Times New Roman" panose="02020603050405020304" pitchFamily="18" charset="0"/>
              </a:rPr>
              <a:pPr>
                <a:spcBef>
                  <a:spcPct val="0"/>
                </a:spcBef>
              </a:pPr>
              <a:t>27</a:t>
            </a:fld>
            <a:endParaRPr kumimoji="0" lang="es-E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4CFE75F6-63FE-5F4F-9104-7BCE2434F5F7}"/>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B1BFBD13-2A00-A746-9112-DA0EB31AE57E}"/>
              </a:ext>
            </a:extLst>
          </p:cNvPr>
          <p:cNvSpPr>
            <a:spLocks noGrp="1" noChangeArrowheads="1"/>
          </p:cNvSpPr>
          <p:nvPr>
            <p:ph type="body" idx="1"/>
          </p:nvPr>
        </p:nvSpPr>
        <p:spPr>
          <a:xfrm>
            <a:off x="168275" y="4648200"/>
            <a:ext cx="6461125"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9F584CCB-AD76-1B41-86DA-B940DA35FE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B3FCCD7F-F23C-5743-BDDA-C80D61D7FDCA}" type="slidenum">
              <a:rPr kumimoji="0" lang="es-ES" altLang="en-US" smtClean="0">
                <a:latin typeface="Times New Roman" panose="02020603050405020304" pitchFamily="18" charset="0"/>
              </a:rPr>
              <a:pPr>
                <a:spcBef>
                  <a:spcPct val="0"/>
                </a:spcBef>
              </a:pPr>
              <a:t>28</a:t>
            </a:fld>
            <a:endParaRPr kumimoji="0" lang="es-E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D58E77BC-2BF1-A246-8EED-ABE4A6D5EFFD}"/>
              </a:ext>
            </a:extLst>
          </p:cNvPr>
          <p:cNvSpPr>
            <a:spLocks noChangeArrowheads="1" noTextEdit="1"/>
          </p:cNvSpPr>
          <p:nvPr>
            <p:ph type="sldImg"/>
          </p:nvPr>
        </p:nvSpPr>
        <p:spPr>
          <a:ln/>
        </p:spPr>
      </p:sp>
      <p:sp>
        <p:nvSpPr>
          <p:cNvPr id="59395" name="Rectangle 3">
            <a:extLst>
              <a:ext uri="{FF2B5EF4-FFF2-40B4-BE49-F238E27FC236}">
                <a16:creationId xmlns:a16="http://schemas.microsoft.com/office/drawing/2014/main" id="{25D2FB09-2C28-8546-912B-48FE7106F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7AAEFD9E-08B0-A345-B2BD-1E5D995150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2C66A8F9-258F-3241-B2E1-BD8C87B21EDE}" type="slidenum">
              <a:rPr kumimoji="0" lang="es-ES" altLang="en-US" smtClean="0">
                <a:latin typeface="Times New Roman" panose="02020603050405020304" pitchFamily="18" charset="0"/>
              </a:rPr>
              <a:pPr>
                <a:spcBef>
                  <a:spcPct val="0"/>
                </a:spcBef>
              </a:pPr>
              <a:t>3</a:t>
            </a:fld>
            <a:endParaRPr kumimoji="0" lang="es-ES" altLang="en-US">
              <a:latin typeface="Times New Roman" panose="02020603050405020304" pitchFamily="18" charset="0"/>
            </a:endParaRPr>
          </a:p>
        </p:txBody>
      </p:sp>
      <p:sp>
        <p:nvSpPr>
          <p:cNvPr id="11266" name="Rectangle 2">
            <a:extLst>
              <a:ext uri="{FF2B5EF4-FFF2-40B4-BE49-F238E27FC236}">
                <a16:creationId xmlns:a16="http://schemas.microsoft.com/office/drawing/2014/main" id="{320297AB-CE15-694F-9347-E693CD8BEC2B}"/>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A14977D4-BA48-DF43-9CA0-77F14EC25F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8DFA0E95-BC06-CA41-B6E4-543AA8EAEC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630CF62F-A03C-3445-8304-3AC9C041A8C7}" type="slidenum">
              <a:rPr kumimoji="0" lang="es-ES" altLang="en-US" smtClean="0">
                <a:latin typeface="Times New Roman" panose="02020603050405020304" pitchFamily="18" charset="0"/>
              </a:rPr>
              <a:pPr>
                <a:spcBef>
                  <a:spcPct val="0"/>
                </a:spcBef>
              </a:pPr>
              <a:t>4</a:t>
            </a:fld>
            <a:endParaRPr kumimoji="0" lang="es-ES" altLang="en-US">
              <a:latin typeface="Times New Roman" panose="02020603050405020304" pitchFamily="18" charset="0"/>
            </a:endParaRPr>
          </a:p>
        </p:txBody>
      </p:sp>
      <p:sp>
        <p:nvSpPr>
          <p:cNvPr id="13314" name="Rectangle 2">
            <a:extLst>
              <a:ext uri="{FF2B5EF4-FFF2-40B4-BE49-F238E27FC236}">
                <a16:creationId xmlns:a16="http://schemas.microsoft.com/office/drawing/2014/main" id="{61E88C11-9101-184A-8ABA-16BEE42EF0C1}"/>
              </a:ext>
            </a:extLst>
          </p:cNvPr>
          <p:cNvSpPr>
            <a:spLocks noChangeArrowheads="1" noTextEdit="1"/>
          </p:cNvSpPr>
          <p:nvPr>
            <p:ph type="sldImg"/>
          </p:nvPr>
        </p:nvSpPr>
        <p:spPr>
          <a:ln/>
        </p:spPr>
      </p:sp>
      <p:sp>
        <p:nvSpPr>
          <p:cNvPr id="13315" name="Rectangle 3">
            <a:extLst>
              <a:ext uri="{FF2B5EF4-FFF2-40B4-BE49-F238E27FC236}">
                <a16:creationId xmlns:a16="http://schemas.microsoft.com/office/drawing/2014/main" id="{9574B66E-9EFF-4B4D-A471-04CE5186B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56FF253-82CB-1042-A08A-CD4C5E0494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661649CD-7F45-424D-83E1-212324979717}" type="slidenum">
              <a:rPr kumimoji="0" lang="es-ES" altLang="en-US" smtClean="0">
                <a:latin typeface="Times New Roman" panose="02020603050405020304" pitchFamily="18" charset="0"/>
              </a:rPr>
              <a:pPr>
                <a:spcBef>
                  <a:spcPct val="0"/>
                </a:spcBef>
              </a:pPr>
              <a:t>5</a:t>
            </a:fld>
            <a:endParaRPr kumimoji="0" lang="es-ES" altLang="en-US">
              <a:latin typeface="Times New Roman" panose="02020603050405020304" pitchFamily="18" charset="0"/>
            </a:endParaRPr>
          </a:p>
        </p:txBody>
      </p:sp>
      <p:sp>
        <p:nvSpPr>
          <p:cNvPr id="15362" name="Rectangle 2">
            <a:extLst>
              <a:ext uri="{FF2B5EF4-FFF2-40B4-BE49-F238E27FC236}">
                <a16:creationId xmlns:a16="http://schemas.microsoft.com/office/drawing/2014/main" id="{14664CEB-E1F2-5347-9381-478B0A66D23C}"/>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448B6364-D84D-7245-BF12-69BCE37B92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E1B646E-4E71-6F42-9ADF-127AFBE1AD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976F2224-9422-B843-AC10-33539BE639E1}" type="slidenum">
              <a:rPr kumimoji="0" lang="es-ES" altLang="en-US" smtClean="0">
                <a:latin typeface="Times New Roman" panose="02020603050405020304" pitchFamily="18" charset="0"/>
              </a:rPr>
              <a:pPr>
                <a:spcBef>
                  <a:spcPct val="0"/>
                </a:spcBef>
              </a:pPr>
              <a:t>6</a:t>
            </a:fld>
            <a:endParaRPr kumimoji="0" lang="es-ES" altLang="en-US">
              <a:latin typeface="Times New Roman" panose="02020603050405020304" pitchFamily="18" charset="0"/>
            </a:endParaRPr>
          </a:p>
        </p:txBody>
      </p:sp>
      <p:sp>
        <p:nvSpPr>
          <p:cNvPr id="17410" name="Rectangle 2">
            <a:extLst>
              <a:ext uri="{FF2B5EF4-FFF2-40B4-BE49-F238E27FC236}">
                <a16:creationId xmlns:a16="http://schemas.microsoft.com/office/drawing/2014/main" id="{E86E001F-017F-BE4A-885C-56B2F1E4E162}"/>
              </a:ext>
            </a:extLst>
          </p:cNvPr>
          <p:cNvSpPr>
            <a:spLocks noChangeArrowheads="1" noTextEdit="1"/>
          </p:cNvSpPr>
          <p:nvPr>
            <p:ph type="sldImg"/>
          </p:nvPr>
        </p:nvSpPr>
        <p:spPr>
          <a:ln/>
        </p:spPr>
      </p:sp>
      <p:sp>
        <p:nvSpPr>
          <p:cNvPr id="17411" name="Rectangle 3">
            <a:extLst>
              <a:ext uri="{FF2B5EF4-FFF2-40B4-BE49-F238E27FC236}">
                <a16:creationId xmlns:a16="http://schemas.microsoft.com/office/drawing/2014/main" id="{586B3BB2-B9C0-DC49-A2F3-9AF316B304A0}"/>
              </a:ext>
            </a:extLst>
          </p:cNvPr>
          <p:cNvSpPr>
            <a:spLocks noGrp="1" noChangeArrowheads="1"/>
          </p:cNvSpPr>
          <p:nvPr>
            <p:ph type="body" idx="1"/>
          </p:nvPr>
        </p:nvSpPr>
        <p:spPr>
          <a:xfrm>
            <a:off x="168275" y="4648200"/>
            <a:ext cx="6461125"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D411771-7AB0-8D42-AF97-D22EAEED36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1E3E32AA-BAEE-834C-ACA8-3AF5AEBCC26E}" type="slidenum">
              <a:rPr kumimoji="0" lang="es-ES" altLang="en-US" smtClean="0">
                <a:latin typeface="Times New Roman" panose="02020603050405020304" pitchFamily="18" charset="0"/>
              </a:rPr>
              <a:pPr>
                <a:spcBef>
                  <a:spcPct val="0"/>
                </a:spcBef>
              </a:pPr>
              <a:t>8</a:t>
            </a:fld>
            <a:endParaRPr kumimoji="0" lang="es-E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4DA57D97-9938-154D-B0EB-5F5AA2DB3F43}"/>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BA1E1402-73E6-4B42-A26E-4470E51AE4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BD1D73B8-8E49-2544-9A2D-54E23A9F6F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409AA188-DA72-B842-81FA-D92DFE6A7BC8}" type="slidenum">
              <a:rPr kumimoji="0" lang="es-ES" altLang="en-US" smtClean="0">
                <a:latin typeface="Times New Roman" panose="02020603050405020304" pitchFamily="18" charset="0"/>
              </a:rPr>
              <a:pPr>
                <a:spcBef>
                  <a:spcPct val="0"/>
                </a:spcBef>
              </a:pPr>
              <a:t>9</a:t>
            </a:fld>
            <a:endParaRPr kumimoji="0" lang="es-E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FCA177A8-F064-DA4B-AD2F-72468CA097D9}"/>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0ADC499B-7E20-B144-A5AF-70B009173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s-ES" altLang="en-US"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a:extLst>
              <a:ext uri="{FF2B5EF4-FFF2-40B4-BE49-F238E27FC236}">
                <a16:creationId xmlns:a16="http://schemas.microsoft.com/office/drawing/2014/main" id="{F8AAA519-58EE-D14B-9BC1-6FEB6EBE6142}"/>
              </a:ext>
            </a:extLst>
          </p:cNvPr>
          <p:cNvSpPr>
            <a:spLocks noGrp="1" noRot="1" noChangeAspect="1" noChangeArrowheads="1" noTextEdit="1"/>
          </p:cNvSpPr>
          <p:nvPr>
            <p:ph type="sldImg"/>
          </p:nvPr>
        </p:nvSpPr>
        <p:spPr>
          <a:ln/>
        </p:spPr>
      </p:sp>
      <p:sp>
        <p:nvSpPr>
          <p:cNvPr id="24578" name="2 Marcador de notas">
            <a:extLst>
              <a:ext uri="{FF2B5EF4-FFF2-40B4-BE49-F238E27FC236}">
                <a16:creationId xmlns:a16="http://schemas.microsoft.com/office/drawing/2014/main" id="{D8B72F93-E950-604F-BA25-3024F8AD84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a:p>
        </p:txBody>
      </p:sp>
      <p:sp>
        <p:nvSpPr>
          <p:cNvPr id="24579" name="3 Marcador de número de diapositiva">
            <a:extLst>
              <a:ext uri="{FF2B5EF4-FFF2-40B4-BE49-F238E27FC236}">
                <a16:creationId xmlns:a16="http://schemas.microsoft.com/office/drawing/2014/main" id="{ED0AA03C-5C09-A745-80FC-CB22B12880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4020202020204" pitchFamily="34" charset="0"/>
              </a:defRPr>
            </a:lvl1pPr>
            <a:lvl2pPr marL="742950" indent="-285750">
              <a:spcBef>
                <a:spcPct val="30000"/>
              </a:spcBef>
              <a:defRPr kumimoji="1" sz="1200">
                <a:solidFill>
                  <a:schemeClr val="tx1"/>
                </a:solidFill>
                <a:latin typeface="Arial Narrow" panose="020B0604020202020204" pitchFamily="34" charset="0"/>
              </a:defRPr>
            </a:lvl2pPr>
            <a:lvl3pPr marL="1143000" indent="-228600">
              <a:spcBef>
                <a:spcPct val="30000"/>
              </a:spcBef>
              <a:defRPr kumimoji="1" sz="1200">
                <a:solidFill>
                  <a:schemeClr val="tx1"/>
                </a:solidFill>
                <a:latin typeface="Arial Narrow" panose="020B0604020202020204" pitchFamily="34" charset="0"/>
              </a:defRPr>
            </a:lvl3pPr>
            <a:lvl4pPr marL="1600200" indent="-228600">
              <a:spcBef>
                <a:spcPct val="30000"/>
              </a:spcBef>
              <a:defRPr kumimoji="1" sz="1200">
                <a:solidFill>
                  <a:schemeClr val="tx1"/>
                </a:solidFill>
                <a:latin typeface="Arial Narrow" panose="020B0604020202020204" pitchFamily="34" charset="0"/>
              </a:defRPr>
            </a:lvl4pPr>
            <a:lvl5pPr marL="2057400" indent="-228600">
              <a:spcBef>
                <a:spcPct val="30000"/>
              </a:spcBef>
              <a:defRPr kumimoji="1" sz="1200">
                <a:solidFill>
                  <a:schemeClr val="tx1"/>
                </a:solidFill>
                <a:latin typeface="Arial Narrow"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4020202020204" pitchFamily="34" charset="0"/>
              </a:defRPr>
            </a:lvl9pPr>
          </a:lstStyle>
          <a:p>
            <a:pPr>
              <a:spcBef>
                <a:spcPct val="0"/>
              </a:spcBef>
            </a:pPr>
            <a:fld id="{CBE3349E-DC62-3645-A00C-29C3D76FBA36}" type="slidenum">
              <a:rPr kumimoji="0" lang="es-ES" altLang="en-US" smtClean="0">
                <a:solidFill>
                  <a:srgbClr val="000000"/>
                </a:solidFill>
                <a:latin typeface="Times New Roman" panose="02020603050405020304" pitchFamily="18" charset="0"/>
              </a:rPr>
              <a:pPr>
                <a:spcBef>
                  <a:spcPct val="0"/>
                </a:spcBef>
              </a:pPr>
              <a:t>10</a:t>
            </a:fld>
            <a:endParaRPr kumimoji="0" lang="es-ES" altLang="en-US">
              <a:solidFill>
                <a:srgbClr val="000000"/>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989">
            <a:extLst>
              <a:ext uri="{FF2B5EF4-FFF2-40B4-BE49-F238E27FC236}">
                <a16:creationId xmlns:a16="http://schemas.microsoft.com/office/drawing/2014/main" id="{E4E704FC-CFF8-2344-A3FB-9A4630FA53AC}"/>
              </a:ext>
            </a:extLst>
          </p:cNvPr>
          <p:cNvSpPr>
            <a:spLocks noChangeArrowheads="1"/>
          </p:cNvSpPr>
          <p:nvPr/>
        </p:nvSpPr>
        <p:spPr bwMode="ltGray">
          <a:xfrm>
            <a:off x="0" y="0"/>
            <a:ext cx="4416425" cy="3208338"/>
          </a:xfrm>
          <a:prstGeom prst="rect">
            <a:avLst/>
          </a:prstGeom>
          <a:solidFill>
            <a:srgbClr val="FFFFCC"/>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5" name="Rectangle 4">
            <a:extLst>
              <a:ext uri="{FF2B5EF4-FFF2-40B4-BE49-F238E27FC236}">
                <a16:creationId xmlns:a16="http://schemas.microsoft.com/office/drawing/2014/main" id="{439CB26B-C5E6-2C4F-940F-82B829D251F7}"/>
              </a:ext>
            </a:extLst>
          </p:cNvPr>
          <p:cNvSpPr>
            <a:spLocks noChangeArrowheads="1"/>
          </p:cNvSpPr>
          <p:nvPr/>
        </p:nvSpPr>
        <p:spPr bwMode="ltGray">
          <a:xfrm>
            <a:off x="0" y="3200400"/>
            <a:ext cx="4414838" cy="3657600"/>
          </a:xfrm>
          <a:prstGeom prst="rect">
            <a:avLst/>
          </a:prstGeom>
          <a:solidFill>
            <a:srgbClr val="99CCFF"/>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6" name="Rectangle 904">
            <a:extLst>
              <a:ext uri="{FF2B5EF4-FFF2-40B4-BE49-F238E27FC236}">
                <a16:creationId xmlns:a16="http://schemas.microsoft.com/office/drawing/2014/main" id="{796B9F2B-DBD6-9244-A4BF-7FE7CE911D79}"/>
              </a:ext>
            </a:extLst>
          </p:cNvPr>
          <p:cNvSpPr>
            <a:spLocks noChangeArrowheads="1"/>
          </p:cNvSpPr>
          <p:nvPr/>
        </p:nvSpPr>
        <p:spPr bwMode="white">
          <a:xfrm>
            <a:off x="415925" y="0"/>
            <a:ext cx="1992313" cy="6858000"/>
          </a:xfrm>
          <a:prstGeom prst="rect">
            <a:avLst/>
          </a:prstGeom>
          <a:solidFill>
            <a:schemeClr val="bg1">
              <a:alpha val="50195"/>
            </a:schemeClr>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7" name="Rectangle 990">
            <a:extLst>
              <a:ext uri="{FF2B5EF4-FFF2-40B4-BE49-F238E27FC236}">
                <a16:creationId xmlns:a16="http://schemas.microsoft.com/office/drawing/2014/main" id="{0965C2CA-ABB0-874B-8309-427BFDED6FC0}"/>
              </a:ext>
            </a:extLst>
          </p:cNvPr>
          <p:cNvSpPr>
            <a:spLocks noChangeArrowheads="1"/>
          </p:cNvSpPr>
          <p:nvPr/>
        </p:nvSpPr>
        <p:spPr bwMode="ltGray">
          <a:xfrm>
            <a:off x="4421188" y="0"/>
            <a:ext cx="4722812" cy="3221038"/>
          </a:xfrm>
          <a:prstGeom prst="rect">
            <a:avLst/>
          </a:prstGeom>
          <a:solidFill>
            <a:schemeClr val="accent2"/>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8" name="Rectangle 991">
            <a:extLst>
              <a:ext uri="{FF2B5EF4-FFF2-40B4-BE49-F238E27FC236}">
                <a16:creationId xmlns:a16="http://schemas.microsoft.com/office/drawing/2014/main" id="{A005423B-3FEC-3844-A2B3-BD99E34B920B}"/>
              </a:ext>
            </a:extLst>
          </p:cNvPr>
          <p:cNvSpPr>
            <a:spLocks noChangeArrowheads="1"/>
          </p:cNvSpPr>
          <p:nvPr/>
        </p:nvSpPr>
        <p:spPr bwMode="auto">
          <a:xfrm>
            <a:off x="2278063" y="1762125"/>
            <a:ext cx="6305550" cy="4013200"/>
          </a:xfrm>
          <a:prstGeom prst="rect">
            <a:avLst/>
          </a:prstGeom>
          <a:noFill/>
          <a:ln w="12700">
            <a:solidFill>
              <a:schemeClr val="bg1"/>
            </a:solidFill>
            <a:miter lim="800000"/>
            <a:headEnd/>
            <a:tailEnd/>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9" name="Rectangle 992">
            <a:extLst>
              <a:ext uri="{FF2B5EF4-FFF2-40B4-BE49-F238E27FC236}">
                <a16:creationId xmlns:a16="http://schemas.microsoft.com/office/drawing/2014/main" id="{6114DA0F-553E-5A46-934C-370373632DE8}"/>
              </a:ext>
            </a:extLst>
          </p:cNvPr>
          <p:cNvSpPr>
            <a:spLocks noChangeArrowheads="1"/>
          </p:cNvSpPr>
          <p:nvPr/>
        </p:nvSpPr>
        <p:spPr bwMode="auto">
          <a:xfrm>
            <a:off x="695325" y="595313"/>
            <a:ext cx="5492750" cy="4022725"/>
          </a:xfrm>
          <a:prstGeom prst="rect">
            <a:avLst/>
          </a:prstGeom>
          <a:noFill/>
          <a:ln w="9525">
            <a:solidFill>
              <a:schemeClr val="bg1"/>
            </a:solidFill>
            <a:miter lim="800000"/>
            <a:headEnd/>
            <a:tailEnd/>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 name="Rectangle 995">
            <a:extLst>
              <a:ext uri="{FF2B5EF4-FFF2-40B4-BE49-F238E27FC236}">
                <a16:creationId xmlns:a16="http://schemas.microsoft.com/office/drawing/2014/main" id="{0CE93F5A-F126-5043-8F36-D369DEF94541}"/>
              </a:ext>
            </a:extLst>
          </p:cNvPr>
          <p:cNvSpPr>
            <a:spLocks noChangeArrowheads="1"/>
          </p:cNvSpPr>
          <p:nvPr/>
        </p:nvSpPr>
        <p:spPr bwMode="white">
          <a:xfrm rot="16200000">
            <a:off x="2432843" y="-638968"/>
            <a:ext cx="1992313" cy="6858000"/>
          </a:xfrm>
          <a:prstGeom prst="rect">
            <a:avLst/>
          </a:prstGeom>
          <a:solidFill>
            <a:schemeClr val="bg1">
              <a:alpha val="50195"/>
            </a:schemeClr>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1" name="Rectangle 996">
            <a:extLst>
              <a:ext uri="{FF2B5EF4-FFF2-40B4-BE49-F238E27FC236}">
                <a16:creationId xmlns:a16="http://schemas.microsoft.com/office/drawing/2014/main" id="{6E3C2D7E-0CDB-0745-AEDA-A90B13900FC5}"/>
              </a:ext>
            </a:extLst>
          </p:cNvPr>
          <p:cNvSpPr>
            <a:spLocks noChangeArrowheads="1"/>
          </p:cNvSpPr>
          <p:nvPr/>
        </p:nvSpPr>
        <p:spPr bwMode="auto">
          <a:xfrm>
            <a:off x="6826250" y="361950"/>
            <a:ext cx="1003300" cy="6400800"/>
          </a:xfrm>
          <a:prstGeom prst="rect">
            <a:avLst/>
          </a:prstGeom>
          <a:gradFill rotWithShape="1">
            <a:gsLst>
              <a:gs pos="0">
                <a:srgbClr val="CCECFF">
                  <a:gamma/>
                  <a:shade val="0"/>
                  <a:invGamma/>
                  <a:alpha val="0"/>
                </a:srgbClr>
              </a:gs>
              <a:gs pos="50000">
                <a:srgbClr val="CCECFF"/>
              </a:gs>
              <a:gs pos="100000">
                <a:srgbClr val="CCECFF">
                  <a:gamma/>
                  <a:shade val="0"/>
                  <a:invGamma/>
                  <a:alpha val="0"/>
                </a:srgbClr>
              </a:gs>
            </a:gsLst>
            <a:lin ang="5400000" scaled="1"/>
          </a:gradFill>
          <a:ln w="9525">
            <a:noFill/>
            <a:miter lim="800000"/>
            <a:headEnd/>
            <a:tailEnd/>
          </a:ln>
          <a:effectLst/>
        </p:spPr>
        <p:txBody>
          <a:bodyPr wrap="none" anchor="ctr"/>
          <a:lstStyle/>
          <a:p>
            <a:pPr algn="ctr" eaLnBrk="1" hangingPunct="1">
              <a:defRPr/>
            </a:pPr>
            <a:endParaRPr lang="es-ES">
              <a:latin typeface="Arial Narrow" panose="020B0606020202030204" pitchFamily="34" charset="0"/>
            </a:endParaRPr>
          </a:p>
        </p:txBody>
      </p:sp>
      <p:sp>
        <p:nvSpPr>
          <p:cNvPr id="12" name="Rectangle 1000">
            <a:extLst>
              <a:ext uri="{FF2B5EF4-FFF2-40B4-BE49-F238E27FC236}">
                <a16:creationId xmlns:a16="http://schemas.microsoft.com/office/drawing/2014/main" id="{EEA668AC-F24E-1940-A49D-64C7E23E9F55}"/>
              </a:ext>
            </a:extLst>
          </p:cNvPr>
          <p:cNvSpPr>
            <a:spLocks noChangeArrowheads="1"/>
          </p:cNvSpPr>
          <p:nvPr/>
        </p:nvSpPr>
        <p:spPr bwMode="auto">
          <a:xfrm rot="16200000">
            <a:off x="2590800" y="609600"/>
            <a:ext cx="1003300" cy="6184900"/>
          </a:xfrm>
          <a:prstGeom prst="rect">
            <a:avLst/>
          </a:prstGeom>
          <a:gradFill rotWithShape="1">
            <a:gsLst>
              <a:gs pos="0">
                <a:srgbClr val="CCECFF">
                  <a:gamma/>
                  <a:shade val="0"/>
                  <a:invGamma/>
                  <a:alpha val="0"/>
                </a:srgbClr>
              </a:gs>
              <a:gs pos="50000">
                <a:srgbClr val="CCECFF"/>
              </a:gs>
              <a:gs pos="100000">
                <a:srgbClr val="CCECFF">
                  <a:gamma/>
                  <a:shade val="0"/>
                  <a:invGamma/>
                  <a:alpha val="0"/>
                </a:srgbClr>
              </a:gs>
            </a:gsLst>
            <a:lin ang="5400000" scaled="1"/>
          </a:gradFill>
          <a:ln w="9525">
            <a:noFill/>
            <a:miter lim="800000"/>
            <a:headEnd/>
            <a:tailEnd/>
          </a:ln>
          <a:effectLst/>
        </p:spPr>
        <p:txBody>
          <a:bodyPr wrap="none" anchor="ctr"/>
          <a:lstStyle/>
          <a:p>
            <a:pPr algn="ctr" eaLnBrk="1" hangingPunct="1">
              <a:defRPr/>
            </a:pPr>
            <a:endParaRPr lang="es-ES">
              <a:latin typeface="Arial Narrow" panose="020B0606020202030204" pitchFamily="34" charset="0"/>
            </a:endParaRPr>
          </a:p>
        </p:txBody>
      </p:sp>
      <p:sp>
        <p:nvSpPr>
          <p:cNvPr id="13" name="Rectangle 973">
            <a:extLst>
              <a:ext uri="{FF2B5EF4-FFF2-40B4-BE49-F238E27FC236}">
                <a16:creationId xmlns:a16="http://schemas.microsoft.com/office/drawing/2014/main" id="{9132308A-B8DB-2F45-AA5C-8CC5F5E6C07A}"/>
              </a:ext>
            </a:extLst>
          </p:cNvPr>
          <p:cNvSpPr>
            <a:spLocks noChangeArrowheads="1"/>
          </p:cNvSpPr>
          <p:nvPr/>
        </p:nvSpPr>
        <p:spPr bwMode="auto">
          <a:xfrm>
            <a:off x="7119938" y="6626225"/>
            <a:ext cx="1555750" cy="365125"/>
          </a:xfrm>
          <a:prstGeom prst="rect">
            <a:avLst/>
          </a:prstGeom>
          <a:noFill/>
          <a:ln>
            <a:noFill/>
          </a:ln>
        </p:spPr>
        <p:txBody>
          <a:bodyP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algn="r" eaLnBrk="1" hangingPunct="1">
              <a:spcBef>
                <a:spcPct val="20000"/>
              </a:spcBef>
              <a:defRPr/>
            </a:pPr>
            <a:r>
              <a:rPr lang="es-ES_tradnl" altLang="en-US" sz="900">
                <a:solidFill>
                  <a:schemeClr val="tx1"/>
                </a:solidFill>
                <a:latin typeface="Comic Sans MS" panose="030F0702030302020204" pitchFamily="66" charset="0"/>
                <a:cs typeface="Times New Roman" panose="02020603050405020304" pitchFamily="18" charset="0"/>
              </a:rPr>
              <a:t>© </a:t>
            </a:r>
            <a:r>
              <a:rPr lang="es-ES_tradnl" altLang="en-US" sz="600">
                <a:solidFill>
                  <a:schemeClr val="tx1"/>
                </a:solidFill>
                <a:latin typeface="Verdana" panose="020B0604030504040204" pitchFamily="34" charset="0"/>
                <a:cs typeface="Times New Roman" panose="02020603050405020304" pitchFamily="18" charset="0"/>
              </a:rPr>
              <a:t>2005 por </a:t>
            </a:r>
            <a:endParaRPr lang="es-ES" altLang="en-US" sz="900">
              <a:solidFill>
                <a:schemeClr val="tx1"/>
              </a:solidFill>
              <a:latin typeface="Comic Sans MS" panose="030F0702030302020204" pitchFamily="66" charset="0"/>
            </a:endParaRPr>
          </a:p>
        </p:txBody>
      </p:sp>
      <p:pic>
        <p:nvPicPr>
          <p:cNvPr id="14" name="Picture 1002" descr="grupom_letras_v">
            <a:extLst>
              <a:ext uri="{FF2B5EF4-FFF2-40B4-BE49-F238E27FC236}">
                <a16:creationId xmlns:a16="http://schemas.microsoft.com/office/drawing/2014/main" id="{4B154667-EE4F-E748-9C8A-039A0F8904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29650" y="6651625"/>
            <a:ext cx="4953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46" name="Rectangle 906"/>
          <p:cNvSpPr>
            <a:spLocks noGrp="1" noChangeArrowheads="1"/>
          </p:cNvSpPr>
          <p:nvPr>
            <p:ph type="subTitle" idx="1"/>
          </p:nvPr>
        </p:nvSpPr>
        <p:spPr>
          <a:xfrm>
            <a:off x="1371600" y="5311775"/>
            <a:ext cx="6400800" cy="708025"/>
          </a:xfrm>
        </p:spPr>
        <p:txBody>
          <a:bodyPr/>
          <a:lstStyle>
            <a:lvl1pPr marL="0" indent="0">
              <a:buFontTx/>
              <a:buNone/>
              <a:defRPr/>
            </a:lvl1pPr>
          </a:lstStyle>
          <a:p>
            <a:r>
              <a:rPr lang="es-ES"/>
              <a:t>Haga clic para modificar el estilo de subtítulo del patrón</a:t>
            </a:r>
          </a:p>
        </p:txBody>
      </p:sp>
      <p:sp>
        <p:nvSpPr>
          <p:cNvPr id="36745" name="Rectangle 905"/>
          <p:cNvSpPr>
            <a:spLocks noGrp="1" noChangeArrowheads="1"/>
          </p:cNvSpPr>
          <p:nvPr>
            <p:ph type="ctrTitle"/>
          </p:nvPr>
        </p:nvSpPr>
        <p:spPr>
          <a:xfrm>
            <a:off x="1828800" y="1981200"/>
            <a:ext cx="5907088" cy="2122488"/>
          </a:xfrm>
        </p:spPr>
        <p:txBody>
          <a:bodyPr/>
          <a:lstStyle>
            <a:lvl1pPr algn="l">
              <a:defRPr/>
            </a:lvl1pPr>
          </a:lstStyle>
          <a:p>
            <a:r>
              <a:rPr lang="es-ES"/>
              <a:t>Haga clic para modificar el estilo de título del patrón</a:t>
            </a:r>
          </a:p>
        </p:txBody>
      </p:sp>
    </p:spTree>
    <p:extLst>
      <p:ext uri="{BB962C8B-B14F-4D97-AF65-F5344CB8AC3E}">
        <p14:creationId xmlns:p14="http://schemas.microsoft.com/office/powerpoint/2010/main" val="20270705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7820639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77100" y="204788"/>
            <a:ext cx="1790700" cy="634206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900238" y="204788"/>
            <a:ext cx="5224462" cy="63420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00961455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00238" y="204788"/>
            <a:ext cx="7167562" cy="72707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2057400" y="1355725"/>
            <a:ext cx="3378200" cy="51911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588000" y="1355725"/>
            <a:ext cx="3378200" cy="51911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95656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053779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61386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873826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26887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731516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Tree>
    <p:extLst>
      <p:ext uri="{BB962C8B-B14F-4D97-AF65-F5344CB8AC3E}">
        <p14:creationId xmlns:p14="http://schemas.microsoft.com/office/powerpoint/2010/main" val="1459619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9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03359086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46088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184923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621378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264907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8313102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2057400" y="1355725"/>
            <a:ext cx="3378200" cy="5191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588000" y="1355725"/>
            <a:ext cx="3378200" cy="5191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5052827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5325287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36973254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9928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6770147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42364805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92">
            <a:extLst>
              <a:ext uri="{FF2B5EF4-FFF2-40B4-BE49-F238E27FC236}">
                <a16:creationId xmlns:a16="http://schemas.microsoft.com/office/drawing/2014/main" id="{EFA879C8-2FBE-8A4B-A7DA-CBE402063193}"/>
              </a:ext>
            </a:extLst>
          </p:cNvPr>
          <p:cNvSpPr>
            <a:spLocks noChangeArrowheads="1"/>
          </p:cNvSpPr>
          <p:nvPr/>
        </p:nvSpPr>
        <p:spPr bwMode="ltGray">
          <a:xfrm>
            <a:off x="0" y="0"/>
            <a:ext cx="9144000" cy="1044575"/>
          </a:xfrm>
          <a:prstGeom prst="rect">
            <a:avLst/>
          </a:prstGeom>
          <a:solidFill>
            <a:srgbClr val="FFFFCC"/>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27" name="Rectangle 991">
            <a:extLst>
              <a:ext uri="{FF2B5EF4-FFF2-40B4-BE49-F238E27FC236}">
                <a16:creationId xmlns:a16="http://schemas.microsoft.com/office/drawing/2014/main" id="{98EAB414-93E6-464B-A9BA-63AE97F8C855}"/>
              </a:ext>
            </a:extLst>
          </p:cNvPr>
          <p:cNvSpPr>
            <a:spLocks noChangeArrowheads="1"/>
          </p:cNvSpPr>
          <p:nvPr/>
        </p:nvSpPr>
        <p:spPr bwMode="ltGray">
          <a:xfrm>
            <a:off x="1781175" y="0"/>
            <a:ext cx="7362825" cy="768350"/>
          </a:xfrm>
          <a:prstGeom prst="rect">
            <a:avLst/>
          </a:prstGeom>
          <a:solidFill>
            <a:schemeClr val="accent2"/>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28" name="Rectangle 996">
            <a:extLst>
              <a:ext uri="{FF2B5EF4-FFF2-40B4-BE49-F238E27FC236}">
                <a16:creationId xmlns:a16="http://schemas.microsoft.com/office/drawing/2014/main" id="{36332E99-155C-1743-A5DA-E3161641E03F}"/>
              </a:ext>
            </a:extLst>
          </p:cNvPr>
          <p:cNvSpPr>
            <a:spLocks noChangeArrowheads="1"/>
          </p:cNvSpPr>
          <p:nvPr/>
        </p:nvSpPr>
        <p:spPr bwMode="auto">
          <a:xfrm>
            <a:off x="2278063" y="258763"/>
            <a:ext cx="6305550" cy="655637"/>
          </a:xfrm>
          <a:prstGeom prst="rect">
            <a:avLst/>
          </a:prstGeom>
          <a:noFill/>
          <a:ln w="12700">
            <a:solidFill>
              <a:schemeClr val="bg1"/>
            </a:solidFill>
            <a:miter lim="800000"/>
            <a:headEnd/>
            <a:tailEnd/>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29" name="Rectangle 998">
            <a:extLst>
              <a:ext uri="{FF2B5EF4-FFF2-40B4-BE49-F238E27FC236}">
                <a16:creationId xmlns:a16="http://schemas.microsoft.com/office/drawing/2014/main" id="{430E688F-56D3-0140-B083-CCCB3B474008}"/>
              </a:ext>
            </a:extLst>
          </p:cNvPr>
          <p:cNvSpPr>
            <a:spLocks noChangeArrowheads="1"/>
          </p:cNvSpPr>
          <p:nvPr/>
        </p:nvSpPr>
        <p:spPr bwMode="auto">
          <a:xfrm>
            <a:off x="695325" y="74613"/>
            <a:ext cx="1800225" cy="515937"/>
          </a:xfrm>
          <a:prstGeom prst="rect">
            <a:avLst/>
          </a:prstGeom>
          <a:noFill/>
          <a:ln w="9525">
            <a:solidFill>
              <a:schemeClr val="bg1"/>
            </a:solidFill>
            <a:miter lim="800000"/>
            <a:headEnd/>
            <a:tailEnd/>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30" name="Rectangle 4">
            <a:extLst>
              <a:ext uri="{FF2B5EF4-FFF2-40B4-BE49-F238E27FC236}">
                <a16:creationId xmlns:a16="http://schemas.microsoft.com/office/drawing/2014/main" id="{DCBD5371-8B43-1745-83EB-18A72B6F45B5}"/>
              </a:ext>
            </a:extLst>
          </p:cNvPr>
          <p:cNvSpPr>
            <a:spLocks noChangeArrowheads="1"/>
          </p:cNvSpPr>
          <p:nvPr/>
        </p:nvSpPr>
        <p:spPr bwMode="ltGray">
          <a:xfrm>
            <a:off x="0" y="1042988"/>
            <a:ext cx="1776413" cy="5815012"/>
          </a:xfrm>
          <a:prstGeom prst="rect">
            <a:avLst/>
          </a:prstGeom>
          <a:solidFill>
            <a:srgbClr val="99CCFF"/>
          </a:solidFill>
          <a:ln>
            <a:noFill/>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31" name="Rectangle 1002">
            <a:extLst>
              <a:ext uri="{FF2B5EF4-FFF2-40B4-BE49-F238E27FC236}">
                <a16:creationId xmlns:a16="http://schemas.microsoft.com/office/drawing/2014/main" id="{6CEDC945-B337-2042-AF41-D0924DBA5D70}"/>
              </a:ext>
            </a:extLst>
          </p:cNvPr>
          <p:cNvSpPr>
            <a:spLocks noChangeArrowheads="1"/>
          </p:cNvSpPr>
          <p:nvPr/>
        </p:nvSpPr>
        <p:spPr bwMode="auto">
          <a:xfrm>
            <a:off x="-22225" y="4164013"/>
            <a:ext cx="1057275" cy="2705100"/>
          </a:xfrm>
          <a:prstGeom prst="rect">
            <a:avLst/>
          </a:prstGeom>
          <a:noFill/>
          <a:ln w="9525">
            <a:solidFill>
              <a:schemeClr val="bg1"/>
            </a:solidFill>
            <a:miter lim="800000"/>
            <a:headEnd/>
            <a:tailEnd/>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32" name="Rectangle 904">
            <a:extLst>
              <a:ext uri="{FF2B5EF4-FFF2-40B4-BE49-F238E27FC236}">
                <a16:creationId xmlns:a16="http://schemas.microsoft.com/office/drawing/2014/main" id="{FB2A42A5-350B-6A49-A525-7C7912AC7A1B}"/>
              </a:ext>
            </a:extLst>
          </p:cNvPr>
          <p:cNvSpPr>
            <a:spLocks noChangeArrowheads="1"/>
          </p:cNvSpPr>
          <p:nvPr/>
        </p:nvSpPr>
        <p:spPr bwMode="white">
          <a:xfrm>
            <a:off x="168275" y="1347788"/>
            <a:ext cx="1620838" cy="5110162"/>
          </a:xfrm>
          <a:prstGeom prst="rect">
            <a:avLst/>
          </a:prstGeom>
          <a:solidFill>
            <a:schemeClr val="bg1">
              <a:alpha val="50195"/>
            </a:schemeClr>
          </a:solidFill>
          <a:ln w="9525">
            <a:solidFill>
              <a:schemeClr val="bg1"/>
            </a:solidFill>
            <a:miter lim="800000"/>
            <a:headEnd/>
            <a:tailEnd/>
          </a:ln>
        </p:spPr>
        <p:txBody>
          <a:bodyPr wrap="none" anchor="ct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eaLnBrk="1" hangingPunct="1">
              <a:defRPr/>
            </a:pPr>
            <a:endParaRPr lang="es-ES" altLang="en-US"/>
          </a:p>
        </p:txBody>
      </p:sp>
      <p:sp>
        <p:nvSpPr>
          <p:cNvPr id="1033" name="Rectangle 906">
            <a:extLst>
              <a:ext uri="{FF2B5EF4-FFF2-40B4-BE49-F238E27FC236}">
                <a16:creationId xmlns:a16="http://schemas.microsoft.com/office/drawing/2014/main" id="{D14C5A8B-C5F8-A143-A736-0A6439A9080A}"/>
              </a:ext>
            </a:extLst>
          </p:cNvPr>
          <p:cNvSpPr>
            <a:spLocks noGrp="1" noChangeArrowheads="1"/>
          </p:cNvSpPr>
          <p:nvPr>
            <p:ph type="body" idx="1"/>
          </p:nvPr>
        </p:nvSpPr>
        <p:spPr bwMode="auto">
          <a:xfrm>
            <a:off x="2057400" y="1355725"/>
            <a:ext cx="69088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grpSp>
        <p:nvGrpSpPr>
          <p:cNvPr id="1034" name="Group 994">
            <a:extLst>
              <a:ext uri="{FF2B5EF4-FFF2-40B4-BE49-F238E27FC236}">
                <a16:creationId xmlns:a16="http://schemas.microsoft.com/office/drawing/2014/main" id="{70CE097C-7A0C-1043-A651-6F18F51B7FA4}"/>
              </a:ext>
            </a:extLst>
          </p:cNvPr>
          <p:cNvGrpSpPr>
            <a:grpSpLocks/>
          </p:cNvGrpSpPr>
          <p:nvPr/>
        </p:nvGrpSpPr>
        <p:grpSpPr bwMode="auto">
          <a:xfrm>
            <a:off x="0" y="1063625"/>
            <a:ext cx="1803400" cy="828675"/>
            <a:chOff x="0" y="748"/>
            <a:chExt cx="1136" cy="522"/>
          </a:xfrm>
        </p:grpSpPr>
        <p:sp>
          <p:nvSpPr>
            <p:cNvPr id="1039" name="Text Box 930">
              <a:extLst>
                <a:ext uri="{FF2B5EF4-FFF2-40B4-BE49-F238E27FC236}">
                  <a16:creationId xmlns:a16="http://schemas.microsoft.com/office/drawing/2014/main" id="{9EA153DB-E3ED-BD4F-B988-C11E281B19BF}"/>
                </a:ext>
              </a:extLst>
            </p:cNvPr>
            <p:cNvSpPr txBox="1">
              <a:spLocks noChangeArrowheads="1"/>
            </p:cNvSpPr>
            <p:nvPr/>
          </p:nvSpPr>
          <p:spPr bwMode="auto">
            <a:xfrm>
              <a:off x="80" y="940"/>
              <a:ext cx="1056" cy="330"/>
            </a:xfrm>
            <a:prstGeom prst="rect">
              <a:avLst/>
            </a:prstGeom>
            <a:noFill/>
            <a:ln>
              <a:noFill/>
            </a:ln>
          </p:spPr>
          <p:txBody>
            <a:bodyPr>
              <a:spAutoFit/>
            </a:bodyP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algn="r" eaLnBrk="1" hangingPunct="1">
                <a:defRPr/>
              </a:pPr>
              <a:r>
                <a:rPr lang="es-ES_tradnl" altLang="en-US" sz="1400" dirty="0">
                  <a:solidFill>
                    <a:schemeClr val="tx2"/>
                  </a:solidFill>
                  <a:latin typeface="Verdana" panose="020B0604030504040204" pitchFamily="34" charset="0"/>
                </a:rPr>
                <a:t>servicios web</a:t>
              </a:r>
              <a:endParaRPr lang="es-ES" altLang="en-US" sz="1400" dirty="0">
                <a:solidFill>
                  <a:schemeClr val="tx2"/>
                </a:solidFill>
                <a:latin typeface="Verdana" panose="020B0604030504040204" pitchFamily="34" charset="0"/>
              </a:endParaRPr>
            </a:p>
            <a:p>
              <a:pPr algn="r" eaLnBrk="1" hangingPunct="1">
                <a:defRPr/>
              </a:pPr>
              <a:r>
                <a:rPr lang="es-ES" altLang="en-US" sz="1400" dirty="0">
                  <a:solidFill>
                    <a:schemeClr val="tx2"/>
                  </a:solidFill>
                  <a:latin typeface="Verdana" panose="020B0604030504040204" pitchFamily="34" charset="0"/>
                </a:rPr>
                <a:t>supuesto</a:t>
              </a:r>
              <a:endParaRPr lang="es-ES" altLang="en-US" dirty="0">
                <a:solidFill>
                  <a:schemeClr val="tx2"/>
                </a:solidFill>
              </a:endParaRPr>
            </a:p>
          </p:txBody>
        </p:sp>
        <p:sp>
          <p:nvSpPr>
            <p:cNvPr id="1040" name="Text Box 931">
              <a:extLst>
                <a:ext uri="{FF2B5EF4-FFF2-40B4-BE49-F238E27FC236}">
                  <a16:creationId xmlns:a16="http://schemas.microsoft.com/office/drawing/2014/main" id="{978CC1E6-F382-2E44-BA08-7C1E26CF959B}"/>
                </a:ext>
              </a:extLst>
            </p:cNvPr>
            <p:cNvSpPr txBox="1">
              <a:spLocks noChangeArrowheads="1"/>
            </p:cNvSpPr>
            <p:nvPr/>
          </p:nvSpPr>
          <p:spPr bwMode="auto">
            <a:xfrm>
              <a:off x="0" y="748"/>
              <a:ext cx="1136" cy="231"/>
            </a:xfrm>
            <a:prstGeom prst="rect">
              <a:avLst/>
            </a:prstGeom>
            <a:noFill/>
            <a:ln>
              <a:noFill/>
            </a:ln>
          </p:spPr>
          <p:txBody>
            <a:bodyPr>
              <a:spAutoFit/>
            </a:bodyPr>
            <a:lstStyle>
              <a:lvl1pPr algn="ctr">
                <a:defRPr sz="1600">
                  <a:solidFill>
                    <a:srgbClr val="CC0000"/>
                  </a:solidFill>
                  <a:latin typeface="Arial Narrow" panose="020B0606020202030204" pitchFamily="34" charset="0"/>
                </a:defRPr>
              </a:lvl1pPr>
              <a:lvl2pPr marL="742950" indent="-285750" algn="ctr">
                <a:defRPr sz="1600">
                  <a:solidFill>
                    <a:srgbClr val="CC0000"/>
                  </a:solidFill>
                  <a:latin typeface="Arial Narrow" panose="020B0606020202030204" pitchFamily="34" charset="0"/>
                </a:defRPr>
              </a:lvl2pPr>
              <a:lvl3pPr marL="1143000" indent="-228600" algn="ctr">
                <a:defRPr sz="1600">
                  <a:solidFill>
                    <a:srgbClr val="CC0000"/>
                  </a:solidFill>
                  <a:latin typeface="Arial Narrow" panose="020B0606020202030204" pitchFamily="34" charset="0"/>
                </a:defRPr>
              </a:lvl3pPr>
              <a:lvl4pPr marL="1600200" indent="-228600" algn="ctr">
                <a:defRPr sz="1600">
                  <a:solidFill>
                    <a:srgbClr val="CC0000"/>
                  </a:solidFill>
                  <a:latin typeface="Arial Narrow" panose="020B0606020202030204" pitchFamily="34" charset="0"/>
                </a:defRPr>
              </a:lvl4pPr>
              <a:lvl5pPr marL="2057400" indent="-228600" algn="ctr">
                <a:defRPr sz="1600">
                  <a:solidFill>
                    <a:srgbClr val="CC0000"/>
                  </a:solidFill>
                  <a:latin typeface="Arial Narrow" panose="020B0606020202030204" pitchFamily="34" charset="0"/>
                </a:defRPr>
              </a:lvl5pPr>
              <a:lvl6pPr marL="2514600" indent="-228600" algn="ctr" eaLnBrk="0" fontAlgn="base" hangingPunct="0">
                <a:spcBef>
                  <a:spcPct val="0"/>
                </a:spcBef>
                <a:spcAft>
                  <a:spcPct val="0"/>
                </a:spcAft>
                <a:defRPr sz="1600">
                  <a:solidFill>
                    <a:srgbClr val="CC0000"/>
                  </a:solidFill>
                  <a:latin typeface="Arial Narrow" panose="020B0606020202030204" pitchFamily="34" charset="0"/>
                </a:defRPr>
              </a:lvl6pPr>
              <a:lvl7pPr marL="2971800" indent="-228600" algn="ctr" eaLnBrk="0" fontAlgn="base" hangingPunct="0">
                <a:spcBef>
                  <a:spcPct val="0"/>
                </a:spcBef>
                <a:spcAft>
                  <a:spcPct val="0"/>
                </a:spcAft>
                <a:defRPr sz="1600">
                  <a:solidFill>
                    <a:srgbClr val="CC0000"/>
                  </a:solidFill>
                  <a:latin typeface="Arial Narrow" panose="020B0606020202030204" pitchFamily="34" charset="0"/>
                </a:defRPr>
              </a:lvl7pPr>
              <a:lvl8pPr marL="3429000" indent="-228600" algn="ctr" eaLnBrk="0" fontAlgn="base" hangingPunct="0">
                <a:spcBef>
                  <a:spcPct val="0"/>
                </a:spcBef>
                <a:spcAft>
                  <a:spcPct val="0"/>
                </a:spcAft>
                <a:defRPr sz="1600">
                  <a:solidFill>
                    <a:srgbClr val="CC0000"/>
                  </a:solidFill>
                  <a:latin typeface="Arial Narrow" panose="020B0606020202030204" pitchFamily="34" charset="0"/>
                </a:defRPr>
              </a:lvl8pPr>
              <a:lvl9pPr marL="3886200" indent="-228600" algn="ctr" eaLnBrk="0" fontAlgn="base" hangingPunct="0">
                <a:spcBef>
                  <a:spcPct val="0"/>
                </a:spcBef>
                <a:spcAft>
                  <a:spcPct val="0"/>
                </a:spcAft>
                <a:defRPr sz="1600">
                  <a:solidFill>
                    <a:srgbClr val="CC0000"/>
                  </a:solidFill>
                  <a:latin typeface="Arial Narrow" panose="020B0606020202030204" pitchFamily="34" charset="0"/>
                </a:defRPr>
              </a:lvl9pPr>
            </a:lstStyle>
            <a:p>
              <a:pPr algn="r" eaLnBrk="1" hangingPunct="1">
                <a:spcBef>
                  <a:spcPct val="50000"/>
                </a:spcBef>
                <a:defRPr/>
              </a:pPr>
              <a:r>
                <a:rPr lang="es-ES_tradnl" altLang="en-US" sz="1800" b="1">
                  <a:solidFill>
                    <a:schemeClr val="tx1"/>
                  </a:solidFill>
                  <a:latin typeface="Verdana" panose="020B0604030504040204" pitchFamily="34" charset="0"/>
                </a:rPr>
                <a:t>Contenido</a:t>
              </a:r>
              <a:endParaRPr lang="es-ES" altLang="en-US" sz="1800" b="1">
                <a:solidFill>
                  <a:schemeClr val="tx1"/>
                </a:solidFill>
                <a:latin typeface="Verdana" panose="020B0604030504040204" pitchFamily="34" charset="0"/>
              </a:endParaRPr>
            </a:p>
          </p:txBody>
        </p:sp>
      </p:grpSp>
      <p:sp>
        <p:nvSpPr>
          <p:cNvPr id="1035" name="Rectangle 905">
            <a:extLst>
              <a:ext uri="{FF2B5EF4-FFF2-40B4-BE49-F238E27FC236}">
                <a16:creationId xmlns:a16="http://schemas.microsoft.com/office/drawing/2014/main" id="{BED63471-A238-3C49-919C-752649ACCA46}"/>
              </a:ext>
            </a:extLst>
          </p:cNvPr>
          <p:cNvSpPr>
            <a:spLocks noGrp="1" noChangeArrowheads="1"/>
          </p:cNvSpPr>
          <p:nvPr>
            <p:ph type="title"/>
          </p:nvPr>
        </p:nvSpPr>
        <p:spPr bwMode="auto">
          <a:xfrm>
            <a:off x="1900238" y="204788"/>
            <a:ext cx="7167562"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título</a:t>
            </a:r>
          </a:p>
        </p:txBody>
      </p:sp>
      <p:sp>
        <p:nvSpPr>
          <p:cNvPr id="1036" name="Line 1003">
            <a:extLst>
              <a:ext uri="{FF2B5EF4-FFF2-40B4-BE49-F238E27FC236}">
                <a16:creationId xmlns:a16="http://schemas.microsoft.com/office/drawing/2014/main" id="{0E85F7C2-8B3F-734C-A6B3-BD7F516DB748}"/>
              </a:ext>
            </a:extLst>
          </p:cNvPr>
          <p:cNvSpPr>
            <a:spLocks noChangeShapeType="1"/>
          </p:cNvSpPr>
          <p:nvPr/>
        </p:nvSpPr>
        <p:spPr bwMode="auto">
          <a:xfrm>
            <a:off x="381000" y="1176338"/>
            <a:ext cx="0" cy="13811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1037" name="WordArt 15">
            <a:extLst>
              <a:ext uri="{FF2B5EF4-FFF2-40B4-BE49-F238E27FC236}">
                <a16:creationId xmlns:a16="http://schemas.microsoft.com/office/drawing/2014/main" id="{AED9CE70-4B54-7F47-9DB4-0A0B2764B6BC}"/>
              </a:ext>
            </a:extLst>
          </p:cNvPr>
          <p:cNvSpPr>
            <a:spLocks noChangeArrowheads="1" noChangeShapeType="1" noTextEdit="1"/>
          </p:cNvSpPr>
          <p:nvPr userDrawn="1"/>
        </p:nvSpPr>
        <p:spPr bwMode="auto">
          <a:xfrm>
            <a:off x="503238" y="0"/>
            <a:ext cx="1257300" cy="647700"/>
          </a:xfrm>
          <a:prstGeom prst="rect">
            <a:avLst/>
          </a:prstGeom>
        </p:spPr>
        <p:txBody>
          <a:bodyPr wrap="none" fromWordArt="1">
            <a:prstTxWarp prst="textPlain">
              <a:avLst>
                <a:gd name="adj" fmla="val 50000"/>
              </a:avLst>
            </a:prstTxWarp>
          </a:bodyPr>
          <a:lstStyle/>
          <a:p>
            <a:pPr algn="ctr"/>
            <a:r>
              <a:rPr lang="en-GB" sz="3200" kern="10">
                <a:ln w="9525">
                  <a:solidFill>
                    <a:schemeClr val="bg1"/>
                  </a:solidFill>
                  <a:round/>
                  <a:headEnd/>
                  <a:tailEnd/>
                </a:ln>
                <a:solidFill>
                  <a:srgbClr val="9DDAFF">
                    <a:alpha val="30196"/>
                  </a:srgbClr>
                </a:solidFill>
                <a:latin typeface="Arial Black" panose="020B0604020202020204" pitchFamily="34" charset="0"/>
                <a:cs typeface="Arial Black" panose="020B0604020202020204" pitchFamily="34" charset="0"/>
              </a:rPr>
              <a:t>Sistemas</a:t>
            </a:r>
            <a:endParaRPr lang="en-ES" sz="3200" kern="10">
              <a:ln w="9525">
                <a:solidFill>
                  <a:schemeClr val="bg1"/>
                </a:solidFill>
                <a:round/>
                <a:headEnd/>
                <a:tailEnd/>
              </a:ln>
              <a:solidFill>
                <a:srgbClr val="9DDAFF">
                  <a:alpha val="30196"/>
                </a:srgbClr>
              </a:solidFill>
              <a:latin typeface="Arial Black" panose="020B0604020202020204" pitchFamily="34" charset="0"/>
              <a:cs typeface="Arial Black" panose="020B0604020202020204" pitchFamily="34" charset="0"/>
            </a:endParaRPr>
          </a:p>
        </p:txBody>
      </p:sp>
      <p:sp>
        <p:nvSpPr>
          <p:cNvPr id="1038" name="WordArt 17">
            <a:extLst>
              <a:ext uri="{FF2B5EF4-FFF2-40B4-BE49-F238E27FC236}">
                <a16:creationId xmlns:a16="http://schemas.microsoft.com/office/drawing/2014/main" id="{FD130734-0787-ED44-A6C0-6CCD4207455E}"/>
              </a:ext>
            </a:extLst>
          </p:cNvPr>
          <p:cNvSpPr>
            <a:spLocks noChangeArrowheads="1" noChangeShapeType="1" noTextEdit="1"/>
          </p:cNvSpPr>
          <p:nvPr userDrawn="1"/>
        </p:nvSpPr>
        <p:spPr bwMode="auto">
          <a:xfrm>
            <a:off x="0" y="508000"/>
            <a:ext cx="1758950" cy="460375"/>
          </a:xfrm>
          <a:prstGeom prst="rect">
            <a:avLst/>
          </a:prstGeom>
        </p:spPr>
        <p:txBody>
          <a:bodyPr wrap="none" fromWordArt="1">
            <a:prstTxWarp prst="textPlain">
              <a:avLst>
                <a:gd name="adj" fmla="val 50000"/>
              </a:avLst>
            </a:prstTxWarp>
          </a:bodyPr>
          <a:lstStyle/>
          <a:p>
            <a:pPr algn="ctr"/>
            <a:r>
              <a:rPr lang="en-GB" sz="3600" kern="10">
                <a:ln w="3175">
                  <a:solidFill>
                    <a:srgbClr val="FFFFFF"/>
                  </a:solidFill>
                  <a:round/>
                  <a:headEnd/>
                  <a:tailEnd/>
                </a:ln>
                <a:solidFill>
                  <a:schemeClr val="accent2">
                    <a:alpha val="30196"/>
                  </a:schemeClr>
                </a:solidFill>
                <a:latin typeface="Arial" panose="020B0604020202020204" pitchFamily="34" charset="0"/>
                <a:cs typeface="Arial" panose="020B0604020202020204" pitchFamily="34" charset="0"/>
              </a:rPr>
              <a:t>distribuidos</a:t>
            </a:r>
            <a:endParaRPr lang="en-ES" sz="3600" kern="10">
              <a:ln w="3175">
                <a:solidFill>
                  <a:srgbClr val="FFFFFF"/>
                </a:solidFill>
                <a:round/>
                <a:headEnd/>
                <a:tailEnd/>
              </a:ln>
              <a:solidFill>
                <a:schemeClr val="accent2">
                  <a:alpha val="30196"/>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130"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Lst>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Blip>
          <a:blip r:embed="rId14"/>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Arial Narrow" pitchFamily="34" charset="0"/>
        </a:defRPr>
      </a:lvl3pPr>
      <a:lvl4pPr marL="1600200" indent="-228600" algn="l" rtl="0" eaLnBrk="0" fontAlgn="base" hangingPunct="0">
        <a:spcBef>
          <a:spcPct val="20000"/>
        </a:spcBef>
        <a:spcAft>
          <a:spcPct val="0"/>
        </a:spcAft>
        <a:buChar char="–"/>
        <a:defRPr>
          <a:solidFill>
            <a:schemeClr val="tx1"/>
          </a:solidFill>
          <a:latin typeface="Arial Narrow" pitchFamily="34" charset="0"/>
        </a:defRPr>
      </a:lvl4pPr>
      <a:lvl5pPr marL="2057400" indent="-228600" algn="l" rtl="0" eaLnBrk="0" fontAlgn="base" hangingPunct="0">
        <a:spcBef>
          <a:spcPct val="20000"/>
        </a:spcBef>
        <a:spcAft>
          <a:spcPct val="0"/>
        </a:spcAft>
        <a:buChar char="»"/>
        <a:defRPr sz="1600">
          <a:solidFill>
            <a:schemeClr val="tx1"/>
          </a:solidFill>
          <a:latin typeface="Arial Narrow" pitchFamily="34" charset="0"/>
        </a:defRPr>
      </a:lvl5pPr>
      <a:lvl6pPr marL="2514600" indent="-228600" algn="l" rtl="0" fontAlgn="base">
        <a:spcBef>
          <a:spcPct val="20000"/>
        </a:spcBef>
        <a:spcAft>
          <a:spcPct val="0"/>
        </a:spcAft>
        <a:buChar char="»"/>
        <a:defRPr sz="1600">
          <a:solidFill>
            <a:schemeClr val="tx1"/>
          </a:solidFill>
          <a:latin typeface="Arial Narrow" pitchFamily="34" charset="0"/>
        </a:defRPr>
      </a:lvl6pPr>
      <a:lvl7pPr marL="2971800" indent="-228600" algn="l" rtl="0" fontAlgn="base">
        <a:spcBef>
          <a:spcPct val="20000"/>
        </a:spcBef>
        <a:spcAft>
          <a:spcPct val="0"/>
        </a:spcAft>
        <a:buChar char="»"/>
        <a:defRPr sz="1600">
          <a:solidFill>
            <a:schemeClr val="tx1"/>
          </a:solidFill>
          <a:latin typeface="Arial Narrow" pitchFamily="34" charset="0"/>
        </a:defRPr>
      </a:lvl7pPr>
      <a:lvl8pPr marL="3429000" indent="-228600" algn="l" rtl="0" fontAlgn="base">
        <a:spcBef>
          <a:spcPct val="20000"/>
        </a:spcBef>
        <a:spcAft>
          <a:spcPct val="0"/>
        </a:spcAft>
        <a:buChar char="»"/>
        <a:defRPr sz="1600">
          <a:solidFill>
            <a:schemeClr val="tx1"/>
          </a:solidFill>
          <a:latin typeface="Arial Narrow" pitchFamily="34" charset="0"/>
        </a:defRPr>
      </a:lvl8pPr>
      <a:lvl9pPr marL="3886200" indent="-228600" algn="l" rtl="0" fontAlgn="base">
        <a:spcBef>
          <a:spcPct val="20000"/>
        </a:spcBef>
        <a:spcAft>
          <a:spcPct val="0"/>
        </a:spcAft>
        <a:buChar char="»"/>
        <a:defRPr sz="1600">
          <a:solidFill>
            <a:schemeClr val="tx1"/>
          </a:solidFill>
          <a:latin typeface="Arial Narrow" pitchFamily="34" charset="0"/>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uddi.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uddi.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uddi.org/" TargetMode="External"/></Relationships>
</file>

<file path=ppt/slides/_rels/slide1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Line 2">
            <a:extLst>
              <a:ext uri="{FF2B5EF4-FFF2-40B4-BE49-F238E27FC236}">
                <a16:creationId xmlns:a16="http://schemas.microsoft.com/office/drawing/2014/main" id="{15BA8DFC-28D0-F142-8EB2-B206938F567A}"/>
              </a:ext>
            </a:extLst>
          </p:cNvPr>
          <p:cNvSpPr>
            <a:spLocks noChangeShapeType="1"/>
          </p:cNvSpPr>
          <p:nvPr/>
        </p:nvSpPr>
        <p:spPr bwMode="auto">
          <a:xfrm>
            <a:off x="6826250" y="5395913"/>
            <a:ext cx="0" cy="774700"/>
          </a:xfrm>
          <a:prstGeom prst="line">
            <a:avLst/>
          </a:prstGeom>
          <a:noFill/>
          <a:ln w="3175">
            <a:solidFill>
              <a:srgbClr val="C1EAFF"/>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6146" name="Line 3">
            <a:extLst>
              <a:ext uri="{FF2B5EF4-FFF2-40B4-BE49-F238E27FC236}">
                <a16:creationId xmlns:a16="http://schemas.microsoft.com/office/drawing/2014/main" id="{2C09887D-994A-CE4B-9F87-3C3175685B16}"/>
              </a:ext>
            </a:extLst>
          </p:cNvPr>
          <p:cNvSpPr>
            <a:spLocks noChangeShapeType="1"/>
          </p:cNvSpPr>
          <p:nvPr/>
        </p:nvSpPr>
        <p:spPr bwMode="auto">
          <a:xfrm>
            <a:off x="7302500" y="5395913"/>
            <a:ext cx="0" cy="774700"/>
          </a:xfrm>
          <a:prstGeom prst="line">
            <a:avLst/>
          </a:prstGeom>
          <a:noFill/>
          <a:ln w="3175">
            <a:solidFill>
              <a:srgbClr val="C1EAFF"/>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6147" name="Line 4">
            <a:extLst>
              <a:ext uri="{FF2B5EF4-FFF2-40B4-BE49-F238E27FC236}">
                <a16:creationId xmlns:a16="http://schemas.microsoft.com/office/drawing/2014/main" id="{DCBEE7F2-83F7-0D40-A0F6-71646727D3C4}"/>
              </a:ext>
            </a:extLst>
          </p:cNvPr>
          <p:cNvSpPr>
            <a:spLocks noChangeShapeType="1"/>
          </p:cNvSpPr>
          <p:nvPr/>
        </p:nvSpPr>
        <p:spPr bwMode="auto">
          <a:xfrm>
            <a:off x="5156200" y="5884863"/>
            <a:ext cx="3676650" cy="0"/>
          </a:xfrm>
          <a:prstGeom prst="line">
            <a:avLst/>
          </a:prstGeom>
          <a:noFill/>
          <a:ln w="3175">
            <a:solidFill>
              <a:srgbClr val="C1EAFF"/>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1205253" name="Rectangle 5">
            <a:extLst>
              <a:ext uri="{FF2B5EF4-FFF2-40B4-BE49-F238E27FC236}">
                <a16:creationId xmlns:a16="http://schemas.microsoft.com/office/drawing/2014/main" id="{72780A63-3368-1649-A87E-E9A7830809DB}"/>
              </a:ext>
            </a:extLst>
          </p:cNvPr>
          <p:cNvSpPr>
            <a:spLocks noChangeArrowheads="1"/>
          </p:cNvSpPr>
          <p:nvPr/>
        </p:nvSpPr>
        <p:spPr bwMode="auto">
          <a:xfrm>
            <a:off x="4433888" y="5108575"/>
            <a:ext cx="244951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a:solidFill>
                  <a:srgbClr val="977F19"/>
                </a:solidFill>
                <a:cs typeface="Times New Roman" panose="02020603050405020304" pitchFamily="18" charset="0"/>
              </a:rPr>
              <a:t>middleware</a:t>
            </a:r>
            <a:endParaRPr lang="en-US" altLang="en-US" b="1">
              <a:solidFill>
                <a:srgbClr val="977F19"/>
              </a:solidFill>
              <a:cs typeface="Times New Roman" panose="02020603050405020304" pitchFamily="18" charset="0"/>
            </a:endParaRPr>
          </a:p>
        </p:txBody>
      </p:sp>
      <p:sp>
        <p:nvSpPr>
          <p:cNvPr id="1205254" name="WordArt 6">
            <a:extLst>
              <a:ext uri="{FF2B5EF4-FFF2-40B4-BE49-F238E27FC236}">
                <a16:creationId xmlns:a16="http://schemas.microsoft.com/office/drawing/2014/main" id="{CC9FA410-8146-7D4F-BEBF-AD076642298C}"/>
              </a:ext>
            </a:extLst>
          </p:cNvPr>
          <p:cNvSpPr>
            <a:spLocks noChangeArrowheads="1" noChangeShapeType="1" noTextEdit="1"/>
          </p:cNvSpPr>
          <p:nvPr/>
        </p:nvSpPr>
        <p:spPr bwMode="auto">
          <a:xfrm>
            <a:off x="676275" y="917575"/>
            <a:ext cx="5870575" cy="2292350"/>
          </a:xfrm>
          <a:prstGeom prst="rect">
            <a:avLst/>
          </a:prstGeom>
        </p:spPr>
        <p:txBody>
          <a:bodyPr wrap="none" fromWordArt="1">
            <a:prstTxWarp prst="textPlain">
              <a:avLst>
                <a:gd name="adj" fmla="val 50000"/>
              </a:avLst>
            </a:prstTxWarp>
          </a:bodyPr>
          <a:lstStyle/>
          <a:p>
            <a:pPr algn="ctr"/>
            <a:r>
              <a:rPr lang="en-GB" sz="3600" b="1" kern="10">
                <a:ln w="9525">
                  <a:solidFill>
                    <a:schemeClr val="bg1"/>
                  </a:solidFill>
                  <a:round/>
                  <a:headEnd/>
                  <a:tailEnd/>
                </a:ln>
                <a:solidFill>
                  <a:srgbClr val="E0B500">
                    <a:alpha val="25098"/>
                  </a:srgbClr>
                </a:solidFill>
                <a:latin typeface="Arial Black" panose="020B0604020202020204" pitchFamily="34" charset="0"/>
                <a:cs typeface="Arial Black" panose="020B0604020202020204" pitchFamily="34" charset="0"/>
              </a:rPr>
              <a:t>introducción</a:t>
            </a:r>
            <a:endParaRPr lang="en-ES" sz="3600" b="1" kern="10">
              <a:ln w="9525">
                <a:solidFill>
                  <a:schemeClr val="bg1"/>
                </a:solidFill>
                <a:round/>
                <a:headEnd/>
                <a:tailEnd/>
              </a:ln>
              <a:solidFill>
                <a:srgbClr val="E0B500">
                  <a:alpha val="25098"/>
                </a:srgbClr>
              </a:solidFill>
              <a:latin typeface="Arial Black" panose="020B0604020202020204" pitchFamily="34" charset="0"/>
              <a:cs typeface="Arial Black" panose="020B0604020202020204" pitchFamily="34" charset="0"/>
            </a:endParaRPr>
          </a:p>
        </p:txBody>
      </p:sp>
      <p:sp>
        <p:nvSpPr>
          <p:cNvPr id="1205256" name="Rectangle 8">
            <a:extLst>
              <a:ext uri="{FF2B5EF4-FFF2-40B4-BE49-F238E27FC236}">
                <a16:creationId xmlns:a16="http://schemas.microsoft.com/office/drawing/2014/main" id="{7EF28196-408F-E843-98F3-6DD833444413}"/>
              </a:ext>
            </a:extLst>
          </p:cNvPr>
          <p:cNvSpPr>
            <a:spLocks noChangeArrowheads="1"/>
          </p:cNvSpPr>
          <p:nvPr/>
        </p:nvSpPr>
        <p:spPr bwMode="auto">
          <a:xfrm>
            <a:off x="6273800" y="5375275"/>
            <a:ext cx="13557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_tradnl" altLang="en-US">
                <a:cs typeface="Times New Roman" panose="02020603050405020304" pitchFamily="18" charset="0"/>
              </a:rPr>
              <a:t>J2EE</a:t>
            </a:r>
            <a:endParaRPr lang="en-US" altLang="en-US" b="1">
              <a:solidFill>
                <a:schemeClr val="bg1"/>
              </a:solidFill>
              <a:cs typeface="Times New Roman" panose="02020603050405020304" pitchFamily="18" charset="0"/>
            </a:endParaRPr>
          </a:p>
        </p:txBody>
      </p:sp>
      <p:sp>
        <p:nvSpPr>
          <p:cNvPr id="1205257" name="Rectangle 9">
            <a:extLst>
              <a:ext uri="{FF2B5EF4-FFF2-40B4-BE49-F238E27FC236}">
                <a16:creationId xmlns:a16="http://schemas.microsoft.com/office/drawing/2014/main" id="{0E57ECB4-DB5C-6645-9B5D-1549A50083AF}"/>
              </a:ext>
            </a:extLst>
          </p:cNvPr>
          <p:cNvSpPr>
            <a:spLocks noChangeArrowheads="1"/>
          </p:cNvSpPr>
          <p:nvPr/>
        </p:nvSpPr>
        <p:spPr bwMode="auto">
          <a:xfrm>
            <a:off x="7019925" y="5113338"/>
            <a:ext cx="19002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a:solidFill>
                  <a:srgbClr val="66CCFF"/>
                </a:solidFill>
                <a:cs typeface="Times New Roman" panose="02020603050405020304" pitchFamily="18" charset="0"/>
              </a:rPr>
              <a:t>CORBA</a:t>
            </a:r>
            <a:r>
              <a:rPr lang="en-US" altLang="en-US" b="1">
                <a:solidFill>
                  <a:schemeClr val="bg1"/>
                </a:solidFill>
                <a:cs typeface="Times New Roman" panose="02020603050405020304" pitchFamily="18" charset="0"/>
              </a:rPr>
              <a:t> </a:t>
            </a:r>
          </a:p>
        </p:txBody>
      </p:sp>
      <p:sp>
        <p:nvSpPr>
          <p:cNvPr id="1205259" name="WordArt 11">
            <a:extLst>
              <a:ext uri="{FF2B5EF4-FFF2-40B4-BE49-F238E27FC236}">
                <a16:creationId xmlns:a16="http://schemas.microsoft.com/office/drawing/2014/main" id="{3530DC98-D66D-BF48-99FE-449F8260FFEB}"/>
              </a:ext>
            </a:extLst>
          </p:cNvPr>
          <p:cNvSpPr>
            <a:spLocks noChangeArrowheads="1" noChangeShapeType="1" noTextEdit="1"/>
          </p:cNvSpPr>
          <p:nvPr/>
        </p:nvSpPr>
        <p:spPr bwMode="auto">
          <a:xfrm>
            <a:off x="3587750" y="2582863"/>
            <a:ext cx="3990975" cy="631825"/>
          </a:xfrm>
          <a:prstGeom prst="rect">
            <a:avLst/>
          </a:prstGeom>
        </p:spPr>
        <p:txBody>
          <a:bodyPr wrap="none" fromWordArt="1">
            <a:prstTxWarp prst="textPlain">
              <a:avLst>
                <a:gd name="adj" fmla="val 50000"/>
              </a:avLst>
            </a:prstTxWarp>
          </a:bodyPr>
          <a:lstStyle/>
          <a:p>
            <a:pPr algn="ctr"/>
            <a:r>
              <a:rPr lang="en-GB" sz="3600" kern="10">
                <a:ln w="9525">
                  <a:solidFill>
                    <a:srgbClr val="977F19"/>
                  </a:solidFill>
                  <a:round/>
                  <a:headEnd/>
                  <a:tailEnd/>
                </a:ln>
                <a:solidFill>
                  <a:srgbClr val="FFFFFF">
                    <a:alpha val="59999"/>
                  </a:srgbClr>
                </a:solidFill>
                <a:latin typeface="Verdana" panose="020B0604030504040204" pitchFamily="34" charset="0"/>
                <a:ea typeface="Verdana" panose="020B0604030504040204" pitchFamily="34" charset="0"/>
                <a:cs typeface="Verdana" panose="020B0604030504040204" pitchFamily="34" charset="0"/>
              </a:rPr>
              <a:t>al modelo de</a:t>
            </a:r>
            <a:endParaRPr lang="en-ES" sz="3600" kern="10">
              <a:ln w="9525">
                <a:solidFill>
                  <a:srgbClr val="977F19"/>
                </a:solidFill>
                <a:round/>
                <a:headEnd/>
                <a:tailEnd/>
              </a:ln>
              <a:solidFill>
                <a:srgbClr val="FFFFFF">
                  <a:alpha val="59999"/>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1205260" name="WordArt 12">
            <a:extLst>
              <a:ext uri="{FF2B5EF4-FFF2-40B4-BE49-F238E27FC236}">
                <a16:creationId xmlns:a16="http://schemas.microsoft.com/office/drawing/2014/main" id="{116D044E-7CCC-E146-AB39-52BA3357E840}"/>
              </a:ext>
            </a:extLst>
          </p:cNvPr>
          <p:cNvSpPr>
            <a:spLocks noChangeArrowheads="1" noChangeShapeType="1" noTextEdit="1"/>
          </p:cNvSpPr>
          <p:nvPr/>
        </p:nvSpPr>
        <p:spPr bwMode="auto">
          <a:xfrm>
            <a:off x="1042988" y="2860675"/>
            <a:ext cx="6192837" cy="1876425"/>
          </a:xfrm>
          <a:prstGeom prst="rect">
            <a:avLst/>
          </a:prstGeom>
        </p:spPr>
        <p:txBody>
          <a:bodyPr wrap="none" fromWordArt="1">
            <a:prstTxWarp prst="textPlain">
              <a:avLst>
                <a:gd name="adj" fmla="val 50000"/>
              </a:avLst>
            </a:prstTxWarp>
          </a:bodyPr>
          <a:lstStyle/>
          <a:p>
            <a:pPr algn="ctr"/>
            <a:r>
              <a:rPr lang="en-GB" sz="40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rPr>
              <a:t>Tecnologías Web Y</a:t>
            </a:r>
            <a:endParaRPr lang="en-ES" sz="40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endParaRPr>
          </a:p>
        </p:txBody>
      </p:sp>
      <p:sp>
        <p:nvSpPr>
          <p:cNvPr id="1205261" name="WordArt 13">
            <a:extLst>
              <a:ext uri="{FF2B5EF4-FFF2-40B4-BE49-F238E27FC236}">
                <a16:creationId xmlns:a16="http://schemas.microsoft.com/office/drawing/2014/main" id="{AA852C56-A4C9-154A-B35E-B41778CAB99F}"/>
              </a:ext>
            </a:extLst>
          </p:cNvPr>
          <p:cNvSpPr>
            <a:spLocks noChangeArrowheads="1" noChangeShapeType="1" noTextEdit="1"/>
          </p:cNvSpPr>
          <p:nvPr/>
        </p:nvSpPr>
        <p:spPr bwMode="auto">
          <a:xfrm>
            <a:off x="4511675" y="4360863"/>
            <a:ext cx="3775075" cy="723900"/>
          </a:xfrm>
          <a:prstGeom prst="rect">
            <a:avLst/>
          </a:prstGeom>
        </p:spPr>
        <p:txBody>
          <a:bodyPr wrap="none" fromWordArt="1">
            <a:prstTxWarp prst="textPlain">
              <a:avLst>
                <a:gd name="adj" fmla="val 50000"/>
              </a:avLst>
            </a:prstTxWarp>
          </a:bodyPr>
          <a:lstStyle/>
          <a:p>
            <a:pPr algn="ctr"/>
            <a:r>
              <a:rPr lang="en-GB" sz="36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rPr>
              <a:t>Middleware</a:t>
            </a:r>
            <a:endParaRPr lang="en-ES" sz="36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1205254"/>
                                        </p:tgtEl>
                                        <p:attrNameLst>
                                          <p:attrName>style.visibility</p:attrName>
                                        </p:attrNameLst>
                                      </p:cBhvr>
                                      <p:to>
                                        <p:strVal val="visible"/>
                                      </p:to>
                                    </p:set>
                                    <p:anim calcmode="lin" valueType="num">
                                      <p:cBhvr>
                                        <p:cTn id="7" dur="1000" fill="hold"/>
                                        <p:tgtEl>
                                          <p:spTgt spid="1205254"/>
                                        </p:tgtEl>
                                        <p:attrNameLst>
                                          <p:attrName>ppt_w</p:attrName>
                                        </p:attrNameLst>
                                      </p:cBhvr>
                                      <p:tavLst>
                                        <p:tav tm="0">
                                          <p:val>
                                            <p:strVal val="#ppt_w*0.70"/>
                                          </p:val>
                                        </p:tav>
                                        <p:tav tm="100000">
                                          <p:val>
                                            <p:strVal val="#ppt_w"/>
                                          </p:val>
                                        </p:tav>
                                      </p:tavLst>
                                    </p:anim>
                                    <p:anim calcmode="lin" valueType="num">
                                      <p:cBhvr>
                                        <p:cTn id="8" dur="1000" fill="hold"/>
                                        <p:tgtEl>
                                          <p:spTgt spid="1205254"/>
                                        </p:tgtEl>
                                        <p:attrNameLst>
                                          <p:attrName>ppt_h</p:attrName>
                                        </p:attrNameLst>
                                      </p:cBhvr>
                                      <p:tavLst>
                                        <p:tav tm="0">
                                          <p:val>
                                            <p:strVal val="#ppt_h"/>
                                          </p:val>
                                        </p:tav>
                                        <p:tav tm="100000">
                                          <p:val>
                                            <p:strVal val="#ppt_h"/>
                                          </p:val>
                                        </p:tav>
                                      </p:tavLst>
                                    </p:anim>
                                    <p:animEffect transition="in" filter="fade">
                                      <p:cBhvr>
                                        <p:cTn id="9" dur="1000"/>
                                        <p:tgtEl>
                                          <p:spTgt spid="1205254"/>
                                        </p:tgtEl>
                                      </p:cBhvr>
                                    </p:animEffect>
                                  </p:childTnLst>
                                </p:cTn>
                              </p:par>
                              <p:par>
                                <p:cTn id="10" presetID="26" presetClass="emph" presetSubtype="0" fill="hold" nodeType="withEffect">
                                  <p:stCondLst>
                                    <p:cond delay="0"/>
                                  </p:stCondLst>
                                  <p:childTnLst>
                                    <p:animEffect transition="out" filter="fade">
                                      <p:cBhvr>
                                        <p:cTn id="11" dur="500" tmFilter="0, 0; .2, .5; .8, .5; 1, 0"/>
                                        <p:tgtEl>
                                          <p:spTgt spid="1205254"/>
                                        </p:tgtEl>
                                      </p:cBhvr>
                                    </p:animEffect>
                                    <p:animScale>
                                      <p:cBhvr>
                                        <p:cTn id="12" dur="250" autoRev="1" fill="hold"/>
                                        <p:tgtEl>
                                          <p:spTgt spid="1205254"/>
                                        </p:tgtEl>
                                      </p:cBhvr>
                                      <p:by x="105000" y="105000"/>
                                    </p:animScale>
                                  </p:childTnLst>
                                </p:cTn>
                              </p:par>
                              <p:par>
                                <p:cTn id="13" presetID="55" presetClass="entr" presetSubtype="0" fill="hold" nodeType="withEffect">
                                  <p:stCondLst>
                                    <p:cond delay="0"/>
                                  </p:stCondLst>
                                  <p:childTnLst>
                                    <p:set>
                                      <p:cBhvr>
                                        <p:cTn id="14" dur="1" fill="hold">
                                          <p:stCondLst>
                                            <p:cond delay="0"/>
                                          </p:stCondLst>
                                        </p:cTn>
                                        <p:tgtEl>
                                          <p:spTgt spid="1205259"/>
                                        </p:tgtEl>
                                        <p:attrNameLst>
                                          <p:attrName>style.visibility</p:attrName>
                                        </p:attrNameLst>
                                      </p:cBhvr>
                                      <p:to>
                                        <p:strVal val="visible"/>
                                      </p:to>
                                    </p:set>
                                    <p:anim calcmode="lin" valueType="num">
                                      <p:cBhvr>
                                        <p:cTn id="15" dur="1000" fill="hold"/>
                                        <p:tgtEl>
                                          <p:spTgt spid="1205259"/>
                                        </p:tgtEl>
                                        <p:attrNameLst>
                                          <p:attrName>ppt_w</p:attrName>
                                        </p:attrNameLst>
                                      </p:cBhvr>
                                      <p:tavLst>
                                        <p:tav tm="0">
                                          <p:val>
                                            <p:strVal val="#ppt_w*0.70"/>
                                          </p:val>
                                        </p:tav>
                                        <p:tav tm="100000">
                                          <p:val>
                                            <p:strVal val="#ppt_w"/>
                                          </p:val>
                                        </p:tav>
                                      </p:tavLst>
                                    </p:anim>
                                    <p:anim calcmode="lin" valueType="num">
                                      <p:cBhvr>
                                        <p:cTn id="16" dur="1000" fill="hold"/>
                                        <p:tgtEl>
                                          <p:spTgt spid="1205259"/>
                                        </p:tgtEl>
                                        <p:attrNameLst>
                                          <p:attrName>ppt_h</p:attrName>
                                        </p:attrNameLst>
                                      </p:cBhvr>
                                      <p:tavLst>
                                        <p:tav tm="0">
                                          <p:val>
                                            <p:strVal val="#ppt_h"/>
                                          </p:val>
                                        </p:tav>
                                        <p:tav tm="100000">
                                          <p:val>
                                            <p:strVal val="#ppt_h"/>
                                          </p:val>
                                        </p:tav>
                                      </p:tavLst>
                                    </p:anim>
                                    <p:animEffect transition="in" filter="fade">
                                      <p:cBhvr>
                                        <p:cTn id="17" dur="1000"/>
                                        <p:tgtEl>
                                          <p:spTgt spid="1205259"/>
                                        </p:tgtEl>
                                      </p:cBhvr>
                                    </p:animEffect>
                                  </p:childTnLst>
                                </p:cTn>
                              </p:par>
                              <p:par>
                                <p:cTn id="18" presetID="26" presetClass="emph" presetSubtype="0" fill="hold" nodeType="withEffect">
                                  <p:stCondLst>
                                    <p:cond delay="800"/>
                                  </p:stCondLst>
                                  <p:childTnLst>
                                    <p:animEffect transition="out" filter="fade">
                                      <p:cBhvr>
                                        <p:cTn id="19" dur="1000" tmFilter="0, 0; .2, .5; .8, .5; 1, 0"/>
                                        <p:tgtEl>
                                          <p:spTgt spid="1205259"/>
                                        </p:tgtEl>
                                      </p:cBhvr>
                                    </p:animEffect>
                                    <p:animScale>
                                      <p:cBhvr>
                                        <p:cTn id="20" dur="500" autoRev="1" fill="hold"/>
                                        <p:tgtEl>
                                          <p:spTgt spid="1205259"/>
                                        </p:tgtEl>
                                      </p:cBhvr>
                                      <p:by x="105000" y="105000"/>
                                    </p:animScale>
                                  </p:childTnLst>
                                </p:cTn>
                              </p:par>
                              <p:par>
                                <p:cTn id="21" presetID="53" presetClass="entr" presetSubtype="0" fill="hold" grpId="0" nodeType="withEffect">
                                  <p:stCondLst>
                                    <p:cond delay="800"/>
                                  </p:stCondLst>
                                  <p:childTnLst>
                                    <p:set>
                                      <p:cBhvr>
                                        <p:cTn id="22" dur="1" fill="hold">
                                          <p:stCondLst>
                                            <p:cond delay="0"/>
                                          </p:stCondLst>
                                        </p:cTn>
                                        <p:tgtEl>
                                          <p:spTgt spid="1205253"/>
                                        </p:tgtEl>
                                        <p:attrNameLst>
                                          <p:attrName>style.visibility</p:attrName>
                                        </p:attrNameLst>
                                      </p:cBhvr>
                                      <p:to>
                                        <p:strVal val="visible"/>
                                      </p:to>
                                    </p:set>
                                    <p:anim calcmode="lin" valueType="num">
                                      <p:cBhvr>
                                        <p:cTn id="23" dur="500" fill="hold"/>
                                        <p:tgtEl>
                                          <p:spTgt spid="1205253"/>
                                        </p:tgtEl>
                                        <p:attrNameLst>
                                          <p:attrName>ppt_w</p:attrName>
                                        </p:attrNameLst>
                                      </p:cBhvr>
                                      <p:tavLst>
                                        <p:tav tm="0">
                                          <p:val>
                                            <p:fltVal val="0"/>
                                          </p:val>
                                        </p:tav>
                                        <p:tav tm="100000">
                                          <p:val>
                                            <p:strVal val="#ppt_w"/>
                                          </p:val>
                                        </p:tav>
                                      </p:tavLst>
                                    </p:anim>
                                    <p:anim calcmode="lin" valueType="num">
                                      <p:cBhvr>
                                        <p:cTn id="24" dur="500" fill="hold"/>
                                        <p:tgtEl>
                                          <p:spTgt spid="1205253"/>
                                        </p:tgtEl>
                                        <p:attrNameLst>
                                          <p:attrName>ppt_h</p:attrName>
                                        </p:attrNameLst>
                                      </p:cBhvr>
                                      <p:tavLst>
                                        <p:tav tm="0">
                                          <p:val>
                                            <p:fltVal val="0"/>
                                          </p:val>
                                        </p:tav>
                                        <p:tav tm="100000">
                                          <p:val>
                                            <p:strVal val="#ppt_h"/>
                                          </p:val>
                                        </p:tav>
                                      </p:tavLst>
                                    </p:anim>
                                    <p:animEffect transition="in" filter="fade">
                                      <p:cBhvr>
                                        <p:cTn id="25" dur="500"/>
                                        <p:tgtEl>
                                          <p:spTgt spid="1205253"/>
                                        </p:tgtEl>
                                      </p:cBhvr>
                                    </p:animEffect>
                                  </p:childTnLst>
                                </p:cTn>
                              </p:par>
                              <p:par>
                                <p:cTn id="26" presetID="26" presetClass="emph" presetSubtype="0" fill="hold" grpId="1" nodeType="withEffect">
                                  <p:stCondLst>
                                    <p:cond delay="800"/>
                                  </p:stCondLst>
                                  <p:childTnLst>
                                    <p:animEffect transition="out" filter="fade">
                                      <p:cBhvr>
                                        <p:cTn id="27" dur="500" tmFilter="0, 0; .2, .5; .8, .5; 1, 0"/>
                                        <p:tgtEl>
                                          <p:spTgt spid="1205253"/>
                                        </p:tgtEl>
                                      </p:cBhvr>
                                    </p:animEffect>
                                    <p:animScale>
                                      <p:cBhvr>
                                        <p:cTn id="28" dur="250" autoRev="1" fill="hold"/>
                                        <p:tgtEl>
                                          <p:spTgt spid="1205253"/>
                                        </p:tgtEl>
                                      </p:cBhvr>
                                      <p:by x="105000" y="105000"/>
                                    </p:animScale>
                                  </p:childTnLst>
                                </p:cTn>
                              </p:par>
                              <p:par>
                                <p:cTn id="29" presetID="53" presetClass="entr" presetSubtype="0" fill="hold" grpId="0" nodeType="withEffect">
                                  <p:stCondLst>
                                    <p:cond delay="0"/>
                                  </p:stCondLst>
                                  <p:childTnLst>
                                    <p:set>
                                      <p:cBhvr>
                                        <p:cTn id="30" dur="1" fill="hold">
                                          <p:stCondLst>
                                            <p:cond delay="0"/>
                                          </p:stCondLst>
                                        </p:cTn>
                                        <p:tgtEl>
                                          <p:spTgt spid="1205256"/>
                                        </p:tgtEl>
                                        <p:attrNameLst>
                                          <p:attrName>style.visibility</p:attrName>
                                        </p:attrNameLst>
                                      </p:cBhvr>
                                      <p:to>
                                        <p:strVal val="visible"/>
                                      </p:to>
                                    </p:set>
                                    <p:anim calcmode="lin" valueType="num">
                                      <p:cBhvr>
                                        <p:cTn id="31" dur="2000" fill="hold"/>
                                        <p:tgtEl>
                                          <p:spTgt spid="1205256"/>
                                        </p:tgtEl>
                                        <p:attrNameLst>
                                          <p:attrName>ppt_w</p:attrName>
                                        </p:attrNameLst>
                                      </p:cBhvr>
                                      <p:tavLst>
                                        <p:tav tm="0">
                                          <p:val>
                                            <p:fltVal val="0"/>
                                          </p:val>
                                        </p:tav>
                                        <p:tav tm="100000">
                                          <p:val>
                                            <p:strVal val="#ppt_w"/>
                                          </p:val>
                                        </p:tav>
                                      </p:tavLst>
                                    </p:anim>
                                    <p:anim calcmode="lin" valueType="num">
                                      <p:cBhvr>
                                        <p:cTn id="32" dur="2000" fill="hold"/>
                                        <p:tgtEl>
                                          <p:spTgt spid="1205256"/>
                                        </p:tgtEl>
                                        <p:attrNameLst>
                                          <p:attrName>ppt_h</p:attrName>
                                        </p:attrNameLst>
                                      </p:cBhvr>
                                      <p:tavLst>
                                        <p:tav tm="0">
                                          <p:val>
                                            <p:fltVal val="0"/>
                                          </p:val>
                                        </p:tav>
                                        <p:tav tm="100000">
                                          <p:val>
                                            <p:strVal val="#ppt_h"/>
                                          </p:val>
                                        </p:tav>
                                      </p:tavLst>
                                    </p:anim>
                                    <p:animEffect transition="in" filter="fade">
                                      <p:cBhvr>
                                        <p:cTn id="33" dur="2000"/>
                                        <p:tgtEl>
                                          <p:spTgt spid="1205256"/>
                                        </p:tgtEl>
                                      </p:cBhvr>
                                    </p:animEffect>
                                  </p:childTnLst>
                                </p:cTn>
                              </p:par>
                              <p:par>
                                <p:cTn id="34" presetID="26" presetClass="emph" presetSubtype="0" fill="hold" grpId="1" nodeType="withEffect">
                                  <p:stCondLst>
                                    <p:cond delay="1000"/>
                                  </p:stCondLst>
                                  <p:childTnLst>
                                    <p:animEffect transition="out" filter="fade">
                                      <p:cBhvr>
                                        <p:cTn id="35" dur="500" tmFilter="0, 0; .2, .5; .8, .5; 1, 0"/>
                                        <p:tgtEl>
                                          <p:spTgt spid="1205256"/>
                                        </p:tgtEl>
                                      </p:cBhvr>
                                    </p:animEffect>
                                    <p:animScale>
                                      <p:cBhvr>
                                        <p:cTn id="36" dur="250" autoRev="1" fill="hold"/>
                                        <p:tgtEl>
                                          <p:spTgt spid="1205256"/>
                                        </p:tgtEl>
                                      </p:cBhvr>
                                      <p:by x="105000" y="105000"/>
                                    </p:animScale>
                                  </p:childTnLst>
                                </p:cTn>
                              </p:par>
                              <p:par>
                                <p:cTn id="37" presetID="55" presetClass="entr" presetSubtype="0" fill="hold" nodeType="withEffect">
                                  <p:stCondLst>
                                    <p:cond delay="1000"/>
                                  </p:stCondLst>
                                  <p:childTnLst>
                                    <p:set>
                                      <p:cBhvr>
                                        <p:cTn id="38" dur="1" fill="hold">
                                          <p:stCondLst>
                                            <p:cond delay="0"/>
                                          </p:stCondLst>
                                        </p:cTn>
                                        <p:tgtEl>
                                          <p:spTgt spid="1205260"/>
                                        </p:tgtEl>
                                        <p:attrNameLst>
                                          <p:attrName>style.visibility</p:attrName>
                                        </p:attrNameLst>
                                      </p:cBhvr>
                                      <p:to>
                                        <p:strVal val="visible"/>
                                      </p:to>
                                    </p:set>
                                    <p:anim calcmode="lin" valueType="num">
                                      <p:cBhvr>
                                        <p:cTn id="39" dur="1000" fill="hold"/>
                                        <p:tgtEl>
                                          <p:spTgt spid="1205260"/>
                                        </p:tgtEl>
                                        <p:attrNameLst>
                                          <p:attrName>ppt_w</p:attrName>
                                        </p:attrNameLst>
                                      </p:cBhvr>
                                      <p:tavLst>
                                        <p:tav tm="0">
                                          <p:val>
                                            <p:strVal val="#ppt_w*0.70"/>
                                          </p:val>
                                        </p:tav>
                                        <p:tav tm="100000">
                                          <p:val>
                                            <p:strVal val="#ppt_w"/>
                                          </p:val>
                                        </p:tav>
                                      </p:tavLst>
                                    </p:anim>
                                    <p:anim calcmode="lin" valueType="num">
                                      <p:cBhvr>
                                        <p:cTn id="40" dur="1000" fill="hold"/>
                                        <p:tgtEl>
                                          <p:spTgt spid="1205260"/>
                                        </p:tgtEl>
                                        <p:attrNameLst>
                                          <p:attrName>ppt_h</p:attrName>
                                        </p:attrNameLst>
                                      </p:cBhvr>
                                      <p:tavLst>
                                        <p:tav tm="0">
                                          <p:val>
                                            <p:strVal val="#ppt_h"/>
                                          </p:val>
                                        </p:tav>
                                        <p:tav tm="100000">
                                          <p:val>
                                            <p:strVal val="#ppt_h"/>
                                          </p:val>
                                        </p:tav>
                                      </p:tavLst>
                                    </p:anim>
                                    <p:animEffect transition="in" filter="fade">
                                      <p:cBhvr>
                                        <p:cTn id="41" dur="1000"/>
                                        <p:tgtEl>
                                          <p:spTgt spid="1205260"/>
                                        </p:tgtEl>
                                      </p:cBhvr>
                                    </p:animEffect>
                                  </p:childTnLst>
                                </p:cTn>
                              </p:par>
                              <p:par>
                                <p:cTn id="42" presetID="26" presetClass="emph" presetSubtype="0" fill="hold" nodeType="withEffect">
                                  <p:stCondLst>
                                    <p:cond delay="1000"/>
                                  </p:stCondLst>
                                  <p:childTnLst>
                                    <p:animEffect transition="out" filter="fade">
                                      <p:cBhvr>
                                        <p:cTn id="43" dur="500" tmFilter="0, 0; .2, .5; .8, .5; 1, 0"/>
                                        <p:tgtEl>
                                          <p:spTgt spid="1205260"/>
                                        </p:tgtEl>
                                      </p:cBhvr>
                                    </p:animEffect>
                                    <p:animScale>
                                      <p:cBhvr>
                                        <p:cTn id="44" dur="250" autoRev="1" fill="hold"/>
                                        <p:tgtEl>
                                          <p:spTgt spid="1205260"/>
                                        </p:tgtEl>
                                      </p:cBhvr>
                                      <p:by x="105000" y="105000"/>
                                    </p:animScale>
                                  </p:childTnLst>
                                </p:cTn>
                              </p:par>
                              <p:par>
                                <p:cTn id="45" presetID="53" presetClass="entr" presetSubtype="0" fill="hold" grpId="0" nodeType="withEffect">
                                  <p:stCondLst>
                                    <p:cond delay="200"/>
                                  </p:stCondLst>
                                  <p:childTnLst>
                                    <p:set>
                                      <p:cBhvr>
                                        <p:cTn id="46" dur="1" fill="hold">
                                          <p:stCondLst>
                                            <p:cond delay="0"/>
                                          </p:stCondLst>
                                        </p:cTn>
                                        <p:tgtEl>
                                          <p:spTgt spid="1205257"/>
                                        </p:tgtEl>
                                        <p:attrNameLst>
                                          <p:attrName>style.visibility</p:attrName>
                                        </p:attrNameLst>
                                      </p:cBhvr>
                                      <p:to>
                                        <p:strVal val="visible"/>
                                      </p:to>
                                    </p:set>
                                    <p:anim calcmode="lin" valueType="num">
                                      <p:cBhvr>
                                        <p:cTn id="47" dur="500" fill="hold"/>
                                        <p:tgtEl>
                                          <p:spTgt spid="1205257"/>
                                        </p:tgtEl>
                                        <p:attrNameLst>
                                          <p:attrName>ppt_w</p:attrName>
                                        </p:attrNameLst>
                                      </p:cBhvr>
                                      <p:tavLst>
                                        <p:tav tm="0">
                                          <p:val>
                                            <p:fltVal val="0"/>
                                          </p:val>
                                        </p:tav>
                                        <p:tav tm="100000">
                                          <p:val>
                                            <p:strVal val="#ppt_w"/>
                                          </p:val>
                                        </p:tav>
                                      </p:tavLst>
                                    </p:anim>
                                    <p:anim calcmode="lin" valueType="num">
                                      <p:cBhvr>
                                        <p:cTn id="48" dur="500" fill="hold"/>
                                        <p:tgtEl>
                                          <p:spTgt spid="1205257"/>
                                        </p:tgtEl>
                                        <p:attrNameLst>
                                          <p:attrName>ppt_h</p:attrName>
                                        </p:attrNameLst>
                                      </p:cBhvr>
                                      <p:tavLst>
                                        <p:tav tm="0">
                                          <p:val>
                                            <p:fltVal val="0"/>
                                          </p:val>
                                        </p:tav>
                                        <p:tav tm="100000">
                                          <p:val>
                                            <p:strVal val="#ppt_h"/>
                                          </p:val>
                                        </p:tav>
                                      </p:tavLst>
                                    </p:anim>
                                    <p:animEffect transition="in" filter="fade">
                                      <p:cBhvr>
                                        <p:cTn id="49" dur="500"/>
                                        <p:tgtEl>
                                          <p:spTgt spid="1205257"/>
                                        </p:tgtEl>
                                      </p:cBhvr>
                                    </p:animEffect>
                                  </p:childTnLst>
                                </p:cTn>
                              </p:par>
                              <p:par>
                                <p:cTn id="50" presetID="26" presetClass="emph" presetSubtype="0" fill="hold" grpId="1" nodeType="withEffect">
                                  <p:stCondLst>
                                    <p:cond delay="500"/>
                                  </p:stCondLst>
                                  <p:childTnLst>
                                    <p:animEffect transition="out" filter="fade">
                                      <p:cBhvr>
                                        <p:cTn id="51" dur="500" tmFilter="0, 0; .2, .5; .8, .5; 1, 0"/>
                                        <p:tgtEl>
                                          <p:spTgt spid="1205257"/>
                                        </p:tgtEl>
                                      </p:cBhvr>
                                    </p:animEffect>
                                    <p:animScale>
                                      <p:cBhvr>
                                        <p:cTn id="52" dur="250" autoRev="1" fill="hold"/>
                                        <p:tgtEl>
                                          <p:spTgt spid="1205257"/>
                                        </p:tgtEl>
                                      </p:cBhvr>
                                      <p:by x="105000" y="105000"/>
                                    </p:animScale>
                                  </p:childTnLst>
                                </p:cTn>
                              </p:par>
                              <p:par>
                                <p:cTn id="53" presetID="55" presetClass="entr" presetSubtype="0" fill="hold" nodeType="withEffect">
                                  <p:stCondLst>
                                    <p:cond delay="1000"/>
                                  </p:stCondLst>
                                  <p:childTnLst>
                                    <p:set>
                                      <p:cBhvr>
                                        <p:cTn id="54" dur="1" fill="hold">
                                          <p:stCondLst>
                                            <p:cond delay="0"/>
                                          </p:stCondLst>
                                        </p:cTn>
                                        <p:tgtEl>
                                          <p:spTgt spid="1205261"/>
                                        </p:tgtEl>
                                        <p:attrNameLst>
                                          <p:attrName>style.visibility</p:attrName>
                                        </p:attrNameLst>
                                      </p:cBhvr>
                                      <p:to>
                                        <p:strVal val="visible"/>
                                      </p:to>
                                    </p:set>
                                    <p:anim calcmode="lin" valueType="num">
                                      <p:cBhvr>
                                        <p:cTn id="55" dur="1000" fill="hold"/>
                                        <p:tgtEl>
                                          <p:spTgt spid="1205261"/>
                                        </p:tgtEl>
                                        <p:attrNameLst>
                                          <p:attrName>ppt_w</p:attrName>
                                        </p:attrNameLst>
                                      </p:cBhvr>
                                      <p:tavLst>
                                        <p:tav tm="0">
                                          <p:val>
                                            <p:strVal val="#ppt_w*0.70"/>
                                          </p:val>
                                        </p:tav>
                                        <p:tav tm="100000">
                                          <p:val>
                                            <p:strVal val="#ppt_w"/>
                                          </p:val>
                                        </p:tav>
                                      </p:tavLst>
                                    </p:anim>
                                    <p:anim calcmode="lin" valueType="num">
                                      <p:cBhvr>
                                        <p:cTn id="56" dur="1000" fill="hold"/>
                                        <p:tgtEl>
                                          <p:spTgt spid="1205261"/>
                                        </p:tgtEl>
                                        <p:attrNameLst>
                                          <p:attrName>ppt_h</p:attrName>
                                        </p:attrNameLst>
                                      </p:cBhvr>
                                      <p:tavLst>
                                        <p:tav tm="0">
                                          <p:val>
                                            <p:strVal val="#ppt_h"/>
                                          </p:val>
                                        </p:tav>
                                        <p:tav tm="100000">
                                          <p:val>
                                            <p:strVal val="#ppt_h"/>
                                          </p:val>
                                        </p:tav>
                                      </p:tavLst>
                                    </p:anim>
                                    <p:animEffect transition="in" filter="fade">
                                      <p:cBhvr>
                                        <p:cTn id="57" dur="1000"/>
                                        <p:tgtEl>
                                          <p:spTgt spid="1205261"/>
                                        </p:tgtEl>
                                      </p:cBhvr>
                                    </p:animEffect>
                                  </p:childTnLst>
                                </p:cTn>
                              </p:par>
                              <p:par>
                                <p:cTn id="58" presetID="26" presetClass="emph" presetSubtype="0" fill="hold" nodeType="withEffect">
                                  <p:stCondLst>
                                    <p:cond delay="1000"/>
                                  </p:stCondLst>
                                  <p:childTnLst>
                                    <p:animEffect transition="out" filter="fade">
                                      <p:cBhvr>
                                        <p:cTn id="59" dur="500" tmFilter="0, 0; .2, .5; .8, .5; 1, 0"/>
                                        <p:tgtEl>
                                          <p:spTgt spid="1205261"/>
                                        </p:tgtEl>
                                      </p:cBhvr>
                                    </p:animEffect>
                                    <p:animScale>
                                      <p:cBhvr>
                                        <p:cTn id="60" dur="250" autoRev="1" fill="hold"/>
                                        <p:tgtEl>
                                          <p:spTgt spid="120526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3" grpId="0"/>
      <p:bldP spid="1205253" grpId="1"/>
      <p:bldP spid="1205256" grpId="0"/>
      <p:bldP spid="1205256" grpId="1"/>
      <p:bldP spid="1205257" grpId="0"/>
      <p:bldP spid="120525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Título">
            <a:extLst>
              <a:ext uri="{FF2B5EF4-FFF2-40B4-BE49-F238E27FC236}">
                <a16:creationId xmlns:a16="http://schemas.microsoft.com/office/drawing/2014/main" id="{9F9C8A08-77CB-074D-9C0E-C5BB9F0C97EC}"/>
              </a:ext>
            </a:extLst>
          </p:cNvPr>
          <p:cNvSpPr>
            <a:spLocks noGrp="1" noChangeArrowheads="1"/>
          </p:cNvSpPr>
          <p:nvPr>
            <p:ph type="title"/>
          </p:nvPr>
        </p:nvSpPr>
        <p:spPr/>
        <p:txBody>
          <a:bodyPr/>
          <a:lstStyle/>
          <a:p>
            <a:r>
              <a:rPr lang="es-ES" altLang="en-US"/>
              <a:t>estructura wsdl</a:t>
            </a:r>
          </a:p>
        </p:txBody>
      </p:sp>
      <p:pic>
        <p:nvPicPr>
          <p:cNvPr id="23554" name="Picture 2">
            <a:extLst>
              <a:ext uri="{FF2B5EF4-FFF2-40B4-BE49-F238E27FC236}">
                <a16:creationId xmlns:a16="http://schemas.microsoft.com/office/drawing/2014/main" id="{26D4A450-AC57-AD48-A630-B246784BB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47813"/>
            <a:ext cx="4687887"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Rectángulo">
            <a:extLst>
              <a:ext uri="{FF2B5EF4-FFF2-40B4-BE49-F238E27FC236}">
                <a16:creationId xmlns:a16="http://schemas.microsoft.com/office/drawing/2014/main" id="{6736FD92-2103-4845-AFB9-7C071DC0D89F}"/>
              </a:ext>
            </a:extLst>
          </p:cNvPr>
          <p:cNvSpPr/>
          <p:nvPr/>
        </p:nvSpPr>
        <p:spPr>
          <a:xfrm>
            <a:off x="2443163" y="476250"/>
            <a:ext cx="6388100" cy="1247775"/>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100" dirty="0">
                <a:solidFill>
                  <a:prstClr val="black"/>
                </a:solidFill>
              </a:rPr>
              <a:t>&lt;?</a:t>
            </a:r>
            <a:r>
              <a:rPr lang="es-ES" sz="1100" dirty="0" err="1">
                <a:solidFill>
                  <a:prstClr val="black"/>
                </a:solidFill>
              </a:rPr>
              <a:t>xml</a:t>
            </a:r>
            <a:r>
              <a:rPr lang="es-ES" sz="1100" dirty="0">
                <a:solidFill>
                  <a:prstClr val="black"/>
                </a:solidFill>
              </a:rPr>
              <a:t> </a:t>
            </a:r>
            <a:r>
              <a:rPr lang="es-ES" sz="1100" dirty="0" err="1">
                <a:solidFill>
                  <a:prstClr val="black"/>
                </a:solidFill>
              </a:rPr>
              <a:t>version</a:t>
            </a:r>
            <a:r>
              <a:rPr lang="es-ES" sz="1100" dirty="0">
                <a:solidFill>
                  <a:prstClr val="black"/>
                </a:solidFill>
              </a:rPr>
              <a:t>="1.0"?&gt; </a:t>
            </a:r>
          </a:p>
          <a:p>
            <a:pPr eaLnBrk="1" hangingPunct="1">
              <a:defRPr/>
            </a:pPr>
            <a:r>
              <a:rPr lang="es-ES" sz="1100" dirty="0">
                <a:solidFill>
                  <a:prstClr val="black"/>
                </a:solidFill>
              </a:rPr>
              <a:t>&lt;</a:t>
            </a:r>
            <a:r>
              <a:rPr lang="es-ES" sz="1100" dirty="0" err="1">
                <a:solidFill>
                  <a:prstClr val="black"/>
                </a:solidFill>
              </a:rPr>
              <a:t>definitions</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StockQuote</a:t>
            </a:r>
            <a:r>
              <a:rPr lang="es-ES" sz="1100" dirty="0">
                <a:solidFill>
                  <a:prstClr val="black"/>
                </a:solidFill>
              </a:rPr>
              <a:t>" </a:t>
            </a:r>
            <a:r>
              <a:rPr lang="es-ES" sz="1100" dirty="0" err="1">
                <a:solidFill>
                  <a:prstClr val="black"/>
                </a:solidFill>
              </a:rPr>
              <a:t>targetNamespace</a:t>
            </a:r>
            <a:r>
              <a:rPr lang="es-ES" sz="1100" dirty="0">
                <a:solidFill>
                  <a:prstClr val="black"/>
                </a:solidFill>
              </a:rPr>
              <a:t>="http://example.com/stockquote.wsdl" </a:t>
            </a:r>
            <a:r>
              <a:rPr lang="es-ES" sz="1100" dirty="0" err="1">
                <a:solidFill>
                  <a:srgbClr val="F79646">
                    <a:lumMod val="75000"/>
                  </a:srgbClr>
                </a:solidFill>
              </a:rPr>
              <a:t>xmlns:tns</a:t>
            </a:r>
            <a:r>
              <a:rPr lang="es-ES" sz="1100" dirty="0">
                <a:solidFill>
                  <a:srgbClr val="F79646">
                    <a:lumMod val="75000"/>
                  </a:srgbClr>
                </a:solidFill>
              </a:rPr>
              <a:t>="http://example.com/stockquote.wsdl"</a:t>
            </a:r>
            <a:r>
              <a:rPr lang="es-ES" sz="1100" dirty="0">
                <a:solidFill>
                  <a:prstClr val="black"/>
                </a:solidFill>
              </a:rPr>
              <a:t> xmlns:xsd1="http://example.com/stockquote.xsd" </a:t>
            </a:r>
            <a:r>
              <a:rPr lang="es-ES" sz="1100" dirty="0" err="1">
                <a:solidFill>
                  <a:prstClr val="black"/>
                </a:solidFill>
              </a:rPr>
              <a:t>xmlns:soap</a:t>
            </a:r>
            <a:r>
              <a:rPr lang="es-ES" sz="1100" dirty="0">
                <a:solidFill>
                  <a:prstClr val="black"/>
                </a:solidFill>
              </a:rPr>
              <a:t>="http://schemas.xmlsoap.org/wsdl/soap/" </a:t>
            </a:r>
            <a:r>
              <a:rPr lang="es-ES" sz="1100" dirty="0" err="1">
                <a:solidFill>
                  <a:prstClr val="black"/>
                </a:solidFill>
              </a:rPr>
              <a:t>xmlns</a:t>
            </a:r>
            <a:r>
              <a:rPr lang="es-ES" sz="1100" dirty="0">
                <a:solidFill>
                  <a:prstClr val="black"/>
                </a:solidFill>
              </a:rPr>
              <a:t>="http://schemas.xmlsoap.org/wsdl/"&gt;</a:t>
            </a:r>
          </a:p>
        </p:txBody>
      </p:sp>
      <p:sp>
        <p:nvSpPr>
          <p:cNvPr id="6" name="5 Rectángulo">
            <a:extLst>
              <a:ext uri="{FF2B5EF4-FFF2-40B4-BE49-F238E27FC236}">
                <a16:creationId xmlns:a16="http://schemas.microsoft.com/office/drawing/2014/main" id="{B1648528-8C3B-BF43-916F-5A778923BC43}"/>
              </a:ext>
            </a:extLst>
          </p:cNvPr>
          <p:cNvSpPr/>
          <p:nvPr/>
        </p:nvSpPr>
        <p:spPr>
          <a:xfrm>
            <a:off x="2438400" y="1758950"/>
            <a:ext cx="6388100" cy="2617788"/>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100" dirty="0">
                <a:solidFill>
                  <a:prstClr val="black"/>
                </a:solidFill>
              </a:rPr>
              <a:t>&lt;</a:t>
            </a:r>
            <a:r>
              <a:rPr lang="es-ES" sz="1100" dirty="0" err="1">
                <a:solidFill>
                  <a:prstClr val="black"/>
                </a:solidFill>
              </a:rPr>
              <a:t>types</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schema</a:t>
            </a:r>
            <a:r>
              <a:rPr lang="es-ES" sz="1100" dirty="0">
                <a:solidFill>
                  <a:prstClr val="black"/>
                </a:solidFill>
              </a:rPr>
              <a:t> </a:t>
            </a:r>
            <a:r>
              <a:rPr lang="es-ES" sz="1100" dirty="0" err="1">
                <a:solidFill>
                  <a:prstClr val="black"/>
                </a:solidFill>
              </a:rPr>
              <a:t>targetNamespace</a:t>
            </a:r>
            <a:r>
              <a:rPr lang="es-ES" sz="1100" dirty="0">
                <a:solidFill>
                  <a:prstClr val="black"/>
                </a:solidFill>
              </a:rPr>
              <a:t>="http://example.com/stockquote.xsd" </a:t>
            </a:r>
            <a:r>
              <a:rPr lang="es-ES" sz="1100" dirty="0" err="1">
                <a:solidFill>
                  <a:prstClr val="black"/>
                </a:solidFill>
              </a:rPr>
              <a:t>xmlns</a:t>
            </a:r>
            <a:r>
              <a:rPr lang="es-ES" sz="1100" dirty="0">
                <a:solidFill>
                  <a:prstClr val="black"/>
                </a:solidFill>
              </a:rPr>
              <a:t>="http://www.w3.org/2000/10/XMLSchema"&gt; </a:t>
            </a:r>
          </a:p>
          <a:p>
            <a:pPr eaLnBrk="1" hangingPunct="1">
              <a:defRPr/>
            </a:pPr>
            <a:r>
              <a:rPr lang="es-ES" sz="1100" dirty="0">
                <a:solidFill>
                  <a:prstClr val="black"/>
                </a:solidFill>
              </a:rPr>
              <a:t>      &lt;</a:t>
            </a:r>
            <a:r>
              <a:rPr lang="es-ES" sz="1100" dirty="0" err="1">
                <a:solidFill>
                  <a:prstClr val="black"/>
                </a:solidFill>
              </a:rPr>
              <a:t>element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TradePriceRequest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complexType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all</a:t>
            </a:r>
            <a:r>
              <a:rPr lang="es-ES" sz="1100" dirty="0">
                <a:solidFill>
                  <a:prstClr val="black"/>
                </a:solidFill>
              </a:rPr>
              <a:t>&gt; &lt;</a:t>
            </a:r>
            <a:r>
              <a:rPr lang="es-ES" sz="1100" dirty="0" err="1">
                <a:solidFill>
                  <a:prstClr val="black"/>
                </a:solidFill>
              </a:rPr>
              <a:t>element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tickerSymbol</a:t>
            </a:r>
            <a:r>
              <a:rPr lang="es-ES" sz="1100" dirty="0">
                <a:solidFill>
                  <a:prstClr val="black"/>
                </a:solidFill>
              </a:rPr>
              <a:t>" </a:t>
            </a:r>
            <a:r>
              <a:rPr lang="es-ES" sz="1100" dirty="0" err="1">
                <a:solidFill>
                  <a:prstClr val="black"/>
                </a:solidFill>
              </a:rPr>
              <a:t>type</a:t>
            </a:r>
            <a:r>
              <a:rPr lang="es-ES" sz="1100" dirty="0">
                <a:solidFill>
                  <a:prstClr val="black"/>
                </a:solidFill>
              </a:rPr>
              <a:t>="</a:t>
            </a:r>
            <a:r>
              <a:rPr lang="es-ES" sz="1100" dirty="0" err="1">
                <a:solidFill>
                  <a:prstClr val="black"/>
                </a:solidFill>
              </a:rPr>
              <a:t>string</a:t>
            </a:r>
            <a:r>
              <a:rPr lang="es-ES" sz="1100" dirty="0">
                <a:solidFill>
                  <a:prstClr val="black"/>
                </a:solidFill>
              </a:rPr>
              <a:t>"/&gt; &lt;/</a:t>
            </a:r>
            <a:r>
              <a:rPr lang="es-ES" sz="1100" dirty="0" err="1">
                <a:solidFill>
                  <a:prstClr val="black"/>
                </a:solidFill>
              </a:rPr>
              <a:t>all</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complexType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element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element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TradePrice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complexType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all</a:t>
            </a:r>
            <a:r>
              <a:rPr lang="es-ES" sz="1100" dirty="0">
                <a:solidFill>
                  <a:prstClr val="black"/>
                </a:solidFill>
              </a:rPr>
              <a:t>&gt; &lt;</a:t>
            </a:r>
            <a:r>
              <a:rPr lang="es-ES" sz="1100" dirty="0" err="1">
                <a:solidFill>
                  <a:prstClr val="black"/>
                </a:solidFill>
              </a:rPr>
              <a:t>element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price</a:t>
            </a:r>
            <a:r>
              <a:rPr lang="es-ES" sz="1100" dirty="0">
                <a:solidFill>
                  <a:prstClr val="black"/>
                </a:solidFill>
              </a:rPr>
              <a:t>" </a:t>
            </a:r>
            <a:r>
              <a:rPr lang="es-ES" sz="1100" dirty="0" err="1">
                <a:solidFill>
                  <a:prstClr val="black"/>
                </a:solidFill>
              </a:rPr>
              <a:t>type</a:t>
            </a:r>
            <a:r>
              <a:rPr lang="es-ES" sz="1100" dirty="0">
                <a:solidFill>
                  <a:prstClr val="black"/>
                </a:solidFill>
              </a:rPr>
              <a:t>="</a:t>
            </a:r>
            <a:r>
              <a:rPr lang="es-ES" sz="1100" dirty="0" err="1">
                <a:solidFill>
                  <a:prstClr val="black"/>
                </a:solidFill>
              </a:rPr>
              <a:t>float</a:t>
            </a:r>
            <a:r>
              <a:rPr lang="es-ES" sz="1100" dirty="0">
                <a:solidFill>
                  <a:prstClr val="black"/>
                </a:solidFill>
              </a:rPr>
              <a:t>"/&gt; &lt;/</a:t>
            </a:r>
            <a:r>
              <a:rPr lang="es-ES" sz="1100" dirty="0" err="1">
                <a:solidFill>
                  <a:prstClr val="black"/>
                </a:solidFill>
              </a:rPr>
              <a:t>all</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complexType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element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schema</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types</a:t>
            </a:r>
            <a:r>
              <a:rPr lang="es-ES" sz="1100" dirty="0">
                <a:solidFill>
                  <a:prstClr val="black"/>
                </a:solidFill>
              </a:rPr>
              <a:t>&gt;</a:t>
            </a:r>
          </a:p>
        </p:txBody>
      </p:sp>
      <p:sp>
        <p:nvSpPr>
          <p:cNvPr id="7" name="6 Rectángulo">
            <a:extLst>
              <a:ext uri="{FF2B5EF4-FFF2-40B4-BE49-F238E27FC236}">
                <a16:creationId xmlns:a16="http://schemas.microsoft.com/office/drawing/2014/main" id="{CA7C87BF-9425-AB47-8DC3-8026FF3CA663}"/>
              </a:ext>
            </a:extLst>
          </p:cNvPr>
          <p:cNvSpPr/>
          <p:nvPr/>
        </p:nvSpPr>
        <p:spPr>
          <a:xfrm>
            <a:off x="2438400" y="4411663"/>
            <a:ext cx="6388100" cy="1062037"/>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100" dirty="0">
                <a:solidFill>
                  <a:prstClr val="black"/>
                </a:solidFill>
              </a:rPr>
              <a:t>&lt;</a:t>
            </a:r>
            <a:r>
              <a:rPr lang="es-ES" sz="1100" dirty="0" err="1">
                <a:solidFill>
                  <a:prstClr val="black"/>
                </a:solidFill>
              </a:rPr>
              <a:t>message</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GetLastTradePriceInput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part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body</a:t>
            </a:r>
            <a:r>
              <a:rPr lang="es-ES" sz="1100" dirty="0">
                <a:solidFill>
                  <a:prstClr val="black"/>
                </a:solidFill>
              </a:rPr>
              <a:t>" </a:t>
            </a:r>
            <a:r>
              <a:rPr lang="es-ES" sz="1100" dirty="0" err="1">
                <a:solidFill>
                  <a:prstClr val="black"/>
                </a:solidFill>
              </a:rPr>
              <a:t>element</a:t>
            </a:r>
            <a:r>
              <a:rPr lang="es-ES" sz="1100" dirty="0">
                <a:solidFill>
                  <a:prstClr val="black"/>
                </a:solidFill>
              </a:rPr>
              <a:t>="xsd1:</a:t>
            </a:r>
            <a:r>
              <a:rPr lang="es-ES" sz="1100" dirty="0">
                <a:solidFill>
                  <a:srgbClr val="F79646">
                    <a:lumMod val="75000"/>
                  </a:srgbClr>
                </a:solidFill>
              </a:rPr>
              <a:t>TradePriceRequest</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message</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message</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GetLastTradePriceOutput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part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body</a:t>
            </a:r>
            <a:r>
              <a:rPr lang="es-ES" sz="1100" dirty="0">
                <a:solidFill>
                  <a:prstClr val="black"/>
                </a:solidFill>
              </a:rPr>
              <a:t>" </a:t>
            </a:r>
            <a:r>
              <a:rPr lang="es-ES" sz="1100" dirty="0" err="1">
                <a:solidFill>
                  <a:prstClr val="black"/>
                </a:solidFill>
              </a:rPr>
              <a:t>element</a:t>
            </a:r>
            <a:r>
              <a:rPr lang="es-ES" sz="1100" dirty="0">
                <a:solidFill>
                  <a:prstClr val="black"/>
                </a:solidFill>
              </a:rPr>
              <a:t>="xsd1:</a:t>
            </a:r>
            <a:r>
              <a:rPr lang="es-ES" sz="1100" dirty="0">
                <a:solidFill>
                  <a:srgbClr val="F79646">
                    <a:lumMod val="75000"/>
                  </a:srgbClr>
                </a:solidFill>
              </a:rPr>
              <a:t>TradePrice</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message</a:t>
            </a:r>
            <a:r>
              <a:rPr lang="es-ES" sz="1100" dirty="0">
                <a:solidFill>
                  <a:prstClr val="black"/>
                </a:solidFill>
              </a:rPr>
              <a:t>&gt; </a:t>
            </a:r>
          </a:p>
        </p:txBody>
      </p:sp>
      <p:sp>
        <p:nvSpPr>
          <p:cNvPr id="8" name="7 Rectángulo">
            <a:extLst>
              <a:ext uri="{FF2B5EF4-FFF2-40B4-BE49-F238E27FC236}">
                <a16:creationId xmlns:a16="http://schemas.microsoft.com/office/drawing/2014/main" id="{53316716-BE7B-0D4D-B49F-4776C18B3FFE}"/>
              </a:ext>
            </a:extLst>
          </p:cNvPr>
          <p:cNvSpPr/>
          <p:nvPr/>
        </p:nvSpPr>
        <p:spPr>
          <a:xfrm>
            <a:off x="2446338" y="5516563"/>
            <a:ext cx="6388100" cy="1062037"/>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100" dirty="0">
                <a:solidFill>
                  <a:prstClr val="black"/>
                </a:solidFill>
              </a:rPr>
              <a:t>&lt;</a:t>
            </a:r>
            <a:r>
              <a:rPr lang="es-ES" sz="1100" dirty="0" err="1">
                <a:solidFill>
                  <a:prstClr val="black"/>
                </a:solidFill>
              </a:rPr>
              <a:t>portType</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StockQuotePortType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operation</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GetLastTradePrice</a:t>
            </a:r>
            <a:r>
              <a:rPr lang="es-ES" sz="1100" dirty="0">
                <a:solidFill>
                  <a:prstClr val="black"/>
                </a:solidFill>
              </a:rPr>
              <a:t>"&gt; </a:t>
            </a:r>
          </a:p>
          <a:p>
            <a:pPr eaLnBrk="1" hangingPunct="1">
              <a:defRPr/>
            </a:pPr>
            <a:r>
              <a:rPr lang="es-ES" sz="1100" dirty="0">
                <a:solidFill>
                  <a:prstClr val="black"/>
                </a:solidFill>
              </a:rPr>
              <a:t>       &lt;input </a:t>
            </a:r>
            <a:r>
              <a:rPr lang="es-ES" sz="1100" dirty="0" err="1">
                <a:solidFill>
                  <a:prstClr val="black"/>
                </a:solidFill>
              </a:rPr>
              <a:t>message</a:t>
            </a:r>
            <a:r>
              <a:rPr lang="es-ES" sz="1100" dirty="0">
                <a:solidFill>
                  <a:prstClr val="black"/>
                </a:solidFill>
              </a:rPr>
              <a:t>="</a:t>
            </a:r>
            <a:r>
              <a:rPr lang="es-ES" sz="1100" dirty="0" err="1">
                <a:solidFill>
                  <a:prstClr val="black"/>
                </a:solidFill>
              </a:rPr>
              <a:t>tns:</a:t>
            </a:r>
            <a:r>
              <a:rPr lang="es-ES" sz="1100" dirty="0" err="1">
                <a:solidFill>
                  <a:srgbClr val="F79646">
                    <a:lumMod val="75000"/>
                  </a:srgbClr>
                </a:solidFill>
              </a:rPr>
              <a:t>GetLastTradePriceInput</a:t>
            </a:r>
            <a:r>
              <a:rPr lang="es-ES" sz="1100" dirty="0">
                <a:solidFill>
                  <a:prstClr val="black"/>
                </a:solidFill>
              </a:rPr>
              <a:t>"/&gt; </a:t>
            </a:r>
          </a:p>
          <a:p>
            <a:pPr eaLnBrk="1" hangingPunct="1">
              <a:defRPr/>
            </a:pPr>
            <a:r>
              <a:rPr lang="es-ES" sz="1100" dirty="0">
                <a:solidFill>
                  <a:prstClr val="black"/>
                </a:solidFill>
              </a:rPr>
              <a:t>       &lt;output </a:t>
            </a:r>
            <a:r>
              <a:rPr lang="es-ES" sz="1100" dirty="0" err="1">
                <a:solidFill>
                  <a:prstClr val="black"/>
                </a:solidFill>
              </a:rPr>
              <a:t>message</a:t>
            </a:r>
            <a:r>
              <a:rPr lang="es-ES" sz="1100" dirty="0">
                <a:solidFill>
                  <a:prstClr val="black"/>
                </a:solidFill>
              </a:rPr>
              <a:t>="</a:t>
            </a:r>
            <a:r>
              <a:rPr lang="es-ES" sz="1100" dirty="0" err="1">
                <a:solidFill>
                  <a:prstClr val="black"/>
                </a:solidFill>
              </a:rPr>
              <a:t>tns:</a:t>
            </a:r>
            <a:r>
              <a:rPr lang="es-ES" sz="1100" dirty="0" err="1">
                <a:solidFill>
                  <a:srgbClr val="F79646">
                    <a:lumMod val="75000"/>
                  </a:srgbClr>
                </a:solidFill>
              </a:rPr>
              <a:t>GetLastTradePriceOutput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operation</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portType</a:t>
            </a:r>
            <a:r>
              <a:rPr lang="es-ES" sz="1100" dirty="0">
                <a:solidFill>
                  <a:prstClr val="black"/>
                </a:solidFill>
              </a:rPr>
              <a:t>&gt;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Título">
            <a:extLst>
              <a:ext uri="{FF2B5EF4-FFF2-40B4-BE49-F238E27FC236}">
                <a16:creationId xmlns:a16="http://schemas.microsoft.com/office/drawing/2014/main" id="{67735A07-B2D3-064B-BB2B-EA0611EE7CC3}"/>
              </a:ext>
            </a:extLst>
          </p:cNvPr>
          <p:cNvSpPr>
            <a:spLocks noGrp="1" noChangeArrowheads="1"/>
          </p:cNvSpPr>
          <p:nvPr>
            <p:ph type="title"/>
          </p:nvPr>
        </p:nvSpPr>
        <p:spPr/>
        <p:txBody>
          <a:bodyPr/>
          <a:lstStyle/>
          <a:p>
            <a:r>
              <a:rPr lang="es-ES" altLang="en-US"/>
              <a:t>estructura wsdl</a:t>
            </a:r>
          </a:p>
        </p:txBody>
      </p:sp>
      <p:pic>
        <p:nvPicPr>
          <p:cNvPr id="25602" name="Picture 2">
            <a:extLst>
              <a:ext uri="{FF2B5EF4-FFF2-40B4-BE49-F238E27FC236}">
                <a16:creationId xmlns:a16="http://schemas.microsoft.com/office/drawing/2014/main" id="{83804089-10C5-1643-928A-02438F805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47813"/>
            <a:ext cx="4687887"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Rectángulo">
            <a:extLst>
              <a:ext uri="{FF2B5EF4-FFF2-40B4-BE49-F238E27FC236}">
                <a16:creationId xmlns:a16="http://schemas.microsoft.com/office/drawing/2014/main" id="{8DCF5BA4-11A9-D846-B13A-01DD570488D1}"/>
              </a:ext>
            </a:extLst>
          </p:cNvPr>
          <p:cNvSpPr/>
          <p:nvPr/>
        </p:nvSpPr>
        <p:spPr>
          <a:xfrm>
            <a:off x="2438400" y="1746250"/>
            <a:ext cx="6388100" cy="2159000"/>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100" dirty="0">
                <a:solidFill>
                  <a:prstClr val="black"/>
                </a:solidFill>
              </a:rPr>
              <a:t>&lt;</a:t>
            </a:r>
            <a:r>
              <a:rPr lang="es-ES" sz="1100" dirty="0" err="1">
                <a:solidFill>
                  <a:prstClr val="black"/>
                </a:solidFill>
              </a:rPr>
              <a:t>binding</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StockQuoteSoapBinding</a:t>
            </a:r>
            <a:r>
              <a:rPr lang="es-ES" sz="1100" dirty="0">
                <a:solidFill>
                  <a:prstClr val="black"/>
                </a:solidFill>
              </a:rPr>
              <a:t>" </a:t>
            </a:r>
            <a:r>
              <a:rPr lang="es-ES" sz="1100" dirty="0" err="1">
                <a:solidFill>
                  <a:prstClr val="black"/>
                </a:solidFill>
              </a:rPr>
              <a:t>type</a:t>
            </a:r>
            <a:r>
              <a:rPr lang="es-ES" sz="1100" dirty="0">
                <a:solidFill>
                  <a:prstClr val="black"/>
                </a:solidFill>
              </a:rPr>
              <a:t>="</a:t>
            </a:r>
            <a:r>
              <a:rPr lang="es-ES" sz="1100" dirty="0" err="1">
                <a:solidFill>
                  <a:prstClr val="black"/>
                </a:solidFill>
              </a:rPr>
              <a:t>tns:</a:t>
            </a:r>
            <a:r>
              <a:rPr lang="es-ES" sz="1100" dirty="0" err="1">
                <a:solidFill>
                  <a:srgbClr val="F79646">
                    <a:lumMod val="75000"/>
                  </a:srgbClr>
                </a:solidFill>
              </a:rPr>
              <a:t>StockQuotePortType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soap:binding</a:t>
            </a:r>
            <a:r>
              <a:rPr lang="es-ES" sz="1100" dirty="0">
                <a:solidFill>
                  <a:prstClr val="black"/>
                </a:solidFill>
              </a:rPr>
              <a:t> </a:t>
            </a:r>
            <a:r>
              <a:rPr lang="es-ES" sz="1100" b="1" dirty="0" err="1">
                <a:solidFill>
                  <a:srgbClr val="FF0000"/>
                </a:solidFill>
              </a:rPr>
              <a:t>style</a:t>
            </a:r>
            <a:r>
              <a:rPr lang="es-ES" sz="1100" b="1" dirty="0">
                <a:solidFill>
                  <a:srgbClr val="FF0000"/>
                </a:solidFill>
              </a:rPr>
              <a:t>="</a:t>
            </a:r>
            <a:r>
              <a:rPr lang="es-ES" sz="1100" b="1" dirty="0" err="1">
                <a:solidFill>
                  <a:srgbClr val="FF0000"/>
                </a:solidFill>
              </a:rPr>
              <a:t>document</a:t>
            </a:r>
            <a:r>
              <a:rPr lang="es-ES" sz="1100" b="1" dirty="0">
                <a:solidFill>
                  <a:srgbClr val="FF0000"/>
                </a:solidFill>
              </a:rPr>
              <a:t>"</a:t>
            </a:r>
            <a:r>
              <a:rPr lang="es-ES" sz="1100" dirty="0">
                <a:solidFill>
                  <a:prstClr val="black"/>
                </a:solidFill>
              </a:rPr>
              <a:t> </a:t>
            </a:r>
            <a:r>
              <a:rPr lang="es-ES" sz="1100" dirty="0" err="1">
                <a:solidFill>
                  <a:prstClr val="black"/>
                </a:solidFill>
              </a:rPr>
              <a:t>transport</a:t>
            </a:r>
            <a:r>
              <a:rPr lang="es-ES" sz="1100" dirty="0">
                <a:solidFill>
                  <a:prstClr val="black"/>
                </a:solidFill>
              </a:rPr>
              <a:t>="http://schemas.xmlsoap.org/soap/http"/&gt; </a:t>
            </a:r>
          </a:p>
          <a:p>
            <a:pPr eaLnBrk="1" hangingPunct="1">
              <a:defRPr/>
            </a:pPr>
            <a:r>
              <a:rPr lang="es-ES" sz="1100" dirty="0">
                <a:solidFill>
                  <a:prstClr val="black"/>
                </a:solidFill>
              </a:rPr>
              <a:t>      &lt;</a:t>
            </a:r>
            <a:r>
              <a:rPr lang="es-ES" sz="1100" dirty="0" err="1">
                <a:solidFill>
                  <a:prstClr val="black"/>
                </a:solidFill>
              </a:rPr>
              <a:t>operation</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GetLastTradePrice</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soap:operation</a:t>
            </a:r>
            <a:r>
              <a:rPr lang="es-ES" sz="1100" dirty="0">
                <a:solidFill>
                  <a:prstClr val="black"/>
                </a:solidFill>
              </a:rPr>
              <a:t> </a:t>
            </a:r>
            <a:r>
              <a:rPr lang="es-ES" sz="1100" dirty="0" err="1">
                <a:solidFill>
                  <a:prstClr val="black"/>
                </a:solidFill>
              </a:rPr>
              <a:t>soapAction</a:t>
            </a:r>
            <a:r>
              <a:rPr lang="es-ES" sz="1100" dirty="0">
                <a:solidFill>
                  <a:prstClr val="black"/>
                </a:solidFill>
              </a:rPr>
              <a:t>="http://example.com/GetLastTradePrice"/&gt; </a:t>
            </a:r>
          </a:p>
          <a:p>
            <a:pPr eaLnBrk="1" hangingPunct="1">
              <a:defRPr/>
            </a:pPr>
            <a:r>
              <a:rPr lang="es-ES" sz="1100" dirty="0">
                <a:solidFill>
                  <a:prstClr val="black"/>
                </a:solidFill>
              </a:rPr>
              <a:t>         &lt;input&gt; </a:t>
            </a:r>
          </a:p>
          <a:p>
            <a:pPr eaLnBrk="1" hangingPunct="1">
              <a:defRPr/>
            </a:pPr>
            <a:r>
              <a:rPr lang="es-ES" sz="1100" dirty="0">
                <a:solidFill>
                  <a:prstClr val="black"/>
                </a:solidFill>
              </a:rPr>
              <a:t>            &lt;</a:t>
            </a:r>
            <a:r>
              <a:rPr lang="es-ES" sz="1100" dirty="0" err="1">
                <a:solidFill>
                  <a:prstClr val="black"/>
                </a:solidFill>
              </a:rPr>
              <a:t>soap:body</a:t>
            </a:r>
            <a:r>
              <a:rPr lang="es-ES" sz="1100" dirty="0">
                <a:solidFill>
                  <a:prstClr val="black"/>
                </a:solidFill>
              </a:rPr>
              <a:t> </a:t>
            </a:r>
            <a:r>
              <a:rPr lang="es-ES" sz="1100" b="1" dirty="0">
                <a:solidFill>
                  <a:srgbClr val="FF0000"/>
                </a:solidFill>
              </a:rPr>
              <a:t>use="literal"</a:t>
            </a:r>
            <a:r>
              <a:rPr lang="es-ES" sz="1100" dirty="0">
                <a:solidFill>
                  <a:prstClr val="black"/>
                </a:solidFill>
              </a:rPr>
              <a:t>/&gt; </a:t>
            </a:r>
          </a:p>
          <a:p>
            <a:pPr eaLnBrk="1" hangingPunct="1">
              <a:defRPr/>
            </a:pPr>
            <a:r>
              <a:rPr lang="es-ES" sz="1100" dirty="0">
                <a:solidFill>
                  <a:prstClr val="black"/>
                </a:solidFill>
              </a:rPr>
              <a:t>         &lt;/input&gt; </a:t>
            </a:r>
          </a:p>
          <a:p>
            <a:pPr eaLnBrk="1" hangingPunct="1">
              <a:defRPr/>
            </a:pPr>
            <a:r>
              <a:rPr lang="es-ES" sz="1100" dirty="0">
                <a:solidFill>
                  <a:prstClr val="black"/>
                </a:solidFill>
              </a:rPr>
              <a:t>         &lt;output&gt; </a:t>
            </a:r>
          </a:p>
          <a:p>
            <a:pPr eaLnBrk="1" hangingPunct="1">
              <a:defRPr/>
            </a:pPr>
            <a:r>
              <a:rPr lang="es-ES" sz="1100" dirty="0">
                <a:solidFill>
                  <a:prstClr val="black"/>
                </a:solidFill>
              </a:rPr>
              <a:t>            &lt;</a:t>
            </a:r>
            <a:r>
              <a:rPr lang="es-ES" sz="1100" dirty="0" err="1">
                <a:solidFill>
                  <a:prstClr val="black"/>
                </a:solidFill>
              </a:rPr>
              <a:t>soap:body</a:t>
            </a:r>
            <a:r>
              <a:rPr lang="es-ES" sz="1100" dirty="0">
                <a:solidFill>
                  <a:prstClr val="black"/>
                </a:solidFill>
              </a:rPr>
              <a:t> </a:t>
            </a:r>
            <a:r>
              <a:rPr lang="es-ES" sz="1100" b="1" dirty="0">
                <a:solidFill>
                  <a:srgbClr val="FF0000"/>
                </a:solidFill>
              </a:rPr>
              <a:t>use="literal"</a:t>
            </a:r>
            <a:r>
              <a:rPr lang="es-ES" sz="1100" dirty="0">
                <a:solidFill>
                  <a:prstClr val="black"/>
                </a:solidFill>
              </a:rPr>
              <a:t>/&gt; </a:t>
            </a:r>
          </a:p>
          <a:p>
            <a:pPr eaLnBrk="1" hangingPunct="1">
              <a:defRPr/>
            </a:pPr>
            <a:r>
              <a:rPr lang="es-ES" sz="1100" dirty="0">
                <a:solidFill>
                  <a:prstClr val="black"/>
                </a:solidFill>
              </a:rPr>
              <a:t>        &lt;/output&gt; </a:t>
            </a:r>
          </a:p>
          <a:p>
            <a:pPr eaLnBrk="1" hangingPunct="1">
              <a:defRPr/>
            </a:pPr>
            <a:r>
              <a:rPr lang="es-ES" sz="1100" dirty="0">
                <a:solidFill>
                  <a:prstClr val="black"/>
                </a:solidFill>
              </a:rPr>
              <a:t>      &lt;/</a:t>
            </a:r>
            <a:r>
              <a:rPr lang="es-ES" sz="1100" dirty="0" err="1">
                <a:solidFill>
                  <a:prstClr val="black"/>
                </a:solidFill>
              </a:rPr>
              <a:t>operation</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binding</a:t>
            </a:r>
            <a:r>
              <a:rPr lang="es-ES" sz="1100" dirty="0">
                <a:solidFill>
                  <a:prstClr val="black"/>
                </a:solidFill>
              </a:rPr>
              <a:t>&gt;</a:t>
            </a:r>
          </a:p>
        </p:txBody>
      </p:sp>
      <p:sp>
        <p:nvSpPr>
          <p:cNvPr id="8" name="7 Rectángulo">
            <a:extLst>
              <a:ext uri="{FF2B5EF4-FFF2-40B4-BE49-F238E27FC236}">
                <a16:creationId xmlns:a16="http://schemas.microsoft.com/office/drawing/2014/main" id="{EC44859A-F3F4-5942-A1FC-6EDA1E52FAE2}"/>
              </a:ext>
            </a:extLst>
          </p:cNvPr>
          <p:cNvSpPr/>
          <p:nvPr/>
        </p:nvSpPr>
        <p:spPr>
          <a:xfrm>
            <a:off x="2446338" y="3949700"/>
            <a:ext cx="6388100" cy="1062038"/>
          </a:xfrm>
          <a:prstGeom prst="rect">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s-ES" sz="1100" dirty="0">
                <a:solidFill>
                  <a:prstClr val="black"/>
                </a:solidFill>
              </a:rPr>
              <a:t>&lt;</a:t>
            </a:r>
            <a:r>
              <a:rPr lang="es-ES" sz="1100" dirty="0" err="1">
                <a:solidFill>
                  <a:prstClr val="black"/>
                </a:solidFill>
              </a:rPr>
              <a:t>service</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srgbClr val="F79646">
                    <a:lumMod val="75000"/>
                  </a:srgbClr>
                </a:solidFill>
              </a:rPr>
              <a:t>StockQuoteService</a:t>
            </a:r>
            <a:r>
              <a:rPr lang="es-ES" sz="1100" dirty="0">
                <a:solidFill>
                  <a:srgbClr val="F79646">
                    <a:lumMod val="75000"/>
                  </a:srgbClr>
                </a:solidFill>
              </a:rPr>
              <a:t>"</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documentation</a:t>
            </a:r>
            <a:r>
              <a:rPr lang="es-ES" sz="1100" dirty="0">
                <a:solidFill>
                  <a:prstClr val="black"/>
                </a:solidFill>
              </a:rPr>
              <a:t>&gt;My </a:t>
            </a:r>
            <a:r>
              <a:rPr lang="es-ES" sz="1100" dirty="0" err="1">
                <a:solidFill>
                  <a:prstClr val="black"/>
                </a:solidFill>
              </a:rPr>
              <a:t>first</a:t>
            </a:r>
            <a:r>
              <a:rPr lang="es-ES" sz="1100" dirty="0">
                <a:solidFill>
                  <a:prstClr val="black"/>
                </a:solidFill>
              </a:rPr>
              <a:t> </a:t>
            </a:r>
            <a:r>
              <a:rPr lang="es-ES" sz="1100" dirty="0" err="1">
                <a:solidFill>
                  <a:prstClr val="black"/>
                </a:solidFill>
              </a:rPr>
              <a:t>service</a:t>
            </a:r>
            <a:r>
              <a:rPr lang="es-ES" sz="1100" dirty="0">
                <a:solidFill>
                  <a:prstClr val="black"/>
                </a:solidFill>
              </a:rPr>
              <a:t>&lt;/</a:t>
            </a:r>
            <a:r>
              <a:rPr lang="es-ES" sz="1100" dirty="0" err="1">
                <a:solidFill>
                  <a:prstClr val="black"/>
                </a:solidFill>
              </a:rPr>
              <a:t>documentation</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port</a:t>
            </a:r>
            <a:r>
              <a:rPr lang="es-ES" sz="1100" dirty="0">
                <a:solidFill>
                  <a:prstClr val="black"/>
                </a:solidFill>
              </a:rPr>
              <a:t> </a:t>
            </a:r>
            <a:r>
              <a:rPr lang="es-ES" sz="1100" dirty="0" err="1">
                <a:solidFill>
                  <a:prstClr val="black"/>
                </a:solidFill>
              </a:rPr>
              <a:t>name</a:t>
            </a:r>
            <a:r>
              <a:rPr lang="es-ES" sz="1100" dirty="0">
                <a:solidFill>
                  <a:prstClr val="black"/>
                </a:solidFill>
              </a:rPr>
              <a:t>="</a:t>
            </a:r>
            <a:r>
              <a:rPr lang="es-ES" sz="1100" dirty="0" err="1">
                <a:solidFill>
                  <a:prstClr val="black"/>
                </a:solidFill>
              </a:rPr>
              <a:t>StockQuotePort</a:t>
            </a:r>
            <a:r>
              <a:rPr lang="es-ES" sz="1100" dirty="0">
                <a:solidFill>
                  <a:prstClr val="black"/>
                </a:solidFill>
              </a:rPr>
              <a:t>" </a:t>
            </a:r>
            <a:r>
              <a:rPr lang="es-ES" sz="1100" dirty="0" err="1">
                <a:solidFill>
                  <a:prstClr val="black"/>
                </a:solidFill>
              </a:rPr>
              <a:t>binding</a:t>
            </a:r>
            <a:r>
              <a:rPr lang="es-ES" sz="1100" dirty="0">
                <a:solidFill>
                  <a:prstClr val="black"/>
                </a:solidFill>
              </a:rPr>
              <a:t>="</a:t>
            </a:r>
            <a:r>
              <a:rPr lang="es-ES" sz="1100" dirty="0" err="1">
                <a:solidFill>
                  <a:prstClr val="black"/>
                </a:solidFill>
              </a:rPr>
              <a:t>tns:</a:t>
            </a:r>
            <a:r>
              <a:rPr lang="es-ES" sz="1100" dirty="0" err="1">
                <a:solidFill>
                  <a:srgbClr val="F79646">
                    <a:lumMod val="75000"/>
                  </a:srgbClr>
                </a:solidFill>
              </a:rPr>
              <a:t>StockQuoteSoapBinding</a:t>
            </a:r>
            <a:r>
              <a:rPr lang="es-ES" sz="1100" dirty="0">
                <a:solidFill>
                  <a:prstClr val="black"/>
                </a:solidFill>
              </a:rPr>
              <a:t>"&gt; </a:t>
            </a:r>
          </a:p>
          <a:p>
            <a:pPr eaLnBrk="1" hangingPunct="1">
              <a:defRPr/>
            </a:pPr>
            <a:r>
              <a:rPr lang="es-ES" sz="1100" dirty="0">
                <a:solidFill>
                  <a:prstClr val="black"/>
                </a:solidFill>
              </a:rPr>
              <a:t>      &lt;</a:t>
            </a:r>
            <a:r>
              <a:rPr lang="es-ES" sz="1100" dirty="0" err="1">
                <a:solidFill>
                  <a:prstClr val="black"/>
                </a:solidFill>
              </a:rPr>
              <a:t>soap:address</a:t>
            </a:r>
            <a:r>
              <a:rPr lang="es-ES" sz="1100" dirty="0">
                <a:solidFill>
                  <a:prstClr val="black"/>
                </a:solidFill>
              </a:rPr>
              <a:t> </a:t>
            </a:r>
            <a:r>
              <a:rPr lang="es-ES" sz="1100" dirty="0" err="1">
                <a:solidFill>
                  <a:prstClr val="black"/>
                </a:solidFill>
              </a:rPr>
              <a:t>location</a:t>
            </a:r>
            <a:r>
              <a:rPr lang="es-ES" sz="1100" dirty="0">
                <a:solidFill>
                  <a:prstClr val="black"/>
                </a:solidFill>
              </a:rPr>
              <a:t>="http://example.com/stockquote"/&gt; </a:t>
            </a:r>
          </a:p>
          <a:p>
            <a:pPr eaLnBrk="1" hangingPunct="1">
              <a:defRPr/>
            </a:pPr>
            <a:r>
              <a:rPr lang="es-ES" sz="1100" dirty="0">
                <a:solidFill>
                  <a:prstClr val="black"/>
                </a:solidFill>
              </a:rPr>
              <a:t>   &lt;/</a:t>
            </a:r>
            <a:r>
              <a:rPr lang="es-ES" sz="1100" dirty="0" err="1">
                <a:solidFill>
                  <a:prstClr val="black"/>
                </a:solidFill>
              </a:rPr>
              <a:t>port</a:t>
            </a:r>
            <a:r>
              <a:rPr lang="es-ES" sz="1100" dirty="0">
                <a:solidFill>
                  <a:prstClr val="black"/>
                </a:solidFill>
              </a:rPr>
              <a:t>&gt; </a:t>
            </a:r>
          </a:p>
          <a:p>
            <a:pPr eaLnBrk="1" hangingPunct="1">
              <a:defRPr/>
            </a:pPr>
            <a:r>
              <a:rPr lang="es-ES" sz="1100" dirty="0">
                <a:solidFill>
                  <a:prstClr val="black"/>
                </a:solidFill>
              </a:rPr>
              <a:t>&lt;/</a:t>
            </a:r>
            <a:r>
              <a:rPr lang="es-ES" sz="1100" dirty="0" err="1">
                <a:solidFill>
                  <a:prstClr val="black"/>
                </a:solidFill>
              </a:rPr>
              <a:t>service</a:t>
            </a:r>
            <a:r>
              <a:rPr lang="es-ES" sz="1100" dirty="0">
                <a:solidFill>
                  <a:prstClr val="black"/>
                </a:solidFill>
              </a:rPr>
              <a:t>&gt;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a:extLst>
              <a:ext uri="{FF2B5EF4-FFF2-40B4-BE49-F238E27FC236}">
                <a16:creationId xmlns:a16="http://schemas.microsoft.com/office/drawing/2014/main" id="{CE107057-5933-1546-824F-B6A76247AFB1}"/>
              </a:ext>
            </a:extLst>
          </p:cNvPr>
          <p:cNvSpPr>
            <a:spLocks noGrp="1" noChangeArrowheads="1"/>
          </p:cNvSpPr>
          <p:nvPr>
            <p:ph type="body" idx="1"/>
          </p:nvPr>
        </p:nvSpPr>
        <p:spPr>
          <a:xfrm>
            <a:off x="1889125" y="1143000"/>
            <a:ext cx="7254875" cy="5638800"/>
          </a:xfrm>
        </p:spPr>
        <p:txBody>
          <a:bodyPr/>
          <a:lstStyle/>
          <a:p>
            <a:pPr eaLnBrk="1" hangingPunct="1">
              <a:spcAft>
                <a:spcPct val="60000"/>
              </a:spcAft>
            </a:pPr>
            <a:r>
              <a:rPr lang="es-ES_tradnl" altLang="en-US" sz="2000"/>
              <a:t>WSDL binding: parámetros que influyen sobre la estructura del mensaje SOAP</a:t>
            </a:r>
          </a:p>
          <a:p>
            <a:pPr lvl="1" eaLnBrk="1" hangingPunct="1">
              <a:spcAft>
                <a:spcPct val="60000"/>
              </a:spcAft>
            </a:pPr>
            <a:r>
              <a:rPr lang="es-ES_tradnl" altLang="en-US" sz="1800"/>
              <a:t>Style</a:t>
            </a:r>
          </a:p>
          <a:p>
            <a:pPr lvl="2" eaLnBrk="1" hangingPunct="1">
              <a:spcAft>
                <a:spcPct val="60000"/>
              </a:spcAft>
            </a:pPr>
            <a:r>
              <a:rPr lang="es-ES_tradnl" altLang="en-US" sz="1400"/>
              <a:t>RPC vs Document</a:t>
            </a:r>
          </a:p>
          <a:p>
            <a:pPr lvl="1" eaLnBrk="1" hangingPunct="1">
              <a:spcAft>
                <a:spcPct val="60000"/>
              </a:spcAft>
            </a:pPr>
            <a:r>
              <a:rPr lang="es-ES_tradnl" altLang="en-US" sz="1800"/>
              <a:t>Use</a:t>
            </a:r>
          </a:p>
          <a:p>
            <a:pPr lvl="2" eaLnBrk="1" hangingPunct="1">
              <a:spcAft>
                <a:spcPct val="60000"/>
              </a:spcAft>
            </a:pPr>
            <a:r>
              <a:rPr lang="es-ES_tradnl" altLang="en-US" sz="1400"/>
              <a:t>Encoded vs Literal</a:t>
            </a:r>
          </a:p>
          <a:p>
            <a:pPr lvl="1" eaLnBrk="1" hangingPunct="1">
              <a:spcAft>
                <a:spcPct val="60000"/>
              </a:spcAft>
            </a:pPr>
            <a:r>
              <a:rPr lang="es-ES" altLang="en-US" sz="1800"/>
              <a:t>Combinación de los dos atributos </a:t>
            </a:r>
            <a:r>
              <a:rPr lang="es-ES" altLang="en-US" sz="1800">
                <a:sym typeface="Wingdings" pitchFamily="2" charset="2"/>
              </a:rPr>
              <a:t> 4 posibilidades</a:t>
            </a:r>
            <a:endParaRPr lang="es-ES" altLang="en-US" sz="1800"/>
          </a:p>
          <a:p>
            <a:pPr lvl="1" eaLnBrk="1" hangingPunct="1">
              <a:spcAft>
                <a:spcPct val="60000"/>
              </a:spcAft>
            </a:pPr>
            <a:r>
              <a:rPr lang="es-ES" altLang="en-US" sz="1800"/>
              <a:t>Document/literal wrapped</a:t>
            </a:r>
          </a:p>
          <a:p>
            <a:pPr eaLnBrk="1" hangingPunct="1">
              <a:spcAft>
                <a:spcPct val="60000"/>
              </a:spcAft>
            </a:pPr>
            <a:r>
              <a:rPr lang="es-ES" altLang="en-US" sz="2000"/>
              <a:t>Trabajo </a:t>
            </a:r>
            <a:r>
              <a:rPr lang="es-ES" altLang="en-US" sz="2000">
                <a:sym typeface="Wingdings" pitchFamily="2" charset="2"/>
              </a:rPr>
              <a:t> Analizar los 5 modelos</a:t>
            </a:r>
          </a:p>
          <a:p>
            <a:pPr lvl="1" eaLnBrk="1" hangingPunct="1">
              <a:spcAft>
                <a:spcPct val="60000"/>
              </a:spcAft>
            </a:pPr>
            <a:r>
              <a:rPr lang="es-ES" altLang="en-US" sz="1800">
                <a:sym typeface="Wingdings" pitchFamily="2" charset="2"/>
              </a:rPr>
              <a:t>WS-I</a:t>
            </a:r>
          </a:p>
          <a:p>
            <a:pPr lvl="1" eaLnBrk="1" hangingPunct="1">
              <a:spcAft>
                <a:spcPct val="60000"/>
              </a:spcAft>
            </a:pPr>
            <a:r>
              <a:rPr lang="es-ES" altLang="en-US" sz="1800">
                <a:sym typeface="Wingdings" pitchFamily="2" charset="2"/>
              </a:rPr>
              <a:t>¿Cómo afecta a la generación del stub que enviará los mensajes SOAP?</a:t>
            </a:r>
            <a:endParaRPr lang="es-ES" altLang="en-US" sz="1800"/>
          </a:p>
        </p:txBody>
      </p:sp>
      <p:sp>
        <p:nvSpPr>
          <p:cNvPr id="1413123" name="Rectangle 3">
            <a:extLst>
              <a:ext uri="{FF2B5EF4-FFF2-40B4-BE49-F238E27FC236}">
                <a16:creationId xmlns:a16="http://schemas.microsoft.com/office/drawing/2014/main" id="{191CBE89-F3DA-3446-A973-892B629A11FC}"/>
              </a:ext>
            </a:extLst>
          </p:cNvPr>
          <p:cNvSpPr>
            <a:spLocks noGrp="1" noChangeArrowheads="1"/>
          </p:cNvSpPr>
          <p:nvPr>
            <p:ph type="title"/>
          </p:nvPr>
        </p:nvSpPr>
        <p:spPr/>
        <p:txBody>
          <a:bodyPr/>
          <a:lstStyle/>
          <a:p>
            <a:pPr eaLnBrk="1" hangingPunct="1"/>
            <a:r>
              <a:rPr lang="es-ES" altLang="en-US"/>
              <a:t>servicios web</a:t>
            </a:r>
          </a:p>
        </p:txBody>
      </p:sp>
      <p:sp>
        <p:nvSpPr>
          <p:cNvPr id="1413124" name="Text Box 4">
            <a:extLst>
              <a:ext uri="{FF2B5EF4-FFF2-40B4-BE49-F238E27FC236}">
                <a16:creationId xmlns:a16="http://schemas.microsoft.com/office/drawing/2014/main" id="{AAF3ADE0-2BFE-1A4F-9258-F62FF9C1FCE0}"/>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wsdl</a:t>
            </a:r>
          </a:p>
        </p:txBody>
      </p:sp>
      <p:grpSp>
        <p:nvGrpSpPr>
          <p:cNvPr id="2" name="Group 166">
            <a:extLst>
              <a:ext uri="{FF2B5EF4-FFF2-40B4-BE49-F238E27FC236}">
                <a16:creationId xmlns:a16="http://schemas.microsoft.com/office/drawing/2014/main" id="{1C27CAC8-EC21-B445-B48E-8523A05DD778}"/>
              </a:ext>
            </a:extLst>
          </p:cNvPr>
          <p:cNvGrpSpPr>
            <a:grpSpLocks/>
          </p:cNvGrpSpPr>
          <p:nvPr/>
        </p:nvGrpSpPr>
        <p:grpSpPr bwMode="auto">
          <a:xfrm>
            <a:off x="2124075" y="115888"/>
            <a:ext cx="6408738" cy="6597650"/>
            <a:chOff x="1383" y="119"/>
            <a:chExt cx="4195" cy="4082"/>
          </a:xfrm>
        </p:grpSpPr>
        <p:grpSp>
          <p:nvGrpSpPr>
            <p:cNvPr id="27658" name="Group 167">
              <a:extLst>
                <a:ext uri="{FF2B5EF4-FFF2-40B4-BE49-F238E27FC236}">
                  <a16:creationId xmlns:a16="http://schemas.microsoft.com/office/drawing/2014/main" id="{B7A894E2-3336-D44E-9644-2A9B44071483}"/>
                </a:ext>
              </a:extLst>
            </p:cNvPr>
            <p:cNvGrpSpPr>
              <a:grpSpLocks/>
            </p:cNvGrpSpPr>
            <p:nvPr/>
          </p:nvGrpSpPr>
          <p:grpSpPr bwMode="auto">
            <a:xfrm>
              <a:off x="1383" y="119"/>
              <a:ext cx="4195" cy="4082"/>
              <a:chOff x="1778" y="-137"/>
              <a:chExt cx="3103" cy="3606"/>
            </a:xfrm>
          </p:grpSpPr>
          <p:grpSp>
            <p:nvGrpSpPr>
              <p:cNvPr id="27660" name="Group 168">
                <a:extLst>
                  <a:ext uri="{FF2B5EF4-FFF2-40B4-BE49-F238E27FC236}">
                    <a16:creationId xmlns:a16="http://schemas.microsoft.com/office/drawing/2014/main" id="{56636DFB-AD52-EA4D-8F11-CB627DACE50D}"/>
                  </a:ext>
                </a:extLst>
              </p:cNvPr>
              <p:cNvGrpSpPr>
                <a:grpSpLocks/>
              </p:cNvGrpSpPr>
              <p:nvPr/>
            </p:nvGrpSpPr>
            <p:grpSpPr bwMode="auto">
              <a:xfrm>
                <a:off x="1778" y="-137"/>
                <a:ext cx="3103" cy="3606"/>
                <a:chOff x="582" y="990"/>
                <a:chExt cx="4631" cy="2975"/>
              </a:xfrm>
            </p:grpSpPr>
            <p:grpSp>
              <p:nvGrpSpPr>
                <p:cNvPr id="27662" name="Group 169">
                  <a:extLst>
                    <a:ext uri="{FF2B5EF4-FFF2-40B4-BE49-F238E27FC236}">
                      <a16:creationId xmlns:a16="http://schemas.microsoft.com/office/drawing/2014/main" id="{23A7F7DB-EB73-9140-85E2-BE035E561749}"/>
                    </a:ext>
                  </a:extLst>
                </p:cNvPr>
                <p:cNvGrpSpPr>
                  <a:grpSpLocks/>
                </p:cNvGrpSpPr>
                <p:nvPr/>
              </p:nvGrpSpPr>
              <p:grpSpPr bwMode="auto">
                <a:xfrm>
                  <a:off x="582" y="990"/>
                  <a:ext cx="4631" cy="2975"/>
                  <a:chOff x="582" y="990"/>
                  <a:chExt cx="4631" cy="2975"/>
                </a:xfrm>
              </p:grpSpPr>
              <p:grpSp>
                <p:nvGrpSpPr>
                  <p:cNvPr id="27666" name="Group 170">
                    <a:extLst>
                      <a:ext uri="{FF2B5EF4-FFF2-40B4-BE49-F238E27FC236}">
                        <a16:creationId xmlns:a16="http://schemas.microsoft.com/office/drawing/2014/main" id="{056312BF-8EBB-0E4C-A8ED-6816C1B3C5F0}"/>
                      </a:ext>
                    </a:extLst>
                  </p:cNvPr>
                  <p:cNvGrpSpPr>
                    <a:grpSpLocks/>
                  </p:cNvGrpSpPr>
                  <p:nvPr/>
                </p:nvGrpSpPr>
                <p:grpSpPr bwMode="auto">
                  <a:xfrm>
                    <a:off x="754" y="990"/>
                    <a:ext cx="4288" cy="2975"/>
                    <a:chOff x="358" y="94"/>
                    <a:chExt cx="5089" cy="4021"/>
                  </a:xfrm>
                </p:grpSpPr>
                <p:sp>
                  <p:nvSpPr>
                    <p:cNvPr id="27670" name="Rectangle 171">
                      <a:extLst>
                        <a:ext uri="{FF2B5EF4-FFF2-40B4-BE49-F238E27FC236}">
                          <a16:creationId xmlns:a16="http://schemas.microsoft.com/office/drawing/2014/main" id="{9188B29B-5356-F04B-88A4-A39113C32C99}"/>
                        </a:ext>
                      </a:extLst>
                    </p:cNvPr>
                    <p:cNvSpPr>
                      <a:spLocks noChangeArrowheads="1"/>
                    </p:cNvSpPr>
                    <p:nvPr/>
                  </p:nvSpPr>
                  <p:spPr bwMode="auto">
                    <a:xfrm flipH="1">
                      <a:off x="358"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7671" name="Rectangle 172">
                      <a:extLst>
                        <a:ext uri="{FF2B5EF4-FFF2-40B4-BE49-F238E27FC236}">
                          <a16:creationId xmlns:a16="http://schemas.microsoft.com/office/drawing/2014/main" id="{97D33508-FF42-0442-ADEA-72B276C89286}"/>
                        </a:ext>
                      </a:extLst>
                    </p:cNvPr>
                    <p:cNvSpPr>
                      <a:spLocks noChangeArrowheads="1"/>
                    </p:cNvSpPr>
                    <p:nvPr/>
                  </p:nvSpPr>
                  <p:spPr bwMode="auto">
                    <a:xfrm flipH="1">
                      <a:off x="5417"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27667" name="Group 173">
                    <a:extLst>
                      <a:ext uri="{FF2B5EF4-FFF2-40B4-BE49-F238E27FC236}">
                        <a16:creationId xmlns:a16="http://schemas.microsoft.com/office/drawing/2014/main" id="{B2C2A165-327C-AE40-B417-095067A8687E}"/>
                      </a:ext>
                    </a:extLst>
                  </p:cNvPr>
                  <p:cNvGrpSpPr>
                    <a:grpSpLocks/>
                  </p:cNvGrpSpPr>
                  <p:nvPr/>
                </p:nvGrpSpPr>
                <p:grpSpPr bwMode="auto">
                  <a:xfrm rot="-5400000">
                    <a:off x="1542" y="162"/>
                    <a:ext cx="2711" cy="4631"/>
                    <a:chOff x="550" y="230"/>
                    <a:chExt cx="5089" cy="4021"/>
                  </a:xfrm>
                </p:grpSpPr>
                <p:sp>
                  <p:nvSpPr>
                    <p:cNvPr id="27668" name="Rectangle 174">
                      <a:extLst>
                        <a:ext uri="{FF2B5EF4-FFF2-40B4-BE49-F238E27FC236}">
                          <a16:creationId xmlns:a16="http://schemas.microsoft.com/office/drawing/2014/main" id="{452F8422-A7DD-9145-969C-9AB927558774}"/>
                        </a:ext>
                      </a:extLst>
                    </p:cNvPr>
                    <p:cNvSpPr>
                      <a:spLocks noChangeArrowheads="1"/>
                    </p:cNvSpPr>
                    <p:nvPr/>
                  </p:nvSpPr>
                  <p:spPr bwMode="auto">
                    <a:xfrm flipH="1">
                      <a:off x="550"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7669" name="Rectangle 175">
                      <a:extLst>
                        <a:ext uri="{FF2B5EF4-FFF2-40B4-BE49-F238E27FC236}">
                          <a16:creationId xmlns:a16="http://schemas.microsoft.com/office/drawing/2014/main" id="{AB755DD9-3006-6942-B49E-B8ED3298372E}"/>
                        </a:ext>
                      </a:extLst>
                    </p:cNvPr>
                    <p:cNvSpPr>
                      <a:spLocks noChangeArrowheads="1"/>
                    </p:cNvSpPr>
                    <p:nvPr/>
                  </p:nvSpPr>
                  <p:spPr bwMode="auto">
                    <a:xfrm flipH="1">
                      <a:off x="5609"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grpSp>
              <p:nvGrpSpPr>
                <p:cNvPr id="27663" name="Group 176">
                  <a:extLst>
                    <a:ext uri="{FF2B5EF4-FFF2-40B4-BE49-F238E27FC236}">
                      <a16:creationId xmlns:a16="http://schemas.microsoft.com/office/drawing/2014/main" id="{0F0D923F-31AF-1F4A-85AB-388EDDC9F6A2}"/>
                    </a:ext>
                  </a:extLst>
                </p:cNvPr>
                <p:cNvGrpSpPr>
                  <a:grpSpLocks/>
                </p:cNvGrpSpPr>
                <p:nvPr/>
              </p:nvGrpSpPr>
              <p:grpSpPr bwMode="auto">
                <a:xfrm>
                  <a:off x="777" y="1137"/>
                  <a:ext cx="4244" cy="2701"/>
                  <a:chOff x="777" y="1137"/>
                  <a:chExt cx="4244" cy="2701"/>
                </a:xfrm>
              </p:grpSpPr>
              <p:sp>
                <p:nvSpPr>
                  <p:cNvPr id="27664" name="Rectangle 177">
                    <a:extLst>
                      <a:ext uri="{FF2B5EF4-FFF2-40B4-BE49-F238E27FC236}">
                        <a16:creationId xmlns:a16="http://schemas.microsoft.com/office/drawing/2014/main" id="{F1D1CBBD-D2AA-A74A-8298-CA6C0686354F}"/>
                      </a:ext>
                    </a:extLst>
                  </p:cNvPr>
                  <p:cNvSpPr>
                    <a:spLocks noChangeArrowheads="1"/>
                  </p:cNvSpPr>
                  <p:nvPr/>
                </p:nvSpPr>
                <p:spPr bwMode="auto">
                  <a:xfrm>
                    <a:off x="777" y="1137"/>
                    <a:ext cx="4244" cy="2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7665" name="Text Box 178">
                    <a:extLst>
                      <a:ext uri="{FF2B5EF4-FFF2-40B4-BE49-F238E27FC236}">
                        <a16:creationId xmlns:a16="http://schemas.microsoft.com/office/drawing/2014/main" id="{8B46BD3F-BFBA-574A-A836-C8818ACDBF25}"/>
                      </a:ext>
                    </a:extLst>
                  </p:cNvPr>
                  <p:cNvSpPr txBox="1">
                    <a:spLocks noChangeArrowheads="1"/>
                  </p:cNvSpPr>
                  <p:nvPr/>
                </p:nvSpPr>
                <p:spPr bwMode="auto">
                  <a:xfrm>
                    <a:off x="896" y="1280"/>
                    <a:ext cx="4018" cy="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Aft>
                        <a:spcPct val="30000"/>
                      </a:spcAft>
                      <a:buFontTx/>
                      <a:buNone/>
                    </a:pPr>
                    <a:r>
                      <a:rPr lang="es-ES_tradnl" altLang="en-US" sz="1800" b="1">
                        <a:solidFill>
                          <a:srgbClr val="0099CC"/>
                        </a:solidFill>
                        <a:cs typeface="Arial" panose="020B0604020202020204" pitchFamily="34" charset="0"/>
                      </a:rPr>
                      <a:t>Ejemplo RPC/literal</a:t>
                    </a:r>
                  </a:p>
                  <a:p>
                    <a:pPr eaLnBrk="1" hangingPunct="1">
                      <a:spcAft>
                        <a:spcPct val="30000"/>
                      </a:spcAft>
                      <a:buFontTx/>
                      <a:buNone/>
                    </a:pPr>
                    <a:r>
                      <a:rPr lang="es-ES" altLang="en-US" sz="1600">
                        <a:solidFill>
                          <a:srgbClr val="CC0000"/>
                        </a:solidFill>
                        <a:latin typeface="Arial Narrow" panose="020B0604020202020204" pitchFamily="34" charset="0"/>
                      </a:rPr>
                      <a:t>&lt;message name="miMetodoRequest"&gt;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&lt;part name="x" type="xsd:int" /&gt;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&lt;part name="y" type="xsd:float" /&gt;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&lt;/message&gt;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&lt;message name="empty" /&gt;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&lt;portType name="pt"&gt;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&lt;operation name="miMetodo"&gt;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&lt;input message="miMetodoRequest" /&gt;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&lt;output message="empty" /&gt;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&lt;/operation&gt;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&lt;/portType&gt; </a:t>
                    </a:r>
                  </a:p>
                  <a:p>
                    <a:pPr eaLnBrk="1" hangingPunct="1">
                      <a:spcAft>
                        <a:spcPct val="30000"/>
                      </a:spcAft>
                      <a:buFontTx/>
                      <a:buNone/>
                    </a:pPr>
                    <a:r>
                      <a:rPr lang="es-ES" altLang="en-US" sz="1600">
                        <a:solidFill>
                          <a:srgbClr val="0070C0"/>
                        </a:solidFill>
                        <a:latin typeface="Arial Narrow" panose="020B0604020202020204" pitchFamily="34" charset="0"/>
                      </a:rPr>
                      <a:t>El mensaje SOAP en RPC/literal seria:</a:t>
                    </a:r>
                  </a:p>
                  <a:p>
                    <a:pPr eaLnBrk="1" hangingPunct="1">
                      <a:spcAft>
                        <a:spcPct val="30000"/>
                      </a:spcAft>
                      <a:buFontTx/>
                      <a:buNone/>
                    </a:pPr>
                    <a:r>
                      <a:rPr lang="es-ES" altLang="en-US" sz="1600">
                        <a:solidFill>
                          <a:srgbClr val="CC0000"/>
                        </a:solidFill>
                        <a:latin typeface="Arial Narrow" panose="020B0604020202020204" pitchFamily="34" charset="0"/>
                      </a:rPr>
                      <a:t>&lt;soap:envelope&gt;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&lt;soap:body&gt;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&lt;miMetodo&gt;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&lt;x&gt;3&lt;/x&gt;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&lt;y&gt;3.3&lt;/y&gt;</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&lt;/miMetodo&gt;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     &lt;/soap:body&gt; </a:t>
                    </a:r>
                    <a:br>
                      <a:rPr lang="es-ES" altLang="en-US" sz="1600">
                        <a:solidFill>
                          <a:srgbClr val="CC0000"/>
                        </a:solidFill>
                        <a:latin typeface="Arial Narrow" panose="020B0604020202020204" pitchFamily="34" charset="0"/>
                      </a:rPr>
                    </a:br>
                    <a:r>
                      <a:rPr lang="es-ES" altLang="en-US" sz="1600">
                        <a:solidFill>
                          <a:srgbClr val="CC0000"/>
                        </a:solidFill>
                        <a:latin typeface="Arial Narrow" panose="020B0604020202020204" pitchFamily="34" charset="0"/>
                      </a:rPr>
                      <a:t>&lt;/soap:envelope&gt; </a:t>
                    </a:r>
                    <a:endParaRPr lang="es-ES" altLang="en-US" sz="1600">
                      <a:latin typeface="Arial Narrow" panose="020B0604020202020204" pitchFamily="34" charset="0"/>
                      <a:cs typeface="Arial" panose="020B0604020202020204" pitchFamily="34" charset="0"/>
                    </a:endParaRPr>
                  </a:p>
                </p:txBody>
              </p:sp>
            </p:grpSp>
          </p:grpSp>
          <p:sp>
            <p:nvSpPr>
              <p:cNvPr id="27661" name="Text Box 179">
                <a:extLst>
                  <a:ext uri="{FF2B5EF4-FFF2-40B4-BE49-F238E27FC236}">
                    <a16:creationId xmlns:a16="http://schemas.microsoft.com/office/drawing/2014/main" id="{DDEB7084-13B3-E94B-9EF1-8985D5B159EC}"/>
                  </a:ext>
                </a:extLst>
              </p:cNvPr>
              <p:cNvSpPr txBox="1">
                <a:spLocks noChangeArrowheads="1"/>
              </p:cNvSpPr>
              <p:nvPr/>
            </p:nvSpPr>
            <p:spPr bwMode="auto">
              <a:xfrm>
                <a:off x="2165" y="479"/>
                <a:ext cx="257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endParaRPr lang="es-ES" altLang="en-US" sz="1400" b="1">
                  <a:solidFill>
                    <a:srgbClr val="CC0000"/>
                  </a:solidFill>
                  <a:latin typeface="Arial Narrow" panose="020B0604020202020204" pitchFamily="34" charset="0"/>
                  <a:cs typeface="Arial" panose="020B0604020202020204" pitchFamily="34" charset="0"/>
                </a:endParaRPr>
              </a:p>
            </p:txBody>
          </p:sp>
        </p:grpSp>
        <p:sp>
          <p:nvSpPr>
            <p:cNvPr id="27659" name="Text Box 180">
              <a:extLst>
                <a:ext uri="{FF2B5EF4-FFF2-40B4-BE49-F238E27FC236}">
                  <a16:creationId xmlns:a16="http://schemas.microsoft.com/office/drawing/2014/main" id="{7714558A-5708-8442-B183-FD1387D57DF2}"/>
                </a:ext>
              </a:extLst>
            </p:cNvPr>
            <p:cNvSpPr txBox="1">
              <a:spLocks noChangeArrowheads="1"/>
            </p:cNvSpPr>
            <p:nvPr/>
          </p:nvSpPr>
          <p:spPr bwMode="auto">
            <a:xfrm>
              <a:off x="1746" y="799"/>
              <a:ext cx="353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50000"/>
                </a:spcBef>
              </a:pPr>
              <a:endParaRPr lang="es-ES" altLang="en-US" sz="1600">
                <a:latin typeface="Arial Narrow" panose="020B0604020202020204" pitchFamily="34" charset="0"/>
                <a:cs typeface="Arial" panose="020B0604020202020204" pitchFamily="34" charset="0"/>
                <a:sym typeface="Wingdings" pitchFamily="2" charset="2"/>
              </a:endParaRPr>
            </a:p>
          </p:txBody>
        </p:sp>
      </p:grpSp>
      <p:grpSp>
        <p:nvGrpSpPr>
          <p:cNvPr id="27653" name="Group 2">
            <a:extLst>
              <a:ext uri="{FF2B5EF4-FFF2-40B4-BE49-F238E27FC236}">
                <a16:creationId xmlns:a16="http://schemas.microsoft.com/office/drawing/2014/main" id="{88B47C5A-4AD6-0A4C-AA94-F3BE7191F845}"/>
              </a:ext>
            </a:extLst>
          </p:cNvPr>
          <p:cNvGrpSpPr>
            <a:grpSpLocks/>
          </p:cNvGrpSpPr>
          <p:nvPr/>
        </p:nvGrpSpPr>
        <p:grpSpPr bwMode="auto">
          <a:xfrm>
            <a:off x="50800" y="1212850"/>
            <a:ext cx="1757363" cy="487363"/>
            <a:chOff x="32" y="764"/>
            <a:chExt cx="1107" cy="307"/>
          </a:xfrm>
        </p:grpSpPr>
        <p:grpSp>
          <p:nvGrpSpPr>
            <p:cNvPr id="27654" name="Group 3">
              <a:extLst>
                <a:ext uri="{FF2B5EF4-FFF2-40B4-BE49-F238E27FC236}">
                  <a16:creationId xmlns:a16="http://schemas.microsoft.com/office/drawing/2014/main" id="{C0BCE7B0-DBD9-C94E-BBBD-68D1A7E4CF6F}"/>
                </a:ext>
              </a:extLst>
            </p:cNvPr>
            <p:cNvGrpSpPr>
              <a:grpSpLocks/>
            </p:cNvGrpSpPr>
            <p:nvPr/>
          </p:nvGrpSpPr>
          <p:grpSpPr bwMode="auto">
            <a:xfrm>
              <a:off x="83" y="879"/>
              <a:ext cx="1056" cy="192"/>
              <a:chOff x="82" y="479"/>
              <a:chExt cx="1056" cy="192"/>
            </a:xfrm>
          </p:grpSpPr>
          <p:sp>
            <p:nvSpPr>
              <p:cNvPr id="27656" name="AutoShape 4">
                <a:extLst>
                  <a:ext uri="{FF2B5EF4-FFF2-40B4-BE49-F238E27FC236}">
                    <a16:creationId xmlns:a16="http://schemas.microsoft.com/office/drawing/2014/main" id="{39A37A57-C3D7-2A44-9DD7-85DB25AEF863}"/>
                  </a:ext>
                </a:extLst>
              </p:cNvPr>
              <p:cNvSpPr>
                <a:spLocks noChangeArrowheads="1"/>
              </p:cNvSpPr>
              <p:nvPr/>
            </p:nvSpPr>
            <p:spPr bwMode="auto">
              <a:xfrm>
                <a:off x="104" y="518"/>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7657" name="Text Box 5">
                <a:extLst>
                  <a:ext uri="{FF2B5EF4-FFF2-40B4-BE49-F238E27FC236}">
                    <a16:creationId xmlns:a16="http://schemas.microsoft.com/office/drawing/2014/main" id="{F9214B75-55FC-644E-826B-65A883DE9F75}"/>
                  </a:ext>
                </a:extLst>
              </p:cNvPr>
              <p:cNvSpPr txBox="1">
                <a:spLocks noChangeArrowheads="1"/>
              </p:cNvSpPr>
              <p:nvPr/>
            </p:nvSpPr>
            <p:spPr bwMode="auto">
              <a:xfrm>
                <a:off x="82"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27655" name="Freeform 6">
              <a:extLst>
                <a:ext uri="{FF2B5EF4-FFF2-40B4-BE49-F238E27FC236}">
                  <a16:creationId xmlns:a16="http://schemas.microsoft.com/office/drawing/2014/main" id="{22D6184E-1ABA-B842-960A-DB92FED5A2B0}"/>
                </a:ext>
              </a:extLst>
            </p:cNvPr>
            <p:cNvSpPr>
              <a:spLocks/>
            </p:cNvSpPr>
            <p:nvPr/>
          </p:nvSpPr>
          <p:spPr bwMode="auto">
            <a:xfrm>
              <a:off x="32" y="764"/>
              <a:ext cx="207" cy="211"/>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13123"/>
                                        </p:tgtEl>
                                      </p:cBhvr>
                                    </p:animEffect>
                                    <p:animScale>
                                      <p:cBhvr>
                                        <p:cTn id="7" dur="500" autoRev="1" fill="hold"/>
                                        <p:tgtEl>
                                          <p:spTgt spid="1413123"/>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13124"/>
                                        </p:tgtEl>
                                        <p:attrNameLst>
                                          <p:attrName>style.visibility</p:attrName>
                                        </p:attrNameLst>
                                      </p:cBhvr>
                                      <p:to>
                                        <p:strVal val="visible"/>
                                      </p:to>
                                    </p:set>
                                    <p:anim calcmode="lin" valueType="num">
                                      <p:cBhvr>
                                        <p:cTn id="10" dur="1000" fill="hold"/>
                                        <p:tgtEl>
                                          <p:spTgt spid="1413124"/>
                                        </p:tgtEl>
                                        <p:attrNameLst>
                                          <p:attrName>ppt_w</p:attrName>
                                        </p:attrNameLst>
                                      </p:cBhvr>
                                      <p:tavLst>
                                        <p:tav tm="0">
                                          <p:val>
                                            <p:strVal val="#ppt_w*0.70"/>
                                          </p:val>
                                        </p:tav>
                                        <p:tav tm="100000">
                                          <p:val>
                                            <p:strVal val="#ppt_w"/>
                                          </p:val>
                                        </p:tav>
                                      </p:tavLst>
                                    </p:anim>
                                    <p:anim calcmode="lin" valueType="num">
                                      <p:cBhvr>
                                        <p:cTn id="11" dur="1000" fill="hold"/>
                                        <p:tgtEl>
                                          <p:spTgt spid="1413124"/>
                                        </p:tgtEl>
                                        <p:attrNameLst>
                                          <p:attrName>ppt_h</p:attrName>
                                        </p:attrNameLst>
                                      </p:cBhvr>
                                      <p:tavLst>
                                        <p:tav tm="0">
                                          <p:val>
                                            <p:strVal val="#ppt_h"/>
                                          </p:val>
                                        </p:tav>
                                        <p:tav tm="100000">
                                          <p:val>
                                            <p:strVal val="#ppt_h"/>
                                          </p:val>
                                        </p:tav>
                                      </p:tavLst>
                                    </p:anim>
                                    <p:animEffect transition="in" filter="fade">
                                      <p:cBhvr>
                                        <p:cTn id="12" dur="1000"/>
                                        <p:tgtEl>
                                          <p:spTgt spid="1413124"/>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childTnLst>
                          </p:cTn>
                        </p:par>
                        <p:par>
                          <p:cTn id="13" fill="hold" nodeType="afterGroup">
                            <p:stCondLst>
                              <p:cond delay="1000"/>
                            </p:stCondLst>
                            <p:childTnLst>
                              <p:par>
                                <p:cTn id="14" presetID="42" presetClass="entr" presetSubtype="0" fill="hold" nodeType="afterEffect">
                                  <p:stCondLst>
                                    <p:cond delay="0"/>
                                  </p:stCondLst>
                                  <p:childTnLst>
                                    <p:set>
                                      <p:cBhvr>
                                        <p:cTn id="15" dur="1" fill="hold">
                                          <p:stCondLst>
                                            <p:cond delay="0"/>
                                          </p:stCondLst>
                                        </p:cTn>
                                        <p:tgtEl>
                                          <p:spTgt spid="1413122">
                                            <p:txEl>
                                              <p:pRg st="0" end="0"/>
                                            </p:txEl>
                                          </p:spTgt>
                                        </p:tgtEl>
                                        <p:attrNameLst>
                                          <p:attrName>style.visibility</p:attrName>
                                        </p:attrNameLst>
                                      </p:cBhvr>
                                      <p:to>
                                        <p:strVal val="visible"/>
                                      </p:to>
                                    </p:set>
                                    <p:animEffect transition="in" filter="fade">
                                      <p:cBhvr>
                                        <p:cTn id="16" dur="500"/>
                                        <p:tgtEl>
                                          <p:spTgt spid="1413122">
                                            <p:txEl>
                                              <p:pRg st="0" end="0"/>
                                            </p:txEl>
                                          </p:spTgt>
                                        </p:tgtEl>
                                      </p:cBhvr>
                                    </p:animEffect>
                                    <p:anim calcmode="lin" valueType="num">
                                      <p:cBhvr>
                                        <p:cTn id="17" dur="500" fill="hold"/>
                                        <p:tgtEl>
                                          <p:spTgt spid="1413122">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1413122">
                                            <p:txEl>
                                              <p:pRg st="0" end="0"/>
                                            </p:txEl>
                                          </p:spTgt>
                                        </p:tgtEl>
                                        <p:attrNameLst>
                                          <p:attrName>ppt_y</p:attrName>
                                        </p:attrNameLst>
                                      </p:cBhvr>
                                      <p:tavLst>
                                        <p:tav tm="0">
                                          <p:val>
                                            <p:strVal val="#ppt_y+.1"/>
                                          </p:val>
                                        </p:tav>
                                        <p:tav tm="100000">
                                          <p:val>
                                            <p:strVal val="#ppt_y"/>
                                          </p:val>
                                        </p:tav>
                                      </p:tavLst>
                                    </p:anim>
                                  </p:childTnLst>
                                </p:cTn>
                              </p:par>
                            </p:childTnLst>
                          </p:cTn>
                        </p:par>
                        <p:par>
                          <p:cTn id="19" fill="hold" nodeType="afterGroup">
                            <p:stCondLst>
                              <p:cond delay="1500"/>
                            </p:stCondLst>
                            <p:childTnLst>
                              <p:par>
                                <p:cTn id="20" presetID="42" presetClass="entr" presetSubtype="0" fill="hold" nodeType="afterEffect">
                                  <p:stCondLst>
                                    <p:cond delay="0"/>
                                  </p:stCondLst>
                                  <p:childTnLst>
                                    <p:set>
                                      <p:cBhvr>
                                        <p:cTn id="21" dur="1" fill="hold">
                                          <p:stCondLst>
                                            <p:cond delay="0"/>
                                          </p:stCondLst>
                                        </p:cTn>
                                        <p:tgtEl>
                                          <p:spTgt spid="1413122">
                                            <p:txEl>
                                              <p:pRg st="1" end="1"/>
                                            </p:txEl>
                                          </p:spTgt>
                                        </p:tgtEl>
                                        <p:attrNameLst>
                                          <p:attrName>style.visibility</p:attrName>
                                        </p:attrNameLst>
                                      </p:cBhvr>
                                      <p:to>
                                        <p:strVal val="visible"/>
                                      </p:to>
                                    </p:set>
                                    <p:animEffect transition="in" filter="fade">
                                      <p:cBhvr>
                                        <p:cTn id="22" dur="500"/>
                                        <p:tgtEl>
                                          <p:spTgt spid="1413122">
                                            <p:txEl>
                                              <p:pRg st="1" end="1"/>
                                            </p:txEl>
                                          </p:spTgt>
                                        </p:tgtEl>
                                      </p:cBhvr>
                                    </p:animEffect>
                                    <p:anim calcmode="lin" valueType="num">
                                      <p:cBhvr>
                                        <p:cTn id="23" dur="500" fill="hold"/>
                                        <p:tgtEl>
                                          <p:spTgt spid="1413122">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1413122">
                                            <p:txEl>
                                              <p:pRg st="1" end="1"/>
                                            </p:txEl>
                                          </p:spTgt>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000"/>
                            </p:stCondLst>
                            <p:childTnLst>
                              <p:par>
                                <p:cTn id="26" presetID="42" presetClass="entr" presetSubtype="0" fill="hold" nodeType="afterEffect">
                                  <p:stCondLst>
                                    <p:cond delay="0"/>
                                  </p:stCondLst>
                                  <p:childTnLst>
                                    <p:set>
                                      <p:cBhvr>
                                        <p:cTn id="27" dur="1" fill="hold">
                                          <p:stCondLst>
                                            <p:cond delay="0"/>
                                          </p:stCondLst>
                                        </p:cTn>
                                        <p:tgtEl>
                                          <p:spTgt spid="1413122">
                                            <p:txEl>
                                              <p:pRg st="2" end="2"/>
                                            </p:txEl>
                                          </p:spTgt>
                                        </p:tgtEl>
                                        <p:attrNameLst>
                                          <p:attrName>style.visibility</p:attrName>
                                        </p:attrNameLst>
                                      </p:cBhvr>
                                      <p:to>
                                        <p:strVal val="visible"/>
                                      </p:to>
                                    </p:set>
                                    <p:animEffect transition="in" filter="fade">
                                      <p:cBhvr>
                                        <p:cTn id="28" dur="500"/>
                                        <p:tgtEl>
                                          <p:spTgt spid="1413122">
                                            <p:txEl>
                                              <p:pRg st="2" end="2"/>
                                            </p:txEl>
                                          </p:spTgt>
                                        </p:tgtEl>
                                      </p:cBhvr>
                                    </p:animEffect>
                                    <p:anim calcmode="lin" valueType="num">
                                      <p:cBhvr>
                                        <p:cTn id="29" dur="500" fill="hold"/>
                                        <p:tgtEl>
                                          <p:spTgt spid="1413122">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413122">
                                            <p:txEl>
                                              <p:pRg st="2" end="2"/>
                                            </p:txEl>
                                          </p:spTgt>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500"/>
                            </p:stCondLst>
                            <p:childTnLst>
                              <p:par>
                                <p:cTn id="32" presetID="42" presetClass="entr" presetSubtype="0" fill="hold" nodeType="afterEffect">
                                  <p:stCondLst>
                                    <p:cond delay="0"/>
                                  </p:stCondLst>
                                  <p:childTnLst>
                                    <p:set>
                                      <p:cBhvr>
                                        <p:cTn id="33" dur="1" fill="hold">
                                          <p:stCondLst>
                                            <p:cond delay="0"/>
                                          </p:stCondLst>
                                        </p:cTn>
                                        <p:tgtEl>
                                          <p:spTgt spid="1413122">
                                            <p:txEl>
                                              <p:pRg st="3" end="3"/>
                                            </p:txEl>
                                          </p:spTgt>
                                        </p:tgtEl>
                                        <p:attrNameLst>
                                          <p:attrName>style.visibility</p:attrName>
                                        </p:attrNameLst>
                                      </p:cBhvr>
                                      <p:to>
                                        <p:strVal val="visible"/>
                                      </p:to>
                                    </p:set>
                                    <p:animEffect transition="in" filter="fade">
                                      <p:cBhvr>
                                        <p:cTn id="34" dur="500"/>
                                        <p:tgtEl>
                                          <p:spTgt spid="1413122">
                                            <p:txEl>
                                              <p:pRg st="3" end="3"/>
                                            </p:txEl>
                                          </p:spTgt>
                                        </p:tgtEl>
                                      </p:cBhvr>
                                    </p:animEffect>
                                    <p:anim calcmode="lin" valueType="num">
                                      <p:cBhvr>
                                        <p:cTn id="35" dur="500" fill="hold"/>
                                        <p:tgtEl>
                                          <p:spTgt spid="1413122">
                                            <p:txEl>
                                              <p:pRg st="3" end="3"/>
                                            </p:txEl>
                                          </p:spTgt>
                                        </p:tgtEl>
                                        <p:attrNameLst>
                                          <p:attrName>ppt_x</p:attrName>
                                        </p:attrNameLst>
                                      </p:cBhvr>
                                      <p:tavLst>
                                        <p:tav tm="0">
                                          <p:val>
                                            <p:strVal val="#ppt_x"/>
                                          </p:val>
                                        </p:tav>
                                        <p:tav tm="100000">
                                          <p:val>
                                            <p:strVal val="#ppt_x"/>
                                          </p:val>
                                        </p:tav>
                                      </p:tavLst>
                                    </p:anim>
                                    <p:anim calcmode="lin" valueType="num">
                                      <p:cBhvr>
                                        <p:cTn id="36" dur="500" fill="hold"/>
                                        <p:tgtEl>
                                          <p:spTgt spid="1413122">
                                            <p:txEl>
                                              <p:pRg st="3" end="3"/>
                                            </p:txEl>
                                          </p:spTgt>
                                        </p:tgtEl>
                                        <p:attrNameLst>
                                          <p:attrName>ppt_y</p:attrName>
                                        </p:attrNameLst>
                                      </p:cBhvr>
                                      <p:tavLst>
                                        <p:tav tm="0">
                                          <p:val>
                                            <p:strVal val="#ppt_y+.1"/>
                                          </p:val>
                                        </p:tav>
                                        <p:tav tm="100000">
                                          <p:val>
                                            <p:strVal val="#ppt_y"/>
                                          </p:val>
                                        </p:tav>
                                      </p:tavLst>
                                    </p:anim>
                                  </p:childTnLst>
                                </p:cTn>
                              </p:par>
                            </p:childTnLst>
                          </p:cTn>
                        </p:par>
                        <p:par>
                          <p:cTn id="37" fill="hold" nodeType="afterGroup">
                            <p:stCondLst>
                              <p:cond delay="3000"/>
                            </p:stCondLst>
                            <p:childTnLst>
                              <p:par>
                                <p:cTn id="38" presetID="42" presetClass="entr" presetSubtype="0" fill="hold" nodeType="afterEffect">
                                  <p:stCondLst>
                                    <p:cond delay="0"/>
                                  </p:stCondLst>
                                  <p:childTnLst>
                                    <p:set>
                                      <p:cBhvr>
                                        <p:cTn id="39" dur="1" fill="hold">
                                          <p:stCondLst>
                                            <p:cond delay="0"/>
                                          </p:stCondLst>
                                        </p:cTn>
                                        <p:tgtEl>
                                          <p:spTgt spid="1413122">
                                            <p:txEl>
                                              <p:pRg st="4" end="4"/>
                                            </p:txEl>
                                          </p:spTgt>
                                        </p:tgtEl>
                                        <p:attrNameLst>
                                          <p:attrName>style.visibility</p:attrName>
                                        </p:attrNameLst>
                                      </p:cBhvr>
                                      <p:to>
                                        <p:strVal val="visible"/>
                                      </p:to>
                                    </p:set>
                                    <p:animEffect transition="in" filter="fade">
                                      <p:cBhvr>
                                        <p:cTn id="40" dur="500"/>
                                        <p:tgtEl>
                                          <p:spTgt spid="1413122">
                                            <p:txEl>
                                              <p:pRg st="4" end="4"/>
                                            </p:txEl>
                                          </p:spTgt>
                                        </p:tgtEl>
                                      </p:cBhvr>
                                    </p:animEffect>
                                    <p:anim calcmode="lin" valueType="num">
                                      <p:cBhvr>
                                        <p:cTn id="41" dur="500" fill="hold"/>
                                        <p:tgtEl>
                                          <p:spTgt spid="1413122">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1413122">
                                            <p:txEl>
                                              <p:pRg st="4" end="4"/>
                                            </p:txEl>
                                          </p:spTgt>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3500"/>
                            </p:stCondLst>
                            <p:childTnLst>
                              <p:par>
                                <p:cTn id="44" presetID="42" presetClass="entr" presetSubtype="0" fill="hold" nodeType="afterEffect">
                                  <p:stCondLst>
                                    <p:cond delay="0"/>
                                  </p:stCondLst>
                                  <p:childTnLst>
                                    <p:set>
                                      <p:cBhvr>
                                        <p:cTn id="45" dur="1" fill="hold">
                                          <p:stCondLst>
                                            <p:cond delay="0"/>
                                          </p:stCondLst>
                                        </p:cTn>
                                        <p:tgtEl>
                                          <p:spTgt spid="1413122">
                                            <p:txEl>
                                              <p:pRg st="5" end="5"/>
                                            </p:txEl>
                                          </p:spTgt>
                                        </p:tgtEl>
                                        <p:attrNameLst>
                                          <p:attrName>style.visibility</p:attrName>
                                        </p:attrNameLst>
                                      </p:cBhvr>
                                      <p:to>
                                        <p:strVal val="visible"/>
                                      </p:to>
                                    </p:set>
                                    <p:animEffect transition="in" filter="fade">
                                      <p:cBhvr>
                                        <p:cTn id="46" dur="500"/>
                                        <p:tgtEl>
                                          <p:spTgt spid="1413122">
                                            <p:txEl>
                                              <p:pRg st="5" end="5"/>
                                            </p:txEl>
                                          </p:spTgt>
                                        </p:tgtEl>
                                      </p:cBhvr>
                                    </p:animEffect>
                                    <p:anim calcmode="lin" valueType="num">
                                      <p:cBhvr>
                                        <p:cTn id="47" dur="500" fill="hold"/>
                                        <p:tgtEl>
                                          <p:spTgt spid="1413122">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1413122">
                                            <p:txEl>
                                              <p:pRg st="5" end="5"/>
                                            </p:txEl>
                                          </p:spTgt>
                                        </p:tgtEl>
                                        <p:attrNameLst>
                                          <p:attrName>ppt_y</p:attrName>
                                        </p:attrNameLst>
                                      </p:cBhvr>
                                      <p:tavLst>
                                        <p:tav tm="0">
                                          <p:val>
                                            <p:strVal val="#ppt_y+.1"/>
                                          </p:val>
                                        </p:tav>
                                        <p:tav tm="100000">
                                          <p:val>
                                            <p:strVal val="#ppt_y"/>
                                          </p:val>
                                        </p:tav>
                                      </p:tavLst>
                                    </p:anim>
                                  </p:childTnLst>
                                </p:cTn>
                              </p:par>
                            </p:childTnLst>
                          </p:cTn>
                        </p:par>
                        <p:par>
                          <p:cTn id="49" fill="hold" nodeType="afterGroup">
                            <p:stCondLst>
                              <p:cond delay="4000"/>
                            </p:stCondLst>
                            <p:childTnLst>
                              <p:par>
                                <p:cTn id="50" presetID="42" presetClass="entr" presetSubtype="0" fill="hold" nodeType="afterEffect">
                                  <p:stCondLst>
                                    <p:cond delay="0"/>
                                  </p:stCondLst>
                                  <p:childTnLst>
                                    <p:set>
                                      <p:cBhvr>
                                        <p:cTn id="51" dur="1" fill="hold">
                                          <p:stCondLst>
                                            <p:cond delay="0"/>
                                          </p:stCondLst>
                                        </p:cTn>
                                        <p:tgtEl>
                                          <p:spTgt spid="1413122">
                                            <p:txEl>
                                              <p:pRg st="6" end="6"/>
                                            </p:txEl>
                                          </p:spTgt>
                                        </p:tgtEl>
                                        <p:attrNameLst>
                                          <p:attrName>style.visibility</p:attrName>
                                        </p:attrNameLst>
                                      </p:cBhvr>
                                      <p:to>
                                        <p:strVal val="visible"/>
                                      </p:to>
                                    </p:set>
                                    <p:animEffect transition="in" filter="fade">
                                      <p:cBhvr>
                                        <p:cTn id="52" dur="500"/>
                                        <p:tgtEl>
                                          <p:spTgt spid="1413122">
                                            <p:txEl>
                                              <p:pRg st="6" end="6"/>
                                            </p:txEl>
                                          </p:spTgt>
                                        </p:tgtEl>
                                      </p:cBhvr>
                                    </p:animEffect>
                                    <p:anim calcmode="lin" valueType="num">
                                      <p:cBhvr>
                                        <p:cTn id="53" dur="500" fill="hold"/>
                                        <p:tgtEl>
                                          <p:spTgt spid="1413122">
                                            <p:txEl>
                                              <p:pRg st="6" end="6"/>
                                            </p:txEl>
                                          </p:spTgt>
                                        </p:tgtEl>
                                        <p:attrNameLst>
                                          <p:attrName>ppt_x</p:attrName>
                                        </p:attrNameLst>
                                      </p:cBhvr>
                                      <p:tavLst>
                                        <p:tav tm="0">
                                          <p:val>
                                            <p:strVal val="#ppt_x"/>
                                          </p:val>
                                        </p:tav>
                                        <p:tav tm="100000">
                                          <p:val>
                                            <p:strVal val="#ppt_x"/>
                                          </p:val>
                                        </p:tav>
                                      </p:tavLst>
                                    </p:anim>
                                    <p:anim calcmode="lin" valueType="num">
                                      <p:cBhvr>
                                        <p:cTn id="54" dur="500" fill="hold"/>
                                        <p:tgtEl>
                                          <p:spTgt spid="1413122">
                                            <p:txEl>
                                              <p:pRg st="6" end="6"/>
                                            </p:txEl>
                                          </p:spTgt>
                                        </p:tgtEl>
                                        <p:attrNameLst>
                                          <p:attrName>ppt_y</p:attrName>
                                        </p:attrNameLst>
                                      </p:cBhvr>
                                      <p:tavLst>
                                        <p:tav tm="0">
                                          <p:val>
                                            <p:strVal val="#ppt_y+.1"/>
                                          </p:val>
                                        </p:tav>
                                        <p:tav tm="100000">
                                          <p:val>
                                            <p:strVal val="#ppt_y"/>
                                          </p:val>
                                        </p:tav>
                                      </p:tavLst>
                                    </p:anim>
                                  </p:childTnLst>
                                </p:cTn>
                              </p:par>
                            </p:childTnLst>
                          </p:cTn>
                        </p:par>
                        <p:par>
                          <p:cTn id="55" fill="hold" nodeType="afterGroup">
                            <p:stCondLst>
                              <p:cond delay="4500"/>
                            </p:stCondLst>
                            <p:childTnLst>
                              <p:par>
                                <p:cTn id="56" presetID="42" presetClass="entr" presetSubtype="0" fill="hold" nodeType="afterEffect">
                                  <p:stCondLst>
                                    <p:cond delay="0"/>
                                  </p:stCondLst>
                                  <p:childTnLst>
                                    <p:set>
                                      <p:cBhvr>
                                        <p:cTn id="57" dur="1" fill="hold">
                                          <p:stCondLst>
                                            <p:cond delay="0"/>
                                          </p:stCondLst>
                                        </p:cTn>
                                        <p:tgtEl>
                                          <p:spTgt spid="1413122">
                                            <p:txEl>
                                              <p:pRg st="7" end="7"/>
                                            </p:txEl>
                                          </p:spTgt>
                                        </p:tgtEl>
                                        <p:attrNameLst>
                                          <p:attrName>style.visibility</p:attrName>
                                        </p:attrNameLst>
                                      </p:cBhvr>
                                      <p:to>
                                        <p:strVal val="visible"/>
                                      </p:to>
                                    </p:set>
                                    <p:animEffect transition="in" filter="fade">
                                      <p:cBhvr>
                                        <p:cTn id="58" dur="500"/>
                                        <p:tgtEl>
                                          <p:spTgt spid="1413122">
                                            <p:txEl>
                                              <p:pRg st="7" end="7"/>
                                            </p:txEl>
                                          </p:spTgt>
                                        </p:tgtEl>
                                      </p:cBhvr>
                                    </p:animEffect>
                                    <p:anim calcmode="lin" valueType="num">
                                      <p:cBhvr>
                                        <p:cTn id="59" dur="500" fill="hold"/>
                                        <p:tgtEl>
                                          <p:spTgt spid="1413122">
                                            <p:txEl>
                                              <p:pRg st="7" end="7"/>
                                            </p:txEl>
                                          </p:spTgt>
                                        </p:tgtEl>
                                        <p:attrNameLst>
                                          <p:attrName>ppt_x</p:attrName>
                                        </p:attrNameLst>
                                      </p:cBhvr>
                                      <p:tavLst>
                                        <p:tav tm="0">
                                          <p:val>
                                            <p:strVal val="#ppt_x"/>
                                          </p:val>
                                        </p:tav>
                                        <p:tav tm="100000">
                                          <p:val>
                                            <p:strVal val="#ppt_x"/>
                                          </p:val>
                                        </p:tav>
                                      </p:tavLst>
                                    </p:anim>
                                    <p:anim calcmode="lin" valueType="num">
                                      <p:cBhvr>
                                        <p:cTn id="60" dur="500" fill="hold"/>
                                        <p:tgtEl>
                                          <p:spTgt spid="1413122">
                                            <p:txEl>
                                              <p:pRg st="7" end="7"/>
                                            </p:txEl>
                                          </p:spTgt>
                                        </p:tgtEl>
                                        <p:attrNameLst>
                                          <p:attrName>ppt_y</p:attrName>
                                        </p:attrNameLst>
                                      </p:cBhvr>
                                      <p:tavLst>
                                        <p:tav tm="0">
                                          <p:val>
                                            <p:strVal val="#ppt_y+.1"/>
                                          </p:val>
                                        </p:tav>
                                        <p:tav tm="100000">
                                          <p:val>
                                            <p:strVal val="#ppt_y"/>
                                          </p:val>
                                        </p:tav>
                                      </p:tavLst>
                                    </p:anim>
                                  </p:childTnLst>
                                </p:cTn>
                              </p:par>
                            </p:childTnLst>
                          </p:cTn>
                        </p:par>
                        <p:par>
                          <p:cTn id="61" fill="hold" nodeType="afterGroup">
                            <p:stCondLst>
                              <p:cond delay="5000"/>
                            </p:stCondLst>
                            <p:childTnLst>
                              <p:par>
                                <p:cTn id="62" presetID="42" presetClass="entr" presetSubtype="0" fill="hold" nodeType="afterEffect">
                                  <p:stCondLst>
                                    <p:cond delay="0"/>
                                  </p:stCondLst>
                                  <p:childTnLst>
                                    <p:set>
                                      <p:cBhvr>
                                        <p:cTn id="63" dur="1" fill="hold">
                                          <p:stCondLst>
                                            <p:cond delay="0"/>
                                          </p:stCondLst>
                                        </p:cTn>
                                        <p:tgtEl>
                                          <p:spTgt spid="1413122">
                                            <p:txEl>
                                              <p:pRg st="8" end="8"/>
                                            </p:txEl>
                                          </p:spTgt>
                                        </p:tgtEl>
                                        <p:attrNameLst>
                                          <p:attrName>style.visibility</p:attrName>
                                        </p:attrNameLst>
                                      </p:cBhvr>
                                      <p:to>
                                        <p:strVal val="visible"/>
                                      </p:to>
                                    </p:set>
                                    <p:animEffect transition="in" filter="fade">
                                      <p:cBhvr>
                                        <p:cTn id="64" dur="500"/>
                                        <p:tgtEl>
                                          <p:spTgt spid="1413122">
                                            <p:txEl>
                                              <p:pRg st="8" end="8"/>
                                            </p:txEl>
                                          </p:spTgt>
                                        </p:tgtEl>
                                      </p:cBhvr>
                                    </p:animEffect>
                                    <p:anim calcmode="lin" valueType="num">
                                      <p:cBhvr>
                                        <p:cTn id="65" dur="500" fill="hold"/>
                                        <p:tgtEl>
                                          <p:spTgt spid="1413122">
                                            <p:txEl>
                                              <p:pRg st="8" end="8"/>
                                            </p:txEl>
                                          </p:spTgt>
                                        </p:tgtEl>
                                        <p:attrNameLst>
                                          <p:attrName>ppt_x</p:attrName>
                                        </p:attrNameLst>
                                      </p:cBhvr>
                                      <p:tavLst>
                                        <p:tav tm="0">
                                          <p:val>
                                            <p:strVal val="#ppt_x"/>
                                          </p:val>
                                        </p:tav>
                                        <p:tav tm="100000">
                                          <p:val>
                                            <p:strVal val="#ppt_x"/>
                                          </p:val>
                                        </p:tav>
                                      </p:tavLst>
                                    </p:anim>
                                    <p:anim calcmode="lin" valueType="num">
                                      <p:cBhvr>
                                        <p:cTn id="66" dur="500" fill="hold"/>
                                        <p:tgtEl>
                                          <p:spTgt spid="1413122">
                                            <p:txEl>
                                              <p:pRg st="8" end="8"/>
                                            </p:txEl>
                                          </p:spTgt>
                                        </p:tgtEl>
                                        <p:attrNameLst>
                                          <p:attrName>ppt_y</p:attrName>
                                        </p:attrNameLst>
                                      </p:cBhvr>
                                      <p:tavLst>
                                        <p:tav tm="0">
                                          <p:val>
                                            <p:strVal val="#ppt_y+.1"/>
                                          </p:val>
                                        </p:tav>
                                        <p:tav tm="100000">
                                          <p:val>
                                            <p:strVal val="#ppt_y"/>
                                          </p:val>
                                        </p:tav>
                                      </p:tavLst>
                                    </p:anim>
                                  </p:childTnLst>
                                </p:cTn>
                              </p:par>
                            </p:childTnLst>
                          </p:cTn>
                        </p:par>
                        <p:par>
                          <p:cTn id="67" fill="hold" nodeType="afterGroup">
                            <p:stCondLst>
                              <p:cond delay="5500"/>
                            </p:stCondLst>
                            <p:childTnLst>
                              <p:par>
                                <p:cTn id="68" presetID="42" presetClass="entr" presetSubtype="0" fill="hold" nodeType="afterEffect">
                                  <p:stCondLst>
                                    <p:cond delay="0"/>
                                  </p:stCondLst>
                                  <p:childTnLst>
                                    <p:set>
                                      <p:cBhvr>
                                        <p:cTn id="69" dur="1" fill="hold">
                                          <p:stCondLst>
                                            <p:cond delay="0"/>
                                          </p:stCondLst>
                                        </p:cTn>
                                        <p:tgtEl>
                                          <p:spTgt spid="1413122">
                                            <p:txEl>
                                              <p:pRg st="9" end="9"/>
                                            </p:txEl>
                                          </p:spTgt>
                                        </p:tgtEl>
                                        <p:attrNameLst>
                                          <p:attrName>style.visibility</p:attrName>
                                        </p:attrNameLst>
                                      </p:cBhvr>
                                      <p:to>
                                        <p:strVal val="visible"/>
                                      </p:to>
                                    </p:set>
                                    <p:animEffect transition="in" filter="fade">
                                      <p:cBhvr>
                                        <p:cTn id="70" dur="500"/>
                                        <p:tgtEl>
                                          <p:spTgt spid="1413122">
                                            <p:txEl>
                                              <p:pRg st="9" end="9"/>
                                            </p:txEl>
                                          </p:spTgt>
                                        </p:tgtEl>
                                      </p:cBhvr>
                                    </p:animEffect>
                                    <p:anim calcmode="lin" valueType="num">
                                      <p:cBhvr>
                                        <p:cTn id="71" dur="500" fill="hold"/>
                                        <p:tgtEl>
                                          <p:spTgt spid="1413122">
                                            <p:txEl>
                                              <p:pRg st="9" end="9"/>
                                            </p:txEl>
                                          </p:spTgt>
                                        </p:tgtEl>
                                        <p:attrNameLst>
                                          <p:attrName>ppt_x</p:attrName>
                                        </p:attrNameLst>
                                      </p:cBhvr>
                                      <p:tavLst>
                                        <p:tav tm="0">
                                          <p:val>
                                            <p:strVal val="#ppt_x"/>
                                          </p:val>
                                        </p:tav>
                                        <p:tav tm="100000">
                                          <p:val>
                                            <p:strVal val="#ppt_x"/>
                                          </p:val>
                                        </p:tav>
                                      </p:tavLst>
                                    </p:anim>
                                    <p:anim calcmode="lin" valueType="num">
                                      <p:cBhvr>
                                        <p:cTn id="72" dur="500" fill="hold"/>
                                        <p:tgtEl>
                                          <p:spTgt spid="141312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1000" fill="hold"/>
                                        <p:tgtEl>
                                          <p:spTgt spid="2"/>
                                        </p:tgtEl>
                                        <p:attrNameLst>
                                          <p:attrName>ppt_w</p:attrName>
                                        </p:attrNameLst>
                                      </p:cBhvr>
                                      <p:tavLst>
                                        <p:tav tm="0">
                                          <p:val>
                                            <p:strVal val="#ppt_w*0.70"/>
                                          </p:val>
                                        </p:tav>
                                        <p:tav tm="100000">
                                          <p:val>
                                            <p:strVal val="#ppt_w"/>
                                          </p:val>
                                        </p:tav>
                                      </p:tavLst>
                                    </p:anim>
                                    <p:anim calcmode="lin" valueType="num">
                                      <p:cBhvr>
                                        <p:cTn id="78" dur="1000" fill="hold"/>
                                        <p:tgtEl>
                                          <p:spTgt spid="2"/>
                                        </p:tgtEl>
                                        <p:attrNameLst>
                                          <p:attrName>ppt_h</p:attrName>
                                        </p:attrNameLst>
                                      </p:cBhvr>
                                      <p:tavLst>
                                        <p:tav tm="0">
                                          <p:val>
                                            <p:strVal val="#ppt_h"/>
                                          </p:val>
                                        </p:tav>
                                        <p:tav tm="100000">
                                          <p:val>
                                            <p:strVal val="#ppt_h"/>
                                          </p:val>
                                        </p:tav>
                                      </p:tavLst>
                                    </p:anim>
                                    <p:animEffect transition="in" filter="fade">
                                      <p:cBhvr>
                                        <p:cTn id="79" dur="1000"/>
                                        <p:tgtEl>
                                          <p:spTgt spid="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xit" presetSubtype="0" fill="hold" nodeType="clickEffect">
                                  <p:stCondLst>
                                    <p:cond delay="0"/>
                                  </p:stCondLst>
                                  <p:childTnLst>
                                    <p:anim calcmode="lin" valueType="num">
                                      <p:cBhvr>
                                        <p:cTn id="83" dur="1000"/>
                                        <p:tgtEl>
                                          <p:spTgt spid="2"/>
                                        </p:tgtEl>
                                        <p:attrNameLst>
                                          <p:attrName>ppt_w</p:attrName>
                                        </p:attrNameLst>
                                      </p:cBhvr>
                                      <p:tavLst>
                                        <p:tav tm="0">
                                          <p:val>
                                            <p:strVal val="ppt_w"/>
                                          </p:val>
                                        </p:tav>
                                        <p:tav tm="100000">
                                          <p:val>
                                            <p:strVal val="ppt_w*0.70"/>
                                          </p:val>
                                        </p:tav>
                                      </p:tavLst>
                                    </p:anim>
                                    <p:anim calcmode="lin" valueType="num">
                                      <p:cBhvr>
                                        <p:cTn id="84" dur="1000"/>
                                        <p:tgtEl>
                                          <p:spTgt spid="2"/>
                                        </p:tgtEl>
                                        <p:attrNameLst>
                                          <p:attrName>ppt_h</p:attrName>
                                        </p:attrNameLst>
                                      </p:cBhvr>
                                      <p:tavLst>
                                        <p:tav tm="0">
                                          <p:val>
                                            <p:strVal val="ppt_h"/>
                                          </p:val>
                                        </p:tav>
                                        <p:tav tm="100000">
                                          <p:val>
                                            <p:strVal val="ppt_h"/>
                                          </p:val>
                                        </p:tav>
                                      </p:tavLst>
                                    </p:anim>
                                    <p:animEffect transition="out" filter="fade">
                                      <p:cBhvr>
                                        <p:cTn id="85" dur="1000"/>
                                        <p:tgtEl>
                                          <p:spTgt spid="2"/>
                                        </p:tgtEl>
                                      </p:cBhvr>
                                    </p:animEffect>
                                    <p:set>
                                      <p:cBhvr>
                                        <p:cTn id="8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3" grpId="0"/>
      <p:bldP spid="141312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a:extLst>
              <a:ext uri="{FF2B5EF4-FFF2-40B4-BE49-F238E27FC236}">
                <a16:creationId xmlns:a16="http://schemas.microsoft.com/office/drawing/2014/main" id="{FA55114B-762E-1741-8720-EF2D3F1E3590}"/>
              </a:ext>
            </a:extLst>
          </p:cNvPr>
          <p:cNvSpPr>
            <a:spLocks noGrp="1" noChangeArrowheads="1"/>
          </p:cNvSpPr>
          <p:nvPr>
            <p:ph type="body" idx="1"/>
          </p:nvPr>
        </p:nvSpPr>
        <p:spPr>
          <a:xfrm>
            <a:off x="1889125" y="1143000"/>
            <a:ext cx="7127875" cy="5638800"/>
          </a:xfrm>
        </p:spPr>
        <p:txBody>
          <a:bodyPr/>
          <a:lstStyle/>
          <a:p>
            <a:pPr marL="180975" indent="-180975" eaLnBrk="1" hangingPunct="1">
              <a:lnSpc>
                <a:spcPct val="80000"/>
              </a:lnSpc>
              <a:spcBef>
                <a:spcPct val="40000"/>
              </a:spcBef>
              <a:spcAft>
                <a:spcPct val="20000"/>
              </a:spcAft>
            </a:pPr>
            <a:r>
              <a:rPr lang="es-ES" altLang="en-US" sz="1400"/>
              <a:t>Secciones conceptuales de un registro UDDI:</a:t>
            </a:r>
          </a:p>
          <a:p>
            <a:pPr marL="542925" lvl="1" indent="-182563" eaLnBrk="1" hangingPunct="1">
              <a:lnSpc>
                <a:spcPct val="80000"/>
              </a:lnSpc>
              <a:spcAft>
                <a:spcPct val="30000"/>
              </a:spcAft>
            </a:pPr>
            <a:r>
              <a:rPr lang="es-ES" altLang="en-US" sz="1200" b="1"/>
              <a:t>Blanca </a:t>
            </a:r>
            <a:r>
              <a:rPr lang="es-ES" altLang="en-US" sz="1200">
                <a:sym typeface="Wingdings" pitchFamily="2" charset="2"/>
              </a:rPr>
              <a:t> Simi</a:t>
            </a:r>
            <a:r>
              <a:rPr lang="es-ES" altLang="en-US" sz="1200"/>
              <a:t>lar a la información que aparece en el directorio telefónico, que incluye nombre, teléfono, y dirección</a:t>
            </a:r>
          </a:p>
          <a:p>
            <a:pPr marL="542925" lvl="1" indent="-182563" eaLnBrk="1" hangingPunct="1">
              <a:lnSpc>
                <a:spcPct val="80000"/>
              </a:lnSpc>
              <a:spcAft>
                <a:spcPct val="30000"/>
              </a:spcAft>
            </a:pPr>
            <a:r>
              <a:rPr lang="es-ES" altLang="en-US" sz="1200" b="1"/>
              <a:t>Amarilla</a:t>
            </a:r>
            <a:r>
              <a:rPr lang="es-ES" altLang="en-US" sz="1200" b="1" i="1"/>
              <a:t> </a:t>
            </a:r>
            <a:r>
              <a:rPr lang="es-ES" altLang="en-US" sz="1200">
                <a:sym typeface="Wingdings" pitchFamily="2" charset="2"/>
              </a:rPr>
              <a:t> S</a:t>
            </a:r>
            <a:r>
              <a:rPr lang="es-ES" altLang="en-US" sz="1200"/>
              <a:t>imilar a su equivalente telefónico, e incluyen categorías de catalogación industrial tradicionales, ubicación geográfica, etc. </a:t>
            </a:r>
          </a:p>
          <a:p>
            <a:pPr marL="542925" lvl="1" indent="-182563" eaLnBrk="1" hangingPunct="1">
              <a:lnSpc>
                <a:spcPct val="80000"/>
              </a:lnSpc>
              <a:spcAft>
                <a:spcPct val="30000"/>
              </a:spcAft>
            </a:pPr>
            <a:r>
              <a:rPr lang="es-ES" altLang="en-US" sz="1200" b="1"/>
              <a:t>Verde</a:t>
            </a:r>
            <a:r>
              <a:rPr lang="es-ES" altLang="en-US" sz="1200" b="1" i="1"/>
              <a:t> </a:t>
            </a:r>
            <a:r>
              <a:rPr lang="es-ES" altLang="en-US" sz="1200">
                <a:sym typeface="Wingdings" pitchFamily="2" charset="2"/>
              </a:rPr>
              <a:t></a:t>
            </a:r>
            <a:r>
              <a:rPr lang="es-ES" altLang="en-US" sz="1200"/>
              <a:t> información técnica acerca de los servicios ofrecidos por los negocios</a:t>
            </a:r>
          </a:p>
          <a:p>
            <a:pPr marL="180975" indent="-180975" eaLnBrk="1" hangingPunct="1">
              <a:lnSpc>
                <a:spcPct val="80000"/>
              </a:lnSpc>
              <a:spcBef>
                <a:spcPct val="40000"/>
              </a:spcBef>
              <a:spcAft>
                <a:spcPct val="20000"/>
              </a:spcAft>
            </a:pPr>
            <a:r>
              <a:rPr lang="es-ES" altLang="en-US" sz="1400"/>
              <a:t>Estructura central de un registro UDDI </a:t>
            </a:r>
            <a:r>
              <a:rPr lang="es-ES" altLang="en-US" sz="1400">
                <a:sym typeface="Wingdings" pitchFamily="2" charset="2"/>
              </a:rPr>
              <a:t> 4</a:t>
            </a:r>
            <a:r>
              <a:rPr lang="es-ES" altLang="en-US" sz="1400"/>
              <a:t> tipos de estructuras:</a:t>
            </a:r>
          </a:p>
          <a:p>
            <a:pPr marL="542925" lvl="1" indent="-182563" eaLnBrk="1" hangingPunct="1">
              <a:lnSpc>
                <a:spcPct val="80000"/>
              </a:lnSpc>
              <a:spcAft>
                <a:spcPct val="30000"/>
              </a:spcAft>
            </a:pPr>
            <a:r>
              <a:rPr lang="es-ES" altLang="en-US" sz="1200" b="1"/>
              <a:t>businessEntity </a:t>
            </a:r>
            <a:r>
              <a:rPr lang="es-ES" altLang="en-US" sz="1200" b="1">
                <a:sym typeface="Wingdings" pitchFamily="2" charset="2"/>
              </a:rPr>
              <a:t></a:t>
            </a:r>
            <a:r>
              <a:rPr lang="es-ES" altLang="en-US" sz="1200"/>
              <a:t> Información sobre un negocio o entidad. Utilizada por el negocio para publicar información descriptiva sobre si mismo y los servicios que ofrece</a:t>
            </a:r>
          </a:p>
          <a:p>
            <a:pPr marL="542925" lvl="1" indent="-182563" eaLnBrk="1" hangingPunct="1">
              <a:lnSpc>
                <a:spcPct val="80000"/>
              </a:lnSpc>
              <a:spcAft>
                <a:spcPct val="30000"/>
              </a:spcAft>
            </a:pPr>
            <a:r>
              <a:rPr lang="es-ES" altLang="en-US" sz="1200" b="1"/>
              <a:t>businessService </a:t>
            </a:r>
            <a:r>
              <a:rPr lang="es-ES" altLang="en-US" sz="1200" b="1">
                <a:sym typeface="Wingdings" pitchFamily="2" charset="2"/>
              </a:rPr>
              <a:t> </a:t>
            </a:r>
            <a:r>
              <a:rPr lang="es-ES" altLang="en-US" sz="1200"/>
              <a:t>Servicios o procesos de negocios que provee la estructura businessEntity</a:t>
            </a:r>
          </a:p>
          <a:p>
            <a:pPr marL="542925" lvl="1" indent="-182563" eaLnBrk="1" hangingPunct="1">
              <a:lnSpc>
                <a:spcPct val="80000"/>
              </a:lnSpc>
              <a:spcAft>
                <a:spcPct val="30000"/>
              </a:spcAft>
            </a:pPr>
            <a:r>
              <a:rPr lang="es-ES" altLang="en-US" sz="1200" b="1"/>
              <a:t>bindingTemplate: </a:t>
            </a:r>
            <a:r>
              <a:rPr lang="es-ES" altLang="en-US" sz="1200"/>
              <a:t>Datos importantes que describen las características técnicas de la implementación del servicio ofrecido</a:t>
            </a:r>
          </a:p>
          <a:p>
            <a:pPr marL="542925" lvl="1" indent="-182563" eaLnBrk="1" hangingPunct="1">
              <a:lnSpc>
                <a:spcPct val="80000"/>
              </a:lnSpc>
              <a:spcAft>
                <a:spcPct val="30000"/>
              </a:spcAft>
            </a:pPr>
            <a:r>
              <a:rPr lang="es-ES" altLang="en-US" sz="1200" b="1"/>
              <a:t>tModel </a:t>
            </a:r>
            <a:r>
              <a:rPr lang="es-ES" altLang="en-US" sz="1200" b="1">
                <a:sym typeface="Wingdings" pitchFamily="2" charset="2"/>
              </a:rPr>
              <a:t></a:t>
            </a:r>
            <a:r>
              <a:rPr lang="es-ES" altLang="en-US" sz="1200"/>
              <a:t> Especificación y categorización técnica</a:t>
            </a:r>
          </a:p>
          <a:p>
            <a:pPr marL="180975" indent="-180975" eaLnBrk="1" hangingPunct="1">
              <a:lnSpc>
                <a:spcPct val="80000"/>
              </a:lnSpc>
              <a:spcBef>
                <a:spcPct val="40000"/>
              </a:spcBef>
              <a:spcAft>
                <a:spcPct val="20000"/>
              </a:spcAft>
            </a:pPr>
            <a:r>
              <a:rPr lang="es-ES" altLang="en-US" sz="1400"/>
              <a:t>Características de UDDI. Dos categorías de API:</a:t>
            </a:r>
          </a:p>
          <a:p>
            <a:pPr marL="542925" lvl="1" indent="-182563" eaLnBrk="1" hangingPunct="1">
              <a:lnSpc>
                <a:spcPct val="80000"/>
              </a:lnSpc>
              <a:spcAft>
                <a:spcPct val="30000"/>
              </a:spcAft>
            </a:pPr>
            <a:r>
              <a:rPr lang="es-ES" altLang="en-US" sz="1200"/>
              <a:t>De  </a:t>
            </a:r>
            <a:r>
              <a:rPr lang="es-ES" altLang="en-US" sz="1200" b="1"/>
              <a:t>autenticación </a:t>
            </a:r>
            <a:r>
              <a:rPr lang="es-ES" altLang="en-US" sz="1200" b="1">
                <a:sym typeface="Wingdings" pitchFamily="2" charset="2"/>
              </a:rPr>
              <a:t> </a:t>
            </a:r>
            <a:r>
              <a:rPr lang="es-ES" altLang="en-US" sz="1200">
                <a:sym typeface="Wingdings" pitchFamily="2" charset="2"/>
              </a:rPr>
              <a:t>Mecanismo que permite identificar al proveedor y consumidor de servicios</a:t>
            </a:r>
            <a:endParaRPr lang="es-ES" altLang="en-US" sz="1200" b="1"/>
          </a:p>
          <a:p>
            <a:pPr marL="542925" lvl="1" indent="-182563" eaLnBrk="1" hangingPunct="1">
              <a:lnSpc>
                <a:spcPct val="80000"/>
              </a:lnSpc>
              <a:spcAft>
                <a:spcPct val="30000"/>
              </a:spcAft>
            </a:pPr>
            <a:r>
              <a:rPr lang="es-ES" altLang="en-US" sz="1200"/>
              <a:t>De </a:t>
            </a:r>
            <a:r>
              <a:rPr lang="es-ES" altLang="en-US" sz="1200" b="1"/>
              <a:t>publicación </a:t>
            </a:r>
            <a:r>
              <a:rPr lang="es-ES" altLang="en-US" sz="1200" b="1">
                <a:sym typeface="Wingdings" pitchFamily="2" charset="2"/>
              </a:rPr>
              <a:t> </a:t>
            </a:r>
            <a:r>
              <a:rPr lang="es-ES" altLang="en-US" sz="1200"/>
              <a:t>Mecanismo para que los proveedores de servicios se registren (ellos mismos y sus servicios) en el Registro UDDI.</a:t>
            </a:r>
          </a:p>
          <a:p>
            <a:pPr marL="542925" lvl="1" indent="-182563" eaLnBrk="1" hangingPunct="1">
              <a:lnSpc>
                <a:spcPct val="80000"/>
              </a:lnSpc>
              <a:spcAft>
                <a:spcPct val="30000"/>
              </a:spcAft>
            </a:pPr>
            <a:r>
              <a:rPr lang="es-ES" altLang="en-US" sz="1200"/>
              <a:t>De </a:t>
            </a:r>
            <a:r>
              <a:rPr lang="es-ES" altLang="en-US" sz="1200" b="1"/>
              <a:t>consulta </a:t>
            </a:r>
            <a:r>
              <a:rPr lang="es-ES" altLang="en-US" sz="1200" b="1">
                <a:sym typeface="Wingdings" pitchFamily="2" charset="2"/>
              </a:rPr>
              <a:t> </a:t>
            </a:r>
            <a:r>
              <a:rPr lang="es-ES" altLang="en-US" sz="1200"/>
              <a:t>Permite a los subscriptores </a:t>
            </a:r>
            <a:r>
              <a:rPr lang="es-ES" altLang="en-US" sz="1200" b="1"/>
              <a:t>buscar</a:t>
            </a:r>
            <a:r>
              <a:rPr lang="es-ES" altLang="en-US" sz="1200"/>
              <a:t> los servicios disponibles y </a:t>
            </a:r>
            <a:r>
              <a:rPr lang="es-ES" altLang="en-US" sz="1200" b="1"/>
              <a:t>obtener</a:t>
            </a:r>
            <a:r>
              <a:rPr lang="es-ES" altLang="en-US" sz="1200"/>
              <a:t> el servicio una vez localizado</a:t>
            </a:r>
          </a:p>
          <a:p>
            <a:pPr marL="542925" lvl="1" indent="-182563" eaLnBrk="1" hangingPunct="1">
              <a:lnSpc>
                <a:spcPct val="80000"/>
              </a:lnSpc>
              <a:spcAft>
                <a:spcPct val="30000"/>
              </a:spcAft>
            </a:pPr>
            <a:r>
              <a:rPr lang="es-ES" altLang="en-US" sz="1200">
                <a:hlinkClick r:id="rId4"/>
              </a:rPr>
              <a:t>http://www.uddi.org</a:t>
            </a:r>
            <a:r>
              <a:rPr lang="es-ES" altLang="en-US" sz="1200"/>
              <a:t> </a:t>
            </a:r>
            <a:r>
              <a:rPr lang="es-ES" altLang="en-US" sz="1200">
                <a:sym typeface="Wingdings" pitchFamily="2" charset="2"/>
              </a:rPr>
              <a:t> Microsoft e IBM</a:t>
            </a:r>
          </a:p>
          <a:p>
            <a:pPr marL="542925" lvl="1" indent="-182563" eaLnBrk="1" hangingPunct="1">
              <a:lnSpc>
                <a:spcPct val="80000"/>
              </a:lnSpc>
              <a:spcAft>
                <a:spcPct val="30000"/>
              </a:spcAft>
            </a:pPr>
            <a:r>
              <a:rPr lang="es-ES" altLang="en-US" sz="1200">
                <a:sym typeface="Wingdings" pitchFamily="2" charset="2"/>
              </a:rPr>
              <a:t>Registro UDDI de código abierto  jUDDIv3</a:t>
            </a:r>
            <a:endParaRPr lang="es-ES" altLang="en-US" sz="1200"/>
          </a:p>
        </p:txBody>
      </p:sp>
      <p:sp>
        <p:nvSpPr>
          <p:cNvPr id="1415171" name="Rectangle 3">
            <a:extLst>
              <a:ext uri="{FF2B5EF4-FFF2-40B4-BE49-F238E27FC236}">
                <a16:creationId xmlns:a16="http://schemas.microsoft.com/office/drawing/2014/main" id="{15233552-652C-F941-B592-1C298826620D}"/>
              </a:ext>
            </a:extLst>
          </p:cNvPr>
          <p:cNvSpPr>
            <a:spLocks noGrp="1" noChangeArrowheads="1"/>
          </p:cNvSpPr>
          <p:nvPr>
            <p:ph type="title"/>
          </p:nvPr>
        </p:nvSpPr>
        <p:spPr/>
        <p:txBody>
          <a:bodyPr/>
          <a:lstStyle/>
          <a:p>
            <a:pPr eaLnBrk="1" hangingPunct="1"/>
            <a:r>
              <a:rPr lang="es-ES" altLang="en-US"/>
              <a:t>servicios web</a:t>
            </a:r>
          </a:p>
        </p:txBody>
      </p:sp>
      <p:sp>
        <p:nvSpPr>
          <p:cNvPr id="1415172" name="Text Box 4">
            <a:extLst>
              <a:ext uri="{FF2B5EF4-FFF2-40B4-BE49-F238E27FC236}">
                <a16:creationId xmlns:a16="http://schemas.microsoft.com/office/drawing/2014/main" id="{AE46FB1B-E4D4-374F-8707-D40EB26A92C8}"/>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uddi</a:t>
            </a:r>
          </a:p>
        </p:txBody>
      </p:sp>
      <p:grpSp>
        <p:nvGrpSpPr>
          <p:cNvPr id="29700" name="Group 2">
            <a:extLst>
              <a:ext uri="{FF2B5EF4-FFF2-40B4-BE49-F238E27FC236}">
                <a16:creationId xmlns:a16="http://schemas.microsoft.com/office/drawing/2014/main" id="{EB1FBE26-5FA8-1344-A78B-076D7C711190}"/>
              </a:ext>
            </a:extLst>
          </p:cNvPr>
          <p:cNvGrpSpPr>
            <a:grpSpLocks/>
          </p:cNvGrpSpPr>
          <p:nvPr/>
        </p:nvGrpSpPr>
        <p:grpSpPr bwMode="auto">
          <a:xfrm>
            <a:off x="50800" y="1257300"/>
            <a:ext cx="1752600" cy="419100"/>
            <a:chOff x="32" y="792"/>
            <a:chExt cx="1104" cy="264"/>
          </a:xfrm>
        </p:grpSpPr>
        <p:grpSp>
          <p:nvGrpSpPr>
            <p:cNvPr id="29701" name="Group 3">
              <a:extLst>
                <a:ext uri="{FF2B5EF4-FFF2-40B4-BE49-F238E27FC236}">
                  <a16:creationId xmlns:a16="http://schemas.microsoft.com/office/drawing/2014/main" id="{C39309B7-1189-8142-BC16-80F6345665BB}"/>
                </a:ext>
              </a:extLst>
            </p:cNvPr>
            <p:cNvGrpSpPr>
              <a:grpSpLocks/>
            </p:cNvGrpSpPr>
            <p:nvPr/>
          </p:nvGrpSpPr>
          <p:grpSpPr bwMode="auto">
            <a:xfrm>
              <a:off x="80" y="864"/>
              <a:ext cx="1056" cy="192"/>
              <a:chOff x="79" y="464"/>
              <a:chExt cx="1056" cy="192"/>
            </a:xfrm>
          </p:grpSpPr>
          <p:sp>
            <p:nvSpPr>
              <p:cNvPr id="29703" name="AutoShape 4">
                <a:extLst>
                  <a:ext uri="{FF2B5EF4-FFF2-40B4-BE49-F238E27FC236}">
                    <a16:creationId xmlns:a16="http://schemas.microsoft.com/office/drawing/2014/main" id="{4C561303-93C8-8C4B-946E-AC818CDCDDAF}"/>
                  </a:ext>
                </a:extLst>
              </p:cNvPr>
              <p:cNvSpPr>
                <a:spLocks noChangeArrowheads="1"/>
              </p:cNvSpPr>
              <p:nvPr/>
            </p:nvSpPr>
            <p:spPr bwMode="auto">
              <a:xfrm>
                <a:off x="79" y="485"/>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9704" name="Text Box 5">
                <a:extLst>
                  <a:ext uri="{FF2B5EF4-FFF2-40B4-BE49-F238E27FC236}">
                    <a16:creationId xmlns:a16="http://schemas.microsoft.com/office/drawing/2014/main" id="{C6E1C33F-1878-5B4C-A991-BA37AD31D13A}"/>
                  </a:ext>
                </a:extLst>
              </p:cNvPr>
              <p:cNvSpPr txBox="1">
                <a:spLocks noChangeArrowheads="1"/>
              </p:cNvSpPr>
              <p:nvPr/>
            </p:nvSpPr>
            <p:spPr bwMode="auto">
              <a:xfrm>
                <a:off x="79" y="464"/>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29702" name="Freeform 6">
              <a:extLst>
                <a:ext uri="{FF2B5EF4-FFF2-40B4-BE49-F238E27FC236}">
                  <a16:creationId xmlns:a16="http://schemas.microsoft.com/office/drawing/2014/main" id="{389BD468-C99C-B449-A1C4-A6196D66D841}"/>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15171"/>
                                        </p:tgtEl>
                                      </p:cBhvr>
                                    </p:animEffect>
                                    <p:animScale>
                                      <p:cBhvr>
                                        <p:cTn id="7" dur="500" autoRev="1" fill="hold"/>
                                        <p:tgtEl>
                                          <p:spTgt spid="1415171"/>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15172"/>
                                        </p:tgtEl>
                                        <p:attrNameLst>
                                          <p:attrName>style.visibility</p:attrName>
                                        </p:attrNameLst>
                                      </p:cBhvr>
                                      <p:to>
                                        <p:strVal val="visible"/>
                                      </p:to>
                                    </p:set>
                                    <p:anim calcmode="lin" valueType="num">
                                      <p:cBhvr>
                                        <p:cTn id="10" dur="1000" fill="hold"/>
                                        <p:tgtEl>
                                          <p:spTgt spid="1415172"/>
                                        </p:tgtEl>
                                        <p:attrNameLst>
                                          <p:attrName>ppt_w</p:attrName>
                                        </p:attrNameLst>
                                      </p:cBhvr>
                                      <p:tavLst>
                                        <p:tav tm="0">
                                          <p:val>
                                            <p:strVal val="#ppt_w*0.70"/>
                                          </p:val>
                                        </p:tav>
                                        <p:tav tm="100000">
                                          <p:val>
                                            <p:strVal val="#ppt_w"/>
                                          </p:val>
                                        </p:tav>
                                      </p:tavLst>
                                    </p:anim>
                                    <p:anim calcmode="lin" valueType="num">
                                      <p:cBhvr>
                                        <p:cTn id="11" dur="1000" fill="hold"/>
                                        <p:tgtEl>
                                          <p:spTgt spid="1415172"/>
                                        </p:tgtEl>
                                        <p:attrNameLst>
                                          <p:attrName>ppt_h</p:attrName>
                                        </p:attrNameLst>
                                      </p:cBhvr>
                                      <p:tavLst>
                                        <p:tav tm="0">
                                          <p:val>
                                            <p:strVal val="#ppt_h"/>
                                          </p:val>
                                        </p:tav>
                                        <p:tav tm="100000">
                                          <p:val>
                                            <p:strVal val="#ppt_h"/>
                                          </p:val>
                                        </p:tav>
                                      </p:tavLst>
                                    </p:anim>
                                    <p:animEffect transition="in" filter="fade">
                                      <p:cBhvr>
                                        <p:cTn id="12" dur="1000"/>
                                        <p:tgtEl>
                                          <p:spTgt spid="1415172"/>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grpId="0" nodeType="withEffect">
                                  <p:stCondLst>
                                    <p:cond delay="0"/>
                                  </p:stCondLst>
                                  <p:childTnLst>
                                    <p:set>
                                      <p:cBhvr>
                                        <p:cTn id="14" dur="1" fill="hold">
                                          <p:stCondLst>
                                            <p:cond delay="0"/>
                                          </p:stCondLst>
                                        </p:cTn>
                                        <p:tgtEl>
                                          <p:spTgt spid="1415170">
                                            <p:txEl>
                                              <p:pRg st="0" end="0"/>
                                            </p:txEl>
                                          </p:spTgt>
                                        </p:tgtEl>
                                        <p:attrNameLst>
                                          <p:attrName>style.visibility</p:attrName>
                                        </p:attrNameLst>
                                      </p:cBhvr>
                                      <p:to>
                                        <p:strVal val="visible"/>
                                      </p:to>
                                    </p:set>
                                    <p:animEffect transition="in" filter="fade">
                                      <p:cBhvr>
                                        <p:cTn id="15" dur="500"/>
                                        <p:tgtEl>
                                          <p:spTgt spid="1415170">
                                            <p:txEl>
                                              <p:pRg st="0" end="0"/>
                                            </p:txEl>
                                          </p:spTgt>
                                        </p:tgtEl>
                                      </p:cBhvr>
                                    </p:animEffect>
                                    <p:anim calcmode="lin" valueType="num">
                                      <p:cBhvr>
                                        <p:cTn id="16" dur="500" fill="hold"/>
                                        <p:tgtEl>
                                          <p:spTgt spid="1415170">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415170">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0" end="0"/>
                                            </p:txEl>
                                          </p:spTgt>
                                        </p:tgtEl>
                                        <p:attrNameLst>
                                          <p:attrName>ppt_c</p:attrName>
                                        </p:attrNameLst>
                                      </p:cBhvr>
                                      <p:to>
                                        <a:schemeClr val="folHlink"/>
                                      </p:to>
                                    </p:animClr>
                                  </p:subTnLst>
                                </p:cTn>
                              </p:par>
                              <p:par>
                                <p:cTn id="18" presetID="42" presetClass="entr" presetSubtype="0" fill="hold" grpId="0" nodeType="withEffect">
                                  <p:stCondLst>
                                    <p:cond delay="0"/>
                                  </p:stCondLst>
                                  <p:childTnLst>
                                    <p:set>
                                      <p:cBhvr>
                                        <p:cTn id="19" dur="1" fill="hold">
                                          <p:stCondLst>
                                            <p:cond delay="0"/>
                                          </p:stCondLst>
                                        </p:cTn>
                                        <p:tgtEl>
                                          <p:spTgt spid="1415170">
                                            <p:txEl>
                                              <p:pRg st="1" end="1"/>
                                            </p:txEl>
                                          </p:spTgt>
                                        </p:tgtEl>
                                        <p:attrNameLst>
                                          <p:attrName>style.visibility</p:attrName>
                                        </p:attrNameLst>
                                      </p:cBhvr>
                                      <p:to>
                                        <p:strVal val="visible"/>
                                      </p:to>
                                    </p:set>
                                    <p:animEffect transition="in" filter="fade">
                                      <p:cBhvr>
                                        <p:cTn id="20" dur="500"/>
                                        <p:tgtEl>
                                          <p:spTgt spid="1415170">
                                            <p:txEl>
                                              <p:pRg st="1" end="1"/>
                                            </p:txEl>
                                          </p:spTgt>
                                        </p:tgtEl>
                                      </p:cBhvr>
                                    </p:animEffect>
                                    <p:anim calcmode="lin" valueType="num">
                                      <p:cBhvr>
                                        <p:cTn id="21" dur="500" fill="hold"/>
                                        <p:tgtEl>
                                          <p:spTgt spid="1415170">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415170">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1" end="1"/>
                                            </p:txEl>
                                          </p:spTgt>
                                        </p:tgtEl>
                                        <p:attrNameLst>
                                          <p:attrName>ppt_c</p:attrName>
                                        </p:attrNameLst>
                                      </p:cBhvr>
                                      <p:to>
                                        <a:schemeClr val="folHlink"/>
                                      </p:to>
                                    </p:animClr>
                                  </p:subTnLst>
                                </p:cTn>
                              </p:par>
                              <p:par>
                                <p:cTn id="23" presetID="42" presetClass="entr" presetSubtype="0" fill="hold" grpId="0" nodeType="withEffect">
                                  <p:stCondLst>
                                    <p:cond delay="0"/>
                                  </p:stCondLst>
                                  <p:childTnLst>
                                    <p:set>
                                      <p:cBhvr>
                                        <p:cTn id="24" dur="1" fill="hold">
                                          <p:stCondLst>
                                            <p:cond delay="0"/>
                                          </p:stCondLst>
                                        </p:cTn>
                                        <p:tgtEl>
                                          <p:spTgt spid="1415170">
                                            <p:txEl>
                                              <p:pRg st="2" end="2"/>
                                            </p:txEl>
                                          </p:spTgt>
                                        </p:tgtEl>
                                        <p:attrNameLst>
                                          <p:attrName>style.visibility</p:attrName>
                                        </p:attrNameLst>
                                      </p:cBhvr>
                                      <p:to>
                                        <p:strVal val="visible"/>
                                      </p:to>
                                    </p:set>
                                    <p:animEffect transition="in" filter="fade">
                                      <p:cBhvr>
                                        <p:cTn id="25" dur="500"/>
                                        <p:tgtEl>
                                          <p:spTgt spid="1415170">
                                            <p:txEl>
                                              <p:pRg st="2" end="2"/>
                                            </p:txEl>
                                          </p:spTgt>
                                        </p:tgtEl>
                                      </p:cBhvr>
                                    </p:animEffect>
                                    <p:anim calcmode="lin" valueType="num">
                                      <p:cBhvr>
                                        <p:cTn id="26" dur="500" fill="hold"/>
                                        <p:tgtEl>
                                          <p:spTgt spid="1415170">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415170">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2" end="2"/>
                                            </p:txEl>
                                          </p:spTgt>
                                        </p:tgtEl>
                                        <p:attrNameLst>
                                          <p:attrName>ppt_c</p:attrName>
                                        </p:attrNameLst>
                                      </p:cBhvr>
                                      <p:to>
                                        <a:schemeClr val="folHlink"/>
                                      </p:to>
                                    </p:animClr>
                                  </p:subTnLst>
                                </p:cTn>
                              </p:par>
                              <p:par>
                                <p:cTn id="28" presetID="42" presetClass="entr" presetSubtype="0" fill="hold" grpId="0" nodeType="withEffect">
                                  <p:stCondLst>
                                    <p:cond delay="0"/>
                                  </p:stCondLst>
                                  <p:childTnLst>
                                    <p:set>
                                      <p:cBhvr>
                                        <p:cTn id="29" dur="1" fill="hold">
                                          <p:stCondLst>
                                            <p:cond delay="0"/>
                                          </p:stCondLst>
                                        </p:cTn>
                                        <p:tgtEl>
                                          <p:spTgt spid="1415170">
                                            <p:txEl>
                                              <p:pRg st="3" end="3"/>
                                            </p:txEl>
                                          </p:spTgt>
                                        </p:tgtEl>
                                        <p:attrNameLst>
                                          <p:attrName>style.visibility</p:attrName>
                                        </p:attrNameLst>
                                      </p:cBhvr>
                                      <p:to>
                                        <p:strVal val="visible"/>
                                      </p:to>
                                    </p:set>
                                    <p:animEffect transition="in" filter="fade">
                                      <p:cBhvr>
                                        <p:cTn id="30" dur="500"/>
                                        <p:tgtEl>
                                          <p:spTgt spid="1415170">
                                            <p:txEl>
                                              <p:pRg st="3" end="3"/>
                                            </p:txEl>
                                          </p:spTgt>
                                        </p:tgtEl>
                                      </p:cBhvr>
                                    </p:animEffect>
                                    <p:anim calcmode="lin" valueType="num">
                                      <p:cBhvr>
                                        <p:cTn id="31" dur="500" fill="hold"/>
                                        <p:tgtEl>
                                          <p:spTgt spid="1415170">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415170">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3" end="3"/>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15170">
                                            <p:txEl>
                                              <p:pRg st="4" end="4"/>
                                            </p:txEl>
                                          </p:spTgt>
                                        </p:tgtEl>
                                        <p:attrNameLst>
                                          <p:attrName>style.visibility</p:attrName>
                                        </p:attrNameLst>
                                      </p:cBhvr>
                                      <p:to>
                                        <p:strVal val="visible"/>
                                      </p:to>
                                    </p:set>
                                    <p:animEffect transition="in" filter="fade">
                                      <p:cBhvr>
                                        <p:cTn id="37" dur="500"/>
                                        <p:tgtEl>
                                          <p:spTgt spid="1415170">
                                            <p:txEl>
                                              <p:pRg st="4" end="4"/>
                                            </p:txEl>
                                          </p:spTgt>
                                        </p:tgtEl>
                                      </p:cBhvr>
                                    </p:animEffect>
                                    <p:anim calcmode="lin" valueType="num">
                                      <p:cBhvr>
                                        <p:cTn id="38" dur="500" fill="hold"/>
                                        <p:tgtEl>
                                          <p:spTgt spid="1415170">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415170">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4" end="4"/>
                                            </p:txEl>
                                          </p:spTgt>
                                        </p:tgtEl>
                                        <p:attrNameLst>
                                          <p:attrName>ppt_c</p:attrName>
                                        </p:attrNameLst>
                                      </p:cBhvr>
                                      <p:to>
                                        <a:schemeClr val="folHlink"/>
                                      </p:to>
                                    </p:animClr>
                                  </p:subTnLst>
                                </p:cTn>
                              </p:par>
                              <p:par>
                                <p:cTn id="40" presetID="42" presetClass="entr" presetSubtype="0" fill="hold" grpId="0" nodeType="withEffect">
                                  <p:stCondLst>
                                    <p:cond delay="0"/>
                                  </p:stCondLst>
                                  <p:childTnLst>
                                    <p:set>
                                      <p:cBhvr>
                                        <p:cTn id="41" dur="1" fill="hold">
                                          <p:stCondLst>
                                            <p:cond delay="0"/>
                                          </p:stCondLst>
                                        </p:cTn>
                                        <p:tgtEl>
                                          <p:spTgt spid="1415170">
                                            <p:txEl>
                                              <p:pRg st="5" end="5"/>
                                            </p:txEl>
                                          </p:spTgt>
                                        </p:tgtEl>
                                        <p:attrNameLst>
                                          <p:attrName>style.visibility</p:attrName>
                                        </p:attrNameLst>
                                      </p:cBhvr>
                                      <p:to>
                                        <p:strVal val="visible"/>
                                      </p:to>
                                    </p:set>
                                    <p:animEffect transition="in" filter="fade">
                                      <p:cBhvr>
                                        <p:cTn id="42" dur="500"/>
                                        <p:tgtEl>
                                          <p:spTgt spid="1415170">
                                            <p:txEl>
                                              <p:pRg st="5" end="5"/>
                                            </p:txEl>
                                          </p:spTgt>
                                        </p:tgtEl>
                                      </p:cBhvr>
                                    </p:animEffect>
                                    <p:anim calcmode="lin" valueType="num">
                                      <p:cBhvr>
                                        <p:cTn id="43" dur="500" fill="hold"/>
                                        <p:tgtEl>
                                          <p:spTgt spid="1415170">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1415170">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5" end="5"/>
                                            </p:txEl>
                                          </p:spTgt>
                                        </p:tgtEl>
                                        <p:attrNameLst>
                                          <p:attrName>ppt_c</p:attrName>
                                        </p:attrNameLst>
                                      </p:cBhvr>
                                      <p:to>
                                        <a:schemeClr val="folHlink"/>
                                      </p:to>
                                    </p:animClr>
                                  </p:subTnLst>
                                </p:cTn>
                              </p:par>
                              <p:par>
                                <p:cTn id="45" presetID="42" presetClass="entr" presetSubtype="0" fill="hold" grpId="0" nodeType="withEffect">
                                  <p:stCondLst>
                                    <p:cond delay="0"/>
                                  </p:stCondLst>
                                  <p:childTnLst>
                                    <p:set>
                                      <p:cBhvr>
                                        <p:cTn id="46" dur="1" fill="hold">
                                          <p:stCondLst>
                                            <p:cond delay="0"/>
                                          </p:stCondLst>
                                        </p:cTn>
                                        <p:tgtEl>
                                          <p:spTgt spid="1415170">
                                            <p:txEl>
                                              <p:pRg st="6" end="6"/>
                                            </p:txEl>
                                          </p:spTgt>
                                        </p:tgtEl>
                                        <p:attrNameLst>
                                          <p:attrName>style.visibility</p:attrName>
                                        </p:attrNameLst>
                                      </p:cBhvr>
                                      <p:to>
                                        <p:strVal val="visible"/>
                                      </p:to>
                                    </p:set>
                                    <p:animEffect transition="in" filter="fade">
                                      <p:cBhvr>
                                        <p:cTn id="47" dur="500"/>
                                        <p:tgtEl>
                                          <p:spTgt spid="1415170">
                                            <p:txEl>
                                              <p:pRg st="6" end="6"/>
                                            </p:txEl>
                                          </p:spTgt>
                                        </p:tgtEl>
                                      </p:cBhvr>
                                    </p:animEffect>
                                    <p:anim calcmode="lin" valueType="num">
                                      <p:cBhvr>
                                        <p:cTn id="48" dur="500" fill="hold"/>
                                        <p:tgtEl>
                                          <p:spTgt spid="1415170">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1415170">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6" end="6"/>
                                            </p:txEl>
                                          </p:spTgt>
                                        </p:tgtEl>
                                        <p:attrNameLst>
                                          <p:attrName>ppt_c</p:attrName>
                                        </p:attrNameLst>
                                      </p:cBhvr>
                                      <p:to>
                                        <a:schemeClr val="folHlink"/>
                                      </p:to>
                                    </p:animClr>
                                  </p:subTnLst>
                                </p:cTn>
                              </p:par>
                              <p:par>
                                <p:cTn id="50" presetID="42" presetClass="entr" presetSubtype="0" fill="hold" grpId="0" nodeType="withEffect">
                                  <p:stCondLst>
                                    <p:cond delay="0"/>
                                  </p:stCondLst>
                                  <p:childTnLst>
                                    <p:set>
                                      <p:cBhvr>
                                        <p:cTn id="51" dur="1" fill="hold">
                                          <p:stCondLst>
                                            <p:cond delay="0"/>
                                          </p:stCondLst>
                                        </p:cTn>
                                        <p:tgtEl>
                                          <p:spTgt spid="1415170">
                                            <p:txEl>
                                              <p:pRg st="7" end="7"/>
                                            </p:txEl>
                                          </p:spTgt>
                                        </p:tgtEl>
                                        <p:attrNameLst>
                                          <p:attrName>style.visibility</p:attrName>
                                        </p:attrNameLst>
                                      </p:cBhvr>
                                      <p:to>
                                        <p:strVal val="visible"/>
                                      </p:to>
                                    </p:set>
                                    <p:animEffect transition="in" filter="fade">
                                      <p:cBhvr>
                                        <p:cTn id="52" dur="500"/>
                                        <p:tgtEl>
                                          <p:spTgt spid="1415170">
                                            <p:txEl>
                                              <p:pRg st="7" end="7"/>
                                            </p:txEl>
                                          </p:spTgt>
                                        </p:tgtEl>
                                      </p:cBhvr>
                                    </p:animEffect>
                                    <p:anim calcmode="lin" valueType="num">
                                      <p:cBhvr>
                                        <p:cTn id="53" dur="500" fill="hold"/>
                                        <p:tgtEl>
                                          <p:spTgt spid="1415170">
                                            <p:txEl>
                                              <p:pRg st="7" end="7"/>
                                            </p:txEl>
                                          </p:spTgt>
                                        </p:tgtEl>
                                        <p:attrNameLst>
                                          <p:attrName>ppt_x</p:attrName>
                                        </p:attrNameLst>
                                      </p:cBhvr>
                                      <p:tavLst>
                                        <p:tav tm="0">
                                          <p:val>
                                            <p:strVal val="#ppt_x"/>
                                          </p:val>
                                        </p:tav>
                                        <p:tav tm="100000">
                                          <p:val>
                                            <p:strVal val="#ppt_x"/>
                                          </p:val>
                                        </p:tav>
                                      </p:tavLst>
                                    </p:anim>
                                    <p:anim calcmode="lin" valueType="num">
                                      <p:cBhvr>
                                        <p:cTn id="54" dur="500" fill="hold"/>
                                        <p:tgtEl>
                                          <p:spTgt spid="1415170">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7" end="7"/>
                                            </p:txEl>
                                          </p:spTgt>
                                        </p:tgtEl>
                                        <p:attrNameLst>
                                          <p:attrName>ppt_c</p:attrName>
                                        </p:attrNameLst>
                                      </p:cBhvr>
                                      <p:to>
                                        <a:schemeClr val="folHlink"/>
                                      </p:to>
                                    </p:animClr>
                                  </p:subTnLst>
                                </p:cTn>
                              </p:par>
                              <p:par>
                                <p:cTn id="55" presetID="42" presetClass="entr" presetSubtype="0" fill="hold" grpId="0" nodeType="withEffect">
                                  <p:stCondLst>
                                    <p:cond delay="0"/>
                                  </p:stCondLst>
                                  <p:childTnLst>
                                    <p:set>
                                      <p:cBhvr>
                                        <p:cTn id="56" dur="1" fill="hold">
                                          <p:stCondLst>
                                            <p:cond delay="0"/>
                                          </p:stCondLst>
                                        </p:cTn>
                                        <p:tgtEl>
                                          <p:spTgt spid="1415170">
                                            <p:txEl>
                                              <p:pRg st="8" end="8"/>
                                            </p:txEl>
                                          </p:spTgt>
                                        </p:tgtEl>
                                        <p:attrNameLst>
                                          <p:attrName>style.visibility</p:attrName>
                                        </p:attrNameLst>
                                      </p:cBhvr>
                                      <p:to>
                                        <p:strVal val="visible"/>
                                      </p:to>
                                    </p:set>
                                    <p:animEffect transition="in" filter="fade">
                                      <p:cBhvr>
                                        <p:cTn id="57" dur="500"/>
                                        <p:tgtEl>
                                          <p:spTgt spid="1415170">
                                            <p:txEl>
                                              <p:pRg st="8" end="8"/>
                                            </p:txEl>
                                          </p:spTgt>
                                        </p:tgtEl>
                                      </p:cBhvr>
                                    </p:animEffect>
                                    <p:anim calcmode="lin" valueType="num">
                                      <p:cBhvr>
                                        <p:cTn id="58" dur="500" fill="hold"/>
                                        <p:tgtEl>
                                          <p:spTgt spid="1415170">
                                            <p:txEl>
                                              <p:pRg st="8" end="8"/>
                                            </p:txEl>
                                          </p:spTgt>
                                        </p:tgtEl>
                                        <p:attrNameLst>
                                          <p:attrName>ppt_x</p:attrName>
                                        </p:attrNameLst>
                                      </p:cBhvr>
                                      <p:tavLst>
                                        <p:tav tm="0">
                                          <p:val>
                                            <p:strVal val="#ppt_x"/>
                                          </p:val>
                                        </p:tav>
                                        <p:tav tm="100000">
                                          <p:val>
                                            <p:strVal val="#ppt_x"/>
                                          </p:val>
                                        </p:tav>
                                      </p:tavLst>
                                    </p:anim>
                                    <p:anim calcmode="lin" valueType="num">
                                      <p:cBhvr>
                                        <p:cTn id="59" dur="500" fill="hold"/>
                                        <p:tgtEl>
                                          <p:spTgt spid="1415170">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5170">
                                            <p:txEl>
                                              <p:pRg st="8" end="8"/>
                                            </p:txEl>
                                          </p:spTgt>
                                        </p:tgtEl>
                                        <p:attrNameLst>
                                          <p:attrName>ppt_c</p:attrName>
                                        </p:attrNameLst>
                                      </p:cBhvr>
                                      <p:to>
                                        <a:schemeClr val="folHlink"/>
                                      </p:to>
                                    </p:animClr>
                                  </p:sub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15170">
                                            <p:txEl>
                                              <p:pRg st="9" end="9"/>
                                            </p:txEl>
                                          </p:spTgt>
                                        </p:tgtEl>
                                        <p:attrNameLst>
                                          <p:attrName>style.visibility</p:attrName>
                                        </p:attrNameLst>
                                      </p:cBhvr>
                                      <p:to>
                                        <p:strVal val="visible"/>
                                      </p:to>
                                    </p:set>
                                    <p:animEffect transition="in" filter="fade">
                                      <p:cBhvr>
                                        <p:cTn id="64" dur="500"/>
                                        <p:tgtEl>
                                          <p:spTgt spid="1415170">
                                            <p:txEl>
                                              <p:pRg st="9" end="9"/>
                                            </p:txEl>
                                          </p:spTgt>
                                        </p:tgtEl>
                                      </p:cBhvr>
                                    </p:animEffect>
                                    <p:anim calcmode="lin" valueType="num">
                                      <p:cBhvr>
                                        <p:cTn id="65" dur="500" fill="hold"/>
                                        <p:tgtEl>
                                          <p:spTgt spid="1415170">
                                            <p:txEl>
                                              <p:pRg st="9" end="9"/>
                                            </p:txEl>
                                          </p:spTgt>
                                        </p:tgtEl>
                                        <p:attrNameLst>
                                          <p:attrName>ppt_x</p:attrName>
                                        </p:attrNameLst>
                                      </p:cBhvr>
                                      <p:tavLst>
                                        <p:tav tm="0">
                                          <p:val>
                                            <p:strVal val="#ppt_x"/>
                                          </p:val>
                                        </p:tav>
                                        <p:tav tm="100000">
                                          <p:val>
                                            <p:strVal val="#ppt_x"/>
                                          </p:val>
                                        </p:tav>
                                      </p:tavLst>
                                    </p:anim>
                                    <p:anim calcmode="lin" valueType="num">
                                      <p:cBhvr>
                                        <p:cTn id="66" dur="500" fill="hold"/>
                                        <p:tgtEl>
                                          <p:spTgt spid="1415170">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15170">
                                            <p:txEl>
                                              <p:pRg st="10" end="10"/>
                                            </p:txEl>
                                          </p:spTgt>
                                        </p:tgtEl>
                                        <p:attrNameLst>
                                          <p:attrName>style.visibility</p:attrName>
                                        </p:attrNameLst>
                                      </p:cBhvr>
                                      <p:to>
                                        <p:strVal val="visible"/>
                                      </p:to>
                                    </p:set>
                                    <p:animEffect transition="in" filter="fade">
                                      <p:cBhvr>
                                        <p:cTn id="69" dur="500"/>
                                        <p:tgtEl>
                                          <p:spTgt spid="1415170">
                                            <p:txEl>
                                              <p:pRg st="10" end="10"/>
                                            </p:txEl>
                                          </p:spTgt>
                                        </p:tgtEl>
                                      </p:cBhvr>
                                    </p:animEffect>
                                    <p:anim calcmode="lin" valueType="num">
                                      <p:cBhvr>
                                        <p:cTn id="70" dur="500" fill="hold"/>
                                        <p:tgtEl>
                                          <p:spTgt spid="1415170">
                                            <p:txEl>
                                              <p:pRg st="10" end="10"/>
                                            </p:txEl>
                                          </p:spTgt>
                                        </p:tgtEl>
                                        <p:attrNameLst>
                                          <p:attrName>ppt_x</p:attrName>
                                        </p:attrNameLst>
                                      </p:cBhvr>
                                      <p:tavLst>
                                        <p:tav tm="0">
                                          <p:val>
                                            <p:strVal val="#ppt_x"/>
                                          </p:val>
                                        </p:tav>
                                        <p:tav tm="100000">
                                          <p:val>
                                            <p:strVal val="#ppt_x"/>
                                          </p:val>
                                        </p:tav>
                                      </p:tavLst>
                                    </p:anim>
                                    <p:anim calcmode="lin" valueType="num">
                                      <p:cBhvr>
                                        <p:cTn id="71" dur="500" fill="hold"/>
                                        <p:tgtEl>
                                          <p:spTgt spid="1415170">
                                            <p:txEl>
                                              <p:pRg st="10" end="10"/>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15170">
                                            <p:txEl>
                                              <p:pRg st="11" end="11"/>
                                            </p:txEl>
                                          </p:spTgt>
                                        </p:tgtEl>
                                        <p:attrNameLst>
                                          <p:attrName>style.visibility</p:attrName>
                                        </p:attrNameLst>
                                      </p:cBhvr>
                                      <p:to>
                                        <p:strVal val="visible"/>
                                      </p:to>
                                    </p:set>
                                    <p:animEffect transition="in" filter="fade">
                                      <p:cBhvr>
                                        <p:cTn id="74" dur="500"/>
                                        <p:tgtEl>
                                          <p:spTgt spid="1415170">
                                            <p:txEl>
                                              <p:pRg st="11" end="11"/>
                                            </p:txEl>
                                          </p:spTgt>
                                        </p:tgtEl>
                                      </p:cBhvr>
                                    </p:animEffect>
                                    <p:anim calcmode="lin" valueType="num">
                                      <p:cBhvr>
                                        <p:cTn id="75" dur="500" fill="hold"/>
                                        <p:tgtEl>
                                          <p:spTgt spid="1415170">
                                            <p:txEl>
                                              <p:pRg st="11" end="11"/>
                                            </p:txEl>
                                          </p:spTgt>
                                        </p:tgtEl>
                                        <p:attrNameLst>
                                          <p:attrName>ppt_x</p:attrName>
                                        </p:attrNameLst>
                                      </p:cBhvr>
                                      <p:tavLst>
                                        <p:tav tm="0">
                                          <p:val>
                                            <p:strVal val="#ppt_x"/>
                                          </p:val>
                                        </p:tav>
                                        <p:tav tm="100000">
                                          <p:val>
                                            <p:strVal val="#ppt_x"/>
                                          </p:val>
                                        </p:tav>
                                      </p:tavLst>
                                    </p:anim>
                                    <p:anim calcmode="lin" valueType="num">
                                      <p:cBhvr>
                                        <p:cTn id="76" dur="500" fill="hold"/>
                                        <p:tgtEl>
                                          <p:spTgt spid="1415170">
                                            <p:txEl>
                                              <p:pRg st="11" end="11"/>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415170">
                                            <p:txEl>
                                              <p:pRg st="12" end="12"/>
                                            </p:txEl>
                                          </p:spTgt>
                                        </p:tgtEl>
                                        <p:attrNameLst>
                                          <p:attrName>style.visibility</p:attrName>
                                        </p:attrNameLst>
                                      </p:cBhvr>
                                      <p:to>
                                        <p:strVal val="visible"/>
                                      </p:to>
                                    </p:set>
                                    <p:animEffect transition="in" filter="fade">
                                      <p:cBhvr>
                                        <p:cTn id="79" dur="500"/>
                                        <p:tgtEl>
                                          <p:spTgt spid="1415170">
                                            <p:txEl>
                                              <p:pRg st="12" end="12"/>
                                            </p:txEl>
                                          </p:spTgt>
                                        </p:tgtEl>
                                      </p:cBhvr>
                                    </p:animEffect>
                                    <p:anim calcmode="lin" valueType="num">
                                      <p:cBhvr>
                                        <p:cTn id="80" dur="500" fill="hold"/>
                                        <p:tgtEl>
                                          <p:spTgt spid="1415170">
                                            <p:txEl>
                                              <p:pRg st="12" end="12"/>
                                            </p:txEl>
                                          </p:spTgt>
                                        </p:tgtEl>
                                        <p:attrNameLst>
                                          <p:attrName>ppt_x</p:attrName>
                                        </p:attrNameLst>
                                      </p:cBhvr>
                                      <p:tavLst>
                                        <p:tav tm="0">
                                          <p:val>
                                            <p:strVal val="#ppt_x"/>
                                          </p:val>
                                        </p:tav>
                                        <p:tav tm="100000">
                                          <p:val>
                                            <p:strVal val="#ppt_x"/>
                                          </p:val>
                                        </p:tav>
                                      </p:tavLst>
                                    </p:anim>
                                    <p:anim calcmode="lin" valueType="num">
                                      <p:cBhvr>
                                        <p:cTn id="81" dur="500" fill="hold"/>
                                        <p:tgtEl>
                                          <p:spTgt spid="1415170">
                                            <p:txEl>
                                              <p:pRg st="12" end="12"/>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415170">
                                            <p:txEl>
                                              <p:pRg st="13" end="13"/>
                                            </p:txEl>
                                          </p:spTgt>
                                        </p:tgtEl>
                                        <p:attrNameLst>
                                          <p:attrName>style.visibility</p:attrName>
                                        </p:attrNameLst>
                                      </p:cBhvr>
                                      <p:to>
                                        <p:strVal val="visible"/>
                                      </p:to>
                                    </p:set>
                                    <p:animEffect transition="in" filter="fade">
                                      <p:cBhvr>
                                        <p:cTn id="84" dur="500"/>
                                        <p:tgtEl>
                                          <p:spTgt spid="1415170">
                                            <p:txEl>
                                              <p:pRg st="13" end="13"/>
                                            </p:txEl>
                                          </p:spTgt>
                                        </p:tgtEl>
                                      </p:cBhvr>
                                    </p:animEffect>
                                    <p:anim calcmode="lin" valueType="num">
                                      <p:cBhvr>
                                        <p:cTn id="85" dur="500" fill="hold"/>
                                        <p:tgtEl>
                                          <p:spTgt spid="1415170">
                                            <p:txEl>
                                              <p:pRg st="13" end="13"/>
                                            </p:txEl>
                                          </p:spTgt>
                                        </p:tgtEl>
                                        <p:attrNameLst>
                                          <p:attrName>ppt_x</p:attrName>
                                        </p:attrNameLst>
                                      </p:cBhvr>
                                      <p:tavLst>
                                        <p:tav tm="0">
                                          <p:val>
                                            <p:strVal val="#ppt_x"/>
                                          </p:val>
                                        </p:tav>
                                        <p:tav tm="100000">
                                          <p:val>
                                            <p:strVal val="#ppt_x"/>
                                          </p:val>
                                        </p:tav>
                                      </p:tavLst>
                                    </p:anim>
                                    <p:anim calcmode="lin" valueType="num">
                                      <p:cBhvr>
                                        <p:cTn id="86" dur="500" fill="hold"/>
                                        <p:tgtEl>
                                          <p:spTgt spid="1415170">
                                            <p:txEl>
                                              <p:pRg st="13" end="13"/>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415170">
                                            <p:txEl>
                                              <p:pRg st="14" end="14"/>
                                            </p:txEl>
                                          </p:spTgt>
                                        </p:tgtEl>
                                        <p:attrNameLst>
                                          <p:attrName>style.visibility</p:attrName>
                                        </p:attrNameLst>
                                      </p:cBhvr>
                                      <p:to>
                                        <p:strVal val="visible"/>
                                      </p:to>
                                    </p:set>
                                    <p:animEffect transition="in" filter="fade">
                                      <p:cBhvr>
                                        <p:cTn id="89" dur="500"/>
                                        <p:tgtEl>
                                          <p:spTgt spid="1415170">
                                            <p:txEl>
                                              <p:pRg st="14" end="14"/>
                                            </p:txEl>
                                          </p:spTgt>
                                        </p:tgtEl>
                                      </p:cBhvr>
                                    </p:animEffect>
                                    <p:anim calcmode="lin" valueType="num">
                                      <p:cBhvr>
                                        <p:cTn id="90" dur="500" fill="hold"/>
                                        <p:tgtEl>
                                          <p:spTgt spid="1415170">
                                            <p:txEl>
                                              <p:pRg st="14" end="14"/>
                                            </p:txEl>
                                          </p:spTgt>
                                        </p:tgtEl>
                                        <p:attrNameLst>
                                          <p:attrName>ppt_x</p:attrName>
                                        </p:attrNameLst>
                                      </p:cBhvr>
                                      <p:tavLst>
                                        <p:tav tm="0">
                                          <p:val>
                                            <p:strVal val="#ppt_x"/>
                                          </p:val>
                                        </p:tav>
                                        <p:tav tm="100000">
                                          <p:val>
                                            <p:strVal val="#ppt_x"/>
                                          </p:val>
                                        </p:tav>
                                      </p:tavLst>
                                    </p:anim>
                                    <p:anim calcmode="lin" valueType="num">
                                      <p:cBhvr>
                                        <p:cTn id="91" dur="500" fill="hold"/>
                                        <p:tgtEl>
                                          <p:spTgt spid="1415170">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0" grpId="0" build="p"/>
      <p:bldP spid="1415171" grpId="0"/>
      <p:bldP spid="141517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2">
            <a:extLst>
              <a:ext uri="{FF2B5EF4-FFF2-40B4-BE49-F238E27FC236}">
                <a16:creationId xmlns:a16="http://schemas.microsoft.com/office/drawing/2014/main" id="{04EB30D7-2822-F942-86B1-546643F538AC}"/>
              </a:ext>
            </a:extLst>
          </p:cNvPr>
          <p:cNvGrpSpPr>
            <a:grpSpLocks/>
          </p:cNvGrpSpPr>
          <p:nvPr/>
        </p:nvGrpSpPr>
        <p:grpSpPr bwMode="auto">
          <a:xfrm>
            <a:off x="50800" y="1257300"/>
            <a:ext cx="1765300" cy="415925"/>
            <a:chOff x="32" y="792"/>
            <a:chExt cx="1112" cy="262"/>
          </a:xfrm>
        </p:grpSpPr>
        <p:grpSp>
          <p:nvGrpSpPr>
            <p:cNvPr id="31786" name="Group 3">
              <a:extLst>
                <a:ext uri="{FF2B5EF4-FFF2-40B4-BE49-F238E27FC236}">
                  <a16:creationId xmlns:a16="http://schemas.microsoft.com/office/drawing/2014/main" id="{93642C13-E388-B440-8624-056B8BC68CBE}"/>
                </a:ext>
              </a:extLst>
            </p:cNvPr>
            <p:cNvGrpSpPr>
              <a:grpSpLocks/>
            </p:cNvGrpSpPr>
            <p:nvPr/>
          </p:nvGrpSpPr>
          <p:grpSpPr bwMode="auto">
            <a:xfrm>
              <a:off x="88" y="862"/>
              <a:ext cx="1056" cy="192"/>
              <a:chOff x="87" y="462"/>
              <a:chExt cx="1056" cy="192"/>
            </a:xfrm>
          </p:grpSpPr>
          <p:sp>
            <p:nvSpPr>
              <p:cNvPr id="31788" name="AutoShape 4">
                <a:extLst>
                  <a:ext uri="{FF2B5EF4-FFF2-40B4-BE49-F238E27FC236}">
                    <a16:creationId xmlns:a16="http://schemas.microsoft.com/office/drawing/2014/main" id="{930B7146-75D5-254F-A52B-3C385BAC13CA}"/>
                  </a:ext>
                </a:extLst>
              </p:cNvPr>
              <p:cNvSpPr>
                <a:spLocks noChangeArrowheads="1"/>
              </p:cNvSpPr>
              <p:nvPr/>
            </p:nvSpPr>
            <p:spPr bwMode="auto">
              <a:xfrm>
                <a:off x="123" y="497"/>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1789" name="Text Box 5">
                <a:extLst>
                  <a:ext uri="{FF2B5EF4-FFF2-40B4-BE49-F238E27FC236}">
                    <a16:creationId xmlns:a16="http://schemas.microsoft.com/office/drawing/2014/main" id="{1F134BA9-AF29-E446-9C88-9ADBDD272DD2}"/>
                  </a:ext>
                </a:extLst>
              </p:cNvPr>
              <p:cNvSpPr txBox="1">
                <a:spLocks noChangeArrowheads="1"/>
              </p:cNvSpPr>
              <p:nvPr/>
            </p:nvSpPr>
            <p:spPr bwMode="auto">
              <a:xfrm>
                <a:off x="87" y="462"/>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31787" name="Freeform 6">
              <a:extLst>
                <a:ext uri="{FF2B5EF4-FFF2-40B4-BE49-F238E27FC236}">
                  <a16:creationId xmlns:a16="http://schemas.microsoft.com/office/drawing/2014/main" id="{A4DFD0C5-D2CE-B840-B1A7-F7347F47C516}"/>
                </a:ext>
              </a:extLst>
            </p:cNvPr>
            <p:cNvSpPr>
              <a:spLocks/>
            </p:cNvSpPr>
            <p:nvPr/>
          </p:nvSpPr>
          <p:spPr bwMode="auto">
            <a:xfrm>
              <a:off x="32" y="792"/>
              <a:ext cx="207" cy="198"/>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
        <p:nvSpPr>
          <p:cNvPr id="31746" name="Rectangle 2">
            <a:extLst>
              <a:ext uri="{FF2B5EF4-FFF2-40B4-BE49-F238E27FC236}">
                <a16:creationId xmlns:a16="http://schemas.microsoft.com/office/drawing/2014/main" id="{D091BD95-D781-804E-A17C-566DBC9FA4ED}"/>
              </a:ext>
            </a:extLst>
          </p:cNvPr>
          <p:cNvSpPr>
            <a:spLocks noGrp="1" noChangeArrowheads="1"/>
          </p:cNvSpPr>
          <p:nvPr>
            <p:ph type="body" idx="1"/>
          </p:nvPr>
        </p:nvSpPr>
        <p:spPr>
          <a:xfrm>
            <a:off x="1889125" y="1143000"/>
            <a:ext cx="7127875" cy="5638800"/>
          </a:xfrm>
        </p:spPr>
        <p:txBody>
          <a:bodyPr/>
          <a:lstStyle/>
          <a:p>
            <a:pPr marL="180975" indent="-180975" eaLnBrk="1" hangingPunct="1">
              <a:lnSpc>
                <a:spcPct val="80000"/>
              </a:lnSpc>
              <a:spcBef>
                <a:spcPct val="40000"/>
              </a:spcBef>
              <a:spcAft>
                <a:spcPct val="20000"/>
              </a:spcAft>
            </a:pPr>
            <a:r>
              <a:rPr lang="es-ES" altLang="en-US" sz="1600"/>
              <a:t>Secciones conceptuales de un registro UDDI:</a:t>
            </a:r>
          </a:p>
          <a:p>
            <a:pPr marL="542925" lvl="1" indent="-182563" eaLnBrk="1" hangingPunct="1">
              <a:lnSpc>
                <a:spcPct val="80000"/>
              </a:lnSpc>
              <a:spcAft>
                <a:spcPct val="30000"/>
              </a:spcAft>
            </a:pPr>
            <a:r>
              <a:rPr lang="es-ES" altLang="en-US" sz="1400" b="1"/>
              <a:t>Blanca </a:t>
            </a:r>
            <a:r>
              <a:rPr lang="es-ES" altLang="en-US" sz="1400">
                <a:sym typeface="Wingdings" pitchFamily="2" charset="2"/>
              </a:rPr>
              <a:t> Simi</a:t>
            </a:r>
            <a:r>
              <a:rPr lang="es-ES" altLang="en-US" sz="1400"/>
              <a:t>lar a la información que aparece en el directorio telefónico, que incluye nombre, teléfono, y dirección</a:t>
            </a:r>
          </a:p>
          <a:p>
            <a:pPr marL="542925" lvl="1" indent="-182563" eaLnBrk="1" hangingPunct="1">
              <a:lnSpc>
                <a:spcPct val="80000"/>
              </a:lnSpc>
              <a:spcAft>
                <a:spcPct val="30000"/>
              </a:spcAft>
            </a:pPr>
            <a:r>
              <a:rPr lang="es-ES" altLang="en-US" sz="1400" b="1"/>
              <a:t>Amarilla</a:t>
            </a:r>
            <a:r>
              <a:rPr lang="es-ES" altLang="en-US" sz="1400" b="1" i="1"/>
              <a:t> </a:t>
            </a:r>
            <a:r>
              <a:rPr lang="es-ES" altLang="en-US" sz="1400">
                <a:sym typeface="Wingdings" pitchFamily="2" charset="2"/>
              </a:rPr>
              <a:t> S</a:t>
            </a:r>
            <a:r>
              <a:rPr lang="es-ES" altLang="en-US" sz="1400"/>
              <a:t>imilar a su equivalente telefónico, e incluyen categorías de catalogación industrial tradicionales, ubicación geográfica, etc. </a:t>
            </a:r>
          </a:p>
          <a:p>
            <a:pPr marL="542925" lvl="1" indent="-182563" eaLnBrk="1" hangingPunct="1">
              <a:lnSpc>
                <a:spcPct val="80000"/>
              </a:lnSpc>
              <a:spcAft>
                <a:spcPct val="30000"/>
              </a:spcAft>
            </a:pPr>
            <a:r>
              <a:rPr lang="es-ES" altLang="en-US" sz="1400" b="1"/>
              <a:t>Verde</a:t>
            </a:r>
            <a:r>
              <a:rPr lang="es-ES" altLang="en-US" sz="1400" b="1" i="1"/>
              <a:t> </a:t>
            </a:r>
            <a:r>
              <a:rPr lang="es-ES" altLang="en-US" sz="1400">
                <a:sym typeface="Wingdings" pitchFamily="2" charset="2"/>
              </a:rPr>
              <a:t></a:t>
            </a:r>
            <a:r>
              <a:rPr lang="es-ES" altLang="en-US" sz="1400"/>
              <a:t> información técnica acerca de los servicios ofrecidos por los negocios</a:t>
            </a:r>
          </a:p>
          <a:p>
            <a:pPr marL="180975" indent="-180975" eaLnBrk="1" hangingPunct="1">
              <a:lnSpc>
                <a:spcPct val="80000"/>
              </a:lnSpc>
              <a:spcBef>
                <a:spcPct val="40000"/>
              </a:spcBef>
              <a:spcAft>
                <a:spcPct val="20000"/>
              </a:spcAft>
            </a:pPr>
            <a:r>
              <a:rPr lang="es-ES" altLang="en-US" sz="1600"/>
              <a:t>Estructura central de un registro UDDI </a:t>
            </a:r>
            <a:r>
              <a:rPr lang="es-ES" altLang="en-US" sz="1600">
                <a:sym typeface="Wingdings" pitchFamily="2" charset="2"/>
              </a:rPr>
              <a:t> 4</a:t>
            </a:r>
            <a:r>
              <a:rPr lang="es-ES" altLang="en-US" sz="1600"/>
              <a:t> tipos de estructuras:</a:t>
            </a:r>
          </a:p>
          <a:p>
            <a:pPr marL="542925" lvl="1" indent="-182563" eaLnBrk="1" hangingPunct="1">
              <a:lnSpc>
                <a:spcPct val="80000"/>
              </a:lnSpc>
              <a:spcAft>
                <a:spcPct val="30000"/>
              </a:spcAft>
            </a:pPr>
            <a:r>
              <a:rPr lang="es-ES" altLang="en-US" sz="1400" b="1"/>
              <a:t>businessEntity </a:t>
            </a:r>
            <a:r>
              <a:rPr lang="es-ES" altLang="en-US" sz="1400" b="1">
                <a:sym typeface="Wingdings" pitchFamily="2" charset="2"/>
              </a:rPr>
              <a:t></a:t>
            </a:r>
            <a:r>
              <a:rPr lang="es-ES" altLang="en-US" sz="1400"/>
              <a:t> Información sobre un negocio o entidad. Utilizada por el negocio para publicar información descriptiva sobre si mismo y los servicios que ofrece</a:t>
            </a:r>
          </a:p>
          <a:p>
            <a:pPr marL="542925" lvl="1" indent="-182563" eaLnBrk="1" hangingPunct="1">
              <a:lnSpc>
                <a:spcPct val="80000"/>
              </a:lnSpc>
              <a:spcAft>
                <a:spcPct val="30000"/>
              </a:spcAft>
            </a:pPr>
            <a:r>
              <a:rPr lang="es-ES" altLang="en-US" sz="1400" b="1"/>
              <a:t>businessService </a:t>
            </a:r>
            <a:r>
              <a:rPr lang="es-ES" altLang="en-US" sz="1400" b="1">
                <a:sym typeface="Wingdings" pitchFamily="2" charset="2"/>
              </a:rPr>
              <a:t> </a:t>
            </a:r>
            <a:r>
              <a:rPr lang="es-ES" altLang="en-US" sz="1400"/>
              <a:t>Servicios o procesos de negocios que provee la estructura businessEntity</a:t>
            </a:r>
          </a:p>
          <a:p>
            <a:pPr marL="542925" lvl="1" indent="-182563" eaLnBrk="1" hangingPunct="1">
              <a:lnSpc>
                <a:spcPct val="80000"/>
              </a:lnSpc>
              <a:spcAft>
                <a:spcPct val="30000"/>
              </a:spcAft>
            </a:pPr>
            <a:r>
              <a:rPr lang="es-ES" altLang="en-US" sz="1400" b="1"/>
              <a:t>bindingTemplate: </a:t>
            </a:r>
            <a:r>
              <a:rPr lang="es-ES" altLang="en-US" sz="1400"/>
              <a:t>Datos importantes que describen las características técnicas de la implementación del servicio ofrecido</a:t>
            </a:r>
          </a:p>
          <a:p>
            <a:pPr marL="542925" lvl="1" indent="-182563" eaLnBrk="1" hangingPunct="1">
              <a:lnSpc>
                <a:spcPct val="80000"/>
              </a:lnSpc>
              <a:spcAft>
                <a:spcPct val="30000"/>
              </a:spcAft>
            </a:pPr>
            <a:r>
              <a:rPr lang="es-ES" altLang="en-US" sz="1400" b="1"/>
              <a:t>tModel </a:t>
            </a:r>
            <a:r>
              <a:rPr lang="es-ES" altLang="en-US" sz="1400" b="1">
                <a:sym typeface="Wingdings" pitchFamily="2" charset="2"/>
              </a:rPr>
              <a:t></a:t>
            </a:r>
            <a:r>
              <a:rPr lang="es-ES" altLang="en-US" sz="1400"/>
              <a:t> Especificación y categorización técnica</a:t>
            </a:r>
          </a:p>
          <a:p>
            <a:pPr marL="180975" indent="-180975" eaLnBrk="1" hangingPunct="1">
              <a:lnSpc>
                <a:spcPct val="80000"/>
              </a:lnSpc>
              <a:spcBef>
                <a:spcPct val="40000"/>
              </a:spcBef>
              <a:spcAft>
                <a:spcPct val="20000"/>
              </a:spcAft>
            </a:pPr>
            <a:r>
              <a:rPr lang="es-ES" altLang="en-US" sz="1600"/>
              <a:t>Características de UDDI. Dos categorías de API:</a:t>
            </a:r>
          </a:p>
          <a:p>
            <a:pPr marL="542925" lvl="1" indent="-182563" eaLnBrk="1" hangingPunct="1">
              <a:lnSpc>
                <a:spcPct val="80000"/>
              </a:lnSpc>
              <a:spcAft>
                <a:spcPct val="30000"/>
              </a:spcAft>
            </a:pPr>
            <a:r>
              <a:rPr lang="es-ES" altLang="en-US" sz="1400"/>
              <a:t>De </a:t>
            </a:r>
            <a:r>
              <a:rPr lang="es-ES" altLang="en-US" sz="1400" b="1"/>
              <a:t>publicación </a:t>
            </a:r>
            <a:r>
              <a:rPr lang="es-ES" altLang="en-US" sz="1400" b="1">
                <a:sym typeface="Wingdings" pitchFamily="2" charset="2"/>
              </a:rPr>
              <a:t> </a:t>
            </a:r>
            <a:r>
              <a:rPr lang="es-ES" altLang="en-US" sz="1400"/>
              <a:t>Mecanismo para que los proveedores de servicios se registren (ellos mismos y sus servicios) en el Registro UDDI.</a:t>
            </a:r>
          </a:p>
          <a:p>
            <a:pPr marL="542925" lvl="1" indent="-182563" eaLnBrk="1" hangingPunct="1">
              <a:lnSpc>
                <a:spcPct val="80000"/>
              </a:lnSpc>
              <a:spcAft>
                <a:spcPct val="30000"/>
              </a:spcAft>
            </a:pPr>
            <a:r>
              <a:rPr lang="es-ES" altLang="en-US" sz="1400"/>
              <a:t>De </a:t>
            </a:r>
            <a:r>
              <a:rPr lang="es-ES" altLang="en-US" sz="1400" b="1"/>
              <a:t>consulta </a:t>
            </a:r>
            <a:r>
              <a:rPr lang="es-ES" altLang="en-US" sz="1400" b="1">
                <a:sym typeface="Wingdings" pitchFamily="2" charset="2"/>
              </a:rPr>
              <a:t> </a:t>
            </a:r>
            <a:r>
              <a:rPr lang="es-ES" altLang="en-US" sz="1400"/>
              <a:t>Permite a los subscriptores </a:t>
            </a:r>
            <a:r>
              <a:rPr lang="es-ES" altLang="en-US" sz="1400" b="1"/>
              <a:t>buscar</a:t>
            </a:r>
            <a:r>
              <a:rPr lang="es-ES" altLang="en-US" sz="1400"/>
              <a:t> los servicios disponibles y </a:t>
            </a:r>
            <a:r>
              <a:rPr lang="es-ES" altLang="en-US" sz="1400" b="1"/>
              <a:t>obtener</a:t>
            </a:r>
            <a:r>
              <a:rPr lang="es-ES" altLang="en-US" sz="1400"/>
              <a:t> el servicio una vez localizado</a:t>
            </a:r>
          </a:p>
          <a:p>
            <a:pPr marL="542925" lvl="1" indent="-182563" eaLnBrk="1" hangingPunct="1">
              <a:lnSpc>
                <a:spcPct val="80000"/>
              </a:lnSpc>
              <a:spcAft>
                <a:spcPct val="30000"/>
              </a:spcAft>
            </a:pPr>
            <a:r>
              <a:rPr lang="es-ES" altLang="en-US" sz="1400">
                <a:hlinkClick r:id="rId4"/>
              </a:rPr>
              <a:t>http://www.uddi.org</a:t>
            </a:r>
            <a:r>
              <a:rPr lang="es-ES" altLang="en-US" sz="1400"/>
              <a:t> </a:t>
            </a:r>
            <a:r>
              <a:rPr lang="es-ES" altLang="en-US" sz="1400">
                <a:sym typeface="Wingdings" pitchFamily="2" charset="2"/>
              </a:rPr>
              <a:t> Microsoft e IBM</a:t>
            </a:r>
          </a:p>
          <a:p>
            <a:pPr marL="542925" lvl="1" indent="-182563" eaLnBrk="1" hangingPunct="1">
              <a:lnSpc>
                <a:spcPct val="80000"/>
              </a:lnSpc>
              <a:spcAft>
                <a:spcPct val="30000"/>
              </a:spcAft>
            </a:pPr>
            <a:r>
              <a:rPr lang="es-ES" altLang="en-US" sz="1400">
                <a:sym typeface="Wingdings" pitchFamily="2" charset="2"/>
              </a:rPr>
              <a:t>Registro UDDI de código abierto  jUDDIv3</a:t>
            </a:r>
            <a:endParaRPr lang="es-ES" altLang="en-US" sz="1400"/>
          </a:p>
        </p:txBody>
      </p:sp>
      <p:sp>
        <p:nvSpPr>
          <p:cNvPr id="31747" name="Rectangle 3">
            <a:extLst>
              <a:ext uri="{FF2B5EF4-FFF2-40B4-BE49-F238E27FC236}">
                <a16:creationId xmlns:a16="http://schemas.microsoft.com/office/drawing/2014/main" id="{46D4BA6F-42D4-5C4C-9914-9D0BFDAED00D}"/>
              </a:ext>
            </a:extLst>
          </p:cNvPr>
          <p:cNvSpPr>
            <a:spLocks noGrp="1" noChangeArrowheads="1"/>
          </p:cNvSpPr>
          <p:nvPr>
            <p:ph type="title"/>
          </p:nvPr>
        </p:nvSpPr>
        <p:spPr/>
        <p:txBody>
          <a:bodyPr/>
          <a:lstStyle/>
          <a:p>
            <a:pPr eaLnBrk="1" hangingPunct="1"/>
            <a:r>
              <a:rPr lang="es-ES" altLang="en-US"/>
              <a:t>servicios web</a:t>
            </a:r>
          </a:p>
        </p:txBody>
      </p:sp>
      <p:sp>
        <p:nvSpPr>
          <p:cNvPr id="31748" name="Text Box 4">
            <a:extLst>
              <a:ext uri="{FF2B5EF4-FFF2-40B4-BE49-F238E27FC236}">
                <a16:creationId xmlns:a16="http://schemas.microsoft.com/office/drawing/2014/main" id="{8EC4090D-8A13-914B-8B89-B32A12C91D92}"/>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uddi</a:t>
            </a:r>
          </a:p>
        </p:txBody>
      </p:sp>
      <p:grpSp>
        <p:nvGrpSpPr>
          <p:cNvPr id="4" name="77 Grupo">
            <a:extLst>
              <a:ext uri="{FF2B5EF4-FFF2-40B4-BE49-F238E27FC236}">
                <a16:creationId xmlns:a16="http://schemas.microsoft.com/office/drawing/2014/main" id="{BF78AEFF-EE0F-224D-9C05-2A0A2E32C0C9}"/>
              </a:ext>
            </a:extLst>
          </p:cNvPr>
          <p:cNvGrpSpPr>
            <a:grpSpLocks/>
          </p:cNvGrpSpPr>
          <p:nvPr/>
        </p:nvGrpSpPr>
        <p:grpSpPr bwMode="auto">
          <a:xfrm>
            <a:off x="350838" y="136525"/>
            <a:ext cx="8685212" cy="6532563"/>
            <a:chOff x="350838" y="136525"/>
            <a:chExt cx="8685212" cy="6532563"/>
          </a:xfrm>
        </p:grpSpPr>
        <p:grpSp>
          <p:nvGrpSpPr>
            <p:cNvPr id="31750" name="Group 41">
              <a:extLst>
                <a:ext uri="{FF2B5EF4-FFF2-40B4-BE49-F238E27FC236}">
                  <a16:creationId xmlns:a16="http://schemas.microsoft.com/office/drawing/2014/main" id="{9261DA8F-4FAF-5046-ADDF-CA98BAA1F1EB}"/>
                </a:ext>
              </a:extLst>
            </p:cNvPr>
            <p:cNvGrpSpPr>
              <a:grpSpLocks/>
            </p:cNvGrpSpPr>
            <p:nvPr/>
          </p:nvGrpSpPr>
          <p:grpSpPr bwMode="auto">
            <a:xfrm>
              <a:off x="350838" y="136525"/>
              <a:ext cx="8685212" cy="6532563"/>
              <a:chOff x="1383" y="119"/>
              <a:chExt cx="4195" cy="4082"/>
            </a:xfrm>
          </p:grpSpPr>
          <p:grpSp>
            <p:nvGrpSpPr>
              <p:cNvPr id="31772" name="Group 42">
                <a:extLst>
                  <a:ext uri="{FF2B5EF4-FFF2-40B4-BE49-F238E27FC236}">
                    <a16:creationId xmlns:a16="http://schemas.microsoft.com/office/drawing/2014/main" id="{51DAC586-DCB5-3D48-8F9E-A15114402C25}"/>
                  </a:ext>
                </a:extLst>
              </p:cNvPr>
              <p:cNvGrpSpPr>
                <a:grpSpLocks/>
              </p:cNvGrpSpPr>
              <p:nvPr/>
            </p:nvGrpSpPr>
            <p:grpSpPr bwMode="auto">
              <a:xfrm>
                <a:off x="1383" y="119"/>
                <a:ext cx="4195" cy="4082"/>
                <a:chOff x="1778" y="-137"/>
                <a:chExt cx="3103" cy="3606"/>
              </a:xfrm>
            </p:grpSpPr>
            <p:grpSp>
              <p:nvGrpSpPr>
                <p:cNvPr id="31774" name="Group 43">
                  <a:extLst>
                    <a:ext uri="{FF2B5EF4-FFF2-40B4-BE49-F238E27FC236}">
                      <a16:creationId xmlns:a16="http://schemas.microsoft.com/office/drawing/2014/main" id="{3A7C56E6-F004-A54D-92A6-64078DAEEA86}"/>
                    </a:ext>
                  </a:extLst>
                </p:cNvPr>
                <p:cNvGrpSpPr>
                  <a:grpSpLocks/>
                </p:cNvGrpSpPr>
                <p:nvPr/>
              </p:nvGrpSpPr>
              <p:grpSpPr bwMode="auto">
                <a:xfrm>
                  <a:off x="1778" y="-137"/>
                  <a:ext cx="3103" cy="3606"/>
                  <a:chOff x="582" y="990"/>
                  <a:chExt cx="4631" cy="2975"/>
                </a:xfrm>
              </p:grpSpPr>
              <p:grpSp>
                <p:nvGrpSpPr>
                  <p:cNvPr id="31776" name="Group 44">
                    <a:extLst>
                      <a:ext uri="{FF2B5EF4-FFF2-40B4-BE49-F238E27FC236}">
                        <a16:creationId xmlns:a16="http://schemas.microsoft.com/office/drawing/2014/main" id="{9560F7C4-45BC-E642-B563-93BDA4D87219}"/>
                      </a:ext>
                    </a:extLst>
                  </p:cNvPr>
                  <p:cNvGrpSpPr>
                    <a:grpSpLocks/>
                  </p:cNvGrpSpPr>
                  <p:nvPr/>
                </p:nvGrpSpPr>
                <p:grpSpPr bwMode="auto">
                  <a:xfrm>
                    <a:off x="582" y="990"/>
                    <a:ext cx="4631" cy="2975"/>
                    <a:chOff x="582" y="990"/>
                    <a:chExt cx="4631" cy="2975"/>
                  </a:xfrm>
                </p:grpSpPr>
                <p:grpSp>
                  <p:nvGrpSpPr>
                    <p:cNvPr id="31780" name="Group 45">
                      <a:extLst>
                        <a:ext uri="{FF2B5EF4-FFF2-40B4-BE49-F238E27FC236}">
                          <a16:creationId xmlns:a16="http://schemas.microsoft.com/office/drawing/2014/main" id="{75715956-2677-6E47-8F36-5E9F2282E080}"/>
                        </a:ext>
                      </a:extLst>
                    </p:cNvPr>
                    <p:cNvGrpSpPr>
                      <a:grpSpLocks/>
                    </p:cNvGrpSpPr>
                    <p:nvPr/>
                  </p:nvGrpSpPr>
                  <p:grpSpPr bwMode="auto">
                    <a:xfrm>
                      <a:off x="754" y="990"/>
                      <a:ext cx="4288" cy="2975"/>
                      <a:chOff x="358" y="94"/>
                      <a:chExt cx="5089" cy="4021"/>
                    </a:xfrm>
                  </p:grpSpPr>
                  <p:sp>
                    <p:nvSpPr>
                      <p:cNvPr id="31784" name="Rectangle 46">
                        <a:extLst>
                          <a:ext uri="{FF2B5EF4-FFF2-40B4-BE49-F238E27FC236}">
                            <a16:creationId xmlns:a16="http://schemas.microsoft.com/office/drawing/2014/main" id="{35B30B13-A3C4-8145-AE56-C565026DFCD0}"/>
                          </a:ext>
                        </a:extLst>
                      </p:cNvPr>
                      <p:cNvSpPr>
                        <a:spLocks noChangeArrowheads="1"/>
                      </p:cNvSpPr>
                      <p:nvPr/>
                    </p:nvSpPr>
                    <p:spPr bwMode="auto">
                      <a:xfrm flipH="1">
                        <a:off x="358"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1785" name="Rectangle 47">
                        <a:extLst>
                          <a:ext uri="{FF2B5EF4-FFF2-40B4-BE49-F238E27FC236}">
                            <a16:creationId xmlns:a16="http://schemas.microsoft.com/office/drawing/2014/main" id="{4FAC09B8-EEA2-E745-9E55-46D5F3F99AA0}"/>
                          </a:ext>
                        </a:extLst>
                      </p:cNvPr>
                      <p:cNvSpPr>
                        <a:spLocks noChangeArrowheads="1"/>
                      </p:cNvSpPr>
                      <p:nvPr/>
                    </p:nvSpPr>
                    <p:spPr bwMode="auto">
                      <a:xfrm flipH="1">
                        <a:off x="5417"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31781" name="Group 48">
                      <a:extLst>
                        <a:ext uri="{FF2B5EF4-FFF2-40B4-BE49-F238E27FC236}">
                          <a16:creationId xmlns:a16="http://schemas.microsoft.com/office/drawing/2014/main" id="{3D96BC20-C01E-7B40-AA17-ABF6189C725E}"/>
                        </a:ext>
                      </a:extLst>
                    </p:cNvPr>
                    <p:cNvGrpSpPr>
                      <a:grpSpLocks/>
                    </p:cNvGrpSpPr>
                    <p:nvPr/>
                  </p:nvGrpSpPr>
                  <p:grpSpPr bwMode="auto">
                    <a:xfrm rot="-5400000">
                      <a:off x="1542" y="162"/>
                      <a:ext cx="2711" cy="4631"/>
                      <a:chOff x="550" y="230"/>
                      <a:chExt cx="5089" cy="4021"/>
                    </a:xfrm>
                  </p:grpSpPr>
                  <p:sp>
                    <p:nvSpPr>
                      <p:cNvPr id="31782" name="Rectangle 49">
                        <a:extLst>
                          <a:ext uri="{FF2B5EF4-FFF2-40B4-BE49-F238E27FC236}">
                            <a16:creationId xmlns:a16="http://schemas.microsoft.com/office/drawing/2014/main" id="{1DC8D503-2E07-C147-934A-6D23F28B000B}"/>
                          </a:ext>
                        </a:extLst>
                      </p:cNvPr>
                      <p:cNvSpPr>
                        <a:spLocks noChangeArrowheads="1"/>
                      </p:cNvSpPr>
                      <p:nvPr/>
                    </p:nvSpPr>
                    <p:spPr bwMode="auto">
                      <a:xfrm flipH="1">
                        <a:off x="550"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1783" name="Rectangle 50">
                        <a:extLst>
                          <a:ext uri="{FF2B5EF4-FFF2-40B4-BE49-F238E27FC236}">
                            <a16:creationId xmlns:a16="http://schemas.microsoft.com/office/drawing/2014/main" id="{34DCA3E7-2387-D148-8953-D22C2669C51F}"/>
                          </a:ext>
                        </a:extLst>
                      </p:cNvPr>
                      <p:cNvSpPr>
                        <a:spLocks noChangeArrowheads="1"/>
                      </p:cNvSpPr>
                      <p:nvPr/>
                    </p:nvSpPr>
                    <p:spPr bwMode="auto">
                      <a:xfrm flipH="1">
                        <a:off x="5609"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grpSp>
                <p:nvGrpSpPr>
                  <p:cNvPr id="31777" name="Group 51">
                    <a:extLst>
                      <a:ext uri="{FF2B5EF4-FFF2-40B4-BE49-F238E27FC236}">
                        <a16:creationId xmlns:a16="http://schemas.microsoft.com/office/drawing/2014/main" id="{AF89663E-DB88-9D46-8853-9323284C2601}"/>
                      </a:ext>
                    </a:extLst>
                  </p:cNvPr>
                  <p:cNvGrpSpPr>
                    <a:grpSpLocks/>
                  </p:cNvGrpSpPr>
                  <p:nvPr/>
                </p:nvGrpSpPr>
                <p:grpSpPr bwMode="auto">
                  <a:xfrm>
                    <a:off x="777" y="1137"/>
                    <a:ext cx="4244" cy="2681"/>
                    <a:chOff x="777" y="1137"/>
                    <a:chExt cx="4244" cy="2681"/>
                  </a:xfrm>
                </p:grpSpPr>
                <p:sp>
                  <p:nvSpPr>
                    <p:cNvPr id="31778" name="Rectangle 52">
                      <a:extLst>
                        <a:ext uri="{FF2B5EF4-FFF2-40B4-BE49-F238E27FC236}">
                          <a16:creationId xmlns:a16="http://schemas.microsoft.com/office/drawing/2014/main" id="{2E572D48-7C6C-E645-806E-2408EB01FF27}"/>
                        </a:ext>
                      </a:extLst>
                    </p:cNvPr>
                    <p:cNvSpPr>
                      <a:spLocks noChangeArrowheads="1"/>
                    </p:cNvSpPr>
                    <p:nvPr/>
                  </p:nvSpPr>
                  <p:spPr bwMode="auto">
                    <a:xfrm>
                      <a:off x="777" y="1137"/>
                      <a:ext cx="4244" cy="2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1779" name="Text Box 53">
                      <a:extLst>
                        <a:ext uri="{FF2B5EF4-FFF2-40B4-BE49-F238E27FC236}">
                          <a16:creationId xmlns:a16="http://schemas.microsoft.com/office/drawing/2014/main" id="{86116B19-94FB-0742-BADD-1AE5E702B8BC}"/>
                        </a:ext>
                      </a:extLst>
                    </p:cNvPr>
                    <p:cNvSpPr txBox="1">
                      <a:spLocks noChangeArrowheads="1"/>
                    </p:cNvSpPr>
                    <p:nvPr/>
                  </p:nvSpPr>
                  <p:spPr bwMode="auto">
                    <a:xfrm>
                      <a:off x="896" y="1145"/>
                      <a:ext cx="401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Aft>
                          <a:spcPct val="30000"/>
                        </a:spcAft>
                        <a:buFontTx/>
                        <a:buNone/>
                      </a:pPr>
                      <a:r>
                        <a:rPr lang="es-ES_tradnl" altLang="en-US" sz="1800" b="1">
                          <a:solidFill>
                            <a:srgbClr val="0099CC"/>
                          </a:solidFill>
                          <a:cs typeface="Arial" panose="020B0604020202020204" pitchFamily="34" charset="0"/>
                        </a:rPr>
                        <a:t>Mapeo WSDL-UDDI (OASIS best practices versión 1)</a:t>
                      </a:r>
                      <a:endParaRPr lang="es-ES" altLang="en-US" sz="1800">
                        <a:solidFill>
                          <a:srgbClr val="CC0000"/>
                        </a:solidFill>
                        <a:latin typeface="Arial Narrow" panose="020B0604020202020204" pitchFamily="34" charset="0"/>
                        <a:cs typeface="Arial" panose="020B0604020202020204" pitchFamily="34" charset="0"/>
                      </a:endParaRPr>
                    </a:p>
                  </p:txBody>
                </p:sp>
              </p:grpSp>
            </p:grpSp>
            <p:sp>
              <p:nvSpPr>
                <p:cNvPr id="31775" name="Text Box 54">
                  <a:extLst>
                    <a:ext uri="{FF2B5EF4-FFF2-40B4-BE49-F238E27FC236}">
                      <a16:creationId xmlns:a16="http://schemas.microsoft.com/office/drawing/2014/main" id="{588D1540-CF57-EB4C-93D0-7B6463C07F10}"/>
                    </a:ext>
                  </a:extLst>
                </p:cNvPr>
                <p:cNvSpPr txBox="1">
                  <a:spLocks noChangeArrowheads="1"/>
                </p:cNvSpPr>
                <p:nvPr/>
              </p:nvSpPr>
              <p:spPr bwMode="auto">
                <a:xfrm>
                  <a:off x="2165" y="479"/>
                  <a:ext cx="25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400" b="1">
                    <a:solidFill>
                      <a:srgbClr val="CC0000"/>
                    </a:solidFill>
                    <a:latin typeface="Arial Narrow" panose="020B0604020202020204" pitchFamily="34" charset="0"/>
                    <a:cs typeface="Arial" panose="020B0604020202020204" pitchFamily="34" charset="0"/>
                  </a:endParaRPr>
                </a:p>
              </p:txBody>
            </p:sp>
          </p:grpSp>
          <p:sp>
            <p:nvSpPr>
              <p:cNvPr id="31773" name="Text Box 55">
                <a:extLst>
                  <a:ext uri="{FF2B5EF4-FFF2-40B4-BE49-F238E27FC236}">
                    <a16:creationId xmlns:a16="http://schemas.microsoft.com/office/drawing/2014/main" id="{845D5702-E037-F64B-835E-A072BB30672D}"/>
                  </a:ext>
                </a:extLst>
              </p:cNvPr>
              <p:cNvSpPr txBox="1">
                <a:spLocks noChangeArrowheads="1"/>
              </p:cNvSpPr>
              <p:nvPr/>
            </p:nvSpPr>
            <p:spPr bwMode="auto">
              <a:xfrm>
                <a:off x="1746" y="799"/>
                <a:ext cx="353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50000"/>
                  </a:spcBef>
                  <a:buFontTx/>
                  <a:buNone/>
                </a:pPr>
                <a:endParaRPr lang="es-ES" altLang="en-US" sz="1400">
                  <a:solidFill>
                    <a:srgbClr val="CC0000"/>
                  </a:solidFill>
                  <a:latin typeface="Arial Narrow" panose="020B0604020202020204" pitchFamily="34" charset="0"/>
                  <a:cs typeface="Arial" panose="020B0604020202020204" pitchFamily="34" charset="0"/>
                </a:endParaRPr>
              </a:p>
            </p:txBody>
          </p:sp>
        </p:grpSp>
        <p:sp>
          <p:nvSpPr>
            <p:cNvPr id="31751" name="50 Rectángulo">
              <a:extLst>
                <a:ext uri="{FF2B5EF4-FFF2-40B4-BE49-F238E27FC236}">
                  <a16:creationId xmlns:a16="http://schemas.microsoft.com/office/drawing/2014/main" id="{A778C1D9-2816-A740-AD05-847FC9382F67}"/>
                </a:ext>
              </a:extLst>
            </p:cNvPr>
            <p:cNvSpPr>
              <a:spLocks noChangeArrowheads="1"/>
            </p:cNvSpPr>
            <p:nvPr/>
          </p:nvSpPr>
          <p:spPr bwMode="auto">
            <a:xfrm>
              <a:off x="1331913" y="4221163"/>
              <a:ext cx="2376487" cy="1800225"/>
            </a:xfrm>
            <a:prstGeom prst="rect">
              <a:avLst/>
            </a:prstGeom>
            <a:solidFill>
              <a:srgbClr val="F3F7FF"/>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definitions</a:t>
              </a:r>
            </a:p>
          </p:txBody>
        </p:sp>
        <p:sp>
          <p:nvSpPr>
            <p:cNvPr id="54" name="53 Rectángulo">
              <a:extLst>
                <a:ext uri="{FF2B5EF4-FFF2-40B4-BE49-F238E27FC236}">
                  <a16:creationId xmlns:a16="http://schemas.microsoft.com/office/drawing/2014/main" id="{0F70022C-2B4B-D249-8595-B1853288F836}"/>
                </a:ext>
              </a:extLst>
            </p:cNvPr>
            <p:cNvSpPr/>
            <p:nvPr/>
          </p:nvSpPr>
          <p:spPr bwMode="auto">
            <a:xfrm>
              <a:off x="1547813" y="4581525"/>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import</a:t>
              </a:r>
              <a:endParaRPr lang="es-ES" dirty="0">
                <a:solidFill>
                  <a:schemeClr val="tx1"/>
                </a:solidFill>
                <a:latin typeface="Arial Narrow" panose="020B0606020202030204" pitchFamily="34" charset="0"/>
              </a:endParaRPr>
            </a:p>
          </p:txBody>
        </p:sp>
        <p:sp>
          <p:nvSpPr>
            <p:cNvPr id="55" name="54 Rectángulo">
              <a:extLst>
                <a:ext uri="{FF2B5EF4-FFF2-40B4-BE49-F238E27FC236}">
                  <a16:creationId xmlns:a16="http://schemas.microsoft.com/office/drawing/2014/main" id="{EED569D6-B293-4641-86BD-C43FA731EFD3}"/>
                </a:ext>
              </a:extLst>
            </p:cNvPr>
            <p:cNvSpPr/>
            <p:nvPr/>
          </p:nvSpPr>
          <p:spPr bwMode="auto">
            <a:xfrm>
              <a:off x="1547813" y="5013325"/>
              <a:ext cx="1871662" cy="863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service</a:t>
              </a:r>
              <a:endParaRPr lang="es-ES" dirty="0">
                <a:solidFill>
                  <a:schemeClr val="tx1"/>
                </a:solidFill>
                <a:latin typeface="Arial Narrow" panose="020B0606020202030204" pitchFamily="34" charset="0"/>
              </a:endParaRPr>
            </a:p>
          </p:txBody>
        </p:sp>
        <p:sp>
          <p:nvSpPr>
            <p:cNvPr id="31754" name="55 Rectángulo">
              <a:extLst>
                <a:ext uri="{FF2B5EF4-FFF2-40B4-BE49-F238E27FC236}">
                  <a16:creationId xmlns:a16="http://schemas.microsoft.com/office/drawing/2014/main" id="{2126143E-4879-2049-819D-264EFC0ED758}"/>
                </a:ext>
              </a:extLst>
            </p:cNvPr>
            <p:cNvSpPr>
              <a:spLocks noChangeArrowheads="1"/>
            </p:cNvSpPr>
            <p:nvPr/>
          </p:nvSpPr>
          <p:spPr bwMode="auto">
            <a:xfrm>
              <a:off x="1787525" y="5373688"/>
              <a:ext cx="1368425" cy="358775"/>
            </a:xfrm>
            <a:prstGeom prst="rect">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port</a:t>
              </a:r>
            </a:p>
          </p:txBody>
        </p:sp>
        <p:cxnSp>
          <p:nvCxnSpPr>
            <p:cNvPr id="31755" name="60 Conector angular">
              <a:extLst>
                <a:ext uri="{FF2B5EF4-FFF2-40B4-BE49-F238E27FC236}">
                  <a16:creationId xmlns:a16="http://schemas.microsoft.com/office/drawing/2014/main" id="{0EE55DB8-1B2D-E849-92FC-2ACB9FC7F34E}"/>
                </a:ext>
              </a:extLst>
            </p:cNvPr>
            <p:cNvCxnSpPr>
              <a:cxnSpLocks noChangeShapeType="1"/>
              <a:stCxn id="54" idx="1"/>
            </p:cNvCxnSpPr>
            <p:nvPr/>
          </p:nvCxnSpPr>
          <p:spPr bwMode="auto">
            <a:xfrm rot="10800000">
              <a:off x="1259757" y="3501233"/>
              <a:ext cx="288057" cy="1260475"/>
            </a:xfrm>
            <a:prstGeom prst="bentConnector3">
              <a:avLst>
                <a:gd name="adj1" fmla="val 17936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8" name="67 Rectángulo redondeado">
              <a:extLst>
                <a:ext uri="{FF2B5EF4-FFF2-40B4-BE49-F238E27FC236}">
                  <a16:creationId xmlns:a16="http://schemas.microsoft.com/office/drawing/2014/main" id="{DD84388F-EF90-A44E-AD0D-39D0C3266B67}"/>
                </a:ext>
              </a:extLst>
            </p:cNvPr>
            <p:cNvSpPr/>
            <p:nvPr/>
          </p:nvSpPr>
          <p:spPr bwMode="auto">
            <a:xfrm>
              <a:off x="4427538" y="4076700"/>
              <a:ext cx="3673475" cy="2160588"/>
            </a:xfrm>
            <a:prstGeom prst="roundRect">
              <a:avLst>
                <a:gd name="adj" fmla="val 9876"/>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businessService</a:t>
              </a:r>
              <a:r>
                <a:rPr lang="es-ES" dirty="0">
                  <a:solidFill>
                    <a:schemeClr val="tx1"/>
                  </a:solidFill>
                  <a:latin typeface="Arial Narrow" panose="020B0606020202030204" pitchFamily="34" charset="0"/>
                </a:rPr>
                <a:t> </a:t>
              </a:r>
              <a:r>
                <a:rPr lang="es-ES" dirty="0" err="1">
                  <a:solidFill>
                    <a:schemeClr val="tx1"/>
                  </a:solidFill>
                  <a:latin typeface="Arial Narrow" panose="020B0606020202030204" pitchFamily="34" charset="0"/>
                </a:rPr>
                <a:t>name</a:t>
              </a:r>
              <a:r>
                <a:rPr lang="es-ES" dirty="0">
                  <a:solidFill>
                    <a:schemeClr val="tx1"/>
                  </a:solidFill>
                  <a:latin typeface="Arial Narrow" panose="020B0606020202030204" pitchFamily="34" charset="0"/>
                </a:rPr>
                <a:t> = nombre del servicio</a:t>
              </a:r>
            </a:p>
          </p:txBody>
        </p:sp>
        <p:sp>
          <p:nvSpPr>
            <p:cNvPr id="31757" name="68 Rectángulo redondeado">
              <a:extLst>
                <a:ext uri="{FF2B5EF4-FFF2-40B4-BE49-F238E27FC236}">
                  <a16:creationId xmlns:a16="http://schemas.microsoft.com/office/drawing/2014/main" id="{4049FEB8-1B0A-7449-9802-BCF4BD07198C}"/>
                </a:ext>
              </a:extLst>
            </p:cNvPr>
            <p:cNvSpPr>
              <a:spLocks noChangeArrowheads="1"/>
            </p:cNvSpPr>
            <p:nvPr/>
          </p:nvSpPr>
          <p:spPr bwMode="auto">
            <a:xfrm>
              <a:off x="4608513" y="4868863"/>
              <a:ext cx="3311525" cy="1223962"/>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bindingTemplate</a:t>
              </a:r>
              <a:br>
                <a:rPr lang="es-ES" altLang="en-US" sz="1400">
                  <a:latin typeface="Arial Narrow" panose="020B0604020202020204" pitchFamily="34" charset="0"/>
                </a:rPr>
              </a:br>
              <a:r>
                <a:rPr lang="es-ES" altLang="en-US" sz="1400">
                  <a:latin typeface="Arial Narrow" panose="020B0604020202020204" pitchFamily="34" charset="0"/>
                </a:rPr>
                <a:t>   accessPoint = </a:t>
              </a:r>
              <a:r>
                <a:rPr lang="es-ES" altLang="en-US" sz="1400">
                  <a:solidFill>
                    <a:srgbClr val="336699"/>
                  </a:solidFill>
                  <a:latin typeface="Arial Narrow" panose="020B0604020202020204" pitchFamily="34" charset="0"/>
                </a:rPr>
                <a:t>&lt;soap:address</a:t>
              </a:r>
              <a:r>
                <a:rPr lang="es-ES" altLang="en-US" sz="1400">
                  <a:latin typeface="Arial Narrow" panose="020B0604020202020204" pitchFamily="34" charset="0"/>
                </a:rPr>
                <a:t> </a:t>
              </a:r>
              <a:r>
                <a:rPr lang="es-ES" altLang="en-US" sz="1400" b="1">
                  <a:solidFill>
                    <a:srgbClr val="FF0000"/>
                  </a:solidFill>
                  <a:latin typeface="Arial Narrow" panose="020B0604020202020204" pitchFamily="34" charset="0"/>
                </a:rPr>
                <a:t>location</a:t>
              </a:r>
              <a:r>
                <a:rPr lang="es-ES" altLang="en-US" sz="1400">
                  <a:latin typeface="Arial Narrow" panose="020B0604020202020204" pitchFamily="34" charset="0"/>
                </a:rPr>
                <a:t> </a:t>
              </a:r>
              <a:r>
                <a:rPr lang="es-ES" altLang="en-US" sz="1400">
                  <a:solidFill>
                    <a:srgbClr val="336699"/>
                  </a:solidFill>
                  <a:latin typeface="Arial Narrow" panose="020B0604020202020204" pitchFamily="34" charset="0"/>
                </a:rPr>
                <a:t>= …/&gt;</a:t>
              </a:r>
              <a:r>
                <a:rPr lang="es-ES" altLang="en-US" sz="1400">
                  <a:latin typeface="Arial Narrow" panose="020B0604020202020204" pitchFamily="34" charset="0"/>
                </a:rPr>
                <a:t> </a:t>
              </a:r>
              <a:br>
                <a:rPr lang="es-ES" altLang="en-US" sz="1400">
                  <a:latin typeface="Arial Narrow" panose="020B0604020202020204" pitchFamily="34" charset="0"/>
                </a:rPr>
              </a:br>
              <a:r>
                <a:rPr lang="es-ES" altLang="en-US" sz="1400">
                  <a:latin typeface="Arial Narrow" panose="020B0604020202020204" pitchFamily="34" charset="0"/>
                </a:rPr>
                <a:t>   portType = [portType tmodel]</a:t>
              </a:r>
              <a:br>
                <a:rPr lang="es-ES" altLang="en-US" sz="1400">
                  <a:latin typeface="Arial Narrow" panose="020B0604020202020204" pitchFamily="34" charset="0"/>
                </a:rPr>
              </a:br>
              <a:r>
                <a:rPr lang="es-ES" altLang="en-US" sz="1400">
                  <a:latin typeface="Arial Narrow" panose="020B0604020202020204" pitchFamily="34" charset="0"/>
                </a:rPr>
                <a:t>   binding = [binding tmodel]</a:t>
              </a:r>
              <a:br>
                <a:rPr lang="es-ES" altLang="en-US" sz="1400">
                  <a:latin typeface="Arial Narrow" panose="020B0604020202020204" pitchFamily="34" charset="0"/>
                </a:rPr>
              </a:br>
              <a:r>
                <a:rPr lang="es-ES" altLang="en-US" sz="1400">
                  <a:latin typeface="Arial Narrow" panose="020B0604020202020204" pitchFamily="34" charset="0"/>
                </a:rPr>
                <a:t>   localname = [nombre del port]</a:t>
              </a:r>
            </a:p>
          </p:txBody>
        </p:sp>
        <p:cxnSp>
          <p:nvCxnSpPr>
            <p:cNvPr id="31758" name="70 Conector recto de flecha">
              <a:extLst>
                <a:ext uri="{FF2B5EF4-FFF2-40B4-BE49-F238E27FC236}">
                  <a16:creationId xmlns:a16="http://schemas.microsoft.com/office/drawing/2014/main" id="{431106FB-66C1-2B4C-92D0-7603E5230A50}"/>
                </a:ext>
              </a:extLst>
            </p:cNvPr>
            <p:cNvCxnSpPr>
              <a:cxnSpLocks noChangeShapeType="1"/>
              <a:stCxn id="31754" idx="3"/>
            </p:cNvCxnSpPr>
            <p:nvPr/>
          </p:nvCxnSpPr>
          <p:spPr bwMode="auto">
            <a:xfrm flipV="1">
              <a:off x="3155950" y="5300663"/>
              <a:ext cx="1631950" cy="252412"/>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78 Forma libre">
              <a:extLst>
                <a:ext uri="{FF2B5EF4-FFF2-40B4-BE49-F238E27FC236}">
                  <a16:creationId xmlns:a16="http://schemas.microsoft.com/office/drawing/2014/main" id="{A42B7DDD-61E1-E84C-9CC8-F6CEA01F8793}"/>
                </a:ext>
              </a:extLst>
            </p:cNvPr>
            <p:cNvSpPr>
              <a:spLocks/>
            </p:cNvSpPr>
            <p:nvPr/>
          </p:nvSpPr>
          <p:spPr bwMode="auto">
            <a:xfrm>
              <a:off x="6851650" y="1270000"/>
              <a:ext cx="1449388" cy="4240213"/>
            </a:xfrm>
            <a:custGeom>
              <a:avLst/>
              <a:gdLst>
                <a:gd name="T0" fmla="*/ 0 w 1448790"/>
                <a:gd name="T1" fmla="*/ 4249619 h 4239491"/>
                <a:gd name="T2" fmla="*/ 1457183 w 1448790"/>
                <a:gd name="T3" fmla="*/ 4237705 h 4239491"/>
                <a:gd name="T4" fmla="*/ 1433295 w 1448790"/>
                <a:gd name="T5" fmla="*/ 11903 h 4239491"/>
                <a:gd name="T6" fmla="*/ 1254134 w 1448790"/>
                <a:gd name="T7" fmla="*/ 0 h 4239491"/>
                <a:gd name="T8" fmla="*/ 0 60000 65536"/>
                <a:gd name="T9" fmla="*/ 0 60000 65536"/>
                <a:gd name="T10" fmla="*/ 0 60000 65536"/>
                <a:gd name="T11" fmla="*/ 0 60000 65536"/>
                <a:gd name="T12" fmla="*/ 0 w 1448790"/>
                <a:gd name="T13" fmla="*/ 0 h 4239491"/>
                <a:gd name="T14" fmla="*/ 1448790 w 1448790"/>
                <a:gd name="T15" fmla="*/ 4239491 h 4239491"/>
              </a:gdLst>
              <a:ahLst/>
              <a:cxnLst>
                <a:cxn ang="T8">
                  <a:pos x="T0" y="T1"/>
                </a:cxn>
                <a:cxn ang="T9">
                  <a:pos x="T2" y="T3"/>
                </a:cxn>
                <a:cxn ang="T10">
                  <a:pos x="T4" y="T5"/>
                </a:cxn>
                <a:cxn ang="T11">
                  <a:pos x="T6" y="T7"/>
                </a:cxn>
              </a:cxnLst>
              <a:rect l="T12" t="T13" r="T14" b="T15"/>
              <a:pathLst>
                <a:path w="1448790" h="4239491">
                  <a:moveTo>
                    <a:pt x="0" y="4239491"/>
                  </a:moveTo>
                  <a:lnTo>
                    <a:pt x="1448790" y="4227615"/>
                  </a:lnTo>
                  <a:lnTo>
                    <a:pt x="1425039" y="11875"/>
                  </a:lnTo>
                  <a:lnTo>
                    <a:pt x="1246909"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31760" name="47 Forma libre">
              <a:extLst>
                <a:ext uri="{FF2B5EF4-FFF2-40B4-BE49-F238E27FC236}">
                  <a16:creationId xmlns:a16="http://schemas.microsoft.com/office/drawing/2014/main" id="{22F1702F-E89E-2944-9F03-C1AF47822F61}"/>
                </a:ext>
              </a:extLst>
            </p:cNvPr>
            <p:cNvSpPr>
              <a:spLocks/>
            </p:cNvSpPr>
            <p:nvPr/>
          </p:nvSpPr>
          <p:spPr bwMode="auto">
            <a:xfrm>
              <a:off x="6602681" y="2529444"/>
              <a:ext cx="1900051" cy="3194462"/>
            </a:xfrm>
            <a:custGeom>
              <a:avLst/>
              <a:gdLst>
                <a:gd name="T0" fmla="*/ 0 w 1900051"/>
                <a:gd name="T1" fmla="*/ 3182586 h 3194462"/>
                <a:gd name="T2" fmla="*/ 1900051 w 1900051"/>
                <a:gd name="T3" fmla="*/ 3194462 h 3194462"/>
                <a:gd name="T4" fmla="*/ 1888176 w 1900051"/>
                <a:gd name="T5" fmla="*/ 0 h 3194462"/>
                <a:gd name="T6" fmla="*/ 1472540 w 1900051"/>
                <a:gd name="T7" fmla="*/ 0 h 3194462"/>
                <a:gd name="T8" fmla="*/ 0 60000 65536"/>
                <a:gd name="T9" fmla="*/ 0 60000 65536"/>
                <a:gd name="T10" fmla="*/ 0 60000 65536"/>
                <a:gd name="T11" fmla="*/ 0 60000 65536"/>
                <a:gd name="T12" fmla="*/ 0 w 1900051"/>
                <a:gd name="T13" fmla="*/ 0 h 3194462"/>
                <a:gd name="T14" fmla="*/ 1900051 w 1900051"/>
                <a:gd name="T15" fmla="*/ 3194462 h 3194462"/>
              </a:gdLst>
              <a:ahLst/>
              <a:cxnLst>
                <a:cxn ang="T8">
                  <a:pos x="T0" y="T1"/>
                </a:cxn>
                <a:cxn ang="T9">
                  <a:pos x="T2" y="T3"/>
                </a:cxn>
                <a:cxn ang="T10">
                  <a:pos x="T4" y="T5"/>
                </a:cxn>
                <a:cxn ang="T11">
                  <a:pos x="T6" y="T7"/>
                </a:cxn>
              </a:cxnLst>
              <a:rect l="T12" t="T13" r="T14" b="T15"/>
              <a:pathLst>
                <a:path w="1900051" h="3194462">
                  <a:moveTo>
                    <a:pt x="0" y="3182587"/>
                  </a:moveTo>
                  <a:lnTo>
                    <a:pt x="1900051" y="3194462"/>
                  </a:lnTo>
                  <a:cubicBezTo>
                    <a:pt x="1896093" y="2129641"/>
                    <a:pt x="1892134" y="1064821"/>
                    <a:pt x="1888176" y="0"/>
                  </a:cubicBezTo>
                  <a:lnTo>
                    <a:pt x="1472540"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ES"/>
            </a:p>
          </p:txBody>
        </p:sp>
        <p:cxnSp>
          <p:nvCxnSpPr>
            <p:cNvPr id="31761" name="49 Conector recto de flecha">
              <a:extLst>
                <a:ext uri="{FF2B5EF4-FFF2-40B4-BE49-F238E27FC236}">
                  <a16:creationId xmlns:a16="http://schemas.microsoft.com/office/drawing/2014/main" id="{8B936803-EC3B-1444-980C-7262DFE65FF9}"/>
                </a:ext>
              </a:extLst>
            </p:cNvPr>
            <p:cNvCxnSpPr>
              <a:cxnSpLocks noChangeShapeType="1"/>
              <a:stCxn id="31765" idx="3"/>
            </p:cNvCxnSpPr>
            <p:nvPr/>
          </p:nvCxnSpPr>
          <p:spPr bwMode="auto">
            <a:xfrm flipV="1">
              <a:off x="3707904" y="2504771"/>
              <a:ext cx="720080" cy="474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2" name="68 Rectángulo redondeado">
              <a:extLst>
                <a:ext uri="{FF2B5EF4-FFF2-40B4-BE49-F238E27FC236}">
                  <a16:creationId xmlns:a16="http://schemas.microsoft.com/office/drawing/2014/main" id="{5C4D33C1-A3C0-2648-B6FE-8B720A32E1BA}"/>
                </a:ext>
              </a:extLst>
            </p:cNvPr>
            <p:cNvSpPr>
              <a:spLocks noChangeArrowheads="1"/>
            </p:cNvSpPr>
            <p:nvPr/>
          </p:nvSpPr>
          <p:spPr bwMode="auto">
            <a:xfrm>
              <a:off x="4607625" y="4437112"/>
              <a:ext cx="3311525" cy="360040"/>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categoryBag</a:t>
              </a:r>
            </a:p>
          </p:txBody>
        </p:sp>
        <p:grpSp>
          <p:nvGrpSpPr>
            <p:cNvPr id="31763" name="63 Grupo">
              <a:extLst>
                <a:ext uri="{FF2B5EF4-FFF2-40B4-BE49-F238E27FC236}">
                  <a16:creationId xmlns:a16="http://schemas.microsoft.com/office/drawing/2014/main" id="{A1F99367-4B55-0547-AEC3-70266C920E12}"/>
                </a:ext>
              </a:extLst>
            </p:cNvPr>
            <p:cNvGrpSpPr>
              <a:grpSpLocks/>
            </p:cNvGrpSpPr>
            <p:nvPr/>
          </p:nvGrpSpPr>
          <p:grpSpPr bwMode="auto">
            <a:xfrm>
              <a:off x="4427984" y="980728"/>
              <a:ext cx="3673475" cy="3024336"/>
              <a:chOff x="4427984" y="980728"/>
              <a:chExt cx="3673475" cy="3024336"/>
            </a:xfrm>
          </p:grpSpPr>
          <p:sp>
            <p:nvSpPr>
              <p:cNvPr id="62" name="61 Rectángulo redondeado">
                <a:extLst>
                  <a:ext uri="{FF2B5EF4-FFF2-40B4-BE49-F238E27FC236}">
                    <a16:creationId xmlns:a16="http://schemas.microsoft.com/office/drawing/2014/main" id="{52368610-33C7-314C-859F-409775DBBF55}"/>
                  </a:ext>
                </a:extLst>
              </p:cNvPr>
              <p:cNvSpPr/>
              <p:nvPr/>
            </p:nvSpPr>
            <p:spPr bwMode="auto">
              <a:xfrm>
                <a:off x="4427538" y="981075"/>
                <a:ext cx="3673475" cy="3024188"/>
              </a:xfrm>
              <a:prstGeom prst="roundRect">
                <a:avLst>
                  <a:gd name="adj" fmla="val 3200"/>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ES" dirty="0" err="1">
                    <a:solidFill>
                      <a:schemeClr val="tx1"/>
                    </a:solidFill>
                    <a:latin typeface="Arial Narrow" panose="020B0606020202030204" pitchFamily="34" charset="0"/>
                  </a:rPr>
                  <a:t>tModel</a:t>
                </a:r>
                <a:r>
                  <a:rPr lang="es-ES" dirty="0">
                    <a:solidFill>
                      <a:schemeClr val="tx1"/>
                    </a:solidFill>
                    <a:latin typeface="Arial Narrow" panose="020B0606020202030204" pitchFamily="34" charset="0"/>
                  </a:rPr>
                  <a:t> </a:t>
                </a:r>
                <a:r>
                  <a:rPr lang="es-ES" dirty="0" err="1">
                    <a:solidFill>
                      <a:schemeClr val="tx1"/>
                    </a:solidFill>
                    <a:latin typeface="Arial Narrow" panose="020B0606020202030204" pitchFamily="34" charset="0"/>
                  </a:rPr>
                  <a:t>name</a:t>
                </a:r>
                <a:r>
                  <a:rPr lang="es-ES" dirty="0">
                    <a:solidFill>
                      <a:schemeClr val="tx1"/>
                    </a:solidFill>
                    <a:latin typeface="Arial Narrow" panose="020B0606020202030204" pitchFamily="34" charset="0"/>
                  </a:rPr>
                  <a:t> = [</a:t>
                </a:r>
                <a:r>
                  <a:rPr lang="es-ES" dirty="0" err="1">
                    <a:solidFill>
                      <a:schemeClr val="tx1"/>
                    </a:solidFill>
                    <a:latin typeface="Arial Narrow" panose="020B0606020202030204" pitchFamily="34" charset="0"/>
                  </a:rPr>
                  <a:t>wsdl</a:t>
                </a:r>
                <a:r>
                  <a:rPr lang="es-ES" dirty="0">
                    <a:solidFill>
                      <a:schemeClr val="tx1"/>
                    </a:solidFill>
                    <a:latin typeface="Arial Narrow" panose="020B0606020202030204" pitchFamily="34" charset="0"/>
                  </a:rPr>
                  <a:t> </a:t>
                </a:r>
                <a:r>
                  <a:rPr lang="es-ES" dirty="0" err="1">
                    <a:solidFill>
                      <a:schemeClr val="tx1"/>
                    </a:solidFill>
                    <a:latin typeface="Arial Narrow" panose="020B0606020202030204" pitchFamily="34" charset="0"/>
                  </a:rPr>
                  <a:t>targetNamespace</a:t>
                </a:r>
                <a:r>
                  <a:rPr lang="es-ES" dirty="0">
                    <a:solidFill>
                      <a:schemeClr val="tx1"/>
                    </a:solidFill>
                    <a:latin typeface="Arial Narrow" panose="020B0606020202030204" pitchFamily="34" charset="0"/>
                  </a:rPr>
                  <a:t>]</a:t>
                </a:r>
                <a:br>
                  <a:rPr lang="es-ES" dirty="0">
                    <a:solidFill>
                      <a:schemeClr val="tx1"/>
                    </a:solidFill>
                    <a:latin typeface="Arial Narrow" panose="020B0606020202030204" pitchFamily="34" charset="0"/>
                  </a:rPr>
                </a:br>
                <a:r>
                  <a:rPr lang="es-ES" dirty="0" err="1">
                    <a:solidFill>
                      <a:schemeClr val="tx1"/>
                    </a:solidFill>
                    <a:latin typeface="Arial Narrow" panose="020B0606020202030204" pitchFamily="34" charset="0"/>
                  </a:rPr>
                  <a:t>overviewURL</a:t>
                </a:r>
                <a:r>
                  <a:rPr lang="es-ES" dirty="0">
                    <a:solidFill>
                      <a:schemeClr val="tx1"/>
                    </a:solidFill>
                    <a:latin typeface="Arial Narrow" panose="020B0606020202030204" pitchFamily="34" charset="0"/>
                  </a:rPr>
                  <a:t> = [localización de la WSDL]</a:t>
                </a:r>
              </a:p>
            </p:txBody>
          </p:sp>
          <p:sp>
            <p:nvSpPr>
              <p:cNvPr id="31771" name="68 Rectángulo redondeado">
                <a:extLst>
                  <a:ext uri="{FF2B5EF4-FFF2-40B4-BE49-F238E27FC236}">
                    <a16:creationId xmlns:a16="http://schemas.microsoft.com/office/drawing/2014/main" id="{46E50FD2-78C4-D04B-8F5A-45AF33BFB0B4}"/>
                  </a:ext>
                </a:extLst>
              </p:cNvPr>
              <p:cNvSpPr>
                <a:spLocks noChangeArrowheads="1"/>
              </p:cNvSpPr>
              <p:nvPr/>
            </p:nvSpPr>
            <p:spPr bwMode="auto">
              <a:xfrm>
                <a:off x="4632976" y="1700808"/>
                <a:ext cx="3311525" cy="2088232"/>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categoryBag</a:t>
                </a:r>
              </a:p>
              <a:p>
                <a:pPr eaLnBrk="1" hangingPunct="1">
                  <a:spcBef>
                    <a:spcPct val="0"/>
                  </a:spcBef>
                  <a:buFontTx/>
                  <a:buNone/>
                </a:pPr>
                <a:r>
                  <a:rPr lang="es-ES" altLang="en-US" sz="1400">
                    <a:latin typeface="Arial Narrow" panose="020B0604020202020204" pitchFamily="34" charset="0"/>
                  </a:rPr>
                  <a:t>   keyedReference</a:t>
                </a:r>
              </a:p>
              <a:p>
                <a:pPr eaLnBrk="1" hangingPunct="1">
                  <a:spcBef>
                    <a:spcPct val="0"/>
                  </a:spcBef>
                  <a:buFontTx/>
                  <a:buNone/>
                </a:pPr>
                <a:r>
                  <a:rPr lang="es-ES" altLang="en-US" sz="1400">
                    <a:latin typeface="Arial Narrow" panose="020B0604020202020204" pitchFamily="34" charset="0"/>
                  </a:rPr>
                  <a:t>      tmodelKey</a:t>
                </a:r>
              </a:p>
              <a:p>
                <a:pPr eaLnBrk="1" hangingPunct="1">
                  <a:spcBef>
                    <a:spcPct val="0"/>
                  </a:spcBef>
                  <a:buFontTx/>
                  <a:buNone/>
                </a:pPr>
                <a:r>
                  <a:rPr lang="es-ES" altLang="en-US" sz="1400">
                    <a:latin typeface="Arial Narrow" panose="020B0604020202020204" pitchFamily="34" charset="0"/>
                  </a:rPr>
                  <a:t>      keyName = uddi-org;types</a:t>
                </a:r>
              </a:p>
              <a:p>
                <a:pPr eaLnBrk="1" hangingPunct="1">
                  <a:spcBef>
                    <a:spcPct val="0"/>
                  </a:spcBef>
                  <a:buFontTx/>
                  <a:buNone/>
                </a:pPr>
                <a:r>
                  <a:rPr lang="es-ES" altLang="en-US" sz="1400">
                    <a:latin typeface="Arial Narrow" panose="020B0604020202020204" pitchFamily="34" charset="0"/>
                  </a:rPr>
                  <a:t>      KeyValue = wsdlSpec</a:t>
                </a:r>
              </a:p>
            </p:txBody>
          </p:sp>
        </p:grpSp>
        <p:grpSp>
          <p:nvGrpSpPr>
            <p:cNvPr id="31764" name="72 Grupo">
              <a:extLst>
                <a:ext uri="{FF2B5EF4-FFF2-40B4-BE49-F238E27FC236}">
                  <a16:creationId xmlns:a16="http://schemas.microsoft.com/office/drawing/2014/main" id="{EC99CE26-72D7-9045-A456-B5202E98F668}"/>
                </a:ext>
              </a:extLst>
            </p:cNvPr>
            <p:cNvGrpSpPr>
              <a:grpSpLocks/>
            </p:cNvGrpSpPr>
            <p:nvPr/>
          </p:nvGrpSpPr>
          <p:grpSpPr bwMode="auto">
            <a:xfrm>
              <a:off x="1331417" y="1037717"/>
              <a:ext cx="2376487" cy="2943597"/>
              <a:chOff x="-2196975" y="1133475"/>
              <a:chExt cx="2376487" cy="2943597"/>
            </a:xfrm>
          </p:grpSpPr>
          <p:sp>
            <p:nvSpPr>
              <p:cNvPr id="31765" name="43 Rectángulo">
                <a:extLst>
                  <a:ext uri="{FF2B5EF4-FFF2-40B4-BE49-F238E27FC236}">
                    <a16:creationId xmlns:a16="http://schemas.microsoft.com/office/drawing/2014/main" id="{9B5475EE-B855-2B42-B158-0F10CA324067}"/>
                  </a:ext>
                </a:extLst>
              </p:cNvPr>
              <p:cNvSpPr>
                <a:spLocks noChangeArrowheads="1"/>
              </p:cNvSpPr>
              <p:nvPr/>
            </p:nvSpPr>
            <p:spPr bwMode="auto">
              <a:xfrm>
                <a:off x="-2196975" y="1133475"/>
                <a:ext cx="2376487" cy="2943597"/>
              </a:xfrm>
              <a:prstGeom prst="rect">
                <a:avLst/>
              </a:prstGeom>
              <a:solidFill>
                <a:srgbClr val="F3F7FF"/>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definitions</a:t>
                </a:r>
              </a:p>
            </p:txBody>
          </p:sp>
          <p:sp>
            <p:nvSpPr>
              <p:cNvPr id="69" name="68 Rectángulo">
                <a:extLst>
                  <a:ext uri="{FF2B5EF4-FFF2-40B4-BE49-F238E27FC236}">
                    <a16:creationId xmlns:a16="http://schemas.microsoft.com/office/drawing/2014/main" id="{4FDA9AEB-6E42-D54A-A5B2-250754132905}"/>
                  </a:ext>
                </a:extLst>
              </p:cNvPr>
              <p:cNvSpPr/>
              <p:nvPr/>
            </p:nvSpPr>
            <p:spPr bwMode="auto">
              <a:xfrm>
                <a:off x="-1980579" y="1842008"/>
                <a:ext cx="1871662" cy="35877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types</a:t>
                </a:r>
                <a:endParaRPr lang="es-ES" dirty="0">
                  <a:solidFill>
                    <a:schemeClr val="tx1"/>
                  </a:solidFill>
                  <a:latin typeface="Arial Narrow" panose="020B0606020202030204" pitchFamily="34" charset="0"/>
                </a:endParaRPr>
              </a:p>
            </p:txBody>
          </p:sp>
          <p:sp>
            <p:nvSpPr>
              <p:cNvPr id="70" name="69 Rectángulo">
                <a:extLst>
                  <a:ext uri="{FF2B5EF4-FFF2-40B4-BE49-F238E27FC236}">
                    <a16:creationId xmlns:a16="http://schemas.microsoft.com/office/drawing/2014/main" id="{B1614EB6-F34F-234F-92C2-80DDDE3304F5}"/>
                  </a:ext>
                </a:extLst>
              </p:cNvPr>
              <p:cNvSpPr/>
              <p:nvPr/>
            </p:nvSpPr>
            <p:spPr bwMode="auto">
              <a:xfrm>
                <a:off x="-1980579" y="2273808"/>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message</a:t>
                </a:r>
                <a:endParaRPr lang="es-ES" dirty="0">
                  <a:solidFill>
                    <a:schemeClr val="tx1"/>
                  </a:solidFill>
                  <a:latin typeface="Arial Narrow" panose="020B0606020202030204" pitchFamily="34" charset="0"/>
                </a:endParaRPr>
              </a:p>
            </p:txBody>
          </p:sp>
          <p:sp>
            <p:nvSpPr>
              <p:cNvPr id="71" name="70 Rectángulo">
                <a:extLst>
                  <a:ext uri="{FF2B5EF4-FFF2-40B4-BE49-F238E27FC236}">
                    <a16:creationId xmlns:a16="http://schemas.microsoft.com/office/drawing/2014/main" id="{7A3EA993-152C-2C4F-9FBB-017252C5E97A}"/>
                  </a:ext>
                </a:extLst>
              </p:cNvPr>
              <p:cNvSpPr/>
              <p:nvPr/>
            </p:nvSpPr>
            <p:spPr bwMode="auto">
              <a:xfrm>
                <a:off x="-1980579" y="2705608"/>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portType</a:t>
                </a:r>
                <a:endParaRPr lang="es-ES" dirty="0">
                  <a:solidFill>
                    <a:schemeClr val="tx1"/>
                  </a:solidFill>
                  <a:latin typeface="Arial Narrow" panose="020B0606020202030204" pitchFamily="34" charset="0"/>
                </a:endParaRPr>
              </a:p>
            </p:txBody>
          </p:sp>
          <p:sp>
            <p:nvSpPr>
              <p:cNvPr id="72" name="71 Rectángulo">
                <a:extLst>
                  <a:ext uri="{FF2B5EF4-FFF2-40B4-BE49-F238E27FC236}">
                    <a16:creationId xmlns:a16="http://schemas.microsoft.com/office/drawing/2014/main" id="{B125A8B8-06FB-EF44-949C-A03147E22B12}"/>
                  </a:ext>
                </a:extLst>
              </p:cNvPr>
              <p:cNvSpPr/>
              <p:nvPr/>
            </p:nvSpPr>
            <p:spPr bwMode="auto">
              <a:xfrm>
                <a:off x="-1980579" y="3140583"/>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binding</a:t>
                </a:r>
                <a:endParaRPr lang="es-ES" dirty="0">
                  <a:solidFill>
                    <a:schemeClr val="tx1"/>
                  </a:solidFill>
                  <a:latin typeface="Arial Narrow" panose="020B060602020203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2">
            <a:extLst>
              <a:ext uri="{FF2B5EF4-FFF2-40B4-BE49-F238E27FC236}">
                <a16:creationId xmlns:a16="http://schemas.microsoft.com/office/drawing/2014/main" id="{DF99D278-B2D4-A941-8801-7E13EFE73536}"/>
              </a:ext>
            </a:extLst>
          </p:cNvPr>
          <p:cNvGrpSpPr>
            <a:grpSpLocks/>
          </p:cNvGrpSpPr>
          <p:nvPr/>
        </p:nvGrpSpPr>
        <p:grpSpPr bwMode="auto">
          <a:xfrm>
            <a:off x="50800" y="1257300"/>
            <a:ext cx="1752600" cy="411163"/>
            <a:chOff x="32" y="792"/>
            <a:chExt cx="1104" cy="259"/>
          </a:xfrm>
        </p:grpSpPr>
        <p:grpSp>
          <p:nvGrpSpPr>
            <p:cNvPr id="33841" name="Group 3">
              <a:extLst>
                <a:ext uri="{FF2B5EF4-FFF2-40B4-BE49-F238E27FC236}">
                  <a16:creationId xmlns:a16="http://schemas.microsoft.com/office/drawing/2014/main" id="{6274E176-9A43-2E42-9D69-FD965AF4FA73}"/>
                </a:ext>
              </a:extLst>
            </p:cNvPr>
            <p:cNvGrpSpPr>
              <a:grpSpLocks/>
            </p:cNvGrpSpPr>
            <p:nvPr/>
          </p:nvGrpSpPr>
          <p:grpSpPr bwMode="auto">
            <a:xfrm>
              <a:off x="80" y="859"/>
              <a:ext cx="1056" cy="192"/>
              <a:chOff x="79" y="459"/>
              <a:chExt cx="1056" cy="192"/>
            </a:xfrm>
          </p:grpSpPr>
          <p:sp>
            <p:nvSpPr>
              <p:cNvPr id="33843" name="AutoShape 4">
                <a:extLst>
                  <a:ext uri="{FF2B5EF4-FFF2-40B4-BE49-F238E27FC236}">
                    <a16:creationId xmlns:a16="http://schemas.microsoft.com/office/drawing/2014/main" id="{27B3A3EF-8E2B-8F40-BABC-6C9959B0AC8D}"/>
                  </a:ext>
                </a:extLst>
              </p:cNvPr>
              <p:cNvSpPr>
                <a:spLocks noChangeArrowheads="1"/>
              </p:cNvSpPr>
              <p:nvPr/>
            </p:nvSpPr>
            <p:spPr bwMode="auto">
              <a:xfrm>
                <a:off x="121" y="491"/>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3844" name="Text Box 5">
                <a:extLst>
                  <a:ext uri="{FF2B5EF4-FFF2-40B4-BE49-F238E27FC236}">
                    <a16:creationId xmlns:a16="http://schemas.microsoft.com/office/drawing/2014/main" id="{51B3E441-A44B-8343-BCD5-8C43A777B74E}"/>
                  </a:ext>
                </a:extLst>
              </p:cNvPr>
              <p:cNvSpPr txBox="1">
                <a:spLocks noChangeArrowheads="1"/>
              </p:cNvSpPr>
              <p:nvPr/>
            </p:nvSpPr>
            <p:spPr bwMode="auto">
              <a:xfrm>
                <a:off x="79" y="45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33842" name="Freeform 6">
              <a:extLst>
                <a:ext uri="{FF2B5EF4-FFF2-40B4-BE49-F238E27FC236}">
                  <a16:creationId xmlns:a16="http://schemas.microsoft.com/office/drawing/2014/main" id="{678104DD-6E66-064C-AB1A-03AD23F9C195}"/>
                </a:ext>
              </a:extLst>
            </p:cNvPr>
            <p:cNvSpPr>
              <a:spLocks/>
            </p:cNvSpPr>
            <p:nvPr/>
          </p:nvSpPr>
          <p:spPr bwMode="auto">
            <a:xfrm>
              <a:off x="32" y="792"/>
              <a:ext cx="207" cy="181"/>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
        <p:nvSpPr>
          <p:cNvPr id="33794" name="Text Box 4">
            <a:extLst>
              <a:ext uri="{FF2B5EF4-FFF2-40B4-BE49-F238E27FC236}">
                <a16:creationId xmlns:a16="http://schemas.microsoft.com/office/drawing/2014/main" id="{D1327147-9C35-864F-821F-FD4F75E30D94}"/>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uddi</a:t>
            </a:r>
          </a:p>
        </p:txBody>
      </p:sp>
      <p:sp>
        <p:nvSpPr>
          <p:cNvPr id="33795" name="Rectangle 3">
            <a:extLst>
              <a:ext uri="{FF2B5EF4-FFF2-40B4-BE49-F238E27FC236}">
                <a16:creationId xmlns:a16="http://schemas.microsoft.com/office/drawing/2014/main" id="{AB3AA027-44D4-AD41-BDDC-C662D40AF355}"/>
              </a:ext>
            </a:extLst>
          </p:cNvPr>
          <p:cNvSpPr>
            <a:spLocks noGrp="1" noChangeArrowheads="1"/>
          </p:cNvSpPr>
          <p:nvPr>
            <p:ph type="title"/>
          </p:nvPr>
        </p:nvSpPr>
        <p:spPr/>
        <p:txBody>
          <a:bodyPr/>
          <a:lstStyle/>
          <a:p>
            <a:pPr eaLnBrk="1" hangingPunct="1"/>
            <a:r>
              <a:rPr lang="es-ES" altLang="en-US"/>
              <a:t>servicios web</a:t>
            </a:r>
          </a:p>
        </p:txBody>
      </p:sp>
      <p:sp>
        <p:nvSpPr>
          <p:cNvPr id="33796" name="Rectangle 2">
            <a:extLst>
              <a:ext uri="{FF2B5EF4-FFF2-40B4-BE49-F238E27FC236}">
                <a16:creationId xmlns:a16="http://schemas.microsoft.com/office/drawing/2014/main" id="{D890890B-574B-854D-9B31-D816413BACD3}"/>
              </a:ext>
            </a:extLst>
          </p:cNvPr>
          <p:cNvSpPr>
            <a:spLocks noGrp="1" noChangeArrowheads="1"/>
          </p:cNvSpPr>
          <p:nvPr>
            <p:ph type="body" idx="1"/>
          </p:nvPr>
        </p:nvSpPr>
        <p:spPr>
          <a:xfrm>
            <a:off x="1889125" y="1143000"/>
            <a:ext cx="7127875" cy="5638800"/>
          </a:xfrm>
        </p:spPr>
        <p:txBody>
          <a:bodyPr/>
          <a:lstStyle/>
          <a:p>
            <a:pPr marL="180975" indent="-180975" eaLnBrk="1" hangingPunct="1">
              <a:lnSpc>
                <a:spcPct val="80000"/>
              </a:lnSpc>
              <a:spcBef>
                <a:spcPct val="40000"/>
              </a:spcBef>
              <a:spcAft>
                <a:spcPct val="20000"/>
              </a:spcAft>
            </a:pPr>
            <a:r>
              <a:rPr lang="es-ES" altLang="en-US" sz="1600"/>
              <a:t>Secciones conceptuales de un registro UDDI:</a:t>
            </a:r>
          </a:p>
          <a:p>
            <a:pPr marL="542925" lvl="1" indent="-182563" eaLnBrk="1" hangingPunct="1">
              <a:lnSpc>
                <a:spcPct val="80000"/>
              </a:lnSpc>
              <a:spcAft>
                <a:spcPct val="30000"/>
              </a:spcAft>
            </a:pPr>
            <a:r>
              <a:rPr lang="es-ES" altLang="en-US" sz="1400" b="1"/>
              <a:t>Blanca </a:t>
            </a:r>
            <a:r>
              <a:rPr lang="es-ES" altLang="en-US" sz="1400">
                <a:sym typeface="Wingdings" pitchFamily="2" charset="2"/>
              </a:rPr>
              <a:t> Simi</a:t>
            </a:r>
            <a:r>
              <a:rPr lang="es-ES" altLang="en-US" sz="1400"/>
              <a:t>lar a la información que aparece en el directorio telefónico, que incluye nombre, teléfono, y dirección</a:t>
            </a:r>
          </a:p>
          <a:p>
            <a:pPr marL="542925" lvl="1" indent="-182563" eaLnBrk="1" hangingPunct="1">
              <a:lnSpc>
                <a:spcPct val="80000"/>
              </a:lnSpc>
              <a:spcAft>
                <a:spcPct val="30000"/>
              </a:spcAft>
            </a:pPr>
            <a:r>
              <a:rPr lang="es-ES" altLang="en-US" sz="1400" b="1"/>
              <a:t>Amarilla</a:t>
            </a:r>
            <a:r>
              <a:rPr lang="es-ES" altLang="en-US" sz="1400" b="1" i="1"/>
              <a:t> </a:t>
            </a:r>
            <a:r>
              <a:rPr lang="es-ES" altLang="en-US" sz="1400">
                <a:sym typeface="Wingdings" pitchFamily="2" charset="2"/>
              </a:rPr>
              <a:t> S</a:t>
            </a:r>
            <a:r>
              <a:rPr lang="es-ES" altLang="en-US" sz="1400"/>
              <a:t>imilar a su equivalente telefónico, e incluyen categorías de catalogación industrial tradicionales, ubicación geográfica, etc. </a:t>
            </a:r>
          </a:p>
          <a:p>
            <a:pPr marL="542925" lvl="1" indent="-182563" eaLnBrk="1" hangingPunct="1">
              <a:lnSpc>
                <a:spcPct val="80000"/>
              </a:lnSpc>
              <a:spcAft>
                <a:spcPct val="30000"/>
              </a:spcAft>
            </a:pPr>
            <a:r>
              <a:rPr lang="es-ES" altLang="en-US" sz="1400" b="1"/>
              <a:t>Verde</a:t>
            </a:r>
            <a:r>
              <a:rPr lang="es-ES" altLang="en-US" sz="1400" b="1" i="1"/>
              <a:t> </a:t>
            </a:r>
            <a:r>
              <a:rPr lang="es-ES" altLang="en-US" sz="1400">
                <a:sym typeface="Wingdings" pitchFamily="2" charset="2"/>
              </a:rPr>
              <a:t></a:t>
            </a:r>
            <a:r>
              <a:rPr lang="es-ES" altLang="en-US" sz="1400"/>
              <a:t> información técnica acerca de los servicios ofrecidos por los negocios</a:t>
            </a:r>
          </a:p>
          <a:p>
            <a:pPr marL="180975" indent="-180975" eaLnBrk="1" hangingPunct="1">
              <a:lnSpc>
                <a:spcPct val="80000"/>
              </a:lnSpc>
              <a:spcBef>
                <a:spcPct val="40000"/>
              </a:spcBef>
              <a:spcAft>
                <a:spcPct val="20000"/>
              </a:spcAft>
            </a:pPr>
            <a:r>
              <a:rPr lang="es-ES" altLang="en-US" sz="1600"/>
              <a:t>Estructura central de un registro UDDI </a:t>
            </a:r>
            <a:r>
              <a:rPr lang="es-ES" altLang="en-US" sz="1600">
                <a:sym typeface="Wingdings" pitchFamily="2" charset="2"/>
              </a:rPr>
              <a:t> 4</a:t>
            </a:r>
            <a:r>
              <a:rPr lang="es-ES" altLang="en-US" sz="1600"/>
              <a:t> tipos de estructuras:</a:t>
            </a:r>
          </a:p>
          <a:p>
            <a:pPr marL="542925" lvl="1" indent="-182563" eaLnBrk="1" hangingPunct="1">
              <a:lnSpc>
                <a:spcPct val="80000"/>
              </a:lnSpc>
              <a:spcAft>
                <a:spcPct val="30000"/>
              </a:spcAft>
            </a:pPr>
            <a:r>
              <a:rPr lang="es-ES" altLang="en-US" sz="1400" b="1"/>
              <a:t>businessEntity </a:t>
            </a:r>
            <a:r>
              <a:rPr lang="es-ES" altLang="en-US" sz="1400" b="1">
                <a:sym typeface="Wingdings" pitchFamily="2" charset="2"/>
              </a:rPr>
              <a:t></a:t>
            </a:r>
            <a:r>
              <a:rPr lang="es-ES" altLang="en-US" sz="1400"/>
              <a:t> Información sobre un negocio o entidad. Utilizada por el negocio para publicar información descriptiva sobre si mismo y los servicios que ofrece</a:t>
            </a:r>
          </a:p>
          <a:p>
            <a:pPr marL="542925" lvl="1" indent="-182563" eaLnBrk="1" hangingPunct="1">
              <a:lnSpc>
                <a:spcPct val="80000"/>
              </a:lnSpc>
              <a:spcAft>
                <a:spcPct val="30000"/>
              </a:spcAft>
            </a:pPr>
            <a:r>
              <a:rPr lang="es-ES" altLang="en-US" sz="1400" b="1"/>
              <a:t>businessService </a:t>
            </a:r>
            <a:r>
              <a:rPr lang="es-ES" altLang="en-US" sz="1400" b="1">
                <a:sym typeface="Wingdings" pitchFamily="2" charset="2"/>
              </a:rPr>
              <a:t> </a:t>
            </a:r>
            <a:r>
              <a:rPr lang="es-ES" altLang="en-US" sz="1400"/>
              <a:t>Servicios o procesos de negocios que provee la estructura businessEntity</a:t>
            </a:r>
          </a:p>
          <a:p>
            <a:pPr marL="542925" lvl="1" indent="-182563" eaLnBrk="1" hangingPunct="1">
              <a:lnSpc>
                <a:spcPct val="80000"/>
              </a:lnSpc>
              <a:spcAft>
                <a:spcPct val="30000"/>
              </a:spcAft>
            </a:pPr>
            <a:r>
              <a:rPr lang="es-ES" altLang="en-US" sz="1400" b="1"/>
              <a:t>bindingTemplate: </a:t>
            </a:r>
            <a:r>
              <a:rPr lang="es-ES" altLang="en-US" sz="1400"/>
              <a:t>Datos importantes que describen las características técnicas de la implementación del servicio ofrecido</a:t>
            </a:r>
          </a:p>
          <a:p>
            <a:pPr marL="542925" lvl="1" indent="-182563" eaLnBrk="1" hangingPunct="1">
              <a:lnSpc>
                <a:spcPct val="80000"/>
              </a:lnSpc>
              <a:spcAft>
                <a:spcPct val="30000"/>
              </a:spcAft>
            </a:pPr>
            <a:r>
              <a:rPr lang="es-ES" altLang="en-US" sz="1400" b="1"/>
              <a:t>tModel </a:t>
            </a:r>
            <a:r>
              <a:rPr lang="es-ES" altLang="en-US" sz="1400" b="1">
                <a:sym typeface="Wingdings" pitchFamily="2" charset="2"/>
              </a:rPr>
              <a:t></a:t>
            </a:r>
            <a:r>
              <a:rPr lang="es-ES" altLang="en-US" sz="1400"/>
              <a:t> Especificación y categorización técnica</a:t>
            </a:r>
          </a:p>
          <a:p>
            <a:pPr marL="180975" indent="-180975" eaLnBrk="1" hangingPunct="1">
              <a:lnSpc>
                <a:spcPct val="80000"/>
              </a:lnSpc>
              <a:spcBef>
                <a:spcPct val="40000"/>
              </a:spcBef>
              <a:spcAft>
                <a:spcPct val="20000"/>
              </a:spcAft>
            </a:pPr>
            <a:r>
              <a:rPr lang="es-ES" altLang="en-US" sz="1600"/>
              <a:t>Características de UDDI. Dos categorías de API:</a:t>
            </a:r>
          </a:p>
          <a:p>
            <a:pPr marL="542925" lvl="1" indent="-182563" eaLnBrk="1" hangingPunct="1">
              <a:lnSpc>
                <a:spcPct val="80000"/>
              </a:lnSpc>
              <a:spcAft>
                <a:spcPct val="30000"/>
              </a:spcAft>
            </a:pPr>
            <a:r>
              <a:rPr lang="es-ES" altLang="en-US" sz="1400"/>
              <a:t>De </a:t>
            </a:r>
            <a:r>
              <a:rPr lang="es-ES" altLang="en-US" sz="1400" b="1"/>
              <a:t>publicación </a:t>
            </a:r>
            <a:r>
              <a:rPr lang="es-ES" altLang="en-US" sz="1400" b="1">
                <a:sym typeface="Wingdings" pitchFamily="2" charset="2"/>
              </a:rPr>
              <a:t> </a:t>
            </a:r>
            <a:r>
              <a:rPr lang="es-ES" altLang="en-US" sz="1400"/>
              <a:t>Mecanismo para que los proveedores de servicios se registren (ellos mismos y sus servicios) en el Registro UDDI.</a:t>
            </a:r>
          </a:p>
          <a:p>
            <a:pPr marL="542925" lvl="1" indent="-182563" eaLnBrk="1" hangingPunct="1">
              <a:lnSpc>
                <a:spcPct val="80000"/>
              </a:lnSpc>
              <a:spcAft>
                <a:spcPct val="30000"/>
              </a:spcAft>
            </a:pPr>
            <a:r>
              <a:rPr lang="es-ES" altLang="en-US" sz="1400"/>
              <a:t>De </a:t>
            </a:r>
            <a:r>
              <a:rPr lang="es-ES" altLang="en-US" sz="1400" b="1"/>
              <a:t>consulta </a:t>
            </a:r>
            <a:r>
              <a:rPr lang="es-ES" altLang="en-US" sz="1400" b="1">
                <a:sym typeface="Wingdings" pitchFamily="2" charset="2"/>
              </a:rPr>
              <a:t> </a:t>
            </a:r>
            <a:r>
              <a:rPr lang="es-ES" altLang="en-US" sz="1400"/>
              <a:t>Permite a los subscriptores </a:t>
            </a:r>
            <a:r>
              <a:rPr lang="es-ES" altLang="en-US" sz="1400" b="1"/>
              <a:t>buscar</a:t>
            </a:r>
            <a:r>
              <a:rPr lang="es-ES" altLang="en-US" sz="1400"/>
              <a:t> los servicios disponibles y </a:t>
            </a:r>
            <a:r>
              <a:rPr lang="es-ES" altLang="en-US" sz="1400" b="1"/>
              <a:t>obtener</a:t>
            </a:r>
            <a:r>
              <a:rPr lang="es-ES" altLang="en-US" sz="1400"/>
              <a:t> el servicio una vez localizado</a:t>
            </a:r>
          </a:p>
          <a:p>
            <a:pPr marL="542925" lvl="1" indent="-182563" eaLnBrk="1" hangingPunct="1">
              <a:lnSpc>
                <a:spcPct val="80000"/>
              </a:lnSpc>
              <a:spcAft>
                <a:spcPct val="30000"/>
              </a:spcAft>
            </a:pPr>
            <a:r>
              <a:rPr lang="es-ES" altLang="en-US" sz="1400">
                <a:hlinkClick r:id="rId4"/>
              </a:rPr>
              <a:t>http://www.uddi.org</a:t>
            </a:r>
            <a:r>
              <a:rPr lang="es-ES" altLang="en-US" sz="1400"/>
              <a:t> </a:t>
            </a:r>
            <a:r>
              <a:rPr lang="es-ES" altLang="en-US" sz="1400">
                <a:sym typeface="Wingdings" pitchFamily="2" charset="2"/>
              </a:rPr>
              <a:t> Microsoft e IBM</a:t>
            </a:r>
          </a:p>
          <a:p>
            <a:pPr marL="542925" lvl="1" indent="-182563" eaLnBrk="1" hangingPunct="1">
              <a:lnSpc>
                <a:spcPct val="80000"/>
              </a:lnSpc>
              <a:spcAft>
                <a:spcPct val="30000"/>
              </a:spcAft>
            </a:pPr>
            <a:r>
              <a:rPr lang="es-ES" altLang="en-US" sz="1400">
                <a:sym typeface="Wingdings" pitchFamily="2" charset="2"/>
              </a:rPr>
              <a:t>Registro UDDI de código abierto  jUDDIv3</a:t>
            </a:r>
            <a:endParaRPr lang="es-ES" altLang="en-US" sz="1400"/>
          </a:p>
        </p:txBody>
      </p:sp>
      <p:grpSp>
        <p:nvGrpSpPr>
          <p:cNvPr id="4" name="72 Grupo">
            <a:extLst>
              <a:ext uri="{FF2B5EF4-FFF2-40B4-BE49-F238E27FC236}">
                <a16:creationId xmlns:a16="http://schemas.microsoft.com/office/drawing/2014/main" id="{BD5752FC-6B29-A64E-91C6-018285EE40DD}"/>
              </a:ext>
            </a:extLst>
          </p:cNvPr>
          <p:cNvGrpSpPr>
            <a:grpSpLocks/>
          </p:cNvGrpSpPr>
          <p:nvPr/>
        </p:nvGrpSpPr>
        <p:grpSpPr bwMode="auto">
          <a:xfrm>
            <a:off x="350838" y="136525"/>
            <a:ext cx="8685212" cy="6532563"/>
            <a:chOff x="350838" y="136525"/>
            <a:chExt cx="8685212" cy="6532563"/>
          </a:xfrm>
        </p:grpSpPr>
        <p:grpSp>
          <p:nvGrpSpPr>
            <p:cNvPr id="33801" name="Group 41">
              <a:extLst>
                <a:ext uri="{FF2B5EF4-FFF2-40B4-BE49-F238E27FC236}">
                  <a16:creationId xmlns:a16="http://schemas.microsoft.com/office/drawing/2014/main" id="{8682B7FD-B51E-4B4A-87A2-418B59D1D9E3}"/>
                </a:ext>
              </a:extLst>
            </p:cNvPr>
            <p:cNvGrpSpPr>
              <a:grpSpLocks/>
            </p:cNvGrpSpPr>
            <p:nvPr/>
          </p:nvGrpSpPr>
          <p:grpSpPr bwMode="auto">
            <a:xfrm>
              <a:off x="350838" y="136525"/>
              <a:ext cx="8685212" cy="6532563"/>
              <a:chOff x="1383" y="119"/>
              <a:chExt cx="4195" cy="4082"/>
            </a:xfrm>
          </p:grpSpPr>
          <p:grpSp>
            <p:nvGrpSpPr>
              <p:cNvPr id="33827" name="Group 42">
                <a:extLst>
                  <a:ext uri="{FF2B5EF4-FFF2-40B4-BE49-F238E27FC236}">
                    <a16:creationId xmlns:a16="http://schemas.microsoft.com/office/drawing/2014/main" id="{72582363-CD0F-BF49-A8DC-BB47C642D6F1}"/>
                  </a:ext>
                </a:extLst>
              </p:cNvPr>
              <p:cNvGrpSpPr>
                <a:grpSpLocks/>
              </p:cNvGrpSpPr>
              <p:nvPr/>
            </p:nvGrpSpPr>
            <p:grpSpPr bwMode="auto">
              <a:xfrm>
                <a:off x="1383" y="119"/>
                <a:ext cx="4195" cy="4082"/>
                <a:chOff x="1778" y="-137"/>
                <a:chExt cx="3103" cy="3606"/>
              </a:xfrm>
            </p:grpSpPr>
            <p:grpSp>
              <p:nvGrpSpPr>
                <p:cNvPr id="33829" name="Group 43">
                  <a:extLst>
                    <a:ext uri="{FF2B5EF4-FFF2-40B4-BE49-F238E27FC236}">
                      <a16:creationId xmlns:a16="http://schemas.microsoft.com/office/drawing/2014/main" id="{D0957B3F-1703-C44B-B278-6BD6110272ED}"/>
                    </a:ext>
                  </a:extLst>
                </p:cNvPr>
                <p:cNvGrpSpPr>
                  <a:grpSpLocks/>
                </p:cNvGrpSpPr>
                <p:nvPr/>
              </p:nvGrpSpPr>
              <p:grpSpPr bwMode="auto">
                <a:xfrm>
                  <a:off x="1778" y="-137"/>
                  <a:ext cx="3103" cy="3606"/>
                  <a:chOff x="582" y="990"/>
                  <a:chExt cx="4631" cy="2975"/>
                </a:xfrm>
              </p:grpSpPr>
              <p:grpSp>
                <p:nvGrpSpPr>
                  <p:cNvPr id="33831" name="Group 44">
                    <a:extLst>
                      <a:ext uri="{FF2B5EF4-FFF2-40B4-BE49-F238E27FC236}">
                        <a16:creationId xmlns:a16="http://schemas.microsoft.com/office/drawing/2014/main" id="{82148DB4-42C0-544D-B00B-01B331C401AC}"/>
                      </a:ext>
                    </a:extLst>
                  </p:cNvPr>
                  <p:cNvGrpSpPr>
                    <a:grpSpLocks/>
                  </p:cNvGrpSpPr>
                  <p:nvPr/>
                </p:nvGrpSpPr>
                <p:grpSpPr bwMode="auto">
                  <a:xfrm>
                    <a:off x="582" y="990"/>
                    <a:ext cx="4631" cy="2975"/>
                    <a:chOff x="582" y="990"/>
                    <a:chExt cx="4631" cy="2975"/>
                  </a:xfrm>
                </p:grpSpPr>
                <p:grpSp>
                  <p:nvGrpSpPr>
                    <p:cNvPr id="33835" name="Group 45">
                      <a:extLst>
                        <a:ext uri="{FF2B5EF4-FFF2-40B4-BE49-F238E27FC236}">
                          <a16:creationId xmlns:a16="http://schemas.microsoft.com/office/drawing/2014/main" id="{15387BB3-8C92-5943-B049-293341595D8C}"/>
                        </a:ext>
                      </a:extLst>
                    </p:cNvPr>
                    <p:cNvGrpSpPr>
                      <a:grpSpLocks/>
                    </p:cNvGrpSpPr>
                    <p:nvPr/>
                  </p:nvGrpSpPr>
                  <p:grpSpPr bwMode="auto">
                    <a:xfrm>
                      <a:off x="754" y="990"/>
                      <a:ext cx="4288" cy="2975"/>
                      <a:chOff x="358" y="94"/>
                      <a:chExt cx="5089" cy="4021"/>
                    </a:xfrm>
                  </p:grpSpPr>
                  <p:sp>
                    <p:nvSpPr>
                      <p:cNvPr id="33839" name="Rectangle 46">
                        <a:extLst>
                          <a:ext uri="{FF2B5EF4-FFF2-40B4-BE49-F238E27FC236}">
                            <a16:creationId xmlns:a16="http://schemas.microsoft.com/office/drawing/2014/main" id="{DFA8BC3F-EA61-D44B-BD45-EF4F5848AF02}"/>
                          </a:ext>
                        </a:extLst>
                      </p:cNvPr>
                      <p:cNvSpPr>
                        <a:spLocks noChangeArrowheads="1"/>
                      </p:cNvSpPr>
                      <p:nvPr/>
                    </p:nvSpPr>
                    <p:spPr bwMode="auto">
                      <a:xfrm flipH="1">
                        <a:off x="358"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3840" name="Rectangle 47">
                        <a:extLst>
                          <a:ext uri="{FF2B5EF4-FFF2-40B4-BE49-F238E27FC236}">
                            <a16:creationId xmlns:a16="http://schemas.microsoft.com/office/drawing/2014/main" id="{92296BBD-5AF6-1449-915D-44D21109AAD9}"/>
                          </a:ext>
                        </a:extLst>
                      </p:cNvPr>
                      <p:cNvSpPr>
                        <a:spLocks noChangeArrowheads="1"/>
                      </p:cNvSpPr>
                      <p:nvPr/>
                    </p:nvSpPr>
                    <p:spPr bwMode="auto">
                      <a:xfrm flipH="1">
                        <a:off x="5417"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33836" name="Group 48">
                      <a:extLst>
                        <a:ext uri="{FF2B5EF4-FFF2-40B4-BE49-F238E27FC236}">
                          <a16:creationId xmlns:a16="http://schemas.microsoft.com/office/drawing/2014/main" id="{27B16F94-9281-4747-AA98-0D02BA05B55E}"/>
                        </a:ext>
                      </a:extLst>
                    </p:cNvPr>
                    <p:cNvGrpSpPr>
                      <a:grpSpLocks/>
                    </p:cNvGrpSpPr>
                    <p:nvPr/>
                  </p:nvGrpSpPr>
                  <p:grpSpPr bwMode="auto">
                    <a:xfrm rot="-5400000">
                      <a:off x="1542" y="162"/>
                      <a:ext cx="2711" cy="4631"/>
                      <a:chOff x="550" y="230"/>
                      <a:chExt cx="5089" cy="4021"/>
                    </a:xfrm>
                  </p:grpSpPr>
                  <p:sp>
                    <p:nvSpPr>
                      <p:cNvPr id="33837" name="Rectangle 49">
                        <a:extLst>
                          <a:ext uri="{FF2B5EF4-FFF2-40B4-BE49-F238E27FC236}">
                            <a16:creationId xmlns:a16="http://schemas.microsoft.com/office/drawing/2014/main" id="{B9AE66B0-142A-CF4C-A34E-594D39A48F16}"/>
                          </a:ext>
                        </a:extLst>
                      </p:cNvPr>
                      <p:cNvSpPr>
                        <a:spLocks noChangeArrowheads="1"/>
                      </p:cNvSpPr>
                      <p:nvPr/>
                    </p:nvSpPr>
                    <p:spPr bwMode="auto">
                      <a:xfrm flipH="1">
                        <a:off x="550"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3838" name="Rectangle 50">
                        <a:extLst>
                          <a:ext uri="{FF2B5EF4-FFF2-40B4-BE49-F238E27FC236}">
                            <a16:creationId xmlns:a16="http://schemas.microsoft.com/office/drawing/2014/main" id="{EAD88759-346A-7A4F-8F16-CBA23908F42C}"/>
                          </a:ext>
                        </a:extLst>
                      </p:cNvPr>
                      <p:cNvSpPr>
                        <a:spLocks noChangeArrowheads="1"/>
                      </p:cNvSpPr>
                      <p:nvPr/>
                    </p:nvSpPr>
                    <p:spPr bwMode="auto">
                      <a:xfrm flipH="1">
                        <a:off x="5609"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grpSp>
                <p:nvGrpSpPr>
                  <p:cNvPr id="33832" name="Group 51">
                    <a:extLst>
                      <a:ext uri="{FF2B5EF4-FFF2-40B4-BE49-F238E27FC236}">
                        <a16:creationId xmlns:a16="http://schemas.microsoft.com/office/drawing/2014/main" id="{07FAA8DC-E250-294B-B2FB-C67D22E22F4F}"/>
                      </a:ext>
                    </a:extLst>
                  </p:cNvPr>
                  <p:cNvGrpSpPr>
                    <a:grpSpLocks/>
                  </p:cNvGrpSpPr>
                  <p:nvPr/>
                </p:nvGrpSpPr>
                <p:grpSpPr bwMode="auto">
                  <a:xfrm>
                    <a:off x="777" y="1137"/>
                    <a:ext cx="4244" cy="2681"/>
                    <a:chOff x="777" y="1137"/>
                    <a:chExt cx="4244" cy="2681"/>
                  </a:xfrm>
                </p:grpSpPr>
                <p:sp>
                  <p:nvSpPr>
                    <p:cNvPr id="33833" name="Rectangle 52">
                      <a:extLst>
                        <a:ext uri="{FF2B5EF4-FFF2-40B4-BE49-F238E27FC236}">
                          <a16:creationId xmlns:a16="http://schemas.microsoft.com/office/drawing/2014/main" id="{CF14E8AB-025D-8441-84F3-02B003DDA7E4}"/>
                        </a:ext>
                      </a:extLst>
                    </p:cNvPr>
                    <p:cNvSpPr>
                      <a:spLocks noChangeArrowheads="1"/>
                    </p:cNvSpPr>
                    <p:nvPr/>
                  </p:nvSpPr>
                  <p:spPr bwMode="auto">
                    <a:xfrm>
                      <a:off x="777" y="1137"/>
                      <a:ext cx="4244" cy="2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3834" name="Text Box 53">
                      <a:extLst>
                        <a:ext uri="{FF2B5EF4-FFF2-40B4-BE49-F238E27FC236}">
                          <a16:creationId xmlns:a16="http://schemas.microsoft.com/office/drawing/2014/main" id="{ADD0A987-2D9B-4143-8837-395451B3C839}"/>
                        </a:ext>
                      </a:extLst>
                    </p:cNvPr>
                    <p:cNvSpPr txBox="1">
                      <a:spLocks noChangeArrowheads="1"/>
                    </p:cNvSpPr>
                    <p:nvPr/>
                  </p:nvSpPr>
                  <p:spPr bwMode="auto">
                    <a:xfrm>
                      <a:off x="896" y="1145"/>
                      <a:ext cx="401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Aft>
                          <a:spcPct val="30000"/>
                        </a:spcAft>
                        <a:buFontTx/>
                        <a:buNone/>
                      </a:pPr>
                      <a:r>
                        <a:rPr lang="es-ES_tradnl" altLang="en-US" sz="1800" b="1">
                          <a:solidFill>
                            <a:srgbClr val="0099CC"/>
                          </a:solidFill>
                          <a:cs typeface="Arial" panose="020B0604020202020204" pitchFamily="34" charset="0"/>
                        </a:rPr>
                        <a:t>Mapeo WSDL-UDDI (OASIS best practices)</a:t>
                      </a:r>
                      <a:endParaRPr lang="es-ES" altLang="en-US" sz="1800">
                        <a:solidFill>
                          <a:srgbClr val="CC0000"/>
                        </a:solidFill>
                        <a:latin typeface="Arial Narrow" panose="020B0604020202020204" pitchFamily="34" charset="0"/>
                        <a:cs typeface="Arial" panose="020B0604020202020204" pitchFamily="34" charset="0"/>
                      </a:endParaRPr>
                    </a:p>
                  </p:txBody>
                </p:sp>
              </p:grpSp>
            </p:grpSp>
            <p:sp>
              <p:nvSpPr>
                <p:cNvPr id="33830" name="Text Box 54">
                  <a:extLst>
                    <a:ext uri="{FF2B5EF4-FFF2-40B4-BE49-F238E27FC236}">
                      <a16:creationId xmlns:a16="http://schemas.microsoft.com/office/drawing/2014/main" id="{D90B2E16-2203-B244-9610-81A7430FBFB9}"/>
                    </a:ext>
                  </a:extLst>
                </p:cNvPr>
                <p:cNvSpPr txBox="1">
                  <a:spLocks noChangeArrowheads="1"/>
                </p:cNvSpPr>
                <p:nvPr/>
              </p:nvSpPr>
              <p:spPr bwMode="auto">
                <a:xfrm>
                  <a:off x="2165" y="479"/>
                  <a:ext cx="257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400" b="1">
                    <a:solidFill>
                      <a:srgbClr val="CC0000"/>
                    </a:solidFill>
                    <a:latin typeface="Arial Narrow" panose="020B0604020202020204" pitchFamily="34" charset="0"/>
                    <a:cs typeface="Arial" panose="020B0604020202020204" pitchFamily="34" charset="0"/>
                  </a:endParaRPr>
                </a:p>
              </p:txBody>
            </p:sp>
          </p:grpSp>
          <p:sp>
            <p:nvSpPr>
              <p:cNvPr id="33828" name="Text Box 55">
                <a:extLst>
                  <a:ext uri="{FF2B5EF4-FFF2-40B4-BE49-F238E27FC236}">
                    <a16:creationId xmlns:a16="http://schemas.microsoft.com/office/drawing/2014/main" id="{60AE64C9-8FC3-0546-A242-BA4B4D44EE49}"/>
                  </a:ext>
                </a:extLst>
              </p:cNvPr>
              <p:cNvSpPr txBox="1">
                <a:spLocks noChangeArrowheads="1"/>
              </p:cNvSpPr>
              <p:nvPr/>
            </p:nvSpPr>
            <p:spPr bwMode="auto">
              <a:xfrm>
                <a:off x="1746" y="799"/>
                <a:ext cx="353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50000"/>
                  </a:spcBef>
                  <a:buFontTx/>
                  <a:buNone/>
                </a:pPr>
                <a:endParaRPr lang="es-ES" altLang="en-US" sz="1400">
                  <a:solidFill>
                    <a:srgbClr val="CC0000"/>
                  </a:solidFill>
                  <a:latin typeface="Arial Narrow" panose="020B0604020202020204" pitchFamily="34" charset="0"/>
                  <a:cs typeface="Arial" panose="020B0604020202020204" pitchFamily="34" charset="0"/>
                </a:endParaRPr>
              </a:p>
            </p:txBody>
          </p:sp>
        </p:grpSp>
        <p:grpSp>
          <p:nvGrpSpPr>
            <p:cNvPr id="33802" name="59 Grupo">
              <a:extLst>
                <a:ext uri="{FF2B5EF4-FFF2-40B4-BE49-F238E27FC236}">
                  <a16:creationId xmlns:a16="http://schemas.microsoft.com/office/drawing/2014/main" id="{65413433-C704-F642-A07C-96C6BF9DF7B2}"/>
                </a:ext>
              </a:extLst>
            </p:cNvPr>
            <p:cNvGrpSpPr>
              <a:grpSpLocks/>
            </p:cNvGrpSpPr>
            <p:nvPr/>
          </p:nvGrpSpPr>
          <p:grpSpPr bwMode="auto">
            <a:xfrm>
              <a:off x="1331913" y="981075"/>
              <a:ext cx="2376487" cy="5040313"/>
              <a:chOff x="1331913" y="981075"/>
              <a:chExt cx="2376487" cy="5040313"/>
            </a:xfrm>
          </p:grpSpPr>
          <p:sp>
            <p:nvSpPr>
              <p:cNvPr id="33814" name="43 Rectángulo">
                <a:extLst>
                  <a:ext uri="{FF2B5EF4-FFF2-40B4-BE49-F238E27FC236}">
                    <a16:creationId xmlns:a16="http://schemas.microsoft.com/office/drawing/2014/main" id="{173C4079-9250-4F4D-B067-17E465D8D11A}"/>
                  </a:ext>
                </a:extLst>
              </p:cNvPr>
              <p:cNvSpPr>
                <a:spLocks noChangeArrowheads="1"/>
              </p:cNvSpPr>
              <p:nvPr/>
            </p:nvSpPr>
            <p:spPr bwMode="auto">
              <a:xfrm>
                <a:off x="1331913" y="981075"/>
                <a:ext cx="2376487" cy="1800225"/>
              </a:xfrm>
              <a:prstGeom prst="rect">
                <a:avLst/>
              </a:prstGeom>
              <a:solidFill>
                <a:srgbClr val="F3F7FF"/>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definitions</a:t>
                </a:r>
              </a:p>
            </p:txBody>
          </p:sp>
          <p:sp>
            <p:nvSpPr>
              <p:cNvPr id="45" name="44 Rectángulo">
                <a:extLst>
                  <a:ext uri="{FF2B5EF4-FFF2-40B4-BE49-F238E27FC236}">
                    <a16:creationId xmlns:a16="http://schemas.microsoft.com/office/drawing/2014/main" id="{058CC859-F156-CD41-9DAE-DD537CC757AA}"/>
                  </a:ext>
                </a:extLst>
              </p:cNvPr>
              <p:cNvSpPr/>
              <p:nvPr/>
            </p:nvSpPr>
            <p:spPr bwMode="auto">
              <a:xfrm>
                <a:off x="1547813" y="1341438"/>
                <a:ext cx="1871662" cy="35877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types</a:t>
                </a:r>
                <a:endParaRPr lang="es-ES" dirty="0">
                  <a:solidFill>
                    <a:schemeClr val="tx1"/>
                  </a:solidFill>
                  <a:latin typeface="Arial Narrow" panose="020B0606020202030204" pitchFamily="34" charset="0"/>
                </a:endParaRPr>
              </a:p>
            </p:txBody>
          </p:sp>
          <p:sp>
            <p:nvSpPr>
              <p:cNvPr id="46" name="45 Rectángulo">
                <a:extLst>
                  <a:ext uri="{FF2B5EF4-FFF2-40B4-BE49-F238E27FC236}">
                    <a16:creationId xmlns:a16="http://schemas.microsoft.com/office/drawing/2014/main" id="{74C9CFBA-649E-4B48-AC60-CCB4C1461414}"/>
                  </a:ext>
                </a:extLst>
              </p:cNvPr>
              <p:cNvSpPr/>
              <p:nvPr/>
            </p:nvSpPr>
            <p:spPr bwMode="auto">
              <a:xfrm>
                <a:off x="1547813" y="1773238"/>
                <a:ext cx="1871662" cy="36036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message</a:t>
                </a:r>
                <a:endParaRPr lang="es-ES" dirty="0">
                  <a:solidFill>
                    <a:schemeClr val="tx1"/>
                  </a:solidFill>
                  <a:latin typeface="Arial Narrow" panose="020B0606020202030204" pitchFamily="34" charset="0"/>
                </a:endParaRPr>
              </a:p>
            </p:txBody>
          </p:sp>
          <p:sp>
            <p:nvSpPr>
              <p:cNvPr id="47" name="46 Rectángulo">
                <a:extLst>
                  <a:ext uri="{FF2B5EF4-FFF2-40B4-BE49-F238E27FC236}">
                    <a16:creationId xmlns:a16="http://schemas.microsoft.com/office/drawing/2014/main" id="{054D384C-57E6-BB4E-B17F-492C71BEE511}"/>
                  </a:ext>
                </a:extLst>
              </p:cNvPr>
              <p:cNvSpPr/>
              <p:nvPr/>
            </p:nvSpPr>
            <p:spPr bwMode="auto">
              <a:xfrm>
                <a:off x="1547813" y="2205038"/>
                <a:ext cx="1871662" cy="360362"/>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portType</a:t>
                </a:r>
                <a:endParaRPr lang="es-ES" dirty="0">
                  <a:solidFill>
                    <a:schemeClr val="tx1"/>
                  </a:solidFill>
                  <a:latin typeface="Arial Narrow" panose="020B0606020202030204" pitchFamily="34" charset="0"/>
                </a:endParaRPr>
              </a:p>
            </p:txBody>
          </p:sp>
          <p:sp>
            <p:nvSpPr>
              <p:cNvPr id="33818" name="47 Rectángulo">
                <a:extLst>
                  <a:ext uri="{FF2B5EF4-FFF2-40B4-BE49-F238E27FC236}">
                    <a16:creationId xmlns:a16="http://schemas.microsoft.com/office/drawing/2014/main" id="{4BC029DB-7EC7-574F-B230-80762BF7AD8A}"/>
                  </a:ext>
                </a:extLst>
              </p:cNvPr>
              <p:cNvSpPr>
                <a:spLocks noChangeArrowheads="1"/>
              </p:cNvSpPr>
              <p:nvPr/>
            </p:nvSpPr>
            <p:spPr bwMode="auto">
              <a:xfrm>
                <a:off x="1331913" y="2852738"/>
                <a:ext cx="2376487" cy="1296987"/>
              </a:xfrm>
              <a:prstGeom prst="rect">
                <a:avLst/>
              </a:prstGeom>
              <a:solidFill>
                <a:srgbClr val="F3F7FF"/>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definitions</a:t>
                </a:r>
              </a:p>
            </p:txBody>
          </p:sp>
          <p:sp>
            <p:nvSpPr>
              <p:cNvPr id="33819" name="50 Rectángulo">
                <a:extLst>
                  <a:ext uri="{FF2B5EF4-FFF2-40B4-BE49-F238E27FC236}">
                    <a16:creationId xmlns:a16="http://schemas.microsoft.com/office/drawing/2014/main" id="{55A90841-67D6-834D-9527-B321A1CF0095}"/>
                  </a:ext>
                </a:extLst>
              </p:cNvPr>
              <p:cNvSpPr>
                <a:spLocks noChangeArrowheads="1"/>
              </p:cNvSpPr>
              <p:nvPr/>
            </p:nvSpPr>
            <p:spPr bwMode="auto">
              <a:xfrm>
                <a:off x="1331913" y="4221163"/>
                <a:ext cx="2376487" cy="1800225"/>
              </a:xfrm>
              <a:prstGeom prst="rect">
                <a:avLst/>
              </a:prstGeom>
              <a:solidFill>
                <a:srgbClr val="F3F7FF"/>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definitions</a:t>
                </a:r>
              </a:p>
            </p:txBody>
          </p:sp>
          <p:sp>
            <p:nvSpPr>
              <p:cNvPr id="52" name="51 Rectángulo">
                <a:extLst>
                  <a:ext uri="{FF2B5EF4-FFF2-40B4-BE49-F238E27FC236}">
                    <a16:creationId xmlns:a16="http://schemas.microsoft.com/office/drawing/2014/main" id="{9655B9ED-D48E-0449-AAA5-66D99A3FBCBB}"/>
                  </a:ext>
                </a:extLst>
              </p:cNvPr>
              <p:cNvSpPr/>
              <p:nvPr/>
            </p:nvSpPr>
            <p:spPr bwMode="auto">
              <a:xfrm>
                <a:off x="1547813" y="3213100"/>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import</a:t>
                </a:r>
                <a:endParaRPr lang="es-ES" dirty="0">
                  <a:solidFill>
                    <a:schemeClr val="tx1"/>
                  </a:solidFill>
                  <a:latin typeface="Arial Narrow" panose="020B0606020202030204" pitchFamily="34" charset="0"/>
                </a:endParaRPr>
              </a:p>
            </p:txBody>
          </p:sp>
          <p:sp>
            <p:nvSpPr>
              <p:cNvPr id="53" name="52 Rectángulo">
                <a:extLst>
                  <a:ext uri="{FF2B5EF4-FFF2-40B4-BE49-F238E27FC236}">
                    <a16:creationId xmlns:a16="http://schemas.microsoft.com/office/drawing/2014/main" id="{860119A1-AC3F-D542-8515-C4B9E1B86F48}"/>
                  </a:ext>
                </a:extLst>
              </p:cNvPr>
              <p:cNvSpPr/>
              <p:nvPr/>
            </p:nvSpPr>
            <p:spPr bwMode="auto">
              <a:xfrm>
                <a:off x="1547813" y="3644900"/>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binding</a:t>
                </a:r>
                <a:endParaRPr lang="es-ES" dirty="0">
                  <a:solidFill>
                    <a:schemeClr val="tx1"/>
                  </a:solidFill>
                  <a:latin typeface="Arial Narrow" panose="020B0606020202030204" pitchFamily="34" charset="0"/>
                </a:endParaRPr>
              </a:p>
            </p:txBody>
          </p:sp>
          <p:sp>
            <p:nvSpPr>
              <p:cNvPr id="54" name="53 Rectángulo">
                <a:extLst>
                  <a:ext uri="{FF2B5EF4-FFF2-40B4-BE49-F238E27FC236}">
                    <a16:creationId xmlns:a16="http://schemas.microsoft.com/office/drawing/2014/main" id="{70FB57E5-BDE4-EC45-AB6C-0C9014ACF320}"/>
                  </a:ext>
                </a:extLst>
              </p:cNvPr>
              <p:cNvSpPr/>
              <p:nvPr/>
            </p:nvSpPr>
            <p:spPr bwMode="auto">
              <a:xfrm>
                <a:off x="1547813" y="4581525"/>
                <a:ext cx="1871662" cy="360363"/>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import</a:t>
                </a:r>
                <a:endParaRPr lang="es-ES" dirty="0">
                  <a:solidFill>
                    <a:schemeClr val="tx1"/>
                  </a:solidFill>
                  <a:latin typeface="Arial Narrow" panose="020B0606020202030204" pitchFamily="34" charset="0"/>
                </a:endParaRPr>
              </a:p>
            </p:txBody>
          </p:sp>
          <p:sp>
            <p:nvSpPr>
              <p:cNvPr id="55" name="54 Rectángulo">
                <a:extLst>
                  <a:ext uri="{FF2B5EF4-FFF2-40B4-BE49-F238E27FC236}">
                    <a16:creationId xmlns:a16="http://schemas.microsoft.com/office/drawing/2014/main" id="{DC2CFE01-A566-F94A-AD26-39EB9CC5A178}"/>
                  </a:ext>
                </a:extLst>
              </p:cNvPr>
              <p:cNvSpPr/>
              <p:nvPr/>
            </p:nvSpPr>
            <p:spPr bwMode="auto">
              <a:xfrm>
                <a:off x="1547813" y="5013325"/>
                <a:ext cx="1871662" cy="8636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service</a:t>
                </a:r>
                <a:endParaRPr lang="es-ES" dirty="0">
                  <a:solidFill>
                    <a:schemeClr val="tx1"/>
                  </a:solidFill>
                  <a:latin typeface="Arial Narrow" panose="020B0606020202030204" pitchFamily="34" charset="0"/>
                </a:endParaRPr>
              </a:p>
            </p:txBody>
          </p:sp>
          <p:sp>
            <p:nvSpPr>
              <p:cNvPr id="33824" name="55 Rectángulo">
                <a:extLst>
                  <a:ext uri="{FF2B5EF4-FFF2-40B4-BE49-F238E27FC236}">
                    <a16:creationId xmlns:a16="http://schemas.microsoft.com/office/drawing/2014/main" id="{7ED19909-B787-B446-A146-ECE56FA2EB0C}"/>
                  </a:ext>
                </a:extLst>
              </p:cNvPr>
              <p:cNvSpPr>
                <a:spLocks noChangeArrowheads="1"/>
              </p:cNvSpPr>
              <p:nvPr/>
            </p:nvSpPr>
            <p:spPr bwMode="auto">
              <a:xfrm>
                <a:off x="1787525" y="5373688"/>
                <a:ext cx="1368425" cy="358775"/>
              </a:xfrm>
              <a:prstGeom prst="rect">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1600">
                    <a:latin typeface="Arial Narrow" panose="020B0604020202020204" pitchFamily="34" charset="0"/>
                  </a:rPr>
                  <a:t>port</a:t>
                </a:r>
              </a:p>
            </p:txBody>
          </p:sp>
          <p:cxnSp>
            <p:nvCxnSpPr>
              <p:cNvPr id="33825" name="60 Conector angular">
                <a:extLst>
                  <a:ext uri="{FF2B5EF4-FFF2-40B4-BE49-F238E27FC236}">
                    <a16:creationId xmlns:a16="http://schemas.microsoft.com/office/drawing/2014/main" id="{B874196A-2E2F-9942-89BD-47651DC365D7}"/>
                  </a:ext>
                </a:extLst>
              </p:cNvPr>
              <p:cNvCxnSpPr>
                <a:cxnSpLocks noChangeShapeType="1"/>
                <a:stCxn id="54" idx="1"/>
                <a:endCxn id="33818" idx="1"/>
              </p:cNvCxnSpPr>
              <p:nvPr/>
            </p:nvCxnSpPr>
            <p:spPr bwMode="auto">
              <a:xfrm rot="10800000">
                <a:off x="1331913" y="3608388"/>
                <a:ext cx="215900" cy="1152525"/>
              </a:xfrm>
              <a:prstGeom prst="bentConnector3">
                <a:avLst>
                  <a:gd name="adj1" fmla="val 277287"/>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26" name="62 Conector angular">
                <a:extLst>
                  <a:ext uri="{FF2B5EF4-FFF2-40B4-BE49-F238E27FC236}">
                    <a16:creationId xmlns:a16="http://schemas.microsoft.com/office/drawing/2014/main" id="{B8B362BE-B9FD-1340-A8F8-C240C2F190E2}"/>
                  </a:ext>
                </a:extLst>
              </p:cNvPr>
              <p:cNvCxnSpPr>
                <a:cxnSpLocks noChangeShapeType="1"/>
              </p:cNvCxnSpPr>
              <p:nvPr/>
            </p:nvCxnSpPr>
            <p:spPr bwMode="auto">
              <a:xfrm rot="10800000">
                <a:off x="1331913" y="1881188"/>
                <a:ext cx="215900" cy="1511300"/>
              </a:xfrm>
              <a:prstGeom prst="bentConnector3">
                <a:avLst>
                  <a:gd name="adj1" fmla="val 277287"/>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3803" name="63 Grupo">
              <a:extLst>
                <a:ext uri="{FF2B5EF4-FFF2-40B4-BE49-F238E27FC236}">
                  <a16:creationId xmlns:a16="http://schemas.microsoft.com/office/drawing/2014/main" id="{076BF1B5-D8A8-554B-8A5E-7F4DABDE26CE}"/>
                </a:ext>
              </a:extLst>
            </p:cNvPr>
            <p:cNvGrpSpPr>
              <a:grpSpLocks/>
            </p:cNvGrpSpPr>
            <p:nvPr/>
          </p:nvGrpSpPr>
          <p:grpSpPr bwMode="auto">
            <a:xfrm>
              <a:off x="4427984" y="981075"/>
              <a:ext cx="4181626" cy="5256213"/>
              <a:chOff x="4427984" y="981075"/>
              <a:chExt cx="4181626" cy="5256213"/>
            </a:xfrm>
          </p:grpSpPr>
          <p:sp>
            <p:nvSpPr>
              <p:cNvPr id="66" name="65 Rectángulo redondeado">
                <a:extLst>
                  <a:ext uri="{FF2B5EF4-FFF2-40B4-BE49-F238E27FC236}">
                    <a16:creationId xmlns:a16="http://schemas.microsoft.com/office/drawing/2014/main" id="{71C9D3F5-C11B-E546-A935-D5D67211C395}"/>
                  </a:ext>
                </a:extLst>
              </p:cNvPr>
              <p:cNvSpPr/>
              <p:nvPr/>
            </p:nvSpPr>
            <p:spPr bwMode="auto">
              <a:xfrm>
                <a:off x="4427538" y="981075"/>
                <a:ext cx="3673475" cy="1223963"/>
              </a:xfrm>
              <a:prstGeom prst="roundRect">
                <a:avLst>
                  <a:gd name="adj" fmla="val 9876"/>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ES" dirty="0" err="1">
                    <a:solidFill>
                      <a:schemeClr val="tx1"/>
                    </a:solidFill>
                    <a:latin typeface="Arial Narrow" panose="020B0606020202030204" pitchFamily="34" charset="0"/>
                  </a:rPr>
                  <a:t>tModel</a:t>
                </a:r>
                <a:r>
                  <a:rPr lang="es-ES" dirty="0">
                    <a:solidFill>
                      <a:schemeClr val="tx1"/>
                    </a:solidFill>
                    <a:latin typeface="Arial Narrow" panose="020B0606020202030204" pitchFamily="34" charset="0"/>
                  </a:rPr>
                  <a:t> </a:t>
                </a:r>
                <a:r>
                  <a:rPr lang="es-ES" dirty="0" err="1">
                    <a:solidFill>
                      <a:schemeClr val="tx1"/>
                    </a:solidFill>
                    <a:latin typeface="Arial Narrow" panose="020B0606020202030204" pitchFamily="34" charset="0"/>
                  </a:rPr>
                  <a:t>name</a:t>
                </a:r>
                <a:r>
                  <a:rPr lang="es-ES" dirty="0">
                    <a:solidFill>
                      <a:schemeClr val="tx1"/>
                    </a:solidFill>
                    <a:latin typeface="Arial Narrow" panose="020B0606020202030204" pitchFamily="34" charset="0"/>
                  </a:rPr>
                  <a:t> = [nombre del </a:t>
                </a:r>
                <a:r>
                  <a:rPr lang="es-ES" dirty="0" err="1">
                    <a:solidFill>
                      <a:schemeClr val="tx1"/>
                    </a:solidFill>
                    <a:latin typeface="Arial Narrow" panose="020B0606020202030204" pitchFamily="34" charset="0"/>
                  </a:rPr>
                  <a:t>portType</a:t>
                </a:r>
                <a:r>
                  <a:rPr lang="es-ES" dirty="0">
                    <a:solidFill>
                      <a:schemeClr val="tx1"/>
                    </a:solidFill>
                    <a:latin typeface="Arial Narrow" panose="020B0606020202030204" pitchFamily="34" charset="0"/>
                  </a:rPr>
                  <a:t>]</a:t>
                </a:r>
                <a:br>
                  <a:rPr lang="es-ES" dirty="0">
                    <a:solidFill>
                      <a:schemeClr val="tx1"/>
                    </a:solidFill>
                    <a:latin typeface="Arial Narrow" panose="020B0606020202030204" pitchFamily="34" charset="0"/>
                  </a:rPr>
                </a:br>
                <a:r>
                  <a:rPr lang="es-ES" dirty="0" err="1">
                    <a:solidFill>
                      <a:schemeClr val="tx1"/>
                    </a:solidFill>
                    <a:latin typeface="Arial Narrow" panose="020B0606020202030204" pitchFamily="34" charset="0"/>
                  </a:rPr>
                  <a:t>overviewURL</a:t>
                </a:r>
                <a:r>
                  <a:rPr lang="es-ES" dirty="0">
                    <a:solidFill>
                      <a:schemeClr val="tx1"/>
                    </a:solidFill>
                    <a:latin typeface="Arial Narrow" panose="020B0606020202030204" pitchFamily="34" charset="0"/>
                  </a:rPr>
                  <a:t> = [localización de la WSDL]</a:t>
                </a:r>
              </a:p>
            </p:txBody>
          </p:sp>
          <p:sp>
            <p:nvSpPr>
              <p:cNvPr id="67" name="66 Rectángulo redondeado">
                <a:extLst>
                  <a:ext uri="{FF2B5EF4-FFF2-40B4-BE49-F238E27FC236}">
                    <a16:creationId xmlns:a16="http://schemas.microsoft.com/office/drawing/2014/main" id="{462D0F76-7825-9A4E-8B67-D069762799A1}"/>
                  </a:ext>
                </a:extLst>
              </p:cNvPr>
              <p:cNvSpPr/>
              <p:nvPr/>
            </p:nvSpPr>
            <p:spPr bwMode="auto">
              <a:xfrm>
                <a:off x="4427538" y="2276475"/>
                <a:ext cx="3673475" cy="1728788"/>
              </a:xfrm>
              <a:prstGeom prst="roundRect">
                <a:avLst>
                  <a:gd name="adj" fmla="val 9876"/>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eaLnBrk="1" hangingPunct="1">
                  <a:defRPr/>
                </a:pPr>
                <a:r>
                  <a:rPr lang="es-ES" dirty="0" err="1">
                    <a:solidFill>
                      <a:schemeClr val="tx1"/>
                    </a:solidFill>
                    <a:latin typeface="Arial Narrow" panose="020B0606020202030204" pitchFamily="34" charset="0"/>
                  </a:rPr>
                  <a:t>tModel</a:t>
                </a:r>
                <a:r>
                  <a:rPr lang="es-ES" dirty="0">
                    <a:solidFill>
                      <a:schemeClr val="tx1"/>
                    </a:solidFill>
                    <a:latin typeface="Arial Narrow" panose="020B0606020202030204" pitchFamily="34" charset="0"/>
                  </a:rPr>
                  <a:t> </a:t>
                </a:r>
                <a:r>
                  <a:rPr lang="es-ES" dirty="0" err="1">
                    <a:solidFill>
                      <a:schemeClr val="tx1"/>
                    </a:solidFill>
                    <a:latin typeface="Arial Narrow" panose="020B0606020202030204" pitchFamily="34" charset="0"/>
                  </a:rPr>
                  <a:t>name</a:t>
                </a:r>
                <a:r>
                  <a:rPr lang="es-ES" dirty="0">
                    <a:solidFill>
                      <a:schemeClr val="tx1"/>
                    </a:solidFill>
                    <a:latin typeface="Arial Narrow" panose="020B0606020202030204" pitchFamily="34" charset="0"/>
                  </a:rPr>
                  <a:t> = [nombre del </a:t>
                </a:r>
                <a:r>
                  <a:rPr lang="es-ES" dirty="0" err="1">
                    <a:solidFill>
                      <a:schemeClr val="tx1"/>
                    </a:solidFill>
                    <a:latin typeface="Arial Narrow" panose="020B0606020202030204" pitchFamily="34" charset="0"/>
                  </a:rPr>
                  <a:t>binding</a:t>
                </a:r>
                <a:r>
                  <a:rPr lang="es-ES" dirty="0">
                    <a:solidFill>
                      <a:schemeClr val="tx1"/>
                    </a:solidFill>
                    <a:latin typeface="Arial Narrow" panose="020B0606020202030204" pitchFamily="34" charset="0"/>
                  </a:rPr>
                  <a:t>]</a:t>
                </a:r>
                <a:br>
                  <a:rPr lang="es-ES" dirty="0">
                    <a:solidFill>
                      <a:schemeClr val="tx1"/>
                    </a:solidFill>
                    <a:latin typeface="Arial Narrow" panose="020B0606020202030204" pitchFamily="34" charset="0"/>
                  </a:rPr>
                </a:br>
                <a:r>
                  <a:rPr lang="es-ES" dirty="0" err="1">
                    <a:solidFill>
                      <a:schemeClr val="tx1"/>
                    </a:solidFill>
                    <a:latin typeface="Arial Narrow" panose="020B0606020202030204" pitchFamily="34" charset="0"/>
                  </a:rPr>
                  <a:t>overviewURL</a:t>
                </a:r>
                <a:r>
                  <a:rPr lang="es-ES" dirty="0">
                    <a:solidFill>
                      <a:schemeClr val="tx1"/>
                    </a:solidFill>
                    <a:latin typeface="Arial Narrow" panose="020B0606020202030204" pitchFamily="34" charset="0"/>
                  </a:rPr>
                  <a:t> = [localización de la WSDL] </a:t>
                </a:r>
              </a:p>
            </p:txBody>
          </p:sp>
          <p:sp>
            <p:nvSpPr>
              <p:cNvPr id="68" name="67 Rectángulo redondeado">
                <a:extLst>
                  <a:ext uri="{FF2B5EF4-FFF2-40B4-BE49-F238E27FC236}">
                    <a16:creationId xmlns:a16="http://schemas.microsoft.com/office/drawing/2014/main" id="{029489AD-A9F3-2349-B7F0-8026A3E37A28}"/>
                  </a:ext>
                </a:extLst>
              </p:cNvPr>
              <p:cNvSpPr/>
              <p:nvPr/>
            </p:nvSpPr>
            <p:spPr bwMode="auto">
              <a:xfrm>
                <a:off x="4427538" y="4076700"/>
                <a:ext cx="3673475" cy="2160588"/>
              </a:xfrm>
              <a:prstGeom prst="roundRect">
                <a:avLst>
                  <a:gd name="adj" fmla="val 9876"/>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eaLnBrk="1" hangingPunct="1">
                  <a:defRPr/>
                </a:pPr>
                <a:r>
                  <a:rPr lang="es-ES" dirty="0" err="1">
                    <a:solidFill>
                      <a:schemeClr val="tx1"/>
                    </a:solidFill>
                    <a:latin typeface="Arial Narrow" panose="020B0606020202030204" pitchFamily="34" charset="0"/>
                  </a:rPr>
                  <a:t>businessService</a:t>
                </a:r>
                <a:r>
                  <a:rPr lang="es-ES" dirty="0">
                    <a:solidFill>
                      <a:schemeClr val="tx1"/>
                    </a:solidFill>
                    <a:latin typeface="Arial Narrow" panose="020B0606020202030204" pitchFamily="34" charset="0"/>
                  </a:rPr>
                  <a:t> </a:t>
                </a:r>
                <a:r>
                  <a:rPr lang="es-ES" dirty="0" err="1">
                    <a:solidFill>
                      <a:schemeClr val="tx1"/>
                    </a:solidFill>
                    <a:latin typeface="Arial Narrow" panose="020B0606020202030204" pitchFamily="34" charset="0"/>
                  </a:rPr>
                  <a:t>name</a:t>
                </a:r>
                <a:r>
                  <a:rPr lang="es-ES" dirty="0">
                    <a:solidFill>
                      <a:schemeClr val="tx1"/>
                    </a:solidFill>
                    <a:latin typeface="Arial Narrow" panose="020B0606020202030204" pitchFamily="34" charset="0"/>
                  </a:rPr>
                  <a:t> = nombre del servicio</a:t>
                </a:r>
              </a:p>
            </p:txBody>
          </p:sp>
          <p:sp>
            <p:nvSpPr>
              <p:cNvPr id="33807" name="68 Rectángulo redondeado">
                <a:extLst>
                  <a:ext uri="{FF2B5EF4-FFF2-40B4-BE49-F238E27FC236}">
                    <a16:creationId xmlns:a16="http://schemas.microsoft.com/office/drawing/2014/main" id="{5421F16F-BBC2-2C42-9A27-4DD60AFBA7E0}"/>
                  </a:ext>
                </a:extLst>
              </p:cNvPr>
              <p:cNvSpPr>
                <a:spLocks noChangeArrowheads="1"/>
              </p:cNvSpPr>
              <p:nvPr/>
            </p:nvSpPr>
            <p:spPr bwMode="auto">
              <a:xfrm>
                <a:off x="4608959" y="4868863"/>
                <a:ext cx="3311525" cy="1223962"/>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bindingTemplate</a:t>
                </a:r>
                <a:br>
                  <a:rPr lang="es-ES" altLang="en-US" sz="1400">
                    <a:latin typeface="Arial Narrow" panose="020B0604020202020204" pitchFamily="34" charset="0"/>
                  </a:rPr>
                </a:br>
                <a:r>
                  <a:rPr lang="es-ES" altLang="en-US" sz="1400">
                    <a:latin typeface="Arial Narrow" panose="020B0604020202020204" pitchFamily="34" charset="0"/>
                  </a:rPr>
                  <a:t>   accessPoint = </a:t>
                </a:r>
                <a:r>
                  <a:rPr lang="es-ES" altLang="en-US" sz="1400">
                    <a:solidFill>
                      <a:srgbClr val="336699"/>
                    </a:solidFill>
                    <a:latin typeface="Arial Narrow" panose="020B0604020202020204" pitchFamily="34" charset="0"/>
                  </a:rPr>
                  <a:t>&lt;soap:address</a:t>
                </a:r>
                <a:r>
                  <a:rPr lang="es-ES" altLang="en-US" sz="1400">
                    <a:latin typeface="Arial Narrow" panose="020B0604020202020204" pitchFamily="34" charset="0"/>
                  </a:rPr>
                  <a:t> </a:t>
                </a:r>
                <a:r>
                  <a:rPr lang="es-ES" altLang="en-US" sz="1400" b="1">
                    <a:solidFill>
                      <a:srgbClr val="FF0000"/>
                    </a:solidFill>
                    <a:latin typeface="Arial Narrow" panose="020B0604020202020204" pitchFamily="34" charset="0"/>
                  </a:rPr>
                  <a:t>location</a:t>
                </a:r>
                <a:r>
                  <a:rPr lang="es-ES" altLang="en-US" sz="1400">
                    <a:latin typeface="Arial Narrow" panose="020B0604020202020204" pitchFamily="34" charset="0"/>
                  </a:rPr>
                  <a:t> </a:t>
                </a:r>
                <a:r>
                  <a:rPr lang="es-ES" altLang="en-US" sz="1400">
                    <a:solidFill>
                      <a:srgbClr val="336699"/>
                    </a:solidFill>
                    <a:latin typeface="Arial Narrow" panose="020B0604020202020204" pitchFamily="34" charset="0"/>
                  </a:rPr>
                  <a:t>= …/&gt;</a:t>
                </a:r>
                <a:r>
                  <a:rPr lang="es-ES" altLang="en-US" sz="1400">
                    <a:latin typeface="Arial Narrow" panose="020B0604020202020204" pitchFamily="34" charset="0"/>
                  </a:rPr>
                  <a:t> </a:t>
                </a:r>
                <a:br>
                  <a:rPr lang="es-ES" altLang="en-US" sz="1400">
                    <a:latin typeface="Arial Narrow" panose="020B0604020202020204" pitchFamily="34" charset="0"/>
                  </a:rPr>
                </a:br>
                <a:r>
                  <a:rPr lang="es-ES" altLang="en-US" sz="1400">
                    <a:latin typeface="Arial Narrow" panose="020B0604020202020204" pitchFamily="34" charset="0"/>
                  </a:rPr>
                  <a:t>   portType = [portType tmodel]</a:t>
                </a:r>
                <a:br>
                  <a:rPr lang="es-ES" altLang="en-US" sz="1400">
                    <a:latin typeface="Arial Narrow" panose="020B0604020202020204" pitchFamily="34" charset="0"/>
                  </a:rPr>
                </a:br>
                <a:r>
                  <a:rPr lang="es-ES" altLang="en-US" sz="1400">
                    <a:latin typeface="Arial Narrow" panose="020B0604020202020204" pitchFamily="34" charset="0"/>
                  </a:rPr>
                  <a:t>   binding = [binding tmodel]</a:t>
                </a:r>
                <a:br>
                  <a:rPr lang="es-ES" altLang="en-US" sz="1400">
                    <a:latin typeface="Arial Narrow" panose="020B0604020202020204" pitchFamily="34" charset="0"/>
                  </a:rPr>
                </a:br>
                <a:r>
                  <a:rPr lang="es-ES" altLang="en-US" sz="1400">
                    <a:latin typeface="Arial Narrow" panose="020B0604020202020204" pitchFamily="34" charset="0"/>
                  </a:rPr>
                  <a:t>   localname = [nombre del port]</a:t>
                </a:r>
              </a:p>
            </p:txBody>
          </p:sp>
          <p:sp>
            <p:nvSpPr>
              <p:cNvPr id="33808" name="78 Forma libre">
                <a:extLst>
                  <a:ext uri="{FF2B5EF4-FFF2-40B4-BE49-F238E27FC236}">
                    <a16:creationId xmlns:a16="http://schemas.microsoft.com/office/drawing/2014/main" id="{90A037F3-C767-384E-B356-73D31D7EA3E5}"/>
                  </a:ext>
                </a:extLst>
              </p:cNvPr>
              <p:cNvSpPr>
                <a:spLocks/>
              </p:cNvSpPr>
              <p:nvPr/>
            </p:nvSpPr>
            <p:spPr bwMode="auto">
              <a:xfrm>
                <a:off x="6851650" y="1270000"/>
                <a:ext cx="1449388" cy="4240213"/>
              </a:xfrm>
              <a:custGeom>
                <a:avLst/>
                <a:gdLst>
                  <a:gd name="T0" fmla="*/ 0 w 1448790"/>
                  <a:gd name="T1" fmla="*/ 4249619 h 4239491"/>
                  <a:gd name="T2" fmla="*/ 1457183 w 1448790"/>
                  <a:gd name="T3" fmla="*/ 4237705 h 4239491"/>
                  <a:gd name="T4" fmla="*/ 1433295 w 1448790"/>
                  <a:gd name="T5" fmla="*/ 11903 h 4239491"/>
                  <a:gd name="T6" fmla="*/ 1254134 w 1448790"/>
                  <a:gd name="T7" fmla="*/ 0 h 4239491"/>
                  <a:gd name="T8" fmla="*/ 0 60000 65536"/>
                  <a:gd name="T9" fmla="*/ 0 60000 65536"/>
                  <a:gd name="T10" fmla="*/ 0 60000 65536"/>
                  <a:gd name="T11" fmla="*/ 0 60000 65536"/>
                  <a:gd name="T12" fmla="*/ 0 w 1448790"/>
                  <a:gd name="T13" fmla="*/ 0 h 4239491"/>
                  <a:gd name="T14" fmla="*/ 1448790 w 1448790"/>
                  <a:gd name="T15" fmla="*/ 4239491 h 4239491"/>
                </a:gdLst>
                <a:ahLst/>
                <a:cxnLst>
                  <a:cxn ang="T8">
                    <a:pos x="T0" y="T1"/>
                  </a:cxn>
                  <a:cxn ang="T9">
                    <a:pos x="T2" y="T3"/>
                  </a:cxn>
                  <a:cxn ang="T10">
                    <a:pos x="T4" y="T5"/>
                  </a:cxn>
                  <a:cxn ang="T11">
                    <a:pos x="T6" y="T7"/>
                  </a:cxn>
                </a:cxnLst>
                <a:rect l="T12" t="T13" r="T14" b="T15"/>
                <a:pathLst>
                  <a:path w="1448790" h="4239491">
                    <a:moveTo>
                      <a:pt x="0" y="4239491"/>
                    </a:moveTo>
                    <a:lnTo>
                      <a:pt x="1448790" y="4227615"/>
                    </a:lnTo>
                    <a:lnTo>
                      <a:pt x="1425039" y="11875"/>
                    </a:lnTo>
                    <a:lnTo>
                      <a:pt x="1246909"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33809" name="47 Forma libre">
                <a:extLst>
                  <a:ext uri="{FF2B5EF4-FFF2-40B4-BE49-F238E27FC236}">
                    <a16:creationId xmlns:a16="http://schemas.microsoft.com/office/drawing/2014/main" id="{EDE1D5AE-5567-7D46-9C8F-7361F08A5AB0}"/>
                  </a:ext>
                </a:extLst>
              </p:cNvPr>
              <p:cNvSpPr>
                <a:spLocks/>
              </p:cNvSpPr>
              <p:nvPr/>
            </p:nvSpPr>
            <p:spPr bwMode="auto">
              <a:xfrm>
                <a:off x="6602681" y="2529444"/>
                <a:ext cx="1900051" cy="3194462"/>
              </a:xfrm>
              <a:custGeom>
                <a:avLst/>
                <a:gdLst>
                  <a:gd name="T0" fmla="*/ 0 w 1900051"/>
                  <a:gd name="T1" fmla="*/ 3182586 h 3194462"/>
                  <a:gd name="T2" fmla="*/ 1900051 w 1900051"/>
                  <a:gd name="T3" fmla="*/ 3194462 h 3194462"/>
                  <a:gd name="T4" fmla="*/ 1888176 w 1900051"/>
                  <a:gd name="T5" fmla="*/ 0 h 3194462"/>
                  <a:gd name="T6" fmla="*/ 1472540 w 1900051"/>
                  <a:gd name="T7" fmla="*/ 0 h 3194462"/>
                  <a:gd name="T8" fmla="*/ 0 60000 65536"/>
                  <a:gd name="T9" fmla="*/ 0 60000 65536"/>
                  <a:gd name="T10" fmla="*/ 0 60000 65536"/>
                  <a:gd name="T11" fmla="*/ 0 60000 65536"/>
                  <a:gd name="T12" fmla="*/ 0 w 1900051"/>
                  <a:gd name="T13" fmla="*/ 0 h 3194462"/>
                  <a:gd name="T14" fmla="*/ 1900051 w 1900051"/>
                  <a:gd name="T15" fmla="*/ 3194462 h 3194462"/>
                </a:gdLst>
                <a:ahLst/>
                <a:cxnLst>
                  <a:cxn ang="T8">
                    <a:pos x="T0" y="T1"/>
                  </a:cxn>
                  <a:cxn ang="T9">
                    <a:pos x="T2" y="T3"/>
                  </a:cxn>
                  <a:cxn ang="T10">
                    <a:pos x="T4" y="T5"/>
                  </a:cxn>
                  <a:cxn ang="T11">
                    <a:pos x="T6" y="T7"/>
                  </a:cxn>
                </a:cxnLst>
                <a:rect l="T12" t="T13" r="T14" b="T15"/>
                <a:pathLst>
                  <a:path w="1900051" h="3194462">
                    <a:moveTo>
                      <a:pt x="0" y="3182587"/>
                    </a:moveTo>
                    <a:lnTo>
                      <a:pt x="1900051" y="3194462"/>
                    </a:lnTo>
                    <a:cubicBezTo>
                      <a:pt x="1896093" y="2129641"/>
                      <a:pt x="1892134" y="1064821"/>
                      <a:pt x="1888176" y="0"/>
                    </a:cubicBezTo>
                    <a:lnTo>
                      <a:pt x="1472540"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33810" name="68 Rectángulo redondeado">
                <a:extLst>
                  <a:ext uri="{FF2B5EF4-FFF2-40B4-BE49-F238E27FC236}">
                    <a16:creationId xmlns:a16="http://schemas.microsoft.com/office/drawing/2014/main" id="{DB155CE3-B4DB-EB46-8B40-EDF570122A03}"/>
                  </a:ext>
                </a:extLst>
              </p:cNvPr>
              <p:cNvSpPr>
                <a:spLocks noChangeArrowheads="1"/>
              </p:cNvSpPr>
              <p:nvPr/>
            </p:nvSpPr>
            <p:spPr bwMode="auto">
              <a:xfrm>
                <a:off x="4609672" y="2996952"/>
                <a:ext cx="3311525" cy="784001"/>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categoryBag (categorizar como binding)</a:t>
                </a:r>
              </a:p>
            </p:txBody>
          </p:sp>
          <p:sp>
            <p:nvSpPr>
              <p:cNvPr id="33811" name="68 Rectángulo redondeado">
                <a:extLst>
                  <a:ext uri="{FF2B5EF4-FFF2-40B4-BE49-F238E27FC236}">
                    <a16:creationId xmlns:a16="http://schemas.microsoft.com/office/drawing/2014/main" id="{A4FE561A-D016-A342-9252-AA2941ACF73E}"/>
                  </a:ext>
                </a:extLst>
              </p:cNvPr>
              <p:cNvSpPr>
                <a:spLocks noChangeArrowheads="1"/>
              </p:cNvSpPr>
              <p:nvPr/>
            </p:nvSpPr>
            <p:spPr bwMode="auto">
              <a:xfrm>
                <a:off x="4608071" y="1628801"/>
                <a:ext cx="3311525" cy="504056"/>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categoryBag (categorizar como portType)</a:t>
                </a:r>
              </a:p>
            </p:txBody>
          </p:sp>
          <p:sp>
            <p:nvSpPr>
              <p:cNvPr id="33812" name="68 Rectángulo redondeado">
                <a:extLst>
                  <a:ext uri="{FF2B5EF4-FFF2-40B4-BE49-F238E27FC236}">
                    <a16:creationId xmlns:a16="http://schemas.microsoft.com/office/drawing/2014/main" id="{D67D83C2-1586-214E-A9C0-F31DB96AD284}"/>
                  </a:ext>
                </a:extLst>
              </p:cNvPr>
              <p:cNvSpPr>
                <a:spLocks noChangeArrowheads="1"/>
              </p:cNvSpPr>
              <p:nvPr/>
            </p:nvSpPr>
            <p:spPr bwMode="auto">
              <a:xfrm>
                <a:off x="4608071" y="4437112"/>
                <a:ext cx="3311525" cy="360040"/>
              </a:xfrm>
              <a:prstGeom prst="roundRect">
                <a:avLst>
                  <a:gd name="adj" fmla="val 9875"/>
                </a:avLst>
              </a:prstGeom>
              <a:solidFill>
                <a:schemeClr val="bg1"/>
              </a:solidFill>
              <a:ln w="9525" algn="ctr">
                <a:solidFill>
                  <a:schemeClr val="tx1"/>
                </a:solidFill>
                <a:round/>
                <a:headEnd/>
                <a:tailEnd/>
              </a:ln>
            </p:spPr>
            <p:txBody>
              <a:bodyPr wrap="none"/>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latin typeface="Arial Narrow" panose="020B0604020202020204" pitchFamily="34" charset="0"/>
                  </a:rPr>
                  <a:t>categoryBag</a:t>
                </a:r>
              </a:p>
            </p:txBody>
          </p:sp>
          <p:sp>
            <p:nvSpPr>
              <p:cNvPr id="33813" name="60 Forma libre">
                <a:extLst>
                  <a:ext uri="{FF2B5EF4-FFF2-40B4-BE49-F238E27FC236}">
                    <a16:creationId xmlns:a16="http://schemas.microsoft.com/office/drawing/2014/main" id="{9AA08C23-C873-E94B-9818-9EC8344FEDB6}"/>
                  </a:ext>
                </a:extLst>
              </p:cNvPr>
              <p:cNvSpPr>
                <a:spLocks/>
              </p:cNvSpPr>
              <p:nvPr/>
            </p:nvSpPr>
            <p:spPr bwMode="auto">
              <a:xfrm>
                <a:off x="7908966" y="1579418"/>
                <a:ext cx="700644" cy="1781299"/>
              </a:xfrm>
              <a:custGeom>
                <a:avLst/>
                <a:gdLst>
                  <a:gd name="T0" fmla="*/ 0 w 700644"/>
                  <a:gd name="T1" fmla="*/ 1781299 h 1781299"/>
                  <a:gd name="T2" fmla="*/ 700644 w 700644"/>
                  <a:gd name="T3" fmla="*/ 1781299 h 1781299"/>
                  <a:gd name="T4" fmla="*/ 700644 w 700644"/>
                  <a:gd name="T5" fmla="*/ 0 h 1781299"/>
                  <a:gd name="T6" fmla="*/ 178130 w 700644"/>
                  <a:gd name="T7" fmla="*/ 0 h 1781299"/>
                  <a:gd name="T8" fmla="*/ 0 60000 65536"/>
                  <a:gd name="T9" fmla="*/ 0 60000 65536"/>
                  <a:gd name="T10" fmla="*/ 0 60000 65536"/>
                  <a:gd name="T11" fmla="*/ 0 60000 65536"/>
                  <a:gd name="T12" fmla="*/ 0 w 700644"/>
                  <a:gd name="T13" fmla="*/ 0 h 1781299"/>
                  <a:gd name="T14" fmla="*/ 700644 w 700644"/>
                  <a:gd name="T15" fmla="*/ 1781299 h 1781299"/>
                </a:gdLst>
                <a:ahLst/>
                <a:cxnLst>
                  <a:cxn ang="T8">
                    <a:pos x="T0" y="T1"/>
                  </a:cxn>
                  <a:cxn ang="T9">
                    <a:pos x="T2" y="T3"/>
                  </a:cxn>
                  <a:cxn ang="T10">
                    <a:pos x="T4" y="T5"/>
                  </a:cxn>
                  <a:cxn ang="T11">
                    <a:pos x="T6" y="T7"/>
                  </a:cxn>
                </a:cxnLst>
                <a:rect l="T12" t="T13" r="T14" b="T15"/>
                <a:pathLst>
                  <a:path w="700644" h="1781299">
                    <a:moveTo>
                      <a:pt x="0" y="1781299"/>
                    </a:moveTo>
                    <a:lnTo>
                      <a:pt x="700644" y="1781299"/>
                    </a:lnTo>
                    <a:lnTo>
                      <a:pt x="700644" y="0"/>
                    </a:lnTo>
                    <a:lnTo>
                      <a:pt x="178130"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ES"/>
              </a:p>
            </p:txBody>
          </p:sp>
        </p:grpSp>
      </p:grpSp>
      <p:cxnSp>
        <p:nvCxnSpPr>
          <p:cNvPr id="61464" name="70 Conector recto de flecha">
            <a:extLst>
              <a:ext uri="{FF2B5EF4-FFF2-40B4-BE49-F238E27FC236}">
                <a16:creationId xmlns:a16="http://schemas.microsoft.com/office/drawing/2014/main" id="{C90B7668-6AC4-5F45-9443-434A8B8BBDAF}"/>
              </a:ext>
            </a:extLst>
          </p:cNvPr>
          <p:cNvCxnSpPr>
            <a:cxnSpLocks noChangeShapeType="1"/>
            <a:stCxn id="33824" idx="3"/>
          </p:cNvCxnSpPr>
          <p:nvPr/>
        </p:nvCxnSpPr>
        <p:spPr bwMode="auto">
          <a:xfrm flipV="1">
            <a:off x="3155950" y="5300663"/>
            <a:ext cx="1631950" cy="252412"/>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0" name="49 Conector recto de flecha">
            <a:extLst>
              <a:ext uri="{FF2B5EF4-FFF2-40B4-BE49-F238E27FC236}">
                <a16:creationId xmlns:a16="http://schemas.microsoft.com/office/drawing/2014/main" id="{38A02806-D5F9-D24F-982C-E81B09F08CBA}"/>
              </a:ext>
            </a:extLst>
          </p:cNvPr>
          <p:cNvCxnSpPr>
            <a:cxnSpLocks noChangeShapeType="1"/>
            <a:stCxn id="53" idx="3"/>
          </p:cNvCxnSpPr>
          <p:nvPr/>
        </p:nvCxnSpPr>
        <p:spPr bwMode="auto">
          <a:xfrm flipV="1">
            <a:off x="3419475" y="2565400"/>
            <a:ext cx="1008063" cy="1260475"/>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 name="55 Conector recto de flecha">
            <a:extLst>
              <a:ext uri="{FF2B5EF4-FFF2-40B4-BE49-F238E27FC236}">
                <a16:creationId xmlns:a16="http://schemas.microsoft.com/office/drawing/2014/main" id="{2A48B63C-3630-7045-9648-C430EFBAAE8B}"/>
              </a:ext>
            </a:extLst>
          </p:cNvPr>
          <p:cNvCxnSpPr>
            <a:cxnSpLocks noChangeShapeType="1"/>
            <a:stCxn id="47" idx="3"/>
          </p:cNvCxnSpPr>
          <p:nvPr/>
        </p:nvCxnSpPr>
        <p:spPr bwMode="auto">
          <a:xfrm flipV="1">
            <a:off x="3419475" y="1196975"/>
            <a:ext cx="1008063" cy="1189038"/>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64"/>
                                        </p:tgtEl>
                                        <p:attrNameLst>
                                          <p:attrName>style.visibility</p:attrName>
                                        </p:attrNameLst>
                                      </p:cBhvr>
                                      <p:to>
                                        <p:strVal val="visible"/>
                                      </p:to>
                                    </p:set>
                                    <p:animEffect transition="in" filter="wipe(left)">
                                      <p:cBhvr>
                                        <p:cTn id="12" dur="500"/>
                                        <p:tgtEl>
                                          <p:spTgt spid="61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a:extLst>
              <a:ext uri="{FF2B5EF4-FFF2-40B4-BE49-F238E27FC236}">
                <a16:creationId xmlns:a16="http://schemas.microsoft.com/office/drawing/2014/main" id="{E507C79E-1815-F340-9E87-1EEBA95486F8}"/>
              </a:ext>
            </a:extLst>
          </p:cNvPr>
          <p:cNvSpPr>
            <a:spLocks noGrp="1" noChangeArrowheads="1"/>
          </p:cNvSpPr>
          <p:nvPr>
            <p:ph type="body" idx="1"/>
          </p:nvPr>
        </p:nvSpPr>
        <p:spPr>
          <a:xfrm>
            <a:off x="1889125" y="1143000"/>
            <a:ext cx="7254875" cy="5638800"/>
          </a:xfrm>
        </p:spPr>
        <p:txBody>
          <a:bodyPr/>
          <a:lstStyle/>
          <a:p>
            <a:pPr eaLnBrk="1" hangingPunct="1">
              <a:lnSpc>
                <a:spcPct val="80000"/>
              </a:lnSpc>
              <a:spcBef>
                <a:spcPct val="40000"/>
              </a:spcBef>
              <a:spcAft>
                <a:spcPct val="20000"/>
              </a:spcAft>
            </a:pPr>
            <a:r>
              <a:rPr lang="es-ES" altLang="en-US" sz="1600"/>
              <a:t>Protocolo ligero basado en XML para el intercambio de informaci</a:t>
            </a:r>
            <a:r>
              <a:rPr lang="es-ES" altLang="en-US" sz="1600">
                <a:latin typeface="Eras Medium ITC" panose="020F0502020204030204" pitchFamily="34" charset="0"/>
              </a:rPr>
              <a:t>ó</a:t>
            </a:r>
            <a:r>
              <a:rPr lang="es-ES" altLang="en-US" sz="1600"/>
              <a:t>n en un entorno descentralizado y distribuido</a:t>
            </a:r>
          </a:p>
          <a:p>
            <a:pPr eaLnBrk="1" hangingPunct="1">
              <a:lnSpc>
                <a:spcPct val="80000"/>
              </a:lnSpc>
              <a:spcBef>
                <a:spcPct val="40000"/>
              </a:spcBef>
              <a:spcAft>
                <a:spcPct val="20000"/>
              </a:spcAft>
            </a:pPr>
            <a:r>
              <a:rPr lang="es-ES" altLang="en-US" sz="1600"/>
              <a:t>Facilita la intercomunicaci</a:t>
            </a:r>
            <a:r>
              <a:rPr lang="es-ES" altLang="en-US" sz="1600">
                <a:latin typeface="Eras Medium ITC" panose="020F0502020204030204" pitchFamily="34" charset="0"/>
              </a:rPr>
              <a:t>ó</a:t>
            </a:r>
            <a:r>
              <a:rPr lang="es-ES" altLang="en-US" sz="1600"/>
              <a:t>n entre objetos de cualquier tipo, sobre cualquier plataforma, en cualquier lenguaje</a:t>
            </a:r>
          </a:p>
          <a:p>
            <a:pPr eaLnBrk="1" hangingPunct="1">
              <a:lnSpc>
                <a:spcPct val="80000"/>
              </a:lnSpc>
              <a:spcBef>
                <a:spcPct val="40000"/>
              </a:spcBef>
              <a:spcAft>
                <a:spcPct val="20000"/>
              </a:spcAft>
            </a:pPr>
            <a:r>
              <a:rPr lang="es-ES" altLang="en-US" sz="1600"/>
              <a:t>Comunicaci</a:t>
            </a:r>
            <a:r>
              <a:rPr lang="es-ES" altLang="en-US" sz="1600">
                <a:latin typeface="Eras Medium ITC" panose="020F0502020204030204" pitchFamily="34" charset="0"/>
              </a:rPr>
              <a:t>ó</a:t>
            </a:r>
            <a:r>
              <a:rPr lang="es-ES" altLang="en-US" sz="1600"/>
              <a:t>n (d</a:t>
            </a:r>
            <a:r>
              <a:rPr lang="es-ES" altLang="en-US" sz="1600">
                <a:latin typeface="Eras Medium ITC" panose="020F0502020204030204" pitchFamily="34" charset="0"/>
              </a:rPr>
              <a:t>é</a:t>
            </a:r>
            <a:r>
              <a:rPr lang="es-ES" altLang="en-US" sz="1600"/>
              <a:t>bilmente acoplada) m</a:t>
            </a:r>
            <a:r>
              <a:rPr lang="es-ES" altLang="en-US" sz="1600">
                <a:latin typeface="Eras Medium ITC" panose="020F0502020204030204" pitchFamily="34" charset="0"/>
              </a:rPr>
              <a:t>á</a:t>
            </a:r>
            <a:r>
              <a:rPr lang="es-ES" altLang="en-US" sz="1600"/>
              <a:t>quina-a-m</a:t>
            </a:r>
            <a:r>
              <a:rPr lang="es-ES" altLang="en-US" sz="1600">
                <a:latin typeface="Eras Medium ITC" panose="020F0502020204030204" pitchFamily="34" charset="0"/>
              </a:rPr>
              <a:t>á</a:t>
            </a:r>
            <a:r>
              <a:rPr lang="es-ES" altLang="en-US" sz="1600"/>
              <a:t>quina</a:t>
            </a:r>
          </a:p>
          <a:p>
            <a:pPr eaLnBrk="1" hangingPunct="1">
              <a:lnSpc>
                <a:spcPct val="80000"/>
              </a:lnSpc>
              <a:spcBef>
                <a:spcPct val="40000"/>
              </a:spcBef>
              <a:spcAft>
                <a:spcPct val="20000"/>
              </a:spcAft>
            </a:pPr>
            <a:r>
              <a:rPr lang="es-ES" altLang="en-US" sz="1600"/>
              <a:t>Una petici</a:t>
            </a:r>
            <a:r>
              <a:rPr lang="es-ES" altLang="en-US" sz="1600">
                <a:latin typeface="Eras Medium ITC" panose="020F0502020204030204" pitchFamily="34" charset="0"/>
              </a:rPr>
              <a:t>ó</a:t>
            </a:r>
            <a:r>
              <a:rPr lang="es-ES" altLang="en-US" sz="1600"/>
              <a:t>n/respuesta de SOAP puede viajar sobre cualquier protocolo de aplicaci</a:t>
            </a:r>
            <a:r>
              <a:rPr lang="es-ES" altLang="en-US" sz="1600">
                <a:latin typeface="Eras Medium ITC" panose="020F0502020204030204" pitchFamily="34" charset="0"/>
              </a:rPr>
              <a:t>ó</a:t>
            </a:r>
            <a:r>
              <a:rPr lang="es-ES" altLang="en-US" sz="1600"/>
              <a:t>n: HTTP, SMTP, </a:t>
            </a:r>
            <a:r>
              <a:rPr lang="es-ES" altLang="en-US" sz="1600">
                <a:latin typeface="Eras Medium ITC" panose="020F0502020204030204" pitchFamily="34" charset="0"/>
              </a:rPr>
              <a:t>…</a:t>
            </a:r>
            <a:endParaRPr lang="es-ES" altLang="en-US" sz="1600"/>
          </a:p>
          <a:p>
            <a:pPr lvl="1" eaLnBrk="1" hangingPunct="1">
              <a:lnSpc>
                <a:spcPct val="80000"/>
              </a:lnSpc>
              <a:spcBef>
                <a:spcPct val="40000"/>
              </a:spcBef>
              <a:spcAft>
                <a:spcPct val="20000"/>
              </a:spcAft>
            </a:pPr>
            <a:r>
              <a:rPr lang="es-ES" altLang="en-US" sz="1400"/>
              <a:t>W3C en la especificaci</a:t>
            </a:r>
            <a:r>
              <a:rPr lang="es-ES" altLang="en-US" sz="1400">
                <a:latin typeface="Eras Medium ITC" panose="020F0502020204030204" pitchFamily="34" charset="0"/>
              </a:rPr>
              <a:t>ó</a:t>
            </a:r>
            <a:r>
              <a:rPr lang="es-ES" altLang="en-US" sz="1400"/>
              <a:t>n determina solo HTTP como oficial</a:t>
            </a:r>
          </a:p>
          <a:p>
            <a:pPr eaLnBrk="1" hangingPunct="1">
              <a:lnSpc>
                <a:spcPct val="80000"/>
              </a:lnSpc>
              <a:spcBef>
                <a:spcPct val="40000"/>
              </a:spcBef>
              <a:spcAft>
                <a:spcPct val="20000"/>
              </a:spcAft>
            </a:pPr>
            <a:r>
              <a:rPr lang="es-ES" altLang="en-US" sz="1600"/>
              <a:t>Protocolo extensible desarrollado por el W3C</a:t>
            </a:r>
          </a:p>
          <a:p>
            <a:pPr eaLnBrk="1" hangingPunct="1">
              <a:lnSpc>
                <a:spcPct val="80000"/>
              </a:lnSpc>
              <a:spcBef>
                <a:spcPct val="40000"/>
              </a:spcBef>
              <a:spcAft>
                <a:spcPct val="20000"/>
              </a:spcAft>
            </a:pPr>
            <a:r>
              <a:rPr lang="es-ES" altLang="en-US" sz="1600"/>
              <a:t>Permite el intercambio a trav</a:t>
            </a:r>
            <a:r>
              <a:rPr lang="es-ES" altLang="en-US" sz="1600">
                <a:latin typeface="Eras Medium ITC" panose="020F0502020204030204" pitchFamily="34" charset="0"/>
              </a:rPr>
              <a:t>é</a:t>
            </a:r>
            <a:r>
              <a:rPr lang="es-ES" altLang="en-US" sz="1600"/>
              <a:t>s de firewalls</a:t>
            </a:r>
          </a:p>
          <a:p>
            <a:pPr eaLnBrk="1" hangingPunct="1">
              <a:lnSpc>
                <a:spcPct val="80000"/>
              </a:lnSpc>
              <a:spcBef>
                <a:spcPct val="40000"/>
              </a:spcBef>
              <a:spcAft>
                <a:spcPct val="20000"/>
              </a:spcAft>
            </a:pPr>
            <a:r>
              <a:rPr lang="es-ES" altLang="en-US" sz="1600" b="1"/>
              <a:t>Mensajes SOAP</a:t>
            </a:r>
            <a:r>
              <a:rPr lang="es-ES" altLang="en-US" sz="1600"/>
              <a:t> (XML):</a:t>
            </a:r>
          </a:p>
          <a:p>
            <a:pPr lvl="1" eaLnBrk="1" hangingPunct="1">
              <a:lnSpc>
                <a:spcPct val="80000"/>
              </a:lnSpc>
              <a:spcAft>
                <a:spcPct val="30000"/>
              </a:spcAft>
            </a:pPr>
            <a:r>
              <a:rPr lang="es-ES" altLang="en-US" sz="1400" b="1"/>
              <a:t>S</a:t>
            </a:r>
            <a:r>
              <a:rPr lang="es-ES" altLang="en-US" sz="1400" b="1" i="1"/>
              <a:t>obre </a:t>
            </a:r>
            <a:r>
              <a:rPr lang="es-ES" altLang="en-US" sz="1400" b="1">
                <a:latin typeface="Eras Medium ITC" panose="020F0502020204030204" pitchFamily="34" charset="0"/>
              </a:rPr>
              <a:t>ó</a:t>
            </a:r>
            <a:r>
              <a:rPr lang="es-ES" altLang="en-US" sz="1400" b="1" i="1"/>
              <a:t> envoltura</a:t>
            </a:r>
            <a:r>
              <a:rPr lang="es-ES" altLang="en-US" sz="1400"/>
              <a:t>: define un marco de referencia general para expresar </a:t>
            </a:r>
            <a:r>
              <a:rPr lang="es-ES" altLang="en-US" sz="1400" i="1"/>
              <a:t>qu</a:t>
            </a:r>
            <a:r>
              <a:rPr lang="es-ES" altLang="en-US" sz="1400" i="1">
                <a:latin typeface="Eras Medium ITC" panose="020F0502020204030204" pitchFamily="34" charset="0"/>
              </a:rPr>
              <a:t>é</a:t>
            </a:r>
            <a:r>
              <a:rPr lang="es-ES" altLang="en-US" sz="1400"/>
              <a:t> hay en el mensaje, </a:t>
            </a:r>
            <a:r>
              <a:rPr lang="es-ES" altLang="en-US" sz="1400" i="1"/>
              <a:t>qui</a:t>
            </a:r>
            <a:r>
              <a:rPr lang="es-ES" altLang="en-US" sz="1400" i="1">
                <a:latin typeface="Eras Medium ITC" panose="020F0502020204030204" pitchFamily="34" charset="0"/>
              </a:rPr>
              <a:t>é</a:t>
            </a:r>
            <a:r>
              <a:rPr lang="es-ES" altLang="en-US" sz="1400" i="1"/>
              <a:t>n</a:t>
            </a:r>
            <a:r>
              <a:rPr lang="es-ES" altLang="en-US" sz="1400"/>
              <a:t> debe de atenderlo, y </a:t>
            </a:r>
            <a:r>
              <a:rPr lang="es-ES" altLang="en-US" sz="1400" i="1"/>
              <a:t>si</a:t>
            </a:r>
            <a:r>
              <a:rPr lang="es-ES" altLang="en-US" sz="1400"/>
              <a:t> es opcional u obligatorio. Identifica un mensaje XML como SOAP</a:t>
            </a:r>
          </a:p>
          <a:p>
            <a:pPr lvl="1" eaLnBrk="1" hangingPunct="1">
              <a:lnSpc>
                <a:spcPct val="80000"/>
              </a:lnSpc>
              <a:spcAft>
                <a:spcPct val="30000"/>
              </a:spcAft>
            </a:pPr>
            <a:r>
              <a:rPr lang="es-ES" altLang="en-US" sz="1400" b="1"/>
              <a:t>R</a:t>
            </a:r>
            <a:r>
              <a:rPr lang="es-ES" altLang="en-US" sz="1400" b="1" i="1"/>
              <a:t>eglas de codificaci</a:t>
            </a:r>
            <a:r>
              <a:rPr lang="es-ES" altLang="en-US" sz="1400" b="1" i="1">
                <a:latin typeface="Eras Medium ITC" panose="020F0502020204030204" pitchFamily="34" charset="0"/>
              </a:rPr>
              <a:t>ó</a:t>
            </a:r>
            <a:r>
              <a:rPr lang="es-ES" altLang="en-US" sz="1400" b="1" i="1"/>
              <a:t>n</a:t>
            </a:r>
            <a:r>
              <a:rPr lang="es-ES" altLang="en-US" sz="1400"/>
              <a:t>: definen un mecanismo de serializaci</a:t>
            </a:r>
            <a:r>
              <a:rPr lang="es-ES" altLang="en-US" sz="1400">
                <a:latin typeface="Eras Medium ITC" panose="020F0502020204030204" pitchFamily="34" charset="0"/>
              </a:rPr>
              <a:t>ó</a:t>
            </a:r>
            <a:r>
              <a:rPr lang="es-ES" altLang="en-US" sz="1400"/>
              <a:t>n que se puede utilizar para intercambiar instancias de tipos de datos definidos por la aplicaci</a:t>
            </a:r>
            <a:r>
              <a:rPr lang="es-ES" altLang="en-US" sz="1400">
                <a:latin typeface="Eras Medium ITC" panose="020F0502020204030204" pitchFamily="34" charset="0"/>
              </a:rPr>
              <a:t>ó</a:t>
            </a:r>
            <a:r>
              <a:rPr lang="es-ES" altLang="en-US" sz="1400"/>
              <a:t>n</a:t>
            </a:r>
          </a:p>
          <a:p>
            <a:pPr lvl="1" eaLnBrk="1" hangingPunct="1">
              <a:lnSpc>
                <a:spcPct val="80000"/>
              </a:lnSpc>
              <a:spcAft>
                <a:spcPct val="30000"/>
              </a:spcAft>
            </a:pPr>
            <a:r>
              <a:rPr lang="es-ES" altLang="en-US" sz="1400" b="1"/>
              <a:t>Representaci</a:t>
            </a:r>
            <a:r>
              <a:rPr lang="es-ES" altLang="en-US" sz="1400" b="1">
                <a:latin typeface="Eras Medium ITC" panose="020F0502020204030204" pitchFamily="34" charset="0"/>
              </a:rPr>
              <a:t>ó</a:t>
            </a:r>
            <a:r>
              <a:rPr lang="es-ES" altLang="en-US" sz="1400" b="1"/>
              <a:t>n RPC/Document</a:t>
            </a:r>
            <a:r>
              <a:rPr lang="es-ES" altLang="en-US" sz="1400"/>
              <a:t>: define una </a:t>
            </a:r>
            <a:r>
              <a:rPr lang="es-ES" altLang="en-US" sz="1400" i="1"/>
              <a:t>convenci</a:t>
            </a:r>
            <a:r>
              <a:rPr lang="es-ES" altLang="en-US" sz="1400" i="1">
                <a:latin typeface="Eras Medium ITC" panose="020F0502020204030204" pitchFamily="34" charset="0"/>
              </a:rPr>
              <a:t>ó</a:t>
            </a:r>
            <a:r>
              <a:rPr lang="es-ES" altLang="en-US" sz="1400" i="1"/>
              <a:t>n</a:t>
            </a:r>
            <a:r>
              <a:rPr lang="es-ES" altLang="en-US" sz="1400"/>
              <a:t> que puede ser utilizada para representar las llamadas y respuestas a procedimientos remotos</a:t>
            </a:r>
            <a:endParaRPr lang="es-ES" altLang="en-US" sz="1100"/>
          </a:p>
        </p:txBody>
      </p:sp>
      <p:sp>
        <p:nvSpPr>
          <p:cNvPr id="1411075" name="Rectangle 3">
            <a:extLst>
              <a:ext uri="{FF2B5EF4-FFF2-40B4-BE49-F238E27FC236}">
                <a16:creationId xmlns:a16="http://schemas.microsoft.com/office/drawing/2014/main" id="{17A8AF2D-FE4B-244B-AB08-E277C0321EB3}"/>
              </a:ext>
            </a:extLst>
          </p:cNvPr>
          <p:cNvSpPr>
            <a:spLocks noGrp="1" noChangeArrowheads="1"/>
          </p:cNvSpPr>
          <p:nvPr>
            <p:ph type="title"/>
          </p:nvPr>
        </p:nvSpPr>
        <p:spPr/>
        <p:txBody>
          <a:bodyPr/>
          <a:lstStyle/>
          <a:p>
            <a:pPr eaLnBrk="1" hangingPunct="1"/>
            <a:r>
              <a:rPr lang="es-ES" altLang="en-US"/>
              <a:t>servicios web</a:t>
            </a:r>
          </a:p>
        </p:txBody>
      </p:sp>
      <p:sp>
        <p:nvSpPr>
          <p:cNvPr id="1411076" name="Text Box 4">
            <a:extLst>
              <a:ext uri="{FF2B5EF4-FFF2-40B4-BE49-F238E27FC236}">
                <a16:creationId xmlns:a16="http://schemas.microsoft.com/office/drawing/2014/main" id="{F98C3EC2-FE40-AF48-A71A-0BD6B0FD53AC}"/>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soap</a:t>
            </a:r>
          </a:p>
        </p:txBody>
      </p:sp>
      <p:grpSp>
        <p:nvGrpSpPr>
          <p:cNvPr id="2" name="Group 4">
            <a:extLst>
              <a:ext uri="{FF2B5EF4-FFF2-40B4-BE49-F238E27FC236}">
                <a16:creationId xmlns:a16="http://schemas.microsoft.com/office/drawing/2014/main" id="{7F83C24A-3308-5448-960A-3E0160E5313B}"/>
              </a:ext>
            </a:extLst>
          </p:cNvPr>
          <p:cNvGrpSpPr>
            <a:grpSpLocks/>
          </p:cNvGrpSpPr>
          <p:nvPr/>
        </p:nvGrpSpPr>
        <p:grpSpPr bwMode="auto">
          <a:xfrm>
            <a:off x="1524000" y="381000"/>
            <a:ext cx="6659563" cy="6480175"/>
            <a:chOff x="1383" y="119"/>
            <a:chExt cx="4195" cy="4082"/>
          </a:xfrm>
        </p:grpSpPr>
        <p:grpSp>
          <p:nvGrpSpPr>
            <p:cNvPr id="35855" name="Group 5">
              <a:extLst>
                <a:ext uri="{FF2B5EF4-FFF2-40B4-BE49-F238E27FC236}">
                  <a16:creationId xmlns:a16="http://schemas.microsoft.com/office/drawing/2014/main" id="{6E37661F-7E75-694D-B6AC-6A1B2B7BDA07}"/>
                </a:ext>
              </a:extLst>
            </p:cNvPr>
            <p:cNvGrpSpPr>
              <a:grpSpLocks/>
            </p:cNvGrpSpPr>
            <p:nvPr/>
          </p:nvGrpSpPr>
          <p:grpSpPr bwMode="auto">
            <a:xfrm>
              <a:off x="1383" y="119"/>
              <a:ext cx="4195" cy="4082"/>
              <a:chOff x="1778" y="-137"/>
              <a:chExt cx="3103" cy="3606"/>
            </a:xfrm>
          </p:grpSpPr>
          <p:grpSp>
            <p:nvGrpSpPr>
              <p:cNvPr id="35857" name="Group 6">
                <a:extLst>
                  <a:ext uri="{FF2B5EF4-FFF2-40B4-BE49-F238E27FC236}">
                    <a16:creationId xmlns:a16="http://schemas.microsoft.com/office/drawing/2014/main" id="{1185142A-60D8-EF4B-B0E2-104DD9736A09}"/>
                  </a:ext>
                </a:extLst>
              </p:cNvPr>
              <p:cNvGrpSpPr>
                <a:grpSpLocks/>
              </p:cNvGrpSpPr>
              <p:nvPr/>
            </p:nvGrpSpPr>
            <p:grpSpPr bwMode="auto">
              <a:xfrm>
                <a:off x="1778" y="-137"/>
                <a:ext cx="3103" cy="3606"/>
                <a:chOff x="582" y="990"/>
                <a:chExt cx="4631" cy="2975"/>
              </a:xfrm>
            </p:grpSpPr>
            <p:grpSp>
              <p:nvGrpSpPr>
                <p:cNvPr id="35859" name="Group 7">
                  <a:extLst>
                    <a:ext uri="{FF2B5EF4-FFF2-40B4-BE49-F238E27FC236}">
                      <a16:creationId xmlns:a16="http://schemas.microsoft.com/office/drawing/2014/main" id="{88546512-26E0-994A-BAC6-625C8C0AA4BE}"/>
                    </a:ext>
                  </a:extLst>
                </p:cNvPr>
                <p:cNvGrpSpPr>
                  <a:grpSpLocks/>
                </p:cNvGrpSpPr>
                <p:nvPr/>
              </p:nvGrpSpPr>
              <p:grpSpPr bwMode="auto">
                <a:xfrm>
                  <a:off x="582" y="990"/>
                  <a:ext cx="4631" cy="2975"/>
                  <a:chOff x="582" y="990"/>
                  <a:chExt cx="4631" cy="2975"/>
                </a:xfrm>
              </p:grpSpPr>
              <p:grpSp>
                <p:nvGrpSpPr>
                  <p:cNvPr id="35863" name="Group 8">
                    <a:extLst>
                      <a:ext uri="{FF2B5EF4-FFF2-40B4-BE49-F238E27FC236}">
                        <a16:creationId xmlns:a16="http://schemas.microsoft.com/office/drawing/2014/main" id="{40FDC7E8-69D8-114D-A0EB-41745DD25628}"/>
                      </a:ext>
                    </a:extLst>
                  </p:cNvPr>
                  <p:cNvGrpSpPr>
                    <a:grpSpLocks/>
                  </p:cNvGrpSpPr>
                  <p:nvPr/>
                </p:nvGrpSpPr>
                <p:grpSpPr bwMode="auto">
                  <a:xfrm>
                    <a:off x="754" y="990"/>
                    <a:ext cx="4288" cy="2975"/>
                    <a:chOff x="358" y="94"/>
                    <a:chExt cx="5089" cy="4021"/>
                  </a:xfrm>
                </p:grpSpPr>
                <p:sp>
                  <p:nvSpPr>
                    <p:cNvPr id="35867" name="Rectangle 9">
                      <a:extLst>
                        <a:ext uri="{FF2B5EF4-FFF2-40B4-BE49-F238E27FC236}">
                          <a16:creationId xmlns:a16="http://schemas.microsoft.com/office/drawing/2014/main" id="{800C9BC0-2BE4-A04F-A3AD-F21151691A27}"/>
                        </a:ext>
                      </a:extLst>
                    </p:cNvPr>
                    <p:cNvSpPr>
                      <a:spLocks noChangeArrowheads="1"/>
                    </p:cNvSpPr>
                    <p:nvPr/>
                  </p:nvSpPr>
                  <p:spPr bwMode="auto">
                    <a:xfrm flipH="1">
                      <a:off x="358"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5868" name="Rectangle 10">
                      <a:extLst>
                        <a:ext uri="{FF2B5EF4-FFF2-40B4-BE49-F238E27FC236}">
                          <a16:creationId xmlns:a16="http://schemas.microsoft.com/office/drawing/2014/main" id="{28E76ED4-5D77-0E43-B618-C7CF00EFA1D0}"/>
                        </a:ext>
                      </a:extLst>
                    </p:cNvPr>
                    <p:cNvSpPr>
                      <a:spLocks noChangeArrowheads="1"/>
                    </p:cNvSpPr>
                    <p:nvPr/>
                  </p:nvSpPr>
                  <p:spPr bwMode="auto">
                    <a:xfrm flipH="1">
                      <a:off x="5417"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35864" name="Group 11">
                    <a:extLst>
                      <a:ext uri="{FF2B5EF4-FFF2-40B4-BE49-F238E27FC236}">
                        <a16:creationId xmlns:a16="http://schemas.microsoft.com/office/drawing/2014/main" id="{F451577B-E40A-3846-98A7-26FBC2F8011D}"/>
                      </a:ext>
                    </a:extLst>
                  </p:cNvPr>
                  <p:cNvGrpSpPr>
                    <a:grpSpLocks/>
                  </p:cNvGrpSpPr>
                  <p:nvPr/>
                </p:nvGrpSpPr>
                <p:grpSpPr bwMode="auto">
                  <a:xfrm rot="-5400000">
                    <a:off x="1542" y="162"/>
                    <a:ext cx="2711" cy="4631"/>
                    <a:chOff x="550" y="230"/>
                    <a:chExt cx="5089" cy="4021"/>
                  </a:xfrm>
                </p:grpSpPr>
                <p:sp>
                  <p:nvSpPr>
                    <p:cNvPr id="35865" name="Rectangle 12">
                      <a:extLst>
                        <a:ext uri="{FF2B5EF4-FFF2-40B4-BE49-F238E27FC236}">
                          <a16:creationId xmlns:a16="http://schemas.microsoft.com/office/drawing/2014/main" id="{7FAB8D92-904C-E94A-85AE-D92B0E184B3F}"/>
                        </a:ext>
                      </a:extLst>
                    </p:cNvPr>
                    <p:cNvSpPr>
                      <a:spLocks noChangeArrowheads="1"/>
                    </p:cNvSpPr>
                    <p:nvPr/>
                  </p:nvSpPr>
                  <p:spPr bwMode="auto">
                    <a:xfrm flipH="1">
                      <a:off x="550"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5866" name="Rectangle 13">
                      <a:extLst>
                        <a:ext uri="{FF2B5EF4-FFF2-40B4-BE49-F238E27FC236}">
                          <a16:creationId xmlns:a16="http://schemas.microsoft.com/office/drawing/2014/main" id="{C4C145EC-9C1B-604C-9FA4-E190AADBF125}"/>
                        </a:ext>
                      </a:extLst>
                    </p:cNvPr>
                    <p:cNvSpPr>
                      <a:spLocks noChangeArrowheads="1"/>
                    </p:cNvSpPr>
                    <p:nvPr/>
                  </p:nvSpPr>
                  <p:spPr bwMode="auto">
                    <a:xfrm flipH="1">
                      <a:off x="5609"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grpSp>
              <p:nvGrpSpPr>
                <p:cNvPr id="35860" name="Group 14">
                  <a:extLst>
                    <a:ext uri="{FF2B5EF4-FFF2-40B4-BE49-F238E27FC236}">
                      <a16:creationId xmlns:a16="http://schemas.microsoft.com/office/drawing/2014/main" id="{6072AD5B-99F8-AD45-9F33-337AFA45AF0D}"/>
                    </a:ext>
                  </a:extLst>
                </p:cNvPr>
                <p:cNvGrpSpPr>
                  <a:grpSpLocks/>
                </p:cNvGrpSpPr>
                <p:nvPr/>
              </p:nvGrpSpPr>
              <p:grpSpPr bwMode="auto">
                <a:xfrm>
                  <a:off x="777" y="1137"/>
                  <a:ext cx="4244" cy="2681"/>
                  <a:chOff x="777" y="1137"/>
                  <a:chExt cx="4244" cy="2681"/>
                </a:xfrm>
              </p:grpSpPr>
              <p:sp>
                <p:nvSpPr>
                  <p:cNvPr id="35861" name="Rectangle 15">
                    <a:extLst>
                      <a:ext uri="{FF2B5EF4-FFF2-40B4-BE49-F238E27FC236}">
                        <a16:creationId xmlns:a16="http://schemas.microsoft.com/office/drawing/2014/main" id="{7C1D0B77-2F43-3649-9E26-547F769D10AF}"/>
                      </a:ext>
                    </a:extLst>
                  </p:cNvPr>
                  <p:cNvSpPr>
                    <a:spLocks noChangeArrowheads="1"/>
                  </p:cNvSpPr>
                  <p:nvPr/>
                </p:nvSpPr>
                <p:spPr bwMode="auto">
                  <a:xfrm>
                    <a:off x="777" y="1137"/>
                    <a:ext cx="4244" cy="2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5862" name="Text Box 16">
                    <a:extLst>
                      <a:ext uri="{FF2B5EF4-FFF2-40B4-BE49-F238E27FC236}">
                        <a16:creationId xmlns:a16="http://schemas.microsoft.com/office/drawing/2014/main" id="{4CC6EFE3-45C0-F141-A694-FDC13182CAEE}"/>
                      </a:ext>
                    </a:extLst>
                  </p:cNvPr>
                  <p:cNvSpPr txBox="1">
                    <a:spLocks noChangeArrowheads="1"/>
                  </p:cNvSpPr>
                  <p:nvPr/>
                </p:nvSpPr>
                <p:spPr bwMode="auto">
                  <a:xfrm>
                    <a:off x="896" y="1278"/>
                    <a:ext cx="401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Aft>
                        <a:spcPct val="30000"/>
                      </a:spcAft>
                      <a:buFontTx/>
                      <a:buNone/>
                    </a:pPr>
                    <a:r>
                      <a:rPr lang="es-ES_tradnl" altLang="en-US" sz="1800" b="1">
                        <a:solidFill>
                          <a:srgbClr val="0099CC"/>
                        </a:solidFill>
                        <a:cs typeface="Arial" panose="020B0604020202020204" pitchFamily="34" charset="0"/>
                      </a:rPr>
                      <a:t>Esqueleto de mensaje SOAP</a:t>
                    </a:r>
                    <a:endParaRPr lang="es-ES" altLang="en-US" sz="1800">
                      <a:solidFill>
                        <a:srgbClr val="CC0000"/>
                      </a:solidFill>
                      <a:latin typeface="Arial Narrow" panose="020B0604020202020204" pitchFamily="34" charset="0"/>
                      <a:cs typeface="Arial" panose="020B0604020202020204" pitchFamily="34" charset="0"/>
                    </a:endParaRPr>
                  </a:p>
                </p:txBody>
              </p:sp>
            </p:grpSp>
          </p:grpSp>
          <p:sp>
            <p:nvSpPr>
              <p:cNvPr id="35858" name="Text Box 17">
                <a:extLst>
                  <a:ext uri="{FF2B5EF4-FFF2-40B4-BE49-F238E27FC236}">
                    <a16:creationId xmlns:a16="http://schemas.microsoft.com/office/drawing/2014/main" id="{CB885E7D-19F3-ED45-BC0A-A04FFF418526}"/>
                  </a:ext>
                </a:extLst>
              </p:cNvPr>
              <p:cNvSpPr txBox="1">
                <a:spLocks noChangeArrowheads="1"/>
              </p:cNvSpPr>
              <p:nvPr/>
            </p:nvSpPr>
            <p:spPr bwMode="auto">
              <a:xfrm>
                <a:off x="2165" y="479"/>
                <a:ext cx="2570"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400" b="1">
                  <a:solidFill>
                    <a:srgbClr val="CC0000"/>
                  </a:solidFill>
                  <a:latin typeface="Arial Narrow" panose="020B0604020202020204" pitchFamily="34" charset="0"/>
                  <a:cs typeface="Arial" panose="020B0604020202020204" pitchFamily="34" charset="0"/>
                </a:endParaRPr>
              </a:p>
            </p:txBody>
          </p:sp>
        </p:grpSp>
        <p:pic>
          <p:nvPicPr>
            <p:cNvPr id="35856" name="Picture 18">
              <a:extLst>
                <a:ext uri="{FF2B5EF4-FFF2-40B4-BE49-F238E27FC236}">
                  <a16:creationId xmlns:a16="http://schemas.microsoft.com/office/drawing/2014/main" id="{A02F4837-6618-8346-9F85-9A9FBB75534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0" y="845"/>
              <a:ext cx="3298" cy="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6" name="Rectangle 19">
            <a:extLst>
              <a:ext uri="{FF2B5EF4-FFF2-40B4-BE49-F238E27FC236}">
                <a16:creationId xmlns:a16="http://schemas.microsoft.com/office/drawing/2014/main" id="{AFA2A05C-1E84-624C-BC6B-2EB9C5421B62}"/>
              </a:ext>
            </a:extLst>
          </p:cNvPr>
          <p:cNvSpPr>
            <a:spLocks noChangeArrowheads="1"/>
          </p:cNvSpPr>
          <p:nvPr/>
        </p:nvSpPr>
        <p:spPr bwMode="auto">
          <a:xfrm>
            <a:off x="1955800" y="1389063"/>
            <a:ext cx="5761038" cy="4968875"/>
          </a:xfrm>
          <a:prstGeom prst="rect">
            <a:avLst/>
          </a:prstGeom>
          <a:noFill/>
          <a:ln w="190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800000"/>
                </a:solidFill>
                <a:latin typeface="Arial Narrow" panose="020B0604020202020204" pitchFamily="34" charset="0"/>
                <a:cs typeface="Arial" panose="020B0604020202020204" pitchFamily="34" charset="0"/>
              </a:rPr>
              <a:t>Documento XML</a:t>
            </a:r>
          </a:p>
        </p:txBody>
      </p:sp>
      <p:sp>
        <p:nvSpPr>
          <p:cNvPr id="197" name="Rectangle 20">
            <a:extLst>
              <a:ext uri="{FF2B5EF4-FFF2-40B4-BE49-F238E27FC236}">
                <a16:creationId xmlns:a16="http://schemas.microsoft.com/office/drawing/2014/main" id="{4C95FF55-469B-E44D-BC4B-0AE6755C9366}"/>
              </a:ext>
            </a:extLst>
          </p:cNvPr>
          <p:cNvSpPr>
            <a:spLocks noChangeArrowheads="1"/>
          </p:cNvSpPr>
          <p:nvPr/>
        </p:nvSpPr>
        <p:spPr bwMode="auto">
          <a:xfrm>
            <a:off x="2027238" y="1749425"/>
            <a:ext cx="5545137" cy="446405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FF9900"/>
                </a:solidFill>
                <a:latin typeface="Arial Narrow" panose="020B0604020202020204" pitchFamily="34" charset="0"/>
                <a:cs typeface="Arial" panose="020B0604020202020204" pitchFamily="34" charset="0"/>
              </a:rPr>
              <a:t>Envoltura</a:t>
            </a:r>
          </a:p>
        </p:txBody>
      </p:sp>
      <p:sp>
        <p:nvSpPr>
          <p:cNvPr id="198" name="Rectangle 21">
            <a:extLst>
              <a:ext uri="{FF2B5EF4-FFF2-40B4-BE49-F238E27FC236}">
                <a16:creationId xmlns:a16="http://schemas.microsoft.com/office/drawing/2014/main" id="{319B068F-4AAD-7947-9405-9C4B5D601651}"/>
              </a:ext>
            </a:extLst>
          </p:cNvPr>
          <p:cNvSpPr>
            <a:spLocks noChangeArrowheads="1"/>
          </p:cNvSpPr>
          <p:nvPr/>
        </p:nvSpPr>
        <p:spPr bwMode="auto">
          <a:xfrm>
            <a:off x="2171700" y="2555875"/>
            <a:ext cx="5184775" cy="1079500"/>
          </a:xfrm>
          <a:prstGeom prst="rect">
            <a:avLst/>
          </a:prstGeom>
          <a:noFill/>
          <a:ln w="190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FFCC00"/>
                </a:solidFill>
                <a:latin typeface="Arial Narrow" panose="020B0604020202020204" pitchFamily="34" charset="0"/>
                <a:cs typeface="Arial" panose="020B0604020202020204" pitchFamily="34" charset="0"/>
              </a:rPr>
              <a:t>Cabecera</a:t>
            </a:r>
          </a:p>
        </p:txBody>
      </p:sp>
      <p:sp>
        <p:nvSpPr>
          <p:cNvPr id="199" name="Rectangle 22">
            <a:extLst>
              <a:ext uri="{FF2B5EF4-FFF2-40B4-BE49-F238E27FC236}">
                <a16:creationId xmlns:a16="http://schemas.microsoft.com/office/drawing/2014/main" id="{44D7928A-A9D0-2F48-8C0E-072B74026F2E}"/>
              </a:ext>
            </a:extLst>
          </p:cNvPr>
          <p:cNvSpPr>
            <a:spLocks noChangeArrowheads="1"/>
          </p:cNvSpPr>
          <p:nvPr/>
        </p:nvSpPr>
        <p:spPr bwMode="auto">
          <a:xfrm>
            <a:off x="2171700" y="3694113"/>
            <a:ext cx="5184775" cy="2087562"/>
          </a:xfrm>
          <a:prstGeom prst="rect">
            <a:avLst/>
          </a:prstGeom>
          <a:noFill/>
          <a:ln w="190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990099"/>
                </a:solidFill>
                <a:latin typeface="Arial Narrow" panose="020B0604020202020204" pitchFamily="34" charset="0"/>
                <a:cs typeface="Arial" panose="020B0604020202020204" pitchFamily="34" charset="0"/>
              </a:rPr>
              <a:t>Cuerpo</a:t>
            </a:r>
          </a:p>
        </p:txBody>
      </p:sp>
      <p:sp>
        <p:nvSpPr>
          <p:cNvPr id="200" name="Rectangle 23">
            <a:extLst>
              <a:ext uri="{FF2B5EF4-FFF2-40B4-BE49-F238E27FC236}">
                <a16:creationId xmlns:a16="http://schemas.microsoft.com/office/drawing/2014/main" id="{A65DA72E-8CE1-8F4C-8210-057DDBE3104B}"/>
              </a:ext>
            </a:extLst>
          </p:cNvPr>
          <p:cNvSpPr>
            <a:spLocks noChangeArrowheads="1"/>
          </p:cNvSpPr>
          <p:nvPr/>
        </p:nvSpPr>
        <p:spPr bwMode="auto">
          <a:xfrm>
            <a:off x="2460625" y="4413250"/>
            <a:ext cx="4679950" cy="10795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8000"/>
                </a:solidFill>
                <a:latin typeface="Arial Narrow" panose="020B0604020202020204" pitchFamily="34" charset="0"/>
                <a:cs typeface="Arial" panose="020B0604020202020204" pitchFamily="34" charset="0"/>
              </a:rPr>
              <a:t>Errores de respuesta</a:t>
            </a:r>
          </a:p>
        </p:txBody>
      </p:sp>
      <p:grpSp>
        <p:nvGrpSpPr>
          <p:cNvPr id="35850" name="Group 2">
            <a:extLst>
              <a:ext uri="{FF2B5EF4-FFF2-40B4-BE49-F238E27FC236}">
                <a16:creationId xmlns:a16="http://schemas.microsoft.com/office/drawing/2014/main" id="{CFFBAE1E-1256-3441-B308-B0023FB98E00}"/>
              </a:ext>
            </a:extLst>
          </p:cNvPr>
          <p:cNvGrpSpPr>
            <a:grpSpLocks/>
          </p:cNvGrpSpPr>
          <p:nvPr/>
        </p:nvGrpSpPr>
        <p:grpSpPr bwMode="auto">
          <a:xfrm>
            <a:off x="50800" y="1257300"/>
            <a:ext cx="1754188" cy="422275"/>
            <a:chOff x="32" y="792"/>
            <a:chExt cx="1105" cy="266"/>
          </a:xfrm>
        </p:grpSpPr>
        <p:grpSp>
          <p:nvGrpSpPr>
            <p:cNvPr id="35851" name="Group 3">
              <a:extLst>
                <a:ext uri="{FF2B5EF4-FFF2-40B4-BE49-F238E27FC236}">
                  <a16:creationId xmlns:a16="http://schemas.microsoft.com/office/drawing/2014/main" id="{F1C45E2A-551E-9C41-A50B-D282A45CA87C}"/>
                </a:ext>
              </a:extLst>
            </p:cNvPr>
            <p:cNvGrpSpPr>
              <a:grpSpLocks/>
            </p:cNvGrpSpPr>
            <p:nvPr/>
          </p:nvGrpSpPr>
          <p:grpSpPr bwMode="auto">
            <a:xfrm>
              <a:off x="75" y="866"/>
              <a:ext cx="1062" cy="192"/>
              <a:chOff x="74" y="466"/>
              <a:chExt cx="1062" cy="192"/>
            </a:xfrm>
          </p:grpSpPr>
          <p:sp>
            <p:nvSpPr>
              <p:cNvPr id="35853" name="AutoShape 4">
                <a:extLst>
                  <a:ext uri="{FF2B5EF4-FFF2-40B4-BE49-F238E27FC236}">
                    <a16:creationId xmlns:a16="http://schemas.microsoft.com/office/drawing/2014/main" id="{BF3411FE-E323-1C48-9F31-F694C3908C91}"/>
                  </a:ext>
                </a:extLst>
              </p:cNvPr>
              <p:cNvSpPr>
                <a:spLocks noChangeArrowheads="1"/>
              </p:cNvSpPr>
              <p:nvPr/>
            </p:nvSpPr>
            <p:spPr bwMode="auto">
              <a:xfrm>
                <a:off x="74" y="501"/>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5854" name="Text Box 5">
                <a:extLst>
                  <a:ext uri="{FF2B5EF4-FFF2-40B4-BE49-F238E27FC236}">
                    <a16:creationId xmlns:a16="http://schemas.microsoft.com/office/drawing/2014/main" id="{B55D4470-92B4-604B-A464-09DCE7F71F84}"/>
                  </a:ext>
                </a:extLst>
              </p:cNvPr>
              <p:cNvSpPr txBox="1">
                <a:spLocks noChangeArrowheads="1"/>
              </p:cNvSpPr>
              <p:nvPr/>
            </p:nvSpPr>
            <p:spPr bwMode="auto">
              <a:xfrm>
                <a:off x="80" y="46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35852" name="Freeform 6">
              <a:extLst>
                <a:ext uri="{FF2B5EF4-FFF2-40B4-BE49-F238E27FC236}">
                  <a16:creationId xmlns:a16="http://schemas.microsoft.com/office/drawing/2014/main" id="{5B51CA6D-DBC3-B34E-BE0A-33F02DF2DE9E}"/>
                </a:ext>
              </a:extLst>
            </p:cNvPr>
            <p:cNvSpPr>
              <a:spLocks/>
            </p:cNvSpPr>
            <p:nvPr/>
          </p:nvSpPr>
          <p:spPr bwMode="auto">
            <a:xfrm>
              <a:off x="32" y="792"/>
              <a:ext cx="207" cy="174"/>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11075"/>
                                        </p:tgtEl>
                                      </p:cBhvr>
                                    </p:animEffect>
                                    <p:animScale>
                                      <p:cBhvr>
                                        <p:cTn id="7" dur="500" autoRev="1" fill="hold"/>
                                        <p:tgtEl>
                                          <p:spTgt spid="1411075"/>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11076"/>
                                        </p:tgtEl>
                                        <p:attrNameLst>
                                          <p:attrName>style.visibility</p:attrName>
                                        </p:attrNameLst>
                                      </p:cBhvr>
                                      <p:to>
                                        <p:strVal val="visible"/>
                                      </p:to>
                                    </p:set>
                                    <p:anim calcmode="lin" valueType="num">
                                      <p:cBhvr>
                                        <p:cTn id="10" dur="1000" fill="hold"/>
                                        <p:tgtEl>
                                          <p:spTgt spid="1411076"/>
                                        </p:tgtEl>
                                        <p:attrNameLst>
                                          <p:attrName>ppt_w</p:attrName>
                                        </p:attrNameLst>
                                      </p:cBhvr>
                                      <p:tavLst>
                                        <p:tav tm="0">
                                          <p:val>
                                            <p:strVal val="#ppt_w*0.70"/>
                                          </p:val>
                                        </p:tav>
                                        <p:tav tm="100000">
                                          <p:val>
                                            <p:strVal val="#ppt_w"/>
                                          </p:val>
                                        </p:tav>
                                      </p:tavLst>
                                    </p:anim>
                                    <p:anim calcmode="lin" valueType="num">
                                      <p:cBhvr>
                                        <p:cTn id="11" dur="1000" fill="hold"/>
                                        <p:tgtEl>
                                          <p:spTgt spid="1411076"/>
                                        </p:tgtEl>
                                        <p:attrNameLst>
                                          <p:attrName>ppt_h</p:attrName>
                                        </p:attrNameLst>
                                      </p:cBhvr>
                                      <p:tavLst>
                                        <p:tav tm="0">
                                          <p:val>
                                            <p:strVal val="#ppt_h"/>
                                          </p:val>
                                        </p:tav>
                                        <p:tav tm="100000">
                                          <p:val>
                                            <p:strVal val="#ppt_h"/>
                                          </p:val>
                                        </p:tav>
                                      </p:tavLst>
                                    </p:anim>
                                    <p:animEffect transition="in" filter="fade">
                                      <p:cBhvr>
                                        <p:cTn id="12" dur="1000"/>
                                        <p:tgtEl>
                                          <p:spTgt spid="1411076"/>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childTnLst>
                          </p:cTn>
                        </p:par>
                        <p:par>
                          <p:cTn id="13" fill="hold" nodeType="afterGroup">
                            <p:stCondLst>
                              <p:cond delay="1000"/>
                            </p:stCondLst>
                            <p:childTnLst>
                              <p:par>
                                <p:cTn id="14" presetID="42" presetClass="entr" presetSubtype="0" fill="hold" nodeType="afterEffect">
                                  <p:stCondLst>
                                    <p:cond delay="0"/>
                                  </p:stCondLst>
                                  <p:childTnLst>
                                    <p:set>
                                      <p:cBhvr>
                                        <p:cTn id="15" dur="1" fill="hold">
                                          <p:stCondLst>
                                            <p:cond delay="0"/>
                                          </p:stCondLst>
                                        </p:cTn>
                                        <p:tgtEl>
                                          <p:spTgt spid="1411074">
                                            <p:txEl>
                                              <p:pRg st="0" end="0"/>
                                            </p:txEl>
                                          </p:spTgt>
                                        </p:tgtEl>
                                        <p:attrNameLst>
                                          <p:attrName>style.visibility</p:attrName>
                                        </p:attrNameLst>
                                      </p:cBhvr>
                                      <p:to>
                                        <p:strVal val="visible"/>
                                      </p:to>
                                    </p:set>
                                    <p:animEffect transition="in" filter="fade">
                                      <p:cBhvr>
                                        <p:cTn id="16" dur="500"/>
                                        <p:tgtEl>
                                          <p:spTgt spid="1411074">
                                            <p:txEl>
                                              <p:pRg st="0" end="0"/>
                                            </p:txEl>
                                          </p:spTgt>
                                        </p:tgtEl>
                                      </p:cBhvr>
                                    </p:animEffect>
                                    <p:anim calcmode="lin" valueType="num">
                                      <p:cBhvr>
                                        <p:cTn id="17" dur="500" fill="hold"/>
                                        <p:tgtEl>
                                          <p:spTgt spid="1411074">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1411074">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0" end="0"/>
                                            </p:txEl>
                                          </p:spTgt>
                                        </p:tgtEl>
                                        <p:attrNameLst>
                                          <p:attrName>ppt_c</p:attrName>
                                        </p:attrNameLst>
                                      </p:cBhvr>
                                      <p:to>
                                        <a:schemeClr val="folHlink"/>
                                      </p:to>
                                    </p:animClr>
                                  </p:subTnLst>
                                </p:cTn>
                              </p:par>
                              <p:par>
                                <p:cTn id="19" presetID="42" presetClass="entr" presetSubtype="0" fill="hold" nodeType="withEffect">
                                  <p:stCondLst>
                                    <p:cond delay="0"/>
                                  </p:stCondLst>
                                  <p:childTnLst>
                                    <p:set>
                                      <p:cBhvr>
                                        <p:cTn id="20" dur="1" fill="hold">
                                          <p:stCondLst>
                                            <p:cond delay="0"/>
                                          </p:stCondLst>
                                        </p:cTn>
                                        <p:tgtEl>
                                          <p:spTgt spid="1411074">
                                            <p:txEl>
                                              <p:pRg st="1" end="1"/>
                                            </p:txEl>
                                          </p:spTgt>
                                        </p:tgtEl>
                                        <p:attrNameLst>
                                          <p:attrName>style.visibility</p:attrName>
                                        </p:attrNameLst>
                                      </p:cBhvr>
                                      <p:to>
                                        <p:strVal val="visible"/>
                                      </p:to>
                                    </p:set>
                                    <p:animEffect transition="in" filter="fade">
                                      <p:cBhvr>
                                        <p:cTn id="21" dur="500"/>
                                        <p:tgtEl>
                                          <p:spTgt spid="1411074">
                                            <p:txEl>
                                              <p:pRg st="1" end="1"/>
                                            </p:txEl>
                                          </p:spTgt>
                                        </p:tgtEl>
                                      </p:cBhvr>
                                    </p:animEffect>
                                    <p:anim calcmode="lin" valueType="num">
                                      <p:cBhvr>
                                        <p:cTn id="22" dur="500" fill="hold"/>
                                        <p:tgtEl>
                                          <p:spTgt spid="1411074">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411074">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1" end="1"/>
                                            </p:txEl>
                                          </p:spTgt>
                                        </p:tgtEl>
                                        <p:attrNameLst>
                                          <p:attrName>ppt_c</p:attrName>
                                        </p:attrNameLst>
                                      </p:cBhvr>
                                      <p:to>
                                        <a:schemeClr val="folHlink"/>
                                      </p:to>
                                    </p:animClr>
                                  </p:subTnLst>
                                </p:cTn>
                              </p:par>
                              <p:par>
                                <p:cTn id="24" presetID="42" presetClass="entr" presetSubtype="0" fill="hold" nodeType="withEffect">
                                  <p:stCondLst>
                                    <p:cond delay="0"/>
                                  </p:stCondLst>
                                  <p:childTnLst>
                                    <p:set>
                                      <p:cBhvr>
                                        <p:cTn id="25" dur="1" fill="hold">
                                          <p:stCondLst>
                                            <p:cond delay="0"/>
                                          </p:stCondLst>
                                        </p:cTn>
                                        <p:tgtEl>
                                          <p:spTgt spid="1411074">
                                            <p:txEl>
                                              <p:pRg st="2" end="2"/>
                                            </p:txEl>
                                          </p:spTgt>
                                        </p:tgtEl>
                                        <p:attrNameLst>
                                          <p:attrName>style.visibility</p:attrName>
                                        </p:attrNameLst>
                                      </p:cBhvr>
                                      <p:to>
                                        <p:strVal val="visible"/>
                                      </p:to>
                                    </p:set>
                                    <p:animEffect transition="in" filter="fade">
                                      <p:cBhvr>
                                        <p:cTn id="26" dur="500"/>
                                        <p:tgtEl>
                                          <p:spTgt spid="1411074">
                                            <p:txEl>
                                              <p:pRg st="2" end="2"/>
                                            </p:txEl>
                                          </p:spTgt>
                                        </p:tgtEl>
                                      </p:cBhvr>
                                    </p:animEffect>
                                    <p:anim calcmode="lin" valueType="num">
                                      <p:cBhvr>
                                        <p:cTn id="27" dur="500" fill="hold"/>
                                        <p:tgtEl>
                                          <p:spTgt spid="1411074">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1411074">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2" end="2"/>
                                            </p:txEl>
                                          </p:spTgt>
                                        </p:tgtEl>
                                        <p:attrNameLst>
                                          <p:attrName>ppt_c</p:attrName>
                                        </p:attrNameLst>
                                      </p:cBhvr>
                                      <p:to>
                                        <a:schemeClr val="folHlink"/>
                                      </p:to>
                                    </p:animClr>
                                  </p:subTnLst>
                                </p:cTn>
                              </p:par>
                              <p:par>
                                <p:cTn id="29" presetID="42" presetClass="entr" presetSubtype="0" fill="hold" nodeType="withEffect">
                                  <p:stCondLst>
                                    <p:cond delay="0"/>
                                  </p:stCondLst>
                                  <p:childTnLst>
                                    <p:set>
                                      <p:cBhvr>
                                        <p:cTn id="30" dur="1" fill="hold">
                                          <p:stCondLst>
                                            <p:cond delay="0"/>
                                          </p:stCondLst>
                                        </p:cTn>
                                        <p:tgtEl>
                                          <p:spTgt spid="1411074">
                                            <p:txEl>
                                              <p:pRg st="3" end="3"/>
                                            </p:txEl>
                                          </p:spTgt>
                                        </p:tgtEl>
                                        <p:attrNameLst>
                                          <p:attrName>style.visibility</p:attrName>
                                        </p:attrNameLst>
                                      </p:cBhvr>
                                      <p:to>
                                        <p:strVal val="visible"/>
                                      </p:to>
                                    </p:set>
                                    <p:animEffect transition="in" filter="fade">
                                      <p:cBhvr>
                                        <p:cTn id="31" dur="500"/>
                                        <p:tgtEl>
                                          <p:spTgt spid="1411074">
                                            <p:txEl>
                                              <p:pRg st="3" end="3"/>
                                            </p:txEl>
                                          </p:spTgt>
                                        </p:tgtEl>
                                      </p:cBhvr>
                                    </p:animEffect>
                                    <p:anim calcmode="lin" valueType="num">
                                      <p:cBhvr>
                                        <p:cTn id="32" dur="500" fill="hold"/>
                                        <p:tgtEl>
                                          <p:spTgt spid="1411074">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411074">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3" end="3"/>
                                            </p:txEl>
                                          </p:spTgt>
                                        </p:tgtEl>
                                        <p:attrNameLst>
                                          <p:attrName>ppt_c</p:attrName>
                                        </p:attrNameLst>
                                      </p:cBhvr>
                                      <p:to>
                                        <a:schemeClr val="folHlink"/>
                                      </p:to>
                                    </p:animClr>
                                  </p:subTnLst>
                                </p:cTn>
                              </p:par>
                              <p:par>
                                <p:cTn id="34" presetID="42" presetClass="entr" presetSubtype="0" fill="hold" nodeType="withEffect">
                                  <p:stCondLst>
                                    <p:cond delay="0"/>
                                  </p:stCondLst>
                                  <p:childTnLst>
                                    <p:set>
                                      <p:cBhvr>
                                        <p:cTn id="35" dur="1" fill="hold">
                                          <p:stCondLst>
                                            <p:cond delay="0"/>
                                          </p:stCondLst>
                                        </p:cTn>
                                        <p:tgtEl>
                                          <p:spTgt spid="1411074">
                                            <p:txEl>
                                              <p:pRg st="4" end="4"/>
                                            </p:txEl>
                                          </p:spTgt>
                                        </p:tgtEl>
                                        <p:attrNameLst>
                                          <p:attrName>style.visibility</p:attrName>
                                        </p:attrNameLst>
                                      </p:cBhvr>
                                      <p:to>
                                        <p:strVal val="visible"/>
                                      </p:to>
                                    </p:set>
                                    <p:animEffect transition="in" filter="fade">
                                      <p:cBhvr>
                                        <p:cTn id="36" dur="500"/>
                                        <p:tgtEl>
                                          <p:spTgt spid="1411074">
                                            <p:txEl>
                                              <p:pRg st="4" end="4"/>
                                            </p:txEl>
                                          </p:spTgt>
                                        </p:tgtEl>
                                      </p:cBhvr>
                                    </p:animEffect>
                                    <p:anim calcmode="lin" valueType="num">
                                      <p:cBhvr>
                                        <p:cTn id="37" dur="500" fill="hold"/>
                                        <p:tgtEl>
                                          <p:spTgt spid="1411074">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1411074">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4" end="4"/>
                                            </p:txEl>
                                          </p:spTgt>
                                        </p:tgtEl>
                                        <p:attrNameLst>
                                          <p:attrName>ppt_c</p:attrName>
                                        </p:attrNameLst>
                                      </p:cBhvr>
                                      <p:to>
                                        <a:schemeClr val="folHlink"/>
                                      </p:to>
                                    </p:animClr>
                                  </p:subTnLst>
                                </p:cTn>
                              </p:par>
                              <p:par>
                                <p:cTn id="39" presetID="42" presetClass="entr" presetSubtype="0" fill="hold" nodeType="withEffect">
                                  <p:stCondLst>
                                    <p:cond delay="0"/>
                                  </p:stCondLst>
                                  <p:childTnLst>
                                    <p:set>
                                      <p:cBhvr>
                                        <p:cTn id="40" dur="1" fill="hold">
                                          <p:stCondLst>
                                            <p:cond delay="0"/>
                                          </p:stCondLst>
                                        </p:cTn>
                                        <p:tgtEl>
                                          <p:spTgt spid="1411074">
                                            <p:txEl>
                                              <p:pRg st="5" end="5"/>
                                            </p:txEl>
                                          </p:spTgt>
                                        </p:tgtEl>
                                        <p:attrNameLst>
                                          <p:attrName>style.visibility</p:attrName>
                                        </p:attrNameLst>
                                      </p:cBhvr>
                                      <p:to>
                                        <p:strVal val="visible"/>
                                      </p:to>
                                    </p:set>
                                    <p:animEffect transition="in" filter="fade">
                                      <p:cBhvr>
                                        <p:cTn id="41" dur="500"/>
                                        <p:tgtEl>
                                          <p:spTgt spid="1411074">
                                            <p:txEl>
                                              <p:pRg st="5" end="5"/>
                                            </p:txEl>
                                          </p:spTgt>
                                        </p:tgtEl>
                                      </p:cBhvr>
                                    </p:animEffect>
                                    <p:anim calcmode="lin" valueType="num">
                                      <p:cBhvr>
                                        <p:cTn id="42" dur="500" fill="hold"/>
                                        <p:tgtEl>
                                          <p:spTgt spid="1411074">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1411074">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5" end="5"/>
                                            </p:txEl>
                                          </p:spTgt>
                                        </p:tgtEl>
                                        <p:attrNameLst>
                                          <p:attrName>ppt_c</p:attrName>
                                        </p:attrNameLst>
                                      </p:cBhvr>
                                      <p:to>
                                        <a:schemeClr val="folHlink"/>
                                      </p:to>
                                    </p:animClr>
                                  </p:subTnLst>
                                </p:cTn>
                              </p:par>
                              <p:par>
                                <p:cTn id="44" presetID="42" presetClass="entr" presetSubtype="0" fill="hold" nodeType="withEffect">
                                  <p:stCondLst>
                                    <p:cond delay="0"/>
                                  </p:stCondLst>
                                  <p:childTnLst>
                                    <p:set>
                                      <p:cBhvr>
                                        <p:cTn id="45" dur="1" fill="hold">
                                          <p:stCondLst>
                                            <p:cond delay="0"/>
                                          </p:stCondLst>
                                        </p:cTn>
                                        <p:tgtEl>
                                          <p:spTgt spid="1411074">
                                            <p:txEl>
                                              <p:pRg st="6" end="6"/>
                                            </p:txEl>
                                          </p:spTgt>
                                        </p:tgtEl>
                                        <p:attrNameLst>
                                          <p:attrName>style.visibility</p:attrName>
                                        </p:attrNameLst>
                                      </p:cBhvr>
                                      <p:to>
                                        <p:strVal val="visible"/>
                                      </p:to>
                                    </p:set>
                                    <p:animEffect transition="in" filter="fade">
                                      <p:cBhvr>
                                        <p:cTn id="46" dur="500"/>
                                        <p:tgtEl>
                                          <p:spTgt spid="1411074">
                                            <p:txEl>
                                              <p:pRg st="6" end="6"/>
                                            </p:txEl>
                                          </p:spTgt>
                                        </p:tgtEl>
                                      </p:cBhvr>
                                    </p:animEffect>
                                    <p:anim calcmode="lin" valueType="num">
                                      <p:cBhvr>
                                        <p:cTn id="47" dur="500" fill="hold"/>
                                        <p:tgtEl>
                                          <p:spTgt spid="1411074">
                                            <p:txEl>
                                              <p:pRg st="6" end="6"/>
                                            </p:txEl>
                                          </p:spTgt>
                                        </p:tgtEl>
                                        <p:attrNameLst>
                                          <p:attrName>ppt_x</p:attrName>
                                        </p:attrNameLst>
                                      </p:cBhvr>
                                      <p:tavLst>
                                        <p:tav tm="0">
                                          <p:val>
                                            <p:strVal val="#ppt_x"/>
                                          </p:val>
                                        </p:tav>
                                        <p:tav tm="100000">
                                          <p:val>
                                            <p:strVal val="#ppt_x"/>
                                          </p:val>
                                        </p:tav>
                                      </p:tavLst>
                                    </p:anim>
                                    <p:anim calcmode="lin" valueType="num">
                                      <p:cBhvr>
                                        <p:cTn id="48" dur="500" fill="hold"/>
                                        <p:tgtEl>
                                          <p:spTgt spid="1411074">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411074">
                                            <p:txEl>
                                              <p:pRg st="6" end="6"/>
                                            </p:txEl>
                                          </p:spTgt>
                                        </p:tgtEl>
                                        <p:attrNameLst>
                                          <p:attrName>ppt_c</p:attrName>
                                        </p:attrNameLst>
                                      </p:cBhvr>
                                      <p:to>
                                        <a:schemeClr val="folHlink"/>
                                      </p:to>
                                    </p:animClr>
                                  </p:sub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411074">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11074">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11074">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11074">
                                            <p:txEl>
                                              <p:pRg st="10" end="1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1000" fill="hold"/>
                                        <p:tgtEl>
                                          <p:spTgt spid="2"/>
                                        </p:tgtEl>
                                        <p:attrNameLst>
                                          <p:attrName>ppt_w</p:attrName>
                                        </p:attrNameLst>
                                      </p:cBhvr>
                                      <p:tavLst>
                                        <p:tav tm="0">
                                          <p:val>
                                            <p:strVal val="#ppt_w*0.70"/>
                                          </p:val>
                                        </p:tav>
                                        <p:tav tm="100000">
                                          <p:val>
                                            <p:strVal val="#ppt_w"/>
                                          </p:val>
                                        </p:tav>
                                      </p:tavLst>
                                    </p:anim>
                                    <p:anim calcmode="lin" valueType="num">
                                      <p:cBhvr>
                                        <p:cTn id="64" dur="1000" fill="hold"/>
                                        <p:tgtEl>
                                          <p:spTgt spid="2"/>
                                        </p:tgtEl>
                                        <p:attrNameLst>
                                          <p:attrName>ppt_h</p:attrName>
                                        </p:attrNameLst>
                                      </p:cBhvr>
                                      <p:tavLst>
                                        <p:tav tm="0">
                                          <p:val>
                                            <p:strVal val="#ppt_h"/>
                                          </p:val>
                                        </p:tav>
                                        <p:tav tm="100000">
                                          <p:val>
                                            <p:strVal val="#ppt_h"/>
                                          </p:val>
                                        </p:tav>
                                      </p:tavLst>
                                    </p:anim>
                                    <p:animEffect transition="in" filter="fade">
                                      <p:cBhvr>
                                        <p:cTn id="65" dur="1000"/>
                                        <p:tgtEl>
                                          <p:spTgt spid="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96"/>
                                        </p:tgtEl>
                                        <p:attrNameLst>
                                          <p:attrName>style.visibility</p:attrName>
                                        </p:attrNameLst>
                                      </p:cBhvr>
                                      <p:to>
                                        <p:strVal val="visible"/>
                                      </p:to>
                                    </p:set>
                                    <p:anim calcmode="lin" valueType="num">
                                      <p:cBhvr>
                                        <p:cTn id="70" dur="1000" fill="hold"/>
                                        <p:tgtEl>
                                          <p:spTgt spid="196"/>
                                        </p:tgtEl>
                                        <p:attrNameLst>
                                          <p:attrName>ppt_w</p:attrName>
                                        </p:attrNameLst>
                                      </p:cBhvr>
                                      <p:tavLst>
                                        <p:tav tm="0">
                                          <p:val>
                                            <p:strVal val="#ppt_w*0.70"/>
                                          </p:val>
                                        </p:tav>
                                        <p:tav tm="100000">
                                          <p:val>
                                            <p:strVal val="#ppt_w"/>
                                          </p:val>
                                        </p:tav>
                                      </p:tavLst>
                                    </p:anim>
                                    <p:anim calcmode="lin" valueType="num">
                                      <p:cBhvr>
                                        <p:cTn id="71" dur="1000" fill="hold"/>
                                        <p:tgtEl>
                                          <p:spTgt spid="196"/>
                                        </p:tgtEl>
                                        <p:attrNameLst>
                                          <p:attrName>ppt_h</p:attrName>
                                        </p:attrNameLst>
                                      </p:cBhvr>
                                      <p:tavLst>
                                        <p:tav tm="0">
                                          <p:val>
                                            <p:strVal val="#ppt_h"/>
                                          </p:val>
                                        </p:tav>
                                        <p:tav tm="100000">
                                          <p:val>
                                            <p:strVal val="#ppt_h"/>
                                          </p:val>
                                        </p:tav>
                                      </p:tavLst>
                                    </p:anim>
                                    <p:animEffect transition="in" filter="fade">
                                      <p:cBhvr>
                                        <p:cTn id="72" dur="1000"/>
                                        <p:tgtEl>
                                          <p:spTgt spid="1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197"/>
                                        </p:tgtEl>
                                        <p:attrNameLst>
                                          <p:attrName>style.visibility</p:attrName>
                                        </p:attrNameLst>
                                      </p:cBhvr>
                                      <p:to>
                                        <p:strVal val="visible"/>
                                      </p:to>
                                    </p:set>
                                    <p:anim calcmode="lin" valueType="num">
                                      <p:cBhvr>
                                        <p:cTn id="77" dur="1000" fill="hold"/>
                                        <p:tgtEl>
                                          <p:spTgt spid="197"/>
                                        </p:tgtEl>
                                        <p:attrNameLst>
                                          <p:attrName>ppt_w</p:attrName>
                                        </p:attrNameLst>
                                      </p:cBhvr>
                                      <p:tavLst>
                                        <p:tav tm="0">
                                          <p:val>
                                            <p:strVal val="#ppt_w*0.70"/>
                                          </p:val>
                                        </p:tav>
                                        <p:tav tm="100000">
                                          <p:val>
                                            <p:strVal val="#ppt_w"/>
                                          </p:val>
                                        </p:tav>
                                      </p:tavLst>
                                    </p:anim>
                                    <p:anim calcmode="lin" valueType="num">
                                      <p:cBhvr>
                                        <p:cTn id="78" dur="1000" fill="hold"/>
                                        <p:tgtEl>
                                          <p:spTgt spid="197"/>
                                        </p:tgtEl>
                                        <p:attrNameLst>
                                          <p:attrName>ppt_h</p:attrName>
                                        </p:attrNameLst>
                                      </p:cBhvr>
                                      <p:tavLst>
                                        <p:tav tm="0">
                                          <p:val>
                                            <p:strVal val="#ppt_h"/>
                                          </p:val>
                                        </p:tav>
                                        <p:tav tm="100000">
                                          <p:val>
                                            <p:strVal val="#ppt_h"/>
                                          </p:val>
                                        </p:tav>
                                      </p:tavLst>
                                    </p:anim>
                                    <p:animEffect transition="in" filter="fade">
                                      <p:cBhvr>
                                        <p:cTn id="79" dur="1000"/>
                                        <p:tgtEl>
                                          <p:spTgt spid="19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198"/>
                                        </p:tgtEl>
                                        <p:attrNameLst>
                                          <p:attrName>style.visibility</p:attrName>
                                        </p:attrNameLst>
                                      </p:cBhvr>
                                      <p:to>
                                        <p:strVal val="visible"/>
                                      </p:to>
                                    </p:set>
                                    <p:anim calcmode="lin" valueType="num">
                                      <p:cBhvr>
                                        <p:cTn id="84" dur="1000" fill="hold"/>
                                        <p:tgtEl>
                                          <p:spTgt spid="198"/>
                                        </p:tgtEl>
                                        <p:attrNameLst>
                                          <p:attrName>ppt_w</p:attrName>
                                        </p:attrNameLst>
                                      </p:cBhvr>
                                      <p:tavLst>
                                        <p:tav tm="0">
                                          <p:val>
                                            <p:strVal val="#ppt_w*0.70"/>
                                          </p:val>
                                        </p:tav>
                                        <p:tav tm="100000">
                                          <p:val>
                                            <p:strVal val="#ppt_w"/>
                                          </p:val>
                                        </p:tav>
                                      </p:tavLst>
                                    </p:anim>
                                    <p:anim calcmode="lin" valueType="num">
                                      <p:cBhvr>
                                        <p:cTn id="85" dur="1000" fill="hold"/>
                                        <p:tgtEl>
                                          <p:spTgt spid="198"/>
                                        </p:tgtEl>
                                        <p:attrNameLst>
                                          <p:attrName>ppt_h</p:attrName>
                                        </p:attrNameLst>
                                      </p:cBhvr>
                                      <p:tavLst>
                                        <p:tav tm="0">
                                          <p:val>
                                            <p:strVal val="#ppt_h"/>
                                          </p:val>
                                        </p:tav>
                                        <p:tav tm="100000">
                                          <p:val>
                                            <p:strVal val="#ppt_h"/>
                                          </p:val>
                                        </p:tav>
                                      </p:tavLst>
                                    </p:anim>
                                    <p:animEffect transition="in" filter="fade">
                                      <p:cBhvr>
                                        <p:cTn id="86" dur="1000"/>
                                        <p:tgtEl>
                                          <p:spTgt spid="19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199"/>
                                        </p:tgtEl>
                                        <p:attrNameLst>
                                          <p:attrName>style.visibility</p:attrName>
                                        </p:attrNameLst>
                                      </p:cBhvr>
                                      <p:to>
                                        <p:strVal val="visible"/>
                                      </p:to>
                                    </p:set>
                                    <p:anim calcmode="lin" valueType="num">
                                      <p:cBhvr>
                                        <p:cTn id="91" dur="1000" fill="hold"/>
                                        <p:tgtEl>
                                          <p:spTgt spid="199"/>
                                        </p:tgtEl>
                                        <p:attrNameLst>
                                          <p:attrName>ppt_w</p:attrName>
                                        </p:attrNameLst>
                                      </p:cBhvr>
                                      <p:tavLst>
                                        <p:tav tm="0">
                                          <p:val>
                                            <p:strVal val="#ppt_w*0.70"/>
                                          </p:val>
                                        </p:tav>
                                        <p:tav tm="100000">
                                          <p:val>
                                            <p:strVal val="#ppt_w"/>
                                          </p:val>
                                        </p:tav>
                                      </p:tavLst>
                                    </p:anim>
                                    <p:anim calcmode="lin" valueType="num">
                                      <p:cBhvr>
                                        <p:cTn id="92" dur="1000" fill="hold"/>
                                        <p:tgtEl>
                                          <p:spTgt spid="199"/>
                                        </p:tgtEl>
                                        <p:attrNameLst>
                                          <p:attrName>ppt_h</p:attrName>
                                        </p:attrNameLst>
                                      </p:cBhvr>
                                      <p:tavLst>
                                        <p:tav tm="0">
                                          <p:val>
                                            <p:strVal val="#ppt_h"/>
                                          </p:val>
                                        </p:tav>
                                        <p:tav tm="100000">
                                          <p:val>
                                            <p:strVal val="#ppt_h"/>
                                          </p:val>
                                        </p:tav>
                                      </p:tavLst>
                                    </p:anim>
                                    <p:animEffect transition="in" filter="fade">
                                      <p:cBhvr>
                                        <p:cTn id="93" dur="1000"/>
                                        <p:tgtEl>
                                          <p:spTgt spid="19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5" presetClass="entr" presetSubtype="0" fill="hold" grpId="0" nodeType="clickEffect">
                                  <p:stCondLst>
                                    <p:cond delay="0"/>
                                  </p:stCondLst>
                                  <p:childTnLst>
                                    <p:set>
                                      <p:cBhvr>
                                        <p:cTn id="97" dur="1" fill="hold">
                                          <p:stCondLst>
                                            <p:cond delay="0"/>
                                          </p:stCondLst>
                                        </p:cTn>
                                        <p:tgtEl>
                                          <p:spTgt spid="200"/>
                                        </p:tgtEl>
                                        <p:attrNameLst>
                                          <p:attrName>style.visibility</p:attrName>
                                        </p:attrNameLst>
                                      </p:cBhvr>
                                      <p:to>
                                        <p:strVal val="visible"/>
                                      </p:to>
                                    </p:set>
                                    <p:anim calcmode="lin" valueType="num">
                                      <p:cBhvr>
                                        <p:cTn id="98" dur="1000" fill="hold"/>
                                        <p:tgtEl>
                                          <p:spTgt spid="200"/>
                                        </p:tgtEl>
                                        <p:attrNameLst>
                                          <p:attrName>ppt_w</p:attrName>
                                        </p:attrNameLst>
                                      </p:cBhvr>
                                      <p:tavLst>
                                        <p:tav tm="0">
                                          <p:val>
                                            <p:strVal val="#ppt_w*0.70"/>
                                          </p:val>
                                        </p:tav>
                                        <p:tav tm="100000">
                                          <p:val>
                                            <p:strVal val="#ppt_w"/>
                                          </p:val>
                                        </p:tav>
                                      </p:tavLst>
                                    </p:anim>
                                    <p:anim calcmode="lin" valueType="num">
                                      <p:cBhvr>
                                        <p:cTn id="99" dur="1000" fill="hold"/>
                                        <p:tgtEl>
                                          <p:spTgt spid="200"/>
                                        </p:tgtEl>
                                        <p:attrNameLst>
                                          <p:attrName>ppt_h</p:attrName>
                                        </p:attrNameLst>
                                      </p:cBhvr>
                                      <p:tavLst>
                                        <p:tav tm="0">
                                          <p:val>
                                            <p:strVal val="#ppt_h"/>
                                          </p:val>
                                        </p:tav>
                                        <p:tav tm="100000">
                                          <p:val>
                                            <p:strVal val="#ppt_h"/>
                                          </p:val>
                                        </p:tav>
                                      </p:tavLst>
                                    </p:anim>
                                    <p:animEffect transition="in" filter="fade">
                                      <p:cBhvr>
                                        <p:cTn id="100" dur="1000"/>
                                        <p:tgtEl>
                                          <p:spTgt spid="20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xit" presetSubtype="0" fill="hold" nodeType="clickEffect">
                                  <p:stCondLst>
                                    <p:cond delay="0"/>
                                  </p:stCondLst>
                                  <p:childTnLst>
                                    <p:anim calcmode="lin" valueType="num">
                                      <p:cBhvr>
                                        <p:cTn id="104" dur="1000"/>
                                        <p:tgtEl>
                                          <p:spTgt spid="2"/>
                                        </p:tgtEl>
                                        <p:attrNameLst>
                                          <p:attrName>ppt_w</p:attrName>
                                        </p:attrNameLst>
                                      </p:cBhvr>
                                      <p:tavLst>
                                        <p:tav tm="0">
                                          <p:val>
                                            <p:strVal val="ppt_w"/>
                                          </p:val>
                                        </p:tav>
                                        <p:tav tm="100000">
                                          <p:val>
                                            <p:strVal val="ppt_w*0.70"/>
                                          </p:val>
                                        </p:tav>
                                      </p:tavLst>
                                    </p:anim>
                                    <p:anim calcmode="lin" valueType="num">
                                      <p:cBhvr>
                                        <p:cTn id="105" dur="1000"/>
                                        <p:tgtEl>
                                          <p:spTgt spid="2"/>
                                        </p:tgtEl>
                                        <p:attrNameLst>
                                          <p:attrName>ppt_h</p:attrName>
                                        </p:attrNameLst>
                                      </p:cBhvr>
                                      <p:tavLst>
                                        <p:tav tm="0">
                                          <p:val>
                                            <p:strVal val="ppt_h"/>
                                          </p:val>
                                        </p:tav>
                                        <p:tav tm="100000">
                                          <p:val>
                                            <p:strVal val="ppt_h"/>
                                          </p:val>
                                        </p:tav>
                                      </p:tavLst>
                                    </p:anim>
                                    <p:animEffect transition="out" filter="fade">
                                      <p:cBhvr>
                                        <p:cTn id="106" dur="1000"/>
                                        <p:tgtEl>
                                          <p:spTgt spid="2"/>
                                        </p:tgtEl>
                                      </p:cBhvr>
                                    </p:animEffect>
                                    <p:set>
                                      <p:cBhvr>
                                        <p:cTn id="107" dur="1" fill="hold">
                                          <p:stCondLst>
                                            <p:cond delay="999"/>
                                          </p:stCondLst>
                                        </p:cTn>
                                        <p:tgtEl>
                                          <p:spTgt spid="2"/>
                                        </p:tgtEl>
                                        <p:attrNameLst>
                                          <p:attrName>style.visibility</p:attrName>
                                        </p:attrNameLst>
                                      </p:cBhvr>
                                      <p:to>
                                        <p:strVal val="hidden"/>
                                      </p:to>
                                    </p:set>
                                  </p:childTnLst>
                                </p:cTn>
                              </p:par>
                              <p:par>
                                <p:cTn id="108" presetID="55" presetClass="exit" presetSubtype="0" fill="hold" grpId="1" nodeType="withEffect">
                                  <p:stCondLst>
                                    <p:cond delay="0"/>
                                  </p:stCondLst>
                                  <p:childTnLst>
                                    <p:anim calcmode="lin" valueType="num">
                                      <p:cBhvr>
                                        <p:cTn id="109" dur="1000"/>
                                        <p:tgtEl>
                                          <p:spTgt spid="196"/>
                                        </p:tgtEl>
                                        <p:attrNameLst>
                                          <p:attrName>ppt_w</p:attrName>
                                        </p:attrNameLst>
                                      </p:cBhvr>
                                      <p:tavLst>
                                        <p:tav tm="0">
                                          <p:val>
                                            <p:strVal val="ppt_w"/>
                                          </p:val>
                                        </p:tav>
                                        <p:tav tm="100000">
                                          <p:val>
                                            <p:strVal val="ppt_w*0.70"/>
                                          </p:val>
                                        </p:tav>
                                      </p:tavLst>
                                    </p:anim>
                                    <p:anim calcmode="lin" valueType="num">
                                      <p:cBhvr>
                                        <p:cTn id="110" dur="1000"/>
                                        <p:tgtEl>
                                          <p:spTgt spid="196"/>
                                        </p:tgtEl>
                                        <p:attrNameLst>
                                          <p:attrName>ppt_h</p:attrName>
                                        </p:attrNameLst>
                                      </p:cBhvr>
                                      <p:tavLst>
                                        <p:tav tm="0">
                                          <p:val>
                                            <p:strVal val="ppt_h"/>
                                          </p:val>
                                        </p:tav>
                                        <p:tav tm="100000">
                                          <p:val>
                                            <p:strVal val="ppt_h"/>
                                          </p:val>
                                        </p:tav>
                                      </p:tavLst>
                                    </p:anim>
                                    <p:animEffect transition="out" filter="fade">
                                      <p:cBhvr>
                                        <p:cTn id="111" dur="1000"/>
                                        <p:tgtEl>
                                          <p:spTgt spid="196"/>
                                        </p:tgtEl>
                                      </p:cBhvr>
                                    </p:animEffect>
                                    <p:set>
                                      <p:cBhvr>
                                        <p:cTn id="112" dur="1" fill="hold">
                                          <p:stCondLst>
                                            <p:cond delay="999"/>
                                          </p:stCondLst>
                                        </p:cTn>
                                        <p:tgtEl>
                                          <p:spTgt spid="196"/>
                                        </p:tgtEl>
                                        <p:attrNameLst>
                                          <p:attrName>style.visibility</p:attrName>
                                        </p:attrNameLst>
                                      </p:cBhvr>
                                      <p:to>
                                        <p:strVal val="hidden"/>
                                      </p:to>
                                    </p:set>
                                  </p:childTnLst>
                                </p:cTn>
                              </p:par>
                              <p:par>
                                <p:cTn id="113" presetID="55" presetClass="exit" presetSubtype="0" fill="hold" grpId="1" nodeType="withEffect">
                                  <p:stCondLst>
                                    <p:cond delay="0"/>
                                  </p:stCondLst>
                                  <p:childTnLst>
                                    <p:anim calcmode="lin" valueType="num">
                                      <p:cBhvr>
                                        <p:cTn id="114" dur="1000"/>
                                        <p:tgtEl>
                                          <p:spTgt spid="197"/>
                                        </p:tgtEl>
                                        <p:attrNameLst>
                                          <p:attrName>ppt_w</p:attrName>
                                        </p:attrNameLst>
                                      </p:cBhvr>
                                      <p:tavLst>
                                        <p:tav tm="0">
                                          <p:val>
                                            <p:strVal val="ppt_w"/>
                                          </p:val>
                                        </p:tav>
                                        <p:tav tm="100000">
                                          <p:val>
                                            <p:strVal val="ppt_w*0.70"/>
                                          </p:val>
                                        </p:tav>
                                      </p:tavLst>
                                    </p:anim>
                                    <p:anim calcmode="lin" valueType="num">
                                      <p:cBhvr>
                                        <p:cTn id="115" dur="1000"/>
                                        <p:tgtEl>
                                          <p:spTgt spid="197"/>
                                        </p:tgtEl>
                                        <p:attrNameLst>
                                          <p:attrName>ppt_h</p:attrName>
                                        </p:attrNameLst>
                                      </p:cBhvr>
                                      <p:tavLst>
                                        <p:tav tm="0">
                                          <p:val>
                                            <p:strVal val="ppt_h"/>
                                          </p:val>
                                        </p:tav>
                                        <p:tav tm="100000">
                                          <p:val>
                                            <p:strVal val="ppt_h"/>
                                          </p:val>
                                        </p:tav>
                                      </p:tavLst>
                                    </p:anim>
                                    <p:animEffect transition="out" filter="fade">
                                      <p:cBhvr>
                                        <p:cTn id="116" dur="1000"/>
                                        <p:tgtEl>
                                          <p:spTgt spid="197"/>
                                        </p:tgtEl>
                                      </p:cBhvr>
                                    </p:animEffect>
                                    <p:set>
                                      <p:cBhvr>
                                        <p:cTn id="117" dur="1" fill="hold">
                                          <p:stCondLst>
                                            <p:cond delay="999"/>
                                          </p:stCondLst>
                                        </p:cTn>
                                        <p:tgtEl>
                                          <p:spTgt spid="197"/>
                                        </p:tgtEl>
                                        <p:attrNameLst>
                                          <p:attrName>style.visibility</p:attrName>
                                        </p:attrNameLst>
                                      </p:cBhvr>
                                      <p:to>
                                        <p:strVal val="hidden"/>
                                      </p:to>
                                    </p:set>
                                  </p:childTnLst>
                                </p:cTn>
                              </p:par>
                              <p:par>
                                <p:cTn id="118" presetID="55" presetClass="exit" presetSubtype="0" fill="hold" grpId="1" nodeType="withEffect">
                                  <p:stCondLst>
                                    <p:cond delay="0"/>
                                  </p:stCondLst>
                                  <p:childTnLst>
                                    <p:anim calcmode="lin" valueType="num">
                                      <p:cBhvr>
                                        <p:cTn id="119" dur="1000"/>
                                        <p:tgtEl>
                                          <p:spTgt spid="198"/>
                                        </p:tgtEl>
                                        <p:attrNameLst>
                                          <p:attrName>ppt_w</p:attrName>
                                        </p:attrNameLst>
                                      </p:cBhvr>
                                      <p:tavLst>
                                        <p:tav tm="0">
                                          <p:val>
                                            <p:strVal val="ppt_w"/>
                                          </p:val>
                                        </p:tav>
                                        <p:tav tm="100000">
                                          <p:val>
                                            <p:strVal val="ppt_w*0.70"/>
                                          </p:val>
                                        </p:tav>
                                      </p:tavLst>
                                    </p:anim>
                                    <p:anim calcmode="lin" valueType="num">
                                      <p:cBhvr>
                                        <p:cTn id="120" dur="1000"/>
                                        <p:tgtEl>
                                          <p:spTgt spid="198"/>
                                        </p:tgtEl>
                                        <p:attrNameLst>
                                          <p:attrName>ppt_h</p:attrName>
                                        </p:attrNameLst>
                                      </p:cBhvr>
                                      <p:tavLst>
                                        <p:tav tm="0">
                                          <p:val>
                                            <p:strVal val="ppt_h"/>
                                          </p:val>
                                        </p:tav>
                                        <p:tav tm="100000">
                                          <p:val>
                                            <p:strVal val="ppt_h"/>
                                          </p:val>
                                        </p:tav>
                                      </p:tavLst>
                                    </p:anim>
                                    <p:animEffect transition="out" filter="fade">
                                      <p:cBhvr>
                                        <p:cTn id="121" dur="1000"/>
                                        <p:tgtEl>
                                          <p:spTgt spid="198"/>
                                        </p:tgtEl>
                                      </p:cBhvr>
                                    </p:animEffect>
                                    <p:set>
                                      <p:cBhvr>
                                        <p:cTn id="122" dur="1" fill="hold">
                                          <p:stCondLst>
                                            <p:cond delay="999"/>
                                          </p:stCondLst>
                                        </p:cTn>
                                        <p:tgtEl>
                                          <p:spTgt spid="198"/>
                                        </p:tgtEl>
                                        <p:attrNameLst>
                                          <p:attrName>style.visibility</p:attrName>
                                        </p:attrNameLst>
                                      </p:cBhvr>
                                      <p:to>
                                        <p:strVal val="hidden"/>
                                      </p:to>
                                    </p:set>
                                  </p:childTnLst>
                                </p:cTn>
                              </p:par>
                              <p:par>
                                <p:cTn id="123" presetID="55" presetClass="exit" presetSubtype="0" fill="hold" grpId="1" nodeType="withEffect">
                                  <p:stCondLst>
                                    <p:cond delay="0"/>
                                  </p:stCondLst>
                                  <p:childTnLst>
                                    <p:anim calcmode="lin" valueType="num">
                                      <p:cBhvr>
                                        <p:cTn id="124" dur="1000"/>
                                        <p:tgtEl>
                                          <p:spTgt spid="199"/>
                                        </p:tgtEl>
                                        <p:attrNameLst>
                                          <p:attrName>ppt_w</p:attrName>
                                        </p:attrNameLst>
                                      </p:cBhvr>
                                      <p:tavLst>
                                        <p:tav tm="0">
                                          <p:val>
                                            <p:strVal val="ppt_w"/>
                                          </p:val>
                                        </p:tav>
                                        <p:tav tm="100000">
                                          <p:val>
                                            <p:strVal val="ppt_w*0.70"/>
                                          </p:val>
                                        </p:tav>
                                      </p:tavLst>
                                    </p:anim>
                                    <p:anim calcmode="lin" valueType="num">
                                      <p:cBhvr>
                                        <p:cTn id="125" dur="1000"/>
                                        <p:tgtEl>
                                          <p:spTgt spid="199"/>
                                        </p:tgtEl>
                                        <p:attrNameLst>
                                          <p:attrName>ppt_h</p:attrName>
                                        </p:attrNameLst>
                                      </p:cBhvr>
                                      <p:tavLst>
                                        <p:tav tm="0">
                                          <p:val>
                                            <p:strVal val="ppt_h"/>
                                          </p:val>
                                        </p:tav>
                                        <p:tav tm="100000">
                                          <p:val>
                                            <p:strVal val="ppt_h"/>
                                          </p:val>
                                        </p:tav>
                                      </p:tavLst>
                                    </p:anim>
                                    <p:animEffect transition="out" filter="fade">
                                      <p:cBhvr>
                                        <p:cTn id="126" dur="1000"/>
                                        <p:tgtEl>
                                          <p:spTgt spid="199"/>
                                        </p:tgtEl>
                                      </p:cBhvr>
                                    </p:animEffect>
                                    <p:set>
                                      <p:cBhvr>
                                        <p:cTn id="127" dur="1" fill="hold">
                                          <p:stCondLst>
                                            <p:cond delay="999"/>
                                          </p:stCondLst>
                                        </p:cTn>
                                        <p:tgtEl>
                                          <p:spTgt spid="199"/>
                                        </p:tgtEl>
                                        <p:attrNameLst>
                                          <p:attrName>style.visibility</p:attrName>
                                        </p:attrNameLst>
                                      </p:cBhvr>
                                      <p:to>
                                        <p:strVal val="hidden"/>
                                      </p:to>
                                    </p:set>
                                  </p:childTnLst>
                                </p:cTn>
                              </p:par>
                              <p:par>
                                <p:cTn id="128" presetID="55" presetClass="exit" presetSubtype="0" fill="hold" grpId="1" nodeType="withEffect">
                                  <p:stCondLst>
                                    <p:cond delay="0"/>
                                  </p:stCondLst>
                                  <p:childTnLst>
                                    <p:anim calcmode="lin" valueType="num">
                                      <p:cBhvr>
                                        <p:cTn id="129" dur="1000"/>
                                        <p:tgtEl>
                                          <p:spTgt spid="200"/>
                                        </p:tgtEl>
                                        <p:attrNameLst>
                                          <p:attrName>ppt_w</p:attrName>
                                        </p:attrNameLst>
                                      </p:cBhvr>
                                      <p:tavLst>
                                        <p:tav tm="0">
                                          <p:val>
                                            <p:strVal val="ppt_w"/>
                                          </p:val>
                                        </p:tav>
                                        <p:tav tm="100000">
                                          <p:val>
                                            <p:strVal val="ppt_w*0.70"/>
                                          </p:val>
                                        </p:tav>
                                      </p:tavLst>
                                    </p:anim>
                                    <p:anim calcmode="lin" valueType="num">
                                      <p:cBhvr>
                                        <p:cTn id="130" dur="1000"/>
                                        <p:tgtEl>
                                          <p:spTgt spid="200"/>
                                        </p:tgtEl>
                                        <p:attrNameLst>
                                          <p:attrName>ppt_h</p:attrName>
                                        </p:attrNameLst>
                                      </p:cBhvr>
                                      <p:tavLst>
                                        <p:tav tm="0">
                                          <p:val>
                                            <p:strVal val="ppt_h"/>
                                          </p:val>
                                        </p:tav>
                                        <p:tav tm="100000">
                                          <p:val>
                                            <p:strVal val="ppt_h"/>
                                          </p:val>
                                        </p:tav>
                                      </p:tavLst>
                                    </p:anim>
                                    <p:animEffect transition="out" filter="fade">
                                      <p:cBhvr>
                                        <p:cTn id="131" dur="1000"/>
                                        <p:tgtEl>
                                          <p:spTgt spid="200"/>
                                        </p:tgtEl>
                                      </p:cBhvr>
                                    </p:animEffect>
                                    <p:set>
                                      <p:cBhvr>
                                        <p:cTn id="132" dur="1" fill="hold">
                                          <p:stCondLst>
                                            <p:cond delay="999"/>
                                          </p:stCondLst>
                                        </p:cTn>
                                        <p:tgtEl>
                                          <p:spTgt spid="2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5" grpId="0"/>
      <p:bldP spid="1411076" grpId="0" autoUpdateAnimBg="0"/>
      <p:bldP spid="196" grpId="0" animBg="1"/>
      <p:bldP spid="196" grpId="1" animBg="1"/>
      <p:bldP spid="197" grpId="0" animBg="1"/>
      <p:bldP spid="197" grpId="1" animBg="1"/>
      <p:bldP spid="198" grpId="0" animBg="1"/>
      <p:bldP spid="198" grpId="1" animBg="1"/>
      <p:bldP spid="199" grpId="0" animBg="1"/>
      <p:bldP spid="199" grpId="1" animBg="1"/>
      <p:bldP spid="200" grpId="0" animBg="1"/>
      <p:bldP spid="20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0275DC9C-B377-B842-813A-EB970983BD6D}"/>
              </a:ext>
            </a:extLst>
          </p:cNvPr>
          <p:cNvSpPr>
            <a:spLocks noGrp="1" noChangeArrowheads="1"/>
          </p:cNvSpPr>
          <p:nvPr>
            <p:ph type="body" idx="1"/>
          </p:nvPr>
        </p:nvSpPr>
        <p:spPr>
          <a:xfrm>
            <a:off x="1889125" y="1143000"/>
            <a:ext cx="7254875" cy="5638800"/>
          </a:xfrm>
        </p:spPr>
        <p:txBody>
          <a:bodyPr/>
          <a:lstStyle/>
          <a:p>
            <a:pPr eaLnBrk="1" hangingPunct="1">
              <a:lnSpc>
                <a:spcPct val="80000"/>
              </a:lnSpc>
              <a:spcBef>
                <a:spcPct val="40000"/>
              </a:spcBef>
              <a:spcAft>
                <a:spcPct val="20000"/>
              </a:spcAft>
            </a:pPr>
            <a:r>
              <a:rPr lang="es-ES" altLang="en-US" sz="1600"/>
              <a:t>Protocolo ligero basado en XML para el intercambio de informaci</a:t>
            </a:r>
            <a:r>
              <a:rPr lang="es-ES" altLang="en-US" sz="1600">
                <a:latin typeface="Eras Medium ITC" panose="020F0502020204030204" pitchFamily="34" charset="0"/>
              </a:rPr>
              <a:t>ó</a:t>
            </a:r>
            <a:r>
              <a:rPr lang="es-ES" altLang="en-US" sz="1600"/>
              <a:t>n en un entorno descentralizado y distribuido</a:t>
            </a:r>
          </a:p>
          <a:p>
            <a:pPr eaLnBrk="1" hangingPunct="1">
              <a:lnSpc>
                <a:spcPct val="80000"/>
              </a:lnSpc>
              <a:spcBef>
                <a:spcPct val="40000"/>
              </a:spcBef>
              <a:spcAft>
                <a:spcPct val="20000"/>
              </a:spcAft>
            </a:pPr>
            <a:r>
              <a:rPr lang="es-ES" altLang="en-US" sz="1600"/>
              <a:t>Facilita la intercomunicaci</a:t>
            </a:r>
            <a:r>
              <a:rPr lang="es-ES" altLang="en-US" sz="1600">
                <a:latin typeface="Eras Medium ITC" panose="020F0502020204030204" pitchFamily="34" charset="0"/>
              </a:rPr>
              <a:t>ó</a:t>
            </a:r>
            <a:r>
              <a:rPr lang="es-ES" altLang="en-US" sz="1600"/>
              <a:t>n entre objetos de cualquier tipo, sobre cualquier plataforma, en cualquier lenguaje</a:t>
            </a:r>
          </a:p>
          <a:p>
            <a:pPr eaLnBrk="1" hangingPunct="1">
              <a:lnSpc>
                <a:spcPct val="80000"/>
              </a:lnSpc>
              <a:spcBef>
                <a:spcPct val="40000"/>
              </a:spcBef>
              <a:spcAft>
                <a:spcPct val="20000"/>
              </a:spcAft>
            </a:pPr>
            <a:r>
              <a:rPr lang="es-ES" altLang="en-US" sz="1600"/>
              <a:t>Comunicaci</a:t>
            </a:r>
            <a:r>
              <a:rPr lang="es-ES" altLang="en-US" sz="1600">
                <a:latin typeface="Eras Medium ITC" panose="020F0502020204030204" pitchFamily="34" charset="0"/>
              </a:rPr>
              <a:t>ó</a:t>
            </a:r>
            <a:r>
              <a:rPr lang="es-ES" altLang="en-US" sz="1600"/>
              <a:t>n (d</a:t>
            </a:r>
            <a:r>
              <a:rPr lang="es-ES" altLang="en-US" sz="1600">
                <a:latin typeface="Eras Medium ITC" panose="020F0502020204030204" pitchFamily="34" charset="0"/>
              </a:rPr>
              <a:t>é</a:t>
            </a:r>
            <a:r>
              <a:rPr lang="es-ES" altLang="en-US" sz="1600"/>
              <a:t>bilmente acoplada) m</a:t>
            </a:r>
            <a:r>
              <a:rPr lang="es-ES" altLang="en-US" sz="1600">
                <a:latin typeface="Eras Medium ITC" panose="020F0502020204030204" pitchFamily="34" charset="0"/>
              </a:rPr>
              <a:t>á</a:t>
            </a:r>
            <a:r>
              <a:rPr lang="es-ES" altLang="en-US" sz="1600"/>
              <a:t>quina-a-m</a:t>
            </a:r>
            <a:r>
              <a:rPr lang="es-ES" altLang="en-US" sz="1600">
                <a:latin typeface="Eras Medium ITC" panose="020F0502020204030204" pitchFamily="34" charset="0"/>
              </a:rPr>
              <a:t>á</a:t>
            </a:r>
            <a:r>
              <a:rPr lang="es-ES" altLang="en-US" sz="1600"/>
              <a:t>quina</a:t>
            </a:r>
          </a:p>
          <a:p>
            <a:pPr eaLnBrk="1" hangingPunct="1">
              <a:lnSpc>
                <a:spcPct val="80000"/>
              </a:lnSpc>
              <a:spcBef>
                <a:spcPct val="40000"/>
              </a:spcBef>
              <a:spcAft>
                <a:spcPct val="20000"/>
              </a:spcAft>
            </a:pPr>
            <a:r>
              <a:rPr lang="es-ES" altLang="en-US" sz="1600"/>
              <a:t>Una petici</a:t>
            </a:r>
            <a:r>
              <a:rPr lang="es-ES" altLang="en-US" sz="1600">
                <a:latin typeface="Eras Medium ITC" panose="020F0502020204030204" pitchFamily="34" charset="0"/>
              </a:rPr>
              <a:t>ó</a:t>
            </a:r>
            <a:r>
              <a:rPr lang="es-ES" altLang="en-US" sz="1600"/>
              <a:t>n/respuesta de SOAP puede viajar sobre cualquier protocolo de aplicaci</a:t>
            </a:r>
            <a:r>
              <a:rPr lang="es-ES" altLang="en-US" sz="1600">
                <a:latin typeface="Eras Medium ITC" panose="020F0502020204030204" pitchFamily="34" charset="0"/>
              </a:rPr>
              <a:t>ó</a:t>
            </a:r>
            <a:r>
              <a:rPr lang="es-ES" altLang="en-US" sz="1600"/>
              <a:t>n: HTTP, SMTP, </a:t>
            </a:r>
            <a:r>
              <a:rPr lang="es-ES" altLang="en-US" sz="1600">
                <a:latin typeface="Eras Medium ITC" panose="020F0502020204030204" pitchFamily="34" charset="0"/>
              </a:rPr>
              <a:t>…</a:t>
            </a:r>
            <a:endParaRPr lang="es-ES" altLang="en-US" sz="1600"/>
          </a:p>
          <a:p>
            <a:pPr lvl="1" eaLnBrk="1" hangingPunct="1">
              <a:lnSpc>
                <a:spcPct val="80000"/>
              </a:lnSpc>
              <a:spcBef>
                <a:spcPct val="40000"/>
              </a:spcBef>
              <a:spcAft>
                <a:spcPct val="20000"/>
              </a:spcAft>
            </a:pPr>
            <a:r>
              <a:rPr lang="es-ES" altLang="en-US" sz="1400"/>
              <a:t>W3C en la especificaci</a:t>
            </a:r>
            <a:r>
              <a:rPr lang="es-ES" altLang="en-US" sz="1400">
                <a:latin typeface="Eras Medium ITC" panose="020F0502020204030204" pitchFamily="34" charset="0"/>
              </a:rPr>
              <a:t>ó</a:t>
            </a:r>
            <a:r>
              <a:rPr lang="es-ES" altLang="en-US" sz="1400"/>
              <a:t>n determina solo HTTP como oficial</a:t>
            </a:r>
          </a:p>
          <a:p>
            <a:pPr eaLnBrk="1" hangingPunct="1">
              <a:lnSpc>
                <a:spcPct val="80000"/>
              </a:lnSpc>
              <a:spcBef>
                <a:spcPct val="40000"/>
              </a:spcBef>
              <a:spcAft>
                <a:spcPct val="20000"/>
              </a:spcAft>
            </a:pPr>
            <a:r>
              <a:rPr lang="es-ES" altLang="en-US" sz="1600"/>
              <a:t>Protocolo extensible desarrollado por el W3C</a:t>
            </a:r>
          </a:p>
          <a:p>
            <a:pPr eaLnBrk="1" hangingPunct="1">
              <a:lnSpc>
                <a:spcPct val="80000"/>
              </a:lnSpc>
              <a:spcBef>
                <a:spcPct val="40000"/>
              </a:spcBef>
              <a:spcAft>
                <a:spcPct val="20000"/>
              </a:spcAft>
            </a:pPr>
            <a:r>
              <a:rPr lang="es-ES" altLang="en-US" sz="1600"/>
              <a:t>Permite el intercambio a trav</a:t>
            </a:r>
            <a:r>
              <a:rPr lang="es-ES" altLang="en-US" sz="1600">
                <a:latin typeface="Eras Medium ITC" panose="020F0502020204030204" pitchFamily="34" charset="0"/>
              </a:rPr>
              <a:t>é</a:t>
            </a:r>
            <a:r>
              <a:rPr lang="es-ES" altLang="en-US" sz="1600"/>
              <a:t>s de firewalls</a:t>
            </a:r>
          </a:p>
          <a:p>
            <a:pPr eaLnBrk="1" hangingPunct="1">
              <a:lnSpc>
                <a:spcPct val="80000"/>
              </a:lnSpc>
              <a:spcBef>
                <a:spcPct val="40000"/>
              </a:spcBef>
              <a:spcAft>
                <a:spcPct val="20000"/>
              </a:spcAft>
            </a:pPr>
            <a:r>
              <a:rPr lang="es-ES" altLang="en-US" sz="1600" b="1"/>
              <a:t>Mensajes SOAP</a:t>
            </a:r>
            <a:r>
              <a:rPr lang="es-ES" altLang="en-US" sz="1600"/>
              <a:t> (XML):</a:t>
            </a:r>
          </a:p>
          <a:p>
            <a:pPr lvl="1" eaLnBrk="1" hangingPunct="1">
              <a:lnSpc>
                <a:spcPct val="80000"/>
              </a:lnSpc>
              <a:spcAft>
                <a:spcPct val="30000"/>
              </a:spcAft>
            </a:pPr>
            <a:r>
              <a:rPr lang="es-ES" altLang="en-US" sz="1400" b="1"/>
              <a:t>S</a:t>
            </a:r>
            <a:r>
              <a:rPr lang="es-ES" altLang="en-US" sz="1400" b="1" i="1"/>
              <a:t>obre </a:t>
            </a:r>
            <a:r>
              <a:rPr lang="es-ES" altLang="en-US" sz="1400" b="1">
                <a:latin typeface="Eras Medium ITC" panose="020F0502020204030204" pitchFamily="34" charset="0"/>
              </a:rPr>
              <a:t>ó</a:t>
            </a:r>
            <a:r>
              <a:rPr lang="es-ES" altLang="en-US" sz="1400" b="1" i="1"/>
              <a:t> envoltura</a:t>
            </a:r>
            <a:r>
              <a:rPr lang="es-ES" altLang="en-US" sz="1400"/>
              <a:t>: define un marco de referencia general para expresar </a:t>
            </a:r>
            <a:r>
              <a:rPr lang="es-ES" altLang="en-US" sz="1400" i="1"/>
              <a:t>qu</a:t>
            </a:r>
            <a:r>
              <a:rPr lang="es-ES" altLang="en-US" sz="1400" i="1">
                <a:latin typeface="Eras Medium ITC" panose="020F0502020204030204" pitchFamily="34" charset="0"/>
              </a:rPr>
              <a:t>é</a:t>
            </a:r>
            <a:r>
              <a:rPr lang="es-ES" altLang="en-US" sz="1400"/>
              <a:t> hay en el mensaje, </a:t>
            </a:r>
            <a:r>
              <a:rPr lang="es-ES" altLang="en-US" sz="1400" i="1"/>
              <a:t>qui</a:t>
            </a:r>
            <a:r>
              <a:rPr lang="es-ES" altLang="en-US" sz="1400" i="1">
                <a:latin typeface="Eras Medium ITC" panose="020F0502020204030204" pitchFamily="34" charset="0"/>
              </a:rPr>
              <a:t>é</a:t>
            </a:r>
            <a:r>
              <a:rPr lang="es-ES" altLang="en-US" sz="1400" i="1"/>
              <a:t>n</a:t>
            </a:r>
            <a:r>
              <a:rPr lang="es-ES" altLang="en-US" sz="1400"/>
              <a:t> debe de atenderlo, y </a:t>
            </a:r>
            <a:r>
              <a:rPr lang="es-ES" altLang="en-US" sz="1400" i="1"/>
              <a:t>si</a:t>
            </a:r>
            <a:r>
              <a:rPr lang="es-ES" altLang="en-US" sz="1400"/>
              <a:t> es opcional u obligatorio. Identifica un mensaje XML como SOAP</a:t>
            </a:r>
          </a:p>
          <a:p>
            <a:pPr lvl="1" eaLnBrk="1" hangingPunct="1">
              <a:lnSpc>
                <a:spcPct val="80000"/>
              </a:lnSpc>
              <a:spcAft>
                <a:spcPct val="30000"/>
              </a:spcAft>
            </a:pPr>
            <a:r>
              <a:rPr lang="es-ES" altLang="en-US" sz="1400" b="1"/>
              <a:t>R</a:t>
            </a:r>
            <a:r>
              <a:rPr lang="es-ES" altLang="en-US" sz="1400" b="1" i="1"/>
              <a:t>eglas de codificaci</a:t>
            </a:r>
            <a:r>
              <a:rPr lang="es-ES" altLang="en-US" sz="1400" b="1" i="1">
                <a:latin typeface="Eras Medium ITC" panose="020F0502020204030204" pitchFamily="34" charset="0"/>
              </a:rPr>
              <a:t>ó</a:t>
            </a:r>
            <a:r>
              <a:rPr lang="es-ES" altLang="en-US" sz="1400" b="1" i="1"/>
              <a:t>n</a:t>
            </a:r>
            <a:r>
              <a:rPr lang="es-ES" altLang="en-US" sz="1400"/>
              <a:t>: definen un mecanismo de serializaci</a:t>
            </a:r>
            <a:r>
              <a:rPr lang="es-ES" altLang="en-US" sz="1400">
                <a:latin typeface="Eras Medium ITC" panose="020F0502020204030204" pitchFamily="34" charset="0"/>
              </a:rPr>
              <a:t>ó</a:t>
            </a:r>
            <a:r>
              <a:rPr lang="es-ES" altLang="en-US" sz="1400"/>
              <a:t>n que se puede utilizar para intercambiar instancias de tipos de datos definidos por la aplicaci</a:t>
            </a:r>
            <a:r>
              <a:rPr lang="es-ES" altLang="en-US" sz="1400">
                <a:latin typeface="Eras Medium ITC" panose="020F0502020204030204" pitchFamily="34" charset="0"/>
              </a:rPr>
              <a:t>ó</a:t>
            </a:r>
            <a:r>
              <a:rPr lang="es-ES" altLang="en-US" sz="1400"/>
              <a:t>n</a:t>
            </a:r>
          </a:p>
          <a:p>
            <a:pPr lvl="1" eaLnBrk="1" hangingPunct="1">
              <a:lnSpc>
                <a:spcPct val="80000"/>
              </a:lnSpc>
              <a:spcAft>
                <a:spcPct val="30000"/>
              </a:spcAft>
            </a:pPr>
            <a:r>
              <a:rPr lang="es-ES" altLang="en-US" sz="1400" b="1"/>
              <a:t>Representaci</a:t>
            </a:r>
            <a:r>
              <a:rPr lang="es-ES" altLang="en-US" sz="1400" b="1">
                <a:latin typeface="Eras Medium ITC" panose="020F0502020204030204" pitchFamily="34" charset="0"/>
              </a:rPr>
              <a:t>ó</a:t>
            </a:r>
            <a:r>
              <a:rPr lang="es-ES" altLang="en-US" sz="1400" b="1"/>
              <a:t>n RPC/Document</a:t>
            </a:r>
            <a:r>
              <a:rPr lang="es-ES" altLang="en-US" sz="1400"/>
              <a:t>: define una </a:t>
            </a:r>
            <a:r>
              <a:rPr lang="es-ES" altLang="en-US" sz="1400" i="1"/>
              <a:t>convenci</a:t>
            </a:r>
            <a:r>
              <a:rPr lang="es-ES" altLang="en-US" sz="1400" i="1">
                <a:latin typeface="Eras Medium ITC" panose="020F0502020204030204" pitchFamily="34" charset="0"/>
              </a:rPr>
              <a:t>ó</a:t>
            </a:r>
            <a:r>
              <a:rPr lang="es-ES" altLang="en-US" sz="1400" i="1"/>
              <a:t>n</a:t>
            </a:r>
            <a:r>
              <a:rPr lang="es-ES" altLang="en-US" sz="1400"/>
              <a:t> que puede ser utilizada para representar las llamadas y respuestas a procedimientos remotos</a:t>
            </a:r>
            <a:endParaRPr lang="es-ES" altLang="en-US" sz="1100"/>
          </a:p>
        </p:txBody>
      </p:sp>
      <p:grpSp>
        <p:nvGrpSpPr>
          <p:cNvPr id="37890" name="Group 2">
            <a:extLst>
              <a:ext uri="{FF2B5EF4-FFF2-40B4-BE49-F238E27FC236}">
                <a16:creationId xmlns:a16="http://schemas.microsoft.com/office/drawing/2014/main" id="{99DCADD0-4DE9-284D-8105-644D26E81340}"/>
              </a:ext>
            </a:extLst>
          </p:cNvPr>
          <p:cNvGrpSpPr>
            <a:grpSpLocks/>
          </p:cNvGrpSpPr>
          <p:nvPr/>
        </p:nvGrpSpPr>
        <p:grpSpPr bwMode="auto">
          <a:xfrm>
            <a:off x="50800" y="1257300"/>
            <a:ext cx="1754188" cy="1266825"/>
            <a:chOff x="32" y="792"/>
            <a:chExt cx="1105" cy="798"/>
          </a:xfrm>
        </p:grpSpPr>
        <p:grpSp>
          <p:nvGrpSpPr>
            <p:cNvPr id="37906" name="Group 3">
              <a:extLst>
                <a:ext uri="{FF2B5EF4-FFF2-40B4-BE49-F238E27FC236}">
                  <a16:creationId xmlns:a16="http://schemas.microsoft.com/office/drawing/2014/main" id="{805DB2B2-40E7-5247-9B6E-B875024FC8FB}"/>
                </a:ext>
              </a:extLst>
            </p:cNvPr>
            <p:cNvGrpSpPr>
              <a:grpSpLocks/>
            </p:cNvGrpSpPr>
            <p:nvPr/>
          </p:nvGrpSpPr>
          <p:grpSpPr bwMode="auto">
            <a:xfrm>
              <a:off x="81" y="1398"/>
              <a:ext cx="1056" cy="192"/>
              <a:chOff x="80" y="998"/>
              <a:chExt cx="1056" cy="192"/>
            </a:xfrm>
          </p:grpSpPr>
          <p:sp>
            <p:nvSpPr>
              <p:cNvPr id="37908" name="AutoShape 4">
                <a:extLst>
                  <a:ext uri="{FF2B5EF4-FFF2-40B4-BE49-F238E27FC236}">
                    <a16:creationId xmlns:a16="http://schemas.microsoft.com/office/drawing/2014/main" id="{EF4B9E1D-9817-6547-86E3-766EAFF8983A}"/>
                  </a:ext>
                </a:extLst>
              </p:cNvPr>
              <p:cNvSpPr>
                <a:spLocks noChangeArrowheads="1"/>
              </p:cNvSpPr>
              <p:nvPr/>
            </p:nvSpPr>
            <p:spPr bwMode="auto">
              <a:xfrm>
                <a:off x="83" y="102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7909" name="Text Box 5">
                <a:extLst>
                  <a:ext uri="{FF2B5EF4-FFF2-40B4-BE49-F238E27FC236}">
                    <a16:creationId xmlns:a16="http://schemas.microsoft.com/office/drawing/2014/main" id="{EB9EAB80-3CD8-1849-BF22-06E2B8D7207A}"/>
                  </a:ext>
                </a:extLst>
              </p:cNvPr>
              <p:cNvSpPr txBox="1">
                <a:spLocks noChangeArrowheads="1"/>
              </p:cNvSpPr>
              <p:nvPr/>
            </p:nvSpPr>
            <p:spPr bwMode="auto">
              <a:xfrm>
                <a:off x="80" y="998"/>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37907" name="Freeform 6">
              <a:extLst>
                <a:ext uri="{FF2B5EF4-FFF2-40B4-BE49-F238E27FC236}">
                  <a16:creationId xmlns:a16="http://schemas.microsoft.com/office/drawing/2014/main" id="{114593A6-8164-1340-86BB-745CBBF2F18E}"/>
                </a:ext>
              </a:extLst>
            </p:cNvPr>
            <p:cNvSpPr>
              <a:spLocks/>
            </p:cNvSpPr>
            <p:nvPr/>
          </p:nvSpPr>
          <p:spPr bwMode="auto">
            <a:xfrm>
              <a:off x="32" y="792"/>
              <a:ext cx="207" cy="70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
        <p:nvSpPr>
          <p:cNvPr id="37891" name="Rectangle 3">
            <a:extLst>
              <a:ext uri="{FF2B5EF4-FFF2-40B4-BE49-F238E27FC236}">
                <a16:creationId xmlns:a16="http://schemas.microsoft.com/office/drawing/2014/main" id="{6E8B7EF9-7660-1B42-962A-724C23350853}"/>
              </a:ext>
            </a:extLst>
          </p:cNvPr>
          <p:cNvSpPr>
            <a:spLocks noGrp="1" noChangeArrowheads="1"/>
          </p:cNvSpPr>
          <p:nvPr>
            <p:ph type="title"/>
          </p:nvPr>
        </p:nvSpPr>
        <p:spPr/>
        <p:txBody>
          <a:bodyPr/>
          <a:lstStyle/>
          <a:p>
            <a:pPr eaLnBrk="1" hangingPunct="1"/>
            <a:r>
              <a:rPr lang="es-ES" altLang="en-US"/>
              <a:t>servicios web</a:t>
            </a:r>
          </a:p>
        </p:txBody>
      </p:sp>
      <p:sp>
        <p:nvSpPr>
          <p:cNvPr id="37892" name="Text Box 4">
            <a:extLst>
              <a:ext uri="{FF2B5EF4-FFF2-40B4-BE49-F238E27FC236}">
                <a16:creationId xmlns:a16="http://schemas.microsoft.com/office/drawing/2014/main" id="{7450E8AB-EEC5-6D41-8241-50F30EF84FDE}"/>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soap</a:t>
            </a:r>
          </a:p>
        </p:txBody>
      </p:sp>
      <p:grpSp>
        <p:nvGrpSpPr>
          <p:cNvPr id="4" name="Group 5">
            <a:extLst>
              <a:ext uri="{FF2B5EF4-FFF2-40B4-BE49-F238E27FC236}">
                <a16:creationId xmlns:a16="http://schemas.microsoft.com/office/drawing/2014/main" id="{743BFAAB-4C0D-0241-AE61-7109CB9E2AE6}"/>
              </a:ext>
            </a:extLst>
          </p:cNvPr>
          <p:cNvGrpSpPr>
            <a:grpSpLocks/>
          </p:cNvGrpSpPr>
          <p:nvPr/>
        </p:nvGrpSpPr>
        <p:grpSpPr bwMode="auto">
          <a:xfrm>
            <a:off x="-206375" y="-161925"/>
            <a:ext cx="9502775" cy="7172325"/>
            <a:chOff x="-104" y="-80"/>
            <a:chExt cx="5986" cy="4518"/>
          </a:xfrm>
        </p:grpSpPr>
        <p:sp>
          <p:nvSpPr>
            <p:cNvPr id="37897" name="Rectangle 6">
              <a:extLst>
                <a:ext uri="{FF2B5EF4-FFF2-40B4-BE49-F238E27FC236}">
                  <a16:creationId xmlns:a16="http://schemas.microsoft.com/office/drawing/2014/main" id="{C7473B51-041D-714A-B706-AC8FFE59229B}"/>
                </a:ext>
              </a:extLst>
            </p:cNvPr>
            <p:cNvSpPr>
              <a:spLocks noChangeArrowheads="1"/>
            </p:cNvSpPr>
            <p:nvPr/>
          </p:nvSpPr>
          <p:spPr bwMode="auto">
            <a:xfrm>
              <a:off x="148" y="143"/>
              <a:ext cx="5486" cy="4072"/>
            </a:xfrm>
            <a:prstGeom prst="rect">
              <a:avLst/>
            </a:prstGeom>
            <a:solidFill>
              <a:srgbClr val="FFFFFF">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nvGrpSpPr>
            <p:cNvPr id="37898" name="Group 7">
              <a:extLst>
                <a:ext uri="{FF2B5EF4-FFF2-40B4-BE49-F238E27FC236}">
                  <a16:creationId xmlns:a16="http://schemas.microsoft.com/office/drawing/2014/main" id="{A79A6A82-BB72-2749-9776-BB6A6E5AD8E8}"/>
                </a:ext>
              </a:extLst>
            </p:cNvPr>
            <p:cNvGrpSpPr>
              <a:grpSpLocks/>
            </p:cNvGrpSpPr>
            <p:nvPr/>
          </p:nvGrpSpPr>
          <p:grpSpPr bwMode="auto">
            <a:xfrm>
              <a:off x="-104" y="-80"/>
              <a:ext cx="5986" cy="4518"/>
              <a:chOff x="582" y="990"/>
              <a:chExt cx="4279" cy="3287"/>
            </a:xfrm>
          </p:grpSpPr>
          <p:grpSp>
            <p:nvGrpSpPr>
              <p:cNvPr id="37900" name="Group 8">
                <a:extLst>
                  <a:ext uri="{FF2B5EF4-FFF2-40B4-BE49-F238E27FC236}">
                    <a16:creationId xmlns:a16="http://schemas.microsoft.com/office/drawing/2014/main" id="{AB87A6E5-372F-1941-A0F7-1F5D807F99DB}"/>
                  </a:ext>
                </a:extLst>
              </p:cNvPr>
              <p:cNvGrpSpPr>
                <a:grpSpLocks/>
              </p:cNvGrpSpPr>
              <p:nvPr/>
            </p:nvGrpSpPr>
            <p:grpSpPr bwMode="auto">
              <a:xfrm>
                <a:off x="741" y="990"/>
                <a:ext cx="3962" cy="3287"/>
                <a:chOff x="358" y="94"/>
                <a:chExt cx="5089" cy="4021"/>
              </a:xfrm>
            </p:grpSpPr>
            <p:sp>
              <p:nvSpPr>
                <p:cNvPr id="37904" name="Rectangle 9">
                  <a:extLst>
                    <a:ext uri="{FF2B5EF4-FFF2-40B4-BE49-F238E27FC236}">
                      <a16:creationId xmlns:a16="http://schemas.microsoft.com/office/drawing/2014/main" id="{2E36C4C0-A1D6-A743-BD8B-DA7AFA306F26}"/>
                    </a:ext>
                  </a:extLst>
                </p:cNvPr>
                <p:cNvSpPr>
                  <a:spLocks noChangeArrowheads="1"/>
                </p:cNvSpPr>
                <p:nvPr/>
              </p:nvSpPr>
              <p:spPr bwMode="auto">
                <a:xfrm flipH="1">
                  <a:off x="358" y="94"/>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7905" name="Rectangle 10">
                  <a:extLst>
                    <a:ext uri="{FF2B5EF4-FFF2-40B4-BE49-F238E27FC236}">
                      <a16:creationId xmlns:a16="http://schemas.microsoft.com/office/drawing/2014/main" id="{A81FF1DD-A4DF-0245-8903-69839FCB48E7}"/>
                    </a:ext>
                  </a:extLst>
                </p:cNvPr>
                <p:cNvSpPr>
                  <a:spLocks noChangeArrowheads="1"/>
                </p:cNvSpPr>
                <p:nvPr/>
              </p:nvSpPr>
              <p:spPr bwMode="auto">
                <a:xfrm flipH="1">
                  <a:off x="5417" y="94"/>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37901" name="Group 11">
                <a:extLst>
                  <a:ext uri="{FF2B5EF4-FFF2-40B4-BE49-F238E27FC236}">
                    <a16:creationId xmlns:a16="http://schemas.microsoft.com/office/drawing/2014/main" id="{39642F30-13D7-4D4A-BF01-B3FF5A6937E8}"/>
                  </a:ext>
                </a:extLst>
              </p:cNvPr>
              <p:cNvGrpSpPr>
                <a:grpSpLocks/>
              </p:cNvGrpSpPr>
              <p:nvPr/>
            </p:nvGrpSpPr>
            <p:grpSpPr bwMode="auto">
              <a:xfrm rot="-5400000">
                <a:off x="1224" y="494"/>
                <a:ext cx="2995" cy="4279"/>
                <a:chOff x="550" y="230"/>
                <a:chExt cx="5089" cy="4021"/>
              </a:xfrm>
            </p:grpSpPr>
            <p:sp>
              <p:nvSpPr>
                <p:cNvPr id="37902" name="Rectangle 12">
                  <a:extLst>
                    <a:ext uri="{FF2B5EF4-FFF2-40B4-BE49-F238E27FC236}">
                      <a16:creationId xmlns:a16="http://schemas.microsoft.com/office/drawing/2014/main" id="{5BAE0724-A4EC-5947-9AA5-DB23E7638E0E}"/>
                    </a:ext>
                  </a:extLst>
                </p:cNvPr>
                <p:cNvSpPr>
                  <a:spLocks noChangeArrowheads="1"/>
                </p:cNvSpPr>
                <p:nvPr/>
              </p:nvSpPr>
              <p:spPr bwMode="auto">
                <a:xfrm flipH="1">
                  <a:off x="550" y="230"/>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7903" name="Rectangle 13">
                  <a:extLst>
                    <a:ext uri="{FF2B5EF4-FFF2-40B4-BE49-F238E27FC236}">
                      <a16:creationId xmlns:a16="http://schemas.microsoft.com/office/drawing/2014/main" id="{E3CF00B7-341B-DE46-B9A6-E339CB9DAB9A}"/>
                    </a:ext>
                  </a:extLst>
                </p:cNvPr>
                <p:cNvSpPr>
                  <a:spLocks noChangeArrowheads="1"/>
                </p:cNvSpPr>
                <p:nvPr/>
              </p:nvSpPr>
              <p:spPr bwMode="auto">
                <a:xfrm flipH="1">
                  <a:off x="5609" y="230"/>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sp>
          <p:nvSpPr>
            <p:cNvPr id="37899" name="Rectangle 14">
              <a:extLst>
                <a:ext uri="{FF2B5EF4-FFF2-40B4-BE49-F238E27FC236}">
                  <a16:creationId xmlns:a16="http://schemas.microsoft.com/office/drawing/2014/main" id="{8CF5423B-C2D4-0347-8D31-41319F5C2449}"/>
                </a:ext>
              </a:extLst>
            </p:cNvPr>
            <p:cNvSpPr>
              <a:spLocks noChangeArrowheads="1"/>
            </p:cNvSpPr>
            <p:nvPr/>
          </p:nvSpPr>
          <p:spPr bwMode="auto">
            <a:xfrm>
              <a:off x="204" y="222"/>
              <a:ext cx="5374" cy="3934"/>
            </a:xfrm>
            <a:prstGeom prst="rect">
              <a:avLst/>
            </a:prstGeom>
            <a:solidFill>
              <a:srgbClr val="E1F5FF"/>
            </a:solidFill>
            <a:ln w="12700" algn="ctr">
              <a:solidFill>
                <a:srgbClr val="C1EAFF"/>
              </a:solidFill>
              <a:miter lim="800000"/>
              <a:headEnd/>
              <a:tailEnd/>
            </a:ln>
          </p:spPr>
          <p:txBody>
            <a:bodyPr lIns="0" tIns="0" rIns="0" bIns="0"/>
            <a:lstStyle>
              <a:lvl1pPr marL="88900">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fr-FR" altLang="en-US" sz="1200">
                <a:solidFill>
                  <a:srgbClr val="CC0000"/>
                </a:solidFill>
                <a:latin typeface="Arial Narrow" panose="020B0604020202020204" pitchFamily="34" charset="0"/>
                <a:cs typeface="Arial" panose="020B0604020202020204" pitchFamily="34" charset="0"/>
              </a:endParaRPr>
            </a:p>
          </p:txBody>
        </p:sp>
      </p:grpSp>
      <p:sp>
        <p:nvSpPr>
          <p:cNvPr id="40" name="Rectangle 15">
            <a:extLst>
              <a:ext uri="{FF2B5EF4-FFF2-40B4-BE49-F238E27FC236}">
                <a16:creationId xmlns:a16="http://schemas.microsoft.com/office/drawing/2014/main" id="{8C32FB1A-0C7A-6F4C-9F6B-AEF10B1ED047}"/>
              </a:ext>
            </a:extLst>
          </p:cNvPr>
          <p:cNvSpPr>
            <a:spLocks noChangeArrowheads="1"/>
          </p:cNvSpPr>
          <p:nvPr/>
        </p:nvSpPr>
        <p:spPr bwMode="auto">
          <a:xfrm>
            <a:off x="354013" y="369888"/>
            <a:ext cx="8353425" cy="917575"/>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800000"/>
                </a:solidFill>
                <a:latin typeface="Arial Narrow" panose="020B0604020202020204" pitchFamily="34" charset="0"/>
                <a:cs typeface="Arial" panose="020B0604020202020204" pitchFamily="34" charset="0"/>
              </a:rPr>
              <a:t>Encapsulación en HTTP</a:t>
            </a:r>
          </a:p>
        </p:txBody>
      </p:sp>
      <p:sp>
        <p:nvSpPr>
          <p:cNvPr id="41" name="Rectangle 16">
            <a:extLst>
              <a:ext uri="{FF2B5EF4-FFF2-40B4-BE49-F238E27FC236}">
                <a16:creationId xmlns:a16="http://schemas.microsoft.com/office/drawing/2014/main" id="{39BD4F0B-2436-C04D-BE8C-8D126569B9B3}"/>
              </a:ext>
            </a:extLst>
          </p:cNvPr>
          <p:cNvSpPr>
            <a:spLocks noChangeArrowheads="1"/>
          </p:cNvSpPr>
          <p:nvPr/>
        </p:nvSpPr>
        <p:spPr bwMode="auto">
          <a:xfrm>
            <a:off x="354013" y="1377950"/>
            <a:ext cx="8353425" cy="5040313"/>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800000"/>
                </a:solidFill>
                <a:latin typeface="Arial Narrow" panose="020B0604020202020204" pitchFamily="34" charset="0"/>
                <a:cs typeface="Arial" panose="020B0604020202020204" pitchFamily="34" charset="0"/>
              </a:rPr>
              <a:t>Mensaje SOAP</a:t>
            </a:r>
          </a:p>
        </p:txBody>
      </p:sp>
      <p:pic>
        <p:nvPicPr>
          <p:cNvPr id="42" name="Picture 17">
            <a:extLst>
              <a:ext uri="{FF2B5EF4-FFF2-40B4-BE49-F238E27FC236}">
                <a16:creationId xmlns:a16="http://schemas.microsoft.com/office/drawing/2014/main" id="{5752684E-71AC-0A4C-98D5-DDD81751186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038" y="441325"/>
            <a:ext cx="80645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1000" fill="hold"/>
                                        <p:tgtEl>
                                          <p:spTgt spid="42"/>
                                        </p:tgtEl>
                                        <p:attrNameLst>
                                          <p:attrName>ppt_w</p:attrName>
                                        </p:attrNameLst>
                                      </p:cBhvr>
                                      <p:tavLst>
                                        <p:tav tm="0">
                                          <p:val>
                                            <p:strVal val="#ppt_w*0.70"/>
                                          </p:val>
                                        </p:tav>
                                        <p:tav tm="100000">
                                          <p:val>
                                            <p:strVal val="#ppt_w"/>
                                          </p:val>
                                        </p:tav>
                                      </p:tavLst>
                                    </p:anim>
                                    <p:anim calcmode="lin" valueType="num">
                                      <p:cBhvr>
                                        <p:cTn id="13" dur="1000" fill="hold"/>
                                        <p:tgtEl>
                                          <p:spTgt spid="42"/>
                                        </p:tgtEl>
                                        <p:attrNameLst>
                                          <p:attrName>ppt_h</p:attrName>
                                        </p:attrNameLst>
                                      </p:cBhvr>
                                      <p:tavLst>
                                        <p:tav tm="0">
                                          <p:val>
                                            <p:strVal val="#ppt_h"/>
                                          </p:val>
                                        </p:tav>
                                        <p:tav tm="100000">
                                          <p:val>
                                            <p:strVal val="#ppt_h"/>
                                          </p:val>
                                        </p:tav>
                                      </p:tavLst>
                                    </p:anim>
                                    <p:animEffect transition="in" filter="fade">
                                      <p:cBhvr>
                                        <p:cTn id="14" dur="1000"/>
                                        <p:tgtEl>
                                          <p:spTgt spid="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1000" fill="hold"/>
                                        <p:tgtEl>
                                          <p:spTgt spid="40"/>
                                        </p:tgtEl>
                                        <p:attrNameLst>
                                          <p:attrName>ppt_w</p:attrName>
                                        </p:attrNameLst>
                                      </p:cBhvr>
                                      <p:tavLst>
                                        <p:tav tm="0">
                                          <p:val>
                                            <p:strVal val="#ppt_w*0.70"/>
                                          </p:val>
                                        </p:tav>
                                        <p:tav tm="100000">
                                          <p:val>
                                            <p:strVal val="#ppt_w"/>
                                          </p:val>
                                        </p:tav>
                                      </p:tavLst>
                                    </p:anim>
                                    <p:anim calcmode="lin" valueType="num">
                                      <p:cBhvr>
                                        <p:cTn id="20" dur="1000" fill="hold"/>
                                        <p:tgtEl>
                                          <p:spTgt spid="40"/>
                                        </p:tgtEl>
                                        <p:attrNameLst>
                                          <p:attrName>ppt_h</p:attrName>
                                        </p:attrNameLst>
                                      </p:cBhvr>
                                      <p:tavLst>
                                        <p:tav tm="0">
                                          <p:val>
                                            <p:strVal val="#ppt_h"/>
                                          </p:val>
                                        </p:tav>
                                        <p:tav tm="100000">
                                          <p:val>
                                            <p:strVal val="#ppt_h"/>
                                          </p:val>
                                        </p:tav>
                                      </p:tavLst>
                                    </p:anim>
                                    <p:animEffect transition="in" filter="fade">
                                      <p:cBhvr>
                                        <p:cTn id="21" dur="1000"/>
                                        <p:tgtEl>
                                          <p:spTgt spid="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p:cTn id="26" dur="1000" fill="hold"/>
                                        <p:tgtEl>
                                          <p:spTgt spid="41"/>
                                        </p:tgtEl>
                                        <p:attrNameLst>
                                          <p:attrName>ppt_w</p:attrName>
                                        </p:attrNameLst>
                                      </p:cBhvr>
                                      <p:tavLst>
                                        <p:tav tm="0">
                                          <p:val>
                                            <p:strVal val="#ppt_w*0.70"/>
                                          </p:val>
                                        </p:tav>
                                        <p:tav tm="100000">
                                          <p:val>
                                            <p:strVal val="#ppt_w"/>
                                          </p:val>
                                        </p:tav>
                                      </p:tavLst>
                                    </p:anim>
                                    <p:anim calcmode="lin" valueType="num">
                                      <p:cBhvr>
                                        <p:cTn id="27" dur="1000" fill="hold"/>
                                        <p:tgtEl>
                                          <p:spTgt spid="41"/>
                                        </p:tgtEl>
                                        <p:attrNameLst>
                                          <p:attrName>ppt_h</p:attrName>
                                        </p:attrNameLst>
                                      </p:cBhvr>
                                      <p:tavLst>
                                        <p:tav tm="0">
                                          <p:val>
                                            <p:strVal val="#ppt_h"/>
                                          </p:val>
                                        </p:tav>
                                        <p:tav tm="100000">
                                          <p:val>
                                            <p:strVal val="#ppt_h"/>
                                          </p:val>
                                        </p:tav>
                                      </p:tavLst>
                                    </p:anim>
                                    <p:animEffect transition="in" filter="fade">
                                      <p:cBhvr>
                                        <p:cTn id="28"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6B3B5B5-9643-F14D-B1AB-B52D4DC815A6}"/>
              </a:ext>
            </a:extLst>
          </p:cNvPr>
          <p:cNvSpPr>
            <a:spLocks noGrp="1" noChangeArrowheads="1"/>
          </p:cNvSpPr>
          <p:nvPr>
            <p:ph type="body" idx="1"/>
          </p:nvPr>
        </p:nvSpPr>
        <p:spPr>
          <a:xfrm>
            <a:off x="1889125" y="1143000"/>
            <a:ext cx="7254875" cy="5638800"/>
          </a:xfrm>
        </p:spPr>
        <p:txBody>
          <a:bodyPr/>
          <a:lstStyle/>
          <a:p>
            <a:pPr eaLnBrk="1" hangingPunct="1">
              <a:lnSpc>
                <a:spcPct val="80000"/>
              </a:lnSpc>
              <a:spcBef>
                <a:spcPct val="40000"/>
              </a:spcBef>
              <a:spcAft>
                <a:spcPct val="20000"/>
              </a:spcAft>
            </a:pPr>
            <a:r>
              <a:rPr lang="es-ES" altLang="en-US" sz="1600"/>
              <a:t>Protocolo ligero basado en XML para el intercambio de informaci</a:t>
            </a:r>
            <a:r>
              <a:rPr lang="es-ES" altLang="en-US" sz="1600">
                <a:latin typeface="Eras Medium ITC" panose="020F0502020204030204" pitchFamily="34" charset="0"/>
              </a:rPr>
              <a:t>ó</a:t>
            </a:r>
            <a:r>
              <a:rPr lang="es-ES" altLang="en-US" sz="1600"/>
              <a:t>n en un entorno descentralizado y distribuido</a:t>
            </a:r>
          </a:p>
          <a:p>
            <a:pPr eaLnBrk="1" hangingPunct="1">
              <a:lnSpc>
                <a:spcPct val="80000"/>
              </a:lnSpc>
              <a:spcBef>
                <a:spcPct val="40000"/>
              </a:spcBef>
              <a:spcAft>
                <a:spcPct val="20000"/>
              </a:spcAft>
            </a:pPr>
            <a:r>
              <a:rPr lang="es-ES" altLang="en-US" sz="1600"/>
              <a:t>Facilita la intercomunicaci</a:t>
            </a:r>
            <a:r>
              <a:rPr lang="es-ES" altLang="en-US" sz="1600">
                <a:latin typeface="Eras Medium ITC" panose="020F0502020204030204" pitchFamily="34" charset="0"/>
              </a:rPr>
              <a:t>ó</a:t>
            </a:r>
            <a:r>
              <a:rPr lang="es-ES" altLang="en-US" sz="1600"/>
              <a:t>n entre objetos de cualquier tipo, sobre cualquier plataforma, en cualquier lenguaje</a:t>
            </a:r>
          </a:p>
          <a:p>
            <a:pPr eaLnBrk="1" hangingPunct="1">
              <a:lnSpc>
                <a:spcPct val="80000"/>
              </a:lnSpc>
              <a:spcBef>
                <a:spcPct val="40000"/>
              </a:spcBef>
              <a:spcAft>
                <a:spcPct val="20000"/>
              </a:spcAft>
            </a:pPr>
            <a:r>
              <a:rPr lang="es-ES" altLang="en-US" sz="1600"/>
              <a:t>Comunicaci</a:t>
            </a:r>
            <a:r>
              <a:rPr lang="es-ES" altLang="en-US" sz="1600">
                <a:latin typeface="Eras Medium ITC" panose="020F0502020204030204" pitchFamily="34" charset="0"/>
              </a:rPr>
              <a:t>ó</a:t>
            </a:r>
            <a:r>
              <a:rPr lang="es-ES" altLang="en-US" sz="1600"/>
              <a:t>n (d</a:t>
            </a:r>
            <a:r>
              <a:rPr lang="es-ES" altLang="en-US" sz="1600">
                <a:latin typeface="Eras Medium ITC" panose="020F0502020204030204" pitchFamily="34" charset="0"/>
              </a:rPr>
              <a:t>é</a:t>
            </a:r>
            <a:r>
              <a:rPr lang="es-ES" altLang="en-US" sz="1600"/>
              <a:t>bilmente acoplada) m</a:t>
            </a:r>
            <a:r>
              <a:rPr lang="es-ES" altLang="en-US" sz="1600">
                <a:latin typeface="Eras Medium ITC" panose="020F0502020204030204" pitchFamily="34" charset="0"/>
              </a:rPr>
              <a:t>á</a:t>
            </a:r>
            <a:r>
              <a:rPr lang="es-ES" altLang="en-US" sz="1600"/>
              <a:t>quina-a-m</a:t>
            </a:r>
            <a:r>
              <a:rPr lang="es-ES" altLang="en-US" sz="1600">
                <a:latin typeface="Eras Medium ITC" panose="020F0502020204030204" pitchFamily="34" charset="0"/>
              </a:rPr>
              <a:t>á</a:t>
            </a:r>
            <a:r>
              <a:rPr lang="es-ES" altLang="en-US" sz="1600"/>
              <a:t>quina</a:t>
            </a:r>
          </a:p>
          <a:p>
            <a:pPr eaLnBrk="1" hangingPunct="1">
              <a:lnSpc>
                <a:spcPct val="80000"/>
              </a:lnSpc>
              <a:spcBef>
                <a:spcPct val="40000"/>
              </a:spcBef>
              <a:spcAft>
                <a:spcPct val="20000"/>
              </a:spcAft>
            </a:pPr>
            <a:r>
              <a:rPr lang="es-ES" altLang="en-US" sz="1600"/>
              <a:t>Una petici</a:t>
            </a:r>
            <a:r>
              <a:rPr lang="es-ES" altLang="en-US" sz="1600">
                <a:latin typeface="Eras Medium ITC" panose="020F0502020204030204" pitchFamily="34" charset="0"/>
              </a:rPr>
              <a:t>ó</a:t>
            </a:r>
            <a:r>
              <a:rPr lang="es-ES" altLang="en-US" sz="1600"/>
              <a:t>n/respuesta de SOAP puede viajar sobre cualquier protocolo de aplicaci</a:t>
            </a:r>
            <a:r>
              <a:rPr lang="es-ES" altLang="en-US" sz="1600">
                <a:latin typeface="Eras Medium ITC" panose="020F0502020204030204" pitchFamily="34" charset="0"/>
              </a:rPr>
              <a:t>ó</a:t>
            </a:r>
            <a:r>
              <a:rPr lang="es-ES" altLang="en-US" sz="1600"/>
              <a:t>n: HTTP, SMTP, </a:t>
            </a:r>
            <a:r>
              <a:rPr lang="es-ES" altLang="en-US" sz="1600">
                <a:latin typeface="Eras Medium ITC" panose="020F0502020204030204" pitchFamily="34" charset="0"/>
              </a:rPr>
              <a:t>…</a:t>
            </a:r>
            <a:endParaRPr lang="es-ES" altLang="en-US" sz="1600"/>
          </a:p>
          <a:p>
            <a:pPr lvl="1" eaLnBrk="1" hangingPunct="1">
              <a:lnSpc>
                <a:spcPct val="80000"/>
              </a:lnSpc>
              <a:spcBef>
                <a:spcPct val="40000"/>
              </a:spcBef>
              <a:spcAft>
                <a:spcPct val="20000"/>
              </a:spcAft>
            </a:pPr>
            <a:r>
              <a:rPr lang="es-ES" altLang="en-US" sz="1400"/>
              <a:t>W3C en la especificaci</a:t>
            </a:r>
            <a:r>
              <a:rPr lang="es-ES" altLang="en-US" sz="1400">
                <a:latin typeface="Eras Medium ITC" panose="020F0502020204030204" pitchFamily="34" charset="0"/>
              </a:rPr>
              <a:t>ó</a:t>
            </a:r>
            <a:r>
              <a:rPr lang="es-ES" altLang="en-US" sz="1400"/>
              <a:t>n determina solo HTTP como oficial</a:t>
            </a:r>
          </a:p>
          <a:p>
            <a:pPr eaLnBrk="1" hangingPunct="1">
              <a:lnSpc>
                <a:spcPct val="80000"/>
              </a:lnSpc>
              <a:spcBef>
                <a:spcPct val="40000"/>
              </a:spcBef>
              <a:spcAft>
                <a:spcPct val="20000"/>
              </a:spcAft>
            </a:pPr>
            <a:r>
              <a:rPr lang="es-ES" altLang="en-US" sz="1600"/>
              <a:t>Protocolo extensible desarrollado por el W3C</a:t>
            </a:r>
          </a:p>
          <a:p>
            <a:pPr eaLnBrk="1" hangingPunct="1">
              <a:lnSpc>
                <a:spcPct val="80000"/>
              </a:lnSpc>
              <a:spcBef>
                <a:spcPct val="40000"/>
              </a:spcBef>
              <a:spcAft>
                <a:spcPct val="20000"/>
              </a:spcAft>
            </a:pPr>
            <a:r>
              <a:rPr lang="es-ES" altLang="en-US" sz="1600"/>
              <a:t>Permite el intercambio a trav</a:t>
            </a:r>
            <a:r>
              <a:rPr lang="es-ES" altLang="en-US" sz="1600">
                <a:latin typeface="Eras Medium ITC" panose="020F0502020204030204" pitchFamily="34" charset="0"/>
              </a:rPr>
              <a:t>é</a:t>
            </a:r>
            <a:r>
              <a:rPr lang="es-ES" altLang="en-US" sz="1600"/>
              <a:t>s de firewalls</a:t>
            </a:r>
          </a:p>
          <a:p>
            <a:pPr eaLnBrk="1" hangingPunct="1">
              <a:lnSpc>
                <a:spcPct val="80000"/>
              </a:lnSpc>
              <a:spcBef>
                <a:spcPct val="40000"/>
              </a:spcBef>
              <a:spcAft>
                <a:spcPct val="20000"/>
              </a:spcAft>
            </a:pPr>
            <a:r>
              <a:rPr lang="es-ES" altLang="en-US" sz="1600" b="1"/>
              <a:t>Mensajes SOAP</a:t>
            </a:r>
            <a:r>
              <a:rPr lang="es-ES" altLang="en-US" sz="1600"/>
              <a:t> (XML):</a:t>
            </a:r>
          </a:p>
          <a:p>
            <a:pPr lvl="1" eaLnBrk="1" hangingPunct="1">
              <a:lnSpc>
                <a:spcPct val="80000"/>
              </a:lnSpc>
              <a:spcAft>
                <a:spcPct val="30000"/>
              </a:spcAft>
            </a:pPr>
            <a:r>
              <a:rPr lang="es-ES" altLang="en-US" sz="1400" b="1"/>
              <a:t>S</a:t>
            </a:r>
            <a:r>
              <a:rPr lang="es-ES" altLang="en-US" sz="1400" b="1" i="1"/>
              <a:t>obre </a:t>
            </a:r>
            <a:r>
              <a:rPr lang="es-ES" altLang="en-US" sz="1400" b="1">
                <a:latin typeface="Eras Medium ITC" panose="020F0502020204030204" pitchFamily="34" charset="0"/>
              </a:rPr>
              <a:t>ó</a:t>
            </a:r>
            <a:r>
              <a:rPr lang="es-ES" altLang="en-US" sz="1400" b="1" i="1"/>
              <a:t> envoltura</a:t>
            </a:r>
            <a:r>
              <a:rPr lang="es-ES" altLang="en-US" sz="1400"/>
              <a:t>: define un marco de referencia general para expresar </a:t>
            </a:r>
            <a:r>
              <a:rPr lang="es-ES" altLang="en-US" sz="1400" i="1"/>
              <a:t>qu</a:t>
            </a:r>
            <a:r>
              <a:rPr lang="es-ES" altLang="en-US" sz="1400" i="1">
                <a:latin typeface="Eras Medium ITC" panose="020F0502020204030204" pitchFamily="34" charset="0"/>
              </a:rPr>
              <a:t>é</a:t>
            </a:r>
            <a:r>
              <a:rPr lang="es-ES" altLang="en-US" sz="1400"/>
              <a:t> hay en el mensaje, </a:t>
            </a:r>
            <a:r>
              <a:rPr lang="es-ES" altLang="en-US" sz="1400" i="1"/>
              <a:t>qui</a:t>
            </a:r>
            <a:r>
              <a:rPr lang="es-ES" altLang="en-US" sz="1400" i="1">
                <a:latin typeface="Eras Medium ITC" panose="020F0502020204030204" pitchFamily="34" charset="0"/>
              </a:rPr>
              <a:t>é</a:t>
            </a:r>
            <a:r>
              <a:rPr lang="es-ES" altLang="en-US" sz="1400" i="1"/>
              <a:t>n</a:t>
            </a:r>
            <a:r>
              <a:rPr lang="es-ES" altLang="en-US" sz="1400"/>
              <a:t> debe de atenderlo, y </a:t>
            </a:r>
            <a:r>
              <a:rPr lang="es-ES" altLang="en-US" sz="1400" i="1"/>
              <a:t>si</a:t>
            </a:r>
            <a:r>
              <a:rPr lang="es-ES" altLang="en-US" sz="1400"/>
              <a:t> es opcional u obligatorio. Identifica un mensaje XML como SOAP</a:t>
            </a:r>
          </a:p>
          <a:p>
            <a:pPr lvl="1" eaLnBrk="1" hangingPunct="1">
              <a:lnSpc>
                <a:spcPct val="80000"/>
              </a:lnSpc>
              <a:spcAft>
                <a:spcPct val="30000"/>
              </a:spcAft>
            </a:pPr>
            <a:r>
              <a:rPr lang="es-ES" altLang="en-US" sz="1400" b="1"/>
              <a:t>R</a:t>
            </a:r>
            <a:r>
              <a:rPr lang="es-ES" altLang="en-US" sz="1400" b="1" i="1"/>
              <a:t>eglas de codificaci</a:t>
            </a:r>
            <a:r>
              <a:rPr lang="es-ES" altLang="en-US" sz="1400" b="1" i="1">
                <a:latin typeface="Eras Medium ITC" panose="020F0502020204030204" pitchFamily="34" charset="0"/>
              </a:rPr>
              <a:t>ó</a:t>
            </a:r>
            <a:r>
              <a:rPr lang="es-ES" altLang="en-US" sz="1400" b="1" i="1"/>
              <a:t>n</a:t>
            </a:r>
            <a:r>
              <a:rPr lang="es-ES" altLang="en-US" sz="1400"/>
              <a:t>: definen un mecanismo de serializaci</a:t>
            </a:r>
            <a:r>
              <a:rPr lang="es-ES" altLang="en-US" sz="1400">
                <a:latin typeface="Eras Medium ITC" panose="020F0502020204030204" pitchFamily="34" charset="0"/>
              </a:rPr>
              <a:t>ó</a:t>
            </a:r>
            <a:r>
              <a:rPr lang="es-ES" altLang="en-US" sz="1400"/>
              <a:t>n que se puede utilizar para intercambiar instancias de tipos de datos definidos por la aplicaci</a:t>
            </a:r>
            <a:r>
              <a:rPr lang="es-ES" altLang="en-US" sz="1400">
                <a:latin typeface="Eras Medium ITC" panose="020F0502020204030204" pitchFamily="34" charset="0"/>
              </a:rPr>
              <a:t>ó</a:t>
            </a:r>
            <a:r>
              <a:rPr lang="es-ES" altLang="en-US" sz="1400"/>
              <a:t>n</a:t>
            </a:r>
          </a:p>
          <a:p>
            <a:pPr lvl="1" eaLnBrk="1" hangingPunct="1">
              <a:lnSpc>
                <a:spcPct val="80000"/>
              </a:lnSpc>
              <a:spcAft>
                <a:spcPct val="30000"/>
              </a:spcAft>
            </a:pPr>
            <a:r>
              <a:rPr lang="es-ES" altLang="en-US" sz="1400" b="1"/>
              <a:t>Representaci</a:t>
            </a:r>
            <a:r>
              <a:rPr lang="es-ES" altLang="en-US" sz="1400" b="1">
                <a:latin typeface="Eras Medium ITC" panose="020F0502020204030204" pitchFamily="34" charset="0"/>
              </a:rPr>
              <a:t>ó</a:t>
            </a:r>
            <a:r>
              <a:rPr lang="es-ES" altLang="en-US" sz="1400" b="1"/>
              <a:t>n RPC/Document</a:t>
            </a:r>
            <a:r>
              <a:rPr lang="es-ES" altLang="en-US" sz="1400"/>
              <a:t>: define una </a:t>
            </a:r>
            <a:r>
              <a:rPr lang="es-ES" altLang="en-US" sz="1400" i="1"/>
              <a:t>convenci</a:t>
            </a:r>
            <a:r>
              <a:rPr lang="es-ES" altLang="en-US" sz="1400" i="1">
                <a:latin typeface="Eras Medium ITC" panose="020F0502020204030204" pitchFamily="34" charset="0"/>
              </a:rPr>
              <a:t>ó</a:t>
            </a:r>
            <a:r>
              <a:rPr lang="es-ES" altLang="en-US" sz="1400" i="1"/>
              <a:t>n</a:t>
            </a:r>
            <a:r>
              <a:rPr lang="es-ES" altLang="en-US" sz="1400"/>
              <a:t> que puede ser utilizada para representar las llamadas y respuestas a procedimientos remotos</a:t>
            </a:r>
            <a:endParaRPr lang="es-ES" altLang="en-US" sz="1100"/>
          </a:p>
        </p:txBody>
      </p:sp>
      <p:grpSp>
        <p:nvGrpSpPr>
          <p:cNvPr id="39938" name="Group 2">
            <a:extLst>
              <a:ext uri="{FF2B5EF4-FFF2-40B4-BE49-F238E27FC236}">
                <a16:creationId xmlns:a16="http://schemas.microsoft.com/office/drawing/2014/main" id="{353C1EB5-F165-E544-94DC-E22550BA359A}"/>
              </a:ext>
            </a:extLst>
          </p:cNvPr>
          <p:cNvGrpSpPr>
            <a:grpSpLocks/>
          </p:cNvGrpSpPr>
          <p:nvPr/>
        </p:nvGrpSpPr>
        <p:grpSpPr bwMode="auto">
          <a:xfrm>
            <a:off x="50800" y="1257300"/>
            <a:ext cx="1754188" cy="1266825"/>
            <a:chOff x="32" y="792"/>
            <a:chExt cx="1105" cy="798"/>
          </a:xfrm>
        </p:grpSpPr>
        <p:grpSp>
          <p:nvGrpSpPr>
            <p:cNvPr id="39954" name="Group 3">
              <a:extLst>
                <a:ext uri="{FF2B5EF4-FFF2-40B4-BE49-F238E27FC236}">
                  <a16:creationId xmlns:a16="http://schemas.microsoft.com/office/drawing/2014/main" id="{5CE1AAC8-B587-9249-8CC2-9E07DAA7AA4C}"/>
                </a:ext>
              </a:extLst>
            </p:cNvPr>
            <p:cNvGrpSpPr>
              <a:grpSpLocks/>
            </p:cNvGrpSpPr>
            <p:nvPr/>
          </p:nvGrpSpPr>
          <p:grpSpPr bwMode="auto">
            <a:xfrm>
              <a:off x="81" y="1398"/>
              <a:ext cx="1056" cy="192"/>
              <a:chOff x="80" y="998"/>
              <a:chExt cx="1056" cy="192"/>
            </a:xfrm>
          </p:grpSpPr>
          <p:sp>
            <p:nvSpPr>
              <p:cNvPr id="39956" name="AutoShape 4">
                <a:extLst>
                  <a:ext uri="{FF2B5EF4-FFF2-40B4-BE49-F238E27FC236}">
                    <a16:creationId xmlns:a16="http://schemas.microsoft.com/office/drawing/2014/main" id="{4A603C37-C540-014C-96C2-74F116391308}"/>
                  </a:ext>
                </a:extLst>
              </p:cNvPr>
              <p:cNvSpPr>
                <a:spLocks noChangeArrowheads="1"/>
              </p:cNvSpPr>
              <p:nvPr/>
            </p:nvSpPr>
            <p:spPr bwMode="auto">
              <a:xfrm>
                <a:off x="83" y="102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9957" name="Text Box 5">
                <a:extLst>
                  <a:ext uri="{FF2B5EF4-FFF2-40B4-BE49-F238E27FC236}">
                    <a16:creationId xmlns:a16="http://schemas.microsoft.com/office/drawing/2014/main" id="{5FE409A1-F37B-084C-85F2-18CC37566C95}"/>
                  </a:ext>
                </a:extLst>
              </p:cNvPr>
              <p:cNvSpPr txBox="1">
                <a:spLocks noChangeArrowheads="1"/>
              </p:cNvSpPr>
              <p:nvPr/>
            </p:nvSpPr>
            <p:spPr bwMode="auto">
              <a:xfrm>
                <a:off x="80" y="998"/>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39955" name="Freeform 6">
              <a:extLst>
                <a:ext uri="{FF2B5EF4-FFF2-40B4-BE49-F238E27FC236}">
                  <a16:creationId xmlns:a16="http://schemas.microsoft.com/office/drawing/2014/main" id="{D294AE56-9B70-AC40-B320-E37888E90E25}"/>
                </a:ext>
              </a:extLst>
            </p:cNvPr>
            <p:cNvSpPr>
              <a:spLocks/>
            </p:cNvSpPr>
            <p:nvPr/>
          </p:nvSpPr>
          <p:spPr bwMode="auto">
            <a:xfrm>
              <a:off x="32" y="792"/>
              <a:ext cx="207" cy="70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
        <p:nvSpPr>
          <p:cNvPr id="39939" name="Rectangle 3">
            <a:extLst>
              <a:ext uri="{FF2B5EF4-FFF2-40B4-BE49-F238E27FC236}">
                <a16:creationId xmlns:a16="http://schemas.microsoft.com/office/drawing/2014/main" id="{8C7BAED8-B2EB-FF4D-A60F-E08B9F771AA2}"/>
              </a:ext>
            </a:extLst>
          </p:cNvPr>
          <p:cNvSpPr>
            <a:spLocks noGrp="1" noChangeArrowheads="1"/>
          </p:cNvSpPr>
          <p:nvPr>
            <p:ph type="title"/>
          </p:nvPr>
        </p:nvSpPr>
        <p:spPr/>
        <p:txBody>
          <a:bodyPr/>
          <a:lstStyle/>
          <a:p>
            <a:pPr eaLnBrk="1" hangingPunct="1"/>
            <a:r>
              <a:rPr lang="es-ES" altLang="en-US"/>
              <a:t>servicios web</a:t>
            </a:r>
          </a:p>
        </p:txBody>
      </p:sp>
      <p:sp>
        <p:nvSpPr>
          <p:cNvPr id="39940" name="Text Box 4">
            <a:extLst>
              <a:ext uri="{FF2B5EF4-FFF2-40B4-BE49-F238E27FC236}">
                <a16:creationId xmlns:a16="http://schemas.microsoft.com/office/drawing/2014/main" id="{454EEB97-096C-EA42-9E8F-782FE3CCF98E}"/>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soap</a:t>
            </a:r>
          </a:p>
        </p:txBody>
      </p:sp>
      <p:grpSp>
        <p:nvGrpSpPr>
          <p:cNvPr id="4" name="Group 5">
            <a:extLst>
              <a:ext uri="{FF2B5EF4-FFF2-40B4-BE49-F238E27FC236}">
                <a16:creationId xmlns:a16="http://schemas.microsoft.com/office/drawing/2014/main" id="{95C79949-8906-5A40-8A5A-326AC5F7456B}"/>
              </a:ext>
            </a:extLst>
          </p:cNvPr>
          <p:cNvGrpSpPr>
            <a:grpSpLocks/>
          </p:cNvGrpSpPr>
          <p:nvPr/>
        </p:nvGrpSpPr>
        <p:grpSpPr bwMode="auto">
          <a:xfrm>
            <a:off x="-206375" y="0"/>
            <a:ext cx="9502775" cy="7172325"/>
            <a:chOff x="-104" y="-80"/>
            <a:chExt cx="5986" cy="4518"/>
          </a:xfrm>
        </p:grpSpPr>
        <p:sp>
          <p:nvSpPr>
            <p:cNvPr id="39945" name="Rectangle 6">
              <a:extLst>
                <a:ext uri="{FF2B5EF4-FFF2-40B4-BE49-F238E27FC236}">
                  <a16:creationId xmlns:a16="http://schemas.microsoft.com/office/drawing/2014/main" id="{7C167755-9B15-2448-A9F3-8BBE25688E31}"/>
                </a:ext>
              </a:extLst>
            </p:cNvPr>
            <p:cNvSpPr>
              <a:spLocks noChangeArrowheads="1"/>
            </p:cNvSpPr>
            <p:nvPr/>
          </p:nvSpPr>
          <p:spPr bwMode="auto">
            <a:xfrm>
              <a:off x="148" y="143"/>
              <a:ext cx="5486" cy="4072"/>
            </a:xfrm>
            <a:prstGeom prst="rect">
              <a:avLst/>
            </a:prstGeom>
            <a:solidFill>
              <a:srgbClr val="FFFFFF">
                <a:alpha val="8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nvGrpSpPr>
            <p:cNvPr id="39946" name="Group 7">
              <a:extLst>
                <a:ext uri="{FF2B5EF4-FFF2-40B4-BE49-F238E27FC236}">
                  <a16:creationId xmlns:a16="http://schemas.microsoft.com/office/drawing/2014/main" id="{707B4DD4-5451-844F-9717-8F2F35C650EF}"/>
                </a:ext>
              </a:extLst>
            </p:cNvPr>
            <p:cNvGrpSpPr>
              <a:grpSpLocks/>
            </p:cNvGrpSpPr>
            <p:nvPr/>
          </p:nvGrpSpPr>
          <p:grpSpPr bwMode="auto">
            <a:xfrm>
              <a:off x="-104" y="-80"/>
              <a:ext cx="5986" cy="4518"/>
              <a:chOff x="582" y="990"/>
              <a:chExt cx="4279" cy="3287"/>
            </a:xfrm>
          </p:grpSpPr>
          <p:grpSp>
            <p:nvGrpSpPr>
              <p:cNvPr id="39948" name="Group 8">
                <a:extLst>
                  <a:ext uri="{FF2B5EF4-FFF2-40B4-BE49-F238E27FC236}">
                    <a16:creationId xmlns:a16="http://schemas.microsoft.com/office/drawing/2014/main" id="{703EB421-12EB-234C-BF6D-39768D47DB20}"/>
                  </a:ext>
                </a:extLst>
              </p:cNvPr>
              <p:cNvGrpSpPr>
                <a:grpSpLocks/>
              </p:cNvGrpSpPr>
              <p:nvPr/>
            </p:nvGrpSpPr>
            <p:grpSpPr bwMode="auto">
              <a:xfrm>
                <a:off x="741" y="990"/>
                <a:ext cx="3962" cy="3287"/>
                <a:chOff x="358" y="94"/>
                <a:chExt cx="5089" cy="4021"/>
              </a:xfrm>
            </p:grpSpPr>
            <p:sp>
              <p:nvSpPr>
                <p:cNvPr id="39952" name="Rectangle 9">
                  <a:extLst>
                    <a:ext uri="{FF2B5EF4-FFF2-40B4-BE49-F238E27FC236}">
                      <a16:creationId xmlns:a16="http://schemas.microsoft.com/office/drawing/2014/main" id="{7223E7F4-00B1-3A4C-BDD2-4DB22E1472BD}"/>
                    </a:ext>
                  </a:extLst>
                </p:cNvPr>
                <p:cNvSpPr>
                  <a:spLocks noChangeArrowheads="1"/>
                </p:cNvSpPr>
                <p:nvPr/>
              </p:nvSpPr>
              <p:spPr bwMode="auto">
                <a:xfrm flipH="1">
                  <a:off x="358" y="94"/>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9953" name="Rectangle 10">
                  <a:extLst>
                    <a:ext uri="{FF2B5EF4-FFF2-40B4-BE49-F238E27FC236}">
                      <a16:creationId xmlns:a16="http://schemas.microsoft.com/office/drawing/2014/main" id="{25F35829-4FD2-D248-9DEF-0CD4B8923099}"/>
                    </a:ext>
                  </a:extLst>
                </p:cNvPr>
                <p:cNvSpPr>
                  <a:spLocks noChangeArrowheads="1"/>
                </p:cNvSpPr>
                <p:nvPr/>
              </p:nvSpPr>
              <p:spPr bwMode="auto">
                <a:xfrm flipH="1">
                  <a:off x="5417" y="94"/>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39949" name="Group 11">
                <a:extLst>
                  <a:ext uri="{FF2B5EF4-FFF2-40B4-BE49-F238E27FC236}">
                    <a16:creationId xmlns:a16="http://schemas.microsoft.com/office/drawing/2014/main" id="{DCA99795-2A7E-ED4A-8753-48F0047062E8}"/>
                  </a:ext>
                </a:extLst>
              </p:cNvPr>
              <p:cNvGrpSpPr>
                <a:grpSpLocks/>
              </p:cNvGrpSpPr>
              <p:nvPr/>
            </p:nvGrpSpPr>
            <p:grpSpPr bwMode="auto">
              <a:xfrm rot="-5400000">
                <a:off x="1224" y="494"/>
                <a:ext cx="2995" cy="4279"/>
                <a:chOff x="550" y="230"/>
                <a:chExt cx="5089" cy="4021"/>
              </a:xfrm>
            </p:grpSpPr>
            <p:sp>
              <p:nvSpPr>
                <p:cNvPr id="39950" name="Rectangle 12">
                  <a:extLst>
                    <a:ext uri="{FF2B5EF4-FFF2-40B4-BE49-F238E27FC236}">
                      <a16:creationId xmlns:a16="http://schemas.microsoft.com/office/drawing/2014/main" id="{2F260D07-97A2-8542-BC7A-3CC1D7FC23AB}"/>
                    </a:ext>
                  </a:extLst>
                </p:cNvPr>
                <p:cNvSpPr>
                  <a:spLocks noChangeArrowheads="1"/>
                </p:cNvSpPr>
                <p:nvPr/>
              </p:nvSpPr>
              <p:spPr bwMode="auto">
                <a:xfrm flipH="1">
                  <a:off x="550" y="230"/>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39951" name="Rectangle 13">
                  <a:extLst>
                    <a:ext uri="{FF2B5EF4-FFF2-40B4-BE49-F238E27FC236}">
                      <a16:creationId xmlns:a16="http://schemas.microsoft.com/office/drawing/2014/main" id="{ECB407F1-5F1A-3B47-B736-9A63E42D4CFE}"/>
                    </a:ext>
                  </a:extLst>
                </p:cNvPr>
                <p:cNvSpPr>
                  <a:spLocks noChangeArrowheads="1"/>
                </p:cNvSpPr>
                <p:nvPr/>
              </p:nvSpPr>
              <p:spPr bwMode="auto">
                <a:xfrm flipH="1">
                  <a:off x="5609" y="230"/>
                  <a:ext cx="30" cy="4021"/>
                </a:xfrm>
                <a:prstGeom prst="rect">
                  <a:avLst/>
                </a:prstGeom>
                <a:solidFill>
                  <a:srgbClr val="99CCFF">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sp>
          <p:nvSpPr>
            <p:cNvPr id="39947" name="Rectangle 14">
              <a:extLst>
                <a:ext uri="{FF2B5EF4-FFF2-40B4-BE49-F238E27FC236}">
                  <a16:creationId xmlns:a16="http://schemas.microsoft.com/office/drawing/2014/main" id="{733291FB-1CBB-B04F-9924-DBC2839AD668}"/>
                </a:ext>
              </a:extLst>
            </p:cNvPr>
            <p:cNvSpPr>
              <a:spLocks noChangeArrowheads="1"/>
            </p:cNvSpPr>
            <p:nvPr/>
          </p:nvSpPr>
          <p:spPr bwMode="auto">
            <a:xfrm>
              <a:off x="204" y="222"/>
              <a:ext cx="5374" cy="3934"/>
            </a:xfrm>
            <a:prstGeom prst="rect">
              <a:avLst/>
            </a:prstGeom>
            <a:solidFill>
              <a:srgbClr val="E1F5FF"/>
            </a:solidFill>
            <a:ln w="12700" algn="ctr">
              <a:solidFill>
                <a:srgbClr val="C1EAFF"/>
              </a:solidFill>
              <a:miter lim="800000"/>
              <a:headEnd/>
              <a:tailEnd/>
            </a:ln>
          </p:spPr>
          <p:txBody>
            <a:bodyPr lIns="0" tIns="0" rIns="0" bIns="0"/>
            <a:lstStyle>
              <a:lvl1pPr marL="88900">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fr-FR" altLang="en-US" sz="1200">
                <a:solidFill>
                  <a:srgbClr val="CC0000"/>
                </a:solidFill>
                <a:latin typeface="Arial Narrow" panose="020B0604020202020204" pitchFamily="34" charset="0"/>
                <a:cs typeface="Arial" panose="020B0604020202020204" pitchFamily="34" charset="0"/>
              </a:endParaRPr>
            </a:p>
          </p:txBody>
        </p:sp>
      </p:grpSp>
      <p:pic>
        <p:nvPicPr>
          <p:cNvPr id="35" name="Picture 15">
            <a:extLst>
              <a:ext uri="{FF2B5EF4-FFF2-40B4-BE49-F238E27FC236}">
                <a16:creationId xmlns:a16="http://schemas.microsoft.com/office/drawing/2014/main" id="{EC579C3C-D2E3-9445-88AA-63E80C4BF1C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038" y="676275"/>
            <a:ext cx="6380162"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6">
            <a:extLst>
              <a:ext uri="{FF2B5EF4-FFF2-40B4-BE49-F238E27FC236}">
                <a16:creationId xmlns:a16="http://schemas.microsoft.com/office/drawing/2014/main" id="{07C1E6A9-9FEE-AE4B-A47C-EA002A16D93E}"/>
              </a:ext>
            </a:extLst>
          </p:cNvPr>
          <p:cNvSpPr>
            <a:spLocks noChangeArrowheads="1"/>
          </p:cNvSpPr>
          <p:nvPr/>
        </p:nvSpPr>
        <p:spPr bwMode="auto">
          <a:xfrm>
            <a:off x="354013" y="531813"/>
            <a:ext cx="8353425" cy="1439862"/>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800000"/>
                </a:solidFill>
                <a:latin typeface="Arial Narrow" panose="020B0604020202020204" pitchFamily="34" charset="0"/>
                <a:cs typeface="Arial" panose="020B0604020202020204" pitchFamily="34" charset="0"/>
              </a:rPr>
              <a:t>Encapsulación en SMTP</a:t>
            </a:r>
          </a:p>
        </p:txBody>
      </p:sp>
      <p:sp>
        <p:nvSpPr>
          <p:cNvPr id="44" name="Rectangle 17">
            <a:extLst>
              <a:ext uri="{FF2B5EF4-FFF2-40B4-BE49-F238E27FC236}">
                <a16:creationId xmlns:a16="http://schemas.microsoft.com/office/drawing/2014/main" id="{A3DBB652-1DD4-E24F-8964-9E2A20930DE3}"/>
              </a:ext>
            </a:extLst>
          </p:cNvPr>
          <p:cNvSpPr>
            <a:spLocks noChangeArrowheads="1"/>
          </p:cNvSpPr>
          <p:nvPr/>
        </p:nvSpPr>
        <p:spPr bwMode="auto">
          <a:xfrm>
            <a:off x="354013" y="2116138"/>
            <a:ext cx="8353425" cy="446405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800000"/>
                </a:solidFill>
                <a:latin typeface="Arial Narrow" panose="020B0604020202020204" pitchFamily="34" charset="0"/>
                <a:cs typeface="Arial" panose="020B0604020202020204" pitchFamily="34" charset="0"/>
              </a:rPr>
              <a:t>Mensaje SOAP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1000" fill="hold"/>
                                        <p:tgtEl>
                                          <p:spTgt spid="35"/>
                                        </p:tgtEl>
                                        <p:attrNameLst>
                                          <p:attrName>ppt_w</p:attrName>
                                        </p:attrNameLst>
                                      </p:cBhvr>
                                      <p:tavLst>
                                        <p:tav tm="0">
                                          <p:val>
                                            <p:strVal val="#ppt_w*0.70"/>
                                          </p:val>
                                        </p:tav>
                                        <p:tav tm="100000">
                                          <p:val>
                                            <p:strVal val="#ppt_w"/>
                                          </p:val>
                                        </p:tav>
                                      </p:tavLst>
                                    </p:anim>
                                    <p:anim calcmode="lin" valueType="num">
                                      <p:cBhvr>
                                        <p:cTn id="13" dur="1000" fill="hold"/>
                                        <p:tgtEl>
                                          <p:spTgt spid="35"/>
                                        </p:tgtEl>
                                        <p:attrNameLst>
                                          <p:attrName>ppt_h</p:attrName>
                                        </p:attrNameLst>
                                      </p:cBhvr>
                                      <p:tavLst>
                                        <p:tav tm="0">
                                          <p:val>
                                            <p:strVal val="#ppt_h"/>
                                          </p:val>
                                        </p:tav>
                                        <p:tav tm="100000">
                                          <p:val>
                                            <p:strVal val="#ppt_h"/>
                                          </p:val>
                                        </p:tav>
                                      </p:tavLst>
                                    </p:anim>
                                    <p:animEffect transition="in" filter="fade">
                                      <p:cBhvr>
                                        <p:cTn id="14" dur="1000"/>
                                        <p:tgtEl>
                                          <p:spTgt spid="3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1000" fill="hold"/>
                                        <p:tgtEl>
                                          <p:spTgt spid="44"/>
                                        </p:tgtEl>
                                        <p:attrNameLst>
                                          <p:attrName>ppt_w</p:attrName>
                                        </p:attrNameLst>
                                      </p:cBhvr>
                                      <p:tavLst>
                                        <p:tav tm="0">
                                          <p:val>
                                            <p:strVal val="#ppt_w*0.70"/>
                                          </p:val>
                                        </p:tav>
                                        <p:tav tm="100000">
                                          <p:val>
                                            <p:strVal val="#ppt_w"/>
                                          </p:val>
                                        </p:tav>
                                      </p:tavLst>
                                    </p:anim>
                                    <p:anim calcmode="lin" valueType="num">
                                      <p:cBhvr>
                                        <p:cTn id="20" dur="1000" fill="hold"/>
                                        <p:tgtEl>
                                          <p:spTgt spid="44"/>
                                        </p:tgtEl>
                                        <p:attrNameLst>
                                          <p:attrName>ppt_h</p:attrName>
                                        </p:attrNameLst>
                                      </p:cBhvr>
                                      <p:tavLst>
                                        <p:tav tm="0">
                                          <p:val>
                                            <p:strVal val="#ppt_h"/>
                                          </p:val>
                                        </p:tav>
                                        <p:tav tm="100000">
                                          <p:val>
                                            <p:strVal val="#ppt_h"/>
                                          </p:val>
                                        </p:tav>
                                      </p:tavLst>
                                    </p:anim>
                                    <p:animEffect transition="in" filter="fade">
                                      <p:cBhvr>
                                        <p:cTn id="21" dur="1000"/>
                                        <p:tgtEl>
                                          <p:spTgt spid="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1000" fill="hold"/>
                                        <p:tgtEl>
                                          <p:spTgt spid="43"/>
                                        </p:tgtEl>
                                        <p:attrNameLst>
                                          <p:attrName>ppt_w</p:attrName>
                                        </p:attrNameLst>
                                      </p:cBhvr>
                                      <p:tavLst>
                                        <p:tav tm="0">
                                          <p:val>
                                            <p:strVal val="#ppt_w*0.70"/>
                                          </p:val>
                                        </p:tav>
                                        <p:tav tm="100000">
                                          <p:val>
                                            <p:strVal val="#ppt_w"/>
                                          </p:val>
                                        </p:tav>
                                      </p:tavLst>
                                    </p:anim>
                                    <p:anim calcmode="lin" valueType="num">
                                      <p:cBhvr>
                                        <p:cTn id="27" dur="1000" fill="hold"/>
                                        <p:tgtEl>
                                          <p:spTgt spid="43"/>
                                        </p:tgtEl>
                                        <p:attrNameLst>
                                          <p:attrName>ppt_h</p:attrName>
                                        </p:attrNameLst>
                                      </p:cBhvr>
                                      <p:tavLst>
                                        <p:tav tm="0">
                                          <p:val>
                                            <p:strVal val="#ppt_h"/>
                                          </p:val>
                                        </p:tav>
                                        <p:tav tm="100000">
                                          <p:val>
                                            <p:strVal val="#ppt_h"/>
                                          </p:val>
                                        </p:tav>
                                      </p:tavLst>
                                    </p:anim>
                                    <p:animEffect transition="in" filter="fade">
                                      <p:cBhvr>
                                        <p:cTn id="28"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a:extLst>
              <a:ext uri="{FF2B5EF4-FFF2-40B4-BE49-F238E27FC236}">
                <a16:creationId xmlns:a16="http://schemas.microsoft.com/office/drawing/2014/main" id="{8A6ABA76-A6C1-3142-8645-FD8BA330DBA4}"/>
              </a:ext>
            </a:extLst>
          </p:cNvPr>
          <p:cNvSpPr>
            <a:spLocks noGrp="1" noChangeArrowheads="1"/>
          </p:cNvSpPr>
          <p:nvPr>
            <p:ph type="title"/>
          </p:nvPr>
        </p:nvSpPr>
        <p:spPr>
          <a:xfrm>
            <a:off x="1898650" y="204788"/>
            <a:ext cx="7167563" cy="727075"/>
          </a:xfrm>
          <a:noFill/>
        </p:spPr>
        <p:txBody>
          <a:bodyPr/>
          <a:lstStyle/>
          <a:p>
            <a:pPr eaLnBrk="1" hangingPunct="1"/>
            <a:r>
              <a:rPr lang="es-ES" altLang="en-US"/>
              <a:t>integración</a:t>
            </a:r>
            <a:endParaRPr lang="en-US" altLang="en-US"/>
          </a:p>
        </p:txBody>
      </p:sp>
      <p:sp>
        <p:nvSpPr>
          <p:cNvPr id="1295363" name="Rectangle 3">
            <a:extLst>
              <a:ext uri="{FF2B5EF4-FFF2-40B4-BE49-F238E27FC236}">
                <a16:creationId xmlns:a16="http://schemas.microsoft.com/office/drawing/2014/main" id="{9E5EA335-DD15-CE4A-8B70-22CF48985E9F}"/>
              </a:ext>
            </a:extLst>
          </p:cNvPr>
          <p:cNvSpPr>
            <a:spLocks noChangeArrowheads="1"/>
          </p:cNvSpPr>
          <p:nvPr/>
        </p:nvSpPr>
        <p:spPr bwMode="auto">
          <a:xfrm>
            <a:off x="1808163" y="3432175"/>
            <a:ext cx="73358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5400" b="1"/>
              <a:t>servicios web</a:t>
            </a:r>
          </a:p>
          <a:p>
            <a:pPr algn="ctr" eaLnBrk="1" hangingPunct="1">
              <a:spcBef>
                <a:spcPct val="0"/>
              </a:spcBef>
              <a:buFontTx/>
              <a:buNone/>
            </a:pPr>
            <a:r>
              <a:rPr lang="es-ES" altLang="en-US" sz="5400" b="1"/>
              <a:t>RESTFul</a:t>
            </a:r>
            <a:endParaRPr lang="en-US" altLang="en-US" sz="5400" b="1"/>
          </a:p>
        </p:txBody>
      </p:sp>
      <p:grpSp>
        <p:nvGrpSpPr>
          <p:cNvPr id="2" name="Group 4">
            <a:extLst>
              <a:ext uri="{FF2B5EF4-FFF2-40B4-BE49-F238E27FC236}">
                <a16:creationId xmlns:a16="http://schemas.microsoft.com/office/drawing/2014/main" id="{45314757-A094-3B41-AFD5-64C1944E4B09}"/>
              </a:ext>
            </a:extLst>
          </p:cNvPr>
          <p:cNvGrpSpPr>
            <a:grpSpLocks/>
          </p:cNvGrpSpPr>
          <p:nvPr/>
        </p:nvGrpSpPr>
        <p:grpSpPr bwMode="auto">
          <a:xfrm>
            <a:off x="133350" y="1341438"/>
            <a:ext cx="1676400" cy="307975"/>
            <a:chOff x="83" y="445"/>
            <a:chExt cx="1056" cy="194"/>
          </a:xfrm>
        </p:grpSpPr>
        <p:sp>
          <p:nvSpPr>
            <p:cNvPr id="41989" name="AutoShape 5">
              <a:extLst>
                <a:ext uri="{FF2B5EF4-FFF2-40B4-BE49-F238E27FC236}">
                  <a16:creationId xmlns:a16="http://schemas.microsoft.com/office/drawing/2014/main" id="{6BB7B2FD-4A9F-5F4A-A80A-729D25FC206C}"/>
                </a:ext>
              </a:extLst>
            </p:cNvPr>
            <p:cNvSpPr>
              <a:spLocks noChangeArrowheads="1"/>
            </p:cNvSpPr>
            <p:nvPr/>
          </p:nvSpPr>
          <p:spPr bwMode="auto">
            <a:xfrm>
              <a:off x="83" y="49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41990" name="Text Box 6">
              <a:extLst>
                <a:ext uri="{FF2B5EF4-FFF2-40B4-BE49-F238E27FC236}">
                  <a16:creationId xmlns:a16="http://schemas.microsoft.com/office/drawing/2014/main" id="{327E5F50-8F5B-1043-97AC-8ED5DD053CC4}"/>
                </a:ext>
              </a:extLst>
            </p:cNvPr>
            <p:cNvSpPr txBox="1">
              <a:spLocks noChangeArrowheads="1"/>
            </p:cNvSpPr>
            <p:nvPr/>
          </p:nvSpPr>
          <p:spPr bwMode="auto">
            <a:xfrm>
              <a:off x="83" y="445"/>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295367" name="Freeform 7">
            <a:extLst>
              <a:ext uri="{FF2B5EF4-FFF2-40B4-BE49-F238E27FC236}">
                <a16:creationId xmlns:a16="http://schemas.microsoft.com/office/drawing/2014/main" id="{8ED5FC29-A29A-F548-AFEF-63BA29408F72}"/>
              </a:ext>
            </a:extLst>
          </p:cNvPr>
          <p:cNvSpPr>
            <a:spLocks/>
          </p:cNvSpPr>
          <p:nvPr/>
        </p:nvSpPr>
        <p:spPr bwMode="auto">
          <a:xfrm>
            <a:off x="50800" y="1257300"/>
            <a:ext cx="328613" cy="304800"/>
          </a:xfrm>
          <a:custGeom>
            <a:avLst/>
            <a:gdLst>
              <a:gd name="T0" fmla="*/ 2147483646 w 207"/>
              <a:gd name="T1" fmla="*/ 0 h 162"/>
              <a:gd name="T2" fmla="*/ 0 w 207"/>
              <a:gd name="T3" fmla="*/ 0 h 162"/>
              <a:gd name="T4" fmla="*/ 0 w 207"/>
              <a:gd name="T5" fmla="*/ 2147483646 h 162"/>
              <a:gd name="T6" fmla="*/ 2147483646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spTree>
  </p:cSld>
  <p:clrMapOvr>
    <a:masterClrMapping/>
  </p:clrMapOvr>
  <p:transition spd="slow" advTm="0">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95363"/>
                                        </p:tgtEl>
                                        <p:attrNameLst>
                                          <p:attrName>style.visibility</p:attrName>
                                        </p:attrNameLst>
                                      </p:cBhvr>
                                      <p:to>
                                        <p:strVal val="visible"/>
                                      </p:to>
                                    </p:set>
                                    <p:anim calcmode="lin" valueType="num">
                                      <p:cBhvr>
                                        <p:cTn id="7" dur="500" fill="hold"/>
                                        <p:tgtEl>
                                          <p:spTgt spid="1295363"/>
                                        </p:tgtEl>
                                        <p:attrNameLst>
                                          <p:attrName>ppt_w</p:attrName>
                                        </p:attrNameLst>
                                      </p:cBhvr>
                                      <p:tavLst>
                                        <p:tav tm="0">
                                          <p:val>
                                            <p:fltVal val="0"/>
                                          </p:val>
                                        </p:tav>
                                        <p:tav tm="100000">
                                          <p:val>
                                            <p:strVal val="#ppt_w"/>
                                          </p:val>
                                        </p:tav>
                                      </p:tavLst>
                                    </p:anim>
                                    <p:anim calcmode="lin" valueType="num">
                                      <p:cBhvr>
                                        <p:cTn id="8" dur="500" fill="hold"/>
                                        <p:tgtEl>
                                          <p:spTgt spid="1295363"/>
                                        </p:tgtEl>
                                        <p:attrNameLst>
                                          <p:attrName>ppt_h</p:attrName>
                                        </p:attrNameLst>
                                      </p:cBhvr>
                                      <p:tavLst>
                                        <p:tav tm="0">
                                          <p:val>
                                            <p:fltVal val="0"/>
                                          </p:val>
                                        </p:tav>
                                        <p:tav tm="100000">
                                          <p:val>
                                            <p:strVal val="#ppt_h"/>
                                          </p:val>
                                        </p:tav>
                                      </p:tavLst>
                                    </p:anim>
                                    <p:animEffect transition="in" filter="fade">
                                      <p:cBhvr>
                                        <p:cTn id="9" dur="500"/>
                                        <p:tgtEl>
                                          <p:spTgt spid="1295363"/>
                                        </p:tgtEl>
                                      </p:cBhvr>
                                    </p:animEffect>
                                  </p:childTnLst>
                                  <p:subTnLst>
                                    <p:audio>
                                      <p:cMediaNode>
                                        <p:cTn display="0" masterRel="sameClick">
                                          <p:stCondLst>
                                            <p:cond evt="begin" delay="0">
                                              <p:tn val="5"/>
                                            </p:cond>
                                          </p:stCondLst>
                                          <p:endCondLst>
                                            <p:cond evt="onStopAudio" delay="0">
                                              <p:tgtEl>
                                                <p:sldTgt/>
                                              </p:tgtEl>
                                            </p:cond>
                                          </p:endCondLst>
                                        </p:cTn>
                                        <p:tgtEl>
                                          <p:sndTgt r:embed="rId3" name="breeze.wav"/>
                                        </p:tgtEl>
                                      </p:cMediaNode>
                                    </p:audio>
                                  </p:subTnLst>
                                </p:cTn>
                              </p:par>
                            </p:childTnLst>
                          </p:cTn>
                        </p:par>
                        <p:par>
                          <p:cTn id="10" fill="hold" nodeType="afterGroup">
                            <p:stCondLst>
                              <p:cond delay="500"/>
                            </p:stCondLst>
                            <p:childTnLst>
                              <p:par>
                                <p:cTn id="11" presetID="4" presetClass="emph" presetSubtype="2" fill="hold" grpId="1" nodeType="afterEffect">
                                  <p:stCondLst>
                                    <p:cond delay="0"/>
                                  </p:stCondLst>
                                  <p:childTnLst>
                                    <p:anim to="0.25" calcmode="lin" valueType="num">
                                      <p:cBhvr override="childStyle">
                                        <p:cTn id="12" dur="2000" fill="hold"/>
                                        <p:tgtEl>
                                          <p:spTgt spid="1295363"/>
                                        </p:tgtEl>
                                        <p:attrNameLst>
                                          <p:attrName>style.fontSize</p:attrName>
                                        </p:attrNameLst>
                                      </p:cBhvr>
                                    </p:anim>
                                  </p:childTnLst>
                                </p:cTn>
                              </p:par>
                              <p:par>
                                <p:cTn id="13" presetID="64" presetClass="path" presetSubtype="0" accel="50000" decel="50000" fill="hold" grpId="2" nodeType="withEffect">
                                  <p:stCondLst>
                                    <p:cond delay="0"/>
                                  </p:stCondLst>
                                  <p:childTnLst>
                                    <p:animMotion origin="layout" path="M 3.05556E-6 -2.36994E-6 L 3.05556E-6 -0.42173 " pathEditMode="relative" rAng="0" ptsTypes="AA">
                                      <p:cBhvr>
                                        <p:cTn id="14" dur="1000" fill="hold"/>
                                        <p:tgtEl>
                                          <p:spTgt spid="1295363"/>
                                        </p:tgtEl>
                                        <p:attrNameLst>
                                          <p:attrName>ppt_x</p:attrName>
                                          <p:attrName>ppt_y</p:attrName>
                                        </p:attrNameLst>
                                      </p:cBhvr>
                                      <p:rCtr x="0" y="-21087"/>
                                    </p:animMotion>
                                  </p:childTnLst>
                                  <p:subTnLst>
                                    <p:set>
                                      <p:cBhvr override="childStyle">
                                        <p:cTn dur="1" fill="hold" display="0" masterRel="sameClick" afterEffect="1">
                                          <p:stCondLst>
                                            <p:cond evt="end" delay="0">
                                              <p:tn val="13"/>
                                            </p:cond>
                                          </p:stCondLst>
                                        </p:cTn>
                                        <p:tgtEl>
                                          <p:spTgt spid="1295363"/>
                                        </p:tgtEl>
                                        <p:attrNameLst>
                                          <p:attrName>style.visibility</p:attrName>
                                        </p:attrNameLst>
                                      </p:cBhvr>
                                      <p:to>
                                        <p:strVal val="hidden"/>
                                      </p:to>
                                    </p:set>
                                  </p:subTnLst>
                                </p:cTn>
                              </p:par>
                              <p:par>
                                <p:cTn id="15" presetID="10" presetClass="exit" presetSubtype="0" fill="hold" grpId="3" nodeType="withEffect">
                                  <p:stCondLst>
                                    <p:cond delay="0"/>
                                  </p:stCondLst>
                                  <p:childTnLst>
                                    <p:animEffect transition="out" filter="fade">
                                      <p:cBhvr>
                                        <p:cTn id="16" dur="2000"/>
                                        <p:tgtEl>
                                          <p:spTgt spid="1295363"/>
                                        </p:tgtEl>
                                      </p:cBhvr>
                                    </p:animEffect>
                                    <p:set>
                                      <p:cBhvr>
                                        <p:cTn id="17" dur="1" fill="hold">
                                          <p:stCondLst>
                                            <p:cond delay="1999"/>
                                          </p:stCondLst>
                                        </p:cTn>
                                        <p:tgtEl>
                                          <p:spTgt spid="1295363"/>
                                        </p:tgtEl>
                                        <p:attrNameLst>
                                          <p:attrName>style.visibility</p:attrName>
                                        </p:attrNameLst>
                                      </p:cBhvr>
                                      <p:to>
                                        <p:strVal val="hidden"/>
                                      </p:to>
                                    </p:set>
                                  </p:childTnLst>
                                </p:cTn>
                              </p:par>
                              <p:par>
                                <p:cTn id="18" presetID="53" presetClass="entr" presetSubtype="0" fill="hold" grpId="0" nodeType="withEffect">
                                  <p:stCondLst>
                                    <p:cond delay="0"/>
                                  </p:stCondLst>
                                  <p:childTnLst>
                                    <p:set>
                                      <p:cBhvr>
                                        <p:cTn id="19" dur="1" fill="hold">
                                          <p:stCondLst>
                                            <p:cond delay="0"/>
                                          </p:stCondLst>
                                        </p:cTn>
                                        <p:tgtEl>
                                          <p:spTgt spid="1295362"/>
                                        </p:tgtEl>
                                        <p:attrNameLst>
                                          <p:attrName>style.visibility</p:attrName>
                                        </p:attrNameLst>
                                      </p:cBhvr>
                                      <p:to>
                                        <p:strVal val="visible"/>
                                      </p:to>
                                    </p:set>
                                    <p:anim calcmode="lin" valueType="num">
                                      <p:cBhvr>
                                        <p:cTn id="20" dur="2000" fill="hold"/>
                                        <p:tgtEl>
                                          <p:spTgt spid="1295362"/>
                                        </p:tgtEl>
                                        <p:attrNameLst>
                                          <p:attrName>ppt_w</p:attrName>
                                        </p:attrNameLst>
                                      </p:cBhvr>
                                      <p:tavLst>
                                        <p:tav tm="0">
                                          <p:val>
                                            <p:fltVal val="0"/>
                                          </p:val>
                                        </p:tav>
                                        <p:tav tm="100000">
                                          <p:val>
                                            <p:strVal val="#ppt_w"/>
                                          </p:val>
                                        </p:tav>
                                      </p:tavLst>
                                    </p:anim>
                                    <p:anim calcmode="lin" valueType="num">
                                      <p:cBhvr>
                                        <p:cTn id="21" dur="2000" fill="hold"/>
                                        <p:tgtEl>
                                          <p:spTgt spid="1295362"/>
                                        </p:tgtEl>
                                        <p:attrNameLst>
                                          <p:attrName>ppt_h</p:attrName>
                                        </p:attrNameLst>
                                      </p:cBhvr>
                                      <p:tavLst>
                                        <p:tav tm="0">
                                          <p:val>
                                            <p:fltVal val="0"/>
                                          </p:val>
                                        </p:tav>
                                        <p:tav tm="100000">
                                          <p:val>
                                            <p:strVal val="#ppt_h"/>
                                          </p:val>
                                        </p:tav>
                                      </p:tavLst>
                                    </p:anim>
                                    <p:animEffect transition="in" filter="fade">
                                      <p:cBhvr>
                                        <p:cTn id="22" dur="2000"/>
                                        <p:tgtEl>
                                          <p:spTgt spid="1295362"/>
                                        </p:tgtEl>
                                      </p:cBhvr>
                                    </p:animEffect>
                                  </p:childTnLst>
                                </p:cTn>
                              </p:par>
                              <p:par>
                                <p:cTn id="23" presetID="22" presetClass="entr" presetSubtype="1" fill="hold" nodeType="withEffect">
                                  <p:stCondLst>
                                    <p:cond delay="1000"/>
                                  </p:stCondLst>
                                  <p:childTnLst>
                                    <p:set>
                                      <p:cBhvr>
                                        <p:cTn id="24" dur="1" fill="hold">
                                          <p:stCondLst>
                                            <p:cond delay="0"/>
                                          </p:stCondLst>
                                        </p:cTn>
                                        <p:tgtEl>
                                          <p:spTgt spid="1295367"/>
                                        </p:tgtEl>
                                        <p:attrNameLst>
                                          <p:attrName>style.visibility</p:attrName>
                                        </p:attrNameLst>
                                      </p:cBhvr>
                                      <p:to>
                                        <p:strVal val="visible"/>
                                      </p:to>
                                    </p:set>
                                    <p:animEffect transition="in" filter="wipe(up)">
                                      <p:cBhvr>
                                        <p:cTn id="25" dur="1000"/>
                                        <p:tgtEl>
                                          <p:spTgt spid="1295367"/>
                                        </p:tgtEl>
                                      </p:cBhvr>
                                    </p:animEffect>
                                  </p:childTnLst>
                                  <p:subTnLst>
                                    <p:audio>
                                      <p:cMediaNode>
                                        <p:cTn display="0" masterRel="sameClick">
                                          <p:stCondLst>
                                            <p:cond evt="begin" delay="0">
                                              <p:tn val="23"/>
                                            </p:cond>
                                          </p:stCondLst>
                                          <p:endCondLst>
                                            <p:cond evt="onStopAudio" delay="0">
                                              <p:tgtEl>
                                                <p:sldTgt/>
                                              </p:tgtEl>
                                            </p:cond>
                                          </p:endCondLst>
                                        </p:cTn>
                                        <p:tgtEl>
                                          <p:sndTgt r:embed="rId4" name="push.wav"/>
                                        </p:tgtEl>
                                      </p:cMediaNode>
                                    </p:audio>
                                  </p:subTnLst>
                                </p:cTn>
                              </p:par>
                              <p:par>
                                <p:cTn id="26" presetID="47" presetClass="entr" presetSubtype="0" fill="hold" nodeType="with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2" grpId="0"/>
      <p:bldP spid="1295363" grpId="0"/>
      <p:bldP spid="1295363" grpId="1"/>
      <p:bldP spid="1295363" grpId="2"/>
      <p:bldP spid="1295363"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a:extLst>
              <a:ext uri="{FF2B5EF4-FFF2-40B4-BE49-F238E27FC236}">
                <a16:creationId xmlns:a16="http://schemas.microsoft.com/office/drawing/2014/main" id="{3C08F3C4-1AD7-2148-858D-3B2A625DA39D}"/>
              </a:ext>
            </a:extLst>
          </p:cNvPr>
          <p:cNvSpPr>
            <a:spLocks noGrp="1" noChangeArrowheads="1"/>
          </p:cNvSpPr>
          <p:nvPr>
            <p:ph type="title"/>
          </p:nvPr>
        </p:nvSpPr>
        <p:spPr>
          <a:xfrm>
            <a:off x="1898650" y="204788"/>
            <a:ext cx="7167563" cy="727075"/>
          </a:xfrm>
          <a:noFill/>
        </p:spPr>
        <p:txBody>
          <a:bodyPr/>
          <a:lstStyle/>
          <a:p>
            <a:pPr eaLnBrk="1" hangingPunct="1"/>
            <a:r>
              <a:rPr lang="es-ES" altLang="en-US"/>
              <a:t>Servicios Web</a:t>
            </a:r>
            <a:endParaRPr lang="en-US" altLang="en-US"/>
          </a:p>
        </p:txBody>
      </p:sp>
      <p:sp>
        <p:nvSpPr>
          <p:cNvPr id="1295363" name="Rectangle 3">
            <a:extLst>
              <a:ext uri="{FF2B5EF4-FFF2-40B4-BE49-F238E27FC236}">
                <a16:creationId xmlns:a16="http://schemas.microsoft.com/office/drawing/2014/main" id="{F7D10D30-AEFC-7A48-9858-223B0BAE39FB}"/>
              </a:ext>
            </a:extLst>
          </p:cNvPr>
          <p:cNvSpPr>
            <a:spLocks noChangeArrowheads="1"/>
          </p:cNvSpPr>
          <p:nvPr/>
        </p:nvSpPr>
        <p:spPr bwMode="auto">
          <a:xfrm>
            <a:off x="1808163" y="3432175"/>
            <a:ext cx="73358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5400" b="1"/>
              <a:t>servicios web</a:t>
            </a:r>
            <a:endParaRPr lang="en-US" altLang="en-US" sz="5400" b="1"/>
          </a:p>
        </p:txBody>
      </p:sp>
      <p:grpSp>
        <p:nvGrpSpPr>
          <p:cNvPr id="2" name="Group 4">
            <a:extLst>
              <a:ext uri="{FF2B5EF4-FFF2-40B4-BE49-F238E27FC236}">
                <a16:creationId xmlns:a16="http://schemas.microsoft.com/office/drawing/2014/main" id="{194C67DE-C7E1-2E4D-B31B-A26851B4B110}"/>
              </a:ext>
            </a:extLst>
          </p:cNvPr>
          <p:cNvGrpSpPr>
            <a:grpSpLocks/>
          </p:cNvGrpSpPr>
          <p:nvPr/>
        </p:nvGrpSpPr>
        <p:grpSpPr bwMode="auto">
          <a:xfrm>
            <a:off x="144463" y="1395413"/>
            <a:ext cx="1690687" cy="304800"/>
            <a:chOff x="90" y="479"/>
            <a:chExt cx="1065" cy="192"/>
          </a:xfrm>
        </p:grpSpPr>
        <p:sp>
          <p:nvSpPr>
            <p:cNvPr id="8197" name="AutoShape 5">
              <a:extLst>
                <a:ext uri="{FF2B5EF4-FFF2-40B4-BE49-F238E27FC236}">
                  <a16:creationId xmlns:a16="http://schemas.microsoft.com/office/drawing/2014/main" id="{C4AF3CF2-E09D-AE40-9E3B-83BDAE1E05A3}"/>
                </a:ext>
              </a:extLst>
            </p:cNvPr>
            <p:cNvSpPr>
              <a:spLocks noChangeArrowheads="1"/>
            </p:cNvSpPr>
            <p:nvPr/>
          </p:nvSpPr>
          <p:spPr bwMode="auto">
            <a:xfrm>
              <a:off x="90" y="50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8198" name="Text Box 6">
              <a:extLst>
                <a:ext uri="{FF2B5EF4-FFF2-40B4-BE49-F238E27FC236}">
                  <a16:creationId xmlns:a16="http://schemas.microsoft.com/office/drawing/2014/main" id="{5B52F246-E414-D146-AB3C-1D633125D1AA}"/>
                </a:ext>
              </a:extLst>
            </p:cNvPr>
            <p:cNvSpPr txBox="1">
              <a:spLocks noChangeArrowheads="1"/>
            </p:cNvSpPr>
            <p:nvPr/>
          </p:nvSpPr>
          <p:spPr bwMode="auto">
            <a:xfrm>
              <a:off x="99"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295367" name="Freeform 7">
            <a:extLst>
              <a:ext uri="{FF2B5EF4-FFF2-40B4-BE49-F238E27FC236}">
                <a16:creationId xmlns:a16="http://schemas.microsoft.com/office/drawing/2014/main" id="{54BA6BD3-A48D-184D-ADE2-F17A56B003AD}"/>
              </a:ext>
            </a:extLst>
          </p:cNvPr>
          <p:cNvSpPr>
            <a:spLocks/>
          </p:cNvSpPr>
          <p:nvPr/>
        </p:nvSpPr>
        <p:spPr bwMode="auto">
          <a:xfrm>
            <a:off x="50800" y="1257300"/>
            <a:ext cx="328613" cy="304800"/>
          </a:xfrm>
          <a:custGeom>
            <a:avLst/>
            <a:gdLst>
              <a:gd name="T0" fmla="*/ 2147483646 w 207"/>
              <a:gd name="T1" fmla="*/ 0 h 162"/>
              <a:gd name="T2" fmla="*/ 0 w 207"/>
              <a:gd name="T3" fmla="*/ 0 h 162"/>
              <a:gd name="T4" fmla="*/ 0 w 207"/>
              <a:gd name="T5" fmla="*/ 2147483646 h 162"/>
              <a:gd name="T6" fmla="*/ 2147483646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spTree>
  </p:cSld>
  <p:clrMapOvr>
    <a:masterClrMapping/>
  </p:clrMapOvr>
  <p:transition spd="slow" advTm="0">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95363"/>
                                        </p:tgtEl>
                                        <p:attrNameLst>
                                          <p:attrName>style.visibility</p:attrName>
                                        </p:attrNameLst>
                                      </p:cBhvr>
                                      <p:to>
                                        <p:strVal val="visible"/>
                                      </p:to>
                                    </p:set>
                                    <p:anim calcmode="lin" valueType="num">
                                      <p:cBhvr>
                                        <p:cTn id="7" dur="500" fill="hold"/>
                                        <p:tgtEl>
                                          <p:spTgt spid="1295363"/>
                                        </p:tgtEl>
                                        <p:attrNameLst>
                                          <p:attrName>ppt_w</p:attrName>
                                        </p:attrNameLst>
                                      </p:cBhvr>
                                      <p:tavLst>
                                        <p:tav tm="0">
                                          <p:val>
                                            <p:fltVal val="0"/>
                                          </p:val>
                                        </p:tav>
                                        <p:tav tm="100000">
                                          <p:val>
                                            <p:strVal val="#ppt_w"/>
                                          </p:val>
                                        </p:tav>
                                      </p:tavLst>
                                    </p:anim>
                                    <p:anim calcmode="lin" valueType="num">
                                      <p:cBhvr>
                                        <p:cTn id="8" dur="500" fill="hold"/>
                                        <p:tgtEl>
                                          <p:spTgt spid="1295363"/>
                                        </p:tgtEl>
                                        <p:attrNameLst>
                                          <p:attrName>ppt_h</p:attrName>
                                        </p:attrNameLst>
                                      </p:cBhvr>
                                      <p:tavLst>
                                        <p:tav tm="0">
                                          <p:val>
                                            <p:fltVal val="0"/>
                                          </p:val>
                                        </p:tav>
                                        <p:tav tm="100000">
                                          <p:val>
                                            <p:strVal val="#ppt_h"/>
                                          </p:val>
                                        </p:tav>
                                      </p:tavLst>
                                    </p:anim>
                                    <p:animEffect transition="in" filter="fade">
                                      <p:cBhvr>
                                        <p:cTn id="9" dur="500"/>
                                        <p:tgtEl>
                                          <p:spTgt spid="1295363"/>
                                        </p:tgtEl>
                                      </p:cBhvr>
                                    </p:animEffect>
                                  </p:childTnLst>
                                  <p:subTnLst>
                                    <p:audio>
                                      <p:cMediaNode>
                                        <p:cTn display="0" masterRel="sameClick">
                                          <p:stCondLst>
                                            <p:cond evt="begin" delay="0">
                                              <p:tn val="5"/>
                                            </p:cond>
                                          </p:stCondLst>
                                          <p:endCondLst>
                                            <p:cond evt="onStopAudio" delay="0">
                                              <p:tgtEl>
                                                <p:sldTgt/>
                                              </p:tgtEl>
                                            </p:cond>
                                          </p:endCondLst>
                                        </p:cTn>
                                        <p:tgtEl>
                                          <p:sndTgt r:embed="rId3" name="breeze.wav"/>
                                        </p:tgtEl>
                                      </p:cMediaNode>
                                    </p:audio>
                                  </p:subTnLst>
                                </p:cTn>
                              </p:par>
                            </p:childTnLst>
                          </p:cTn>
                        </p:par>
                        <p:par>
                          <p:cTn id="10" fill="hold" nodeType="afterGroup">
                            <p:stCondLst>
                              <p:cond delay="500"/>
                            </p:stCondLst>
                            <p:childTnLst>
                              <p:par>
                                <p:cTn id="11" presetID="4" presetClass="emph" presetSubtype="2" fill="hold" grpId="1" nodeType="afterEffect">
                                  <p:stCondLst>
                                    <p:cond delay="0"/>
                                  </p:stCondLst>
                                  <p:childTnLst>
                                    <p:anim to="0.25" calcmode="lin" valueType="num">
                                      <p:cBhvr override="childStyle">
                                        <p:cTn id="12" dur="2000" fill="hold"/>
                                        <p:tgtEl>
                                          <p:spTgt spid="1295363"/>
                                        </p:tgtEl>
                                        <p:attrNameLst>
                                          <p:attrName>style.fontSize</p:attrName>
                                        </p:attrNameLst>
                                      </p:cBhvr>
                                    </p:anim>
                                  </p:childTnLst>
                                </p:cTn>
                              </p:par>
                              <p:par>
                                <p:cTn id="13" presetID="64" presetClass="path" presetSubtype="0" accel="50000" decel="50000" fill="hold" grpId="2" nodeType="withEffect">
                                  <p:stCondLst>
                                    <p:cond delay="0"/>
                                  </p:stCondLst>
                                  <p:childTnLst>
                                    <p:animMotion origin="layout" path="M 3.05556E-6 -2.36994E-6 L 3.05556E-6 -0.42173 " pathEditMode="relative" rAng="0" ptsTypes="AA">
                                      <p:cBhvr>
                                        <p:cTn id="14" dur="1000" fill="hold"/>
                                        <p:tgtEl>
                                          <p:spTgt spid="1295363"/>
                                        </p:tgtEl>
                                        <p:attrNameLst>
                                          <p:attrName>ppt_x</p:attrName>
                                          <p:attrName>ppt_y</p:attrName>
                                        </p:attrNameLst>
                                      </p:cBhvr>
                                      <p:rCtr x="0" y="-21087"/>
                                    </p:animMotion>
                                  </p:childTnLst>
                                  <p:subTnLst>
                                    <p:set>
                                      <p:cBhvr override="childStyle">
                                        <p:cTn dur="1" fill="hold" display="0" masterRel="sameClick" afterEffect="1">
                                          <p:stCondLst>
                                            <p:cond evt="end" delay="0">
                                              <p:tn val="13"/>
                                            </p:cond>
                                          </p:stCondLst>
                                        </p:cTn>
                                        <p:tgtEl>
                                          <p:spTgt spid="1295363"/>
                                        </p:tgtEl>
                                        <p:attrNameLst>
                                          <p:attrName>style.visibility</p:attrName>
                                        </p:attrNameLst>
                                      </p:cBhvr>
                                      <p:to>
                                        <p:strVal val="hidden"/>
                                      </p:to>
                                    </p:set>
                                  </p:subTnLst>
                                </p:cTn>
                              </p:par>
                              <p:par>
                                <p:cTn id="15" presetID="10" presetClass="exit" presetSubtype="0" fill="hold" grpId="3" nodeType="withEffect">
                                  <p:stCondLst>
                                    <p:cond delay="0"/>
                                  </p:stCondLst>
                                  <p:childTnLst>
                                    <p:animEffect transition="out" filter="fade">
                                      <p:cBhvr>
                                        <p:cTn id="16" dur="2000"/>
                                        <p:tgtEl>
                                          <p:spTgt spid="1295363"/>
                                        </p:tgtEl>
                                      </p:cBhvr>
                                    </p:animEffect>
                                    <p:set>
                                      <p:cBhvr>
                                        <p:cTn id="17" dur="1" fill="hold">
                                          <p:stCondLst>
                                            <p:cond delay="1999"/>
                                          </p:stCondLst>
                                        </p:cTn>
                                        <p:tgtEl>
                                          <p:spTgt spid="1295363"/>
                                        </p:tgtEl>
                                        <p:attrNameLst>
                                          <p:attrName>style.visibility</p:attrName>
                                        </p:attrNameLst>
                                      </p:cBhvr>
                                      <p:to>
                                        <p:strVal val="hidden"/>
                                      </p:to>
                                    </p:set>
                                  </p:childTnLst>
                                </p:cTn>
                              </p:par>
                              <p:par>
                                <p:cTn id="18" presetID="53" presetClass="entr" presetSubtype="0" fill="hold" grpId="0" nodeType="withEffect">
                                  <p:stCondLst>
                                    <p:cond delay="0"/>
                                  </p:stCondLst>
                                  <p:childTnLst>
                                    <p:set>
                                      <p:cBhvr>
                                        <p:cTn id="19" dur="1" fill="hold">
                                          <p:stCondLst>
                                            <p:cond delay="0"/>
                                          </p:stCondLst>
                                        </p:cTn>
                                        <p:tgtEl>
                                          <p:spTgt spid="1295362"/>
                                        </p:tgtEl>
                                        <p:attrNameLst>
                                          <p:attrName>style.visibility</p:attrName>
                                        </p:attrNameLst>
                                      </p:cBhvr>
                                      <p:to>
                                        <p:strVal val="visible"/>
                                      </p:to>
                                    </p:set>
                                    <p:anim calcmode="lin" valueType="num">
                                      <p:cBhvr>
                                        <p:cTn id="20" dur="2000" fill="hold"/>
                                        <p:tgtEl>
                                          <p:spTgt spid="1295362"/>
                                        </p:tgtEl>
                                        <p:attrNameLst>
                                          <p:attrName>ppt_w</p:attrName>
                                        </p:attrNameLst>
                                      </p:cBhvr>
                                      <p:tavLst>
                                        <p:tav tm="0">
                                          <p:val>
                                            <p:fltVal val="0"/>
                                          </p:val>
                                        </p:tav>
                                        <p:tav tm="100000">
                                          <p:val>
                                            <p:strVal val="#ppt_w"/>
                                          </p:val>
                                        </p:tav>
                                      </p:tavLst>
                                    </p:anim>
                                    <p:anim calcmode="lin" valueType="num">
                                      <p:cBhvr>
                                        <p:cTn id="21" dur="2000" fill="hold"/>
                                        <p:tgtEl>
                                          <p:spTgt spid="1295362"/>
                                        </p:tgtEl>
                                        <p:attrNameLst>
                                          <p:attrName>ppt_h</p:attrName>
                                        </p:attrNameLst>
                                      </p:cBhvr>
                                      <p:tavLst>
                                        <p:tav tm="0">
                                          <p:val>
                                            <p:fltVal val="0"/>
                                          </p:val>
                                        </p:tav>
                                        <p:tav tm="100000">
                                          <p:val>
                                            <p:strVal val="#ppt_h"/>
                                          </p:val>
                                        </p:tav>
                                      </p:tavLst>
                                    </p:anim>
                                    <p:animEffect transition="in" filter="fade">
                                      <p:cBhvr>
                                        <p:cTn id="22" dur="2000"/>
                                        <p:tgtEl>
                                          <p:spTgt spid="1295362"/>
                                        </p:tgtEl>
                                      </p:cBhvr>
                                    </p:animEffect>
                                  </p:childTnLst>
                                </p:cTn>
                              </p:par>
                              <p:par>
                                <p:cTn id="23" presetID="22" presetClass="entr" presetSubtype="1" fill="hold" nodeType="withEffect">
                                  <p:stCondLst>
                                    <p:cond delay="1000"/>
                                  </p:stCondLst>
                                  <p:childTnLst>
                                    <p:set>
                                      <p:cBhvr>
                                        <p:cTn id="24" dur="1" fill="hold">
                                          <p:stCondLst>
                                            <p:cond delay="0"/>
                                          </p:stCondLst>
                                        </p:cTn>
                                        <p:tgtEl>
                                          <p:spTgt spid="1295367"/>
                                        </p:tgtEl>
                                        <p:attrNameLst>
                                          <p:attrName>style.visibility</p:attrName>
                                        </p:attrNameLst>
                                      </p:cBhvr>
                                      <p:to>
                                        <p:strVal val="visible"/>
                                      </p:to>
                                    </p:set>
                                    <p:animEffect transition="in" filter="wipe(up)">
                                      <p:cBhvr>
                                        <p:cTn id="25" dur="1000"/>
                                        <p:tgtEl>
                                          <p:spTgt spid="1295367"/>
                                        </p:tgtEl>
                                      </p:cBhvr>
                                    </p:animEffect>
                                  </p:childTnLst>
                                  <p:subTnLst>
                                    <p:audio>
                                      <p:cMediaNode>
                                        <p:cTn display="0" masterRel="sameClick">
                                          <p:stCondLst>
                                            <p:cond evt="begin" delay="0">
                                              <p:tn val="23"/>
                                            </p:cond>
                                          </p:stCondLst>
                                          <p:endCondLst>
                                            <p:cond evt="onStopAudio" delay="0">
                                              <p:tgtEl>
                                                <p:sldTgt/>
                                              </p:tgtEl>
                                            </p:cond>
                                          </p:endCondLst>
                                        </p:cTn>
                                        <p:tgtEl>
                                          <p:sndTgt r:embed="rId4" name="push.wav"/>
                                        </p:tgtEl>
                                      </p:cMediaNode>
                                    </p:audio>
                                  </p:subTnLst>
                                </p:cTn>
                              </p:par>
                              <p:par>
                                <p:cTn id="26" presetID="47" presetClass="entr" presetSubtype="0" fill="hold" nodeType="with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2" grpId="0"/>
      <p:bldP spid="1295363" grpId="0"/>
      <p:bldP spid="1295363" grpId="1"/>
      <p:bldP spid="1295363" grpId="2"/>
      <p:bldP spid="1295363"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61130478-469A-D14D-9E70-13BB5100D99B}"/>
              </a:ext>
            </a:extLst>
          </p:cNvPr>
          <p:cNvSpPr>
            <a:spLocks noGrp="1" noChangeArrowheads="1"/>
          </p:cNvSpPr>
          <p:nvPr>
            <p:ph type="body" idx="1"/>
          </p:nvPr>
        </p:nvSpPr>
        <p:spPr>
          <a:xfrm>
            <a:off x="1889125" y="1143000"/>
            <a:ext cx="7254875" cy="5638800"/>
          </a:xfrm>
        </p:spPr>
        <p:txBody>
          <a:bodyPr/>
          <a:lstStyle/>
          <a:p>
            <a:r>
              <a:rPr lang="es-ES" altLang="es-ES"/>
              <a:t>REST utiliza el protocolo HTTP como base de su arquitectura</a:t>
            </a:r>
          </a:p>
          <a:p>
            <a:pPr lvl="1"/>
            <a:r>
              <a:rPr lang="es-ES" altLang="es-ES"/>
              <a:t>Cliente-Servidor</a:t>
            </a:r>
          </a:p>
          <a:p>
            <a:pPr lvl="1"/>
            <a:r>
              <a:rPr lang="es-ES" altLang="es-ES"/>
              <a:t>Arquitectura sin estados</a:t>
            </a:r>
          </a:p>
          <a:p>
            <a:pPr lvl="1"/>
            <a:r>
              <a:rPr lang="es-ES" altLang="es-ES"/>
              <a:t>Trabaja con recursos</a:t>
            </a:r>
          </a:p>
          <a:p>
            <a:pPr lvl="1"/>
            <a:r>
              <a:rPr lang="es-ES" altLang="es-ES"/>
              <a:t>Cada recurso está identificado por una URI</a:t>
            </a:r>
          </a:p>
          <a:p>
            <a:pPr lvl="1"/>
            <a:r>
              <a:rPr lang="es-ES" altLang="es-ES"/>
              <a:t>Las operaciones son mapeadas directamente a los métodos HTTP</a:t>
            </a:r>
          </a:p>
          <a:p>
            <a:pPr lvl="2"/>
            <a:r>
              <a:rPr lang="es-ES" altLang="es-ES"/>
              <a:t>GET, POST, PUT, DELETE, PATCH…</a:t>
            </a:r>
          </a:p>
          <a:p>
            <a:pPr lvl="1"/>
            <a:r>
              <a:rPr lang="es-ES" altLang="es-ES"/>
              <a:t>La información es codificada en el cuerpo HTTP (XML, JSON, HTML…)</a:t>
            </a:r>
            <a:endParaRPr lang="en-US" altLang="es-ES"/>
          </a:p>
        </p:txBody>
      </p:sp>
      <p:sp>
        <p:nvSpPr>
          <p:cNvPr id="1363971" name="Rectangle 3">
            <a:extLst>
              <a:ext uri="{FF2B5EF4-FFF2-40B4-BE49-F238E27FC236}">
                <a16:creationId xmlns:a16="http://schemas.microsoft.com/office/drawing/2014/main" id="{4CCDF779-CE69-224C-A8FC-93274C2170CA}"/>
              </a:ext>
            </a:extLst>
          </p:cNvPr>
          <p:cNvSpPr>
            <a:spLocks noGrp="1" noChangeArrowheads="1"/>
          </p:cNvSpPr>
          <p:nvPr>
            <p:ph type="title"/>
          </p:nvPr>
        </p:nvSpPr>
        <p:spPr/>
        <p:txBody>
          <a:bodyPr/>
          <a:lstStyle/>
          <a:p>
            <a:pPr eaLnBrk="1" hangingPunct="1"/>
            <a:r>
              <a:rPr lang="es-ES" altLang="en-US"/>
              <a:t>servicios web</a:t>
            </a:r>
          </a:p>
        </p:txBody>
      </p:sp>
      <p:sp>
        <p:nvSpPr>
          <p:cNvPr id="1363972" name="Text Box 4">
            <a:extLst>
              <a:ext uri="{FF2B5EF4-FFF2-40B4-BE49-F238E27FC236}">
                <a16:creationId xmlns:a16="http://schemas.microsoft.com/office/drawing/2014/main" id="{F16069A3-D8AA-884E-804C-910882E82F3D}"/>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estilo REST</a:t>
            </a:r>
            <a:endParaRPr lang="es-ES" altLang="en-US" sz="2400">
              <a:solidFill>
                <a:schemeClr val="hlink"/>
              </a:solidFill>
            </a:endParaRPr>
          </a:p>
        </p:txBody>
      </p:sp>
      <p:grpSp>
        <p:nvGrpSpPr>
          <p:cNvPr id="44036" name="Group 2">
            <a:extLst>
              <a:ext uri="{FF2B5EF4-FFF2-40B4-BE49-F238E27FC236}">
                <a16:creationId xmlns:a16="http://schemas.microsoft.com/office/drawing/2014/main" id="{73E90F29-F8BE-964B-91B3-A14500A3214F}"/>
              </a:ext>
            </a:extLst>
          </p:cNvPr>
          <p:cNvGrpSpPr>
            <a:grpSpLocks/>
          </p:cNvGrpSpPr>
          <p:nvPr/>
        </p:nvGrpSpPr>
        <p:grpSpPr bwMode="auto">
          <a:xfrm>
            <a:off x="50800" y="1257300"/>
            <a:ext cx="1733550" cy="442913"/>
            <a:chOff x="32" y="792"/>
            <a:chExt cx="1092" cy="279"/>
          </a:xfrm>
        </p:grpSpPr>
        <p:grpSp>
          <p:nvGrpSpPr>
            <p:cNvPr id="44037" name="Group 3">
              <a:extLst>
                <a:ext uri="{FF2B5EF4-FFF2-40B4-BE49-F238E27FC236}">
                  <a16:creationId xmlns:a16="http://schemas.microsoft.com/office/drawing/2014/main" id="{0ECF1FAB-0E04-D349-A5D7-1138F7F5AE98}"/>
                </a:ext>
              </a:extLst>
            </p:cNvPr>
            <p:cNvGrpSpPr>
              <a:grpSpLocks/>
            </p:cNvGrpSpPr>
            <p:nvPr/>
          </p:nvGrpSpPr>
          <p:grpSpPr bwMode="auto">
            <a:xfrm>
              <a:off x="68" y="879"/>
              <a:ext cx="1056" cy="192"/>
              <a:chOff x="67" y="479"/>
              <a:chExt cx="1056" cy="192"/>
            </a:xfrm>
          </p:grpSpPr>
          <p:sp>
            <p:nvSpPr>
              <p:cNvPr id="44039" name="AutoShape 4">
                <a:extLst>
                  <a:ext uri="{FF2B5EF4-FFF2-40B4-BE49-F238E27FC236}">
                    <a16:creationId xmlns:a16="http://schemas.microsoft.com/office/drawing/2014/main" id="{A8F8302D-BE10-6842-92B9-5C4B39FF39A1}"/>
                  </a:ext>
                </a:extLst>
              </p:cNvPr>
              <p:cNvSpPr>
                <a:spLocks noChangeArrowheads="1"/>
              </p:cNvSpPr>
              <p:nvPr/>
            </p:nvSpPr>
            <p:spPr bwMode="auto">
              <a:xfrm>
                <a:off x="88" y="498"/>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44040" name="Text Box 5">
                <a:extLst>
                  <a:ext uri="{FF2B5EF4-FFF2-40B4-BE49-F238E27FC236}">
                    <a16:creationId xmlns:a16="http://schemas.microsoft.com/office/drawing/2014/main" id="{60904DA6-4D52-6B4F-A9C1-D9FE06A9F868}"/>
                  </a:ext>
                </a:extLst>
              </p:cNvPr>
              <p:cNvSpPr txBox="1">
                <a:spLocks noChangeArrowheads="1"/>
              </p:cNvSpPr>
              <p:nvPr/>
            </p:nvSpPr>
            <p:spPr bwMode="auto">
              <a:xfrm>
                <a:off x="67"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44038" name="Freeform 6">
              <a:extLst>
                <a:ext uri="{FF2B5EF4-FFF2-40B4-BE49-F238E27FC236}">
                  <a16:creationId xmlns:a16="http://schemas.microsoft.com/office/drawing/2014/main" id="{496C1786-B506-0C45-80BE-AE07CB2E41ED}"/>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363971"/>
                                        </p:tgtEl>
                                      </p:cBhvr>
                                    </p:animEffect>
                                    <p:animScale>
                                      <p:cBhvr>
                                        <p:cTn id="7" dur="500" autoRev="1" fill="hold"/>
                                        <p:tgtEl>
                                          <p:spTgt spid="1363971"/>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363972"/>
                                        </p:tgtEl>
                                        <p:attrNameLst>
                                          <p:attrName>style.visibility</p:attrName>
                                        </p:attrNameLst>
                                      </p:cBhvr>
                                      <p:to>
                                        <p:strVal val="visible"/>
                                      </p:to>
                                    </p:set>
                                    <p:anim calcmode="lin" valueType="num">
                                      <p:cBhvr>
                                        <p:cTn id="10" dur="1000" fill="hold"/>
                                        <p:tgtEl>
                                          <p:spTgt spid="1363972"/>
                                        </p:tgtEl>
                                        <p:attrNameLst>
                                          <p:attrName>ppt_w</p:attrName>
                                        </p:attrNameLst>
                                      </p:cBhvr>
                                      <p:tavLst>
                                        <p:tav tm="0">
                                          <p:val>
                                            <p:strVal val="#ppt_w*0.70"/>
                                          </p:val>
                                        </p:tav>
                                        <p:tav tm="100000">
                                          <p:val>
                                            <p:strVal val="#ppt_w"/>
                                          </p:val>
                                        </p:tav>
                                      </p:tavLst>
                                    </p:anim>
                                    <p:anim calcmode="lin" valueType="num">
                                      <p:cBhvr>
                                        <p:cTn id="11" dur="1000" fill="hold"/>
                                        <p:tgtEl>
                                          <p:spTgt spid="1363972"/>
                                        </p:tgtEl>
                                        <p:attrNameLst>
                                          <p:attrName>ppt_h</p:attrName>
                                        </p:attrNameLst>
                                      </p:cBhvr>
                                      <p:tavLst>
                                        <p:tav tm="0">
                                          <p:val>
                                            <p:strVal val="#ppt_h"/>
                                          </p:val>
                                        </p:tav>
                                        <p:tav tm="100000">
                                          <p:val>
                                            <p:strVal val="#ppt_h"/>
                                          </p:val>
                                        </p:tav>
                                      </p:tavLst>
                                    </p:anim>
                                    <p:animEffect transition="in" filter="fade">
                                      <p:cBhvr>
                                        <p:cTn id="12" dur="1000"/>
                                        <p:tgtEl>
                                          <p:spTgt spid="1363972"/>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363970">
                                            <p:txEl>
                                              <p:pRg st="0" end="0"/>
                                            </p:txEl>
                                          </p:spTgt>
                                        </p:tgtEl>
                                        <p:attrNameLst>
                                          <p:attrName>style.visibility</p:attrName>
                                        </p:attrNameLst>
                                      </p:cBhvr>
                                      <p:to>
                                        <p:strVal val="visible"/>
                                      </p:to>
                                    </p:set>
                                    <p:animEffect transition="in" filter="fade">
                                      <p:cBhvr>
                                        <p:cTn id="15" dur="500"/>
                                        <p:tgtEl>
                                          <p:spTgt spid="1363970">
                                            <p:txEl>
                                              <p:pRg st="0" end="0"/>
                                            </p:txEl>
                                          </p:spTgt>
                                        </p:tgtEl>
                                      </p:cBhvr>
                                    </p:animEffect>
                                    <p:anim calcmode="lin" valueType="num">
                                      <p:cBhvr>
                                        <p:cTn id="16" dur="500" fill="hold"/>
                                        <p:tgtEl>
                                          <p:spTgt spid="1363970">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363970">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0" end="0"/>
                                            </p:txEl>
                                          </p:spTgt>
                                        </p:tgtEl>
                                        <p:attrNameLst>
                                          <p:attrName>ppt_c</p:attrName>
                                        </p:attrNameLst>
                                      </p:cBhvr>
                                      <p:to>
                                        <a:schemeClr val="folHlink"/>
                                      </p:to>
                                    </p:animClr>
                                  </p:subTnLst>
                                </p:cTn>
                              </p:par>
                              <p:par>
                                <p:cTn id="18" presetID="42" presetClass="entr" presetSubtype="0" fill="hold" nodeType="withEffect">
                                  <p:stCondLst>
                                    <p:cond delay="0"/>
                                  </p:stCondLst>
                                  <p:childTnLst>
                                    <p:set>
                                      <p:cBhvr>
                                        <p:cTn id="19" dur="1" fill="hold">
                                          <p:stCondLst>
                                            <p:cond delay="0"/>
                                          </p:stCondLst>
                                        </p:cTn>
                                        <p:tgtEl>
                                          <p:spTgt spid="1363970">
                                            <p:txEl>
                                              <p:pRg st="1" end="1"/>
                                            </p:txEl>
                                          </p:spTgt>
                                        </p:tgtEl>
                                        <p:attrNameLst>
                                          <p:attrName>style.visibility</p:attrName>
                                        </p:attrNameLst>
                                      </p:cBhvr>
                                      <p:to>
                                        <p:strVal val="visible"/>
                                      </p:to>
                                    </p:set>
                                    <p:animEffect transition="in" filter="fade">
                                      <p:cBhvr>
                                        <p:cTn id="20" dur="500"/>
                                        <p:tgtEl>
                                          <p:spTgt spid="1363970">
                                            <p:txEl>
                                              <p:pRg st="1" end="1"/>
                                            </p:txEl>
                                          </p:spTgt>
                                        </p:tgtEl>
                                      </p:cBhvr>
                                    </p:animEffect>
                                    <p:anim calcmode="lin" valueType="num">
                                      <p:cBhvr>
                                        <p:cTn id="21" dur="500" fill="hold"/>
                                        <p:tgtEl>
                                          <p:spTgt spid="1363970">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363970">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 end="1"/>
                                            </p:txEl>
                                          </p:spTgt>
                                        </p:tgtEl>
                                        <p:attrNameLst>
                                          <p:attrName>ppt_c</p:attrName>
                                        </p:attrNameLst>
                                      </p:cBhvr>
                                      <p:to>
                                        <a:schemeClr val="folHlink"/>
                                      </p:to>
                                    </p:animClr>
                                  </p:subTnLst>
                                </p:cTn>
                              </p:par>
                              <p:par>
                                <p:cTn id="23" presetID="42" presetClass="entr" presetSubtype="0" fill="hold" nodeType="withEffect">
                                  <p:stCondLst>
                                    <p:cond delay="0"/>
                                  </p:stCondLst>
                                  <p:childTnLst>
                                    <p:set>
                                      <p:cBhvr>
                                        <p:cTn id="24" dur="1" fill="hold">
                                          <p:stCondLst>
                                            <p:cond delay="0"/>
                                          </p:stCondLst>
                                        </p:cTn>
                                        <p:tgtEl>
                                          <p:spTgt spid="1363970">
                                            <p:txEl>
                                              <p:pRg st="2" end="2"/>
                                            </p:txEl>
                                          </p:spTgt>
                                        </p:tgtEl>
                                        <p:attrNameLst>
                                          <p:attrName>style.visibility</p:attrName>
                                        </p:attrNameLst>
                                      </p:cBhvr>
                                      <p:to>
                                        <p:strVal val="visible"/>
                                      </p:to>
                                    </p:set>
                                    <p:animEffect transition="in" filter="fade">
                                      <p:cBhvr>
                                        <p:cTn id="25" dur="500"/>
                                        <p:tgtEl>
                                          <p:spTgt spid="1363970">
                                            <p:txEl>
                                              <p:pRg st="2" end="2"/>
                                            </p:txEl>
                                          </p:spTgt>
                                        </p:tgtEl>
                                      </p:cBhvr>
                                    </p:animEffect>
                                    <p:anim calcmode="lin" valueType="num">
                                      <p:cBhvr>
                                        <p:cTn id="26" dur="500" fill="hold"/>
                                        <p:tgtEl>
                                          <p:spTgt spid="1363970">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63970">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2" end="2"/>
                                            </p:txEl>
                                          </p:spTgt>
                                        </p:tgtEl>
                                        <p:attrNameLst>
                                          <p:attrName>ppt_c</p:attrName>
                                        </p:attrNameLst>
                                      </p:cBhvr>
                                      <p:to>
                                        <a:schemeClr val="folHlink"/>
                                      </p:to>
                                    </p:animClr>
                                  </p:subTnLst>
                                </p:cTn>
                              </p:par>
                              <p:par>
                                <p:cTn id="28" presetID="42" presetClass="entr" presetSubtype="0" fill="hold" nodeType="withEffect">
                                  <p:stCondLst>
                                    <p:cond delay="0"/>
                                  </p:stCondLst>
                                  <p:childTnLst>
                                    <p:set>
                                      <p:cBhvr>
                                        <p:cTn id="29" dur="1" fill="hold">
                                          <p:stCondLst>
                                            <p:cond delay="0"/>
                                          </p:stCondLst>
                                        </p:cTn>
                                        <p:tgtEl>
                                          <p:spTgt spid="1363970">
                                            <p:txEl>
                                              <p:pRg st="3" end="3"/>
                                            </p:txEl>
                                          </p:spTgt>
                                        </p:tgtEl>
                                        <p:attrNameLst>
                                          <p:attrName>style.visibility</p:attrName>
                                        </p:attrNameLst>
                                      </p:cBhvr>
                                      <p:to>
                                        <p:strVal val="visible"/>
                                      </p:to>
                                    </p:set>
                                    <p:animEffect transition="in" filter="fade">
                                      <p:cBhvr>
                                        <p:cTn id="30" dur="500"/>
                                        <p:tgtEl>
                                          <p:spTgt spid="1363970">
                                            <p:txEl>
                                              <p:pRg st="3" end="3"/>
                                            </p:txEl>
                                          </p:spTgt>
                                        </p:tgtEl>
                                      </p:cBhvr>
                                    </p:animEffect>
                                    <p:anim calcmode="lin" valueType="num">
                                      <p:cBhvr>
                                        <p:cTn id="31" dur="500" fill="hold"/>
                                        <p:tgtEl>
                                          <p:spTgt spid="1363970">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363970">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3" end="3"/>
                                            </p:txEl>
                                          </p:spTgt>
                                        </p:tgtEl>
                                        <p:attrNameLst>
                                          <p:attrName>ppt_c</p:attrName>
                                        </p:attrNameLst>
                                      </p:cBhvr>
                                      <p:to>
                                        <a:schemeClr val="folHlink"/>
                                      </p:to>
                                    </p:animClr>
                                  </p:subTnLst>
                                </p:cTn>
                              </p:par>
                              <p:par>
                                <p:cTn id="33" presetID="42" presetClass="entr" presetSubtype="0" fill="hold" nodeType="withEffect">
                                  <p:stCondLst>
                                    <p:cond delay="0"/>
                                  </p:stCondLst>
                                  <p:childTnLst>
                                    <p:set>
                                      <p:cBhvr>
                                        <p:cTn id="34" dur="1" fill="hold">
                                          <p:stCondLst>
                                            <p:cond delay="0"/>
                                          </p:stCondLst>
                                        </p:cTn>
                                        <p:tgtEl>
                                          <p:spTgt spid="1363970">
                                            <p:txEl>
                                              <p:pRg st="4" end="4"/>
                                            </p:txEl>
                                          </p:spTgt>
                                        </p:tgtEl>
                                        <p:attrNameLst>
                                          <p:attrName>style.visibility</p:attrName>
                                        </p:attrNameLst>
                                      </p:cBhvr>
                                      <p:to>
                                        <p:strVal val="visible"/>
                                      </p:to>
                                    </p:set>
                                    <p:animEffect transition="in" filter="fade">
                                      <p:cBhvr>
                                        <p:cTn id="35" dur="500"/>
                                        <p:tgtEl>
                                          <p:spTgt spid="1363970">
                                            <p:txEl>
                                              <p:pRg st="4" end="4"/>
                                            </p:txEl>
                                          </p:spTgt>
                                        </p:tgtEl>
                                      </p:cBhvr>
                                    </p:animEffect>
                                    <p:anim calcmode="lin" valueType="num">
                                      <p:cBhvr>
                                        <p:cTn id="36" dur="500" fill="hold"/>
                                        <p:tgtEl>
                                          <p:spTgt spid="136397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363970">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4" end="4"/>
                                            </p:txEl>
                                          </p:spTgt>
                                        </p:tgtEl>
                                        <p:attrNameLst>
                                          <p:attrName>ppt_c</p:attrName>
                                        </p:attrNameLst>
                                      </p:cBhvr>
                                      <p:to>
                                        <a:schemeClr val="folHlink"/>
                                      </p:to>
                                    </p:animClr>
                                  </p:subTnLst>
                                </p:cTn>
                              </p:par>
                              <p:par>
                                <p:cTn id="38" presetID="42" presetClass="entr" presetSubtype="0" fill="hold" nodeType="withEffect">
                                  <p:stCondLst>
                                    <p:cond delay="0"/>
                                  </p:stCondLst>
                                  <p:childTnLst>
                                    <p:set>
                                      <p:cBhvr>
                                        <p:cTn id="39" dur="1" fill="hold">
                                          <p:stCondLst>
                                            <p:cond delay="0"/>
                                          </p:stCondLst>
                                        </p:cTn>
                                        <p:tgtEl>
                                          <p:spTgt spid="1363970">
                                            <p:txEl>
                                              <p:pRg st="5" end="5"/>
                                            </p:txEl>
                                          </p:spTgt>
                                        </p:tgtEl>
                                        <p:attrNameLst>
                                          <p:attrName>style.visibility</p:attrName>
                                        </p:attrNameLst>
                                      </p:cBhvr>
                                      <p:to>
                                        <p:strVal val="visible"/>
                                      </p:to>
                                    </p:set>
                                    <p:animEffect transition="in" filter="fade">
                                      <p:cBhvr>
                                        <p:cTn id="40" dur="500"/>
                                        <p:tgtEl>
                                          <p:spTgt spid="1363970">
                                            <p:txEl>
                                              <p:pRg st="5" end="5"/>
                                            </p:txEl>
                                          </p:spTgt>
                                        </p:tgtEl>
                                      </p:cBhvr>
                                    </p:animEffect>
                                    <p:anim calcmode="lin" valueType="num">
                                      <p:cBhvr>
                                        <p:cTn id="41" dur="500" fill="hold"/>
                                        <p:tgtEl>
                                          <p:spTgt spid="1363970">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1363970">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5" end="5"/>
                                            </p:txEl>
                                          </p:spTgt>
                                        </p:tgtEl>
                                        <p:attrNameLst>
                                          <p:attrName>ppt_c</p:attrName>
                                        </p:attrNameLst>
                                      </p:cBhvr>
                                      <p:to>
                                        <a:schemeClr val="folHlink"/>
                                      </p:to>
                                    </p:animClr>
                                  </p:subTnLst>
                                </p:cTn>
                              </p:par>
                              <p:par>
                                <p:cTn id="43" presetID="42" presetClass="entr" presetSubtype="0" fill="hold" nodeType="withEffect">
                                  <p:stCondLst>
                                    <p:cond delay="0"/>
                                  </p:stCondLst>
                                  <p:childTnLst>
                                    <p:set>
                                      <p:cBhvr>
                                        <p:cTn id="44" dur="1" fill="hold">
                                          <p:stCondLst>
                                            <p:cond delay="0"/>
                                          </p:stCondLst>
                                        </p:cTn>
                                        <p:tgtEl>
                                          <p:spTgt spid="1363970">
                                            <p:txEl>
                                              <p:pRg st="6" end="6"/>
                                            </p:txEl>
                                          </p:spTgt>
                                        </p:tgtEl>
                                        <p:attrNameLst>
                                          <p:attrName>style.visibility</p:attrName>
                                        </p:attrNameLst>
                                      </p:cBhvr>
                                      <p:to>
                                        <p:strVal val="visible"/>
                                      </p:to>
                                    </p:set>
                                    <p:animEffect transition="in" filter="fade">
                                      <p:cBhvr>
                                        <p:cTn id="45" dur="500"/>
                                        <p:tgtEl>
                                          <p:spTgt spid="1363970">
                                            <p:txEl>
                                              <p:pRg st="6" end="6"/>
                                            </p:txEl>
                                          </p:spTgt>
                                        </p:tgtEl>
                                      </p:cBhvr>
                                    </p:animEffect>
                                    <p:anim calcmode="lin" valueType="num">
                                      <p:cBhvr>
                                        <p:cTn id="46" dur="500" fill="hold"/>
                                        <p:tgtEl>
                                          <p:spTgt spid="1363970">
                                            <p:txEl>
                                              <p:pRg st="6" end="6"/>
                                            </p:txEl>
                                          </p:spTgt>
                                        </p:tgtEl>
                                        <p:attrNameLst>
                                          <p:attrName>ppt_x</p:attrName>
                                        </p:attrNameLst>
                                      </p:cBhvr>
                                      <p:tavLst>
                                        <p:tav tm="0">
                                          <p:val>
                                            <p:strVal val="#ppt_x"/>
                                          </p:val>
                                        </p:tav>
                                        <p:tav tm="100000">
                                          <p:val>
                                            <p:strVal val="#ppt_x"/>
                                          </p:val>
                                        </p:tav>
                                      </p:tavLst>
                                    </p:anim>
                                    <p:anim calcmode="lin" valueType="num">
                                      <p:cBhvr>
                                        <p:cTn id="47" dur="500" fill="hold"/>
                                        <p:tgtEl>
                                          <p:spTgt spid="1363970">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6" end="6"/>
                                            </p:txEl>
                                          </p:spTgt>
                                        </p:tgtEl>
                                        <p:attrNameLst>
                                          <p:attrName>ppt_c</p:attrName>
                                        </p:attrNameLst>
                                      </p:cBhvr>
                                      <p:to>
                                        <a:schemeClr val="folHlink"/>
                                      </p:to>
                                    </p:animClr>
                                  </p:subTnLst>
                                </p:cTn>
                              </p:par>
                              <p:par>
                                <p:cTn id="48" presetID="42" presetClass="entr" presetSubtype="0" fill="hold" nodeType="withEffect">
                                  <p:stCondLst>
                                    <p:cond delay="0"/>
                                  </p:stCondLst>
                                  <p:childTnLst>
                                    <p:set>
                                      <p:cBhvr>
                                        <p:cTn id="49" dur="1" fill="hold">
                                          <p:stCondLst>
                                            <p:cond delay="0"/>
                                          </p:stCondLst>
                                        </p:cTn>
                                        <p:tgtEl>
                                          <p:spTgt spid="1363970">
                                            <p:txEl>
                                              <p:pRg st="7" end="7"/>
                                            </p:txEl>
                                          </p:spTgt>
                                        </p:tgtEl>
                                        <p:attrNameLst>
                                          <p:attrName>style.visibility</p:attrName>
                                        </p:attrNameLst>
                                      </p:cBhvr>
                                      <p:to>
                                        <p:strVal val="visible"/>
                                      </p:to>
                                    </p:set>
                                    <p:animEffect transition="in" filter="fade">
                                      <p:cBhvr>
                                        <p:cTn id="50" dur="500"/>
                                        <p:tgtEl>
                                          <p:spTgt spid="1363970">
                                            <p:txEl>
                                              <p:pRg st="7" end="7"/>
                                            </p:txEl>
                                          </p:spTgt>
                                        </p:tgtEl>
                                      </p:cBhvr>
                                    </p:animEffect>
                                    <p:anim calcmode="lin" valueType="num">
                                      <p:cBhvr>
                                        <p:cTn id="51" dur="500" fill="hold"/>
                                        <p:tgtEl>
                                          <p:spTgt spid="1363970">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1363970">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1" grpId="0"/>
      <p:bldP spid="136397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18951793-DA58-A347-B1B8-2342537C3FAA}"/>
              </a:ext>
            </a:extLst>
          </p:cNvPr>
          <p:cNvSpPr>
            <a:spLocks noGrp="1" noChangeArrowheads="1"/>
          </p:cNvSpPr>
          <p:nvPr>
            <p:ph type="body" idx="1"/>
          </p:nvPr>
        </p:nvSpPr>
        <p:spPr>
          <a:xfrm>
            <a:off x="1889125" y="1143000"/>
            <a:ext cx="7254875" cy="5638800"/>
          </a:xfrm>
        </p:spPr>
        <p:txBody>
          <a:bodyPr/>
          <a:lstStyle/>
          <a:p>
            <a:r>
              <a:rPr lang="es-ES" altLang="es-ES" sz="2000"/>
              <a:t>Utiliza la identificación nativa de HTTP mediante URIs</a:t>
            </a:r>
          </a:p>
          <a:p>
            <a:r>
              <a:rPr lang="es-ES" altLang="es-ES" sz="2000"/>
              <a:t>Tipos</a:t>
            </a:r>
          </a:p>
          <a:p>
            <a:pPr lvl="1"/>
            <a:r>
              <a:rPr lang="es-ES" altLang="es-ES" sz="1800"/>
              <a:t>Recursos simples (</a:t>
            </a:r>
            <a:r>
              <a:rPr lang="es-ES" altLang="es-ES" sz="1800" b="1"/>
              <a:t>Elemento</a:t>
            </a:r>
            <a:r>
              <a:rPr lang="es-ES" altLang="es-ES" sz="1800"/>
              <a:t>)</a:t>
            </a:r>
          </a:p>
          <a:p>
            <a:pPr lvl="2"/>
            <a:r>
              <a:rPr lang="es-ES" altLang="es-ES" sz="1600"/>
              <a:t>Referencia un recurso que puede ser leído, actualizado o eliminado</a:t>
            </a:r>
          </a:p>
          <a:p>
            <a:pPr lvl="2"/>
            <a:r>
              <a:rPr lang="es-ES" altLang="es-ES" sz="1600"/>
              <a:t>Ejemplos</a:t>
            </a:r>
          </a:p>
          <a:p>
            <a:pPr lvl="3"/>
            <a:r>
              <a:rPr lang="es-ES" altLang="es-ES" sz="1400">
                <a:latin typeface="Courier New" panose="02070309020205020404" pitchFamily="49" charset="0"/>
                <a:cs typeface="Courier New" panose="02070309020205020404" pitchFamily="49" charset="0"/>
              </a:rPr>
              <a:t>/user/luis</a:t>
            </a:r>
          </a:p>
          <a:p>
            <a:pPr lvl="3"/>
            <a:r>
              <a:rPr lang="es-ES" altLang="es-ES" sz="1400">
                <a:latin typeface="Courier New" panose="02070309020205020404" pitchFamily="49" charset="0"/>
                <a:cs typeface="Courier New" panose="02070309020205020404" pitchFamily="49" charset="0"/>
              </a:rPr>
              <a:t>/product/89583</a:t>
            </a:r>
          </a:p>
          <a:p>
            <a:pPr lvl="1"/>
            <a:r>
              <a:rPr lang="es-ES" altLang="es-ES" sz="1800"/>
              <a:t>Listas/Arrays de recursos (</a:t>
            </a:r>
            <a:r>
              <a:rPr lang="es-ES" altLang="es-ES" sz="1800" b="1"/>
              <a:t>Colecciones</a:t>
            </a:r>
            <a:r>
              <a:rPr lang="es-ES" altLang="es-ES" sz="1800"/>
              <a:t>)</a:t>
            </a:r>
          </a:p>
          <a:p>
            <a:pPr lvl="2"/>
            <a:r>
              <a:rPr lang="es-ES" altLang="es-ES" sz="1600"/>
              <a:t>Referencia un conjunto de recursos sobre los que adicionalmente se puede insertar nuevos recursos</a:t>
            </a:r>
          </a:p>
          <a:p>
            <a:pPr lvl="2"/>
            <a:r>
              <a:rPr lang="es-ES" altLang="es-ES" sz="1600"/>
              <a:t>Ejemplos</a:t>
            </a:r>
          </a:p>
          <a:p>
            <a:pPr lvl="3"/>
            <a:r>
              <a:rPr lang="es-ES" altLang="es-ES" sz="1400">
                <a:latin typeface="Courier New" panose="02070309020205020404" pitchFamily="49" charset="0"/>
                <a:cs typeface="Courier New" panose="02070309020205020404" pitchFamily="49" charset="0"/>
              </a:rPr>
              <a:t>/user</a:t>
            </a:r>
            <a:r>
              <a:rPr lang="es-ES" altLang="es-ES" sz="1400"/>
              <a:t> -&gt; listado de usuarios</a:t>
            </a:r>
          </a:p>
          <a:p>
            <a:pPr lvl="3"/>
            <a:r>
              <a:rPr lang="es-ES" altLang="es-ES" sz="1400">
                <a:latin typeface="Courier New" panose="02070309020205020404" pitchFamily="49" charset="0"/>
                <a:cs typeface="Courier New" panose="02070309020205020404" pitchFamily="49" charset="0"/>
              </a:rPr>
              <a:t>/product </a:t>
            </a:r>
            <a:r>
              <a:rPr lang="es-ES" altLang="es-ES" sz="1400"/>
              <a:t>-&gt; listado de productos</a:t>
            </a:r>
          </a:p>
          <a:p>
            <a:pPr lvl="3"/>
            <a:r>
              <a:rPr lang="es-ES" altLang="es-ES" sz="1400">
                <a:latin typeface="Courier New" panose="02070309020205020404" pitchFamily="49" charset="0"/>
                <a:cs typeface="Courier New" panose="02070309020205020404" pitchFamily="49" charset="0"/>
              </a:rPr>
              <a:t>/person </a:t>
            </a:r>
            <a:r>
              <a:rPr lang="es-ES" altLang="es-ES" sz="1400"/>
              <a:t>-&gt; listado de personas</a:t>
            </a:r>
          </a:p>
          <a:p>
            <a:pPr lvl="3"/>
            <a:r>
              <a:rPr lang="es-ES" altLang="es-ES" sz="1400">
                <a:latin typeface="Courier New" panose="02070309020205020404" pitchFamily="49" charset="0"/>
                <a:cs typeface="Courier New" panose="02070309020205020404" pitchFamily="49" charset="0"/>
              </a:rPr>
              <a:t>/person/andrew/children </a:t>
            </a:r>
            <a:r>
              <a:rPr lang="es-ES" altLang="es-ES" sz="1400"/>
              <a:t>-&gt; listado de personas que son hijos de Andrew</a:t>
            </a:r>
            <a:endParaRPr lang="en-US" altLang="es-ES" sz="1400"/>
          </a:p>
          <a:p>
            <a:r>
              <a:rPr lang="es-ES" altLang="es-ES" sz="2000"/>
              <a:t>L</a:t>
            </a:r>
            <a:r>
              <a:rPr lang="en-US" altLang="es-ES" sz="2000"/>
              <a:t>a estructura y semántica del direccionamiento es definida en función de la aplicación</a:t>
            </a:r>
            <a:endParaRPr lang="es-ES" altLang="es-ES" sz="2000"/>
          </a:p>
        </p:txBody>
      </p:sp>
      <p:sp>
        <p:nvSpPr>
          <p:cNvPr id="1363971" name="Rectangle 3">
            <a:extLst>
              <a:ext uri="{FF2B5EF4-FFF2-40B4-BE49-F238E27FC236}">
                <a16:creationId xmlns:a16="http://schemas.microsoft.com/office/drawing/2014/main" id="{BE3911A8-92C3-784B-A00A-8179BC743A8B}"/>
              </a:ext>
            </a:extLst>
          </p:cNvPr>
          <p:cNvSpPr>
            <a:spLocks noGrp="1" noChangeArrowheads="1"/>
          </p:cNvSpPr>
          <p:nvPr>
            <p:ph type="title"/>
          </p:nvPr>
        </p:nvSpPr>
        <p:spPr/>
        <p:txBody>
          <a:bodyPr/>
          <a:lstStyle/>
          <a:p>
            <a:pPr eaLnBrk="1" hangingPunct="1"/>
            <a:r>
              <a:rPr lang="es-ES" altLang="en-US"/>
              <a:t>servicios web</a:t>
            </a:r>
          </a:p>
        </p:txBody>
      </p:sp>
      <p:sp>
        <p:nvSpPr>
          <p:cNvPr id="1363972" name="Text Box 4">
            <a:extLst>
              <a:ext uri="{FF2B5EF4-FFF2-40B4-BE49-F238E27FC236}">
                <a16:creationId xmlns:a16="http://schemas.microsoft.com/office/drawing/2014/main" id="{266F6E5C-250D-BD49-A5A6-E97FD4C37C0B}"/>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fundamentos</a:t>
            </a:r>
            <a:endParaRPr lang="es-ES" altLang="en-US" sz="2400">
              <a:solidFill>
                <a:schemeClr val="hlink"/>
              </a:solidFill>
            </a:endParaRPr>
          </a:p>
        </p:txBody>
      </p:sp>
      <p:grpSp>
        <p:nvGrpSpPr>
          <p:cNvPr id="46084" name="Group 2">
            <a:extLst>
              <a:ext uri="{FF2B5EF4-FFF2-40B4-BE49-F238E27FC236}">
                <a16:creationId xmlns:a16="http://schemas.microsoft.com/office/drawing/2014/main" id="{3D8E6B25-2415-124B-BDF5-CE0501C1A6E9}"/>
              </a:ext>
            </a:extLst>
          </p:cNvPr>
          <p:cNvGrpSpPr>
            <a:grpSpLocks/>
          </p:cNvGrpSpPr>
          <p:nvPr/>
        </p:nvGrpSpPr>
        <p:grpSpPr bwMode="auto">
          <a:xfrm>
            <a:off x="50800" y="1257300"/>
            <a:ext cx="1765300" cy="442913"/>
            <a:chOff x="32" y="792"/>
            <a:chExt cx="1112" cy="279"/>
          </a:xfrm>
        </p:grpSpPr>
        <p:grpSp>
          <p:nvGrpSpPr>
            <p:cNvPr id="46085" name="Group 3">
              <a:extLst>
                <a:ext uri="{FF2B5EF4-FFF2-40B4-BE49-F238E27FC236}">
                  <a16:creationId xmlns:a16="http://schemas.microsoft.com/office/drawing/2014/main" id="{763EE0D2-25CE-2A46-BC5A-1E67AFD2AFEB}"/>
                </a:ext>
              </a:extLst>
            </p:cNvPr>
            <p:cNvGrpSpPr>
              <a:grpSpLocks/>
            </p:cNvGrpSpPr>
            <p:nvPr/>
          </p:nvGrpSpPr>
          <p:grpSpPr bwMode="auto">
            <a:xfrm>
              <a:off x="81" y="879"/>
              <a:ext cx="1063" cy="192"/>
              <a:chOff x="80" y="479"/>
              <a:chExt cx="1063" cy="192"/>
            </a:xfrm>
          </p:grpSpPr>
          <p:sp>
            <p:nvSpPr>
              <p:cNvPr id="46087" name="AutoShape 4">
                <a:extLst>
                  <a:ext uri="{FF2B5EF4-FFF2-40B4-BE49-F238E27FC236}">
                    <a16:creationId xmlns:a16="http://schemas.microsoft.com/office/drawing/2014/main" id="{473410DF-FC5D-B245-8593-6EC7733531BF}"/>
                  </a:ext>
                </a:extLst>
              </p:cNvPr>
              <p:cNvSpPr>
                <a:spLocks noChangeArrowheads="1"/>
              </p:cNvSpPr>
              <p:nvPr/>
            </p:nvSpPr>
            <p:spPr bwMode="auto">
              <a:xfrm>
                <a:off x="80" y="50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46088" name="Text Box 5">
                <a:extLst>
                  <a:ext uri="{FF2B5EF4-FFF2-40B4-BE49-F238E27FC236}">
                    <a16:creationId xmlns:a16="http://schemas.microsoft.com/office/drawing/2014/main" id="{4E70788F-C336-7E4A-BA59-0D8F23926581}"/>
                  </a:ext>
                </a:extLst>
              </p:cNvPr>
              <p:cNvSpPr txBox="1">
                <a:spLocks noChangeArrowheads="1"/>
              </p:cNvSpPr>
              <p:nvPr/>
            </p:nvSpPr>
            <p:spPr bwMode="auto">
              <a:xfrm>
                <a:off x="87"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46086" name="Freeform 6">
              <a:extLst>
                <a:ext uri="{FF2B5EF4-FFF2-40B4-BE49-F238E27FC236}">
                  <a16:creationId xmlns:a16="http://schemas.microsoft.com/office/drawing/2014/main" id="{5CC9B4BC-E384-D842-8918-F9C9595D772E}"/>
                </a:ext>
              </a:extLst>
            </p:cNvPr>
            <p:cNvSpPr>
              <a:spLocks/>
            </p:cNvSpPr>
            <p:nvPr/>
          </p:nvSpPr>
          <p:spPr bwMode="auto">
            <a:xfrm>
              <a:off x="32" y="792"/>
              <a:ext cx="207" cy="257"/>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363971"/>
                                        </p:tgtEl>
                                      </p:cBhvr>
                                    </p:animEffect>
                                    <p:animScale>
                                      <p:cBhvr>
                                        <p:cTn id="7" dur="500" autoRev="1" fill="hold"/>
                                        <p:tgtEl>
                                          <p:spTgt spid="1363971"/>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363972"/>
                                        </p:tgtEl>
                                        <p:attrNameLst>
                                          <p:attrName>style.visibility</p:attrName>
                                        </p:attrNameLst>
                                      </p:cBhvr>
                                      <p:to>
                                        <p:strVal val="visible"/>
                                      </p:to>
                                    </p:set>
                                    <p:anim calcmode="lin" valueType="num">
                                      <p:cBhvr>
                                        <p:cTn id="10" dur="1000" fill="hold"/>
                                        <p:tgtEl>
                                          <p:spTgt spid="1363972"/>
                                        </p:tgtEl>
                                        <p:attrNameLst>
                                          <p:attrName>ppt_w</p:attrName>
                                        </p:attrNameLst>
                                      </p:cBhvr>
                                      <p:tavLst>
                                        <p:tav tm="0">
                                          <p:val>
                                            <p:strVal val="#ppt_w*0.70"/>
                                          </p:val>
                                        </p:tav>
                                        <p:tav tm="100000">
                                          <p:val>
                                            <p:strVal val="#ppt_w"/>
                                          </p:val>
                                        </p:tav>
                                      </p:tavLst>
                                    </p:anim>
                                    <p:anim calcmode="lin" valueType="num">
                                      <p:cBhvr>
                                        <p:cTn id="11" dur="1000" fill="hold"/>
                                        <p:tgtEl>
                                          <p:spTgt spid="1363972"/>
                                        </p:tgtEl>
                                        <p:attrNameLst>
                                          <p:attrName>ppt_h</p:attrName>
                                        </p:attrNameLst>
                                      </p:cBhvr>
                                      <p:tavLst>
                                        <p:tav tm="0">
                                          <p:val>
                                            <p:strVal val="#ppt_h"/>
                                          </p:val>
                                        </p:tav>
                                        <p:tav tm="100000">
                                          <p:val>
                                            <p:strVal val="#ppt_h"/>
                                          </p:val>
                                        </p:tav>
                                      </p:tavLst>
                                    </p:anim>
                                    <p:animEffect transition="in" filter="fade">
                                      <p:cBhvr>
                                        <p:cTn id="12" dur="1000"/>
                                        <p:tgtEl>
                                          <p:spTgt spid="1363972"/>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363970">
                                            <p:txEl>
                                              <p:pRg st="0" end="0"/>
                                            </p:txEl>
                                          </p:spTgt>
                                        </p:tgtEl>
                                        <p:attrNameLst>
                                          <p:attrName>style.visibility</p:attrName>
                                        </p:attrNameLst>
                                      </p:cBhvr>
                                      <p:to>
                                        <p:strVal val="visible"/>
                                      </p:to>
                                    </p:set>
                                    <p:animEffect transition="in" filter="fade">
                                      <p:cBhvr>
                                        <p:cTn id="15" dur="500"/>
                                        <p:tgtEl>
                                          <p:spTgt spid="1363970">
                                            <p:txEl>
                                              <p:pRg st="0" end="0"/>
                                            </p:txEl>
                                          </p:spTgt>
                                        </p:tgtEl>
                                      </p:cBhvr>
                                    </p:animEffect>
                                    <p:anim calcmode="lin" valueType="num">
                                      <p:cBhvr>
                                        <p:cTn id="16" dur="500" fill="hold"/>
                                        <p:tgtEl>
                                          <p:spTgt spid="1363970">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363970">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0" end="0"/>
                                            </p:txEl>
                                          </p:spTgt>
                                        </p:tgtEl>
                                        <p:attrNameLst>
                                          <p:attrName>ppt_c</p:attrName>
                                        </p:attrNameLst>
                                      </p:cBhvr>
                                      <p:to>
                                        <a:schemeClr val="folHlink"/>
                                      </p:to>
                                    </p:animClr>
                                  </p:subTnLst>
                                </p:cTn>
                              </p:par>
                              <p:par>
                                <p:cTn id="18" presetID="42" presetClass="entr" presetSubtype="0" fill="hold" nodeType="withEffect">
                                  <p:stCondLst>
                                    <p:cond delay="0"/>
                                  </p:stCondLst>
                                  <p:childTnLst>
                                    <p:set>
                                      <p:cBhvr>
                                        <p:cTn id="19" dur="1" fill="hold">
                                          <p:stCondLst>
                                            <p:cond delay="0"/>
                                          </p:stCondLst>
                                        </p:cTn>
                                        <p:tgtEl>
                                          <p:spTgt spid="1363970">
                                            <p:txEl>
                                              <p:pRg st="1" end="1"/>
                                            </p:txEl>
                                          </p:spTgt>
                                        </p:tgtEl>
                                        <p:attrNameLst>
                                          <p:attrName>style.visibility</p:attrName>
                                        </p:attrNameLst>
                                      </p:cBhvr>
                                      <p:to>
                                        <p:strVal val="visible"/>
                                      </p:to>
                                    </p:set>
                                    <p:animEffect transition="in" filter="fade">
                                      <p:cBhvr>
                                        <p:cTn id="20" dur="500"/>
                                        <p:tgtEl>
                                          <p:spTgt spid="1363970">
                                            <p:txEl>
                                              <p:pRg st="1" end="1"/>
                                            </p:txEl>
                                          </p:spTgt>
                                        </p:tgtEl>
                                      </p:cBhvr>
                                    </p:animEffect>
                                    <p:anim calcmode="lin" valueType="num">
                                      <p:cBhvr>
                                        <p:cTn id="21" dur="500" fill="hold"/>
                                        <p:tgtEl>
                                          <p:spTgt spid="1363970">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363970">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 end="1"/>
                                            </p:txEl>
                                          </p:spTgt>
                                        </p:tgtEl>
                                        <p:attrNameLst>
                                          <p:attrName>ppt_c</p:attrName>
                                        </p:attrNameLst>
                                      </p:cBhvr>
                                      <p:to>
                                        <a:schemeClr val="folHlink"/>
                                      </p:to>
                                    </p:animClr>
                                  </p:subTnLst>
                                </p:cTn>
                              </p:par>
                              <p:par>
                                <p:cTn id="23" presetID="42" presetClass="entr" presetSubtype="0" fill="hold" nodeType="withEffect">
                                  <p:stCondLst>
                                    <p:cond delay="0"/>
                                  </p:stCondLst>
                                  <p:childTnLst>
                                    <p:set>
                                      <p:cBhvr>
                                        <p:cTn id="24" dur="1" fill="hold">
                                          <p:stCondLst>
                                            <p:cond delay="0"/>
                                          </p:stCondLst>
                                        </p:cTn>
                                        <p:tgtEl>
                                          <p:spTgt spid="1363970">
                                            <p:txEl>
                                              <p:pRg st="2" end="2"/>
                                            </p:txEl>
                                          </p:spTgt>
                                        </p:tgtEl>
                                        <p:attrNameLst>
                                          <p:attrName>style.visibility</p:attrName>
                                        </p:attrNameLst>
                                      </p:cBhvr>
                                      <p:to>
                                        <p:strVal val="visible"/>
                                      </p:to>
                                    </p:set>
                                    <p:animEffect transition="in" filter="fade">
                                      <p:cBhvr>
                                        <p:cTn id="25" dur="500"/>
                                        <p:tgtEl>
                                          <p:spTgt spid="1363970">
                                            <p:txEl>
                                              <p:pRg st="2" end="2"/>
                                            </p:txEl>
                                          </p:spTgt>
                                        </p:tgtEl>
                                      </p:cBhvr>
                                    </p:animEffect>
                                    <p:anim calcmode="lin" valueType="num">
                                      <p:cBhvr>
                                        <p:cTn id="26" dur="500" fill="hold"/>
                                        <p:tgtEl>
                                          <p:spTgt spid="1363970">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63970">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2" end="2"/>
                                            </p:txEl>
                                          </p:spTgt>
                                        </p:tgtEl>
                                        <p:attrNameLst>
                                          <p:attrName>ppt_c</p:attrName>
                                        </p:attrNameLst>
                                      </p:cBhvr>
                                      <p:to>
                                        <a:schemeClr val="folHlink"/>
                                      </p:to>
                                    </p:animClr>
                                  </p:subTnLst>
                                </p:cTn>
                              </p:par>
                              <p:par>
                                <p:cTn id="28" presetID="42" presetClass="entr" presetSubtype="0" fill="hold" nodeType="withEffect">
                                  <p:stCondLst>
                                    <p:cond delay="0"/>
                                  </p:stCondLst>
                                  <p:childTnLst>
                                    <p:set>
                                      <p:cBhvr>
                                        <p:cTn id="29" dur="1" fill="hold">
                                          <p:stCondLst>
                                            <p:cond delay="0"/>
                                          </p:stCondLst>
                                        </p:cTn>
                                        <p:tgtEl>
                                          <p:spTgt spid="1363970">
                                            <p:txEl>
                                              <p:pRg st="3" end="3"/>
                                            </p:txEl>
                                          </p:spTgt>
                                        </p:tgtEl>
                                        <p:attrNameLst>
                                          <p:attrName>style.visibility</p:attrName>
                                        </p:attrNameLst>
                                      </p:cBhvr>
                                      <p:to>
                                        <p:strVal val="visible"/>
                                      </p:to>
                                    </p:set>
                                    <p:animEffect transition="in" filter="fade">
                                      <p:cBhvr>
                                        <p:cTn id="30" dur="500"/>
                                        <p:tgtEl>
                                          <p:spTgt spid="1363970">
                                            <p:txEl>
                                              <p:pRg st="3" end="3"/>
                                            </p:txEl>
                                          </p:spTgt>
                                        </p:tgtEl>
                                      </p:cBhvr>
                                    </p:animEffect>
                                    <p:anim calcmode="lin" valueType="num">
                                      <p:cBhvr>
                                        <p:cTn id="31" dur="500" fill="hold"/>
                                        <p:tgtEl>
                                          <p:spTgt spid="1363970">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363970">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3" end="3"/>
                                            </p:txEl>
                                          </p:spTgt>
                                        </p:tgtEl>
                                        <p:attrNameLst>
                                          <p:attrName>ppt_c</p:attrName>
                                        </p:attrNameLst>
                                      </p:cBhvr>
                                      <p:to>
                                        <a:schemeClr val="folHlink"/>
                                      </p:to>
                                    </p:animClr>
                                  </p:subTnLst>
                                </p:cTn>
                              </p:par>
                              <p:par>
                                <p:cTn id="33" presetID="42" presetClass="entr" presetSubtype="0" fill="hold" nodeType="withEffect">
                                  <p:stCondLst>
                                    <p:cond delay="0"/>
                                  </p:stCondLst>
                                  <p:childTnLst>
                                    <p:set>
                                      <p:cBhvr>
                                        <p:cTn id="34" dur="1" fill="hold">
                                          <p:stCondLst>
                                            <p:cond delay="0"/>
                                          </p:stCondLst>
                                        </p:cTn>
                                        <p:tgtEl>
                                          <p:spTgt spid="1363970">
                                            <p:txEl>
                                              <p:pRg st="4" end="4"/>
                                            </p:txEl>
                                          </p:spTgt>
                                        </p:tgtEl>
                                        <p:attrNameLst>
                                          <p:attrName>style.visibility</p:attrName>
                                        </p:attrNameLst>
                                      </p:cBhvr>
                                      <p:to>
                                        <p:strVal val="visible"/>
                                      </p:to>
                                    </p:set>
                                    <p:animEffect transition="in" filter="fade">
                                      <p:cBhvr>
                                        <p:cTn id="35" dur="500"/>
                                        <p:tgtEl>
                                          <p:spTgt spid="1363970">
                                            <p:txEl>
                                              <p:pRg st="4" end="4"/>
                                            </p:txEl>
                                          </p:spTgt>
                                        </p:tgtEl>
                                      </p:cBhvr>
                                    </p:animEffect>
                                    <p:anim calcmode="lin" valueType="num">
                                      <p:cBhvr>
                                        <p:cTn id="36" dur="500" fill="hold"/>
                                        <p:tgtEl>
                                          <p:spTgt spid="136397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363970">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4" end="4"/>
                                            </p:txEl>
                                          </p:spTgt>
                                        </p:tgtEl>
                                        <p:attrNameLst>
                                          <p:attrName>ppt_c</p:attrName>
                                        </p:attrNameLst>
                                      </p:cBhvr>
                                      <p:to>
                                        <a:schemeClr val="folHlink"/>
                                      </p:to>
                                    </p:animClr>
                                  </p:subTnLst>
                                </p:cTn>
                              </p:par>
                              <p:par>
                                <p:cTn id="38" presetID="42" presetClass="entr" presetSubtype="0" fill="hold" nodeType="withEffect">
                                  <p:stCondLst>
                                    <p:cond delay="0"/>
                                  </p:stCondLst>
                                  <p:childTnLst>
                                    <p:set>
                                      <p:cBhvr>
                                        <p:cTn id="39" dur="1" fill="hold">
                                          <p:stCondLst>
                                            <p:cond delay="0"/>
                                          </p:stCondLst>
                                        </p:cTn>
                                        <p:tgtEl>
                                          <p:spTgt spid="1363970">
                                            <p:txEl>
                                              <p:pRg st="5" end="5"/>
                                            </p:txEl>
                                          </p:spTgt>
                                        </p:tgtEl>
                                        <p:attrNameLst>
                                          <p:attrName>style.visibility</p:attrName>
                                        </p:attrNameLst>
                                      </p:cBhvr>
                                      <p:to>
                                        <p:strVal val="visible"/>
                                      </p:to>
                                    </p:set>
                                    <p:animEffect transition="in" filter="fade">
                                      <p:cBhvr>
                                        <p:cTn id="40" dur="500"/>
                                        <p:tgtEl>
                                          <p:spTgt spid="1363970">
                                            <p:txEl>
                                              <p:pRg st="5" end="5"/>
                                            </p:txEl>
                                          </p:spTgt>
                                        </p:tgtEl>
                                      </p:cBhvr>
                                    </p:animEffect>
                                    <p:anim calcmode="lin" valueType="num">
                                      <p:cBhvr>
                                        <p:cTn id="41" dur="500" fill="hold"/>
                                        <p:tgtEl>
                                          <p:spTgt spid="1363970">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1363970">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5" end="5"/>
                                            </p:txEl>
                                          </p:spTgt>
                                        </p:tgtEl>
                                        <p:attrNameLst>
                                          <p:attrName>ppt_c</p:attrName>
                                        </p:attrNameLst>
                                      </p:cBhvr>
                                      <p:to>
                                        <a:schemeClr val="folHlink"/>
                                      </p:to>
                                    </p:animClr>
                                  </p:subTnLst>
                                </p:cTn>
                              </p:par>
                              <p:par>
                                <p:cTn id="43" presetID="42" presetClass="entr" presetSubtype="0" fill="hold" nodeType="withEffect">
                                  <p:stCondLst>
                                    <p:cond delay="0"/>
                                  </p:stCondLst>
                                  <p:childTnLst>
                                    <p:set>
                                      <p:cBhvr>
                                        <p:cTn id="44" dur="1" fill="hold">
                                          <p:stCondLst>
                                            <p:cond delay="0"/>
                                          </p:stCondLst>
                                        </p:cTn>
                                        <p:tgtEl>
                                          <p:spTgt spid="1363970">
                                            <p:txEl>
                                              <p:pRg st="6" end="6"/>
                                            </p:txEl>
                                          </p:spTgt>
                                        </p:tgtEl>
                                        <p:attrNameLst>
                                          <p:attrName>style.visibility</p:attrName>
                                        </p:attrNameLst>
                                      </p:cBhvr>
                                      <p:to>
                                        <p:strVal val="visible"/>
                                      </p:to>
                                    </p:set>
                                    <p:animEffect transition="in" filter="fade">
                                      <p:cBhvr>
                                        <p:cTn id="45" dur="500"/>
                                        <p:tgtEl>
                                          <p:spTgt spid="1363970">
                                            <p:txEl>
                                              <p:pRg st="6" end="6"/>
                                            </p:txEl>
                                          </p:spTgt>
                                        </p:tgtEl>
                                      </p:cBhvr>
                                    </p:animEffect>
                                    <p:anim calcmode="lin" valueType="num">
                                      <p:cBhvr>
                                        <p:cTn id="46" dur="500" fill="hold"/>
                                        <p:tgtEl>
                                          <p:spTgt spid="1363970">
                                            <p:txEl>
                                              <p:pRg st="6" end="6"/>
                                            </p:txEl>
                                          </p:spTgt>
                                        </p:tgtEl>
                                        <p:attrNameLst>
                                          <p:attrName>ppt_x</p:attrName>
                                        </p:attrNameLst>
                                      </p:cBhvr>
                                      <p:tavLst>
                                        <p:tav tm="0">
                                          <p:val>
                                            <p:strVal val="#ppt_x"/>
                                          </p:val>
                                        </p:tav>
                                        <p:tav tm="100000">
                                          <p:val>
                                            <p:strVal val="#ppt_x"/>
                                          </p:val>
                                        </p:tav>
                                      </p:tavLst>
                                    </p:anim>
                                    <p:anim calcmode="lin" valueType="num">
                                      <p:cBhvr>
                                        <p:cTn id="47" dur="500" fill="hold"/>
                                        <p:tgtEl>
                                          <p:spTgt spid="1363970">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6" end="6"/>
                                            </p:txEl>
                                          </p:spTgt>
                                        </p:tgtEl>
                                        <p:attrNameLst>
                                          <p:attrName>ppt_c</p:attrName>
                                        </p:attrNameLst>
                                      </p:cBhvr>
                                      <p:to>
                                        <a:schemeClr val="folHlink"/>
                                      </p:to>
                                    </p:animClr>
                                  </p:subTnLst>
                                </p:cTn>
                              </p:par>
                              <p:par>
                                <p:cTn id="48" presetID="42" presetClass="entr" presetSubtype="0" fill="hold" nodeType="withEffect">
                                  <p:stCondLst>
                                    <p:cond delay="0"/>
                                  </p:stCondLst>
                                  <p:childTnLst>
                                    <p:set>
                                      <p:cBhvr>
                                        <p:cTn id="49" dur="1" fill="hold">
                                          <p:stCondLst>
                                            <p:cond delay="0"/>
                                          </p:stCondLst>
                                        </p:cTn>
                                        <p:tgtEl>
                                          <p:spTgt spid="1363970">
                                            <p:txEl>
                                              <p:pRg st="7" end="7"/>
                                            </p:txEl>
                                          </p:spTgt>
                                        </p:tgtEl>
                                        <p:attrNameLst>
                                          <p:attrName>style.visibility</p:attrName>
                                        </p:attrNameLst>
                                      </p:cBhvr>
                                      <p:to>
                                        <p:strVal val="visible"/>
                                      </p:to>
                                    </p:set>
                                    <p:animEffect transition="in" filter="fade">
                                      <p:cBhvr>
                                        <p:cTn id="50" dur="500"/>
                                        <p:tgtEl>
                                          <p:spTgt spid="1363970">
                                            <p:txEl>
                                              <p:pRg st="7" end="7"/>
                                            </p:txEl>
                                          </p:spTgt>
                                        </p:tgtEl>
                                      </p:cBhvr>
                                    </p:animEffect>
                                    <p:anim calcmode="lin" valueType="num">
                                      <p:cBhvr>
                                        <p:cTn id="51" dur="500" fill="hold"/>
                                        <p:tgtEl>
                                          <p:spTgt spid="1363970">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1363970">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7" end="7"/>
                                            </p:txEl>
                                          </p:spTgt>
                                        </p:tgtEl>
                                        <p:attrNameLst>
                                          <p:attrName>ppt_c</p:attrName>
                                        </p:attrNameLst>
                                      </p:cBhvr>
                                      <p:to>
                                        <a:schemeClr val="folHlink"/>
                                      </p:to>
                                    </p:animClr>
                                  </p:subTnLst>
                                </p:cTn>
                              </p:par>
                              <p:par>
                                <p:cTn id="53" presetID="42" presetClass="entr" presetSubtype="0" fill="hold" nodeType="withEffect">
                                  <p:stCondLst>
                                    <p:cond delay="0"/>
                                  </p:stCondLst>
                                  <p:childTnLst>
                                    <p:set>
                                      <p:cBhvr>
                                        <p:cTn id="54" dur="1" fill="hold">
                                          <p:stCondLst>
                                            <p:cond delay="0"/>
                                          </p:stCondLst>
                                        </p:cTn>
                                        <p:tgtEl>
                                          <p:spTgt spid="1363970">
                                            <p:txEl>
                                              <p:pRg st="8" end="8"/>
                                            </p:txEl>
                                          </p:spTgt>
                                        </p:tgtEl>
                                        <p:attrNameLst>
                                          <p:attrName>style.visibility</p:attrName>
                                        </p:attrNameLst>
                                      </p:cBhvr>
                                      <p:to>
                                        <p:strVal val="visible"/>
                                      </p:to>
                                    </p:set>
                                    <p:animEffect transition="in" filter="fade">
                                      <p:cBhvr>
                                        <p:cTn id="55" dur="500"/>
                                        <p:tgtEl>
                                          <p:spTgt spid="1363970">
                                            <p:txEl>
                                              <p:pRg st="8" end="8"/>
                                            </p:txEl>
                                          </p:spTgt>
                                        </p:tgtEl>
                                      </p:cBhvr>
                                    </p:animEffect>
                                    <p:anim calcmode="lin" valueType="num">
                                      <p:cBhvr>
                                        <p:cTn id="56" dur="500" fill="hold"/>
                                        <p:tgtEl>
                                          <p:spTgt spid="1363970">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1363970">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8" end="8"/>
                                            </p:txEl>
                                          </p:spTgt>
                                        </p:tgtEl>
                                        <p:attrNameLst>
                                          <p:attrName>ppt_c</p:attrName>
                                        </p:attrNameLst>
                                      </p:cBhvr>
                                      <p:to>
                                        <a:schemeClr val="folHlink"/>
                                      </p:to>
                                    </p:animClr>
                                  </p:subTnLst>
                                </p:cTn>
                              </p:par>
                              <p:par>
                                <p:cTn id="58" presetID="42" presetClass="entr" presetSubtype="0" fill="hold" nodeType="withEffect">
                                  <p:stCondLst>
                                    <p:cond delay="0"/>
                                  </p:stCondLst>
                                  <p:childTnLst>
                                    <p:set>
                                      <p:cBhvr>
                                        <p:cTn id="59" dur="1" fill="hold">
                                          <p:stCondLst>
                                            <p:cond delay="0"/>
                                          </p:stCondLst>
                                        </p:cTn>
                                        <p:tgtEl>
                                          <p:spTgt spid="1363970">
                                            <p:txEl>
                                              <p:pRg st="9" end="9"/>
                                            </p:txEl>
                                          </p:spTgt>
                                        </p:tgtEl>
                                        <p:attrNameLst>
                                          <p:attrName>style.visibility</p:attrName>
                                        </p:attrNameLst>
                                      </p:cBhvr>
                                      <p:to>
                                        <p:strVal val="visible"/>
                                      </p:to>
                                    </p:set>
                                    <p:animEffect transition="in" filter="fade">
                                      <p:cBhvr>
                                        <p:cTn id="60" dur="500"/>
                                        <p:tgtEl>
                                          <p:spTgt spid="1363970">
                                            <p:txEl>
                                              <p:pRg st="9" end="9"/>
                                            </p:txEl>
                                          </p:spTgt>
                                        </p:tgtEl>
                                      </p:cBhvr>
                                    </p:animEffect>
                                    <p:anim calcmode="lin" valueType="num">
                                      <p:cBhvr>
                                        <p:cTn id="61" dur="500" fill="hold"/>
                                        <p:tgtEl>
                                          <p:spTgt spid="1363970">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1363970">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9" end="9"/>
                                            </p:txEl>
                                          </p:spTgt>
                                        </p:tgtEl>
                                        <p:attrNameLst>
                                          <p:attrName>ppt_c</p:attrName>
                                        </p:attrNameLst>
                                      </p:cBhvr>
                                      <p:to>
                                        <a:schemeClr val="folHlink"/>
                                      </p:to>
                                    </p:animClr>
                                  </p:subTnLst>
                                </p:cTn>
                              </p:par>
                              <p:par>
                                <p:cTn id="63" presetID="42" presetClass="entr" presetSubtype="0" fill="hold" nodeType="withEffect">
                                  <p:stCondLst>
                                    <p:cond delay="0"/>
                                  </p:stCondLst>
                                  <p:childTnLst>
                                    <p:set>
                                      <p:cBhvr>
                                        <p:cTn id="64" dur="1" fill="hold">
                                          <p:stCondLst>
                                            <p:cond delay="0"/>
                                          </p:stCondLst>
                                        </p:cTn>
                                        <p:tgtEl>
                                          <p:spTgt spid="1363970">
                                            <p:txEl>
                                              <p:pRg st="10" end="10"/>
                                            </p:txEl>
                                          </p:spTgt>
                                        </p:tgtEl>
                                        <p:attrNameLst>
                                          <p:attrName>style.visibility</p:attrName>
                                        </p:attrNameLst>
                                      </p:cBhvr>
                                      <p:to>
                                        <p:strVal val="visible"/>
                                      </p:to>
                                    </p:set>
                                    <p:animEffect transition="in" filter="fade">
                                      <p:cBhvr>
                                        <p:cTn id="65" dur="500"/>
                                        <p:tgtEl>
                                          <p:spTgt spid="1363970">
                                            <p:txEl>
                                              <p:pRg st="10" end="10"/>
                                            </p:txEl>
                                          </p:spTgt>
                                        </p:tgtEl>
                                      </p:cBhvr>
                                    </p:animEffect>
                                    <p:anim calcmode="lin" valueType="num">
                                      <p:cBhvr>
                                        <p:cTn id="66" dur="500" fill="hold"/>
                                        <p:tgtEl>
                                          <p:spTgt spid="1363970">
                                            <p:txEl>
                                              <p:pRg st="10" end="10"/>
                                            </p:txEl>
                                          </p:spTgt>
                                        </p:tgtEl>
                                        <p:attrNameLst>
                                          <p:attrName>ppt_x</p:attrName>
                                        </p:attrNameLst>
                                      </p:cBhvr>
                                      <p:tavLst>
                                        <p:tav tm="0">
                                          <p:val>
                                            <p:strVal val="#ppt_x"/>
                                          </p:val>
                                        </p:tav>
                                        <p:tav tm="100000">
                                          <p:val>
                                            <p:strVal val="#ppt_x"/>
                                          </p:val>
                                        </p:tav>
                                      </p:tavLst>
                                    </p:anim>
                                    <p:anim calcmode="lin" valueType="num">
                                      <p:cBhvr>
                                        <p:cTn id="67" dur="500" fill="hold"/>
                                        <p:tgtEl>
                                          <p:spTgt spid="1363970">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0" end="10"/>
                                            </p:txEl>
                                          </p:spTgt>
                                        </p:tgtEl>
                                        <p:attrNameLst>
                                          <p:attrName>ppt_c</p:attrName>
                                        </p:attrNameLst>
                                      </p:cBhvr>
                                      <p:to>
                                        <a:schemeClr val="folHlink"/>
                                      </p:to>
                                    </p:animClr>
                                  </p:subTnLst>
                                </p:cTn>
                              </p:par>
                              <p:par>
                                <p:cTn id="68" presetID="42" presetClass="entr" presetSubtype="0" fill="hold" nodeType="withEffect">
                                  <p:stCondLst>
                                    <p:cond delay="0"/>
                                  </p:stCondLst>
                                  <p:childTnLst>
                                    <p:set>
                                      <p:cBhvr>
                                        <p:cTn id="69" dur="1" fill="hold">
                                          <p:stCondLst>
                                            <p:cond delay="0"/>
                                          </p:stCondLst>
                                        </p:cTn>
                                        <p:tgtEl>
                                          <p:spTgt spid="1363970">
                                            <p:txEl>
                                              <p:pRg st="11" end="11"/>
                                            </p:txEl>
                                          </p:spTgt>
                                        </p:tgtEl>
                                        <p:attrNameLst>
                                          <p:attrName>style.visibility</p:attrName>
                                        </p:attrNameLst>
                                      </p:cBhvr>
                                      <p:to>
                                        <p:strVal val="visible"/>
                                      </p:to>
                                    </p:set>
                                    <p:animEffect transition="in" filter="fade">
                                      <p:cBhvr>
                                        <p:cTn id="70" dur="500"/>
                                        <p:tgtEl>
                                          <p:spTgt spid="1363970">
                                            <p:txEl>
                                              <p:pRg st="11" end="11"/>
                                            </p:txEl>
                                          </p:spTgt>
                                        </p:tgtEl>
                                      </p:cBhvr>
                                    </p:animEffect>
                                    <p:anim calcmode="lin" valueType="num">
                                      <p:cBhvr>
                                        <p:cTn id="71" dur="500" fill="hold"/>
                                        <p:tgtEl>
                                          <p:spTgt spid="1363970">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1363970">
                                            <p:txEl>
                                              <p:pRg st="11" end="1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1" end="11"/>
                                            </p:txEl>
                                          </p:spTgt>
                                        </p:tgtEl>
                                        <p:attrNameLst>
                                          <p:attrName>ppt_c</p:attrName>
                                        </p:attrNameLst>
                                      </p:cBhvr>
                                      <p:to>
                                        <a:schemeClr val="folHlink"/>
                                      </p:to>
                                    </p:animClr>
                                  </p:subTnLst>
                                </p:cTn>
                              </p:par>
                              <p:par>
                                <p:cTn id="73" presetID="42" presetClass="entr" presetSubtype="0" fill="hold" nodeType="withEffect">
                                  <p:stCondLst>
                                    <p:cond delay="0"/>
                                  </p:stCondLst>
                                  <p:childTnLst>
                                    <p:set>
                                      <p:cBhvr>
                                        <p:cTn id="74" dur="1" fill="hold">
                                          <p:stCondLst>
                                            <p:cond delay="0"/>
                                          </p:stCondLst>
                                        </p:cTn>
                                        <p:tgtEl>
                                          <p:spTgt spid="1363970">
                                            <p:txEl>
                                              <p:pRg st="12" end="12"/>
                                            </p:txEl>
                                          </p:spTgt>
                                        </p:tgtEl>
                                        <p:attrNameLst>
                                          <p:attrName>style.visibility</p:attrName>
                                        </p:attrNameLst>
                                      </p:cBhvr>
                                      <p:to>
                                        <p:strVal val="visible"/>
                                      </p:to>
                                    </p:set>
                                    <p:animEffect transition="in" filter="fade">
                                      <p:cBhvr>
                                        <p:cTn id="75" dur="500"/>
                                        <p:tgtEl>
                                          <p:spTgt spid="1363970">
                                            <p:txEl>
                                              <p:pRg st="12" end="12"/>
                                            </p:txEl>
                                          </p:spTgt>
                                        </p:tgtEl>
                                      </p:cBhvr>
                                    </p:animEffect>
                                    <p:anim calcmode="lin" valueType="num">
                                      <p:cBhvr>
                                        <p:cTn id="76" dur="500" fill="hold"/>
                                        <p:tgtEl>
                                          <p:spTgt spid="1363970">
                                            <p:txEl>
                                              <p:pRg st="12" end="12"/>
                                            </p:txEl>
                                          </p:spTgt>
                                        </p:tgtEl>
                                        <p:attrNameLst>
                                          <p:attrName>ppt_x</p:attrName>
                                        </p:attrNameLst>
                                      </p:cBhvr>
                                      <p:tavLst>
                                        <p:tav tm="0">
                                          <p:val>
                                            <p:strVal val="#ppt_x"/>
                                          </p:val>
                                        </p:tav>
                                        <p:tav tm="100000">
                                          <p:val>
                                            <p:strVal val="#ppt_x"/>
                                          </p:val>
                                        </p:tav>
                                      </p:tavLst>
                                    </p:anim>
                                    <p:anim calcmode="lin" valueType="num">
                                      <p:cBhvr>
                                        <p:cTn id="77" dur="500" fill="hold"/>
                                        <p:tgtEl>
                                          <p:spTgt spid="1363970">
                                            <p:txEl>
                                              <p:pRg st="12" end="1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2" end="12"/>
                                            </p:txEl>
                                          </p:spTgt>
                                        </p:tgtEl>
                                        <p:attrNameLst>
                                          <p:attrName>ppt_c</p:attrName>
                                        </p:attrNameLst>
                                      </p:cBhvr>
                                      <p:to>
                                        <a:schemeClr val="folHlink"/>
                                      </p:to>
                                    </p:animClr>
                                  </p:subTnLst>
                                </p:cTn>
                              </p:par>
                              <p:par>
                                <p:cTn id="78" presetID="42" presetClass="entr" presetSubtype="0" fill="hold" nodeType="withEffect">
                                  <p:stCondLst>
                                    <p:cond delay="0"/>
                                  </p:stCondLst>
                                  <p:childTnLst>
                                    <p:set>
                                      <p:cBhvr>
                                        <p:cTn id="79" dur="1" fill="hold">
                                          <p:stCondLst>
                                            <p:cond delay="0"/>
                                          </p:stCondLst>
                                        </p:cTn>
                                        <p:tgtEl>
                                          <p:spTgt spid="1363970">
                                            <p:txEl>
                                              <p:pRg st="13" end="13"/>
                                            </p:txEl>
                                          </p:spTgt>
                                        </p:tgtEl>
                                        <p:attrNameLst>
                                          <p:attrName>style.visibility</p:attrName>
                                        </p:attrNameLst>
                                      </p:cBhvr>
                                      <p:to>
                                        <p:strVal val="visible"/>
                                      </p:to>
                                    </p:set>
                                    <p:animEffect transition="in" filter="fade">
                                      <p:cBhvr>
                                        <p:cTn id="80" dur="500"/>
                                        <p:tgtEl>
                                          <p:spTgt spid="1363970">
                                            <p:txEl>
                                              <p:pRg st="13" end="13"/>
                                            </p:txEl>
                                          </p:spTgt>
                                        </p:tgtEl>
                                      </p:cBhvr>
                                    </p:animEffect>
                                    <p:anim calcmode="lin" valueType="num">
                                      <p:cBhvr>
                                        <p:cTn id="81" dur="500" fill="hold"/>
                                        <p:tgtEl>
                                          <p:spTgt spid="1363970">
                                            <p:txEl>
                                              <p:pRg st="13" end="13"/>
                                            </p:txEl>
                                          </p:spTgt>
                                        </p:tgtEl>
                                        <p:attrNameLst>
                                          <p:attrName>ppt_x</p:attrName>
                                        </p:attrNameLst>
                                      </p:cBhvr>
                                      <p:tavLst>
                                        <p:tav tm="0">
                                          <p:val>
                                            <p:strVal val="#ppt_x"/>
                                          </p:val>
                                        </p:tav>
                                        <p:tav tm="100000">
                                          <p:val>
                                            <p:strVal val="#ppt_x"/>
                                          </p:val>
                                        </p:tav>
                                      </p:tavLst>
                                    </p:anim>
                                    <p:anim calcmode="lin" valueType="num">
                                      <p:cBhvr>
                                        <p:cTn id="82" dur="500" fill="hold"/>
                                        <p:tgtEl>
                                          <p:spTgt spid="1363970">
                                            <p:txEl>
                                              <p:pRg st="13" end="1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3" end="13"/>
                                            </p:txEl>
                                          </p:spTgt>
                                        </p:tgtEl>
                                        <p:attrNameLst>
                                          <p:attrName>ppt_c</p:attrName>
                                        </p:attrNameLst>
                                      </p:cBhvr>
                                      <p:to>
                                        <a:schemeClr val="folHlink"/>
                                      </p:to>
                                    </p:animClr>
                                  </p:subTnLst>
                                </p:cTn>
                              </p:par>
                              <p:par>
                                <p:cTn id="83" presetID="42" presetClass="entr" presetSubtype="0" fill="hold" nodeType="withEffect">
                                  <p:stCondLst>
                                    <p:cond delay="0"/>
                                  </p:stCondLst>
                                  <p:childTnLst>
                                    <p:set>
                                      <p:cBhvr>
                                        <p:cTn id="84" dur="1" fill="hold">
                                          <p:stCondLst>
                                            <p:cond delay="0"/>
                                          </p:stCondLst>
                                        </p:cTn>
                                        <p:tgtEl>
                                          <p:spTgt spid="1363970">
                                            <p:txEl>
                                              <p:pRg st="14" end="14"/>
                                            </p:txEl>
                                          </p:spTgt>
                                        </p:tgtEl>
                                        <p:attrNameLst>
                                          <p:attrName>style.visibility</p:attrName>
                                        </p:attrNameLst>
                                      </p:cBhvr>
                                      <p:to>
                                        <p:strVal val="visible"/>
                                      </p:to>
                                    </p:set>
                                    <p:animEffect transition="in" filter="fade">
                                      <p:cBhvr>
                                        <p:cTn id="85" dur="500"/>
                                        <p:tgtEl>
                                          <p:spTgt spid="1363970">
                                            <p:txEl>
                                              <p:pRg st="14" end="14"/>
                                            </p:txEl>
                                          </p:spTgt>
                                        </p:tgtEl>
                                      </p:cBhvr>
                                    </p:animEffect>
                                    <p:anim calcmode="lin" valueType="num">
                                      <p:cBhvr>
                                        <p:cTn id="86" dur="500" fill="hold"/>
                                        <p:tgtEl>
                                          <p:spTgt spid="1363970">
                                            <p:txEl>
                                              <p:pRg st="14" end="14"/>
                                            </p:txEl>
                                          </p:spTgt>
                                        </p:tgtEl>
                                        <p:attrNameLst>
                                          <p:attrName>ppt_x</p:attrName>
                                        </p:attrNameLst>
                                      </p:cBhvr>
                                      <p:tavLst>
                                        <p:tav tm="0">
                                          <p:val>
                                            <p:strVal val="#ppt_x"/>
                                          </p:val>
                                        </p:tav>
                                        <p:tav tm="100000">
                                          <p:val>
                                            <p:strVal val="#ppt_x"/>
                                          </p:val>
                                        </p:tav>
                                      </p:tavLst>
                                    </p:anim>
                                    <p:anim calcmode="lin" valueType="num">
                                      <p:cBhvr>
                                        <p:cTn id="87" dur="500" fill="hold"/>
                                        <p:tgtEl>
                                          <p:spTgt spid="1363970">
                                            <p:txEl>
                                              <p:pRg st="14" end="1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4" end="1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1" grpId="0"/>
      <p:bldP spid="136397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278E51E7-7C88-6349-B230-B71103ADCA46}"/>
              </a:ext>
            </a:extLst>
          </p:cNvPr>
          <p:cNvSpPr>
            <a:spLocks noGrp="1" noChangeArrowheads="1"/>
          </p:cNvSpPr>
          <p:nvPr>
            <p:ph type="body" idx="1"/>
          </p:nvPr>
        </p:nvSpPr>
        <p:spPr>
          <a:xfrm>
            <a:off x="1889125" y="1143000"/>
            <a:ext cx="7254875" cy="5638800"/>
          </a:xfrm>
        </p:spPr>
        <p:txBody>
          <a:bodyPr/>
          <a:lstStyle/>
          <a:p>
            <a:r>
              <a:rPr lang="es-ES" altLang="es-ES"/>
              <a:t>Suele ser habitual asociar operaciones básicas de </a:t>
            </a:r>
            <a:r>
              <a:rPr lang="es-ES" altLang="es-ES" b="1"/>
              <a:t>CRUD</a:t>
            </a:r>
            <a:r>
              <a:rPr lang="es-ES" altLang="es-ES"/>
              <a:t> sobre los recursos</a:t>
            </a:r>
          </a:p>
          <a:p>
            <a:pPr lvl="1"/>
            <a:r>
              <a:rPr lang="en-US" altLang="es-ES" b="1" i="1"/>
              <a:t>C</a:t>
            </a:r>
            <a:r>
              <a:rPr lang="en-US" altLang="es-ES" i="1"/>
              <a:t>reate, </a:t>
            </a:r>
            <a:r>
              <a:rPr lang="en-US" altLang="es-ES" b="1" i="1"/>
              <a:t>R</a:t>
            </a:r>
            <a:r>
              <a:rPr lang="en-US" altLang="es-ES" i="1"/>
              <a:t>ead, </a:t>
            </a:r>
            <a:r>
              <a:rPr lang="en-US" altLang="es-ES" b="1" i="1"/>
              <a:t>U</a:t>
            </a:r>
            <a:r>
              <a:rPr lang="en-US" altLang="es-ES" i="1"/>
              <a:t>pdate &amp; </a:t>
            </a:r>
            <a:r>
              <a:rPr lang="en-US" altLang="es-ES" b="1" i="1"/>
              <a:t>D</a:t>
            </a:r>
            <a:r>
              <a:rPr lang="en-US" altLang="es-ES" i="1"/>
              <a:t>elete</a:t>
            </a:r>
            <a:endParaRPr lang="es-ES" altLang="es-ES"/>
          </a:p>
          <a:p>
            <a:r>
              <a:rPr lang="es-ES" altLang="es-ES"/>
              <a:t>Utiliza los métodos de HTTP para realizar estas operaciones</a:t>
            </a:r>
            <a:endParaRPr lang="en-US" altLang="es-ES"/>
          </a:p>
        </p:txBody>
      </p:sp>
      <p:sp>
        <p:nvSpPr>
          <p:cNvPr id="1363971" name="Rectangle 3">
            <a:extLst>
              <a:ext uri="{FF2B5EF4-FFF2-40B4-BE49-F238E27FC236}">
                <a16:creationId xmlns:a16="http://schemas.microsoft.com/office/drawing/2014/main" id="{CD8259BD-09C2-4E4B-BAD1-06D593B2AE6A}"/>
              </a:ext>
            </a:extLst>
          </p:cNvPr>
          <p:cNvSpPr>
            <a:spLocks noGrp="1" noChangeArrowheads="1"/>
          </p:cNvSpPr>
          <p:nvPr>
            <p:ph type="title"/>
          </p:nvPr>
        </p:nvSpPr>
        <p:spPr/>
        <p:txBody>
          <a:bodyPr/>
          <a:lstStyle/>
          <a:p>
            <a:pPr eaLnBrk="1" hangingPunct="1"/>
            <a:r>
              <a:rPr lang="es-ES" altLang="en-US"/>
              <a:t>servicios web</a:t>
            </a:r>
          </a:p>
        </p:txBody>
      </p:sp>
      <p:sp>
        <p:nvSpPr>
          <p:cNvPr id="1363972" name="Text Box 4">
            <a:extLst>
              <a:ext uri="{FF2B5EF4-FFF2-40B4-BE49-F238E27FC236}">
                <a16:creationId xmlns:a16="http://schemas.microsoft.com/office/drawing/2014/main" id="{8DAA2C7B-B017-DC44-996C-A3A2FA978751}"/>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fundamentos</a:t>
            </a:r>
            <a:endParaRPr lang="es-ES" altLang="en-US" sz="2400">
              <a:solidFill>
                <a:schemeClr val="hlink"/>
              </a:solidFill>
            </a:endParaRPr>
          </a:p>
        </p:txBody>
      </p:sp>
      <p:grpSp>
        <p:nvGrpSpPr>
          <p:cNvPr id="48132" name="Group 2">
            <a:extLst>
              <a:ext uri="{FF2B5EF4-FFF2-40B4-BE49-F238E27FC236}">
                <a16:creationId xmlns:a16="http://schemas.microsoft.com/office/drawing/2014/main" id="{48AB918A-6082-C546-9734-94A19883001A}"/>
              </a:ext>
            </a:extLst>
          </p:cNvPr>
          <p:cNvGrpSpPr>
            <a:grpSpLocks/>
          </p:cNvGrpSpPr>
          <p:nvPr/>
        </p:nvGrpSpPr>
        <p:grpSpPr bwMode="auto">
          <a:xfrm>
            <a:off x="50800" y="1257300"/>
            <a:ext cx="1765300" cy="442913"/>
            <a:chOff x="32" y="792"/>
            <a:chExt cx="1112" cy="279"/>
          </a:xfrm>
        </p:grpSpPr>
        <p:grpSp>
          <p:nvGrpSpPr>
            <p:cNvPr id="48134" name="Group 3">
              <a:extLst>
                <a:ext uri="{FF2B5EF4-FFF2-40B4-BE49-F238E27FC236}">
                  <a16:creationId xmlns:a16="http://schemas.microsoft.com/office/drawing/2014/main" id="{54C389B5-AE30-D746-BCBA-24C6F4349484}"/>
                </a:ext>
              </a:extLst>
            </p:cNvPr>
            <p:cNvGrpSpPr>
              <a:grpSpLocks/>
            </p:cNvGrpSpPr>
            <p:nvPr/>
          </p:nvGrpSpPr>
          <p:grpSpPr bwMode="auto">
            <a:xfrm>
              <a:off x="88" y="879"/>
              <a:ext cx="1056" cy="192"/>
              <a:chOff x="87" y="479"/>
              <a:chExt cx="1056" cy="192"/>
            </a:xfrm>
          </p:grpSpPr>
          <p:sp>
            <p:nvSpPr>
              <p:cNvPr id="48136" name="AutoShape 4">
                <a:extLst>
                  <a:ext uri="{FF2B5EF4-FFF2-40B4-BE49-F238E27FC236}">
                    <a16:creationId xmlns:a16="http://schemas.microsoft.com/office/drawing/2014/main" id="{8A7C446D-68F4-1947-A7E9-B3CB14247A38}"/>
                  </a:ext>
                </a:extLst>
              </p:cNvPr>
              <p:cNvSpPr>
                <a:spLocks noChangeArrowheads="1"/>
              </p:cNvSpPr>
              <p:nvPr/>
            </p:nvSpPr>
            <p:spPr bwMode="auto">
              <a:xfrm>
                <a:off x="87" y="50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48137" name="Text Box 5">
                <a:extLst>
                  <a:ext uri="{FF2B5EF4-FFF2-40B4-BE49-F238E27FC236}">
                    <a16:creationId xmlns:a16="http://schemas.microsoft.com/office/drawing/2014/main" id="{E820D15F-E9CF-184D-8338-03AB076DDD58}"/>
                  </a:ext>
                </a:extLst>
              </p:cNvPr>
              <p:cNvSpPr txBox="1">
                <a:spLocks noChangeArrowheads="1"/>
              </p:cNvSpPr>
              <p:nvPr/>
            </p:nvSpPr>
            <p:spPr bwMode="auto">
              <a:xfrm>
                <a:off x="87"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48135" name="Freeform 6">
              <a:extLst>
                <a:ext uri="{FF2B5EF4-FFF2-40B4-BE49-F238E27FC236}">
                  <a16:creationId xmlns:a16="http://schemas.microsoft.com/office/drawing/2014/main" id="{2127E623-B2C6-7942-A13C-7CF9E1E7FE9D}"/>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graphicFrame>
        <p:nvGraphicFramePr>
          <p:cNvPr id="2" name="Tabla 1">
            <a:extLst>
              <a:ext uri="{FF2B5EF4-FFF2-40B4-BE49-F238E27FC236}">
                <a16:creationId xmlns:a16="http://schemas.microsoft.com/office/drawing/2014/main" id="{12F6E6E7-6FF5-554F-8146-1A3C60371939}"/>
              </a:ext>
            </a:extLst>
          </p:cNvPr>
          <p:cNvGraphicFramePr>
            <a:graphicFrameLocks noGrp="1"/>
          </p:cNvGraphicFramePr>
          <p:nvPr/>
        </p:nvGraphicFramePr>
        <p:xfrm>
          <a:off x="1889124" y="4005064"/>
          <a:ext cx="7131049" cy="2592288"/>
        </p:xfrm>
        <a:graphic>
          <a:graphicData uri="http://schemas.openxmlformats.org/drawingml/2006/table">
            <a:tbl>
              <a:tblPr firstRow="1" bandRow="1">
                <a:tableStyleId>{5C22544A-7EE6-4342-B048-85BDC9FD1C3A}</a:tableStyleId>
              </a:tblPr>
              <a:tblGrid>
                <a:gridCol w="1452222">
                  <a:extLst>
                    <a:ext uri="{9D8B030D-6E8A-4147-A177-3AD203B41FA5}">
                      <a16:colId xmlns:a16="http://schemas.microsoft.com/office/drawing/2014/main" val="20000"/>
                    </a:ext>
                  </a:extLst>
                </a:gridCol>
                <a:gridCol w="2976555">
                  <a:extLst>
                    <a:ext uri="{9D8B030D-6E8A-4147-A177-3AD203B41FA5}">
                      <a16:colId xmlns:a16="http://schemas.microsoft.com/office/drawing/2014/main" val="20001"/>
                    </a:ext>
                  </a:extLst>
                </a:gridCol>
                <a:gridCol w="2702272">
                  <a:extLst>
                    <a:ext uri="{9D8B030D-6E8A-4147-A177-3AD203B41FA5}">
                      <a16:colId xmlns:a16="http://schemas.microsoft.com/office/drawing/2014/main" val="20002"/>
                    </a:ext>
                  </a:extLst>
                </a:gridCol>
              </a:tblGrid>
              <a:tr h="490870">
                <a:tc>
                  <a:txBody>
                    <a:bodyPr/>
                    <a:lstStyle/>
                    <a:p>
                      <a:r>
                        <a:rPr lang="es-ES" sz="1200" dirty="0">
                          <a:highlight>
                            <a:srgbClr val="977F19"/>
                          </a:highlight>
                        </a:rPr>
                        <a:t>Método HTTP</a:t>
                      </a:r>
                      <a:endParaRPr lang="en-US" sz="1200" dirty="0">
                        <a:highlight>
                          <a:srgbClr val="977F19"/>
                        </a:highlight>
                      </a:endParaRPr>
                    </a:p>
                  </a:txBody>
                  <a:tcPr marL="91423" marR="91423" marT="45733" marB="45733"/>
                </a:tc>
                <a:tc>
                  <a:txBody>
                    <a:bodyPr/>
                    <a:lstStyle/>
                    <a:p>
                      <a:r>
                        <a:rPr lang="es-ES" sz="1200" dirty="0">
                          <a:highlight>
                            <a:srgbClr val="977F19"/>
                          </a:highlight>
                        </a:rPr>
                        <a:t>Operación</a:t>
                      </a:r>
                      <a:endParaRPr lang="en-US" sz="1200" dirty="0">
                        <a:highlight>
                          <a:srgbClr val="977F19"/>
                        </a:highlight>
                      </a:endParaRPr>
                    </a:p>
                  </a:txBody>
                  <a:tcPr marL="91423" marR="91423" marT="45733" marB="45733"/>
                </a:tc>
                <a:tc>
                  <a:txBody>
                    <a:bodyPr/>
                    <a:lstStyle/>
                    <a:p>
                      <a:r>
                        <a:rPr lang="es-ES" sz="1200" dirty="0">
                          <a:highlight>
                            <a:srgbClr val="977F19"/>
                          </a:highlight>
                        </a:rPr>
                        <a:t>Ejemplo</a:t>
                      </a:r>
                      <a:endParaRPr lang="en-US" sz="1200" dirty="0">
                        <a:highlight>
                          <a:srgbClr val="977F19"/>
                        </a:highlight>
                      </a:endParaRPr>
                    </a:p>
                  </a:txBody>
                  <a:tcPr marL="91423" marR="91423" marT="45733" marB="45733"/>
                </a:tc>
                <a:extLst>
                  <a:ext uri="{0D108BD9-81ED-4DB2-BD59-A6C34878D82A}">
                    <a16:rowId xmlns:a16="http://schemas.microsoft.com/office/drawing/2014/main" val="10000"/>
                  </a:ext>
                </a:extLst>
              </a:tr>
              <a:tr h="314404">
                <a:tc>
                  <a:txBody>
                    <a:bodyPr/>
                    <a:lstStyle/>
                    <a:p>
                      <a:r>
                        <a:rPr lang="es-ES" sz="1200" dirty="0"/>
                        <a:t>GET</a:t>
                      </a:r>
                      <a:endParaRPr lang="en-US" sz="1200" dirty="0"/>
                    </a:p>
                  </a:txBody>
                  <a:tcPr marL="91423" marR="91423" marT="45733" marB="45733"/>
                </a:tc>
                <a:tc>
                  <a:txBody>
                    <a:bodyPr/>
                    <a:lstStyle/>
                    <a:p>
                      <a:r>
                        <a:rPr lang="es-ES" sz="1200" dirty="0"/>
                        <a:t>Obtener (leer) recurso</a:t>
                      </a:r>
                      <a:endParaRPr lang="en-US" sz="1200" dirty="0"/>
                    </a:p>
                  </a:txBody>
                  <a:tcPr marL="91423" marR="91423" marT="45733" marB="45733"/>
                </a:tc>
                <a:tc>
                  <a:txBody>
                    <a:bodyPr/>
                    <a:lstStyle/>
                    <a:p>
                      <a:r>
                        <a:rPr lang="es-ES" sz="1200" dirty="0"/>
                        <a:t>GET /</a:t>
                      </a:r>
                      <a:r>
                        <a:rPr lang="es-ES" sz="1200" dirty="0" err="1"/>
                        <a:t>user</a:t>
                      </a:r>
                      <a:r>
                        <a:rPr lang="es-ES" sz="1200" dirty="0"/>
                        <a:t>/</a:t>
                      </a:r>
                      <a:r>
                        <a:rPr lang="es-ES" sz="1200" dirty="0" err="1"/>
                        <a:t>luis</a:t>
                      </a:r>
                      <a:endParaRPr lang="en-US" sz="1200" dirty="0"/>
                    </a:p>
                  </a:txBody>
                  <a:tcPr marL="91423" marR="91423" marT="45733" marB="45733"/>
                </a:tc>
                <a:extLst>
                  <a:ext uri="{0D108BD9-81ED-4DB2-BD59-A6C34878D82A}">
                    <a16:rowId xmlns:a16="http://schemas.microsoft.com/office/drawing/2014/main" val="10001"/>
                  </a:ext>
                </a:extLst>
              </a:tr>
              <a:tr h="314404">
                <a:tc>
                  <a:txBody>
                    <a:bodyPr/>
                    <a:lstStyle/>
                    <a:p>
                      <a:r>
                        <a:rPr lang="es-ES" sz="1200" dirty="0"/>
                        <a:t>POST</a:t>
                      </a:r>
                      <a:endParaRPr lang="en-US" sz="1200" dirty="0"/>
                    </a:p>
                  </a:txBody>
                  <a:tcPr marL="91423" marR="91423" marT="45733" marB="45733"/>
                </a:tc>
                <a:tc>
                  <a:txBody>
                    <a:bodyPr/>
                    <a:lstStyle/>
                    <a:p>
                      <a:r>
                        <a:rPr lang="es-ES" sz="1200" dirty="0"/>
                        <a:t>Crear / modificar recurso</a:t>
                      </a:r>
                      <a:endParaRPr lang="en-US" sz="1200" dirty="0"/>
                    </a:p>
                  </a:txBody>
                  <a:tcPr marL="91423" marR="91423" marT="45733" marB="45733"/>
                </a:tc>
                <a:tc>
                  <a:txBody>
                    <a:bodyPr/>
                    <a:lstStyle/>
                    <a:p>
                      <a:r>
                        <a:rPr lang="es-ES" sz="1200" dirty="0"/>
                        <a:t>POST /</a:t>
                      </a:r>
                      <a:r>
                        <a:rPr lang="es-ES" sz="1200" dirty="0" err="1"/>
                        <a:t>user</a:t>
                      </a:r>
                      <a:endParaRPr lang="en-US" sz="1200" dirty="0"/>
                    </a:p>
                  </a:txBody>
                  <a:tcPr marL="91423" marR="91423" marT="45733" marB="45733"/>
                </a:tc>
                <a:extLst>
                  <a:ext uri="{0D108BD9-81ED-4DB2-BD59-A6C34878D82A}">
                    <a16:rowId xmlns:a16="http://schemas.microsoft.com/office/drawing/2014/main" val="10002"/>
                  </a:ext>
                </a:extLst>
              </a:tr>
              <a:tr h="490870">
                <a:tc>
                  <a:txBody>
                    <a:bodyPr/>
                    <a:lstStyle/>
                    <a:p>
                      <a:r>
                        <a:rPr lang="es-ES" sz="1200" dirty="0"/>
                        <a:t>PUT</a:t>
                      </a:r>
                      <a:endParaRPr lang="en-US" sz="1200" dirty="0"/>
                    </a:p>
                  </a:txBody>
                  <a:tcPr marL="91423" marR="91423" marT="45733" marB="45733"/>
                </a:tc>
                <a:tc>
                  <a:txBody>
                    <a:bodyPr/>
                    <a:lstStyle/>
                    <a:p>
                      <a:r>
                        <a:rPr lang="es-ES" sz="1200" dirty="0"/>
                        <a:t>Reemplaza (</a:t>
                      </a:r>
                      <a:r>
                        <a:rPr lang="es-ES" sz="1200" dirty="0" err="1"/>
                        <a:t>sobreescribir</a:t>
                      </a:r>
                      <a:r>
                        <a:rPr lang="es-ES" sz="1200" dirty="0"/>
                        <a:t>) recurso</a:t>
                      </a:r>
                      <a:endParaRPr lang="en-US" sz="1200" dirty="0"/>
                    </a:p>
                  </a:txBody>
                  <a:tcPr marL="91423" marR="91423" marT="45733" marB="45733"/>
                </a:tc>
                <a:tc>
                  <a:txBody>
                    <a:bodyPr/>
                    <a:lstStyle/>
                    <a:p>
                      <a:r>
                        <a:rPr lang="es-ES" sz="1200" dirty="0"/>
                        <a:t>PUT /</a:t>
                      </a:r>
                      <a:r>
                        <a:rPr lang="es-ES" sz="1200" dirty="0" err="1"/>
                        <a:t>product</a:t>
                      </a:r>
                      <a:r>
                        <a:rPr lang="es-ES" sz="1200" dirty="0"/>
                        <a:t>/45</a:t>
                      </a:r>
                      <a:endParaRPr lang="en-US" sz="1200" dirty="0"/>
                    </a:p>
                  </a:txBody>
                  <a:tcPr marL="91423" marR="91423" marT="45733" marB="45733"/>
                </a:tc>
                <a:extLst>
                  <a:ext uri="{0D108BD9-81ED-4DB2-BD59-A6C34878D82A}">
                    <a16:rowId xmlns:a16="http://schemas.microsoft.com/office/drawing/2014/main" val="10003"/>
                  </a:ext>
                </a:extLst>
              </a:tr>
              <a:tr h="490870">
                <a:tc>
                  <a:txBody>
                    <a:bodyPr/>
                    <a:lstStyle/>
                    <a:p>
                      <a:r>
                        <a:rPr lang="en-US" sz="1200" dirty="0"/>
                        <a:t>PATCH</a:t>
                      </a:r>
                    </a:p>
                  </a:txBody>
                  <a:tcPr marL="91423" marR="91423" marT="45733" marB="45733"/>
                </a:tc>
                <a:tc>
                  <a:txBody>
                    <a:bodyPr/>
                    <a:lstStyle/>
                    <a:p>
                      <a:r>
                        <a:rPr lang="en-US" sz="1200" dirty="0" err="1"/>
                        <a:t>Actualiza</a:t>
                      </a:r>
                      <a:r>
                        <a:rPr lang="en-US" sz="1200" dirty="0"/>
                        <a:t> (</a:t>
                      </a:r>
                      <a:r>
                        <a:rPr lang="en-US" sz="1200" dirty="0" err="1"/>
                        <a:t>parcial</a:t>
                      </a:r>
                      <a:r>
                        <a:rPr lang="en-US" sz="1200" dirty="0"/>
                        <a:t>) el </a:t>
                      </a:r>
                      <a:r>
                        <a:rPr lang="en-US" sz="1200" dirty="0" err="1"/>
                        <a:t>precurso</a:t>
                      </a:r>
                      <a:endParaRPr lang="en-US" sz="1200" dirty="0"/>
                    </a:p>
                  </a:txBody>
                  <a:tcPr marL="91423" marR="91423" marT="45733" marB="4573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PATCH /</a:t>
                      </a:r>
                      <a:r>
                        <a:rPr lang="es-ES" sz="1200" dirty="0" err="1"/>
                        <a:t>product</a:t>
                      </a:r>
                      <a:r>
                        <a:rPr lang="es-ES" sz="1200" dirty="0"/>
                        <a:t>/45</a:t>
                      </a:r>
                      <a:endParaRPr lang="en-US" sz="1200" dirty="0"/>
                    </a:p>
                  </a:txBody>
                  <a:tcPr marL="91423" marR="91423" marT="45733" marB="45733"/>
                </a:tc>
                <a:extLst>
                  <a:ext uri="{0D108BD9-81ED-4DB2-BD59-A6C34878D82A}">
                    <a16:rowId xmlns:a16="http://schemas.microsoft.com/office/drawing/2014/main" val="10004"/>
                  </a:ext>
                </a:extLst>
              </a:tr>
              <a:tr h="490870">
                <a:tc>
                  <a:txBody>
                    <a:bodyPr/>
                    <a:lstStyle/>
                    <a:p>
                      <a:r>
                        <a:rPr lang="es-ES" sz="1200" dirty="0"/>
                        <a:t>DELETE</a:t>
                      </a:r>
                      <a:endParaRPr lang="en-US" sz="1200" dirty="0"/>
                    </a:p>
                  </a:txBody>
                  <a:tcPr marL="91423" marR="91423" marT="45733" marB="45733"/>
                </a:tc>
                <a:tc>
                  <a:txBody>
                    <a:bodyPr/>
                    <a:lstStyle/>
                    <a:p>
                      <a:r>
                        <a:rPr lang="es-ES" sz="1200" dirty="0"/>
                        <a:t>Eliminar recurso</a:t>
                      </a:r>
                      <a:endParaRPr lang="en-US" sz="1200" dirty="0"/>
                    </a:p>
                  </a:txBody>
                  <a:tcPr marL="91423" marR="91423" marT="45733" marB="45733"/>
                </a:tc>
                <a:tc>
                  <a:txBody>
                    <a:bodyPr/>
                    <a:lstStyle/>
                    <a:p>
                      <a:r>
                        <a:rPr lang="es-ES" sz="1200" dirty="0"/>
                        <a:t>DELETE /</a:t>
                      </a:r>
                      <a:r>
                        <a:rPr lang="es-ES" sz="1200" dirty="0" err="1"/>
                        <a:t>inform</a:t>
                      </a:r>
                      <a:r>
                        <a:rPr lang="es-ES" sz="1200" dirty="0"/>
                        <a:t>/anual2018</a:t>
                      </a:r>
                      <a:endParaRPr lang="en-US" sz="1200" dirty="0"/>
                    </a:p>
                  </a:txBody>
                  <a:tcPr marL="91423" marR="91423" marT="45733" marB="45733"/>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363971"/>
                                        </p:tgtEl>
                                      </p:cBhvr>
                                    </p:animEffect>
                                    <p:animScale>
                                      <p:cBhvr>
                                        <p:cTn id="7" dur="500" autoRev="1" fill="hold"/>
                                        <p:tgtEl>
                                          <p:spTgt spid="1363971"/>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363972"/>
                                        </p:tgtEl>
                                        <p:attrNameLst>
                                          <p:attrName>style.visibility</p:attrName>
                                        </p:attrNameLst>
                                      </p:cBhvr>
                                      <p:to>
                                        <p:strVal val="visible"/>
                                      </p:to>
                                    </p:set>
                                    <p:anim calcmode="lin" valueType="num">
                                      <p:cBhvr>
                                        <p:cTn id="10" dur="1000" fill="hold"/>
                                        <p:tgtEl>
                                          <p:spTgt spid="1363972"/>
                                        </p:tgtEl>
                                        <p:attrNameLst>
                                          <p:attrName>ppt_w</p:attrName>
                                        </p:attrNameLst>
                                      </p:cBhvr>
                                      <p:tavLst>
                                        <p:tav tm="0">
                                          <p:val>
                                            <p:strVal val="#ppt_w*0.70"/>
                                          </p:val>
                                        </p:tav>
                                        <p:tav tm="100000">
                                          <p:val>
                                            <p:strVal val="#ppt_w"/>
                                          </p:val>
                                        </p:tav>
                                      </p:tavLst>
                                    </p:anim>
                                    <p:anim calcmode="lin" valueType="num">
                                      <p:cBhvr>
                                        <p:cTn id="11" dur="1000" fill="hold"/>
                                        <p:tgtEl>
                                          <p:spTgt spid="1363972"/>
                                        </p:tgtEl>
                                        <p:attrNameLst>
                                          <p:attrName>ppt_h</p:attrName>
                                        </p:attrNameLst>
                                      </p:cBhvr>
                                      <p:tavLst>
                                        <p:tav tm="0">
                                          <p:val>
                                            <p:strVal val="#ppt_h"/>
                                          </p:val>
                                        </p:tav>
                                        <p:tav tm="100000">
                                          <p:val>
                                            <p:strVal val="#ppt_h"/>
                                          </p:val>
                                        </p:tav>
                                      </p:tavLst>
                                    </p:anim>
                                    <p:animEffect transition="in" filter="fade">
                                      <p:cBhvr>
                                        <p:cTn id="12" dur="1000"/>
                                        <p:tgtEl>
                                          <p:spTgt spid="1363972"/>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363970">
                                            <p:txEl>
                                              <p:pRg st="0" end="0"/>
                                            </p:txEl>
                                          </p:spTgt>
                                        </p:tgtEl>
                                        <p:attrNameLst>
                                          <p:attrName>style.visibility</p:attrName>
                                        </p:attrNameLst>
                                      </p:cBhvr>
                                      <p:to>
                                        <p:strVal val="visible"/>
                                      </p:to>
                                    </p:set>
                                    <p:animEffect transition="in" filter="fade">
                                      <p:cBhvr>
                                        <p:cTn id="15" dur="500"/>
                                        <p:tgtEl>
                                          <p:spTgt spid="1363970">
                                            <p:txEl>
                                              <p:pRg st="0" end="0"/>
                                            </p:txEl>
                                          </p:spTgt>
                                        </p:tgtEl>
                                      </p:cBhvr>
                                    </p:animEffect>
                                    <p:anim calcmode="lin" valueType="num">
                                      <p:cBhvr>
                                        <p:cTn id="16" dur="500" fill="hold"/>
                                        <p:tgtEl>
                                          <p:spTgt spid="1363970">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363970">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0" end="0"/>
                                            </p:txEl>
                                          </p:spTgt>
                                        </p:tgtEl>
                                        <p:attrNameLst>
                                          <p:attrName>ppt_c</p:attrName>
                                        </p:attrNameLst>
                                      </p:cBhvr>
                                      <p:to>
                                        <a:schemeClr val="folHlink"/>
                                      </p:to>
                                    </p:animClr>
                                  </p:subTnLst>
                                </p:cTn>
                              </p:par>
                              <p:par>
                                <p:cTn id="18" presetID="42" presetClass="entr" presetSubtype="0" fill="hold" nodeType="withEffect">
                                  <p:stCondLst>
                                    <p:cond delay="0"/>
                                  </p:stCondLst>
                                  <p:childTnLst>
                                    <p:set>
                                      <p:cBhvr>
                                        <p:cTn id="19" dur="1" fill="hold">
                                          <p:stCondLst>
                                            <p:cond delay="0"/>
                                          </p:stCondLst>
                                        </p:cTn>
                                        <p:tgtEl>
                                          <p:spTgt spid="1363970">
                                            <p:txEl>
                                              <p:pRg st="1" end="1"/>
                                            </p:txEl>
                                          </p:spTgt>
                                        </p:tgtEl>
                                        <p:attrNameLst>
                                          <p:attrName>style.visibility</p:attrName>
                                        </p:attrNameLst>
                                      </p:cBhvr>
                                      <p:to>
                                        <p:strVal val="visible"/>
                                      </p:to>
                                    </p:set>
                                    <p:animEffect transition="in" filter="fade">
                                      <p:cBhvr>
                                        <p:cTn id="20" dur="500"/>
                                        <p:tgtEl>
                                          <p:spTgt spid="1363970">
                                            <p:txEl>
                                              <p:pRg st="1" end="1"/>
                                            </p:txEl>
                                          </p:spTgt>
                                        </p:tgtEl>
                                      </p:cBhvr>
                                    </p:animEffect>
                                    <p:anim calcmode="lin" valueType="num">
                                      <p:cBhvr>
                                        <p:cTn id="21" dur="500" fill="hold"/>
                                        <p:tgtEl>
                                          <p:spTgt spid="1363970">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363970">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 end="1"/>
                                            </p:txEl>
                                          </p:spTgt>
                                        </p:tgtEl>
                                        <p:attrNameLst>
                                          <p:attrName>ppt_c</p:attrName>
                                        </p:attrNameLst>
                                      </p:cBhvr>
                                      <p:to>
                                        <a:schemeClr val="folHlink"/>
                                      </p:to>
                                    </p:animClr>
                                  </p:subTnLst>
                                </p:cTn>
                              </p:par>
                              <p:par>
                                <p:cTn id="23" presetID="42" presetClass="entr" presetSubtype="0" fill="hold" nodeType="withEffect">
                                  <p:stCondLst>
                                    <p:cond delay="0"/>
                                  </p:stCondLst>
                                  <p:childTnLst>
                                    <p:set>
                                      <p:cBhvr>
                                        <p:cTn id="24" dur="1" fill="hold">
                                          <p:stCondLst>
                                            <p:cond delay="0"/>
                                          </p:stCondLst>
                                        </p:cTn>
                                        <p:tgtEl>
                                          <p:spTgt spid="1363970">
                                            <p:txEl>
                                              <p:pRg st="2" end="2"/>
                                            </p:txEl>
                                          </p:spTgt>
                                        </p:tgtEl>
                                        <p:attrNameLst>
                                          <p:attrName>style.visibility</p:attrName>
                                        </p:attrNameLst>
                                      </p:cBhvr>
                                      <p:to>
                                        <p:strVal val="visible"/>
                                      </p:to>
                                    </p:set>
                                    <p:animEffect transition="in" filter="fade">
                                      <p:cBhvr>
                                        <p:cTn id="25" dur="500"/>
                                        <p:tgtEl>
                                          <p:spTgt spid="1363970">
                                            <p:txEl>
                                              <p:pRg st="2" end="2"/>
                                            </p:txEl>
                                          </p:spTgt>
                                        </p:tgtEl>
                                      </p:cBhvr>
                                    </p:animEffect>
                                    <p:anim calcmode="lin" valueType="num">
                                      <p:cBhvr>
                                        <p:cTn id="26" dur="500" fill="hold"/>
                                        <p:tgtEl>
                                          <p:spTgt spid="1363970">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363970">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1" grpId="0"/>
      <p:bldP spid="13639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47E29829-DD0F-9848-AF1C-A4B8883609EC}"/>
              </a:ext>
            </a:extLst>
          </p:cNvPr>
          <p:cNvSpPr>
            <a:spLocks noGrp="1" noChangeArrowheads="1"/>
          </p:cNvSpPr>
          <p:nvPr>
            <p:ph type="body" idx="1"/>
          </p:nvPr>
        </p:nvSpPr>
        <p:spPr>
          <a:xfrm>
            <a:off x="1889125" y="1143000"/>
            <a:ext cx="7254875" cy="5638800"/>
          </a:xfrm>
        </p:spPr>
        <p:txBody>
          <a:bodyPr/>
          <a:lstStyle/>
          <a:p>
            <a:r>
              <a:rPr lang="es-ES" altLang="es-ES"/>
              <a:t>GET es una operación </a:t>
            </a:r>
            <a:r>
              <a:rPr lang="es-ES" altLang="es-ES" b="1"/>
              <a:t>segura</a:t>
            </a:r>
            <a:r>
              <a:rPr lang="es-ES" altLang="es-ES"/>
              <a:t> o </a:t>
            </a:r>
            <a:r>
              <a:rPr lang="es-ES" altLang="es-ES" b="1" i="1"/>
              <a:t>nullipotent</a:t>
            </a:r>
          </a:p>
          <a:p>
            <a:pPr lvl="1"/>
            <a:r>
              <a:rPr lang="es-ES" altLang="es-ES"/>
              <a:t>Su llamada no tiene efectos secundarios</a:t>
            </a:r>
          </a:p>
          <a:p>
            <a:pPr lvl="1"/>
            <a:r>
              <a:rPr lang="es-ES" altLang="es-ES"/>
              <a:t>Acceder / leer a un recurso tiene el mismo efecto sobre él que no haberlo hecho nunca</a:t>
            </a:r>
          </a:p>
          <a:p>
            <a:r>
              <a:rPr lang="es-ES" altLang="es-ES"/>
              <a:t>PUT y DELETE son operaciones </a:t>
            </a:r>
            <a:r>
              <a:rPr lang="es-ES" altLang="es-ES" b="1"/>
              <a:t>idempotentes</a:t>
            </a:r>
          </a:p>
          <a:p>
            <a:pPr lvl="1"/>
            <a:r>
              <a:rPr lang="es-ES" altLang="es-ES"/>
              <a:t>El estado del sistema no cambia en función del número de veces que se invoque la operación</a:t>
            </a:r>
            <a:endParaRPr lang="en-US" altLang="es-ES"/>
          </a:p>
        </p:txBody>
      </p:sp>
      <p:sp>
        <p:nvSpPr>
          <p:cNvPr id="1363971" name="Rectangle 3">
            <a:extLst>
              <a:ext uri="{FF2B5EF4-FFF2-40B4-BE49-F238E27FC236}">
                <a16:creationId xmlns:a16="http://schemas.microsoft.com/office/drawing/2014/main" id="{1B1B3821-E1C1-884D-99E1-A9DBFEE2D098}"/>
              </a:ext>
            </a:extLst>
          </p:cNvPr>
          <p:cNvSpPr>
            <a:spLocks noGrp="1" noChangeArrowheads="1"/>
          </p:cNvSpPr>
          <p:nvPr>
            <p:ph type="title"/>
          </p:nvPr>
        </p:nvSpPr>
        <p:spPr/>
        <p:txBody>
          <a:bodyPr/>
          <a:lstStyle/>
          <a:p>
            <a:pPr eaLnBrk="1" hangingPunct="1"/>
            <a:r>
              <a:rPr lang="es-ES" altLang="en-US"/>
              <a:t>servicios web</a:t>
            </a:r>
          </a:p>
        </p:txBody>
      </p:sp>
      <p:sp>
        <p:nvSpPr>
          <p:cNvPr id="1363972" name="Text Box 4">
            <a:extLst>
              <a:ext uri="{FF2B5EF4-FFF2-40B4-BE49-F238E27FC236}">
                <a16:creationId xmlns:a16="http://schemas.microsoft.com/office/drawing/2014/main" id="{FE41EF9C-9631-5E45-86E1-1BB70536D777}"/>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fundamentos</a:t>
            </a:r>
            <a:endParaRPr lang="es-ES" altLang="en-US" sz="2400">
              <a:solidFill>
                <a:schemeClr val="hlink"/>
              </a:solidFill>
            </a:endParaRPr>
          </a:p>
        </p:txBody>
      </p:sp>
      <p:grpSp>
        <p:nvGrpSpPr>
          <p:cNvPr id="50180" name="Group 2">
            <a:extLst>
              <a:ext uri="{FF2B5EF4-FFF2-40B4-BE49-F238E27FC236}">
                <a16:creationId xmlns:a16="http://schemas.microsoft.com/office/drawing/2014/main" id="{C7922CA8-DC7E-1D49-B018-6B8F15BC46FE}"/>
              </a:ext>
            </a:extLst>
          </p:cNvPr>
          <p:cNvGrpSpPr>
            <a:grpSpLocks/>
          </p:cNvGrpSpPr>
          <p:nvPr/>
        </p:nvGrpSpPr>
        <p:grpSpPr bwMode="auto">
          <a:xfrm>
            <a:off x="50800" y="1257300"/>
            <a:ext cx="1758950" cy="439738"/>
            <a:chOff x="32" y="792"/>
            <a:chExt cx="1108" cy="277"/>
          </a:xfrm>
        </p:grpSpPr>
        <p:grpSp>
          <p:nvGrpSpPr>
            <p:cNvPr id="50181" name="Group 3">
              <a:extLst>
                <a:ext uri="{FF2B5EF4-FFF2-40B4-BE49-F238E27FC236}">
                  <a16:creationId xmlns:a16="http://schemas.microsoft.com/office/drawing/2014/main" id="{C6F3316A-38E5-4340-A0D9-7C885A08C29A}"/>
                </a:ext>
              </a:extLst>
            </p:cNvPr>
            <p:cNvGrpSpPr>
              <a:grpSpLocks/>
            </p:cNvGrpSpPr>
            <p:nvPr/>
          </p:nvGrpSpPr>
          <p:grpSpPr bwMode="auto">
            <a:xfrm>
              <a:off x="84" y="877"/>
              <a:ext cx="1056" cy="192"/>
              <a:chOff x="83" y="477"/>
              <a:chExt cx="1056" cy="192"/>
            </a:xfrm>
          </p:grpSpPr>
          <p:sp>
            <p:nvSpPr>
              <p:cNvPr id="50183" name="AutoShape 4">
                <a:extLst>
                  <a:ext uri="{FF2B5EF4-FFF2-40B4-BE49-F238E27FC236}">
                    <a16:creationId xmlns:a16="http://schemas.microsoft.com/office/drawing/2014/main" id="{39AB6438-8646-814F-8789-6C1E8A3CE3CC}"/>
                  </a:ext>
                </a:extLst>
              </p:cNvPr>
              <p:cNvSpPr>
                <a:spLocks noChangeArrowheads="1"/>
              </p:cNvSpPr>
              <p:nvPr/>
            </p:nvSpPr>
            <p:spPr bwMode="auto">
              <a:xfrm>
                <a:off x="83" y="498"/>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50184" name="Text Box 5">
                <a:extLst>
                  <a:ext uri="{FF2B5EF4-FFF2-40B4-BE49-F238E27FC236}">
                    <a16:creationId xmlns:a16="http://schemas.microsoft.com/office/drawing/2014/main" id="{258AD787-C9E2-B540-95CB-D8BA6B0FA2B1}"/>
                  </a:ext>
                </a:extLst>
              </p:cNvPr>
              <p:cNvSpPr txBox="1">
                <a:spLocks noChangeArrowheads="1"/>
              </p:cNvSpPr>
              <p:nvPr/>
            </p:nvSpPr>
            <p:spPr bwMode="auto">
              <a:xfrm>
                <a:off x="83" y="477"/>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50182" name="Freeform 6">
              <a:extLst>
                <a:ext uri="{FF2B5EF4-FFF2-40B4-BE49-F238E27FC236}">
                  <a16:creationId xmlns:a16="http://schemas.microsoft.com/office/drawing/2014/main" id="{F63EA201-814F-E14F-A148-D6054D60F397}"/>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E0FAE45F-AE6A-2649-B004-6A9B9D9A2187}"/>
              </a:ext>
            </a:extLst>
          </p:cNvPr>
          <p:cNvSpPr>
            <a:spLocks noGrp="1" noChangeArrowheads="1"/>
          </p:cNvSpPr>
          <p:nvPr>
            <p:ph type="body" idx="1"/>
          </p:nvPr>
        </p:nvSpPr>
        <p:spPr>
          <a:xfrm>
            <a:off x="1889125" y="1143000"/>
            <a:ext cx="7254875" cy="5638800"/>
          </a:xfrm>
        </p:spPr>
        <p:txBody>
          <a:bodyPr/>
          <a:lstStyle/>
          <a:p>
            <a:pPr>
              <a:defRPr/>
            </a:pPr>
            <a:r>
              <a:rPr lang="es-ES" altLang="es-ES" sz="3600" dirty="0"/>
              <a:t>Thomas </a:t>
            </a:r>
            <a:r>
              <a:rPr lang="es-ES" altLang="es-ES" sz="3600" dirty="0" err="1"/>
              <a:t>Erl</a:t>
            </a:r>
            <a:endParaRPr lang="es-ES" altLang="es-ES" sz="3600" dirty="0"/>
          </a:p>
          <a:p>
            <a:pPr lvl="1">
              <a:defRPr/>
            </a:pPr>
            <a:r>
              <a:rPr lang="en-US" dirty="0"/>
              <a:t>SOA with Rest: Principles, Patterns &amp; Constraints for Building Enterprise</a:t>
            </a:r>
            <a:endParaRPr lang="es-ES" altLang="es-ES" sz="3200" dirty="0"/>
          </a:p>
          <a:p>
            <a:pPr>
              <a:defRPr/>
            </a:pPr>
            <a:r>
              <a:rPr lang="es-ES" altLang="es-ES" sz="3600" dirty="0"/>
              <a:t>Contrato bien definido</a:t>
            </a:r>
          </a:p>
          <a:p>
            <a:pPr lvl="1">
              <a:defRPr/>
            </a:pPr>
            <a:r>
              <a:rPr lang="es-ES" altLang="es-ES" sz="3200" dirty="0"/>
              <a:t>RAML, </a:t>
            </a:r>
            <a:r>
              <a:rPr lang="es-ES" altLang="es-ES" sz="3200" dirty="0" err="1"/>
              <a:t>Swagger</a:t>
            </a:r>
            <a:r>
              <a:rPr lang="es-ES" altLang="es-ES" sz="3200" dirty="0"/>
              <a:t>, </a:t>
            </a:r>
            <a:r>
              <a:rPr lang="es-ES" altLang="es-ES" sz="3200" dirty="0" err="1"/>
              <a:t>OpenAPI</a:t>
            </a:r>
            <a:endParaRPr lang="es-ES" altLang="es-ES" sz="3200" dirty="0"/>
          </a:p>
          <a:p>
            <a:pPr>
              <a:defRPr/>
            </a:pPr>
            <a:r>
              <a:rPr lang="es-ES" altLang="es-ES" sz="3600" dirty="0"/>
              <a:t>Publicación y localización</a:t>
            </a:r>
          </a:p>
          <a:p>
            <a:pPr lvl="1">
              <a:defRPr/>
            </a:pPr>
            <a:r>
              <a:rPr lang="es-ES" altLang="es-ES" sz="3200" dirty="0"/>
              <a:t>Podría usarse UDDI</a:t>
            </a:r>
          </a:p>
          <a:p>
            <a:pPr lvl="1">
              <a:defRPr/>
            </a:pPr>
            <a:r>
              <a:rPr lang="es-ES" altLang="es-ES" sz="3200" dirty="0"/>
              <a:t>Web del proveedor</a:t>
            </a:r>
          </a:p>
          <a:p>
            <a:pPr>
              <a:defRPr/>
            </a:pPr>
            <a:r>
              <a:rPr lang="es-ES" altLang="es-ES" sz="3600" dirty="0"/>
              <a:t>Carencias</a:t>
            </a:r>
          </a:p>
          <a:p>
            <a:pPr lvl="1">
              <a:defRPr/>
            </a:pPr>
            <a:r>
              <a:rPr lang="es-ES" altLang="es-ES" sz="3200" dirty="0"/>
              <a:t>Composición ágil</a:t>
            </a:r>
          </a:p>
          <a:p>
            <a:pPr marL="0" indent="0">
              <a:buFontTx/>
              <a:buNone/>
              <a:defRPr/>
            </a:pPr>
            <a:endParaRPr lang="es-ES" altLang="es-ES" sz="3600" dirty="0"/>
          </a:p>
        </p:txBody>
      </p:sp>
      <p:sp>
        <p:nvSpPr>
          <p:cNvPr id="1363971" name="Rectangle 3">
            <a:extLst>
              <a:ext uri="{FF2B5EF4-FFF2-40B4-BE49-F238E27FC236}">
                <a16:creationId xmlns:a16="http://schemas.microsoft.com/office/drawing/2014/main" id="{CE4BC0C8-13FB-6C4A-ADAA-88B7B9C002A3}"/>
              </a:ext>
            </a:extLst>
          </p:cNvPr>
          <p:cNvSpPr>
            <a:spLocks noGrp="1" noChangeArrowheads="1"/>
          </p:cNvSpPr>
          <p:nvPr>
            <p:ph type="title"/>
          </p:nvPr>
        </p:nvSpPr>
        <p:spPr/>
        <p:txBody>
          <a:bodyPr/>
          <a:lstStyle/>
          <a:p>
            <a:pPr eaLnBrk="1" hangingPunct="1"/>
            <a:r>
              <a:rPr lang="es-ES" altLang="en-US"/>
              <a:t>servicios web</a:t>
            </a:r>
          </a:p>
        </p:txBody>
      </p:sp>
      <p:sp>
        <p:nvSpPr>
          <p:cNvPr id="1363972" name="Text Box 4">
            <a:extLst>
              <a:ext uri="{FF2B5EF4-FFF2-40B4-BE49-F238E27FC236}">
                <a16:creationId xmlns:a16="http://schemas.microsoft.com/office/drawing/2014/main" id="{C10C7EAB-0747-BE45-A2EC-DC872DAF2BD3}"/>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REST y SOA</a:t>
            </a:r>
            <a:endParaRPr lang="es-ES" altLang="en-US" sz="2400">
              <a:solidFill>
                <a:schemeClr val="hlink"/>
              </a:solidFill>
            </a:endParaRPr>
          </a:p>
        </p:txBody>
      </p:sp>
      <p:grpSp>
        <p:nvGrpSpPr>
          <p:cNvPr id="52228" name="Group 2">
            <a:extLst>
              <a:ext uri="{FF2B5EF4-FFF2-40B4-BE49-F238E27FC236}">
                <a16:creationId xmlns:a16="http://schemas.microsoft.com/office/drawing/2014/main" id="{76D4EF3A-F864-6C4F-B3E5-5E7CB976794A}"/>
              </a:ext>
            </a:extLst>
          </p:cNvPr>
          <p:cNvGrpSpPr>
            <a:grpSpLocks/>
          </p:cNvGrpSpPr>
          <p:nvPr/>
        </p:nvGrpSpPr>
        <p:grpSpPr bwMode="auto">
          <a:xfrm>
            <a:off x="50800" y="1257300"/>
            <a:ext cx="1758950" cy="442913"/>
            <a:chOff x="32" y="792"/>
            <a:chExt cx="1108" cy="279"/>
          </a:xfrm>
        </p:grpSpPr>
        <p:grpSp>
          <p:nvGrpSpPr>
            <p:cNvPr id="52229" name="Group 3">
              <a:extLst>
                <a:ext uri="{FF2B5EF4-FFF2-40B4-BE49-F238E27FC236}">
                  <a16:creationId xmlns:a16="http://schemas.microsoft.com/office/drawing/2014/main" id="{65F4BED7-42E4-4B45-89B3-BACDCD9F97B2}"/>
                </a:ext>
              </a:extLst>
            </p:cNvPr>
            <p:cNvGrpSpPr>
              <a:grpSpLocks/>
            </p:cNvGrpSpPr>
            <p:nvPr/>
          </p:nvGrpSpPr>
          <p:grpSpPr bwMode="auto">
            <a:xfrm>
              <a:off x="84" y="879"/>
              <a:ext cx="1056" cy="192"/>
              <a:chOff x="83" y="479"/>
              <a:chExt cx="1056" cy="192"/>
            </a:xfrm>
          </p:grpSpPr>
          <p:sp>
            <p:nvSpPr>
              <p:cNvPr id="52231" name="AutoShape 4">
                <a:extLst>
                  <a:ext uri="{FF2B5EF4-FFF2-40B4-BE49-F238E27FC236}">
                    <a16:creationId xmlns:a16="http://schemas.microsoft.com/office/drawing/2014/main" id="{38E2C90E-2380-B245-8AEF-50AF79CD9EAA}"/>
                  </a:ext>
                </a:extLst>
              </p:cNvPr>
              <p:cNvSpPr>
                <a:spLocks noChangeArrowheads="1"/>
              </p:cNvSpPr>
              <p:nvPr/>
            </p:nvSpPr>
            <p:spPr bwMode="auto">
              <a:xfrm>
                <a:off x="83" y="50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52232" name="Text Box 5">
                <a:extLst>
                  <a:ext uri="{FF2B5EF4-FFF2-40B4-BE49-F238E27FC236}">
                    <a16:creationId xmlns:a16="http://schemas.microsoft.com/office/drawing/2014/main" id="{7D3CFE86-A93F-624D-A5F5-86296D9AE7AC}"/>
                  </a:ext>
                </a:extLst>
              </p:cNvPr>
              <p:cNvSpPr txBox="1">
                <a:spLocks noChangeArrowheads="1"/>
              </p:cNvSpPr>
              <p:nvPr/>
            </p:nvSpPr>
            <p:spPr bwMode="auto">
              <a:xfrm>
                <a:off x="83"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52230" name="Freeform 6">
              <a:extLst>
                <a:ext uri="{FF2B5EF4-FFF2-40B4-BE49-F238E27FC236}">
                  <a16:creationId xmlns:a16="http://schemas.microsoft.com/office/drawing/2014/main" id="{2AFBF901-C136-1948-ACE8-786D30500AF1}"/>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a:extLst>
              <a:ext uri="{FF2B5EF4-FFF2-40B4-BE49-F238E27FC236}">
                <a16:creationId xmlns:a16="http://schemas.microsoft.com/office/drawing/2014/main" id="{4B164FBA-CC67-2442-90DF-C3FC4D8624AA}"/>
              </a:ext>
            </a:extLst>
          </p:cNvPr>
          <p:cNvSpPr>
            <a:spLocks noGrp="1" noChangeArrowheads="1"/>
          </p:cNvSpPr>
          <p:nvPr>
            <p:ph type="title"/>
          </p:nvPr>
        </p:nvSpPr>
        <p:spPr>
          <a:xfrm>
            <a:off x="1898650" y="204788"/>
            <a:ext cx="7167563" cy="727075"/>
          </a:xfrm>
        </p:spPr>
        <p:txBody>
          <a:bodyPr/>
          <a:lstStyle/>
          <a:p>
            <a:pPr eaLnBrk="1" hangingPunct="1"/>
            <a:r>
              <a:rPr lang="es-ES" altLang="en-US" dirty="0"/>
              <a:t>Supuesto</a:t>
            </a:r>
            <a:endParaRPr lang="en-US" altLang="en-US" dirty="0"/>
          </a:p>
        </p:txBody>
      </p:sp>
      <p:sp>
        <p:nvSpPr>
          <p:cNvPr id="1295363" name="Rectangle 3">
            <a:extLst>
              <a:ext uri="{FF2B5EF4-FFF2-40B4-BE49-F238E27FC236}">
                <a16:creationId xmlns:a16="http://schemas.microsoft.com/office/drawing/2014/main" id="{546D51D9-DD56-F647-8FDF-1B815F8BAD25}"/>
              </a:ext>
            </a:extLst>
          </p:cNvPr>
          <p:cNvSpPr>
            <a:spLocks noChangeArrowheads="1"/>
          </p:cNvSpPr>
          <p:nvPr/>
        </p:nvSpPr>
        <p:spPr bwMode="auto">
          <a:xfrm>
            <a:off x="1808163" y="3432175"/>
            <a:ext cx="73358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5400" b="1"/>
              <a:t>Supuesto</a:t>
            </a:r>
            <a:endParaRPr lang="en-US" altLang="en-US" sz="5400" b="1"/>
          </a:p>
        </p:txBody>
      </p:sp>
      <p:grpSp>
        <p:nvGrpSpPr>
          <p:cNvPr id="2" name="Group 4">
            <a:extLst>
              <a:ext uri="{FF2B5EF4-FFF2-40B4-BE49-F238E27FC236}">
                <a16:creationId xmlns:a16="http://schemas.microsoft.com/office/drawing/2014/main" id="{F1D22325-CB6F-514E-9FBD-6492181B6A7C}"/>
              </a:ext>
            </a:extLst>
          </p:cNvPr>
          <p:cNvGrpSpPr>
            <a:grpSpLocks/>
          </p:cNvGrpSpPr>
          <p:nvPr/>
        </p:nvGrpSpPr>
        <p:grpSpPr bwMode="auto">
          <a:xfrm>
            <a:off x="131763" y="1541463"/>
            <a:ext cx="1676400" cy="307975"/>
            <a:chOff x="83" y="445"/>
            <a:chExt cx="1056" cy="194"/>
          </a:xfrm>
        </p:grpSpPr>
        <p:sp>
          <p:nvSpPr>
            <p:cNvPr id="54277" name="AutoShape 5">
              <a:extLst>
                <a:ext uri="{FF2B5EF4-FFF2-40B4-BE49-F238E27FC236}">
                  <a16:creationId xmlns:a16="http://schemas.microsoft.com/office/drawing/2014/main" id="{3C2BBBA3-20DA-774F-B0F2-7386A455F2F6}"/>
                </a:ext>
              </a:extLst>
            </p:cNvPr>
            <p:cNvSpPr>
              <a:spLocks noChangeArrowheads="1"/>
            </p:cNvSpPr>
            <p:nvPr/>
          </p:nvSpPr>
          <p:spPr bwMode="auto">
            <a:xfrm>
              <a:off x="83" y="49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54278" name="Text Box 6">
              <a:extLst>
                <a:ext uri="{FF2B5EF4-FFF2-40B4-BE49-F238E27FC236}">
                  <a16:creationId xmlns:a16="http://schemas.microsoft.com/office/drawing/2014/main" id="{F62ED3E0-543F-954B-A12D-CB71C9EC5F58}"/>
                </a:ext>
              </a:extLst>
            </p:cNvPr>
            <p:cNvSpPr txBox="1">
              <a:spLocks noChangeArrowheads="1"/>
            </p:cNvSpPr>
            <p:nvPr/>
          </p:nvSpPr>
          <p:spPr bwMode="auto">
            <a:xfrm>
              <a:off x="83" y="445"/>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supuesto</a:t>
              </a:r>
            </a:p>
          </p:txBody>
        </p:sp>
      </p:grpSp>
      <p:sp>
        <p:nvSpPr>
          <p:cNvPr id="1295367" name="Freeform 7">
            <a:extLst>
              <a:ext uri="{FF2B5EF4-FFF2-40B4-BE49-F238E27FC236}">
                <a16:creationId xmlns:a16="http://schemas.microsoft.com/office/drawing/2014/main" id="{F7A08EF0-F06E-2845-9F66-1A01C6A88062}"/>
              </a:ext>
            </a:extLst>
          </p:cNvPr>
          <p:cNvSpPr>
            <a:spLocks/>
          </p:cNvSpPr>
          <p:nvPr/>
        </p:nvSpPr>
        <p:spPr bwMode="auto">
          <a:xfrm>
            <a:off x="50800" y="1257300"/>
            <a:ext cx="328613" cy="442913"/>
          </a:xfrm>
          <a:custGeom>
            <a:avLst/>
            <a:gdLst>
              <a:gd name="T0" fmla="*/ 2147483646 w 207"/>
              <a:gd name="T1" fmla="*/ 0 h 162"/>
              <a:gd name="T2" fmla="*/ 0 w 207"/>
              <a:gd name="T3" fmla="*/ 0 h 162"/>
              <a:gd name="T4" fmla="*/ 0 w 207"/>
              <a:gd name="T5" fmla="*/ 2147483646 h 162"/>
              <a:gd name="T6" fmla="*/ 2147483646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a:extLst>
              <a:ext uri="{FF2B5EF4-FFF2-40B4-BE49-F238E27FC236}">
                <a16:creationId xmlns:a16="http://schemas.microsoft.com/office/drawing/2014/main" id="{CE4EC3CD-EAF2-B544-AF2A-63E5A9C936BC}"/>
              </a:ext>
            </a:extLst>
          </p:cNvPr>
          <p:cNvSpPr>
            <a:spLocks noGrp="1" noChangeArrowheads="1"/>
          </p:cNvSpPr>
          <p:nvPr>
            <p:ph type="title"/>
          </p:nvPr>
        </p:nvSpPr>
        <p:spPr>
          <a:xfrm>
            <a:off x="1898650" y="204788"/>
            <a:ext cx="7167563" cy="727075"/>
          </a:xfrm>
        </p:spPr>
        <p:txBody>
          <a:bodyPr/>
          <a:lstStyle/>
          <a:p>
            <a:pPr eaLnBrk="1" hangingPunct="1"/>
            <a:r>
              <a:rPr lang="es-ES" altLang="en-US"/>
              <a:t>Supuesto</a:t>
            </a:r>
            <a:endParaRPr lang="en-US" altLang="en-US"/>
          </a:p>
        </p:txBody>
      </p:sp>
      <p:grpSp>
        <p:nvGrpSpPr>
          <p:cNvPr id="2" name="Group 4">
            <a:extLst>
              <a:ext uri="{FF2B5EF4-FFF2-40B4-BE49-F238E27FC236}">
                <a16:creationId xmlns:a16="http://schemas.microsoft.com/office/drawing/2014/main" id="{8A80720F-0D7B-C547-9E97-CDADF4D512A4}"/>
              </a:ext>
            </a:extLst>
          </p:cNvPr>
          <p:cNvGrpSpPr>
            <a:grpSpLocks/>
          </p:cNvGrpSpPr>
          <p:nvPr/>
        </p:nvGrpSpPr>
        <p:grpSpPr bwMode="auto">
          <a:xfrm>
            <a:off x="133350" y="1565275"/>
            <a:ext cx="1676400" cy="304800"/>
            <a:chOff x="83" y="586"/>
            <a:chExt cx="1056" cy="192"/>
          </a:xfrm>
        </p:grpSpPr>
        <p:sp>
          <p:nvSpPr>
            <p:cNvPr id="56325" name="AutoShape 5">
              <a:extLst>
                <a:ext uri="{FF2B5EF4-FFF2-40B4-BE49-F238E27FC236}">
                  <a16:creationId xmlns:a16="http://schemas.microsoft.com/office/drawing/2014/main" id="{CAC6BB38-3C98-AD41-8918-87730B6F8924}"/>
                </a:ext>
              </a:extLst>
            </p:cNvPr>
            <p:cNvSpPr>
              <a:spLocks noChangeArrowheads="1"/>
            </p:cNvSpPr>
            <p:nvPr/>
          </p:nvSpPr>
          <p:spPr bwMode="auto">
            <a:xfrm>
              <a:off x="87" y="607"/>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56326" name="Text Box 6">
              <a:extLst>
                <a:ext uri="{FF2B5EF4-FFF2-40B4-BE49-F238E27FC236}">
                  <a16:creationId xmlns:a16="http://schemas.microsoft.com/office/drawing/2014/main" id="{9FBD938C-7703-6C41-9703-2F0D597E1DC9}"/>
                </a:ext>
              </a:extLst>
            </p:cNvPr>
            <p:cNvSpPr txBox="1">
              <a:spLocks noChangeArrowheads="1"/>
            </p:cNvSpPr>
            <p:nvPr/>
          </p:nvSpPr>
          <p:spPr bwMode="auto">
            <a:xfrm>
              <a:off x="83" y="58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supuesto</a:t>
              </a:r>
            </a:p>
          </p:txBody>
        </p:sp>
      </p:grpSp>
      <p:sp>
        <p:nvSpPr>
          <p:cNvPr id="1295367" name="Freeform 7">
            <a:extLst>
              <a:ext uri="{FF2B5EF4-FFF2-40B4-BE49-F238E27FC236}">
                <a16:creationId xmlns:a16="http://schemas.microsoft.com/office/drawing/2014/main" id="{59CC5552-F4D9-DB4C-B937-37BC0936C7AD}"/>
              </a:ext>
            </a:extLst>
          </p:cNvPr>
          <p:cNvSpPr>
            <a:spLocks/>
          </p:cNvSpPr>
          <p:nvPr/>
        </p:nvSpPr>
        <p:spPr bwMode="auto">
          <a:xfrm>
            <a:off x="50800" y="1257300"/>
            <a:ext cx="328613" cy="442913"/>
          </a:xfrm>
          <a:custGeom>
            <a:avLst/>
            <a:gdLst>
              <a:gd name="T0" fmla="*/ 2147483646 w 207"/>
              <a:gd name="T1" fmla="*/ 0 h 162"/>
              <a:gd name="T2" fmla="*/ 0 w 207"/>
              <a:gd name="T3" fmla="*/ 0 h 162"/>
              <a:gd name="T4" fmla="*/ 0 w 207"/>
              <a:gd name="T5" fmla="*/ 2147483646 h 162"/>
              <a:gd name="T6" fmla="*/ 2147483646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9" name="Rectangle 2">
            <a:extLst>
              <a:ext uri="{FF2B5EF4-FFF2-40B4-BE49-F238E27FC236}">
                <a16:creationId xmlns:a16="http://schemas.microsoft.com/office/drawing/2014/main" id="{4549E528-899F-A242-87D5-EAB05FA19E2E}"/>
              </a:ext>
            </a:extLst>
          </p:cNvPr>
          <p:cNvSpPr txBox="1">
            <a:spLocks noChangeArrowheads="1"/>
          </p:cNvSpPr>
          <p:nvPr/>
        </p:nvSpPr>
        <p:spPr bwMode="auto">
          <a:xfrm>
            <a:off x="1889125" y="1143000"/>
            <a:ext cx="7177088" cy="5638800"/>
          </a:xfrm>
          <a:prstGeom prst="rect">
            <a:avLst/>
          </a:prstGeom>
          <a:noFill/>
          <a:ln>
            <a:noFill/>
          </a:ln>
        </p:spPr>
        <p:txBody>
          <a:bodyPr/>
          <a:lstStyle>
            <a:lvl1pPr marL="342900" indent="-342900" algn="l" rtl="0" eaLnBrk="0" fontAlgn="base" hangingPunct="0">
              <a:spcBef>
                <a:spcPct val="20000"/>
              </a:spcBef>
              <a:spcAft>
                <a:spcPct val="0"/>
              </a:spcAft>
              <a:buBlip>
                <a:blip r:embed="rId3"/>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Arial Narrow" pitchFamily="34" charset="0"/>
              </a:defRPr>
            </a:lvl3pPr>
            <a:lvl4pPr marL="1600200" indent="-228600" algn="l" rtl="0" eaLnBrk="0" fontAlgn="base" hangingPunct="0">
              <a:spcBef>
                <a:spcPct val="20000"/>
              </a:spcBef>
              <a:spcAft>
                <a:spcPct val="0"/>
              </a:spcAft>
              <a:buChar char="–"/>
              <a:defRPr>
                <a:solidFill>
                  <a:schemeClr val="tx1"/>
                </a:solidFill>
                <a:latin typeface="Arial Narrow" pitchFamily="34" charset="0"/>
              </a:defRPr>
            </a:lvl4pPr>
            <a:lvl5pPr marL="2057400" indent="-228600" algn="l" rtl="0" eaLnBrk="0" fontAlgn="base" hangingPunct="0">
              <a:spcBef>
                <a:spcPct val="20000"/>
              </a:spcBef>
              <a:spcAft>
                <a:spcPct val="0"/>
              </a:spcAft>
              <a:buChar char="»"/>
              <a:defRPr sz="1600">
                <a:solidFill>
                  <a:schemeClr val="tx1"/>
                </a:solidFill>
                <a:latin typeface="Arial Narrow" pitchFamily="34" charset="0"/>
              </a:defRPr>
            </a:lvl5pPr>
            <a:lvl6pPr marL="2514600" indent="-228600" algn="l" rtl="0" fontAlgn="base">
              <a:spcBef>
                <a:spcPct val="20000"/>
              </a:spcBef>
              <a:spcAft>
                <a:spcPct val="0"/>
              </a:spcAft>
              <a:buChar char="»"/>
              <a:defRPr sz="1600">
                <a:solidFill>
                  <a:schemeClr val="tx1"/>
                </a:solidFill>
                <a:latin typeface="Arial Narrow" pitchFamily="34" charset="0"/>
              </a:defRPr>
            </a:lvl6pPr>
            <a:lvl7pPr marL="2971800" indent="-228600" algn="l" rtl="0" fontAlgn="base">
              <a:spcBef>
                <a:spcPct val="20000"/>
              </a:spcBef>
              <a:spcAft>
                <a:spcPct val="0"/>
              </a:spcAft>
              <a:buChar char="»"/>
              <a:defRPr sz="1600">
                <a:solidFill>
                  <a:schemeClr val="tx1"/>
                </a:solidFill>
                <a:latin typeface="Arial Narrow" pitchFamily="34" charset="0"/>
              </a:defRPr>
            </a:lvl7pPr>
            <a:lvl8pPr marL="3429000" indent="-228600" algn="l" rtl="0" fontAlgn="base">
              <a:spcBef>
                <a:spcPct val="20000"/>
              </a:spcBef>
              <a:spcAft>
                <a:spcPct val="0"/>
              </a:spcAft>
              <a:buChar char="»"/>
              <a:defRPr sz="1600">
                <a:solidFill>
                  <a:schemeClr val="tx1"/>
                </a:solidFill>
                <a:latin typeface="Arial Narrow" pitchFamily="34" charset="0"/>
              </a:defRPr>
            </a:lvl8pPr>
            <a:lvl9pPr marL="3886200" indent="-228600" algn="l" rtl="0" fontAlgn="base">
              <a:spcBef>
                <a:spcPct val="20000"/>
              </a:spcBef>
              <a:spcAft>
                <a:spcPct val="0"/>
              </a:spcAft>
              <a:buChar char="»"/>
              <a:defRPr sz="1600">
                <a:solidFill>
                  <a:schemeClr val="tx1"/>
                </a:solidFill>
                <a:latin typeface="Arial Narrow" pitchFamily="34" charset="0"/>
              </a:defRPr>
            </a:lvl9pPr>
          </a:lstStyle>
          <a:p>
            <a:pPr>
              <a:defRPr/>
            </a:pPr>
            <a:r>
              <a:rPr lang="es-ES" altLang="es-ES" sz="1800" kern="0" dirty="0"/>
              <a:t>Empresa de desarrollo de placas solares. Cada placa está compuesta por un soporte, el panel, un diodo de protección, controlador y un inversor.</a:t>
            </a:r>
          </a:p>
          <a:p>
            <a:pPr>
              <a:defRPr/>
            </a:pPr>
            <a:r>
              <a:rPr lang="es-ES" altLang="es-ES" sz="1800" kern="0" dirty="0"/>
              <a:t>El controlador es una placa que permite registrar y enviar los datos energía producida de la placa y controlar su rendimiento.</a:t>
            </a:r>
          </a:p>
          <a:p>
            <a:pPr>
              <a:defRPr/>
            </a:pPr>
            <a:r>
              <a:rPr lang="es-ES" altLang="es-ES" sz="1800" kern="0" dirty="0"/>
              <a:t>En cada línea de producción se ensamblan las 5 piezas. Hay 3 líneas para el ensamblado de las placas. Un sensor en cada línea indica la entrada y salida de cada pieza y se valida con visión por computador que la placa está bien ensamblada. En caso de haber algún problema se envía una alarma a un sistema de control de incidencias donde se registra la incidencia y envía una notificación al móvil del encargado de guardia.</a:t>
            </a:r>
          </a:p>
          <a:p>
            <a:pPr>
              <a:defRPr/>
            </a:pPr>
            <a:r>
              <a:rPr lang="es-ES" altLang="es-ES" sz="1800" kern="0" dirty="0"/>
              <a:t>En el momento que la placa está ensamblada pasa al almacén donde se encuentra un lector de RFID que registra las entradas y salidas de las placas que son enviadas al ERP.</a:t>
            </a: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a:extLst>
              <a:ext uri="{FF2B5EF4-FFF2-40B4-BE49-F238E27FC236}">
                <a16:creationId xmlns:a16="http://schemas.microsoft.com/office/drawing/2014/main" id="{77A6EFDA-0507-EF40-B48A-E002F01751D5}"/>
              </a:ext>
            </a:extLst>
          </p:cNvPr>
          <p:cNvSpPr>
            <a:spLocks noGrp="1" noChangeArrowheads="1"/>
          </p:cNvSpPr>
          <p:nvPr>
            <p:ph type="title"/>
          </p:nvPr>
        </p:nvSpPr>
        <p:spPr>
          <a:xfrm>
            <a:off x="1898650" y="204788"/>
            <a:ext cx="7167563" cy="727075"/>
          </a:xfrm>
        </p:spPr>
        <p:txBody>
          <a:bodyPr/>
          <a:lstStyle/>
          <a:p>
            <a:pPr eaLnBrk="1" hangingPunct="1"/>
            <a:r>
              <a:rPr lang="es-ES" altLang="en-US"/>
              <a:t>Supuesto</a:t>
            </a:r>
            <a:endParaRPr lang="en-US" altLang="en-US"/>
          </a:p>
        </p:txBody>
      </p:sp>
      <p:grpSp>
        <p:nvGrpSpPr>
          <p:cNvPr id="2" name="Group 4">
            <a:extLst>
              <a:ext uri="{FF2B5EF4-FFF2-40B4-BE49-F238E27FC236}">
                <a16:creationId xmlns:a16="http://schemas.microsoft.com/office/drawing/2014/main" id="{E4C991AA-3198-6241-B13E-1BE47D198D34}"/>
              </a:ext>
            </a:extLst>
          </p:cNvPr>
          <p:cNvGrpSpPr>
            <a:grpSpLocks/>
          </p:cNvGrpSpPr>
          <p:nvPr/>
        </p:nvGrpSpPr>
        <p:grpSpPr bwMode="auto">
          <a:xfrm>
            <a:off x="133350" y="1565275"/>
            <a:ext cx="1676400" cy="304800"/>
            <a:chOff x="83" y="586"/>
            <a:chExt cx="1056" cy="192"/>
          </a:xfrm>
        </p:grpSpPr>
        <p:sp>
          <p:nvSpPr>
            <p:cNvPr id="61445" name="AutoShape 5">
              <a:extLst>
                <a:ext uri="{FF2B5EF4-FFF2-40B4-BE49-F238E27FC236}">
                  <a16:creationId xmlns:a16="http://schemas.microsoft.com/office/drawing/2014/main" id="{10A11348-17BF-4248-9D7D-585C394EC16B}"/>
                </a:ext>
              </a:extLst>
            </p:cNvPr>
            <p:cNvSpPr>
              <a:spLocks noChangeArrowheads="1"/>
            </p:cNvSpPr>
            <p:nvPr/>
          </p:nvSpPr>
          <p:spPr bwMode="auto">
            <a:xfrm>
              <a:off x="87" y="607"/>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61446" name="Text Box 6">
              <a:extLst>
                <a:ext uri="{FF2B5EF4-FFF2-40B4-BE49-F238E27FC236}">
                  <a16:creationId xmlns:a16="http://schemas.microsoft.com/office/drawing/2014/main" id="{718B542A-3929-1C47-B571-1E50EF05F280}"/>
                </a:ext>
              </a:extLst>
            </p:cNvPr>
            <p:cNvSpPr txBox="1">
              <a:spLocks noChangeArrowheads="1"/>
            </p:cNvSpPr>
            <p:nvPr/>
          </p:nvSpPr>
          <p:spPr bwMode="auto">
            <a:xfrm>
              <a:off x="83" y="58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supuesto</a:t>
              </a:r>
            </a:p>
          </p:txBody>
        </p:sp>
      </p:grpSp>
      <p:sp>
        <p:nvSpPr>
          <p:cNvPr id="1295367" name="Freeform 7">
            <a:extLst>
              <a:ext uri="{FF2B5EF4-FFF2-40B4-BE49-F238E27FC236}">
                <a16:creationId xmlns:a16="http://schemas.microsoft.com/office/drawing/2014/main" id="{C5D27512-D3E2-3442-9F6E-0765AF8EF49A}"/>
              </a:ext>
            </a:extLst>
          </p:cNvPr>
          <p:cNvSpPr>
            <a:spLocks/>
          </p:cNvSpPr>
          <p:nvPr/>
        </p:nvSpPr>
        <p:spPr bwMode="auto">
          <a:xfrm>
            <a:off x="50800" y="1257300"/>
            <a:ext cx="328613" cy="442913"/>
          </a:xfrm>
          <a:custGeom>
            <a:avLst/>
            <a:gdLst>
              <a:gd name="T0" fmla="*/ 2147483646 w 207"/>
              <a:gd name="T1" fmla="*/ 0 h 162"/>
              <a:gd name="T2" fmla="*/ 0 w 207"/>
              <a:gd name="T3" fmla="*/ 0 h 162"/>
              <a:gd name="T4" fmla="*/ 0 w 207"/>
              <a:gd name="T5" fmla="*/ 2147483646 h 162"/>
              <a:gd name="T6" fmla="*/ 2147483646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9" name="Rectangle 2">
            <a:extLst>
              <a:ext uri="{FF2B5EF4-FFF2-40B4-BE49-F238E27FC236}">
                <a16:creationId xmlns:a16="http://schemas.microsoft.com/office/drawing/2014/main" id="{7A482CF9-F404-6B41-B7C9-3B9BF2947BF6}"/>
              </a:ext>
            </a:extLst>
          </p:cNvPr>
          <p:cNvSpPr txBox="1">
            <a:spLocks noChangeArrowheads="1"/>
          </p:cNvSpPr>
          <p:nvPr/>
        </p:nvSpPr>
        <p:spPr bwMode="auto">
          <a:xfrm>
            <a:off x="1889125" y="1143000"/>
            <a:ext cx="7177088" cy="5638800"/>
          </a:xfrm>
          <a:prstGeom prst="rect">
            <a:avLst/>
          </a:prstGeom>
          <a:noFill/>
          <a:ln>
            <a:noFill/>
          </a:ln>
        </p:spPr>
        <p:txBody>
          <a:bodyPr/>
          <a:lstStyle>
            <a:lvl1pPr marL="342900" indent="-342900" algn="l" rtl="0" eaLnBrk="0" fontAlgn="base" hangingPunct="0">
              <a:spcBef>
                <a:spcPct val="20000"/>
              </a:spcBef>
              <a:spcAft>
                <a:spcPct val="0"/>
              </a:spcAft>
              <a:buBlip>
                <a:blip r:embed="rId3"/>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Arial Narrow" pitchFamily="34" charset="0"/>
              </a:defRPr>
            </a:lvl3pPr>
            <a:lvl4pPr marL="1600200" indent="-228600" algn="l" rtl="0" eaLnBrk="0" fontAlgn="base" hangingPunct="0">
              <a:spcBef>
                <a:spcPct val="20000"/>
              </a:spcBef>
              <a:spcAft>
                <a:spcPct val="0"/>
              </a:spcAft>
              <a:buChar char="–"/>
              <a:defRPr>
                <a:solidFill>
                  <a:schemeClr val="tx1"/>
                </a:solidFill>
                <a:latin typeface="Arial Narrow" pitchFamily="34" charset="0"/>
              </a:defRPr>
            </a:lvl4pPr>
            <a:lvl5pPr marL="2057400" indent="-228600" algn="l" rtl="0" eaLnBrk="0" fontAlgn="base" hangingPunct="0">
              <a:spcBef>
                <a:spcPct val="20000"/>
              </a:spcBef>
              <a:spcAft>
                <a:spcPct val="0"/>
              </a:spcAft>
              <a:buChar char="»"/>
              <a:defRPr sz="1600">
                <a:solidFill>
                  <a:schemeClr val="tx1"/>
                </a:solidFill>
                <a:latin typeface="Arial Narrow" pitchFamily="34" charset="0"/>
              </a:defRPr>
            </a:lvl5pPr>
            <a:lvl6pPr marL="2514600" indent="-228600" algn="l" rtl="0" fontAlgn="base">
              <a:spcBef>
                <a:spcPct val="20000"/>
              </a:spcBef>
              <a:spcAft>
                <a:spcPct val="0"/>
              </a:spcAft>
              <a:buChar char="»"/>
              <a:defRPr sz="1600">
                <a:solidFill>
                  <a:schemeClr val="tx1"/>
                </a:solidFill>
                <a:latin typeface="Arial Narrow" pitchFamily="34" charset="0"/>
              </a:defRPr>
            </a:lvl6pPr>
            <a:lvl7pPr marL="2971800" indent="-228600" algn="l" rtl="0" fontAlgn="base">
              <a:spcBef>
                <a:spcPct val="20000"/>
              </a:spcBef>
              <a:spcAft>
                <a:spcPct val="0"/>
              </a:spcAft>
              <a:buChar char="»"/>
              <a:defRPr sz="1600">
                <a:solidFill>
                  <a:schemeClr val="tx1"/>
                </a:solidFill>
                <a:latin typeface="Arial Narrow" pitchFamily="34" charset="0"/>
              </a:defRPr>
            </a:lvl7pPr>
            <a:lvl8pPr marL="3429000" indent="-228600" algn="l" rtl="0" fontAlgn="base">
              <a:spcBef>
                <a:spcPct val="20000"/>
              </a:spcBef>
              <a:spcAft>
                <a:spcPct val="0"/>
              </a:spcAft>
              <a:buChar char="»"/>
              <a:defRPr sz="1600">
                <a:solidFill>
                  <a:schemeClr val="tx1"/>
                </a:solidFill>
                <a:latin typeface="Arial Narrow" pitchFamily="34" charset="0"/>
              </a:defRPr>
            </a:lvl8pPr>
            <a:lvl9pPr marL="3886200" indent="-228600" algn="l" rtl="0" fontAlgn="base">
              <a:spcBef>
                <a:spcPct val="20000"/>
              </a:spcBef>
              <a:spcAft>
                <a:spcPct val="0"/>
              </a:spcAft>
              <a:buChar char="»"/>
              <a:defRPr sz="1600">
                <a:solidFill>
                  <a:schemeClr val="tx1"/>
                </a:solidFill>
                <a:latin typeface="Arial Narrow" pitchFamily="34" charset="0"/>
              </a:defRPr>
            </a:lvl9pPr>
          </a:lstStyle>
          <a:p>
            <a:pPr>
              <a:defRPr/>
            </a:pPr>
            <a:r>
              <a:rPr lang="es-ES" altLang="es-ES" sz="1800" kern="0" dirty="0"/>
              <a:t>La venta de las placas se realiza principalmente desde una plataforma de </a:t>
            </a:r>
            <a:r>
              <a:rPr lang="es-ES" altLang="es-ES" sz="1800" kern="0" dirty="0" err="1"/>
              <a:t>ecommerce</a:t>
            </a:r>
            <a:r>
              <a:rPr lang="es-ES" altLang="es-ES" sz="1800" kern="0" dirty="0"/>
              <a:t> B2B. Esta plataforma está basada en 3 capas (</a:t>
            </a:r>
            <a:r>
              <a:rPr lang="es-ES" altLang="es-ES" sz="1800" kern="0" dirty="0" err="1"/>
              <a:t>front</a:t>
            </a:r>
            <a:r>
              <a:rPr lang="es-ES" altLang="es-ES" sz="1800" kern="0" dirty="0"/>
              <a:t>, back implementado en API </a:t>
            </a:r>
            <a:r>
              <a:rPr lang="es-ES" altLang="es-ES" sz="1800" kern="0" dirty="0" err="1"/>
              <a:t>Rest</a:t>
            </a:r>
            <a:r>
              <a:rPr lang="es-ES" altLang="es-ES" sz="1800" kern="0" dirty="0"/>
              <a:t> y </a:t>
            </a:r>
            <a:r>
              <a:rPr lang="es-ES" altLang="es-ES" sz="1800" kern="0" dirty="0" err="1"/>
              <a:t>bd</a:t>
            </a:r>
            <a:r>
              <a:rPr lang="es-ES" altLang="es-ES" sz="1800" kern="0" dirty="0"/>
              <a:t>) y es fundamental la integración de esta plataforma con los siguientes subsistemas del ERP:</a:t>
            </a:r>
          </a:p>
          <a:p>
            <a:pPr lvl="1">
              <a:defRPr/>
            </a:pPr>
            <a:r>
              <a:rPr lang="es-ES" altLang="es-ES" sz="1800" kern="0" dirty="0"/>
              <a:t>alta/baja/modificación: cliente, pedido y stock.</a:t>
            </a:r>
          </a:p>
          <a:p>
            <a:pPr lvl="1">
              <a:defRPr/>
            </a:pPr>
            <a:r>
              <a:rPr lang="es-ES" altLang="es-ES" sz="1800" kern="0" dirty="0"/>
              <a:t>alta: factura</a:t>
            </a:r>
          </a:p>
          <a:p>
            <a:pPr>
              <a:defRPr/>
            </a:pPr>
            <a:r>
              <a:rPr lang="es-ES" altLang="es-ES" sz="1800" kern="0" dirty="0"/>
              <a:t>Se dispone de un sistema de control postventa que recoge los datos de las placas que se hayan puesto en producción y bajo un pago mensual se ofrece al cliente un control remoto del uso de su placa, potencias generadas, recomendaciones y en caso de incidencia el sistema envía un notificación al sistema de control de incidencias.</a:t>
            </a:r>
          </a:p>
          <a:p>
            <a:pPr>
              <a:defRPr/>
            </a:pPr>
            <a:endParaRPr lang="es-ES" altLang="es-ES" sz="2200" kern="0" dirty="0"/>
          </a:p>
          <a:p>
            <a:pPr>
              <a:defRPr/>
            </a:pPr>
            <a:endParaRPr lang="es-ES" altLang="es-ES" sz="2200" kern="0" dirty="0"/>
          </a:p>
          <a:p>
            <a:pPr lvl="1">
              <a:defRPr/>
            </a:pPr>
            <a:endParaRPr lang="es-ES" altLang="es-ES" sz="1800" kern="0" dirty="0"/>
          </a:p>
          <a:p>
            <a:pPr>
              <a:defRPr/>
            </a:pPr>
            <a:endParaRPr lang="es-ES" altLang="es-ES" sz="2200" kern="0" dirty="0"/>
          </a:p>
          <a:p>
            <a:pPr lvl="1">
              <a:defRPr/>
            </a:pPr>
            <a:endParaRPr lang="es-ES" altLang="es-ES" sz="1800" kern="0" dirty="0"/>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Line 2">
            <a:extLst>
              <a:ext uri="{FF2B5EF4-FFF2-40B4-BE49-F238E27FC236}">
                <a16:creationId xmlns:a16="http://schemas.microsoft.com/office/drawing/2014/main" id="{A8041996-81EA-3143-8D35-8B7E36F14776}"/>
              </a:ext>
            </a:extLst>
          </p:cNvPr>
          <p:cNvSpPr>
            <a:spLocks noChangeShapeType="1"/>
          </p:cNvSpPr>
          <p:nvPr/>
        </p:nvSpPr>
        <p:spPr bwMode="auto">
          <a:xfrm>
            <a:off x="6826250" y="5395913"/>
            <a:ext cx="0" cy="774700"/>
          </a:xfrm>
          <a:prstGeom prst="line">
            <a:avLst/>
          </a:prstGeom>
          <a:noFill/>
          <a:ln w="3175">
            <a:solidFill>
              <a:srgbClr val="C1EAFF"/>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58370" name="Line 3">
            <a:extLst>
              <a:ext uri="{FF2B5EF4-FFF2-40B4-BE49-F238E27FC236}">
                <a16:creationId xmlns:a16="http://schemas.microsoft.com/office/drawing/2014/main" id="{EE5A59CB-BB9D-BC4D-A4BE-28C9E746A4CC}"/>
              </a:ext>
            </a:extLst>
          </p:cNvPr>
          <p:cNvSpPr>
            <a:spLocks noChangeShapeType="1"/>
          </p:cNvSpPr>
          <p:nvPr/>
        </p:nvSpPr>
        <p:spPr bwMode="auto">
          <a:xfrm>
            <a:off x="7302500" y="5395913"/>
            <a:ext cx="0" cy="774700"/>
          </a:xfrm>
          <a:prstGeom prst="line">
            <a:avLst/>
          </a:prstGeom>
          <a:noFill/>
          <a:ln w="3175">
            <a:solidFill>
              <a:srgbClr val="C1EAFF"/>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58371" name="Line 4">
            <a:extLst>
              <a:ext uri="{FF2B5EF4-FFF2-40B4-BE49-F238E27FC236}">
                <a16:creationId xmlns:a16="http://schemas.microsoft.com/office/drawing/2014/main" id="{2A2C8638-3FCD-FC4A-93BE-2C9E4F724DFA}"/>
              </a:ext>
            </a:extLst>
          </p:cNvPr>
          <p:cNvSpPr>
            <a:spLocks noChangeShapeType="1"/>
          </p:cNvSpPr>
          <p:nvPr/>
        </p:nvSpPr>
        <p:spPr bwMode="auto">
          <a:xfrm>
            <a:off x="5156200" y="5884863"/>
            <a:ext cx="3676650" cy="0"/>
          </a:xfrm>
          <a:prstGeom prst="line">
            <a:avLst/>
          </a:prstGeom>
          <a:noFill/>
          <a:ln w="3175">
            <a:solidFill>
              <a:srgbClr val="C1EAFF"/>
            </a:solidFill>
            <a:round/>
            <a:headEnd/>
            <a:tailEnd/>
          </a:ln>
          <a:extLst>
            <a:ext uri="{909E8E84-426E-40DD-AFC4-6F175D3DCCD1}">
              <a14:hiddenFill xmlns:a14="http://schemas.microsoft.com/office/drawing/2010/main">
                <a:noFill/>
              </a14:hiddenFill>
            </a:ext>
          </a:extLst>
        </p:spPr>
        <p:txBody>
          <a:bodyPr wrap="none"/>
          <a:lstStyle/>
          <a:p>
            <a:endParaRPr lang="en-ES"/>
          </a:p>
        </p:txBody>
      </p:sp>
      <p:sp>
        <p:nvSpPr>
          <p:cNvPr id="1205253" name="Rectangle 5">
            <a:extLst>
              <a:ext uri="{FF2B5EF4-FFF2-40B4-BE49-F238E27FC236}">
                <a16:creationId xmlns:a16="http://schemas.microsoft.com/office/drawing/2014/main" id="{627090AD-D749-324C-908F-B43659B38915}"/>
              </a:ext>
            </a:extLst>
          </p:cNvPr>
          <p:cNvSpPr>
            <a:spLocks noChangeArrowheads="1"/>
          </p:cNvSpPr>
          <p:nvPr/>
        </p:nvSpPr>
        <p:spPr bwMode="auto">
          <a:xfrm>
            <a:off x="4433888" y="5108575"/>
            <a:ext cx="244951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a:solidFill>
                  <a:srgbClr val="977F19"/>
                </a:solidFill>
                <a:cs typeface="Times New Roman" panose="02020603050405020304" pitchFamily="18" charset="0"/>
              </a:rPr>
              <a:t>middleware</a:t>
            </a:r>
            <a:endParaRPr lang="en-US" altLang="en-US" b="1">
              <a:solidFill>
                <a:srgbClr val="977F19"/>
              </a:solidFill>
              <a:cs typeface="Times New Roman" panose="02020603050405020304" pitchFamily="18" charset="0"/>
            </a:endParaRPr>
          </a:p>
        </p:txBody>
      </p:sp>
      <p:sp>
        <p:nvSpPr>
          <p:cNvPr id="1205254" name="WordArt 6">
            <a:extLst>
              <a:ext uri="{FF2B5EF4-FFF2-40B4-BE49-F238E27FC236}">
                <a16:creationId xmlns:a16="http://schemas.microsoft.com/office/drawing/2014/main" id="{BA75340C-E888-BD42-A461-9C1C44510E72}"/>
              </a:ext>
            </a:extLst>
          </p:cNvPr>
          <p:cNvSpPr>
            <a:spLocks noChangeArrowheads="1" noChangeShapeType="1" noTextEdit="1"/>
          </p:cNvSpPr>
          <p:nvPr/>
        </p:nvSpPr>
        <p:spPr bwMode="auto">
          <a:xfrm>
            <a:off x="676275" y="917575"/>
            <a:ext cx="5870575" cy="2292350"/>
          </a:xfrm>
          <a:prstGeom prst="rect">
            <a:avLst/>
          </a:prstGeom>
        </p:spPr>
        <p:txBody>
          <a:bodyPr wrap="none" fromWordArt="1">
            <a:prstTxWarp prst="textPlain">
              <a:avLst>
                <a:gd name="adj" fmla="val 50000"/>
              </a:avLst>
            </a:prstTxWarp>
          </a:bodyPr>
          <a:lstStyle/>
          <a:p>
            <a:pPr algn="ctr"/>
            <a:r>
              <a:rPr lang="en-GB" sz="3600" b="1" kern="10">
                <a:ln w="9525">
                  <a:solidFill>
                    <a:schemeClr val="bg1"/>
                  </a:solidFill>
                  <a:round/>
                  <a:headEnd/>
                  <a:tailEnd/>
                </a:ln>
                <a:solidFill>
                  <a:srgbClr val="E0B500">
                    <a:alpha val="25098"/>
                  </a:srgbClr>
                </a:solidFill>
                <a:latin typeface="Arial Black" panose="020B0604020202020204" pitchFamily="34" charset="0"/>
                <a:cs typeface="Arial Black" panose="020B0604020202020204" pitchFamily="34" charset="0"/>
              </a:rPr>
              <a:t>introducción</a:t>
            </a:r>
            <a:endParaRPr lang="en-ES" sz="3600" b="1" kern="10">
              <a:ln w="9525">
                <a:solidFill>
                  <a:schemeClr val="bg1"/>
                </a:solidFill>
                <a:round/>
                <a:headEnd/>
                <a:tailEnd/>
              </a:ln>
              <a:solidFill>
                <a:srgbClr val="E0B500">
                  <a:alpha val="25098"/>
                </a:srgbClr>
              </a:solidFill>
              <a:latin typeface="Arial Black" panose="020B0604020202020204" pitchFamily="34" charset="0"/>
              <a:cs typeface="Arial Black" panose="020B0604020202020204" pitchFamily="34" charset="0"/>
            </a:endParaRPr>
          </a:p>
        </p:txBody>
      </p:sp>
      <p:sp>
        <p:nvSpPr>
          <p:cNvPr id="1205256" name="Rectangle 8">
            <a:extLst>
              <a:ext uri="{FF2B5EF4-FFF2-40B4-BE49-F238E27FC236}">
                <a16:creationId xmlns:a16="http://schemas.microsoft.com/office/drawing/2014/main" id="{AA498B12-E021-2249-98C0-2A15D887FF18}"/>
              </a:ext>
            </a:extLst>
          </p:cNvPr>
          <p:cNvSpPr>
            <a:spLocks noChangeArrowheads="1"/>
          </p:cNvSpPr>
          <p:nvPr/>
        </p:nvSpPr>
        <p:spPr bwMode="auto">
          <a:xfrm>
            <a:off x="6273800" y="5375275"/>
            <a:ext cx="13557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_tradnl" altLang="en-US">
                <a:cs typeface="Times New Roman" panose="02020603050405020304" pitchFamily="18" charset="0"/>
              </a:rPr>
              <a:t>J2EE</a:t>
            </a:r>
            <a:endParaRPr lang="en-US" altLang="en-US" b="1">
              <a:solidFill>
                <a:schemeClr val="bg1"/>
              </a:solidFill>
              <a:cs typeface="Times New Roman" panose="02020603050405020304" pitchFamily="18" charset="0"/>
            </a:endParaRPr>
          </a:p>
        </p:txBody>
      </p:sp>
      <p:sp>
        <p:nvSpPr>
          <p:cNvPr id="1205257" name="Rectangle 9">
            <a:extLst>
              <a:ext uri="{FF2B5EF4-FFF2-40B4-BE49-F238E27FC236}">
                <a16:creationId xmlns:a16="http://schemas.microsoft.com/office/drawing/2014/main" id="{CB1A3C82-7ED8-3A43-A169-526BE989B77E}"/>
              </a:ext>
            </a:extLst>
          </p:cNvPr>
          <p:cNvSpPr>
            <a:spLocks noChangeArrowheads="1"/>
          </p:cNvSpPr>
          <p:nvPr/>
        </p:nvSpPr>
        <p:spPr bwMode="auto">
          <a:xfrm>
            <a:off x="7019925" y="5113338"/>
            <a:ext cx="19002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a:solidFill>
                  <a:srgbClr val="66CCFF"/>
                </a:solidFill>
                <a:cs typeface="Times New Roman" panose="02020603050405020304" pitchFamily="18" charset="0"/>
              </a:rPr>
              <a:t>CORBA</a:t>
            </a:r>
            <a:r>
              <a:rPr lang="en-US" altLang="en-US" b="1">
                <a:solidFill>
                  <a:schemeClr val="bg1"/>
                </a:solidFill>
                <a:cs typeface="Times New Roman" panose="02020603050405020304" pitchFamily="18" charset="0"/>
              </a:rPr>
              <a:t> </a:t>
            </a:r>
          </a:p>
        </p:txBody>
      </p:sp>
      <p:sp>
        <p:nvSpPr>
          <p:cNvPr id="1205259" name="WordArt 11">
            <a:extLst>
              <a:ext uri="{FF2B5EF4-FFF2-40B4-BE49-F238E27FC236}">
                <a16:creationId xmlns:a16="http://schemas.microsoft.com/office/drawing/2014/main" id="{F66D29CB-42A9-7244-A396-969C3167326B}"/>
              </a:ext>
            </a:extLst>
          </p:cNvPr>
          <p:cNvSpPr>
            <a:spLocks noChangeArrowheads="1" noChangeShapeType="1" noTextEdit="1"/>
          </p:cNvSpPr>
          <p:nvPr/>
        </p:nvSpPr>
        <p:spPr bwMode="auto">
          <a:xfrm>
            <a:off x="3587750" y="2582863"/>
            <a:ext cx="3990975" cy="631825"/>
          </a:xfrm>
          <a:prstGeom prst="rect">
            <a:avLst/>
          </a:prstGeom>
        </p:spPr>
        <p:txBody>
          <a:bodyPr wrap="none" fromWordArt="1">
            <a:prstTxWarp prst="textPlain">
              <a:avLst>
                <a:gd name="adj" fmla="val 50000"/>
              </a:avLst>
            </a:prstTxWarp>
          </a:bodyPr>
          <a:lstStyle/>
          <a:p>
            <a:pPr algn="ctr"/>
            <a:r>
              <a:rPr lang="en-GB" sz="3600" kern="10">
                <a:ln w="9525">
                  <a:solidFill>
                    <a:srgbClr val="977F19"/>
                  </a:solidFill>
                  <a:round/>
                  <a:headEnd/>
                  <a:tailEnd/>
                </a:ln>
                <a:solidFill>
                  <a:srgbClr val="FFFFFF">
                    <a:alpha val="59999"/>
                  </a:srgbClr>
                </a:solidFill>
                <a:latin typeface="Verdana" panose="020B0604030504040204" pitchFamily="34" charset="0"/>
                <a:ea typeface="Verdana" panose="020B0604030504040204" pitchFamily="34" charset="0"/>
                <a:cs typeface="Verdana" panose="020B0604030504040204" pitchFamily="34" charset="0"/>
              </a:rPr>
              <a:t>al modelo de</a:t>
            </a:r>
            <a:endParaRPr lang="en-ES" sz="3600" kern="10">
              <a:ln w="9525">
                <a:solidFill>
                  <a:srgbClr val="977F19"/>
                </a:solidFill>
                <a:round/>
                <a:headEnd/>
                <a:tailEnd/>
              </a:ln>
              <a:solidFill>
                <a:srgbClr val="FFFFFF">
                  <a:alpha val="59999"/>
                </a:srgbClr>
              </a:solidFill>
              <a:latin typeface="Verdana" panose="020B0604030504040204" pitchFamily="34" charset="0"/>
              <a:ea typeface="Verdana" panose="020B0604030504040204" pitchFamily="34" charset="0"/>
              <a:cs typeface="Verdana" panose="020B0604030504040204" pitchFamily="34" charset="0"/>
            </a:endParaRPr>
          </a:p>
        </p:txBody>
      </p:sp>
      <p:sp>
        <p:nvSpPr>
          <p:cNvPr id="1205260" name="WordArt 12">
            <a:extLst>
              <a:ext uri="{FF2B5EF4-FFF2-40B4-BE49-F238E27FC236}">
                <a16:creationId xmlns:a16="http://schemas.microsoft.com/office/drawing/2014/main" id="{A3813270-5201-8940-8AF3-9014A60FCD07}"/>
              </a:ext>
            </a:extLst>
          </p:cNvPr>
          <p:cNvSpPr>
            <a:spLocks noChangeArrowheads="1" noChangeShapeType="1" noTextEdit="1"/>
          </p:cNvSpPr>
          <p:nvPr/>
        </p:nvSpPr>
        <p:spPr bwMode="auto">
          <a:xfrm>
            <a:off x="1042988" y="2860675"/>
            <a:ext cx="6192837" cy="1876425"/>
          </a:xfrm>
          <a:prstGeom prst="rect">
            <a:avLst/>
          </a:prstGeom>
        </p:spPr>
        <p:txBody>
          <a:bodyPr wrap="none" fromWordArt="1">
            <a:prstTxWarp prst="textPlain">
              <a:avLst>
                <a:gd name="adj" fmla="val 50000"/>
              </a:avLst>
            </a:prstTxWarp>
          </a:bodyPr>
          <a:lstStyle/>
          <a:p>
            <a:pPr algn="ctr"/>
            <a:r>
              <a:rPr lang="en-GB" sz="40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rPr>
              <a:t>Tecnologías Web Y</a:t>
            </a:r>
            <a:endParaRPr lang="en-ES" sz="40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endParaRPr>
          </a:p>
        </p:txBody>
      </p:sp>
      <p:sp>
        <p:nvSpPr>
          <p:cNvPr id="1205261" name="WordArt 13">
            <a:extLst>
              <a:ext uri="{FF2B5EF4-FFF2-40B4-BE49-F238E27FC236}">
                <a16:creationId xmlns:a16="http://schemas.microsoft.com/office/drawing/2014/main" id="{6B202616-A81F-794F-966D-091F49BF58DB}"/>
              </a:ext>
            </a:extLst>
          </p:cNvPr>
          <p:cNvSpPr>
            <a:spLocks noChangeArrowheads="1" noChangeShapeType="1" noTextEdit="1"/>
          </p:cNvSpPr>
          <p:nvPr/>
        </p:nvSpPr>
        <p:spPr bwMode="auto">
          <a:xfrm>
            <a:off x="4511675" y="4360863"/>
            <a:ext cx="3775075" cy="723900"/>
          </a:xfrm>
          <a:prstGeom prst="rect">
            <a:avLst/>
          </a:prstGeom>
        </p:spPr>
        <p:txBody>
          <a:bodyPr wrap="none" fromWordArt="1">
            <a:prstTxWarp prst="textPlain">
              <a:avLst>
                <a:gd name="adj" fmla="val 50000"/>
              </a:avLst>
            </a:prstTxWarp>
          </a:bodyPr>
          <a:lstStyle/>
          <a:p>
            <a:pPr algn="ctr"/>
            <a:r>
              <a:rPr lang="en-GB" sz="36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rPr>
              <a:t>Middleware</a:t>
            </a:r>
            <a:endParaRPr lang="en-ES" sz="3600" kern="10">
              <a:ln w="9525">
                <a:solidFill>
                  <a:schemeClr val="bg1"/>
                </a:solidFill>
                <a:round/>
                <a:headEnd/>
                <a:tailEnd/>
              </a:ln>
              <a:solidFill>
                <a:srgbClr val="99CCFF">
                  <a:alpha val="59999"/>
                </a:srgbClr>
              </a:solidFill>
              <a:latin typeface="Arial Black" panose="020B0604020202020204" pitchFamily="34" charset="0"/>
              <a:cs typeface="Arial Black"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a:extLst>
              <a:ext uri="{FF2B5EF4-FFF2-40B4-BE49-F238E27FC236}">
                <a16:creationId xmlns:a16="http://schemas.microsoft.com/office/drawing/2014/main" id="{7CA5481C-0A99-FE4C-B52F-2646DF2A76A7}"/>
              </a:ext>
            </a:extLst>
          </p:cNvPr>
          <p:cNvSpPr>
            <a:spLocks noGrp="1" noChangeArrowheads="1"/>
          </p:cNvSpPr>
          <p:nvPr>
            <p:ph type="body" idx="1"/>
          </p:nvPr>
        </p:nvSpPr>
        <p:spPr>
          <a:xfrm>
            <a:off x="1889125" y="1143000"/>
            <a:ext cx="7131050" cy="5638800"/>
          </a:xfrm>
        </p:spPr>
        <p:txBody>
          <a:bodyPr/>
          <a:lstStyle/>
          <a:p>
            <a:pPr marL="439738" indent="-439738" eaLnBrk="1" hangingPunct="1">
              <a:lnSpc>
                <a:spcPct val="80000"/>
              </a:lnSpc>
            </a:pPr>
            <a:r>
              <a:rPr lang="es-ES" altLang="en-US" sz="2400"/>
              <a:t>Componentes que ejecutan procesos o funciones de negocio significativas, con una interfaz claramente definida y accesible a través de Internet, basada en el intercambio de documentos electrónicos en formato legible (XML o JSON), y que pueden ser combinados entre sí.</a:t>
            </a:r>
          </a:p>
          <a:p>
            <a:pPr marL="439738" indent="-439738" eaLnBrk="1" hangingPunct="1">
              <a:lnSpc>
                <a:spcPct val="80000"/>
              </a:lnSpc>
              <a:spcBef>
                <a:spcPct val="60000"/>
              </a:spcBef>
              <a:spcAft>
                <a:spcPct val="20000"/>
              </a:spcAft>
            </a:pPr>
            <a:r>
              <a:rPr lang="es-ES" altLang="en-US" sz="2400"/>
              <a:t>Paradigma para el desarrollo de sistemas distribuidos B2B</a:t>
            </a:r>
          </a:p>
          <a:p>
            <a:pPr marL="439738" indent="-439738" eaLnBrk="1" hangingPunct="1">
              <a:lnSpc>
                <a:spcPct val="80000"/>
              </a:lnSpc>
              <a:spcBef>
                <a:spcPct val="60000"/>
              </a:spcBef>
            </a:pPr>
            <a:r>
              <a:rPr lang="es-ES" altLang="en-US" sz="2400"/>
              <a:t>Proporciona sistemas débilmente acoplados</a:t>
            </a:r>
          </a:p>
          <a:p>
            <a:pPr marL="439738" indent="-439738" eaLnBrk="1" hangingPunct="1">
              <a:lnSpc>
                <a:spcPct val="80000"/>
              </a:lnSpc>
              <a:spcBef>
                <a:spcPct val="60000"/>
              </a:spcBef>
            </a:pPr>
            <a:r>
              <a:rPr lang="es-ES" altLang="en-US" sz="2400"/>
              <a:t>Reutilización y composición</a:t>
            </a:r>
          </a:p>
          <a:p>
            <a:pPr marL="439738" indent="-439738" eaLnBrk="1" hangingPunct="1">
              <a:lnSpc>
                <a:spcPct val="80000"/>
              </a:lnSpc>
              <a:spcBef>
                <a:spcPct val="60000"/>
              </a:spcBef>
            </a:pPr>
            <a:r>
              <a:rPr lang="es-ES" altLang="en-US" sz="2400"/>
              <a:t>Interoperabilidad</a:t>
            </a:r>
          </a:p>
        </p:txBody>
      </p:sp>
      <p:sp>
        <p:nvSpPr>
          <p:cNvPr id="1409027" name="Rectangle 3">
            <a:extLst>
              <a:ext uri="{FF2B5EF4-FFF2-40B4-BE49-F238E27FC236}">
                <a16:creationId xmlns:a16="http://schemas.microsoft.com/office/drawing/2014/main" id="{A581CD40-0168-8E48-B942-AC3DB4D01485}"/>
              </a:ext>
            </a:extLst>
          </p:cNvPr>
          <p:cNvSpPr>
            <a:spLocks noGrp="1" noChangeArrowheads="1"/>
          </p:cNvSpPr>
          <p:nvPr>
            <p:ph type="title"/>
          </p:nvPr>
        </p:nvSpPr>
        <p:spPr/>
        <p:txBody>
          <a:bodyPr/>
          <a:lstStyle/>
          <a:p>
            <a:pPr eaLnBrk="1" hangingPunct="1"/>
            <a:r>
              <a:rPr lang="es-ES" altLang="en-US"/>
              <a:t>servicios web</a:t>
            </a:r>
          </a:p>
        </p:txBody>
      </p:sp>
      <p:sp>
        <p:nvSpPr>
          <p:cNvPr id="1409028" name="Text Box 4">
            <a:extLst>
              <a:ext uri="{FF2B5EF4-FFF2-40B4-BE49-F238E27FC236}">
                <a16:creationId xmlns:a16="http://schemas.microsoft.com/office/drawing/2014/main" id="{7403C50D-C2BB-E044-93AF-AAB01E058402}"/>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definición</a:t>
            </a:r>
          </a:p>
        </p:txBody>
      </p:sp>
      <p:grpSp>
        <p:nvGrpSpPr>
          <p:cNvPr id="10244" name="Group 2">
            <a:extLst>
              <a:ext uri="{FF2B5EF4-FFF2-40B4-BE49-F238E27FC236}">
                <a16:creationId xmlns:a16="http://schemas.microsoft.com/office/drawing/2014/main" id="{EB8EB538-9642-B243-807D-8425063FE638}"/>
              </a:ext>
            </a:extLst>
          </p:cNvPr>
          <p:cNvGrpSpPr>
            <a:grpSpLocks/>
          </p:cNvGrpSpPr>
          <p:nvPr/>
        </p:nvGrpSpPr>
        <p:grpSpPr bwMode="auto">
          <a:xfrm>
            <a:off x="25400" y="1212850"/>
            <a:ext cx="1765300" cy="484188"/>
            <a:chOff x="32" y="766"/>
            <a:chExt cx="1112" cy="305"/>
          </a:xfrm>
        </p:grpSpPr>
        <p:grpSp>
          <p:nvGrpSpPr>
            <p:cNvPr id="10245" name="Group 3">
              <a:extLst>
                <a:ext uri="{FF2B5EF4-FFF2-40B4-BE49-F238E27FC236}">
                  <a16:creationId xmlns:a16="http://schemas.microsoft.com/office/drawing/2014/main" id="{7E3241AF-4FED-D844-BD42-6739A0F6E5B5}"/>
                </a:ext>
              </a:extLst>
            </p:cNvPr>
            <p:cNvGrpSpPr>
              <a:grpSpLocks/>
            </p:cNvGrpSpPr>
            <p:nvPr/>
          </p:nvGrpSpPr>
          <p:grpSpPr bwMode="auto">
            <a:xfrm>
              <a:off x="88" y="877"/>
              <a:ext cx="1056" cy="194"/>
              <a:chOff x="87" y="477"/>
              <a:chExt cx="1056" cy="194"/>
            </a:xfrm>
          </p:grpSpPr>
          <p:sp>
            <p:nvSpPr>
              <p:cNvPr id="10247" name="AutoShape 4">
                <a:extLst>
                  <a:ext uri="{FF2B5EF4-FFF2-40B4-BE49-F238E27FC236}">
                    <a16:creationId xmlns:a16="http://schemas.microsoft.com/office/drawing/2014/main" id="{B1FC967E-41CD-2342-B910-2631B5EC37A7}"/>
                  </a:ext>
                </a:extLst>
              </p:cNvPr>
              <p:cNvSpPr>
                <a:spLocks noChangeArrowheads="1"/>
              </p:cNvSpPr>
              <p:nvPr/>
            </p:nvSpPr>
            <p:spPr bwMode="auto">
              <a:xfrm>
                <a:off x="87" y="522"/>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0248" name="Text Box 5">
                <a:extLst>
                  <a:ext uri="{FF2B5EF4-FFF2-40B4-BE49-F238E27FC236}">
                    <a16:creationId xmlns:a16="http://schemas.microsoft.com/office/drawing/2014/main" id="{69CFE6EB-786F-7542-B54D-06315CA34AD2}"/>
                  </a:ext>
                </a:extLst>
              </p:cNvPr>
              <p:cNvSpPr txBox="1">
                <a:spLocks noChangeArrowheads="1"/>
              </p:cNvSpPr>
              <p:nvPr/>
            </p:nvSpPr>
            <p:spPr bwMode="auto">
              <a:xfrm>
                <a:off x="87" y="477"/>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0246" name="Freeform 6">
              <a:extLst>
                <a:ext uri="{FF2B5EF4-FFF2-40B4-BE49-F238E27FC236}">
                  <a16:creationId xmlns:a16="http://schemas.microsoft.com/office/drawing/2014/main" id="{AED1550B-A1A9-C144-8F5D-D99921E52419}"/>
                </a:ext>
              </a:extLst>
            </p:cNvPr>
            <p:cNvSpPr>
              <a:spLocks/>
            </p:cNvSpPr>
            <p:nvPr/>
          </p:nvSpPr>
          <p:spPr bwMode="auto">
            <a:xfrm>
              <a:off x="32" y="766"/>
              <a:ext cx="207" cy="230"/>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09027"/>
                                        </p:tgtEl>
                                      </p:cBhvr>
                                    </p:animEffect>
                                    <p:animScale>
                                      <p:cBhvr>
                                        <p:cTn id="7" dur="500" autoRev="1" fill="hold"/>
                                        <p:tgtEl>
                                          <p:spTgt spid="1409027"/>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09028"/>
                                        </p:tgtEl>
                                        <p:attrNameLst>
                                          <p:attrName>style.visibility</p:attrName>
                                        </p:attrNameLst>
                                      </p:cBhvr>
                                      <p:to>
                                        <p:strVal val="visible"/>
                                      </p:to>
                                    </p:set>
                                    <p:anim calcmode="lin" valueType="num">
                                      <p:cBhvr>
                                        <p:cTn id="10" dur="1000" fill="hold"/>
                                        <p:tgtEl>
                                          <p:spTgt spid="1409028"/>
                                        </p:tgtEl>
                                        <p:attrNameLst>
                                          <p:attrName>ppt_w</p:attrName>
                                        </p:attrNameLst>
                                      </p:cBhvr>
                                      <p:tavLst>
                                        <p:tav tm="0">
                                          <p:val>
                                            <p:strVal val="#ppt_w*0.70"/>
                                          </p:val>
                                        </p:tav>
                                        <p:tav tm="100000">
                                          <p:val>
                                            <p:strVal val="#ppt_w"/>
                                          </p:val>
                                        </p:tav>
                                      </p:tavLst>
                                    </p:anim>
                                    <p:anim calcmode="lin" valueType="num">
                                      <p:cBhvr>
                                        <p:cTn id="11" dur="1000" fill="hold"/>
                                        <p:tgtEl>
                                          <p:spTgt spid="1409028"/>
                                        </p:tgtEl>
                                        <p:attrNameLst>
                                          <p:attrName>ppt_h</p:attrName>
                                        </p:attrNameLst>
                                      </p:cBhvr>
                                      <p:tavLst>
                                        <p:tav tm="0">
                                          <p:val>
                                            <p:strVal val="#ppt_h"/>
                                          </p:val>
                                        </p:tav>
                                        <p:tav tm="100000">
                                          <p:val>
                                            <p:strVal val="#ppt_h"/>
                                          </p:val>
                                        </p:tav>
                                      </p:tavLst>
                                    </p:anim>
                                    <p:animEffect transition="in" filter="fade">
                                      <p:cBhvr>
                                        <p:cTn id="12" dur="1000"/>
                                        <p:tgtEl>
                                          <p:spTgt spid="1409028"/>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409026">
                                            <p:txEl>
                                              <p:pRg st="0" end="0"/>
                                            </p:txEl>
                                          </p:spTgt>
                                        </p:tgtEl>
                                        <p:attrNameLst>
                                          <p:attrName>style.visibility</p:attrName>
                                        </p:attrNameLst>
                                      </p:cBhvr>
                                      <p:to>
                                        <p:strVal val="visible"/>
                                      </p:to>
                                    </p:set>
                                    <p:animEffect transition="in" filter="fade">
                                      <p:cBhvr>
                                        <p:cTn id="15" dur="500"/>
                                        <p:tgtEl>
                                          <p:spTgt spid="1409026">
                                            <p:txEl>
                                              <p:pRg st="0" end="0"/>
                                            </p:txEl>
                                          </p:spTgt>
                                        </p:tgtEl>
                                      </p:cBhvr>
                                    </p:animEffect>
                                    <p:anim calcmode="lin" valueType="num">
                                      <p:cBhvr>
                                        <p:cTn id="16" dur="500" fill="hold"/>
                                        <p:tgtEl>
                                          <p:spTgt spid="140902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40902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409026">
                                            <p:txEl>
                                              <p:pRg st="1" end="1"/>
                                            </p:txEl>
                                          </p:spTgt>
                                        </p:tgtEl>
                                        <p:attrNameLst>
                                          <p:attrName>style.visibility</p:attrName>
                                        </p:attrNameLst>
                                      </p:cBhvr>
                                      <p:to>
                                        <p:strVal val="visible"/>
                                      </p:to>
                                    </p:set>
                                    <p:animEffect transition="in" filter="fade">
                                      <p:cBhvr>
                                        <p:cTn id="20" dur="500"/>
                                        <p:tgtEl>
                                          <p:spTgt spid="1409026">
                                            <p:txEl>
                                              <p:pRg st="1" end="1"/>
                                            </p:txEl>
                                          </p:spTgt>
                                        </p:tgtEl>
                                      </p:cBhvr>
                                    </p:animEffect>
                                    <p:anim calcmode="lin" valueType="num">
                                      <p:cBhvr>
                                        <p:cTn id="21" dur="500" fill="hold"/>
                                        <p:tgtEl>
                                          <p:spTgt spid="1409026">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409026">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409026">
                                            <p:txEl>
                                              <p:pRg st="2" end="2"/>
                                            </p:txEl>
                                          </p:spTgt>
                                        </p:tgtEl>
                                        <p:attrNameLst>
                                          <p:attrName>style.visibility</p:attrName>
                                        </p:attrNameLst>
                                      </p:cBhvr>
                                      <p:to>
                                        <p:strVal val="visible"/>
                                      </p:to>
                                    </p:set>
                                    <p:animEffect transition="in" filter="fade">
                                      <p:cBhvr>
                                        <p:cTn id="25" dur="500"/>
                                        <p:tgtEl>
                                          <p:spTgt spid="1409026">
                                            <p:txEl>
                                              <p:pRg st="2" end="2"/>
                                            </p:txEl>
                                          </p:spTgt>
                                        </p:tgtEl>
                                      </p:cBhvr>
                                    </p:animEffect>
                                    <p:anim calcmode="lin" valueType="num">
                                      <p:cBhvr>
                                        <p:cTn id="26" dur="500" fill="hold"/>
                                        <p:tgtEl>
                                          <p:spTgt spid="1409026">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409026">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409026">
                                            <p:txEl>
                                              <p:pRg st="3" end="3"/>
                                            </p:txEl>
                                          </p:spTgt>
                                        </p:tgtEl>
                                        <p:attrNameLst>
                                          <p:attrName>style.visibility</p:attrName>
                                        </p:attrNameLst>
                                      </p:cBhvr>
                                      <p:to>
                                        <p:strVal val="visible"/>
                                      </p:to>
                                    </p:set>
                                    <p:animEffect transition="in" filter="fade">
                                      <p:cBhvr>
                                        <p:cTn id="30" dur="500"/>
                                        <p:tgtEl>
                                          <p:spTgt spid="1409026">
                                            <p:txEl>
                                              <p:pRg st="3" end="3"/>
                                            </p:txEl>
                                          </p:spTgt>
                                        </p:tgtEl>
                                      </p:cBhvr>
                                    </p:animEffect>
                                    <p:anim calcmode="lin" valueType="num">
                                      <p:cBhvr>
                                        <p:cTn id="31" dur="500" fill="hold"/>
                                        <p:tgtEl>
                                          <p:spTgt spid="1409026">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409026">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409026">
                                            <p:txEl>
                                              <p:pRg st="4" end="4"/>
                                            </p:txEl>
                                          </p:spTgt>
                                        </p:tgtEl>
                                        <p:attrNameLst>
                                          <p:attrName>style.visibility</p:attrName>
                                        </p:attrNameLst>
                                      </p:cBhvr>
                                      <p:to>
                                        <p:strVal val="visible"/>
                                      </p:to>
                                    </p:set>
                                    <p:animEffect transition="in" filter="fade">
                                      <p:cBhvr>
                                        <p:cTn id="35" dur="500"/>
                                        <p:tgtEl>
                                          <p:spTgt spid="1409026">
                                            <p:txEl>
                                              <p:pRg st="4" end="4"/>
                                            </p:txEl>
                                          </p:spTgt>
                                        </p:tgtEl>
                                      </p:cBhvr>
                                    </p:animEffect>
                                    <p:anim calcmode="lin" valueType="num">
                                      <p:cBhvr>
                                        <p:cTn id="36" dur="500" fill="hold"/>
                                        <p:tgtEl>
                                          <p:spTgt spid="1409026">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40902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7" grpId="0"/>
      <p:bldP spid="140902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a:extLst>
              <a:ext uri="{FF2B5EF4-FFF2-40B4-BE49-F238E27FC236}">
                <a16:creationId xmlns:a16="http://schemas.microsoft.com/office/drawing/2014/main" id="{0E04A380-AEB7-9140-9873-DF97BA2123E2}"/>
              </a:ext>
            </a:extLst>
          </p:cNvPr>
          <p:cNvSpPr>
            <a:spLocks noGrp="1" noChangeArrowheads="1"/>
          </p:cNvSpPr>
          <p:nvPr>
            <p:ph type="body" idx="1"/>
          </p:nvPr>
        </p:nvSpPr>
        <p:spPr>
          <a:xfrm>
            <a:off x="1889125" y="1143000"/>
            <a:ext cx="7131050" cy="5638800"/>
          </a:xfrm>
        </p:spPr>
        <p:txBody>
          <a:bodyPr/>
          <a:lstStyle/>
          <a:p>
            <a:pPr marL="439738" indent="-439738" eaLnBrk="1" hangingPunct="1">
              <a:lnSpc>
                <a:spcPct val="80000"/>
              </a:lnSpc>
              <a:spcBef>
                <a:spcPct val="60000"/>
              </a:spcBef>
            </a:pPr>
            <a:r>
              <a:rPr lang="es-ES" altLang="en-US" sz="2000"/>
              <a:t>Servicios Web SOAP</a:t>
            </a:r>
          </a:p>
          <a:p>
            <a:pPr marL="839788" lvl="1" indent="-439738" eaLnBrk="1" hangingPunct="1">
              <a:lnSpc>
                <a:spcPct val="80000"/>
              </a:lnSpc>
              <a:spcBef>
                <a:spcPct val="60000"/>
              </a:spcBef>
            </a:pPr>
            <a:r>
              <a:rPr lang="es-ES" altLang="en-US" sz="1600"/>
              <a:t>Primer enfoque de Servicios Web</a:t>
            </a:r>
          </a:p>
          <a:p>
            <a:pPr marL="839788" lvl="1" indent="-439738" eaLnBrk="1" hangingPunct="1">
              <a:lnSpc>
                <a:spcPct val="80000"/>
              </a:lnSpc>
              <a:spcBef>
                <a:spcPct val="60000"/>
              </a:spcBef>
            </a:pPr>
            <a:r>
              <a:rPr lang="es-ES" altLang="en-US" sz="1600"/>
              <a:t>Basado en estándares (W3C)</a:t>
            </a:r>
          </a:p>
          <a:p>
            <a:pPr marL="1239838" lvl="2" indent="-439738" eaLnBrk="1" hangingPunct="1">
              <a:lnSpc>
                <a:spcPct val="80000"/>
              </a:lnSpc>
              <a:spcBef>
                <a:spcPct val="60000"/>
              </a:spcBef>
            </a:pPr>
            <a:r>
              <a:rPr lang="es-ES" altLang="en-US" sz="1200"/>
              <a:t>XML, WSDL, UDDI, SOAP (WS-1.0)</a:t>
            </a:r>
          </a:p>
          <a:p>
            <a:pPr marL="839788" lvl="1" indent="-439738" eaLnBrk="1" hangingPunct="1">
              <a:lnSpc>
                <a:spcPct val="80000"/>
              </a:lnSpc>
              <a:spcBef>
                <a:spcPct val="60000"/>
              </a:spcBef>
            </a:pPr>
            <a:r>
              <a:rPr lang="es-ES" altLang="en-US" sz="1600"/>
              <a:t>Orientados a operaciones</a:t>
            </a:r>
          </a:p>
          <a:p>
            <a:pPr marL="839788" lvl="1" indent="-439738" eaLnBrk="1" hangingPunct="1">
              <a:lnSpc>
                <a:spcPct val="80000"/>
              </a:lnSpc>
              <a:spcBef>
                <a:spcPct val="60000"/>
              </a:spcBef>
            </a:pPr>
            <a:r>
              <a:rPr lang="es-ES" altLang="en-US" sz="1600"/>
              <a:t>Contratos bien definidos por defecto</a:t>
            </a:r>
          </a:p>
          <a:p>
            <a:pPr marL="839788" lvl="1" indent="-439738" eaLnBrk="1" hangingPunct="1">
              <a:lnSpc>
                <a:spcPct val="80000"/>
              </a:lnSpc>
              <a:spcBef>
                <a:spcPct val="60000"/>
              </a:spcBef>
            </a:pPr>
            <a:r>
              <a:rPr lang="es-ES" altLang="en-US" sz="1600"/>
              <a:t>HTTP como protocolo de transporte, pero no el único</a:t>
            </a:r>
          </a:p>
          <a:p>
            <a:pPr marL="839788" lvl="1" indent="-439738" eaLnBrk="1" hangingPunct="1">
              <a:lnSpc>
                <a:spcPct val="80000"/>
              </a:lnSpc>
              <a:spcBef>
                <a:spcPct val="60000"/>
              </a:spcBef>
            </a:pPr>
            <a:r>
              <a:rPr lang="es-ES" altLang="en-US" sz="1600"/>
              <a:t>Evolución hacia funcionalidades más complejas (WS-*)</a:t>
            </a:r>
          </a:p>
          <a:p>
            <a:pPr marL="1239838" lvl="2" indent="-439738" eaLnBrk="1" hangingPunct="1">
              <a:lnSpc>
                <a:spcPct val="80000"/>
              </a:lnSpc>
              <a:spcBef>
                <a:spcPct val="60000"/>
              </a:spcBef>
            </a:pPr>
            <a:r>
              <a:rPr lang="es-ES" altLang="en-US" sz="1200"/>
              <a:t>WS-Security, WS-Eventing, WS-Transaction, BPEL,…</a:t>
            </a:r>
          </a:p>
          <a:p>
            <a:pPr marL="439738" indent="-439738" eaLnBrk="1" hangingPunct="1">
              <a:lnSpc>
                <a:spcPct val="80000"/>
              </a:lnSpc>
              <a:spcBef>
                <a:spcPct val="60000"/>
              </a:spcBef>
            </a:pPr>
            <a:r>
              <a:rPr lang="es-ES" altLang="en-US" sz="2000"/>
              <a:t>Servicios Web RESTFul</a:t>
            </a:r>
          </a:p>
          <a:p>
            <a:pPr marL="839788" lvl="1" indent="-439738" eaLnBrk="1" hangingPunct="1">
              <a:lnSpc>
                <a:spcPct val="80000"/>
              </a:lnSpc>
              <a:spcBef>
                <a:spcPct val="60000"/>
              </a:spcBef>
            </a:pPr>
            <a:r>
              <a:rPr lang="es-ES" altLang="en-US" sz="1600"/>
              <a:t>Implementación del estilo arquitectónico REST para el intercambio de información</a:t>
            </a:r>
          </a:p>
          <a:p>
            <a:pPr marL="1239838" lvl="2" indent="-439738" eaLnBrk="1" hangingPunct="1">
              <a:lnSpc>
                <a:spcPct val="80000"/>
              </a:lnSpc>
              <a:spcBef>
                <a:spcPct val="60000"/>
              </a:spcBef>
            </a:pPr>
            <a:r>
              <a:rPr lang="es-ES_tradnl" altLang="es-ES" sz="1200"/>
              <a:t>Propuesto en 2000 por </a:t>
            </a:r>
            <a:r>
              <a:rPr lang="es-ES_tradnl" altLang="es-ES" sz="1200" b="1"/>
              <a:t>Roy Fielding</a:t>
            </a:r>
            <a:r>
              <a:rPr lang="es-ES_tradnl" altLang="es-ES" sz="1200"/>
              <a:t> (tesis doctoral)</a:t>
            </a:r>
            <a:endParaRPr lang="es-ES" altLang="en-US" sz="1200"/>
          </a:p>
          <a:p>
            <a:pPr marL="839788" lvl="1" indent="-439738" eaLnBrk="1" hangingPunct="1">
              <a:lnSpc>
                <a:spcPct val="80000"/>
              </a:lnSpc>
              <a:spcBef>
                <a:spcPct val="60000"/>
              </a:spcBef>
            </a:pPr>
            <a:r>
              <a:rPr lang="es-ES" altLang="en-US" sz="1600"/>
              <a:t>No es un estándar</a:t>
            </a:r>
          </a:p>
          <a:p>
            <a:pPr marL="839788" lvl="1" indent="-439738" eaLnBrk="1" hangingPunct="1">
              <a:lnSpc>
                <a:spcPct val="80000"/>
              </a:lnSpc>
              <a:spcBef>
                <a:spcPct val="60000"/>
              </a:spcBef>
            </a:pPr>
            <a:r>
              <a:rPr lang="es-ES" altLang="en-US" sz="1600"/>
              <a:t>Usa HTTP como protocolo de aplicación</a:t>
            </a:r>
          </a:p>
          <a:p>
            <a:pPr marL="839788" lvl="1" indent="-439738" eaLnBrk="1" hangingPunct="1">
              <a:lnSpc>
                <a:spcPct val="80000"/>
              </a:lnSpc>
              <a:spcBef>
                <a:spcPct val="60000"/>
              </a:spcBef>
            </a:pPr>
            <a:r>
              <a:rPr lang="es-ES_tradnl" altLang="es-ES" sz="1600"/>
              <a:t>Orientación a los recursos (datos) y no a las operaciones</a:t>
            </a:r>
          </a:p>
          <a:p>
            <a:pPr marL="839788" lvl="1" indent="-439738" eaLnBrk="1" hangingPunct="1">
              <a:lnSpc>
                <a:spcPct val="80000"/>
              </a:lnSpc>
              <a:spcBef>
                <a:spcPct val="60000"/>
              </a:spcBef>
            </a:pPr>
            <a:r>
              <a:rPr lang="es-ES_tradnl" altLang="es-ES" sz="1600"/>
              <a:t>Alto éxito y crecimiento en la actualidad</a:t>
            </a:r>
            <a:endParaRPr lang="es-ES" altLang="es-ES" sz="1000"/>
          </a:p>
          <a:p>
            <a:pPr marL="1239838" lvl="2" indent="-439738" eaLnBrk="1" hangingPunct="1">
              <a:lnSpc>
                <a:spcPct val="80000"/>
              </a:lnSpc>
              <a:spcBef>
                <a:spcPct val="60000"/>
              </a:spcBef>
            </a:pPr>
            <a:r>
              <a:rPr lang="es-ES" altLang="es-ES" sz="1200"/>
              <a:t>Alternativa ligera a SOAP</a:t>
            </a:r>
          </a:p>
          <a:p>
            <a:pPr marL="839788" lvl="1" indent="-439738" eaLnBrk="1" hangingPunct="1">
              <a:lnSpc>
                <a:spcPct val="80000"/>
              </a:lnSpc>
              <a:spcBef>
                <a:spcPct val="60000"/>
              </a:spcBef>
            </a:pPr>
            <a:r>
              <a:rPr lang="es-ES" altLang="es-ES" sz="1600"/>
              <a:t>Menos funcionalidades y en desarrollo</a:t>
            </a:r>
            <a:endParaRPr lang="es-ES_tradnl" altLang="es-ES" sz="1600"/>
          </a:p>
        </p:txBody>
      </p:sp>
      <p:sp>
        <p:nvSpPr>
          <p:cNvPr id="1409027" name="Rectangle 3">
            <a:extLst>
              <a:ext uri="{FF2B5EF4-FFF2-40B4-BE49-F238E27FC236}">
                <a16:creationId xmlns:a16="http://schemas.microsoft.com/office/drawing/2014/main" id="{3014F70E-61FF-604E-9AE8-D41AFF22C0DE}"/>
              </a:ext>
            </a:extLst>
          </p:cNvPr>
          <p:cNvSpPr>
            <a:spLocks noGrp="1" noChangeArrowheads="1"/>
          </p:cNvSpPr>
          <p:nvPr>
            <p:ph type="title"/>
          </p:nvPr>
        </p:nvSpPr>
        <p:spPr/>
        <p:txBody>
          <a:bodyPr/>
          <a:lstStyle/>
          <a:p>
            <a:pPr eaLnBrk="1" hangingPunct="1"/>
            <a:r>
              <a:rPr lang="es-ES" altLang="en-US"/>
              <a:t>servicios web</a:t>
            </a:r>
          </a:p>
        </p:txBody>
      </p:sp>
      <p:sp>
        <p:nvSpPr>
          <p:cNvPr id="1409028" name="Text Box 4">
            <a:extLst>
              <a:ext uri="{FF2B5EF4-FFF2-40B4-BE49-F238E27FC236}">
                <a16:creationId xmlns:a16="http://schemas.microsoft.com/office/drawing/2014/main" id="{18000DA0-60F3-9145-B992-C98B74791EC7}"/>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tipos</a:t>
            </a:r>
          </a:p>
        </p:txBody>
      </p:sp>
      <p:grpSp>
        <p:nvGrpSpPr>
          <p:cNvPr id="12292" name="Group 2">
            <a:extLst>
              <a:ext uri="{FF2B5EF4-FFF2-40B4-BE49-F238E27FC236}">
                <a16:creationId xmlns:a16="http://schemas.microsoft.com/office/drawing/2014/main" id="{735EE523-3F00-EA47-B214-C1CA5B6F2B92}"/>
              </a:ext>
            </a:extLst>
          </p:cNvPr>
          <p:cNvGrpSpPr>
            <a:grpSpLocks/>
          </p:cNvGrpSpPr>
          <p:nvPr/>
        </p:nvGrpSpPr>
        <p:grpSpPr bwMode="auto">
          <a:xfrm>
            <a:off x="50800" y="1257300"/>
            <a:ext cx="1765300" cy="442913"/>
            <a:chOff x="32" y="792"/>
            <a:chExt cx="1112" cy="279"/>
          </a:xfrm>
        </p:grpSpPr>
        <p:grpSp>
          <p:nvGrpSpPr>
            <p:cNvPr id="12293" name="Group 3">
              <a:extLst>
                <a:ext uri="{FF2B5EF4-FFF2-40B4-BE49-F238E27FC236}">
                  <a16:creationId xmlns:a16="http://schemas.microsoft.com/office/drawing/2014/main" id="{198A664C-D678-F449-8D12-81F002016BDB}"/>
                </a:ext>
              </a:extLst>
            </p:cNvPr>
            <p:cNvGrpSpPr>
              <a:grpSpLocks/>
            </p:cNvGrpSpPr>
            <p:nvPr/>
          </p:nvGrpSpPr>
          <p:grpSpPr bwMode="auto">
            <a:xfrm>
              <a:off x="88" y="879"/>
              <a:ext cx="1056" cy="192"/>
              <a:chOff x="87" y="479"/>
              <a:chExt cx="1056" cy="192"/>
            </a:xfrm>
          </p:grpSpPr>
          <p:sp>
            <p:nvSpPr>
              <p:cNvPr id="12295" name="AutoShape 4">
                <a:extLst>
                  <a:ext uri="{FF2B5EF4-FFF2-40B4-BE49-F238E27FC236}">
                    <a16:creationId xmlns:a16="http://schemas.microsoft.com/office/drawing/2014/main" id="{9090B420-8F9A-CD47-B931-8ADFCDDDA817}"/>
                  </a:ext>
                </a:extLst>
              </p:cNvPr>
              <p:cNvSpPr>
                <a:spLocks noChangeArrowheads="1"/>
              </p:cNvSpPr>
              <p:nvPr/>
            </p:nvSpPr>
            <p:spPr bwMode="auto">
              <a:xfrm>
                <a:off x="106" y="511"/>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2296" name="Text Box 5">
                <a:extLst>
                  <a:ext uri="{FF2B5EF4-FFF2-40B4-BE49-F238E27FC236}">
                    <a16:creationId xmlns:a16="http://schemas.microsoft.com/office/drawing/2014/main" id="{2335DB81-6F6B-A54F-B789-D81B5780D6DF}"/>
                  </a:ext>
                </a:extLst>
              </p:cNvPr>
              <p:cNvSpPr txBox="1">
                <a:spLocks noChangeArrowheads="1"/>
              </p:cNvSpPr>
              <p:nvPr/>
            </p:nvSpPr>
            <p:spPr bwMode="auto">
              <a:xfrm>
                <a:off x="87" y="479"/>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2294" name="Freeform 6">
              <a:extLst>
                <a:ext uri="{FF2B5EF4-FFF2-40B4-BE49-F238E27FC236}">
                  <a16:creationId xmlns:a16="http://schemas.microsoft.com/office/drawing/2014/main" id="{C9CEFCAC-AFD7-8345-9840-5AD933D22B99}"/>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09027"/>
                                        </p:tgtEl>
                                      </p:cBhvr>
                                    </p:animEffect>
                                    <p:animScale>
                                      <p:cBhvr>
                                        <p:cTn id="7" dur="500" autoRev="1" fill="hold"/>
                                        <p:tgtEl>
                                          <p:spTgt spid="1409027"/>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09028"/>
                                        </p:tgtEl>
                                        <p:attrNameLst>
                                          <p:attrName>style.visibility</p:attrName>
                                        </p:attrNameLst>
                                      </p:cBhvr>
                                      <p:to>
                                        <p:strVal val="visible"/>
                                      </p:to>
                                    </p:set>
                                    <p:anim calcmode="lin" valueType="num">
                                      <p:cBhvr>
                                        <p:cTn id="10" dur="1000" fill="hold"/>
                                        <p:tgtEl>
                                          <p:spTgt spid="1409028"/>
                                        </p:tgtEl>
                                        <p:attrNameLst>
                                          <p:attrName>ppt_w</p:attrName>
                                        </p:attrNameLst>
                                      </p:cBhvr>
                                      <p:tavLst>
                                        <p:tav tm="0">
                                          <p:val>
                                            <p:strVal val="#ppt_w*0.70"/>
                                          </p:val>
                                        </p:tav>
                                        <p:tav tm="100000">
                                          <p:val>
                                            <p:strVal val="#ppt_w"/>
                                          </p:val>
                                        </p:tav>
                                      </p:tavLst>
                                    </p:anim>
                                    <p:anim calcmode="lin" valueType="num">
                                      <p:cBhvr>
                                        <p:cTn id="11" dur="1000" fill="hold"/>
                                        <p:tgtEl>
                                          <p:spTgt spid="1409028"/>
                                        </p:tgtEl>
                                        <p:attrNameLst>
                                          <p:attrName>ppt_h</p:attrName>
                                        </p:attrNameLst>
                                      </p:cBhvr>
                                      <p:tavLst>
                                        <p:tav tm="0">
                                          <p:val>
                                            <p:strVal val="#ppt_h"/>
                                          </p:val>
                                        </p:tav>
                                        <p:tav tm="100000">
                                          <p:val>
                                            <p:strVal val="#ppt_h"/>
                                          </p:val>
                                        </p:tav>
                                      </p:tavLst>
                                    </p:anim>
                                    <p:animEffect transition="in" filter="fade">
                                      <p:cBhvr>
                                        <p:cTn id="12" dur="1000"/>
                                        <p:tgtEl>
                                          <p:spTgt spid="1409028"/>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409026">
                                            <p:txEl>
                                              <p:pRg st="0" end="0"/>
                                            </p:txEl>
                                          </p:spTgt>
                                        </p:tgtEl>
                                        <p:attrNameLst>
                                          <p:attrName>style.visibility</p:attrName>
                                        </p:attrNameLst>
                                      </p:cBhvr>
                                      <p:to>
                                        <p:strVal val="visible"/>
                                      </p:to>
                                    </p:set>
                                    <p:animEffect transition="in" filter="fade">
                                      <p:cBhvr>
                                        <p:cTn id="15" dur="500"/>
                                        <p:tgtEl>
                                          <p:spTgt spid="1409026">
                                            <p:txEl>
                                              <p:pRg st="0" end="0"/>
                                            </p:txEl>
                                          </p:spTgt>
                                        </p:tgtEl>
                                      </p:cBhvr>
                                    </p:animEffect>
                                    <p:anim calcmode="lin" valueType="num">
                                      <p:cBhvr>
                                        <p:cTn id="16" dur="500" fill="hold"/>
                                        <p:tgtEl>
                                          <p:spTgt spid="140902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40902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409026">
                                            <p:txEl>
                                              <p:pRg st="1" end="1"/>
                                            </p:txEl>
                                          </p:spTgt>
                                        </p:tgtEl>
                                        <p:attrNameLst>
                                          <p:attrName>style.visibility</p:attrName>
                                        </p:attrNameLst>
                                      </p:cBhvr>
                                      <p:to>
                                        <p:strVal val="visible"/>
                                      </p:to>
                                    </p:set>
                                    <p:animEffect transition="in" filter="fade">
                                      <p:cBhvr>
                                        <p:cTn id="20" dur="500"/>
                                        <p:tgtEl>
                                          <p:spTgt spid="1409026">
                                            <p:txEl>
                                              <p:pRg st="1" end="1"/>
                                            </p:txEl>
                                          </p:spTgt>
                                        </p:tgtEl>
                                      </p:cBhvr>
                                    </p:animEffect>
                                    <p:anim calcmode="lin" valueType="num">
                                      <p:cBhvr>
                                        <p:cTn id="21" dur="500" fill="hold"/>
                                        <p:tgtEl>
                                          <p:spTgt spid="1409026">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409026">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409026">
                                            <p:txEl>
                                              <p:pRg st="2" end="2"/>
                                            </p:txEl>
                                          </p:spTgt>
                                        </p:tgtEl>
                                        <p:attrNameLst>
                                          <p:attrName>style.visibility</p:attrName>
                                        </p:attrNameLst>
                                      </p:cBhvr>
                                      <p:to>
                                        <p:strVal val="visible"/>
                                      </p:to>
                                    </p:set>
                                    <p:animEffect transition="in" filter="fade">
                                      <p:cBhvr>
                                        <p:cTn id="25" dur="500"/>
                                        <p:tgtEl>
                                          <p:spTgt spid="1409026">
                                            <p:txEl>
                                              <p:pRg st="2" end="2"/>
                                            </p:txEl>
                                          </p:spTgt>
                                        </p:tgtEl>
                                      </p:cBhvr>
                                    </p:animEffect>
                                    <p:anim calcmode="lin" valueType="num">
                                      <p:cBhvr>
                                        <p:cTn id="26" dur="500" fill="hold"/>
                                        <p:tgtEl>
                                          <p:spTgt spid="1409026">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1409026">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409026">
                                            <p:txEl>
                                              <p:pRg st="3" end="3"/>
                                            </p:txEl>
                                          </p:spTgt>
                                        </p:tgtEl>
                                        <p:attrNameLst>
                                          <p:attrName>style.visibility</p:attrName>
                                        </p:attrNameLst>
                                      </p:cBhvr>
                                      <p:to>
                                        <p:strVal val="visible"/>
                                      </p:to>
                                    </p:set>
                                    <p:animEffect transition="in" filter="fade">
                                      <p:cBhvr>
                                        <p:cTn id="30" dur="500"/>
                                        <p:tgtEl>
                                          <p:spTgt spid="1409026">
                                            <p:txEl>
                                              <p:pRg st="3" end="3"/>
                                            </p:txEl>
                                          </p:spTgt>
                                        </p:tgtEl>
                                      </p:cBhvr>
                                    </p:animEffect>
                                    <p:anim calcmode="lin" valueType="num">
                                      <p:cBhvr>
                                        <p:cTn id="31" dur="500" fill="hold"/>
                                        <p:tgtEl>
                                          <p:spTgt spid="1409026">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409026">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409026">
                                            <p:txEl>
                                              <p:pRg st="4" end="4"/>
                                            </p:txEl>
                                          </p:spTgt>
                                        </p:tgtEl>
                                        <p:attrNameLst>
                                          <p:attrName>style.visibility</p:attrName>
                                        </p:attrNameLst>
                                      </p:cBhvr>
                                      <p:to>
                                        <p:strVal val="visible"/>
                                      </p:to>
                                    </p:set>
                                    <p:animEffect transition="in" filter="fade">
                                      <p:cBhvr>
                                        <p:cTn id="35" dur="500"/>
                                        <p:tgtEl>
                                          <p:spTgt spid="1409026">
                                            <p:txEl>
                                              <p:pRg st="4" end="4"/>
                                            </p:txEl>
                                          </p:spTgt>
                                        </p:tgtEl>
                                      </p:cBhvr>
                                    </p:animEffect>
                                    <p:anim calcmode="lin" valueType="num">
                                      <p:cBhvr>
                                        <p:cTn id="36" dur="500" fill="hold"/>
                                        <p:tgtEl>
                                          <p:spTgt spid="1409026">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409026">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409026">
                                            <p:txEl>
                                              <p:pRg st="5" end="5"/>
                                            </p:txEl>
                                          </p:spTgt>
                                        </p:tgtEl>
                                        <p:attrNameLst>
                                          <p:attrName>style.visibility</p:attrName>
                                        </p:attrNameLst>
                                      </p:cBhvr>
                                      <p:to>
                                        <p:strVal val="visible"/>
                                      </p:to>
                                    </p:set>
                                    <p:animEffect transition="in" filter="fade">
                                      <p:cBhvr>
                                        <p:cTn id="40" dur="500"/>
                                        <p:tgtEl>
                                          <p:spTgt spid="1409026">
                                            <p:txEl>
                                              <p:pRg st="5" end="5"/>
                                            </p:txEl>
                                          </p:spTgt>
                                        </p:tgtEl>
                                      </p:cBhvr>
                                    </p:animEffect>
                                    <p:anim calcmode="lin" valueType="num">
                                      <p:cBhvr>
                                        <p:cTn id="41" dur="500" fill="hold"/>
                                        <p:tgtEl>
                                          <p:spTgt spid="1409026">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1409026">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409026">
                                            <p:txEl>
                                              <p:pRg st="6" end="6"/>
                                            </p:txEl>
                                          </p:spTgt>
                                        </p:tgtEl>
                                        <p:attrNameLst>
                                          <p:attrName>style.visibility</p:attrName>
                                        </p:attrNameLst>
                                      </p:cBhvr>
                                      <p:to>
                                        <p:strVal val="visible"/>
                                      </p:to>
                                    </p:set>
                                    <p:animEffect transition="in" filter="fade">
                                      <p:cBhvr>
                                        <p:cTn id="45" dur="500"/>
                                        <p:tgtEl>
                                          <p:spTgt spid="1409026">
                                            <p:txEl>
                                              <p:pRg st="6" end="6"/>
                                            </p:txEl>
                                          </p:spTgt>
                                        </p:tgtEl>
                                      </p:cBhvr>
                                    </p:animEffect>
                                    <p:anim calcmode="lin" valueType="num">
                                      <p:cBhvr>
                                        <p:cTn id="46" dur="500" fill="hold"/>
                                        <p:tgtEl>
                                          <p:spTgt spid="1409026">
                                            <p:txEl>
                                              <p:pRg st="6" end="6"/>
                                            </p:txEl>
                                          </p:spTgt>
                                        </p:tgtEl>
                                        <p:attrNameLst>
                                          <p:attrName>ppt_x</p:attrName>
                                        </p:attrNameLst>
                                      </p:cBhvr>
                                      <p:tavLst>
                                        <p:tav tm="0">
                                          <p:val>
                                            <p:strVal val="#ppt_x"/>
                                          </p:val>
                                        </p:tav>
                                        <p:tav tm="100000">
                                          <p:val>
                                            <p:strVal val="#ppt_x"/>
                                          </p:val>
                                        </p:tav>
                                      </p:tavLst>
                                    </p:anim>
                                    <p:anim calcmode="lin" valueType="num">
                                      <p:cBhvr>
                                        <p:cTn id="47" dur="500" fill="hold"/>
                                        <p:tgtEl>
                                          <p:spTgt spid="1409026">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409026">
                                            <p:txEl>
                                              <p:pRg st="7" end="7"/>
                                            </p:txEl>
                                          </p:spTgt>
                                        </p:tgtEl>
                                        <p:attrNameLst>
                                          <p:attrName>style.visibility</p:attrName>
                                        </p:attrNameLst>
                                      </p:cBhvr>
                                      <p:to>
                                        <p:strVal val="visible"/>
                                      </p:to>
                                    </p:set>
                                    <p:animEffect transition="in" filter="fade">
                                      <p:cBhvr>
                                        <p:cTn id="50" dur="500"/>
                                        <p:tgtEl>
                                          <p:spTgt spid="1409026">
                                            <p:txEl>
                                              <p:pRg st="7" end="7"/>
                                            </p:txEl>
                                          </p:spTgt>
                                        </p:tgtEl>
                                      </p:cBhvr>
                                    </p:animEffect>
                                    <p:anim calcmode="lin" valueType="num">
                                      <p:cBhvr>
                                        <p:cTn id="51" dur="500" fill="hold"/>
                                        <p:tgtEl>
                                          <p:spTgt spid="1409026">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1409026">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409026">
                                            <p:txEl>
                                              <p:pRg st="8" end="8"/>
                                            </p:txEl>
                                          </p:spTgt>
                                        </p:tgtEl>
                                        <p:attrNameLst>
                                          <p:attrName>style.visibility</p:attrName>
                                        </p:attrNameLst>
                                      </p:cBhvr>
                                      <p:to>
                                        <p:strVal val="visible"/>
                                      </p:to>
                                    </p:set>
                                    <p:animEffect transition="in" filter="fade">
                                      <p:cBhvr>
                                        <p:cTn id="55" dur="500"/>
                                        <p:tgtEl>
                                          <p:spTgt spid="1409026">
                                            <p:txEl>
                                              <p:pRg st="8" end="8"/>
                                            </p:txEl>
                                          </p:spTgt>
                                        </p:tgtEl>
                                      </p:cBhvr>
                                    </p:animEffect>
                                    <p:anim calcmode="lin" valueType="num">
                                      <p:cBhvr>
                                        <p:cTn id="56" dur="500" fill="hold"/>
                                        <p:tgtEl>
                                          <p:spTgt spid="1409026">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1409026">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409026">
                                            <p:txEl>
                                              <p:pRg st="9" end="9"/>
                                            </p:txEl>
                                          </p:spTgt>
                                        </p:tgtEl>
                                        <p:attrNameLst>
                                          <p:attrName>style.visibility</p:attrName>
                                        </p:attrNameLst>
                                      </p:cBhvr>
                                      <p:to>
                                        <p:strVal val="visible"/>
                                      </p:to>
                                    </p:set>
                                    <p:animEffect transition="in" filter="fade">
                                      <p:cBhvr>
                                        <p:cTn id="60" dur="500"/>
                                        <p:tgtEl>
                                          <p:spTgt spid="1409026">
                                            <p:txEl>
                                              <p:pRg st="9" end="9"/>
                                            </p:txEl>
                                          </p:spTgt>
                                        </p:tgtEl>
                                      </p:cBhvr>
                                    </p:animEffect>
                                    <p:anim calcmode="lin" valueType="num">
                                      <p:cBhvr>
                                        <p:cTn id="61" dur="500" fill="hold"/>
                                        <p:tgtEl>
                                          <p:spTgt spid="1409026">
                                            <p:txEl>
                                              <p:pRg st="9" end="9"/>
                                            </p:txEl>
                                          </p:spTgt>
                                        </p:tgtEl>
                                        <p:attrNameLst>
                                          <p:attrName>ppt_x</p:attrName>
                                        </p:attrNameLst>
                                      </p:cBhvr>
                                      <p:tavLst>
                                        <p:tav tm="0">
                                          <p:val>
                                            <p:strVal val="#ppt_x"/>
                                          </p:val>
                                        </p:tav>
                                        <p:tav tm="100000">
                                          <p:val>
                                            <p:strVal val="#ppt_x"/>
                                          </p:val>
                                        </p:tav>
                                      </p:tavLst>
                                    </p:anim>
                                    <p:anim calcmode="lin" valueType="num">
                                      <p:cBhvr>
                                        <p:cTn id="62" dur="500" fill="hold"/>
                                        <p:tgtEl>
                                          <p:spTgt spid="1409026">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409026">
                                            <p:txEl>
                                              <p:pRg st="10" end="10"/>
                                            </p:txEl>
                                          </p:spTgt>
                                        </p:tgtEl>
                                        <p:attrNameLst>
                                          <p:attrName>style.visibility</p:attrName>
                                        </p:attrNameLst>
                                      </p:cBhvr>
                                      <p:to>
                                        <p:strVal val="visible"/>
                                      </p:to>
                                    </p:set>
                                    <p:animEffect transition="in" filter="fade">
                                      <p:cBhvr>
                                        <p:cTn id="65" dur="500"/>
                                        <p:tgtEl>
                                          <p:spTgt spid="1409026">
                                            <p:txEl>
                                              <p:pRg st="10" end="10"/>
                                            </p:txEl>
                                          </p:spTgt>
                                        </p:tgtEl>
                                      </p:cBhvr>
                                    </p:animEffect>
                                    <p:anim calcmode="lin" valueType="num">
                                      <p:cBhvr>
                                        <p:cTn id="66" dur="500" fill="hold"/>
                                        <p:tgtEl>
                                          <p:spTgt spid="1409026">
                                            <p:txEl>
                                              <p:pRg st="10" end="10"/>
                                            </p:txEl>
                                          </p:spTgt>
                                        </p:tgtEl>
                                        <p:attrNameLst>
                                          <p:attrName>ppt_x</p:attrName>
                                        </p:attrNameLst>
                                      </p:cBhvr>
                                      <p:tavLst>
                                        <p:tav tm="0">
                                          <p:val>
                                            <p:strVal val="#ppt_x"/>
                                          </p:val>
                                        </p:tav>
                                        <p:tav tm="100000">
                                          <p:val>
                                            <p:strVal val="#ppt_x"/>
                                          </p:val>
                                        </p:tav>
                                      </p:tavLst>
                                    </p:anim>
                                    <p:anim calcmode="lin" valueType="num">
                                      <p:cBhvr>
                                        <p:cTn id="67" dur="500" fill="hold"/>
                                        <p:tgtEl>
                                          <p:spTgt spid="1409026">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409026">
                                            <p:txEl>
                                              <p:pRg st="11" end="11"/>
                                            </p:txEl>
                                          </p:spTgt>
                                        </p:tgtEl>
                                        <p:attrNameLst>
                                          <p:attrName>style.visibility</p:attrName>
                                        </p:attrNameLst>
                                      </p:cBhvr>
                                      <p:to>
                                        <p:strVal val="visible"/>
                                      </p:to>
                                    </p:set>
                                    <p:animEffect transition="in" filter="fade">
                                      <p:cBhvr>
                                        <p:cTn id="70" dur="500"/>
                                        <p:tgtEl>
                                          <p:spTgt spid="1409026">
                                            <p:txEl>
                                              <p:pRg st="11" end="11"/>
                                            </p:txEl>
                                          </p:spTgt>
                                        </p:tgtEl>
                                      </p:cBhvr>
                                    </p:animEffect>
                                    <p:anim calcmode="lin" valueType="num">
                                      <p:cBhvr>
                                        <p:cTn id="71" dur="500" fill="hold"/>
                                        <p:tgtEl>
                                          <p:spTgt spid="1409026">
                                            <p:txEl>
                                              <p:pRg st="11" end="11"/>
                                            </p:txEl>
                                          </p:spTgt>
                                        </p:tgtEl>
                                        <p:attrNameLst>
                                          <p:attrName>ppt_x</p:attrName>
                                        </p:attrNameLst>
                                      </p:cBhvr>
                                      <p:tavLst>
                                        <p:tav tm="0">
                                          <p:val>
                                            <p:strVal val="#ppt_x"/>
                                          </p:val>
                                        </p:tav>
                                        <p:tav tm="100000">
                                          <p:val>
                                            <p:strVal val="#ppt_x"/>
                                          </p:val>
                                        </p:tav>
                                      </p:tavLst>
                                    </p:anim>
                                    <p:anim calcmode="lin" valueType="num">
                                      <p:cBhvr>
                                        <p:cTn id="72" dur="500" fill="hold"/>
                                        <p:tgtEl>
                                          <p:spTgt spid="1409026">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409026">
                                            <p:txEl>
                                              <p:pRg st="12" end="12"/>
                                            </p:txEl>
                                          </p:spTgt>
                                        </p:tgtEl>
                                        <p:attrNameLst>
                                          <p:attrName>style.visibility</p:attrName>
                                        </p:attrNameLst>
                                      </p:cBhvr>
                                      <p:to>
                                        <p:strVal val="visible"/>
                                      </p:to>
                                    </p:set>
                                    <p:animEffect transition="in" filter="fade">
                                      <p:cBhvr>
                                        <p:cTn id="75" dur="500"/>
                                        <p:tgtEl>
                                          <p:spTgt spid="1409026">
                                            <p:txEl>
                                              <p:pRg st="12" end="12"/>
                                            </p:txEl>
                                          </p:spTgt>
                                        </p:tgtEl>
                                      </p:cBhvr>
                                    </p:animEffect>
                                    <p:anim calcmode="lin" valueType="num">
                                      <p:cBhvr>
                                        <p:cTn id="76" dur="500" fill="hold"/>
                                        <p:tgtEl>
                                          <p:spTgt spid="1409026">
                                            <p:txEl>
                                              <p:pRg st="12" end="12"/>
                                            </p:txEl>
                                          </p:spTgt>
                                        </p:tgtEl>
                                        <p:attrNameLst>
                                          <p:attrName>ppt_x</p:attrName>
                                        </p:attrNameLst>
                                      </p:cBhvr>
                                      <p:tavLst>
                                        <p:tav tm="0">
                                          <p:val>
                                            <p:strVal val="#ppt_x"/>
                                          </p:val>
                                        </p:tav>
                                        <p:tav tm="100000">
                                          <p:val>
                                            <p:strVal val="#ppt_x"/>
                                          </p:val>
                                        </p:tav>
                                      </p:tavLst>
                                    </p:anim>
                                    <p:anim calcmode="lin" valueType="num">
                                      <p:cBhvr>
                                        <p:cTn id="77" dur="500" fill="hold"/>
                                        <p:tgtEl>
                                          <p:spTgt spid="1409026">
                                            <p:txEl>
                                              <p:pRg st="12" end="12"/>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409026">
                                            <p:txEl>
                                              <p:pRg st="13" end="13"/>
                                            </p:txEl>
                                          </p:spTgt>
                                        </p:tgtEl>
                                        <p:attrNameLst>
                                          <p:attrName>style.visibility</p:attrName>
                                        </p:attrNameLst>
                                      </p:cBhvr>
                                      <p:to>
                                        <p:strVal val="visible"/>
                                      </p:to>
                                    </p:set>
                                    <p:animEffect transition="in" filter="fade">
                                      <p:cBhvr>
                                        <p:cTn id="80" dur="500"/>
                                        <p:tgtEl>
                                          <p:spTgt spid="1409026">
                                            <p:txEl>
                                              <p:pRg st="13" end="13"/>
                                            </p:txEl>
                                          </p:spTgt>
                                        </p:tgtEl>
                                      </p:cBhvr>
                                    </p:animEffect>
                                    <p:anim calcmode="lin" valueType="num">
                                      <p:cBhvr>
                                        <p:cTn id="81" dur="500" fill="hold"/>
                                        <p:tgtEl>
                                          <p:spTgt spid="1409026">
                                            <p:txEl>
                                              <p:pRg st="13" end="13"/>
                                            </p:txEl>
                                          </p:spTgt>
                                        </p:tgtEl>
                                        <p:attrNameLst>
                                          <p:attrName>ppt_x</p:attrName>
                                        </p:attrNameLst>
                                      </p:cBhvr>
                                      <p:tavLst>
                                        <p:tav tm="0">
                                          <p:val>
                                            <p:strVal val="#ppt_x"/>
                                          </p:val>
                                        </p:tav>
                                        <p:tav tm="100000">
                                          <p:val>
                                            <p:strVal val="#ppt_x"/>
                                          </p:val>
                                        </p:tav>
                                      </p:tavLst>
                                    </p:anim>
                                    <p:anim calcmode="lin" valueType="num">
                                      <p:cBhvr>
                                        <p:cTn id="82" dur="500" fill="hold"/>
                                        <p:tgtEl>
                                          <p:spTgt spid="1409026">
                                            <p:txEl>
                                              <p:pRg st="13" end="13"/>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409026">
                                            <p:txEl>
                                              <p:pRg st="14" end="14"/>
                                            </p:txEl>
                                          </p:spTgt>
                                        </p:tgtEl>
                                        <p:attrNameLst>
                                          <p:attrName>style.visibility</p:attrName>
                                        </p:attrNameLst>
                                      </p:cBhvr>
                                      <p:to>
                                        <p:strVal val="visible"/>
                                      </p:to>
                                    </p:set>
                                    <p:animEffect transition="in" filter="fade">
                                      <p:cBhvr>
                                        <p:cTn id="85" dur="500"/>
                                        <p:tgtEl>
                                          <p:spTgt spid="1409026">
                                            <p:txEl>
                                              <p:pRg st="14" end="14"/>
                                            </p:txEl>
                                          </p:spTgt>
                                        </p:tgtEl>
                                      </p:cBhvr>
                                    </p:animEffect>
                                    <p:anim calcmode="lin" valueType="num">
                                      <p:cBhvr>
                                        <p:cTn id="86" dur="500" fill="hold"/>
                                        <p:tgtEl>
                                          <p:spTgt spid="1409026">
                                            <p:txEl>
                                              <p:pRg st="14" end="14"/>
                                            </p:txEl>
                                          </p:spTgt>
                                        </p:tgtEl>
                                        <p:attrNameLst>
                                          <p:attrName>ppt_x</p:attrName>
                                        </p:attrNameLst>
                                      </p:cBhvr>
                                      <p:tavLst>
                                        <p:tav tm="0">
                                          <p:val>
                                            <p:strVal val="#ppt_x"/>
                                          </p:val>
                                        </p:tav>
                                        <p:tav tm="100000">
                                          <p:val>
                                            <p:strVal val="#ppt_x"/>
                                          </p:val>
                                        </p:tav>
                                      </p:tavLst>
                                    </p:anim>
                                    <p:anim calcmode="lin" valueType="num">
                                      <p:cBhvr>
                                        <p:cTn id="87" dur="500" fill="hold"/>
                                        <p:tgtEl>
                                          <p:spTgt spid="1409026">
                                            <p:txEl>
                                              <p:pRg st="14" end="14"/>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409026">
                                            <p:txEl>
                                              <p:pRg st="15" end="15"/>
                                            </p:txEl>
                                          </p:spTgt>
                                        </p:tgtEl>
                                        <p:attrNameLst>
                                          <p:attrName>style.visibility</p:attrName>
                                        </p:attrNameLst>
                                      </p:cBhvr>
                                      <p:to>
                                        <p:strVal val="visible"/>
                                      </p:to>
                                    </p:set>
                                    <p:animEffect transition="in" filter="fade">
                                      <p:cBhvr>
                                        <p:cTn id="90" dur="500"/>
                                        <p:tgtEl>
                                          <p:spTgt spid="1409026">
                                            <p:txEl>
                                              <p:pRg st="15" end="15"/>
                                            </p:txEl>
                                          </p:spTgt>
                                        </p:tgtEl>
                                      </p:cBhvr>
                                    </p:animEffect>
                                    <p:anim calcmode="lin" valueType="num">
                                      <p:cBhvr>
                                        <p:cTn id="91" dur="500" fill="hold"/>
                                        <p:tgtEl>
                                          <p:spTgt spid="1409026">
                                            <p:txEl>
                                              <p:pRg st="15" end="15"/>
                                            </p:txEl>
                                          </p:spTgt>
                                        </p:tgtEl>
                                        <p:attrNameLst>
                                          <p:attrName>ppt_x</p:attrName>
                                        </p:attrNameLst>
                                      </p:cBhvr>
                                      <p:tavLst>
                                        <p:tav tm="0">
                                          <p:val>
                                            <p:strVal val="#ppt_x"/>
                                          </p:val>
                                        </p:tav>
                                        <p:tav tm="100000">
                                          <p:val>
                                            <p:strVal val="#ppt_x"/>
                                          </p:val>
                                        </p:tav>
                                      </p:tavLst>
                                    </p:anim>
                                    <p:anim calcmode="lin" valueType="num">
                                      <p:cBhvr>
                                        <p:cTn id="92" dur="500" fill="hold"/>
                                        <p:tgtEl>
                                          <p:spTgt spid="1409026">
                                            <p:txEl>
                                              <p:pRg st="15" end="15"/>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409026">
                                            <p:txEl>
                                              <p:pRg st="16" end="16"/>
                                            </p:txEl>
                                          </p:spTgt>
                                        </p:tgtEl>
                                        <p:attrNameLst>
                                          <p:attrName>style.visibility</p:attrName>
                                        </p:attrNameLst>
                                      </p:cBhvr>
                                      <p:to>
                                        <p:strVal val="visible"/>
                                      </p:to>
                                    </p:set>
                                    <p:animEffect transition="in" filter="fade">
                                      <p:cBhvr>
                                        <p:cTn id="95" dur="500"/>
                                        <p:tgtEl>
                                          <p:spTgt spid="1409026">
                                            <p:txEl>
                                              <p:pRg st="16" end="16"/>
                                            </p:txEl>
                                          </p:spTgt>
                                        </p:tgtEl>
                                      </p:cBhvr>
                                    </p:animEffect>
                                    <p:anim calcmode="lin" valueType="num">
                                      <p:cBhvr>
                                        <p:cTn id="96" dur="500" fill="hold"/>
                                        <p:tgtEl>
                                          <p:spTgt spid="1409026">
                                            <p:txEl>
                                              <p:pRg st="16" end="16"/>
                                            </p:txEl>
                                          </p:spTgt>
                                        </p:tgtEl>
                                        <p:attrNameLst>
                                          <p:attrName>ppt_x</p:attrName>
                                        </p:attrNameLst>
                                      </p:cBhvr>
                                      <p:tavLst>
                                        <p:tav tm="0">
                                          <p:val>
                                            <p:strVal val="#ppt_x"/>
                                          </p:val>
                                        </p:tav>
                                        <p:tav tm="100000">
                                          <p:val>
                                            <p:strVal val="#ppt_x"/>
                                          </p:val>
                                        </p:tav>
                                      </p:tavLst>
                                    </p:anim>
                                    <p:anim calcmode="lin" valueType="num">
                                      <p:cBhvr>
                                        <p:cTn id="97" dur="500" fill="hold"/>
                                        <p:tgtEl>
                                          <p:spTgt spid="1409026">
                                            <p:txEl>
                                              <p:pRg st="16" end="16"/>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409026">
                                            <p:txEl>
                                              <p:pRg st="17" end="17"/>
                                            </p:txEl>
                                          </p:spTgt>
                                        </p:tgtEl>
                                        <p:attrNameLst>
                                          <p:attrName>style.visibility</p:attrName>
                                        </p:attrNameLst>
                                      </p:cBhvr>
                                      <p:to>
                                        <p:strVal val="visible"/>
                                      </p:to>
                                    </p:set>
                                    <p:animEffect transition="in" filter="fade">
                                      <p:cBhvr>
                                        <p:cTn id="100" dur="500"/>
                                        <p:tgtEl>
                                          <p:spTgt spid="1409026">
                                            <p:txEl>
                                              <p:pRg st="17" end="17"/>
                                            </p:txEl>
                                          </p:spTgt>
                                        </p:tgtEl>
                                      </p:cBhvr>
                                    </p:animEffect>
                                    <p:anim calcmode="lin" valueType="num">
                                      <p:cBhvr>
                                        <p:cTn id="101" dur="500" fill="hold"/>
                                        <p:tgtEl>
                                          <p:spTgt spid="1409026">
                                            <p:txEl>
                                              <p:pRg st="17" end="17"/>
                                            </p:txEl>
                                          </p:spTgt>
                                        </p:tgtEl>
                                        <p:attrNameLst>
                                          <p:attrName>ppt_x</p:attrName>
                                        </p:attrNameLst>
                                      </p:cBhvr>
                                      <p:tavLst>
                                        <p:tav tm="0">
                                          <p:val>
                                            <p:strVal val="#ppt_x"/>
                                          </p:val>
                                        </p:tav>
                                        <p:tav tm="100000">
                                          <p:val>
                                            <p:strVal val="#ppt_x"/>
                                          </p:val>
                                        </p:tav>
                                      </p:tavLst>
                                    </p:anim>
                                    <p:anim calcmode="lin" valueType="num">
                                      <p:cBhvr>
                                        <p:cTn id="102" dur="500" fill="hold"/>
                                        <p:tgtEl>
                                          <p:spTgt spid="1409026">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7" grpId="0"/>
      <p:bldP spid="14090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Rectangle 2">
            <a:extLst>
              <a:ext uri="{FF2B5EF4-FFF2-40B4-BE49-F238E27FC236}">
                <a16:creationId xmlns:a16="http://schemas.microsoft.com/office/drawing/2014/main" id="{B2C1661F-09C0-9642-A9FB-A38D417CE8A3}"/>
              </a:ext>
            </a:extLst>
          </p:cNvPr>
          <p:cNvSpPr>
            <a:spLocks noGrp="1" noChangeArrowheads="1"/>
          </p:cNvSpPr>
          <p:nvPr>
            <p:ph type="body" idx="1"/>
          </p:nvPr>
        </p:nvSpPr>
        <p:spPr>
          <a:xfrm>
            <a:off x="1889125" y="1143000"/>
            <a:ext cx="7131050" cy="5638800"/>
          </a:xfrm>
        </p:spPr>
        <p:txBody>
          <a:bodyPr/>
          <a:lstStyle/>
          <a:p>
            <a:pPr marL="439738" indent="-439738" eaLnBrk="1" hangingPunct="1">
              <a:lnSpc>
                <a:spcPct val="80000"/>
              </a:lnSpc>
              <a:spcBef>
                <a:spcPct val="60000"/>
              </a:spcBef>
            </a:pPr>
            <a:r>
              <a:rPr lang="es-ES" altLang="en-US" sz="2000"/>
              <a:t>REST vs SOAP</a:t>
            </a:r>
            <a:endParaRPr lang="es-ES_tradnl" altLang="es-ES" sz="1600"/>
          </a:p>
        </p:txBody>
      </p:sp>
      <p:sp>
        <p:nvSpPr>
          <p:cNvPr id="1409027" name="Rectangle 3">
            <a:extLst>
              <a:ext uri="{FF2B5EF4-FFF2-40B4-BE49-F238E27FC236}">
                <a16:creationId xmlns:a16="http://schemas.microsoft.com/office/drawing/2014/main" id="{2E74E31D-C4C4-4949-B574-8B4A2B9E83D5}"/>
              </a:ext>
            </a:extLst>
          </p:cNvPr>
          <p:cNvSpPr>
            <a:spLocks noGrp="1" noChangeArrowheads="1"/>
          </p:cNvSpPr>
          <p:nvPr>
            <p:ph type="title"/>
          </p:nvPr>
        </p:nvSpPr>
        <p:spPr/>
        <p:txBody>
          <a:bodyPr/>
          <a:lstStyle/>
          <a:p>
            <a:pPr eaLnBrk="1" hangingPunct="1"/>
            <a:r>
              <a:rPr lang="es-ES" altLang="en-US"/>
              <a:t>servicios web</a:t>
            </a:r>
          </a:p>
        </p:txBody>
      </p:sp>
      <p:sp>
        <p:nvSpPr>
          <p:cNvPr id="1409028" name="Text Box 4">
            <a:extLst>
              <a:ext uri="{FF2B5EF4-FFF2-40B4-BE49-F238E27FC236}">
                <a16:creationId xmlns:a16="http://schemas.microsoft.com/office/drawing/2014/main" id="{1C328FC3-CACC-7741-839E-79AFB43DB21D}"/>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tipos</a:t>
            </a:r>
          </a:p>
        </p:txBody>
      </p:sp>
      <p:grpSp>
        <p:nvGrpSpPr>
          <p:cNvPr id="14340" name="Group 2">
            <a:extLst>
              <a:ext uri="{FF2B5EF4-FFF2-40B4-BE49-F238E27FC236}">
                <a16:creationId xmlns:a16="http://schemas.microsoft.com/office/drawing/2014/main" id="{16BD5D1A-F5B3-4244-8E38-B1047A1AA5B8}"/>
              </a:ext>
            </a:extLst>
          </p:cNvPr>
          <p:cNvGrpSpPr>
            <a:grpSpLocks/>
          </p:cNvGrpSpPr>
          <p:nvPr/>
        </p:nvGrpSpPr>
        <p:grpSpPr bwMode="auto">
          <a:xfrm>
            <a:off x="50800" y="1257300"/>
            <a:ext cx="1757363" cy="415925"/>
            <a:chOff x="32" y="792"/>
            <a:chExt cx="1107" cy="262"/>
          </a:xfrm>
        </p:grpSpPr>
        <p:grpSp>
          <p:nvGrpSpPr>
            <p:cNvPr id="14361" name="Group 3">
              <a:extLst>
                <a:ext uri="{FF2B5EF4-FFF2-40B4-BE49-F238E27FC236}">
                  <a16:creationId xmlns:a16="http://schemas.microsoft.com/office/drawing/2014/main" id="{11078C7A-95C5-D84E-B1E9-5B4056C14079}"/>
                </a:ext>
              </a:extLst>
            </p:cNvPr>
            <p:cNvGrpSpPr>
              <a:grpSpLocks/>
            </p:cNvGrpSpPr>
            <p:nvPr/>
          </p:nvGrpSpPr>
          <p:grpSpPr bwMode="auto">
            <a:xfrm>
              <a:off x="83" y="862"/>
              <a:ext cx="1056" cy="192"/>
              <a:chOff x="82" y="462"/>
              <a:chExt cx="1056" cy="192"/>
            </a:xfrm>
          </p:grpSpPr>
          <p:sp>
            <p:nvSpPr>
              <p:cNvPr id="14363" name="AutoShape 4">
                <a:extLst>
                  <a:ext uri="{FF2B5EF4-FFF2-40B4-BE49-F238E27FC236}">
                    <a16:creationId xmlns:a16="http://schemas.microsoft.com/office/drawing/2014/main" id="{A9B7AAFA-63BC-9647-8A26-460FC7FEB37F}"/>
                  </a:ext>
                </a:extLst>
              </p:cNvPr>
              <p:cNvSpPr>
                <a:spLocks noChangeArrowheads="1"/>
              </p:cNvSpPr>
              <p:nvPr/>
            </p:nvSpPr>
            <p:spPr bwMode="auto">
              <a:xfrm>
                <a:off x="82" y="481"/>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4364" name="Text Box 5">
                <a:extLst>
                  <a:ext uri="{FF2B5EF4-FFF2-40B4-BE49-F238E27FC236}">
                    <a16:creationId xmlns:a16="http://schemas.microsoft.com/office/drawing/2014/main" id="{F0E4D8FB-83C2-144F-A295-4AB12BDFA696}"/>
                  </a:ext>
                </a:extLst>
              </p:cNvPr>
              <p:cNvSpPr txBox="1">
                <a:spLocks noChangeArrowheads="1"/>
              </p:cNvSpPr>
              <p:nvPr/>
            </p:nvSpPr>
            <p:spPr bwMode="auto">
              <a:xfrm>
                <a:off x="82" y="462"/>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4362" name="Freeform 6">
              <a:extLst>
                <a:ext uri="{FF2B5EF4-FFF2-40B4-BE49-F238E27FC236}">
                  <a16:creationId xmlns:a16="http://schemas.microsoft.com/office/drawing/2014/main" id="{321D08DD-7240-2E41-9B44-F2747730FB95}"/>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graphicFrame>
        <p:nvGraphicFramePr>
          <p:cNvPr id="10" name="Marcador de contenido 3">
            <a:extLst>
              <a:ext uri="{FF2B5EF4-FFF2-40B4-BE49-F238E27FC236}">
                <a16:creationId xmlns:a16="http://schemas.microsoft.com/office/drawing/2014/main" id="{A9B86CD4-6653-4348-B8EE-F6C2ADD21D74}"/>
              </a:ext>
            </a:extLst>
          </p:cNvPr>
          <p:cNvGraphicFramePr>
            <a:graphicFrameLocks/>
          </p:cNvGraphicFramePr>
          <p:nvPr/>
        </p:nvGraphicFramePr>
        <p:xfrm>
          <a:off x="1952625" y="1520825"/>
          <a:ext cx="7011988" cy="5003800"/>
        </p:xfrm>
        <a:graphic>
          <a:graphicData uri="http://schemas.openxmlformats.org/drawingml/2006/table">
            <a:tbl>
              <a:tblPr firstRow="1" bandRow="1">
                <a:tableStyleId>{5C22544A-7EE6-4342-B048-85BDC9FD1C3A}</a:tableStyleId>
              </a:tblPr>
              <a:tblGrid>
                <a:gridCol w="3505994">
                  <a:extLst>
                    <a:ext uri="{9D8B030D-6E8A-4147-A177-3AD203B41FA5}">
                      <a16:colId xmlns:a16="http://schemas.microsoft.com/office/drawing/2014/main" val="20000"/>
                    </a:ext>
                  </a:extLst>
                </a:gridCol>
                <a:gridCol w="3505994">
                  <a:extLst>
                    <a:ext uri="{9D8B030D-6E8A-4147-A177-3AD203B41FA5}">
                      <a16:colId xmlns:a16="http://schemas.microsoft.com/office/drawing/2014/main" val="20001"/>
                    </a:ext>
                  </a:extLst>
                </a:gridCol>
              </a:tblGrid>
              <a:tr h="1000760">
                <a:tc>
                  <a:txBody>
                    <a:bodyPr/>
                    <a:lstStyle/>
                    <a:p>
                      <a:pPr algn="ctr"/>
                      <a:r>
                        <a:rPr lang="es-ES" sz="1800" dirty="0">
                          <a:solidFill>
                            <a:schemeClr val="accent1">
                              <a:lumMod val="25000"/>
                            </a:schemeClr>
                          </a:solidFill>
                        </a:rPr>
                        <a:t>REST</a:t>
                      </a:r>
                    </a:p>
                  </a:txBody>
                  <a:tcPr marT="45718" marB="45718" anchor="ctr"/>
                </a:tc>
                <a:tc>
                  <a:txBody>
                    <a:bodyPr/>
                    <a:lstStyle/>
                    <a:p>
                      <a:pPr algn="ctr"/>
                      <a:r>
                        <a:rPr lang="es-ES" sz="1800" dirty="0">
                          <a:solidFill>
                            <a:schemeClr val="accent1">
                              <a:lumMod val="25000"/>
                            </a:schemeClr>
                          </a:solidFill>
                        </a:rPr>
                        <a:t>SOAP</a:t>
                      </a:r>
                    </a:p>
                  </a:txBody>
                  <a:tcPr marT="45718" marB="45718" anchor="ctr"/>
                </a:tc>
                <a:extLst>
                  <a:ext uri="{0D108BD9-81ED-4DB2-BD59-A6C34878D82A}">
                    <a16:rowId xmlns:a16="http://schemas.microsoft.com/office/drawing/2014/main" val="10000"/>
                  </a:ext>
                </a:extLst>
              </a:tr>
              <a:tr h="1000760">
                <a:tc>
                  <a:txBody>
                    <a:bodyPr/>
                    <a:lstStyle/>
                    <a:p>
                      <a:r>
                        <a:rPr lang="es-ES" sz="1800" dirty="0"/>
                        <a:t>Usa HTTP a nivel de aplicación</a:t>
                      </a:r>
                    </a:p>
                  </a:txBody>
                  <a:tcPr marT="45718" marB="45718" anchor="ctr"/>
                </a:tc>
                <a:tc>
                  <a:txBody>
                    <a:bodyPr/>
                    <a:lstStyle/>
                    <a:p>
                      <a:r>
                        <a:rPr lang="es-ES" sz="1800" dirty="0"/>
                        <a:t>Usa HTTP (u otro protocolo) como protocolo de comunicación</a:t>
                      </a:r>
                    </a:p>
                  </a:txBody>
                  <a:tcPr marT="45718" marB="45718" anchor="ctr"/>
                </a:tc>
                <a:extLst>
                  <a:ext uri="{0D108BD9-81ED-4DB2-BD59-A6C34878D82A}">
                    <a16:rowId xmlns:a16="http://schemas.microsoft.com/office/drawing/2014/main" val="10001"/>
                  </a:ext>
                </a:extLst>
              </a:tr>
              <a:tr h="1000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Orientado a los recursos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(pocas operaciones con muchos recursos)</a:t>
                      </a:r>
                    </a:p>
                  </a:txBody>
                  <a:tcPr marT="45718" marB="4571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Orientado a las operaciones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t>(muchas operaciones con pocos recursos)</a:t>
                      </a:r>
                    </a:p>
                  </a:txBody>
                  <a:tcPr marT="45718" marB="45718" anchor="ctr"/>
                </a:tc>
                <a:extLst>
                  <a:ext uri="{0D108BD9-81ED-4DB2-BD59-A6C34878D82A}">
                    <a16:rowId xmlns:a16="http://schemas.microsoft.com/office/drawing/2014/main" val="10002"/>
                  </a:ext>
                </a:extLst>
              </a:tr>
              <a:tr h="1000760">
                <a:tc>
                  <a:txBody>
                    <a:bodyPr/>
                    <a:lstStyle/>
                    <a:p>
                      <a:r>
                        <a:rPr lang="es-ES" sz="1800" dirty="0"/>
                        <a:t>Simple / Ligero</a:t>
                      </a:r>
                    </a:p>
                  </a:txBody>
                  <a:tcPr marT="45718" marB="45718" anchor="ctr"/>
                </a:tc>
                <a:tc>
                  <a:txBody>
                    <a:bodyPr/>
                    <a:lstStyle/>
                    <a:p>
                      <a:r>
                        <a:rPr lang="es-ES" sz="1800" dirty="0"/>
                        <a:t>Complejo / Pesado</a:t>
                      </a:r>
                    </a:p>
                  </a:txBody>
                  <a:tcPr marT="45718" marB="45718" anchor="ctr"/>
                </a:tc>
                <a:extLst>
                  <a:ext uri="{0D108BD9-81ED-4DB2-BD59-A6C34878D82A}">
                    <a16:rowId xmlns:a16="http://schemas.microsoft.com/office/drawing/2014/main" val="10003"/>
                  </a:ext>
                </a:extLst>
              </a:tr>
              <a:tr h="1000760">
                <a:tc>
                  <a:txBody>
                    <a:bodyPr/>
                    <a:lstStyle/>
                    <a:p>
                      <a:r>
                        <a:rPr lang="es-ES" sz="1800" dirty="0"/>
                        <a:t>HTTPS</a:t>
                      </a:r>
                    </a:p>
                  </a:txBody>
                  <a:tcPr marT="45718" marB="45718" anchor="ctr"/>
                </a:tc>
                <a:tc>
                  <a:txBody>
                    <a:bodyPr/>
                    <a:lstStyle/>
                    <a:p>
                      <a:r>
                        <a:rPr lang="es-ES" sz="1800" dirty="0"/>
                        <a:t>WS SECURITY</a:t>
                      </a:r>
                    </a:p>
                  </a:txBody>
                  <a:tcPr marT="45718" marB="45718"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09027"/>
                                        </p:tgtEl>
                                      </p:cBhvr>
                                    </p:animEffect>
                                    <p:animScale>
                                      <p:cBhvr>
                                        <p:cTn id="7" dur="500" autoRev="1" fill="hold"/>
                                        <p:tgtEl>
                                          <p:spTgt spid="1409027"/>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09028"/>
                                        </p:tgtEl>
                                        <p:attrNameLst>
                                          <p:attrName>style.visibility</p:attrName>
                                        </p:attrNameLst>
                                      </p:cBhvr>
                                      <p:to>
                                        <p:strVal val="visible"/>
                                      </p:to>
                                    </p:set>
                                    <p:anim calcmode="lin" valueType="num">
                                      <p:cBhvr>
                                        <p:cTn id="10" dur="1000" fill="hold"/>
                                        <p:tgtEl>
                                          <p:spTgt spid="1409028"/>
                                        </p:tgtEl>
                                        <p:attrNameLst>
                                          <p:attrName>ppt_w</p:attrName>
                                        </p:attrNameLst>
                                      </p:cBhvr>
                                      <p:tavLst>
                                        <p:tav tm="0">
                                          <p:val>
                                            <p:strVal val="#ppt_w*0.70"/>
                                          </p:val>
                                        </p:tav>
                                        <p:tav tm="100000">
                                          <p:val>
                                            <p:strVal val="#ppt_w"/>
                                          </p:val>
                                        </p:tav>
                                      </p:tavLst>
                                    </p:anim>
                                    <p:anim calcmode="lin" valueType="num">
                                      <p:cBhvr>
                                        <p:cTn id="11" dur="1000" fill="hold"/>
                                        <p:tgtEl>
                                          <p:spTgt spid="1409028"/>
                                        </p:tgtEl>
                                        <p:attrNameLst>
                                          <p:attrName>ppt_h</p:attrName>
                                        </p:attrNameLst>
                                      </p:cBhvr>
                                      <p:tavLst>
                                        <p:tav tm="0">
                                          <p:val>
                                            <p:strVal val="#ppt_h"/>
                                          </p:val>
                                        </p:tav>
                                        <p:tav tm="100000">
                                          <p:val>
                                            <p:strVal val="#ppt_h"/>
                                          </p:val>
                                        </p:tav>
                                      </p:tavLst>
                                    </p:anim>
                                    <p:animEffect transition="in" filter="fade">
                                      <p:cBhvr>
                                        <p:cTn id="12" dur="1000"/>
                                        <p:tgtEl>
                                          <p:spTgt spid="1409028"/>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409026">
                                            <p:txEl>
                                              <p:pRg st="0" end="0"/>
                                            </p:txEl>
                                          </p:spTgt>
                                        </p:tgtEl>
                                        <p:attrNameLst>
                                          <p:attrName>style.visibility</p:attrName>
                                        </p:attrNameLst>
                                      </p:cBhvr>
                                      <p:to>
                                        <p:strVal val="visible"/>
                                      </p:to>
                                    </p:set>
                                    <p:animEffect transition="in" filter="fade">
                                      <p:cBhvr>
                                        <p:cTn id="15" dur="500"/>
                                        <p:tgtEl>
                                          <p:spTgt spid="1409026">
                                            <p:txEl>
                                              <p:pRg st="0" end="0"/>
                                            </p:txEl>
                                          </p:spTgt>
                                        </p:tgtEl>
                                      </p:cBhvr>
                                    </p:animEffect>
                                    <p:anim calcmode="lin" valueType="num">
                                      <p:cBhvr>
                                        <p:cTn id="16" dur="500" fill="hold"/>
                                        <p:tgtEl>
                                          <p:spTgt spid="140902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4090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7" grpId="0"/>
      <p:bldP spid="140902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a:extLst>
              <a:ext uri="{FF2B5EF4-FFF2-40B4-BE49-F238E27FC236}">
                <a16:creationId xmlns:a16="http://schemas.microsoft.com/office/drawing/2014/main" id="{6C645818-DDD2-6A4E-AD44-5F4B90684A8A}"/>
              </a:ext>
            </a:extLst>
          </p:cNvPr>
          <p:cNvSpPr>
            <a:spLocks noGrp="1" noChangeArrowheads="1"/>
          </p:cNvSpPr>
          <p:nvPr>
            <p:ph type="title"/>
          </p:nvPr>
        </p:nvSpPr>
        <p:spPr>
          <a:xfrm>
            <a:off x="1898650" y="204788"/>
            <a:ext cx="7167563" cy="727075"/>
          </a:xfrm>
          <a:noFill/>
        </p:spPr>
        <p:txBody>
          <a:bodyPr/>
          <a:lstStyle/>
          <a:p>
            <a:pPr eaLnBrk="1" hangingPunct="1"/>
            <a:r>
              <a:rPr lang="es-ES" altLang="en-US"/>
              <a:t>integración</a:t>
            </a:r>
            <a:endParaRPr lang="en-US" altLang="en-US"/>
          </a:p>
        </p:txBody>
      </p:sp>
      <p:sp>
        <p:nvSpPr>
          <p:cNvPr id="1295363" name="Rectangle 3">
            <a:extLst>
              <a:ext uri="{FF2B5EF4-FFF2-40B4-BE49-F238E27FC236}">
                <a16:creationId xmlns:a16="http://schemas.microsoft.com/office/drawing/2014/main" id="{526F3187-1E63-FA4F-8288-DA936D0C1985}"/>
              </a:ext>
            </a:extLst>
          </p:cNvPr>
          <p:cNvSpPr>
            <a:spLocks noChangeArrowheads="1"/>
          </p:cNvSpPr>
          <p:nvPr/>
        </p:nvSpPr>
        <p:spPr bwMode="auto">
          <a:xfrm>
            <a:off x="1808163" y="3432175"/>
            <a:ext cx="73358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 altLang="en-US" sz="5400" b="1"/>
              <a:t>servicios web</a:t>
            </a:r>
          </a:p>
          <a:p>
            <a:pPr algn="ctr" eaLnBrk="1" hangingPunct="1">
              <a:spcBef>
                <a:spcPct val="0"/>
              </a:spcBef>
              <a:buFontTx/>
              <a:buNone/>
            </a:pPr>
            <a:r>
              <a:rPr lang="es-ES" altLang="en-US" sz="5400" b="1"/>
              <a:t>SOAP</a:t>
            </a:r>
            <a:endParaRPr lang="en-US" altLang="en-US" sz="5400" b="1"/>
          </a:p>
        </p:txBody>
      </p:sp>
      <p:grpSp>
        <p:nvGrpSpPr>
          <p:cNvPr id="2" name="Group 4">
            <a:extLst>
              <a:ext uri="{FF2B5EF4-FFF2-40B4-BE49-F238E27FC236}">
                <a16:creationId xmlns:a16="http://schemas.microsoft.com/office/drawing/2014/main" id="{F6D37077-1FB2-BB4E-831A-81A0CC018C6E}"/>
              </a:ext>
            </a:extLst>
          </p:cNvPr>
          <p:cNvGrpSpPr>
            <a:grpSpLocks/>
          </p:cNvGrpSpPr>
          <p:nvPr/>
        </p:nvGrpSpPr>
        <p:grpSpPr bwMode="auto">
          <a:xfrm>
            <a:off x="131763" y="1341438"/>
            <a:ext cx="1676400" cy="304800"/>
            <a:chOff x="80" y="998"/>
            <a:chExt cx="1056" cy="192"/>
          </a:xfrm>
        </p:grpSpPr>
        <p:sp>
          <p:nvSpPr>
            <p:cNvPr id="16389" name="AutoShape 5">
              <a:extLst>
                <a:ext uri="{FF2B5EF4-FFF2-40B4-BE49-F238E27FC236}">
                  <a16:creationId xmlns:a16="http://schemas.microsoft.com/office/drawing/2014/main" id="{A9B0514A-7057-8F43-9CFE-37747D979019}"/>
                </a:ext>
              </a:extLst>
            </p:cNvPr>
            <p:cNvSpPr>
              <a:spLocks noChangeArrowheads="1"/>
            </p:cNvSpPr>
            <p:nvPr/>
          </p:nvSpPr>
          <p:spPr bwMode="auto">
            <a:xfrm>
              <a:off x="83" y="102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6390" name="Text Box 6">
              <a:extLst>
                <a:ext uri="{FF2B5EF4-FFF2-40B4-BE49-F238E27FC236}">
                  <a16:creationId xmlns:a16="http://schemas.microsoft.com/office/drawing/2014/main" id="{7DC3AFA0-66B8-F04D-8F78-916D96905728}"/>
                </a:ext>
              </a:extLst>
            </p:cNvPr>
            <p:cNvSpPr txBox="1">
              <a:spLocks noChangeArrowheads="1"/>
            </p:cNvSpPr>
            <p:nvPr/>
          </p:nvSpPr>
          <p:spPr bwMode="auto">
            <a:xfrm>
              <a:off x="80" y="998"/>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295367" name="Freeform 7">
            <a:extLst>
              <a:ext uri="{FF2B5EF4-FFF2-40B4-BE49-F238E27FC236}">
                <a16:creationId xmlns:a16="http://schemas.microsoft.com/office/drawing/2014/main" id="{AC51DB3D-D00E-9242-ACC9-E088DD0AB56F}"/>
              </a:ext>
            </a:extLst>
          </p:cNvPr>
          <p:cNvSpPr>
            <a:spLocks/>
          </p:cNvSpPr>
          <p:nvPr/>
        </p:nvSpPr>
        <p:spPr bwMode="auto">
          <a:xfrm>
            <a:off x="50800" y="1257300"/>
            <a:ext cx="328613" cy="236538"/>
          </a:xfrm>
          <a:custGeom>
            <a:avLst/>
            <a:gdLst>
              <a:gd name="T0" fmla="*/ 2147483646 w 207"/>
              <a:gd name="T1" fmla="*/ 0 h 162"/>
              <a:gd name="T2" fmla="*/ 0 w 207"/>
              <a:gd name="T3" fmla="*/ 0 h 162"/>
              <a:gd name="T4" fmla="*/ 0 w 207"/>
              <a:gd name="T5" fmla="*/ 2147483646 h 162"/>
              <a:gd name="T6" fmla="*/ 2147483646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spTree>
  </p:cSld>
  <p:clrMapOvr>
    <a:masterClrMapping/>
  </p:clrMapOvr>
  <p:transition spd="slow" advTm="0">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95363"/>
                                        </p:tgtEl>
                                        <p:attrNameLst>
                                          <p:attrName>style.visibility</p:attrName>
                                        </p:attrNameLst>
                                      </p:cBhvr>
                                      <p:to>
                                        <p:strVal val="visible"/>
                                      </p:to>
                                    </p:set>
                                    <p:anim calcmode="lin" valueType="num">
                                      <p:cBhvr>
                                        <p:cTn id="7" dur="500" fill="hold"/>
                                        <p:tgtEl>
                                          <p:spTgt spid="1295363"/>
                                        </p:tgtEl>
                                        <p:attrNameLst>
                                          <p:attrName>ppt_w</p:attrName>
                                        </p:attrNameLst>
                                      </p:cBhvr>
                                      <p:tavLst>
                                        <p:tav tm="0">
                                          <p:val>
                                            <p:fltVal val="0"/>
                                          </p:val>
                                        </p:tav>
                                        <p:tav tm="100000">
                                          <p:val>
                                            <p:strVal val="#ppt_w"/>
                                          </p:val>
                                        </p:tav>
                                      </p:tavLst>
                                    </p:anim>
                                    <p:anim calcmode="lin" valueType="num">
                                      <p:cBhvr>
                                        <p:cTn id="8" dur="500" fill="hold"/>
                                        <p:tgtEl>
                                          <p:spTgt spid="1295363"/>
                                        </p:tgtEl>
                                        <p:attrNameLst>
                                          <p:attrName>ppt_h</p:attrName>
                                        </p:attrNameLst>
                                      </p:cBhvr>
                                      <p:tavLst>
                                        <p:tav tm="0">
                                          <p:val>
                                            <p:fltVal val="0"/>
                                          </p:val>
                                        </p:tav>
                                        <p:tav tm="100000">
                                          <p:val>
                                            <p:strVal val="#ppt_h"/>
                                          </p:val>
                                        </p:tav>
                                      </p:tavLst>
                                    </p:anim>
                                    <p:animEffect transition="in" filter="fade">
                                      <p:cBhvr>
                                        <p:cTn id="9" dur="500"/>
                                        <p:tgtEl>
                                          <p:spTgt spid="1295363"/>
                                        </p:tgtEl>
                                      </p:cBhvr>
                                    </p:animEffect>
                                  </p:childTnLst>
                                  <p:subTnLst>
                                    <p:audio>
                                      <p:cMediaNode>
                                        <p:cTn display="0" masterRel="sameClick">
                                          <p:stCondLst>
                                            <p:cond evt="begin" delay="0">
                                              <p:tn val="5"/>
                                            </p:cond>
                                          </p:stCondLst>
                                          <p:endCondLst>
                                            <p:cond evt="onStopAudio" delay="0">
                                              <p:tgtEl>
                                                <p:sldTgt/>
                                              </p:tgtEl>
                                            </p:cond>
                                          </p:endCondLst>
                                        </p:cTn>
                                        <p:tgtEl>
                                          <p:sndTgt r:embed="rId3" name="breeze.wav"/>
                                        </p:tgtEl>
                                      </p:cMediaNode>
                                    </p:audio>
                                  </p:subTnLst>
                                </p:cTn>
                              </p:par>
                            </p:childTnLst>
                          </p:cTn>
                        </p:par>
                        <p:par>
                          <p:cTn id="10" fill="hold" nodeType="afterGroup">
                            <p:stCondLst>
                              <p:cond delay="500"/>
                            </p:stCondLst>
                            <p:childTnLst>
                              <p:par>
                                <p:cTn id="11" presetID="4" presetClass="emph" presetSubtype="2" fill="hold" grpId="1" nodeType="afterEffect">
                                  <p:stCondLst>
                                    <p:cond delay="0"/>
                                  </p:stCondLst>
                                  <p:childTnLst>
                                    <p:anim to="0.25" calcmode="lin" valueType="num">
                                      <p:cBhvr override="childStyle">
                                        <p:cTn id="12" dur="2000" fill="hold"/>
                                        <p:tgtEl>
                                          <p:spTgt spid="1295363"/>
                                        </p:tgtEl>
                                        <p:attrNameLst>
                                          <p:attrName>style.fontSize</p:attrName>
                                        </p:attrNameLst>
                                      </p:cBhvr>
                                    </p:anim>
                                  </p:childTnLst>
                                </p:cTn>
                              </p:par>
                              <p:par>
                                <p:cTn id="13" presetID="64" presetClass="path" presetSubtype="0" accel="50000" decel="50000" fill="hold" grpId="2" nodeType="withEffect">
                                  <p:stCondLst>
                                    <p:cond delay="0"/>
                                  </p:stCondLst>
                                  <p:childTnLst>
                                    <p:animMotion origin="layout" path="M 3.05556E-6 -2.36994E-6 L 3.05556E-6 -0.42173 " pathEditMode="relative" rAng="0" ptsTypes="AA">
                                      <p:cBhvr>
                                        <p:cTn id="14" dur="1000" fill="hold"/>
                                        <p:tgtEl>
                                          <p:spTgt spid="1295363"/>
                                        </p:tgtEl>
                                        <p:attrNameLst>
                                          <p:attrName>ppt_x</p:attrName>
                                          <p:attrName>ppt_y</p:attrName>
                                        </p:attrNameLst>
                                      </p:cBhvr>
                                      <p:rCtr x="0" y="-21087"/>
                                    </p:animMotion>
                                  </p:childTnLst>
                                  <p:subTnLst>
                                    <p:set>
                                      <p:cBhvr override="childStyle">
                                        <p:cTn dur="1" fill="hold" display="0" masterRel="sameClick" afterEffect="1">
                                          <p:stCondLst>
                                            <p:cond evt="end" delay="0">
                                              <p:tn val="13"/>
                                            </p:cond>
                                          </p:stCondLst>
                                        </p:cTn>
                                        <p:tgtEl>
                                          <p:spTgt spid="1295363"/>
                                        </p:tgtEl>
                                        <p:attrNameLst>
                                          <p:attrName>style.visibility</p:attrName>
                                        </p:attrNameLst>
                                      </p:cBhvr>
                                      <p:to>
                                        <p:strVal val="hidden"/>
                                      </p:to>
                                    </p:set>
                                  </p:subTnLst>
                                </p:cTn>
                              </p:par>
                              <p:par>
                                <p:cTn id="15" presetID="10" presetClass="exit" presetSubtype="0" fill="hold" grpId="3" nodeType="withEffect">
                                  <p:stCondLst>
                                    <p:cond delay="0"/>
                                  </p:stCondLst>
                                  <p:childTnLst>
                                    <p:animEffect transition="out" filter="fade">
                                      <p:cBhvr>
                                        <p:cTn id="16" dur="2000"/>
                                        <p:tgtEl>
                                          <p:spTgt spid="1295363"/>
                                        </p:tgtEl>
                                      </p:cBhvr>
                                    </p:animEffect>
                                    <p:set>
                                      <p:cBhvr>
                                        <p:cTn id="17" dur="1" fill="hold">
                                          <p:stCondLst>
                                            <p:cond delay="1999"/>
                                          </p:stCondLst>
                                        </p:cTn>
                                        <p:tgtEl>
                                          <p:spTgt spid="1295363"/>
                                        </p:tgtEl>
                                        <p:attrNameLst>
                                          <p:attrName>style.visibility</p:attrName>
                                        </p:attrNameLst>
                                      </p:cBhvr>
                                      <p:to>
                                        <p:strVal val="hidden"/>
                                      </p:to>
                                    </p:set>
                                  </p:childTnLst>
                                </p:cTn>
                              </p:par>
                              <p:par>
                                <p:cTn id="18" presetID="53" presetClass="entr" presetSubtype="0" fill="hold" grpId="0" nodeType="withEffect">
                                  <p:stCondLst>
                                    <p:cond delay="0"/>
                                  </p:stCondLst>
                                  <p:childTnLst>
                                    <p:set>
                                      <p:cBhvr>
                                        <p:cTn id="19" dur="1" fill="hold">
                                          <p:stCondLst>
                                            <p:cond delay="0"/>
                                          </p:stCondLst>
                                        </p:cTn>
                                        <p:tgtEl>
                                          <p:spTgt spid="1295362"/>
                                        </p:tgtEl>
                                        <p:attrNameLst>
                                          <p:attrName>style.visibility</p:attrName>
                                        </p:attrNameLst>
                                      </p:cBhvr>
                                      <p:to>
                                        <p:strVal val="visible"/>
                                      </p:to>
                                    </p:set>
                                    <p:anim calcmode="lin" valueType="num">
                                      <p:cBhvr>
                                        <p:cTn id="20" dur="2000" fill="hold"/>
                                        <p:tgtEl>
                                          <p:spTgt spid="1295362"/>
                                        </p:tgtEl>
                                        <p:attrNameLst>
                                          <p:attrName>ppt_w</p:attrName>
                                        </p:attrNameLst>
                                      </p:cBhvr>
                                      <p:tavLst>
                                        <p:tav tm="0">
                                          <p:val>
                                            <p:fltVal val="0"/>
                                          </p:val>
                                        </p:tav>
                                        <p:tav tm="100000">
                                          <p:val>
                                            <p:strVal val="#ppt_w"/>
                                          </p:val>
                                        </p:tav>
                                      </p:tavLst>
                                    </p:anim>
                                    <p:anim calcmode="lin" valueType="num">
                                      <p:cBhvr>
                                        <p:cTn id="21" dur="2000" fill="hold"/>
                                        <p:tgtEl>
                                          <p:spTgt spid="1295362"/>
                                        </p:tgtEl>
                                        <p:attrNameLst>
                                          <p:attrName>ppt_h</p:attrName>
                                        </p:attrNameLst>
                                      </p:cBhvr>
                                      <p:tavLst>
                                        <p:tav tm="0">
                                          <p:val>
                                            <p:fltVal val="0"/>
                                          </p:val>
                                        </p:tav>
                                        <p:tav tm="100000">
                                          <p:val>
                                            <p:strVal val="#ppt_h"/>
                                          </p:val>
                                        </p:tav>
                                      </p:tavLst>
                                    </p:anim>
                                    <p:animEffect transition="in" filter="fade">
                                      <p:cBhvr>
                                        <p:cTn id="22" dur="2000"/>
                                        <p:tgtEl>
                                          <p:spTgt spid="1295362"/>
                                        </p:tgtEl>
                                      </p:cBhvr>
                                    </p:animEffect>
                                  </p:childTnLst>
                                </p:cTn>
                              </p:par>
                              <p:par>
                                <p:cTn id="23" presetID="22" presetClass="entr" presetSubtype="1" fill="hold" nodeType="withEffect">
                                  <p:stCondLst>
                                    <p:cond delay="1000"/>
                                  </p:stCondLst>
                                  <p:childTnLst>
                                    <p:set>
                                      <p:cBhvr>
                                        <p:cTn id="24" dur="1" fill="hold">
                                          <p:stCondLst>
                                            <p:cond delay="0"/>
                                          </p:stCondLst>
                                        </p:cTn>
                                        <p:tgtEl>
                                          <p:spTgt spid="1295367"/>
                                        </p:tgtEl>
                                        <p:attrNameLst>
                                          <p:attrName>style.visibility</p:attrName>
                                        </p:attrNameLst>
                                      </p:cBhvr>
                                      <p:to>
                                        <p:strVal val="visible"/>
                                      </p:to>
                                    </p:set>
                                    <p:animEffect transition="in" filter="wipe(up)">
                                      <p:cBhvr>
                                        <p:cTn id="25" dur="1000"/>
                                        <p:tgtEl>
                                          <p:spTgt spid="1295367"/>
                                        </p:tgtEl>
                                      </p:cBhvr>
                                    </p:animEffect>
                                  </p:childTnLst>
                                  <p:subTnLst>
                                    <p:audio>
                                      <p:cMediaNode>
                                        <p:cTn display="0" masterRel="sameClick">
                                          <p:stCondLst>
                                            <p:cond evt="begin" delay="0">
                                              <p:tn val="23"/>
                                            </p:cond>
                                          </p:stCondLst>
                                          <p:endCondLst>
                                            <p:cond evt="onStopAudio" delay="0">
                                              <p:tgtEl>
                                                <p:sldTgt/>
                                              </p:tgtEl>
                                            </p:cond>
                                          </p:endCondLst>
                                        </p:cTn>
                                        <p:tgtEl>
                                          <p:sndTgt r:embed="rId4" name="push.wav"/>
                                        </p:tgtEl>
                                      </p:cMediaNode>
                                    </p:audio>
                                  </p:subTnLst>
                                </p:cTn>
                              </p:par>
                              <p:par>
                                <p:cTn id="26" presetID="47" presetClass="entr" presetSubtype="0" fill="hold" nodeType="with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2" grpId="0"/>
      <p:bldP spid="1295363" grpId="0"/>
      <p:bldP spid="1295363" grpId="1"/>
      <p:bldP spid="1295363" grpId="2"/>
      <p:bldP spid="1295363"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7" name="Rectangle 3">
            <a:extLst>
              <a:ext uri="{FF2B5EF4-FFF2-40B4-BE49-F238E27FC236}">
                <a16:creationId xmlns:a16="http://schemas.microsoft.com/office/drawing/2014/main" id="{C6E0E6BD-33C1-9147-A57E-16AC5C7B3E0F}"/>
              </a:ext>
            </a:extLst>
          </p:cNvPr>
          <p:cNvSpPr>
            <a:spLocks noGrp="1" noChangeArrowheads="1"/>
          </p:cNvSpPr>
          <p:nvPr>
            <p:ph type="title"/>
          </p:nvPr>
        </p:nvSpPr>
        <p:spPr/>
        <p:txBody>
          <a:bodyPr/>
          <a:lstStyle/>
          <a:p>
            <a:pPr eaLnBrk="1" hangingPunct="1"/>
            <a:r>
              <a:rPr lang="es-ES" altLang="en-US"/>
              <a:t>servicios web</a:t>
            </a:r>
          </a:p>
        </p:txBody>
      </p:sp>
      <p:sp>
        <p:nvSpPr>
          <p:cNvPr id="1362948" name="Text Box 4">
            <a:extLst>
              <a:ext uri="{FF2B5EF4-FFF2-40B4-BE49-F238E27FC236}">
                <a16:creationId xmlns:a16="http://schemas.microsoft.com/office/drawing/2014/main" id="{D4A82D44-6DDB-1848-9E0D-DFAF21683AB3}"/>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arquitectura</a:t>
            </a:r>
            <a:endParaRPr lang="es-ES" altLang="en-US" sz="2400">
              <a:solidFill>
                <a:schemeClr val="hlink"/>
              </a:solidFill>
            </a:endParaRPr>
          </a:p>
        </p:txBody>
      </p:sp>
      <p:sp>
        <p:nvSpPr>
          <p:cNvPr id="1363007" name="Freeform 63">
            <a:extLst>
              <a:ext uri="{FF2B5EF4-FFF2-40B4-BE49-F238E27FC236}">
                <a16:creationId xmlns:a16="http://schemas.microsoft.com/office/drawing/2014/main" id="{3F67D4B9-CEAA-9A41-80DA-F5FCAA7AE8E5}"/>
              </a:ext>
            </a:extLst>
          </p:cNvPr>
          <p:cNvSpPr>
            <a:spLocks/>
          </p:cNvSpPr>
          <p:nvPr/>
        </p:nvSpPr>
        <p:spPr bwMode="auto">
          <a:xfrm>
            <a:off x="5145088" y="2760663"/>
            <a:ext cx="836612" cy="1025525"/>
          </a:xfrm>
          <a:custGeom>
            <a:avLst/>
            <a:gdLst>
              <a:gd name="T0" fmla="*/ 0 w 520"/>
              <a:gd name="T1" fmla="*/ 0 h 512"/>
              <a:gd name="T2" fmla="*/ 2147483646 w 520"/>
              <a:gd name="T3" fmla="*/ 2147483646 h 512"/>
              <a:gd name="T4" fmla="*/ 2147483646 w 520"/>
              <a:gd name="T5" fmla="*/ 2147483646 h 512"/>
              <a:gd name="T6" fmla="*/ 0 60000 65536"/>
              <a:gd name="T7" fmla="*/ 0 60000 65536"/>
              <a:gd name="T8" fmla="*/ 0 60000 65536"/>
              <a:gd name="T9" fmla="*/ 0 w 520"/>
              <a:gd name="T10" fmla="*/ 0 h 512"/>
              <a:gd name="T11" fmla="*/ 520 w 520"/>
              <a:gd name="T12" fmla="*/ 512 h 512"/>
            </a:gdLst>
            <a:ahLst/>
            <a:cxnLst>
              <a:cxn ang="T6">
                <a:pos x="T0" y="T1"/>
              </a:cxn>
              <a:cxn ang="T7">
                <a:pos x="T2" y="T3"/>
              </a:cxn>
              <a:cxn ang="T8">
                <a:pos x="T4" y="T5"/>
              </a:cxn>
            </a:cxnLst>
            <a:rect l="T9" t="T10" r="T11" b="T12"/>
            <a:pathLst>
              <a:path w="520" h="512">
                <a:moveTo>
                  <a:pt x="0" y="0"/>
                </a:moveTo>
                <a:lnTo>
                  <a:pt x="328" y="192"/>
                </a:lnTo>
                <a:lnTo>
                  <a:pt x="520" y="512"/>
                </a:lnTo>
              </a:path>
            </a:pathLst>
          </a:custGeom>
          <a:noFill/>
          <a:ln w="50800" cap="flat" cmpd="sng">
            <a:solidFill>
              <a:schemeClr val="tx1"/>
            </a:solidFill>
            <a:prstDash val="sysDot"/>
            <a:round/>
            <a:headEnd type="none" w="lg" len="me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1363008" name="Freeform 64">
            <a:extLst>
              <a:ext uri="{FF2B5EF4-FFF2-40B4-BE49-F238E27FC236}">
                <a16:creationId xmlns:a16="http://schemas.microsoft.com/office/drawing/2014/main" id="{9ED40391-F889-D748-A572-A670AE09F850}"/>
              </a:ext>
            </a:extLst>
          </p:cNvPr>
          <p:cNvSpPr>
            <a:spLocks/>
          </p:cNvSpPr>
          <p:nvPr/>
        </p:nvSpPr>
        <p:spPr bwMode="auto">
          <a:xfrm>
            <a:off x="5119688" y="3008313"/>
            <a:ext cx="660400" cy="796925"/>
          </a:xfrm>
          <a:custGeom>
            <a:avLst/>
            <a:gdLst>
              <a:gd name="T0" fmla="*/ 0 w 416"/>
              <a:gd name="T1" fmla="*/ 0 h 408"/>
              <a:gd name="T2" fmla="*/ 2147483646 w 416"/>
              <a:gd name="T3" fmla="*/ 2147483646 h 408"/>
              <a:gd name="T4" fmla="*/ 2147483646 w 416"/>
              <a:gd name="T5" fmla="*/ 2147483646 h 408"/>
              <a:gd name="T6" fmla="*/ 0 60000 65536"/>
              <a:gd name="T7" fmla="*/ 0 60000 65536"/>
              <a:gd name="T8" fmla="*/ 0 60000 65536"/>
              <a:gd name="T9" fmla="*/ 0 w 416"/>
              <a:gd name="T10" fmla="*/ 0 h 408"/>
              <a:gd name="T11" fmla="*/ 416 w 416"/>
              <a:gd name="T12" fmla="*/ 408 h 408"/>
            </a:gdLst>
            <a:ahLst/>
            <a:cxnLst>
              <a:cxn ang="T6">
                <a:pos x="T0" y="T1"/>
              </a:cxn>
              <a:cxn ang="T7">
                <a:pos x="T2" y="T3"/>
              </a:cxn>
              <a:cxn ang="T8">
                <a:pos x="T4" y="T5"/>
              </a:cxn>
            </a:cxnLst>
            <a:rect l="T9" t="T10" r="T11" b="T12"/>
            <a:pathLst>
              <a:path w="416" h="408">
                <a:moveTo>
                  <a:pt x="0" y="0"/>
                </a:moveTo>
                <a:lnTo>
                  <a:pt x="200" y="104"/>
                </a:lnTo>
                <a:lnTo>
                  <a:pt x="416" y="408"/>
                </a:lnTo>
              </a:path>
            </a:pathLst>
          </a:custGeom>
          <a:noFill/>
          <a:ln w="50800" cap="flat" cmpd="sng">
            <a:solidFill>
              <a:schemeClr val="tx1"/>
            </a:solidFill>
            <a:prstDash val="sysDot"/>
            <a:round/>
            <a:headEnd type="triangle" w="lg" len="med"/>
            <a:tailEnd type="none" w="lg" len="me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1363009" name="Freeform 65">
            <a:extLst>
              <a:ext uri="{FF2B5EF4-FFF2-40B4-BE49-F238E27FC236}">
                <a16:creationId xmlns:a16="http://schemas.microsoft.com/office/drawing/2014/main" id="{E02B748A-00C2-DA43-89DA-17624F96F278}"/>
              </a:ext>
            </a:extLst>
          </p:cNvPr>
          <p:cNvSpPr>
            <a:spLocks/>
          </p:cNvSpPr>
          <p:nvPr/>
        </p:nvSpPr>
        <p:spPr bwMode="auto">
          <a:xfrm>
            <a:off x="3051175" y="3019425"/>
            <a:ext cx="717550" cy="804863"/>
          </a:xfrm>
          <a:custGeom>
            <a:avLst/>
            <a:gdLst>
              <a:gd name="T0" fmla="*/ 0 w 392"/>
              <a:gd name="T1" fmla="*/ 2147483646 h 504"/>
              <a:gd name="T2" fmla="*/ 2147483646 w 392"/>
              <a:gd name="T3" fmla="*/ 2147483646 h 504"/>
              <a:gd name="T4" fmla="*/ 2147483646 w 392"/>
              <a:gd name="T5" fmla="*/ 0 h 504"/>
              <a:gd name="T6" fmla="*/ 0 60000 65536"/>
              <a:gd name="T7" fmla="*/ 0 60000 65536"/>
              <a:gd name="T8" fmla="*/ 0 60000 65536"/>
              <a:gd name="T9" fmla="*/ 0 w 392"/>
              <a:gd name="T10" fmla="*/ 0 h 504"/>
              <a:gd name="T11" fmla="*/ 392 w 392"/>
              <a:gd name="T12" fmla="*/ 504 h 504"/>
            </a:gdLst>
            <a:ahLst/>
            <a:cxnLst>
              <a:cxn ang="T6">
                <a:pos x="T0" y="T1"/>
              </a:cxn>
              <a:cxn ang="T7">
                <a:pos x="T2" y="T3"/>
              </a:cxn>
              <a:cxn ang="T8">
                <a:pos x="T4" y="T5"/>
              </a:cxn>
            </a:cxnLst>
            <a:rect l="T9" t="T10" r="T11" b="T12"/>
            <a:pathLst>
              <a:path w="392" h="504">
                <a:moveTo>
                  <a:pt x="0" y="504"/>
                </a:moveTo>
                <a:lnTo>
                  <a:pt x="120" y="72"/>
                </a:lnTo>
                <a:lnTo>
                  <a:pt x="392" y="0"/>
                </a:lnTo>
              </a:path>
            </a:pathLst>
          </a:custGeom>
          <a:noFill/>
          <a:ln w="50800" cap="flat" cmpd="sng">
            <a:solidFill>
              <a:schemeClr val="tx1"/>
            </a:solidFill>
            <a:prstDash val="sysDot"/>
            <a:round/>
            <a:headEnd type="none" w="lg" len="me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ES"/>
          </a:p>
        </p:txBody>
      </p:sp>
      <p:sp>
        <p:nvSpPr>
          <p:cNvPr id="1363010" name="Line 66">
            <a:extLst>
              <a:ext uri="{FF2B5EF4-FFF2-40B4-BE49-F238E27FC236}">
                <a16:creationId xmlns:a16="http://schemas.microsoft.com/office/drawing/2014/main" id="{DFEDADC5-533C-4F45-B340-AFB52A2D2AC4}"/>
              </a:ext>
            </a:extLst>
          </p:cNvPr>
          <p:cNvSpPr>
            <a:spLocks noChangeShapeType="1"/>
          </p:cNvSpPr>
          <p:nvPr/>
        </p:nvSpPr>
        <p:spPr bwMode="auto">
          <a:xfrm>
            <a:off x="3816350" y="4568825"/>
            <a:ext cx="1431925" cy="0"/>
          </a:xfrm>
          <a:prstGeom prst="line">
            <a:avLst/>
          </a:prstGeom>
          <a:noFill/>
          <a:ln w="50800">
            <a:solidFill>
              <a:schemeClr val="tx1"/>
            </a:solidFill>
            <a:prstDash val="sysDot"/>
            <a:round/>
            <a:headEnd type="triangle" w="lg" len="med"/>
            <a:tailEnd type="triangle" w="lg" len="med"/>
          </a:ln>
          <a:extLst>
            <a:ext uri="{909E8E84-426E-40DD-AFC4-6F175D3DCCD1}">
              <a14:hiddenFill xmlns:a14="http://schemas.microsoft.com/office/drawing/2010/main">
                <a:noFill/>
              </a14:hiddenFill>
            </a:ext>
          </a:extLst>
        </p:spPr>
        <p:txBody>
          <a:bodyPr wrap="none"/>
          <a:lstStyle/>
          <a:p>
            <a:endParaRPr lang="en-ES"/>
          </a:p>
        </p:txBody>
      </p:sp>
      <p:sp>
        <p:nvSpPr>
          <p:cNvPr id="1363011" name="Oval 67">
            <a:extLst>
              <a:ext uri="{FF2B5EF4-FFF2-40B4-BE49-F238E27FC236}">
                <a16:creationId xmlns:a16="http://schemas.microsoft.com/office/drawing/2014/main" id="{2BA056CA-6503-DF4B-8D97-13787503A1E5}"/>
              </a:ext>
            </a:extLst>
          </p:cNvPr>
          <p:cNvSpPr>
            <a:spLocks noChangeArrowheads="1"/>
          </p:cNvSpPr>
          <p:nvPr/>
        </p:nvSpPr>
        <p:spPr bwMode="auto">
          <a:xfrm>
            <a:off x="2790825" y="3165475"/>
            <a:ext cx="225425" cy="22225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1</a:t>
            </a:r>
            <a:endParaRPr lang="es-ES" altLang="en-US" sz="1400">
              <a:solidFill>
                <a:schemeClr val="bg1"/>
              </a:solidFill>
              <a:latin typeface="Arial Black" panose="020B0604020202020204" pitchFamily="34" charset="0"/>
            </a:endParaRPr>
          </a:p>
        </p:txBody>
      </p:sp>
      <p:sp>
        <p:nvSpPr>
          <p:cNvPr id="1363012" name="Oval 68">
            <a:extLst>
              <a:ext uri="{FF2B5EF4-FFF2-40B4-BE49-F238E27FC236}">
                <a16:creationId xmlns:a16="http://schemas.microsoft.com/office/drawing/2014/main" id="{78E5E1CD-7B06-4A4D-ABC2-7DF9ACB49CCB}"/>
              </a:ext>
            </a:extLst>
          </p:cNvPr>
          <p:cNvSpPr>
            <a:spLocks noChangeArrowheads="1"/>
          </p:cNvSpPr>
          <p:nvPr/>
        </p:nvSpPr>
        <p:spPr bwMode="auto">
          <a:xfrm>
            <a:off x="5203825" y="3370263"/>
            <a:ext cx="225425" cy="22225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2</a:t>
            </a:r>
            <a:endParaRPr lang="es-ES" altLang="en-US" sz="1400">
              <a:solidFill>
                <a:schemeClr val="bg1"/>
              </a:solidFill>
              <a:latin typeface="Arial Black" panose="020B0604020202020204" pitchFamily="34" charset="0"/>
            </a:endParaRPr>
          </a:p>
        </p:txBody>
      </p:sp>
      <p:sp>
        <p:nvSpPr>
          <p:cNvPr id="1363013" name="Oval 69">
            <a:extLst>
              <a:ext uri="{FF2B5EF4-FFF2-40B4-BE49-F238E27FC236}">
                <a16:creationId xmlns:a16="http://schemas.microsoft.com/office/drawing/2014/main" id="{AC27022A-DA1E-8F46-9A6C-5C0A2597183D}"/>
              </a:ext>
            </a:extLst>
          </p:cNvPr>
          <p:cNvSpPr>
            <a:spLocks noChangeArrowheads="1"/>
          </p:cNvSpPr>
          <p:nvPr/>
        </p:nvSpPr>
        <p:spPr bwMode="auto">
          <a:xfrm>
            <a:off x="5711825" y="2749550"/>
            <a:ext cx="225425" cy="22225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3</a:t>
            </a:r>
            <a:endParaRPr lang="es-ES" altLang="en-US" sz="1400">
              <a:solidFill>
                <a:schemeClr val="bg1"/>
              </a:solidFill>
              <a:latin typeface="Arial Black" panose="020B0604020202020204" pitchFamily="34" charset="0"/>
            </a:endParaRPr>
          </a:p>
        </p:txBody>
      </p:sp>
      <p:sp>
        <p:nvSpPr>
          <p:cNvPr id="1363014" name="Oval 70">
            <a:extLst>
              <a:ext uri="{FF2B5EF4-FFF2-40B4-BE49-F238E27FC236}">
                <a16:creationId xmlns:a16="http://schemas.microsoft.com/office/drawing/2014/main" id="{BB563949-F87B-9345-82ED-E38B8C168A7B}"/>
              </a:ext>
            </a:extLst>
          </p:cNvPr>
          <p:cNvSpPr>
            <a:spLocks noChangeArrowheads="1"/>
          </p:cNvSpPr>
          <p:nvPr/>
        </p:nvSpPr>
        <p:spPr bwMode="auto">
          <a:xfrm>
            <a:off x="4403725" y="4678363"/>
            <a:ext cx="225425" cy="22225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4</a:t>
            </a:r>
            <a:endParaRPr lang="es-ES" altLang="en-US" sz="1400">
              <a:solidFill>
                <a:schemeClr val="bg1"/>
              </a:solidFill>
              <a:latin typeface="Arial Black" panose="020B0604020202020204" pitchFamily="34" charset="0"/>
            </a:endParaRPr>
          </a:p>
        </p:txBody>
      </p:sp>
      <p:grpSp>
        <p:nvGrpSpPr>
          <p:cNvPr id="2" name="Group 87">
            <a:extLst>
              <a:ext uri="{FF2B5EF4-FFF2-40B4-BE49-F238E27FC236}">
                <a16:creationId xmlns:a16="http://schemas.microsoft.com/office/drawing/2014/main" id="{5E153581-B6E0-F647-81A2-622FFBBFCAC8}"/>
              </a:ext>
            </a:extLst>
          </p:cNvPr>
          <p:cNvGrpSpPr>
            <a:grpSpLocks/>
          </p:cNvGrpSpPr>
          <p:nvPr/>
        </p:nvGrpSpPr>
        <p:grpSpPr bwMode="auto">
          <a:xfrm>
            <a:off x="7169150" y="2371725"/>
            <a:ext cx="1638300" cy="274638"/>
            <a:chOff x="4404" y="1816"/>
            <a:chExt cx="1032" cy="173"/>
          </a:xfrm>
        </p:grpSpPr>
        <p:sp>
          <p:nvSpPr>
            <p:cNvPr id="18515" name="Oval 72">
              <a:extLst>
                <a:ext uri="{FF2B5EF4-FFF2-40B4-BE49-F238E27FC236}">
                  <a16:creationId xmlns:a16="http://schemas.microsoft.com/office/drawing/2014/main" id="{C1521058-76B0-B344-8690-E8FBEE5AD2FD}"/>
                </a:ext>
              </a:extLst>
            </p:cNvPr>
            <p:cNvSpPr>
              <a:spLocks noChangeArrowheads="1"/>
            </p:cNvSpPr>
            <p:nvPr/>
          </p:nvSpPr>
          <p:spPr bwMode="auto">
            <a:xfrm>
              <a:off x="4404" y="1833"/>
              <a:ext cx="142" cy="14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1</a:t>
              </a:r>
              <a:endParaRPr lang="es-ES" altLang="en-US" sz="1400">
                <a:solidFill>
                  <a:schemeClr val="bg1"/>
                </a:solidFill>
                <a:latin typeface="Arial Black" panose="020B0604020202020204" pitchFamily="34" charset="0"/>
              </a:endParaRPr>
            </a:p>
          </p:txBody>
        </p:sp>
        <p:sp>
          <p:nvSpPr>
            <p:cNvPr id="18516" name="Text Box 76">
              <a:extLst>
                <a:ext uri="{FF2B5EF4-FFF2-40B4-BE49-F238E27FC236}">
                  <a16:creationId xmlns:a16="http://schemas.microsoft.com/office/drawing/2014/main" id="{4E235A93-D815-2E46-8BA6-93F0D2F40C99}"/>
                </a:ext>
              </a:extLst>
            </p:cNvPr>
            <p:cNvSpPr txBox="1">
              <a:spLocks noChangeArrowheads="1"/>
            </p:cNvSpPr>
            <p:nvPr/>
          </p:nvSpPr>
          <p:spPr bwMode="auto">
            <a:xfrm>
              <a:off x="4573" y="1816"/>
              <a:ext cx="8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_tradnl" altLang="en-US" sz="1200">
                  <a:latin typeface="Arial Black" panose="020B0604020202020204" pitchFamily="34" charset="0"/>
                </a:rPr>
                <a:t>Publicación</a:t>
              </a:r>
              <a:endParaRPr lang="es-ES" altLang="en-US" sz="1200">
                <a:latin typeface="Arial Black" panose="020B0604020202020204" pitchFamily="34" charset="0"/>
              </a:endParaRPr>
            </a:p>
          </p:txBody>
        </p:sp>
      </p:grpSp>
      <p:grpSp>
        <p:nvGrpSpPr>
          <p:cNvPr id="3" name="Group 88">
            <a:extLst>
              <a:ext uri="{FF2B5EF4-FFF2-40B4-BE49-F238E27FC236}">
                <a16:creationId xmlns:a16="http://schemas.microsoft.com/office/drawing/2014/main" id="{BDA8D7D9-84ED-8044-981C-FB838B1A2086}"/>
              </a:ext>
            </a:extLst>
          </p:cNvPr>
          <p:cNvGrpSpPr>
            <a:grpSpLocks/>
          </p:cNvGrpSpPr>
          <p:nvPr/>
        </p:nvGrpSpPr>
        <p:grpSpPr bwMode="auto">
          <a:xfrm>
            <a:off x="7169150" y="2855913"/>
            <a:ext cx="1638300" cy="274637"/>
            <a:chOff x="4404" y="2051"/>
            <a:chExt cx="1032" cy="173"/>
          </a:xfrm>
        </p:grpSpPr>
        <p:sp>
          <p:nvSpPr>
            <p:cNvPr id="18513" name="Oval 73">
              <a:extLst>
                <a:ext uri="{FF2B5EF4-FFF2-40B4-BE49-F238E27FC236}">
                  <a16:creationId xmlns:a16="http://schemas.microsoft.com/office/drawing/2014/main" id="{0949B5DB-49A5-1C45-88E0-9D5E1578A2F4}"/>
                </a:ext>
              </a:extLst>
            </p:cNvPr>
            <p:cNvSpPr>
              <a:spLocks noChangeArrowheads="1"/>
            </p:cNvSpPr>
            <p:nvPr/>
          </p:nvSpPr>
          <p:spPr bwMode="auto">
            <a:xfrm>
              <a:off x="4404" y="2067"/>
              <a:ext cx="142" cy="14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2</a:t>
              </a:r>
              <a:endParaRPr lang="es-ES" altLang="en-US" sz="1400">
                <a:solidFill>
                  <a:schemeClr val="bg1"/>
                </a:solidFill>
                <a:latin typeface="Arial Black" panose="020B0604020202020204" pitchFamily="34" charset="0"/>
              </a:endParaRPr>
            </a:p>
          </p:txBody>
        </p:sp>
        <p:sp>
          <p:nvSpPr>
            <p:cNvPr id="18514" name="Text Box 77">
              <a:extLst>
                <a:ext uri="{FF2B5EF4-FFF2-40B4-BE49-F238E27FC236}">
                  <a16:creationId xmlns:a16="http://schemas.microsoft.com/office/drawing/2014/main" id="{0B79FFB2-2D9B-AF40-97EC-3A4D7662A716}"/>
                </a:ext>
              </a:extLst>
            </p:cNvPr>
            <p:cNvSpPr txBox="1">
              <a:spLocks noChangeArrowheads="1"/>
            </p:cNvSpPr>
            <p:nvPr/>
          </p:nvSpPr>
          <p:spPr bwMode="auto">
            <a:xfrm>
              <a:off x="4573" y="2051"/>
              <a:ext cx="8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_tradnl" altLang="en-US" sz="1200">
                  <a:latin typeface="Arial Black" panose="020B0604020202020204" pitchFamily="34" charset="0"/>
                </a:rPr>
                <a:t>Búsqueda</a:t>
              </a:r>
              <a:endParaRPr lang="es-ES" altLang="en-US" sz="1200">
                <a:latin typeface="Arial Black" panose="020B0604020202020204" pitchFamily="34" charset="0"/>
              </a:endParaRPr>
            </a:p>
          </p:txBody>
        </p:sp>
      </p:grpSp>
      <p:grpSp>
        <p:nvGrpSpPr>
          <p:cNvPr id="4" name="Group 89">
            <a:extLst>
              <a:ext uri="{FF2B5EF4-FFF2-40B4-BE49-F238E27FC236}">
                <a16:creationId xmlns:a16="http://schemas.microsoft.com/office/drawing/2014/main" id="{DBD86919-9DB9-2843-B625-3161D94F8F04}"/>
              </a:ext>
            </a:extLst>
          </p:cNvPr>
          <p:cNvGrpSpPr>
            <a:grpSpLocks/>
          </p:cNvGrpSpPr>
          <p:nvPr/>
        </p:nvGrpSpPr>
        <p:grpSpPr bwMode="auto">
          <a:xfrm>
            <a:off x="7169150" y="3346450"/>
            <a:ext cx="1638300" cy="274638"/>
            <a:chOff x="4404" y="2290"/>
            <a:chExt cx="1032" cy="173"/>
          </a:xfrm>
        </p:grpSpPr>
        <p:sp>
          <p:nvSpPr>
            <p:cNvPr id="18511" name="Oval 74">
              <a:extLst>
                <a:ext uri="{FF2B5EF4-FFF2-40B4-BE49-F238E27FC236}">
                  <a16:creationId xmlns:a16="http://schemas.microsoft.com/office/drawing/2014/main" id="{10528448-B74C-2142-8175-835655289819}"/>
                </a:ext>
              </a:extLst>
            </p:cNvPr>
            <p:cNvSpPr>
              <a:spLocks noChangeArrowheads="1"/>
            </p:cNvSpPr>
            <p:nvPr/>
          </p:nvSpPr>
          <p:spPr bwMode="auto">
            <a:xfrm>
              <a:off x="4404" y="2301"/>
              <a:ext cx="142" cy="14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3</a:t>
              </a:r>
              <a:endParaRPr lang="es-ES" altLang="en-US" sz="1400">
                <a:solidFill>
                  <a:schemeClr val="bg1"/>
                </a:solidFill>
                <a:latin typeface="Arial Black" panose="020B0604020202020204" pitchFamily="34" charset="0"/>
              </a:endParaRPr>
            </a:p>
          </p:txBody>
        </p:sp>
        <p:sp>
          <p:nvSpPr>
            <p:cNvPr id="18512" name="Text Box 78">
              <a:extLst>
                <a:ext uri="{FF2B5EF4-FFF2-40B4-BE49-F238E27FC236}">
                  <a16:creationId xmlns:a16="http://schemas.microsoft.com/office/drawing/2014/main" id="{968C006A-4DE8-5F48-B8BB-F5E842F38E94}"/>
                </a:ext>
              </a:extLst>
            </p:cNvPr>
            <p:cNvSpPr txBox="1">
              <a:spLocks noChangeArrowheads="1"/>
            </p:cNvSpPr>
            <p:nvPr/>
          </p:nvSpPr>
          <p:spPr bwMode="auto">
            <a:xfrm>
              <a:off x="4573" y="2290"/>
              <a:ext cx="8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_tradnl" altLang="en-US" sz="1200">
                  <a:latin typeface="Arial Black" panose="020B0604020202020204" pitchFamily="34" charset="0"/>
                </a:rPr>
                <a:t>Descubrimiento</a:t>
              </a:r>
              <a:endParaRPr lang="es-ES" altLang="en-US" sz="1200">
                <a:latin typeface="Arial Black" panose="020B0604020202020204" pitchFamily="34" charset="0"/>
              </a:endParaRPr>
            </a:p>
          </p:txBody>
        </p:sp>
      </p:grpSp>
      <p:grpSp>
        <p:nvGrpSpPr>
          <p:cNvPr id="5" name="Group 90">
            <a:extLst>
              <a:ext uri="{FF2B5EF4-FFF2-40B4-BE49-F238E27FC236}">
                <a16:creationId xmlns:a16="http://schemas.microsoft.com/office/drawing/2014/main" id="{CFEB43F9-2B39-C443-A0FF-6307454B62E0}"/>
              </a:ext>
            </a:extLst>
          </p:cNvPr>
          <p:cNvGrpSpPr>
            <a:grpSpLocks/>
          </p:cNvGrpSpPr>
          <p:nvPr/>
        </p:nvGrpSpPr>
        <p:grpSpPr bwMode="auto">
          <a:xfrm>
            <a:off x="7169150" y="3825875"/>
            <a:ext cx="1638300" cy="274638"/>
            <a:chOff x="4404" y="2522"/>
            <a:chExt cx="1032" cy="173"/>
          </a:xfrm>
        </p:grpSpPr>
        <p:sp>
          <p:nvSpPr>
            <p:cNvPr id="18509" name="Oval 75">
              <a:extLst>
                <a:ext uri="{FF2B5EF4-FFF2-40B4-BE49-F238E27FC236}">
                  <a16:creationId xmlns:a16="http://schemas.microsoft.com/office/drawing/2014/main" id="{4DEFE71B-D184-9145-BAC9-A73B6AAA6A01}"/>
                </a:ext>
              </a:extLst>
            </p:cNvPr>
            <p:cNvSpPr>
              <a:spLocks noChangeArrowheads="1"/>
            </p:cNvSpPr>
            <p:nvPr/>
          </p:nvSpPr>
          <p:spPr bwMode="auto">
            <a:xfrm>
              <a:off x="4404" y="2536"/>
              <a:ext cx="142" cy="140"/>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400">
                  <a:solidFill>
                    <a:schemeClr val="bg1"/>
                  </a:solidFill>
                  <a:latin typeface="Arial Black" panose="020B0604020202020204" pitchFamily="34" charset="0"/>
                </a:rPr>
                <a:t>4</a:t>
              </a:r>
              <a:endParaRPr lang="es-ES" altLang="en-US" sz="1400">
                <a:solidFill>
                  <a:schemeClr val="bg1"/>
                </a:solidFill>
                <a:latin typeface="Arial Black" panose="020B0604020202020204" pitchFamily="34" charset="0"/>
              </a:endParaRPr>
            </a:p>
          </p:txBody>
        </p:sp>
        <p:sp>
          <p:nvSpPr>
            <p:cNvPr id="18510" name="Text Box 79">
              <a:extLst>
                <a:ext uri="{FF2B5EF4-FFF2-40B4-BE49-F238E27FC236}">
                  <a16:creationId xmlns:a16="http://schemas.microsoft.com/office/drawing/2014/main" id="{84E31A0C-6A86-A344-B684-2AEA30F4186C}"/>
                </a:ext>
              </a:extLst>
            </p:cNvPr>
            <p:cNvSpPr txBox="1">
              <a:spLocks noChangeArrowheads="1"/>
            </p:cNvSpPr>
            <p:nvPr/>
          </p:nvSpPr>
          <p:spPr bwMode="auto">
            <a:xfrm>
              <a:off x="4573" y="2522"/>
              <a:ext cx="8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_tradnl" altLang="en-US" sz="1200">
                  <a:latin typeface="Arial Black" panose="020B0604020202020204" pitchFamily="34" charset="0"/>
                </a:rPr>
                <a:t>Consumo</a:t>
              </a:r>
              <a:endParaRPr lang="es-ES" altLang="en-US" sz="1200">
                <a:latin typeface="Arial Black" panose="020B0604020202020204" pitchFamily="34" charset="0"/>
              </a:endParaRPr>
            </a:p>
          </p:txBody>
        </p:sp>
      </p:grpSp>
      <p:grpSp>
        <p:nvGrpSpPr>
          <p:cNvPr id="6" name="Group 85">
            <a:extLst>
              <a:ext uri="{FF2B5EF4-FFF2-40B4-BE49-F238E27FC236}">
                <a16:creationId xmlns:a16="http://schemas.microsoft.com/office/drawing/2014/main" id="{0740A863-F218-E244-A66C-E74835DA41BD}"/>
              </a:ext>
            </a:extLst>
          </p:cNvPr>
          <p:cNvGrpSpPr>
            <a:grpSpLocks/>
          </p:cNvGrpSpPr>
          <p:nvPr/>
        </p:nvGrpSpPr>
        <p:grpSpPr bwMode="auto">
          <a:xfrm>
            <a:off x="3698875" y="1835150"/>
            <a:ext cx="1370013" cy="1563688"/>
            <a:chOff x="2421" y="1240"/>
            <a:chExt cx="863" cy="985"/>
          </a:xfrm>
        </p:grpSpPr>
        <p:grpSp>
          <p:nvGrpSpPr>
            <p:cNvPr id="18491" name="Group 12">
              <a:extLst>
                <a:ext uri="{FF2B5EF4-FFF2-40B4-BE49-F238E27FC236}">
                  <a16:creationId xmlns:a16="http://schemas.microsoft.com/office/drawing/2014/main" id="{F6EBE190-2207-F148-A861-B1A33AA75861}"/>
                </a:ext>
              </a:extLst>
            </p:cNvPr>
            <p:cNvGrpSpPr>
              <a:grpSpLocks/>
            </p:cNvGrpSpPr>
            <p:nvPr/>
          </p:nvGrpSpPr>
          <p:grpSpPr bwMode="auto">
            <a:xfrm>
              <a:off x="2480" y="1469"/>
              <a:ext cx="756" cy="756"/>
              <a:chOff x="3060" y="1242"/>
              <a:chExt cx="756" cy="756"/>
            </a:xfrm>
          </p:grpSpPr>
          <p:sp>
            <p:nvSpPr>
              <p:cNvPr id="18493" name="Freeform 13">
                <a:extLst>
                  <a:ext uri="{FF2B5EF4-FFF2-40B4-BE49-F238E27FC236}">
                    <a16:creationId xmlns:a16="http://schemas.microsoft.com/office/drawing/2014/main" id="{0B1875FF-6171-7248-9E34-01A54B4AED3E}"/>
                  </a:ext>
                </a:extLst>
              </p:cNvPr>
              <p:cNvSpPr>
                <a:spLocks/>
              </p:cNvSpPr>
              <p:nvPr/>
            </p:nvSpPr>
            <p:spPr bwMode="auto">
              <a:xfrm rot="-999471">
                <a:off x="3060" y="1242"/>
                <a:ext cx="756" cy="756"/>
              </a:xfrm>
              <a:custGeom>
                <a:avLst/>
                <a:gdLst>
                  <a:gd name="T0" fmla="*/ 0 w 2238"/>
                  <a:gd name="T1" fmla="*/ 0 h 1819"/>
                  <a:gd name="T2" fmla="*/ 0 w 2238"/>
                  <a:gd name="T3" fmla="*/ 0 h 1819"/>
                  <a:gd name="T4" fmla="*/ 0 w 2238"/>
                  <a:gd name="T5" fmla="*/ 0 h 1819"/>
                  <a:gd name="T6" fmla="*/ 0 w 2238"/>
                  <a:gd name="T7" fmla="*/ 0 h 1819"/>
                  <a:gd name="T8" fmla="*/ 0 w 2238"/>
                  <a:gd name="T9" fmla="*/ 0 h 1819"/>
                  <a:gd name="T10" fmla="*/ 0 w 2238"/>
                  <a:gd name="T11" fmla="*/ 0 h 1819"/>
                  <a:gd name="T12" fmla="*/ 0 w 2238"/>
                  <a:gd name="T13" fmla="*/ 0 h 1819"/>
                  <a:gd name="T14" fmla="*/ 0 w 2238"/>
                  <a:gd name="T15" fmla="*/ 0 h 1819"/>
                  <a:gd name="T16" fmla="*/ 0 w 2238"/>
                  <a:gd name="T17" fmla="*/ 0 h 1819"/>
                  <a:gd name="T18" fmla="*/ 0 w 2238"/>
                  <a:gd name="T19" fmla="*/ 0 h 1819"/>
                  <a:gd name="T20" fmla="*/ 0 w 2238"/>
                  <a:gd name="T21" fmla="*/ 0 h 1819"/>
                  <a:gd name="T22" fmla="*/ 0 w 2238"/>
                  <a:gd name="T23" fmla="*/ 0 h 1819"/>
                  <a:gd name="T24" fmla="*/ 0 w 2238"/>
                  <a:gd name="T25" fmla="*/ 0 h 1819"/>
                  <a:gd name="T26" fmla="*/ 0 w 2238"/>
                  <a:gd name="T27" fmla="*/ 0 h 1819"/>
                  <a:gd name="T28" fmla="*/ 0 w 2238"/>
                  <a:gd name="T29" fmla="*/ 0 h 1819"/>
                  <a:gd name="T30" fmla="*/ 0 w 2238"/>
                  <a:gd name="T31" fmla="*/ 0 h 1819"/>
                  <a:gd name="T32" fmla="*/ 0 w 2238"/>
                  <a:gd name="T33" fmla="*/ 0 h 1819"/>
                  <a:gd name="T34" fmla="*/ 0 w 2238"/>
                  <a:gd name="T35" fmla="*/ 0 h 1819"/>
                  <a:gd name="T36" fmla="*/ 0 w 2238"/>
                  <a:gd name="T37" fmla="*/ 0 h 1819"/>
                  <a:gd name="T38" fmla="*/ 0 w 2238"/>
                  <a:gd name="T39" fmla="*/ 0 h 1819"/>
                  <a:gd name="T40" fmla="*/ 0 w 2238"/>
                  <a:gd name="T41" fmla="*/ 0 h 1819"/>
                  <a:gd name="T42" fmla="*/ 0 w 2238"/>
                  <a:gd name="T43" fmla="*/ 0 h 1819"/>
                  <a:gd name="T44" fmla="*/ 0 w 2238"/>
                  <a:gd name="T45" fmla="*/ 0 h 1819"/>
                  <a:gd name="T46" fmla="*/ 0 w 2238"/>
                  <a:gd name="T47" fmla="*/ 0 h 1819"/>
                  <a:gd name="T48" fmla="*/ 0 w 2238"/>
                  <a:gd name="T49" fmla="*/ 0 h 1819"/>
                  <a:gd name="T50" fmla="*/ 0 w 2238"/>
                  <a:gd name="T51" fmla="*/ 0 h 1819"/>
                  <a:gd name="T52" fmla="*/ 0 w 2238"/>
                  <a:gd name="T53" fmla="*/ 0 h 1819"/>
                  <a:gd name="T54" fmla="*/ 0 w 2238"/>
                  <a:gd name="T55" fmla="*/ 0 h 1819"/>
                  <a:gd name="T56" fmla="*/ 0 w 2238"/>
                  <a:gd name="T57" fmla="*/ 0 h 1819"/>
                  <a:gd name="T58" fmla="*/ 0 w 2238"/>
                  <a:gd name="T59" fmla="*/ 0 h 1819"/>
                  <a:gd name="T60" fmla="*/ 0 w 2238"/>
                  <a:gd name="T61" fmla="*/ 0 h 1819"/>
                  <a:gd name="T62" fmla="*/ 0 w 2238"/>
                  <a:gd name="T63" fmla="*/ 0 h 1819"/>
                  <a:gd name="T64" fmla="*/ 0 w 2238"/>
                  <a:gd name="T65" fmla="*/ 0 h 1819"/>
                  <a:gd name="T66" fmla="*/ 0 w 2238"/>
                  <a:gd name="T67" fmla="*/ 0 h 1819"/>
                  <a:gd name="T68" fmla="*/ 0 w 2238"/>
                  <a:gd name="T69" fmla="*/ 0 h 1819"/>
                  <a:gd name="T70" fmla="*/ 0 w 2238"/>
                  <a:gd name="T71" fmla="*/ 0 h 1819"/>
                  <a:gd name="T72" fmla="*/ 0 w 2238"/>
                  <a:gd name="T73" fmla="*/ 0 h 1819"/>
                  <a:gd name="T74" fmla="*/ 0 w 2238"/>
                  <a:gd name="T75" fmla="*/ 0 h 1819"/>
                  <a:gd name="T76" fmla="*/ 0 w 2238"/>
                  <a:gd name="T77" fmla="*/ 0 h 1819"/>
                  <a:gd name="T78" fmla="*/ 0 w 2238"/>
                  <a:gd name="T79" fmla="*/ 0 h 1819"/>
                  <a:gd name="T80" fmla="*/ 0 w 2238"/>
                  <a:gd name="T81" fmla="*/ 0 h 1819"/>
                  <a:gd name="T82" fmla="*/ 0 w 2238"/>
                  <a:gd name="T83" fmla="*/ 0 h 1819"/>
                  <a:gd name="T84" fmla="*/ 0 w 2238"/>
                  <a:gd name="T85" fmla="*/ 0 h 1819"/>
                  <a:gd name="T86" fmla="*/ 0 w 2238"/>
                  <a:gd name="T87" fmla="*/ 0 h 1819"/>
                  <a:gd name="T88" fmla="*/ 0 w 2238"/>
                  <a:gd name="T89" fmla="*/ 0 h 1819"/>
                  <a:gd name="T90" fmla="*/ 0 w 2238"/>
                  <a:gd name="T91" fmla="*/ 0 h 1819"/>
                  <a:gd name="T92" fmla="*/ 0 w 2238"/>
                  <a:gd name="T93" fmla="*/ 0 h 1819"/>
                  <a:gd name="T94" fmla="*/ 0 w 2238"/>
                  <a:gd name="T95" fmla="*/ 0 h 1819"/>
                  <a:gd name="T96" fmla="*/ 0 w 2238"/>
                  <a:gd name="T97" fmla="*/ 0 h 1819"/>
                  <a:gd name="T98" fmla="*/ 0 w 2238"/>
                  <a:gd name="T99" fmla="*/ 0 h 1819"/>
                  <a:gd name="T100" fmla="*/ 0 w 2238"/>
                  <a:gd name="T101" fmla="*/ 0 h 1819"/>
                  <a:gd name="T102" fmla="*/ 0 w 2238"/>
                  <a:gd name="T103" fmla="*/ 0 h 1819"/>
                  <a:gd name="T104" fmla="*/ 0 w 2238"/>
                  <a:gd name="T105" fmla="*/ 0 h 1819"/>
                  <a:gd name="T106" fmla="*/ 0 w 2238"/>
                  <a:gd name="T107" fmla="*/ 0 h 1819"/>
                  <a:gd name="T108" fmla="*/ 0 w 2238"/>
                  <a:gd name="T109" fmla="*/ 0 h 1819"/>
                  <a:gd name="T110" fmla="*/ 0 w 2238"/>
                  <a:gd name="T111" fmla="*/ 0 h 1819"/>
                  <a:gd name="T112" fmla="*/ 0 w 2238"/>
                  <a:gd name="T113" fmla="*/ 0 h 1819"/>
                  <a:gd name="T114" fmla="*/ 0 w 2238"/>
                  <a:gd name="T115" fmla="*/ 0 h 1819"/>
                  <a:gd name="T116" fmla="*/ 0 w 2238"/>
                  <a:gd name="T117" fmla="*/ 0 h 1819"/>
                  <a:gd name="T118" fmla="*/ 0 w 2238"/>
                  <a:gd name="T119" fmla="*/ 0 h 1819"/>
                  <a:gd name="T120" fmla="*/ 0 w 2238"/>
                  <a:gd name="T121" fmla="*/ 0 h 18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38"/>
                  <a:gd name="T184" fmla="*/ 0 h 1819"/>
                  <a:gd name="T185" fmla="*/ 2238 w 2238"/>
                  <a:gd name="T186" fmla="*/ 1819 h 18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38" h="1819">
                    <a:moveTo>
                      <a:pt x="1978" y="276"/>
                    </a:moveTo>
                    <a:lnTo>
                      <a:pt x="1999" y="284"/>
                    </a:lnTo>
                    <a:lnTo>
                      <a:pt x="2020" y="292"/>
                    </a:lnTo>
                    <a:lnTo>
                      <a:pt x="2039" y="301"/>
                    </a:lnTo>
                    <a:lnTo>
                      <a:pt x="2058" y="309"/>
                    </a:lnTo>
                    <a:lnTo>
                      <a:pt x="2076" y="318"/>
                    </a:lnTo>
                    <a:lnTo>
                      <a:pt x="2094" y="326"/>
                    </a:lnTo>
                    <a:lnTo>
                      <a:pt x="2110" y="335"/>
                    </a:lnTo>
                    <a:lnTo>
                      <a:pt x="2125" y="344"/>
                    </a:lnTo>
                    <a:lnTo>
                      <a:pt x="2140" y="354"/>
                    </a:lnTo>
                    <a:lnTo>
                      <a:pt x="2152" y="363"/>
                    </a:lnTo>
                    <a:lnTo>
                      <a:pt x="2165" y="373"/>
                    </a:lnTo>
                    <a:lnTo>
                      <a:pt x="2175" y="382"/>
                    </a:lnTo>
                    <a:lnTo>
                      <a:pt x="2186" y="393"/>
                    </a:lnTo>
                    <a:lnTo>
                      <a:pt x="2194" y="403"/>
                    </a:lnTo>
                    <a:lnTo>
                      <a:pt x="2202" y="413"/>
                    </a:lnTo>
                    <a:lnTo>
                      <a:pt x="2208" y="424"/>
                    </a:lnTo>
                    <a:lnTo>
                      <a:pt x="2219" y="451"/>
                    </a:lnTo>
                    <a:lnTo>
                      <a:pt x="2227" y="484"/>
                    </a:lnTo>
                    <a:lnTo>
                      <a:pt x="2233" y="521"/>
                    </a:lnTo>
                    <a:lnTo>
                      <a:pt x="2236" y="562"/>
                    </a:lnTo>
                    <a:lnTo>
                      <a:pt x="2238" y="621"/>
                    </a:lnTo>
                    <a:lnTo>
                      <a:pt x="2236" y="684"/>
                    </a:lnTo>
                    <a:lnTo>
                      <a:pt x="2231" y="753"/>
                    </a:lnTo>
                    <a:lnTo>
                      <a:pt x="2221" y="825"/>
                    </a:lnTo>
                    <a:lnTo>
                      <a:pt x="2216" y="863"/>
                    </a:lnTo>
                    <a:lnTo>
                      <a:pt x="2210" y="902"/>
                    </a:lnTo>
                    <a:lnTo>
                      <a:pt x="2203" y="941"/>
                    </a:lnTo>
                    <a:lnTo>
                      <a:pt x="2195" y="981"/>
                    </a:lnTo>
                    <a:lnTo>
                      <a:pt x="2187" y="1022"/>
                    </a:lnTo>
                    <a:lnTo>
                      <a:pt x="2178" y="1062"/>
                    </a:lnTo>
                    <a:lnTo>
                      <a:pt x="2168" y="1102"/>
                    </a:lnTo>
                    <a:lnTo>
                      <a:pt x="2159" y="1142"/>
                    </a:lnTo>
                    <a:lnTo>
                      <a:pt x="2147" y="1190"/>
                    </a:lnTo>
                    <a:lnTo>
                      <a:pt x="2134" y="1237"/>
                    </a:lnTo>
                    <a:lnTo>
                      <a:pt x="2120" y="1284"/>
                    </a:lnTo>
                    <a:lnTo>
                      <a:pt x="2106" y="1330"/>
                    </a:lnTo>
                    <a:lnTo>
                      <a:pt x="2091" y="1374"/>
                    </a:lnTo>
                    <a:lnTo>
                      <a:pt x="2077" y="1418"/>
                    </a:lnTo>
                    <a:lnTo>
                      <a:pt x="2061" y="1460"/>
                    </a:lnTo>
                    <a:lnTo>
                      <a:pt x="2046" y="1501"/>
                    </a:lnTo>
                    <a:lnTo>
                      <a:pt x="2035" y="1531"/>
                    </a:lnTo>
                    <a:lnTo>
                      <a:pt x="2022" y="1559"/>
                    </a:lnTo>
                    <a:lnTo>
                      <a:pt x="2011" y="1588"/>
                    </a:lnTo>
                    <a:lnTo>
                      <a:pt x="1998" y="1615"/>
                    </a:lnTo>
                    <a:lnTo>
                      <a:pt x="1985" y="1640"/>
                    </a:lnTo>
                    <a:lnTo>
                      <a:pt x="1973" y="1664"/>
                    </a:lnTo>
                    <a:lnTo>
                      <a:pt x="1961" y="1686"/>
                    </a:lnTo>
                    <a:lnTo>
                      <a:pt x="1948" y="1707"/>
                    </a:lnTo>
                    <a:lnTo>
                      <a:pt x="1936" y="1726"/>
                    </a:lnTo>
                    <a:lnTo>
                      <a:pt x="1924" y="1744"/>
                    </a:lnTo>
                    <a:lnTo>
                      <a:pt x="1912" y="1759"/>
                    </a:lnTo>
                    <a:lnTo>
                      <a:pt x="1899" y="1773"/>
                    </a:lnTo>
                    <a:lnTo>
                      <a:pt x="1887" y="1784"/>
                    </a:lnTo>
                    <a:lnTo>
                      <a:pt x="1876" y="1793"/>
                    </a:lnTo>
                    <a:lnTo>
                      <a:pt x="1864" y="1801"/>
                    </a:lnTo>
                    <a:lnTo>
                      <a:pt x="1853" y="1806"/>
                    </a:lnTo>
                    <a:lnTo>
                      <a:pt x="1837" y="1812"/>
                    </a:lnTo>
                    <a:lnTo>
                      <a:pt x="1821" y="1815"/>
                    </a:lnTo>
                    <a:lnTo>
                      <a:pt x="1804" y="1817"/>
                    </a:lnTo>
                    <a:lnTo>
                      <a:pt x="1789" y="1819"/>
                    </a:lnTo>
                    <a:lnTo>
                      <a:pt x="1775" y="1819"/>
                    </a:lnTo>
                    <a:lnTo>
                      <a:pt x="1760" y="1817"/>
                    </a:lnTo>
                    <a:lnTo>
                      <a:pt x="1743" y="1815"/>
                    </a:lnTo>
                    <a:lnTo>
                      <a:pt x="1728" y="1813"/>
                    </a:lnTo>
                    <a:lnTo>
                      <a:pt x="1713" y="1808"/>
                    </a:lnTo>
                    <a:lnTo>
                      <a:pt x="1697" y="1804"/>
                    </a:lnTo>
                    <a:lnTo>
                      <a:pt x="1681" y="1799"/>
                    </a:lnTo>
                    <a:lnTo>
                      <a:pt x="1664" y="1793"/>
                    </a:lnTo>
                    <a:lnTo>
                      <a:pt x="1648" y="1787"/>
                    </a:lnTo>
                    <a:lnTo>
                      <a:pt x="1629" y="1781"/>
                    </a:lnTo>
                    <a:lnTo>
                      <a:pt x="1611" y="1775"/>
                    </a:lnTo>
                    <a:lnTo>
                      <a:pt x="1591" y="1768"/>
                    </a:lnTo>
                    <a:lnTo>
                      <a:pt x="1575" y="1762"/>
                    </a:lnTo>
                    <a:lnTo>
                      <a:pt x="1559" y="1758"/>
                    </a:lnTo>
                    <a:lnTo>
                      <a:pt x="1542" y="1752"/>
                    </a:lnTo>
                    <a:lnTo>
                      <a:pt x="1523" y="1747"/>
                    </a:lnTo>
                    <a:lnTo>
                      <a:pt x="1505" y="1741"/>
                    </a:lnTo>
                    <a:lnTo>
                      <a:pt x="1485" y="1737"/>
                    </a:lnTo>
                    <a:lnTo>
                      <a:pt x="1465" y="1733"/>
                    </a:lnTo>
                    <a:lnTo>
                      <a:pt x="1444" y="1729"/>
                    </a:lnTo>
                    <a:lnTo>
                      <a:pt x="1422" y="1725"/>
                    </a:lnTo>
                    <a:lnTo>
                      <a:pt x="1398" y="1722"/>
                    </a:lnTo>
                    <a:lnTo>
                      <a:pt x="1374" y="1720"/>
                    </a:lnTo>
                    <a:lnTo>
                      <a:pt x="1348" y="1717"/>
                    </a:lnTo>
                    <a:lnTo>
                      <a:pt x="1323" y="1716"/>
                    </a:lnTo>
                    <a:lnTo>
                      <a:pt x="1295" y="1715"/>
                    </a:lnTo>
                    <a:lnTo>
                      <a:pt x="1267" y="1715"/>
                    </a:lnTo>
                    <a:lnTo>
                      <a:pt x="1237" y="1715"/>
                    </a:lnTo>
                    <a:lnTo>
                      <a:pt x="1185" y="1716"/>
                    </a:lnTo>
                    <a:lnTo>
                      <a:pt x="1135" y="1718"/>
                    </a:lnTo>
                    <a:lnTo>
                      <a:pt x="1087" y="1720"/>
                    </a:lnTo>
                    <a:lnTo>
                      <a:pt x="1042" y="1722"/>
                    </a:lnTo>
                    <a:lnTo>
                      <a:pt x="999" y="1725"/>
                    </a:lnTo>
                    <a:lnTo>
                      <a:pt x="959" y="1728"/>
                    </a:lnTo>
                    <a:lnTo>
                      <a:pt x="920" y="1731"/>
                    </a:lnTo>
                    <a:lnTo>
                      <a:pt x="883" y="1733"/>
                    </a:lnTo>
                    <a:lnTo>
                      <a:pt x="848" y="1737"/>
                    </a:lnTo>
                    <a:lnTo>
                      <a:pt x="815" y="1740"/>
                    </a:lnTo>
                    <a:lnTo>
                      <a:pt x="784" y="1743"/>
                    </a:lnTo>
                    <a:lnTo>
                      <a:pt x="754" y="1746"/>
                    </a:lnTo>
                    <a:lnTo>
                      <a:pt x="726" y="1749"/>
                    </a:lnTo>
                    <a:lnTo>
                      <a:pt x="699" y="1753"/>
                    </a:lnTo>
                    <a:lnTo>
                      <a:pt x="673" y="1755"/>
                    </a:lnTo>
                    <a:lnTo>
                      <a:pt x="649" y="1759"/>
                    </a:lnTo>
                    <a:lnTo>
                      <a:pt x="625" y="1761"/>
                    </a:lnTo>
                    <a:lnTo>
                      <a:pt x="603" y="1763"/>
                    </a:lnTo>
                    <a:lnTo>
                      <a:pt x="581" y="1766"/>
                    </a:lnTo>
                    <a:lnTo>
                      <a:pt x="560" y="1768"/>
                    </a:lnTo>
                    <a:lnTo>
                      <a:pt x="541" y="1769"/>
                    </a:lnTo>
                    <a:lnTo>
                      <a:pt x="522" y="1770"/>
                    </a:lnTo>
                    <a:lnTo>
                      <a:pt x="503" y="1771"/>
                    </a:lnTo>
                    <a:lnTo>
                      <a:pt x="486" y="1773"/>
                    </a:lnTo>
                    <a:lnTo>
                      <a:pt x="467" y="1773"/>
                    </a:lnTo>
                    <a:lnTo>
                      <a:pt x="450" y="1771"/>
                    </a:lnTo>
                    <a:lnTo>
                      <a:pt x="433" y="1770"/>
                    </a:lnTo>
                    <a:lnTo>
                      <a:pt x="417" y="1769"/>
                    </a:lnTo>
                    <a:lnTo>
                      <a:pt x="399" y="1767"/>
                    </a:lnTo>
                    <a:lnTo>
                      <a:pt x="382" y="1764"/>
                    </a:lnTo>
                    <a:lnTo>
                      <a:pt x="365" y="1761"/>
                    </a:lnTo>
                    <a:lnTo>
                      <a:pt x="347" y="1756"/>
                    </a:lnTo>
                    <a:lnTo>
                      <a:pt x="335" y="1753"/>
                    </a:lnTo>
                    <a:lnTo>
                      <a:pt x="323" y="1749"/>
                    </a:lnTo>
                    <a:lnTo>
                      <a:pt x="311" y="1746"/>
                    </a:lnTo>
                    <a:lnTo>
                      <a:pt x="298" y="1741"/>
                    </a:lnTo>
                    <a:lnTo>
                      <a:pt x="285" y="1737"/>
                    </a:lnTo>
                    <a:lnTo>
                      <a:pt x="271" y="1732"/>
                    </a:lnTo>
                    <a:lnTo>
                      <a:pt x="258" y="1726"/>
                    </a:lnTo>
                    <a:lnTo>
                      <a:pt x="244" y="1721"/>
                    </a:lnTo>
                    <a:lnTo>
                      <a:pt x="230" y="1714"/>
                    </a:lnTo>
                    <a:lnTo>
                      <a:pt x="215" y="1707"/>
                    </a:lnTo>
                    <a:lnTo>
                      <a:pt x="200" y="1700"/>
                    </a:lnTo>
                    <a:lnTo>
                      <a:pt x="184" y="1692"/>
                    </a:lnTo>
                    <a:lnTo>
                      <a:pt x="168" y="1684"/>
                    </a:lnTo>
                    <a:lnTo>
                      <a:pt x="152" y="1676"/>
                    </a:lnTo>
                    <a:lnTo>
                      <a:pt x="134" y="1667"/>
                    </a:lnTo>
                    <a:lnTo>
                      <a:pt x="117" y="1657"/>
                    </a:lnTo>
                    <a:lnTo>
                      <a:pt x="100" y="1646"/>
                    </a:lnTo>
                    <a:lnTo>
                      <a:pt x="84" y="1632"/>
                    </a:lnTo>
                    <a:lnTo>
                      <a:pt x="70" y="1616"/>
                    </a:lnTo>
                    <a:lnTo>
                      <a:pt x="57" y="1597"/>
                    </a:lnTo>
                    <a:lnTo>
                      <a:pt x="46" y="1577"/>
                    </a:lnTo>
                    <a:lnTo>
                      <a:pt x="36" y="1554"/>
                    </a:lnTo>
                    <a:lnTo>
                      <a:pt x="27" y="1529"/>
                    </a:lnTo>
                    <a:lnTo>
                      <a:pt x="20" y="1503"/>
                    </a:lnTo>
                    <a:lnTo>
                      <a:pt x="9" y="1442"/>
                    </a:lnTo>
                    <a:lnTo>
                      <a:pt x="2" y="1373"/>
                    </a:lnTo>
                    <a:lnTo>
                      <a:pt x="0" y="1300"/>
                    </a:lnTo>
                    <a:lnTo>
                      <a:pt x="2" y="1223"/>
                    </a:lnTo>
                    <a:lnTo>
                      <a:pt x="4" y="1177"/>
                    </a:lnTo>
                    <a:lnTo>
                      <a:pt x="8" y="1131"/>
                    </a:lnTo>
                    <a:lnTo>
                      <a:pt x="12" y="1085"/>
                    </a:lnTo>
                    <a:lnTo>
                      <a:pt x="17" y="1038"/>
                    </a:lnTo>
                    <a:lnTo>
                      <a:pt x="23" y="990"/>
                    </a:lnTo>
                    <a:lnTo>
                      <a:pt x="30" y="944"/>
                    </a:lnTo>
                    <a:lnTo>
                      <a:pt x="36" y="898"/>
                    </a:lnTo>
                    <a:lnTo>
                      <a:pt x="43" y="852"/>
                    </a:lnTo>
                    <a:lnTo>
                      <a:pt x="55" y="784"/>
                    </a:lnTo>
                    <a:lnTo>
                      <a:pt x="66" y="720"/>
                    </a:lnTo>
                    <a:lnTo>
                      <a:pt x="78" y="659"/>
                    </a:lnTo>
                    <a:lnTo>
                      <a:pt x="88" y="602"/>
                    </a:lnTo>
                    <a:lnTo>
                      <a:pt x="97" y="550"/>
                    </a:lnTo>
                    <a:lnTo>
                      <a:pt x="106" y="506"/>
                    </a:lnTo>
                    <a:lnTo>
                      <a:pt x="112" y="466"/>
                    </a:lnTo>
                    <a:lnTo>
                      <a:pt x="117" y="435"/>
                    </a:lnTo>
                    <a:lnTo>
                      <a:pt x="122" y="400"/>
                    </a:lnTo>
                    <a:lnTo>
                      <a:pt x="127" y="365"/>
                    </a:lnTo>
                    <a:lnTo>
                      <a:pt x="134" y="332"/>
                    </a:lnTo>
                    <a:lnTo>
                      <a:pt x="141" y="298"/>
                    </a:lnTo>
                    <a:lnTo>
                      <a:pt x="150" y="268"/>
                    </a:lnTo>
                    <a:lnTo>
                      <a:pt x="160" y="238"/>
                    </a:lnTo>
                    <a:lnTo>
                      <a:pt x="170" y="210"/>
                    </a:lnTo>
                    <a:lnTo>
                      <a:pt x="183" y="183"/>
                    </a:lnTo>
                    <a:lnTo>
                      <a:pt x="197" y="158"/>
                    </a:lnTo>
                    <a:lnTo>
                      <a:pt x="213" y="134"/>
                    </a:lnTo>
                    <a:lnTo>
                      <a:pt x="231" y="112"/>
                    </a:lnTo>
                    <a:lnTo>
                      <a:pt x="251" y="92"/>
                    </a:lnTo>
                    <a:lnTo>
                      <a:pt x="274" y="74"/>
                    </a:lnTo>
                    <a:lnTo>
                      <a:pt x="298" y="58"/>
                    </a:lnTo>
                    <a:lnTo>
                      <a:pt x="326" y="43"/>
                    </a:lnTo>
                    <a:lnTo>
                      <a:pt x="355" y="30"/>
                    </a:lnTo>
                    <a:lnTo>
                      <a:pt x="369" y="25"/>
                    </a:lnTo>
                    <a:lnTo>
                      <a:pt x="384" y="21"/>
                    </a:lnTo>
                    <a:lnTo>
                      <a:pt x="400" y="16"/>
                    </a:lnTo>
                    <a:lnTo>
                      <a:pt x="417" y="13"/>
                    </a:lnTo>
                    <a:lnTo>
                      <a:pt x="434" y="9"/>
                    </a:lnTo>
                    <a:lnTo>
                      <a:pt x="451" y="7"/>
                    </a:lnTo>
                    <a:lnTo>
                      <a:pt x="469" y="5"/>
                    </a:lnTo>
                    <a:lnTo>
                      <a:pt x="488" y="2"/>
                    </a:lnTo>
                    <a:lnTo>
                      <a:pt x="508" y="1"/>
                    </a:lnTo>
                    <a:lnTo>
                      <a:pt x="527" y="0"/>
                    </a:lnTo>
                    <a:lnTo>
                      <a:pt x="549" y="0"/>
                    </a:lnTo>
                    <a:lnTo>
                      <a:pt x="570" y="0"/>
                    </a:lnTo>
                    <a:lnTo>
                      <a:pt x="593" y="0"/>
                    </a:lnTo>
                    <a:lnTo>
                      <a:pt x="616" y="1"/>
                    </a:lnTo>
                    <a:lnTo>
                      <a:pt x="640" y="2"/>
                    </a:lnTo>
                    <a:lnTo>
                      <a:pt x="664" y="5"/>
                    </a:lnTo>
                    <a:lnTo>
                      <a:pt x="685" y="7"/>
                    </a:lnTo>
                    <a:lnTo>
                      <a:pt x="707" y="9"/>
                    </a:lnTo>
                    <a:lnTo>
                      <a:pt x="728" y="11"/>
                    </a:lnTo>
                    <a:lnTo>
                      <a:pt x="751" y="15"/>
                    </a:lnTo>
                    <a:lnTo>
                      <a:pt x="774" y="18"/>
                    </a:lnTo>
                    <a:lnTo>
                      <a:pt x="797" y="22"/>
                    </a:lnTo>
                    <a:lnTo>
                      <a:pt x="821" y="26"/>
                    </a:lnTo>
                    <a:lnTo>
                      <a:pt x="846" y="31"/>
                    </a:lnTo>
                    <a:lnTo>
                      <a:pt x="870" y="36"/>
                    </a:lnTo>
                    <a:lnTo>
                      <a:pt x="897" y="41"/>
                    </a:lnTo>
                    <a:lnTo>
                      <a:pt x="923" y="47"/>
                    </a:lnTo>
                    <a:lnTo>
                      <a:pt x="950" y="53"/>
                    </a:lnTo>
                    <a:lnTo>
                      <a:pt x="977" y="60"/>
                    </a:lnTo>
                    <a:lnTo>
                      <a:pt x="1006" y="67"/>
                    </a:lnTo>
                    <a:lnTo>
                      <a:pt x="1035" y="74"/>
                    </a:lnTo>
                    <a:lnTo>
                      <a:pt x="1065" y="82"/>
                    </a:lnTo>
                    <a:lnTo>
                      <a:pt x="1073" y="84"/>
                    </a:lnTo>
                    <a:lnTo>
                      <a:pt x="1085" y="86"/>
                    </a:lnTo>
                    <a:lnTo>
                      <a:pt x="1097" y="89"/>
                    </a:lnTo>
                    <a:lnTo>
                      <a:pt x="1113" y="91"/>
                    </a:lnTo>
                    <a:lnTo>
                      <a:pt x="1131" y="94"/>
                    </a:lnTo>
                    <a:lnTo>
                      <a:pt x="1150" y="97"/>
                    </a:lnTo>
                    <a:lnTo>
                      <a:pt x="1172" y="100"/>
                    </a:lnTo>
                    <a:lnTo>
                      <a:pt x="1195" y="104"/>
                    </a:lnTo>
                    <a:lnTo>
                      <a:pt x="1220" y="108"/>
                    </a:lnTo>
                    <a:lnTo>
                      <a:pt x="1247" y="112"/>
                    </a:lnTo>
                    <a:lnTo>
                      <a:pt x="1275" y="116"/>
                    </a:lnTo>
                    <a:lnTo>
                      <a:pt x="1303" y="121"/>
                    </a:lnTo>
                    <a:lnTo>
                      <a:pt x="1335" y="127"/>
                    </a:lnTo>
                    <a:lnTo>
                      <a:pt x="1366" y="131"/>
                    </a:lnTo>
                    <a:lnTo>
                      <a:pt x="1399" y="137"/>
                    </a:lnTo>
                    <a:lnTo>
                      <a:pt x="1432" y="143"/>
                    </a:lnTo>
                    <a:lnTo>
                      <a:pt x="1466" y="148"/>
                    </a:lnTo>
                    <a:lnTo>
                      <a:pt x="1500" y="155"/>
                    </a:lnTo>
                    <a:lnTo>
                      <a:pt x="1536" y="162"/>
                    </a:lnTo>
                    <a:lnTo>
                      <a:pt x="1571" y="169"/>
                    </a:lnTo>
                    <a:lnTo>
                      <a:pt x="1606" y="176"/>
                    </a:lnTo>
                    <a:lnTo>
                      <a:pt x="1642" y="183"/>
                    </a:lnTo>
                    <a:lnTo>
                      <a:pt x="1678" y="191"/>
                    </a:lnTo>
                    <a:lnTo>
                      <a:pt x="1713" y="199"/>
                    </a:lnTo>
                    <a:lnTo>
                      <a:pt x="1749" y="208"/>
                    </a:lnTo>
                    <a:lnTo>
                      <a:pt x="1784" y="216"/>
                    </a:lnTo>
                    <a:lnTo>
                      <a:pt x="1818" y="226"/>
                    </a:lnTo>
                    <a:lnTo>
                      <a:pt x="1852" y="235"/>
                    </a:lnTo>
                    <a:lnTo>
                      <a:pt x="1885" y="245"/>
                    </a:lnTo>
                    <a:lnTo>
                      <a:pt x="1917" y="256"/>
                    </a:lnTo>
                    <a:lnTo>
                      <a:pt x="1948" y="266"/>
                    </a:lnTo>
                    <a:lnTo>
                      <a:pt x="1978" y="276"/>
                    </a:lnTo>
                    <a:close/>
                  </a:path>
                </a:pathLst>
              </a:custGeom>
              <a:solidFill>
                <a:srgbClr val="DBB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94" name="Freeform 14">
                <a:extLst>
                  <a:ext uri="{FF2B5EF4-FFF2-40B4-BE49-F238E27FC236}">
                    <a16:creationId xmlns:a16="http://schemas.microsoft.com/office/drawing/2014/main" id="{A28BDD01-C017-6F4C-9D46-300901586CA1}"/>
                  </a:ext>
                </a:extLst>
              </p:cNvPr>
              <p:cNvSpPr>
                <a:spLocks/>
              </p:cNvSpPr>
              <p:nvPr/>
            </p:nvSpPr>
            <p:spPr bwMode="auto">
              <a:xfrm>
                <a:off x="3131" y="1425"/>
                <a:ext cx="501" cy="501"/>
              </a:xfrm>
              <a:custGeom>
                <a:avLst/>
                <a:gdLst>
                  <a:gd name="T0" fmla="*/ 1 w 1001"/>
                  <a:gd name="T1" fmla="*/ 1 h 1002"/>
                  <a:gd name="T2" fmla="*/ 1 w 1001"/>
                  <a:gd name="T3" fmla="*/ 1 h 1002"/>
                  <a:gd name="T4" fmla="*/ 1 w 1001"/>
                  <a:gd name="T5" fmla="*/ 1 h 1002"/>
                  <a:gd name="T6" fmla="*/ 1 w 1001"/>
                  <a:gd name="T7" fmla="*/ 1 h 1002"/>
                  <a:gd name="T8" fmla="*/ 1 w 1001"/>
                  <a:gd name="T9" fmla="*/ 1 h 1002"/>
                  <a:gd name="T10" fmla="*/ 1 w 1001"/>
                  <a:gd name="T11" fmla="*/ 1 h 1002"/>
                  <a:gd name="T12" fmla="*/ 1 w 1001"/>
                  <a:gd name="T13" fmla="*/ 1 h 1002"/>
                  <a:gd name="T14" fmla="*/ 1 w 1001"/>
                  <a:gd name="T15" fmla="*/ 1 h 1002"/>
                  <a:gd name="T16" fmla="*/ 1 w 1001"/>
                  <a:gd name="T17" fmla="*/ 1 h 1002"/>
                  <a:gd name="T18" fmla="*/ 1 w 1001"/>
                  <a:gd name="T19" fmla="*/ 1 h 1002"/>
                  <a:gd name="T20" fmla="*/ 1 w 1001"/>
                  <a:gd name="T21" fmla="*/ 1 h 1002"/>
                  <a:gd name="T22" fmla="*/ 1 w 1001"/>
                  <a:gd name="T23" fmla="*/ 1 h 1002"/>
                  <a:gd name="T24" fmla="*/ 1 w 1001"/>
                  <a:gd name="T25" fmla="*/ 1 h 1002"/>
                  <a:gd name="T26" fmla="*/ 1 w 1001"/>
                  <a:gd name="T27" fmla="*/ 1 h 1002"/>
                  <a:gd name="T28" fmla="*/ 1 w 1001"/>
                  <a:gd name="T29" fmla="*/ 1 h 1002"/>
                  <a:gd name="T30" fmla="*/ 1 w 1001"/>
                  <a:gd name="T31" fmla="*/ 1 h 1002"/>
                  <a:gd name="T32" fmla="*/ 1 w 1001"/>
                  <a:gd name="T33" fmla="*/ 1 h 1002"/>
                  <a:gd name="T34" fmla="*/ 1 w 1001"/>
                  <a:gd name="T35" fmla="*/ 1 h 1002"/>
                  <a:gd name="T36" fmla="*/ 1 w 1001"/>
                  <a:gd name="T37" fmla="*/ 1 h 1002"/>
                  <a:gd name="T38" fmla="*/ 1 w 1001"/>
                  <a:gd name="T39" fmla="*/ 1 h 1002"/>
                  <a:gd name="T40" fmla="*/ 1 w 1001"/>
                  <a:gd name="T41" fmla="*/ 1 h 1002"/>
                  <a:gd name="T42" fmla="*/ 1 w 1001"/>
                  <a:gd name="T43" fmla="*/ 1 h 1002"/>
                  <a:gd name="T44" fmla="*/ 1 w 1001"/>
                  <a:gd name="T45" fmla="*/ 1 h 1002"/>
                  <a:gd name="T46" fmla="*/ 1 w 1001"/>
                  <a:gd name="T47" fmla="*/ 1 h 1002"/>
                  <a:gd name="T48" fmla="*/ 1 w 1001"/>
                  <a:gd name="T49" fmla="*/ 1 h 1002"/>
                  <a:gd name="T50" fmla="*/ 1 w 1001"/>
                  <a:gd name="T51" fmla="*/ 1 h 1002"/>
                  <a:gd name="T52" fmla="*/ 1 w 1001"/>
                  <a:gd name="T53" fmla="*/ 1 h 1002"/>
                  <a:gd name="T54" fmla="*/ 1 w 1001"/>
                  <a:gd name="T55" fmla="*/ 1 h 1002"/>
                  <a:gd name="T56" fmla="*/ 1 w 1001"/>
                  <a:gd name="T57" fmla="*/ 1 h 1002"/>
                  <a:gd name="T58" fmla="*/ 1 w 1001"/>
                  <a:gd name="T59" fmla="*/ 1 h 1002"/>
                  <a:gd name="T60" fmla="*/ 1 w 1001"/>
                  <a:gd name="T61" fmla="*/ 1 h 1002"/>
                  <a:gd name="T62" fmla="*/ 1 w 1001"/>
                  <a:gd name="T63" fmla="*/ 1 h 10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01"/>
                  <a:gd name="T97" fmla="*/ 0 h 1002"/>
                  <a:gd name="T98" fmla="*/ 1001 w 1001"/>
                  <a:gd name="T99" fmla="*/ 1002 h 10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01" h="1002">
                    <a:moveTo>
                      <a:pt x="500" y="0"/>
                    </a:moveTo>
                    <a:lnTo>
                      <a:pt x="551" y="2"/>
                    </a:lnTo>
                    <a:lnTo>
                      <a:pt x="601" y="10"/>
                    </a:lnTo>
                    <a:lnTo>
                      <a:pt x="649" y="23"/>
                    </a:lnTo>
                    <a:lnTo>
                      <a:pt x="695" y="39"/>
                    </a:lnTo>
                    <a:lnTo>
                      <a:pt x="739" y="61"/>
                    </a:lnTo>
                    <a:lnTo>
                      <a:pt x="780" y="85"/>
                    </a:lnTo>
                    <a:lnTo>
                      <a:pt x="819" y="114"/>
                    </a:lnTo>
                    <a:lnTo>
                      <a:pt x="855" y="146"/>
                    </a:lnTo>
                    <a:lnTo>
                      <a:pt x="887" y="182"/>
                    </a:lnTo>
                    <a:lnTo>
                      <a:pt x="916" y="221"/>
                    </a:lnTo>
                    <a:lnTo>
                      <a:pt x="940" y="262"/>
                    </a:lnTo>
                    <a:lnTo>
                      <a:pt x="962" y="306"/>
                    </a:lnTo>
                    <a:lnTo>
                      <a:pt x="978" y="352"/>
                    </a:lnTo>
                    <a:lnTo>
                      <a:pt x="991" y="400"/>
                    </a:lnTo>
                    <a:lnTo>
                      <a:pt x="999" y="450"/>
                    </a:lnTo>
                    <a:lnTo>
                      <a:pt x="1001" y="501"/>
                    </a:lnTo>
                    <a:lnTo>
                      <a:pt x="999" y="552"/>
                    </a:lnTo>
                    <a:lnTo>
                      <a:pt x="991" y="602"/>
                    </a:lnTo>
                    <a:lnTo>
                      <a:pt x="978" y="650"/>
                    </a:lnTo>
                    <a:lnTo>
                      <a:pt x="962" y="696"/>
                    </a:lnTo>
                    <a:lnTo>
                      <a:pt x="940" y="739"/>
                    </a:lnTo>
                    <a:lnTo>
                      <a:pt x="916" y="781"/>
                    </a:lnTo>
                    <a:lnTo>
                      <a:pt x="887" y="820"/>
                    </a:lnTo>
                    <a:lnTo>
                      <a:pt x="855" y="855"/>
                    </a:lnTo>
                    <a:lnTo>
                      <a:pt x="819" y="888"/>
                    </a:lnTo>
                    <a:lnTo>
                      <a:pt x="780" y="917"/>
                    </a:lnTo>
                    <a:lnTo>
                      <a:pt x="739" y="941"/>
                    </a:lnTo>
                    <a:lnTo>
                      <a:pt x="695" y="963"/>
                    </a:lnTo>
                    <a:lnTo>
                      <a:pt x="649" y="979"/>
                    </a:lnTo>
                    <a:lnTo>
                      <a:pt x="601" y="992"/>
                    </a:lnTo>
                    <a:lnTo>
                      <a:pt x="551" y="1000"/>
                    </a:lnTo>
                    <a:lnTo>
                      <a:pt x="500" y="1002"/>
                    </a:lnTo>
                    <a:lnTo>
                      <a:pt x="449" y="1000"/>
                    </a:lnTo>
                    <a:lnTo>
                      <a:pt x="399" y="992"/>
                    </a:lnTo>
                    <a:lnTo>
                      <a:pt x="351" y="979"/>
                    </a:lnTo>
                    <a:lnTo>
                      <a:pt x="305" y="963"/>
                    </a:lnTo>
                    <a:lnTo>
                      <a:pt x="262" y="941"/>
                    </a:lnTo>
                    <a:lnTo>
                      <a:pt x="220" y="917"/>
                    </a:lnTo>
                    <a:lnTo>
                      <a:pt x="182" y="888"/>
                    </a:lnTo>
                    <a:lnTo>
                      <a:pt x="146" y="855"/>
                    </a:lnTo>
                    <a:lnTo>
                      <a:pt x="114" y="820"/>
                    </a:lnTo>
                    <a:lnTo>
                      <a:pt x="85" y="781"/>
                    </a:lnTo>
                    <a:lnTo>
                      <a:pt x="60" y="739"/>
                    </a:lnTo>
                    <a:lnTo>
                      <a:pt x="39" y="696"/>
                    </a:lnTo>
                    <a:lnTo>
                      <a:pt x="22" y="650"/>
                    </a:lnTo>
                    <a:lnTo>
                      <a:pt x="10" y="602"/>
                    </a:lnTo>
                    <a:lnTo>
                      <a:pt x="2" y="552"/>
                    </a:lnTo>
                    <a:lnTo>
                      <a:pt x="0" y="501"/>
                    </a:lnTo>
                    <a:lnTo>
                      <a:pt x="2" y="450"/>
                    </a:lnTo>
                    <a:lnTo>
                      <a:pt x="10" y="400"/>
                    </a:lnTo>
                    <a:lnTo>
                      <a:pt x="22" y="352"/>
                    </a:lnTo>
                    <a:lnTo>
                      <a:pt x="39" y="306"/>
                    </a:lnTo>
                    <a:lnTo>
                      <a:pt x="60" y="262"/>
                    </a:lnTo>
                    <a:lnTo>
                      <a:pt x="85" y="221"/>
                    </a:lnTo>
                    <a:lnTo>
                      <a:pt x="114" y="182"/>
                    </a:lnTo>
                    <a:lnTo>
                      <a:pt x="146" y="146"/>
                    </a:lnTo>
                    <a:lnTo>
                      <a:pt x="182" y="114"/>
                    </a:lnTo>
                    <a:lnTo>
                      <a:pt x="220" y="85"/>
                    </a:lnTo>
                    <a:lnTo>
                      <a:pt x="262" y="61"/>
                    </a:lnTo>
                    <a:lnTo>
                      <a:pt x="305" y="39"/>
                    </a:lnTo>
                    <a:lnTo>
                      <a:pt x="351" y="23"/>
                    </a:lnTo>
                    <a:lnTo>
                      <a:pt x="399" y="10"/>
                    </a:lnTo>
                    <a:lnTo>
                      <a:pt x="449" y="2"/>
                    </a:lnTo>
                    <a:lnTo>
                      <a:pt x="500" y="0"/>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nvGrpSpPr>
              <p:cNvPr id="18495" name="Group 15">
                <a:extLst>
                  <a:ext uri="{FF2B5EF4-FFF2-40B4-BE49-F238E27FC236}">
                    <a16:creationId xmlns:a16="http://schemas.microsoft.com/office/drawing/2014/main" id="{FD4EAA13-FEF4-2E48-874D-276117D59B17}"/>
                  </a:ext>
                </a:extLst>
              </p:cNvPr>
              <p:cNvGrpSpPr>
                <a:grpSpLocks/>
              </p:cNvGrpSpPr>
              <p:nvPr/>
            </p:nvGrpSpPr>
            <p:grpSpPr bwMode="auto">
              <a:xfrm>
                <a:off x="3361" y="1766"/>
                <a:ext cx="125" cy="163"/>
                <a:chOff x="3163" y="1413"/>
                <a:chExt cx="125" cy="163"/>
              </a:xfrm>
            </p:grpSpPr>
            <p:sp>
              <p:nvSpPr>
                <p:cNvPr id="18507" name="Rectangle 16">
                  <a:extLst>
                    <a:ext uri="{FF2B5EF4-FFF2-40B4-BE49-F238E27FC236}">
                      <a16:creationId xmlns:a16="http://schemas.microsoft.com/office/drawing/2014/main" id="{6465CDB1-8A36-7145-9B64-AF0367CEC768}"/>
                    </a:ext>
                  </a:extLst>
                </p:cNvPr>
                <p:cNvSpPr>
                  <a:spLocks noChangeArrowheads="1"/>
                </p:cNvSpPr>
                <p:nvPr/>
              </p:nvSpPr>
              <p:spPr bwMode="auto">
                <a:xfrm>
                  <a:off x="3209" y="1413"/>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8508" name="Freeform 17">
                  <a:extLst>
                    <a:ext uri="{FF2B5EF4-FFF2-40B4-BE49-F238E27FC236}">
                      <a16:creationId xmlns:a16="http://schemas.microsoft.com/office/drawing/2014/main" id="{55D9C53D-BF73-9246-8A7E-9098FA3922F3}"/>
                    </a:ext>
                  </a:extLst>
                </p:cNvPr>
                <p:cNvSpPr>
                  <a:spLocks/>
                </p:cNvSpPr>
                <p:nvPr/>
              </p:nvSpPr>
              <p:spPr bwMode="auto">
                <a:xfrm>
                  <a:off x="3163" y="1475"/>
                  <a:ext cx="125" cy="101"/>
                </a:xfrm>
                <a:custGeom>
                  <a:avLst/>
                  <a:gdLst>
                    <a:gd name="T0" fmla="*/ 1 w 250"/>
                    <a:gd name="T1" fmla="*/ 0 h 204"/>
                    <a:gd name="T2" fmla="*/ 0 w 250"/>
                    <a:gd name="T3" fmla="*/ 0 h 204"/>
                    <a:gd name="T4" fmla="*/ 1 w 250"/>
                    <a:gd name="T5" fmla="*/ 0 h 204"/>
                    <a:gd name="T6" fmla="*/ 1 w 250"/>
                    <a:gd name="T7" fmla="*/ 0 h 204"/>
                    <a:gd name="T8" fmla="*/ 1 w 250"/>
                    <a:gd name="T9" fmla="*/ 0 h 204"/>
                    <a:gd name="T10" fmla="*/ 1 w 250"/>
                    <a:gd name="T11" fmla="*/ 0 h 204"/>
                    <a:gd name="T12" fmla="*/ 1 w 250"/>
                    <a:gd name="T13" fmla="*/ 0 h 204"/>
                    <a:gd name="T14" fmla="*/ 1 w 250"/>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250"/>
                    <a:gd name="T25" fmla="*/ 0 h 204"/>
                    <a:gd name="T26" fmla="*/ 250 w 250"/>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0" h="204">
                      <a:moveTo>
                        <a:pt x="92" y="66"/>
                      </a:moveTo>
                      <a:lnTo>
                        <a:pt x="0" y="66"/>
                      </a:lnTo>
                      <a:lnTo>
                        <a:pt x="125" y="204"/>
                      </a:lnTo>
                      <a:lnTo>
                        <a:pt x="250" y="66"/>
                      </a:lnTo>
                      <a:lnTo>
                        <a:pt x="159" y="66"/>
                      </a:lnTo>
                      <a:lnTo>
                        <a:pt x="159" y="0"/>
                      </a:lnTo>
                      <a:lnTo>
                        <a:pt x="92" y="0"/>
                      </a:lnTo>
                      <a:lnTo>
                        <a:pt x="9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grpSp>
            <p:nvGrpSpPr>
              <p:cNvPr id="18496" name="Group 18">
                <a:extLst>
                  <a:ext uri="{FF2B5EF4-FFF2-40B4-BE49-F238E27FC236}">
                    <a16:creationId xmlns:a16="http://schemas.microsoft.com/office/drawing/2014/main" id="{E6C69F3A-77FC-5945-A9DC-F8DFF72A8961}"/>
                  </a:ext>
                </a:extLst>
              </p:cNvPr>
              <p:cNvGrpSpPr>
                <a:grpSpLocks/>
              </p:cNvGrpSpPr>
              <p:nvPr/>
            </p:nvGrpSpPr>
            <p:grpSpPr bwMode="auto">
              <a:xfrm>
                <a:off x="3165" y="1327"/>
                <a:ext cx="521" cy="416"/>
                <a:chOff x="2967" y="974"/>
                <a:chExt cx="521" cy="416"/>
              </a:xfrm>
            </p:grpSpPr>
            <p:sp>
              <p:nvSpPr>
                <p:cNvPr id="18497" name="Freeform 19">
                  <a:extLst>
                    <a:ext uri="{FF2B5EF4-FFF2-40B4-BE49-F238E27FC236}">
                      <a16:creationId xmlns:a16="http://schemas.microsoft.com/office/drawing/2014/main" id="{ADE9D858-9960-2E4F-8E49-7B3C12440BCD}"/>
                    </a:ext>
                  </a:extLst>
                </p:cNvPr>
                <p:cNvSpPr>
                  <a:spLocks/>
                </p:cNvSpPr>
                <p:nvPr/>
              </p:nvSpPr>
              <p:spPr bwMode="auto">
                <a:xfrm>
                  <a:off x="3033" y="1153"/>
                  <a:ext cx="160" cy="58"/>
                </a:xfrm>
                <a:custGeom>
                  <a:avLst/>
                  <a:gdLst>
                    <a:gd name="T0" fmla="*/ 0 w 321"/>
                    <a:gd name="T1" fmla="*/ 1 h 115"/>
                    <a:gd name="T2" fmla="*/ 0 w 321"/>
                    <a:gd name="T3" fmla="*/ 1 h 115"/>
                    <a:gd name="T4" fmla="*/ 0 w 321"/>
                    <a:gd name="T5" fmla="*/ 1 h 115"/>
                    <a:gd name="T6" fmla="*/ 0 w 321"/>
                    <a:gd name="T7" fmla="*/ 1 h 115"/>
                    <a:gd name="T8" fmla="*/ 0 w 321"/>
                    <a:gd name="T9" fmla="*/ 1 h 115"/>
                    <a:gd name="T10" fmla="*/ 0 w 321"/>
                    <a:gd name="T11" fmla="*/ 1 h 115"/>
                    <a:gd name="T12" fmla="*/ 0 w 321"/>
                    <a:gd name="T13" fmla="*/ 1 h 115"/>
                    <a:gd name="T14" fmla="*/ 0 w 321"/>
                    <a:gd name="T15" fmla="*/ 1 h 115"/>
                    <a:gd name="T16" fmla="*/ 0 w 321"/>
                    <a:gd name="T17" fmla="*/ 1 h 115"/>
                    <a:gd name="T18" fmla="*/ 0 w 321"/>
                    <a:gd name="T19" fmla="*/ 1 h 115"/>
                    <a:gd name="T20" fmla="*/ 0 w 321"/>
                    <a:gd name="T21" fmla="*/ 1 h 115"/>
                    <a:gd name="T22" fmla="*/ 0 w 321"/>
                    <a:gd name="T23" fmla="*/ 1 h 115"/>
                    <a:gd name="T24" fmla="*/ 0 w 321"/>
                    <a:gd name="T25" fmla="*/ 1 h 115"/>
                    <a:gd name="T26" fmla="*/ 0 w 321"/>
                    <a:gd name="T27" fmla="*/ 1 h 115"/>
                    <a:gd name="T28" fmla="*/ 0 w 321"/>
                    <a:gd name="T29" fmla="*/ 1 h 115"/>
                    <a:gd name="T30" fmla="*/ 0 w 321"/>
                    <a:gd name="T31" fmla="*/ 1 h 115"/>
                    <a:gd name="T32" fmla="*/ 0 w 321"/>
                    <a:gd name="T33" fmla="*/ 0 h 115"/>
                    <a:gd name="T34" fmla="*/ 0 w 321"/>
                    <a:gd name="T35" fmla="*/ 0 h 115"/>
                    <a:gd name="T36" fmla="*/ 0 w 321"/>
                    <a:gd name="T37" fmla="*/ 1 h 115"/>
                    <a:gd name="T38" fmla="*/ 0 w 321"/>
                    <a:gd name="T39" fmla="*/ 1 h 115"/>
                    <a:gd name="T40" fmla="*/ 0 w 321"/>
                    <a:gd name="T41" fmla="*/ 1 h 115"/>
                    <a:gd name="T42" fmla="*/ 0 w 321"/>
                    <a:gd name="T43" fmla="*/ 1 h 115"/>
                    <a:gd name="T44" fmla="*/ 0 w 321"/>
                    <a:gd name="T45" fmla="*/ 1 h 115"/>
                    <a:gd name="T46" fmla="*/ 0 w 321"/>
                    <a:gd name="T47" fmla="*/ 1 h 115"/>
                    <a:gd name="T48" fmla="*/ 0 w 321"/>
                    <a:gd name="T49" fmla="*/ 1 h 115"/>
                    <a:gd name="T50" fmla="*/ 0 w 321"/>
                    <a:gd name="T51" fmla="*/ 1 h 115"/>
                    <a:gd name="T52" fmla="*/ 0 w 321"/>
                    <a:gd name="T53" fmla="*/ 1 h 115"/>
                    <a:gd name="T54" fmla="*/ 0 w 321"/>
                    <a:gd name="T55" fmla="*/ 1 h 115"/>
                    <a:gd name="T56" fmla="*/ 0 w 321"/>
                    <a:gd name="T57" fmla="*/ 1 h 115"/>
                    <a:gd name="T58" fmla="*/ 0 w 321"/>
                    <a:gd name="T59" fmla="*/ 1 h 115"/>
                    <a:gd name="T60" fmla="*/ 0 w 321"/>
                    <a:gd name="T61" fmla="*/ 1 h 115"/>
                    <a:gd name="T62" fmla="*/ 0 w 321"/>
                    <a:gd name="T63" fmla="*/ 1 h 115"/>
                    <a:gd name="T64" fmla="*/ 0 w 321"/>
                    <a:gd name="T65" fmla="*/ 1 h 115"/>
                    <a:gd name="T66" fmla="*/ 0 w 321"/>
                    <a:gd name="T67" fmla="*/ 1 h 115"/>
                    <a:gd name="T68" fmla="*/ 0 w 321"/>
                    <a:gd name="T69" fmla="*/ 1 h 115"/>
                    <a:gd name="T70" fmla="*/ 0 w 321"/>
                    <a:gd name="T71" fmla="*/ 1 h 115"/>
                    <a:gd name="T72" fmla="*/ 0 w 321"/>
                    <a:gd name="T73" fmla="*/ 1 h 115"/>
                    <a:gd name="T74" fmla="*/ 0 w 321"/>
                    <a:gd name="T75" fmla="*/ 1 h 115"/>
                    <a:gd name="T76" fmla="*/ 0 w 321"/>
                    <a:gd name="T77" fmla="*/ 1 h 115"/>
                    <a:gd name="T78" fmla="*/ 0 w 321"/>
                    <a:gd name="T79" fmla="*/ 1 h 115"/>
                    <a:gd name="T80" fmla="*/ 0 w 321"/>
                    <a:gd name="T81" fmla="*/ 1 h 115"/>
                    <a:gd name="T82" fmla="*/ 0 w 321"/>
                    <a:gd name="T83" fmla="*/ 1 h 115"/>
                    <a:gd name="T84" fmla="*/ 0 w 321"/>
                    <a:gd name="T85" fmla="*/ 1 h 115"/>
                    <a:gd name="T86" fmla="*/ 0 w 321"/>
                    <a:gd name="T87" fmla="*/ 1 h 115"/>
                    <a:gd name="T88" fmla="*/ 0 w 321"/>
                    <a:gd name="T89" fmla="*/ 1 h 115"/>
                    <a:gd name="T90" fmla="*/ 0 w 321"/>
                    <a:gd name="T91" fmla="*/ 1 h 115"/>
                    <a:gd name="T92" fmla="*/ 0 w 321"/>
                    <a:gd name="T93" fmla="*/ 1 h 115"/>
                    <a:gd name="T94" fmla="*/ 0 w 321"/>
                    <a:gd name="T95" fmla="*/ 1 h 115"/>
                    <a:gd name="T96" fmla="*/ 0 w 321"/>
                    <a:gd name="T97" fmla="*/ 1 h 115"/>
                    <a:gd name="T98" fmla="*/ 0 w 321"/>
                    <a:gd name="T99" fmla="*/ 1 h 1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1"/>
                    <a:gd name="T151" fmla="*/ 0 h 115"/>
                    <a:gd name="T152" fmla="*/ 321 w 321"/>
                    <a:gd name="T153" fmla="*/ 115 h 11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1" h="115">
                      <a:moveTo>
                        <a:pt x="312" y="79"/>
                      </a:moveTo>
                      <a:lnTo>
                        <a:pt x="312" y="79"/>
                      </a:lnTo>
                      <a:lnTo>
                        <a:pt x="297" y="69"/>
                      </a:lnTo>
                      <a:lnTo>
                        <a:pt x="282" y="60"/>
                      </a:lnTo>
                      <a:lnTo>
                        <a:pt x="265" y="52"/>
                      </a:lnTo>
                      <a:lnTo>
                        <a:pt x="249" y="45"/>
                      </a:lnTo>
                      <a:lnTo>
                        <a:pt x="232" y="38"/>
                      </a:lnTo>
                      <a:lnTo>
                        <a:pt x="215" y="31"/>
                      </a:lnTo>
                      <a:lnTo>
                        <a:pt x="196" y="26"/>
                      </a:lnTo>
                      <a:lnTo>
                        <a:pt x="179" y="20"/>
                      </a:lnTo>
                      <a:lnTo>
                        <a:pt x="159" y="15"/>
                      </a:lnTo>
                      <a:lnTo>
                        <a:pt x="141" y="12"/>
                      </a:lnTo>
                      <a:lnTo>
                        <a:pt x="121" y="8"/>
                      </a:lnTo>
                      <a:lnTo>
                        <a:pt x="102" y="5"/>
                      </a:lnTo>
                      <a:lnTo>
                        <a:pt x="82" y="4"/>
                      </a:lnTo>
                      <a:lnTo>
                        <a:pt x="62" y="1"/>
                      </a:lnTo>
                      <a:lnTo>
                        <a:pt x="42" y="0"/>
                      </a:lnTo>
                      <a:lnTo>
                        <a:pt x="21" y="0"/>
                      </a:lnTo>
                      <a:lnTo>
                        <a:pt x="13" y="1"/>
                      </a:lnTo>
                      <a:lnTo>
                        <a:pt x="6" y="6"/>
                      </a:lnTo>
                      <a:lnTo>
                        <a:pt x="2" y="13"/>
                      </a:lnTo>
                      <a:lnTo>
                        <a:pt x="0" y="21"/>
                      </a:lnTo>
                      <a:lnTo>
                        <a:pt x="2" y="29"/>
                      </a:lnTo>
                      <a:lnTo>
                        <a:pt x="6" y="36"/>
                      </a:lnTo>
                      <a:lnTo>
                        <a:pt x="13" y="41"/>
                      </a:lnTo>
                      <a:lnTo>
                        <a:pt x="21" y="42"/>
                      </a:lnTo>
                      <a:lnTo>
                        <a:pt x="40" y="42"/>
                      </a:lnTo>
                      <a:lnTo>
                        <a:pt x="58" y="43"/>
                      </a:lnTo>
                      <a:lnTo>
                        <a:pt x="78" y="44"/>
                      </a:lnTo>
                      <a:lnTo>
                        <a:pt x="96" y="46"/>
                      </a:lnTo>
                      <a:lnTo>
                        <a:pt x="113" y="50"/>
                      </a:lnTo>
                      <a:lnTo>
                        <a:pt x="132" y="52"/>
                      </a:lnTo>
                      <a:lnTo>
                        <a:pt x="149" y="57"/>
                      </a:lnTo>
                      <a:lnTo>
                        <a:pt x="166" y="60"/>
                      </a:lnTo>
                      <a:lnTo>
                        <a:pt x="184" y="66"/>
                      </a:lnTo>
                      <a:lnTo>
                        <a:pt x="200" y="71"/>
                      </a:lnTo>
                      <a:lnTo>
                        <a:pt x="216" y="76"/>
                      </a:lnTo>
                      <a:lnTo>
                        <a:pt x="232" y="83"/>
                      </a:lnTo>
                      <a:lnTo>
                        <a:pt x="247" y="90"/>
                      </a:lnTo>
                      <a:lnTo>
                        <a:pt x="262" y="97"/>
                      </a:lnTo>
                      <a:lnTo>
                        <a:pt x="276" y="105"/>
                      </a:lnTo>
                      <a:lnTo>
                        <a:pt x="290" y="113"/>
                      </a:lnTo>
                      <a:lnTo>
                        <a:pt x="297" y="115"/>
                      </a:lnTo>
                      <a:lnTo>
                        <a:pt x="305" y="115"/>
                      </a:lnTo>
                      <a:lnTo>
                        <a:pt x="312" y="113"/>
                      </a:lnTo>
                      <a:lnTo>
                        <a:pt x="317" y="107"/>
                      </a:lnTo>
                      <a:lnTo>
                        <a:pt x="321" y="99"/>
                      </a:lnTo>
                      <a:lnTo>
                        <a:pt x="321" y="91"/>
                      </a:lnTo>
                      <a:lnTo>
                        <a:pt x="317" y="84"/>
                      </a:lnTo>
                      <a:lnTo>
                        <a:pt x="312"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98" name="Freeform 20">
                  <a:extLst>
                    <a:ext uri="{FF2B5EF4-FFF2-40B4-BE49-F238E27FC236}">
                      <a16:creationId xmlns:a16="http://schemas.microsoft.com/office/drawing/2014/main" id="{C138CE6A-9D07-6B44-8AE3-CDEA48808AD6}"/>
                    </a:ext>
                  </a:extLst>
                </p:cNvPr>
                <p:cNvSpPr>
                  <a:spLocks/>
                </p:cNvSpPr>
                <p:nvPr/>
              </p:nvSpPr>
              <p:spPr bwMode="auto">
                <a:xfrm>
                  <a:off x="3253" y="1080"/>
                  <a:ext cx="163" cy="59"/>
                </a:xfrm>
                <a:custGeom>
                  <a:avLst/>
                  <a:gdLst>
                    <a:gd name="T0" fmla="*/ 1 w 326"/>
                    <a:gd name="T1" fmla="*/ 0 h 119"/>
                    <a:gd name="T2" fmla="*/ 1 w 326"/>
                    <a:gd name="T3" fmla="*/ 0 h 119"/>
                    <a:gd name="T4" fmla="*/ 1 w 326"/>
                    <a:gd name="T5" fmla="*/ 0 h 119"/>
                    <a:gd name="T6" fmla="*/ 1 w 326"/>
                    <a:gd name="T7" fmla="*/ 0 h 119"/>
                    <a:gd name="T8" fmla="*/ 1 w 326"/>
                    <a:gd name="T9" fmla="*/ 0 h 119"/>
                    <a:gd name="T10" fmla="*/ 1 w 326"/>
                    <a:gd name="T11" fmla="*/ 0 h 119"/>
                    <a:gd name="T12" fmla="*/ 1 w 326"/>
                    <a:gd name="T13" fmla="*/ 0 h 119"/>
                    <a:gd name="T14" fmla="*/ 1 w 326"/>
                    <a:gd name="T15" fmla="*/ 0 h 119"/>
                    <a:gd name="T16" fmla="*/ 1 w 326"/>
                    <a:gd name="T17" fmla="*/ 0 h 119"/>
                    <a:gd name="T18" fmla="*/ 1 w 326"/>
                    <a:gd name="T19" fmla="*/ 0 h 119"/>
                    <a:gd name="T20" fmla="*/ 1 w 326"/>
                    <a:gd name="T21" fmla="*/ 0 h 119"/>
                    <a:gd name="T22" fmla="*/ 1 w 326"/>
                    <a:gd name="T23" fmla="*/ 0 h 119"/>
                    <a:gd name="T24" fmla="*/ 1 w 326"/>
                    <a:gd name="T25" fmla="*/ 0 h 119"/>
                    <a:gd name="T26" fmla="*/ 1 w 326"/>
                    <a:gd name="T27" fmla="*/ 0 h 119"/>
                    <a:gd name="T28" fmla="*/ 1 w 326"/>
                    <a:gd name="T29" fmla="*/ 0 h 119"/>
                    <a:gd name="T30" fmla="*/ 1 w 326"/>
                    <a:gd name="T31" fmla="*/ 0 h 119"/>
                    <a:gd name="T32" fmla="*/ 1 w 326"/>
                    <a:gd name="T33" fmla="*/ 0 h 119"/>
                    <a:gd name="T34" fmla="*/ 1 w 326"/>
                    <a:gd name="T35" fmla="*/ 0 h 119"/>
                    <a:gd name="T36" fmla="*/ 1 w 326"/>
                    <a:gd name="T37" fmla="*/ 0 h 119"/>
                    <a:gd name="T38" fmla="*/ 1 w 326"/>
                    <a:gd name="T39" fmla="*/ 0 h 119"/>
                    <a:gd name="T40" fmla="*/ 1 w 326"/>
                    <a:gd name="T41" fmla="*/ 0 h 119"/>
                    <a:gd name="T42" fmla="*/ 1 w 326"/>
                    <a:gd name="T43" fmla="*/ 0 h 119"/>
                    <a:gd name="T44" fmla="*/ 1 w 326"/>
                    <a:gd name="T45" fmla="*/ 0 h 119"/>
                    <a:gd name="T46" fmla="*/ 1 w 326"/>
                    <a:gd name="T47" fmla="*/ 0 h 119"/>
                    <a:gd name="T48" fmla="*/ 1 w 326"/>
                    <a:gd name="T49" fmla="*/ 0 h 119"/>
                    <a:gd name="T50" fmla="*/ 1 w 326"/>
                    <a:gd name="T51" fmla="*/ 0 h 119"/>
                    <a:gd name="T52" fmla="*/ 1 w 326"/>
                    <a:gd name="T53" fmla="*/ 0 h 119"/>
                    <a:gd name="T54" fmla="*/ 1 w 326"/>
                    <a:gd name="T55" fmla="*/ 0 h 119"/>
                    <a:gd name="T56" fmla="*/ 1 w 326"/>
                    <a:gd name="T57" fmla="*/ 0 h 119"/>
                    <a:gd name="T58" fmla="*/ 1 w 326"/>
                    <a:gd name="T59" fmla="*/ 0 h 119"/>
                    <a:gd name="T60" fmla="*/ 1 w 326"/>
                    <a:gd name="T61" fmla="*/ 0 h 119"/>
                    <a:gd name="T62" fmla="*/ 1 w 326"/>
                    <a:gd name="T63" fmla="*/ 0 h 119"/>
                    <a:gd name="T64" fmla="*/ 1 w 326"/>
                    <a:gd name="T65" fmla="*/ 0 h 119"/>
                    <a:gd name="T66" fmla="*/ 1 w 326"/>
                    <a:gd name="T67" fmla="*/ 0 h 119"/>
                    <a:gd name="T68" fmla="*/ 1 w 326"/>
                    <a:gd name="T69" fmla="*/ 0 h 119"/>
                    <a:gd name="T70" fmla="*/ 1 w 326"/>
                    <a:gd name="T71" fmla="*/ 0 h 119"/>
                    <a:gd name="T72" fmla="*/ 1 w 326"/>
                    <a:gd name="T73" fmla="*/ 0 h 119"/>
                    <a:gd name="T74" fmla="*/ 1 w 326"/>
                    <a:gd name="T75" fmla="*/ 0 h 119"/>
                    <a:gd name="T76" fmla="*/ 1 w 326"/>
                    <a:gd name="T77" fmla="*/ 0 h 119"/>
                    <a:gd name="T78" fmla="*/ 1 w 326"/>
                    <a:gd name="T79" fmla="*/ 0 h 119"/>
                    <a:gd name="T80" fmla="*/ 1 w 326"/>
                    <a:gd name="T81" fmla="*/ 0 h 119"/>
                    <a:gd name="T82" fmla="*/ 1 w 326"/>
                    <a:gd name="T83" fmla="*/ 0 h 119"/>
                    <a:gd name="T84" fmla="*/ 1 w 326"/>
                    <a:gd name="T85" fmla="*/ 0 h 119"/>
                    <a:gd name="T86" fmla="*/ 0 w 326"/>
                    <a:gd name="T87" fmla="*/ 0 h 119"/>
                    <a:gd name="T88" fmla="*/ 0 w 326"/>
                    <a:gd name="T89" fmla="*/ 0 h 119"/>
                    <a:gd name="T90" fmla="*/ 1 w 326"/>
                    <a:gd name="T91" fmla="*/ 0 h 119"/>
                    <a:gd name="T92" fmla="*/ 1 w 326"/>
                    <a:gd name="T93" fmla="*/ 0 h 119"/>
                    <a:gd name="T94" fmla="*/ 1 w 326"/>
                    <a:gd name="T95" fmla="*/ 0 h 119"/>
                    <a:gd name="T96" fmla="*/ 1 w 326"/>
                    <a:gd name="T97" fmla="*/ 0 h 119"/>
                    <a:gd name="T98" fmla="*/ 1 w 326"/>
                    <a:gd name="T99" fmla="*/ 0 h 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6"/>
                    <a:gd name="T151" fmla="*/ 0 h 119"/>
                    <a:gd name="T152" fmla="*/ 326 w 326"/>
                    <a:gd name="T153" fmla="*/ 119 h 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6" h="119">
                      <a:moveTo>
                        <a:pt x="32" y="115"/>
                      </a:moveTo>
                      <a:lnTo>
                        <a:pt x="32" y="115"/>
                      </a:lnTo>
                      <a:lnTo>
                        <a:pt x="46" y="107"/>
                      </a:lnTo>
                      <a:lnTo>
                        <a:pt x="59" y="98"/>
                      </a:lnTo>
                      <a:lnTo>
                        <a:pt x="73" y="91"/>
                      </a:lnTo>
                      <a:lnTo>
                        <a:pt x="89" y="84"/>
                      </a:lnTo>
                      <a:lnTo>
                        <a:pt x="104" y="77"/>
                      </a:lnTo>
                      <a:lnTo>
                        <a:pt x="122" y="71"/>
                      </a:lnTo>
                      <a:lnTo>
                        <a:pt x="138" y="66"/>
                      </a:lnTo>
                      <a:lnTo>
                        <a:pt x="155" y="61"/>
                      </a:lnTo>
                      <a:lnTo>
                        <a:pt x="174" y="56"/>
                      </a:lnTo>
                      <a:lnTo>
                        <a:pt x="191" y="52"/>
                      </a:lnTo>
                      <a:lnTo>
                        <a:pt x="209" y="49"/>
                      </a:lnTo>
                      <a:lnTo>
                        <a:pt x="228" y="46"/>
                      </a:lnTo>
                      <a:lnTo>
                        <a:pt x="247" y="44"/>
                      </a:lnTo>
                      <a:lnTo>
                        <a:pt x="266" y="43"/>
                      </a:lnTo>
                      <a:lnTo>
                        <a:pt x="285" y="41"/>
                      </a:lnTo>
                      <a:lnTo>
                        <a:pt x="305" y="41"/>
                      </a:lnTo>
                      <a:lnTo>
                        <a:pt x="313" y="40"/>
                      </a:lnTo>
                      <a:lnTo>
                        <a:pt x="320" y="36"/>
                      </a:lnTo>
                      <a:lnTo>
                        <a:pt x="324" y="29"/>
                      </a:lnTo>
                      <a:lnTo>
                        <a:pt x="326" y="21"/>
                      </a:lnTo>
                      <a:lnTo>
                        <a:pt x="324" y="13"/>
                      </a:lnTo>
                      <a:lnTo>
                        <a:pt x="320" y="6"/>
                      </a:lnTo>
                      <a:lnTo>
                        <a:pt x="313" y="1"/>
                      </a:lnTo>
                      <a:lnTo>
                        <a:pt x="305" y="0"/>
                      </a:lnTo>
                      <a:lnTo>
                        <a:pt x="284" y="0"/>
                      </a:lnTo>
                      <a:lnTo>
                        <a:pt x="263" y="1"/>
                      </a:lnTo>
                      <a:lnTo>
                        <a:pt x="243" y="3"/>
                      </a:lnTo>
                      <a:lnTo>
                        <a:pt x="222" y="6"/>
                      </a:lnTo>
                      <a:lnTo>
                        <a:pt x="202" y="8"/>
                      </a:lnTo>
                      <a:lnTo>
                        <a:pt x="182" y="13"/>
                      </a:lnTo>
                      <a:lnTo>
                        <a:pt x="162" y="16"/>
                      </a:lnTo>
                      <a:lnTo>
                        <a:pt x="144" y="22"/>
                      </a:lnTo>
                      <a:lnTo>
                        <a:pt x="124" y="26"/>
                      </a:lnTo>
                      <a:lnTo>
                        <a:pt x="107" y="33"/>
                      </a:lnTo>
                      <a:lnTo>
                        <a:pt x="88" y="40"/>
                      </a:lnTo>
                      <a:lnTo>
                        <a:pt x="71" y="47"/>
                      </a:lnTo>
                      <a:lnTo>
                        <a:pt x="54" y="55"/>
                      </a:lnTo>
                      <a:lnTo>
                        <a:pt x="38" y="63"/>
                      </a:lnTo>
                      <a:lnTo>
                        <a:pt x="23" y="73"/>
                      </a:lnTo>
                      <a:lnTo>
                        <a:pt x="8" y="82"/>
                      </a:lnTo>
                      <a:lnTo>
                        <a:pt x="2" y="88"/>
                      </a:lnTo>
                      <a:lnTo>
                        <a:pt x="0" y="94"/>
                      </a:lnTo>
                      <a:lnTo>
                        <a:pt x="0" y="102"/>
                      </a:lnTo>
                      <a:lnTo>
                        <a:pt x="3" y="111"/>
                      </a:lnTo>
                      <a:lnTo>
                        <a:pt x="9" y="116"/>
                      </a:lnTo>
                      <a:lnTo>
                        <a:pt x="16" y="119"/>
                      </a:lnTo>
                      <a:lnTo>
                        <a:pt x="24" y="119"/>
                      </a:lnTo>
                      <a:lnTo>
                        <a:pt x="32"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99" name="Freeform 21">
                  <a:extLst>
                    <a:ext uri="{FF2B5EF4-FFF2-40B4-BE49-F238E27FC236}">
                      <a16:creationId xmlns:a16="http://schemas.microsoft.com/office/drawing/2014/main" id="{B5226443-9CD6-BF45-92D3-0FE3CD1CDA1B}"/>
                    </a:ext>
                  </a:extLst>
                </p:cNvPr>
                <p:cNvSpPr>
                  <a:spLocks/>
                </p:cNvSpPr>
                <p:nvPr/>
              </p:nvSpPr>
              <p:spPr bwMode="auto">
                <a:xfrm>
                  <a:off x="3256" y="1153"/>
                  <a:ext cx="160" cy="58"/>
                </a:xfrm>
                <a:custGeom>
                  <a:avLst/>
                  <a:gdLst>
                    <a:gd name="T0" fmla="*/ 0 w 321"/>
                    <a:gd name="T1" fmla="*/ 0 h 115"/>
                    <a:gd name="T2" fmla="*/ 0 w 321"/>
                    <a:gd name="T3" fmla="*/ 0 h 115"/>
                    <a:gd name="T4" fmla="*/ 0 w 321"/>
                    <a:gd name="T5" fmla="*/ 1 h 115"/>
                    <a:gd name="T6" fmla="*/ 0 w 321"/>
                    <a:gd name="T7" fmla="*/ 1 h 115"/>
                    <a:gd name="T8" fmla="*/ 0 w 321"/>
                    <a:gd name="T9" fmla="*/ 1 h 115"/>
                    <a:gd name="T10" fmla="*/ 0 w 321"/>
                    <a:gd name="T11" fmla="*/ 1 h 115"/>
                    <a:gd name="T12" fmla="*/ 0 w 321"/>
                    <a:gd name="T13" fmla="*/ 1 h 115"/>
                    <a:gd name="T14" fmla="*/ 0 w 321"/>
                    <a:gd name="T15" fmla="*/ 1 h 115"/>
                    <a:gd name="T16" fmla="*/ 0 w 321"/>
                    <a:gd name="T17" fmla="*/ 1 h 115"/>
                    <a:gd name="T18" fmla="*/ 0 w 321"/>
                    <a:gd name="T19" fmla="*/ 1 h 115"/>
                    <a:gd name="T20" fmla="*/ 0 w 321"/>
                    <a:gd name="T21" fmla="*/ 1 h 115"/>
                    <a:gd name="T22" fmla="*/ 0 w 321"/>
                    <a:gd name="T23" fmla="*/ 1 h 115"/>
                    <a:gd name="T24" fmla="*/ 0 w 321"/>
                    <a:gd name="T25" fmla="*/ 1 h 115"/>
                    <a:gd name="T26" fmla="*/ 0 w 321"/>
                    <a:gd name="T27" fmla="*/ 1 h 115"/>
                    <a:gd name="T28" fmla="*/ 0 w 321"/>
                    <a:gd name="T29" fmla="*/ 1 h 115"/>
                    <a:gd name="T30" fmla="*/ 0 w 321"/>
                    <a:gd name="T31" fmla="*/ 1 h 115"/>
                    <a:gd name="T32" fmla="*/ 0 w 321"/>
                    <a:gd name="T33" fmla="*/ 1 h 115"/>
                    <a:gd name="T34" fmla="*/ 0 w 321"/>
                    <a:gd name="T35" fmla="*/ 1 h 115"/>
                    <a:gd name="T36" fmla="*/ 0 w 321"/>
                    <a:gd name="T37" fmla="*/ 1 h 115"/>
                    <a:gd name="T38" fmla="*/ 0 w 321"/>
                    <a:gd name="T39" fmla="*/ 1 h 115"/>
                    <a:gd name="T40" fmla="*/ 0 w 321"/>
                    <a:gd name="T41" fmla="*/ 1 h 115"/>
                    <a:gd name="T42" fmla="*/ 0 w 321"/>
                    <a:gd name="T43" fmla="*/ 1 h 115"/>
                    <a:gd name="T44" fmla="*/ 0 w 321"/>
                    <a:gd name="T45" fmla="*/ 1 h 115"/>
                    <a:gd name="T46" fmla="*/ 0 w 321"/>
                    <a:gd name="T47" fmla="*/ 1 h 115"/>
                    <a:gd name="T48" fmla="*/ 0 w 321"/>
                    <a:gd name="T49" fmla="*/ 1 h 115"/>
                    <a:gd name="T50" fmla="*/ 0 w 321"/>
                    <a:gd name="T51" fmla="*/ 1 h 115"/>
                    <a:gd name="T52" fmla="*/ 0 w 321"/>
                    <a:gd name="T53" fmla="*/ 1 h 115"/>
                    <a:gd name="T54" fmla="*/ 0 w 321"/>
                    <a:gd name="T55" fmla="*/ 1 h 115"/>
                    <a:gd name="T56" fmla="*/ 0 w 321"/>
                    <a:gd name="T57" fmla="*/ 1 h 115"/>
                    <a:gd name="T58" fmla="*/ 0 w 321"/>
                    <a:gd name="T59" fmla="*/ 1 h 115"/>
                    <a:gd name="T60" fmla="*/ 0 w 321"/>
                    <a:gd name="T61" fmla="*/ 1 h 115"/>
                    <a:gd name="T62" fmla="*/ 0 w 321"/>
                    <a:gd name="T63" fmla="*/ 1 h 115"/>
                    <a:gd name="T64" fmla="*/ 0 w 321"/>
                    <a:gd name="T65" fmla="*/ 1 h 115"/>
                    <a:gd name="T66" fmla="*/ 0 w 321"/>
                    <a:gd name="T67" fmla="*/ 1 h 115"/>
                    <a:gd name="T68" fmla="*/ 0 w 321"/>
                    <a:gd name="T69" fmla="*/ 1 h 115"/>
                    <a:gd name="T70" fmla="*/ 0 w 321"/>
                    <a:gd name="T71" fmla="*/ 1 h 115"/>
                    <a:gd name="T72" fmla="*/ 0 w 321"/>
                    <a:gd name="T73" fmla="*/ 1 h 115"/>
                    <a:gd name="T74" fmla="*/ 0 w 321"/>
                    <a:gd name="T75" fmla="*/ 1 h 115"/>
                    <a:gd name="T76" fmla="*/ 0 w 321"/>
                    <a:gd name="T77" fmla="*/ 1 h 115"/>
                    <a:gd name="T78" fmla="*/ 0 w 321"/>
                    <a:gd name="T79" fmla="*/ 1 h 115"/>
                    <a:gd name="T80" fmla="*/ 0 w 321"/>
                    <a:gd name="T81" fmla="*/ 1 h 115"/>
                    <a:gd name="T82" fmla="*/ 0 w 321"/>
                    <a:gd name="T83" fmla="*/ 1 h 115"/>
                    <a:gd name="T84" fmla="*/ 0 w 321"/>
                    <a:gd name="T85" fmla="*/ 1 h 115"/>
                    <a:gd name="T86" fmla="*/ 0 w 321"/>
                    <a:gd name="T87" fmla="*/ 1 h 115"/>
                    <a:gd name="T88" fmla="*/ 0 w 321"/>
                    <a:gd name="T89" fmla="*/ 1 h 115"/>
                    <a:gd name="T90" fmla="*/ 0 w 321"/>
                    <a:gd name="T91" fmla="*/ 1 h 115"/>
                    <a:gd name="T92" fmla="*/ 0 w 321"/>
                    <a:gd name="T93" fmla="*/ 1 h 115"/>
                    <a:gd name="T94" fmla="*/ 0 w 321"/>
                    <a:gd name="T95" fmla="*/ 1 h 115"/>
                    <a:gd name="T96" fmla="*/ 0 w 321"/>
                    <a:gd name="T97" fmla="*/ 1 h 115"/>
                    <a:gd name="T98" fmla="*/ 0 w 321"/>
                    <a:gd name="T99" fmla="*/ 0 h 1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1"/>
                    <a:gd name="T151" fmla="*/ 0 h 115"/>
                    <a:gd name="T152" fmla="*/ 321 w 321"/>
                    <a:gd name="T153" fmla="*/ 115 h 11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1" h="115">
                      <a:moveTo>
                        <a:pt x="300" y="0"/>
                      </a:moveTo>
                      <a:lnTo>
                        <a:pt x="279" y="0"/>
                      </a:lnTo>
                      <a:lnTo>
                        <a:pt x="258" y="1"/>
                      </a:lnTo>
                      <a:lnTo>
                        <a:pt x="239" y="4"/>
                      </a:lnTo>
                      <a:lnTo>
                        <a:pt x="219" y="5"/>
                      </a:lnTo>
                      <a:lnTo>
                        <a:pt x="200" y="8"/>
                      </a:lnTo>
                      <a:lnTo>
                        <a:pt x="180" y="12"/>
                      </a:lnTo>
                      <a:lnTo>
                        <a:pt x="160" y="15"/>
                      </a:lnTo>
                      <a:lnTo>
                        <a:pt x="142" y="20"/>
                      </a:lnTo>
                      <a:lnTo>
                        <a:pt x="124" y="26"/>
                      </a:lnTo>
                      <a:lnTo>
                        <a:pt x="106" y="31"/>
                      </a:lnTo>
                      <a:lnTo>
                        <a:pt x="89" y="38"/>
                      </a:lnTo>
                      <a:lnTo>
                        <a:pt x="72" y="45"/>
                      </a:lnTo>
                      <a:lnTo>
                        <a:pt x="56" y="52"/>
                      </a:lnTo>
                      <a:lnTo>
                        <a:pt x="40" y="60"/>
                      </a:lnTo>
                      <a:lnTo>
                        <a:pt x="25" y="69"/>
                      </a:lnTo>
                      <a:lnTo>
                        <a:pt x="10" y="79"/>
                      </a:lnTo>
                      <a:lnTo>
                        <a:pt x="4" y="84"/>
                      </a:lnTo>
                      <a:lnTo>
                        <a:pt x="0" y="91"/>
                      </a:lnTo>
                      <a:lnTo>
                        <a:pt x="0" y="99"/>
                      </a:lnTo>
                      <a:lnTo>
                        <a:pt x="3" y="107"/>
                      </a:lnTo>
                      <a:lnTo>
                        <a:pt x="8" y="113"/>
                      </a:lnTo>
                      <a:lnTo>
                        <a:pt x="16" y="115"/>
                      </a:lnTo>
                      <a:lnTo>
                        <a:pt x="25" y="115"/>
                      </a:lnTo>
                      <a:lnTo>
                        <a:pt x="31" y="113"/>
                      </a:lnTo>
                      <a:lnTo>
                        <a:pt x="45" y="105"/>
                      </a:lnTo>
                      <a:lnTo>
                        <a:pt x="59" y="97"/>
                      </a:lnTo>
                      <a:lnTo>
                        <a:pt x="74" y="90"/>
                      </a:lnTo>
                      <a:lnTo>
                        <a:pt x="89" y="83"/>
                      </a:lnTo>
                      <a:lnTo>
                        <a:pt x="105" y="76"/>
                      </a:lnTo>
                      <a:lnTo>
                        <a:pt x="121" y="71"/>
                      </a:lnTo>
                      <a:lnTo>
                        <a:pt x="137" y="66"/>
                      </a:lnTo>
                      <a:lnTo>
                        <a:pt x="155" y="60"/>
                      </a:lnTo>
                      <a:lnTo>
                        <a:pt x="172" y="57"/>
                      </a:lnTo>
                      <a:lnTo>
                        <a:pt x="189" y="52"/>
                      </a:lnTo>
                      <a:lnTo>
                        <a:pt x="208" y="50"/>
                      </a:lnTo>
                      <a:lnTo>
                        <a:pt x="225" y="46"/>
                      </a:lnTo>
                      <a:lnTo>
                        <a:pt x="243" y="44"/>
                      </a:lnTo>
                      <a:lnTo>
                        <a:pt x="263" y="43"/>
                      </a:lnTo>
                      <a:lnTo>
                        <a:pt x="281" y="42"/>
                      </a:lnTo>
                      <a:lnTo>
                        <a:pt x="300" y="42"/>
                      </a:lnTo>
                      <a:lnTo>
                        <a:pt x="308" y="41"/>
                      </a:lnTo>
                      <a:lnTo>
                        <a:pt x="315" y="36"/>
                      </a:lnTo>
                      <a:lnTo>
                        <a:pt x="319" y="29"/>
                      </a:lnTo>
                      <a:lnTo>
                        <a:pt x="321" y="21"/>
                      </a:lnTo>
                      <a:lnTo>
                        <a:pt x="319" y="13"/>
                      </a:lnTo>
                      <a:lnTo>
                        <a:pt x="315" y="6"/>
                      </a:lnTo>
                      <a:lnTo>
                        <a:pt x="308" y="1"/>
                      </a:lnTo>
                      <a:lnTo>
                        <a:pt x="3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0" name="Freeform 22">
                  <a:extLst>
                    <a:ext uri="{FF2B5EF4-FFF2-40B4-BE49-F238E27FC236}">
                      <a16:creationId xmlns:a16="http://schemas.microsoft.com/office/drawing/2014/main" id="{EE99661D-CA4E-E74D-B275-294443F6E6A0}"/>
                    </a:ext>
                  </a:extLst>
                </p:cNvPr>
                <p:cNvSpPr>
                  <a:spLocks/>
                </p:cNvSpPr>
                <p:nvPr/>
              </p:nvSpPr>
              <p:spPr bwMode="auto">
                <a:xfrm>
                  <a:off x="3033" y="1080"/>
                  <a:ext cx="163" cy="59"/>
                </a:xfrm>
                <a:custGeom>
                  <a:avLst/>
                  <a:gdLst>
                    <a:gd name="T0" fmla="*/ 0 w 327"/>
                    <a:gd name="T1" fmla="*/ 0 h 119"/>
                    <a:gd name="T2" fmla="*/ 0 w 327"/>
                    <a:gd name="T3" fmla="*/ 0 h 119"/>
                    <a:gd name="T4" fmla="*/ 0 w 327"/>
                    <a:gd name="T5" fmla="*/ 0 h 119"/>
                    <a:gd name="T6" fmla="*/ 0 w 327"/>
                    <a:gd name="T7" fmla="*/ 0 h 119"/>
                    <a:gd name="T8" fmla="*/ 0 w 327"/>
                    <a:gd name="T9" fmla="*/ 0 h 119"/>
                    <a:gd name="T10" fmla="*/ 0 w 327"/>
                    <a:gd name="T11" fmla="*/ 0 h 119"/>
                    <a:gd name="T12" fmla="*/ 0 w 327"/>
                    <a:gd name="T13" fmla="*/ 0 h 119"/>
                    <a:gd name="T14" fmla="*/ 0 w 327"/>
                    <a:gd name="T15" fmla="*/ 0 h 119"/>
                    <a:gd name="T16" fmla="*/ 0 w 327"/>
                    <a:gd name="T17" fmla="*/ 0 h 119"/>
                    <a:gd name="T18" fmla="*/ 0 w 327"/>
                    <a:gd name="T19" fmla="*/ 0 h 119"/>
                    <a:gd name="T20" fmla="*/ 0 w 327"/>
                    <a:gd name="T21" fmla="*/ 0 h 119"/>
                    <a:gd name="T22" fmla="*/ 0 w 327"/>
                    <a:gd name="T23" fmla="*/ 0 h 119"/>
                    <a:gd name="T24" fmla="*/ 0 w 327"/>
                    <a:gd name="T25" fmla="*/ 0 h 119"/>
                    <a:gd name="T26" fmla="*/ 0 w 327"/>
                    <a:gd name="T27" fmla="*/ 0 h 119"/>
                    <a:gd name="T28" fmla="*/ 0 w 327"/>
                    <a:gd name="T29" fmla="*/ 0 h 119"/>
                    <a:gd name="T30" fmla="*/ 0 w 327"/>
                    <a:gd name="T31" fmla="*/ 0 h 119"/>
                    <a:gd name="T32" fmla="*/ 0 w 327"/>
                    <a:gd name="T33" fmla="*/ 0 h 119"/>
                    <a:gd name="T34" fmla="*/ 0 w 327"/>
                    <a:gd name="T35" fmla="*/ 0 h 119"/>
                    <a:gd name="T36" fmla="*/ 0 w 327"/>
                    <a:gd name="T37" fmla="*/ 0 h 119"/>
                    <a:gd name="T38" fmla="*/ 0 w 327"/>
                    <a:gd name="T39" fmla="*/ 0 h 119"/>
                    <a:gd name="T40" fmla="*/ 0 w 327"/>
                    <a:gd name="T41" fmla="*/ 0 h 119"/>
                    <a:gd name="T42" fmla="*/ 0 w 327"/>
                    <a:gd name="T43" fmla="*/ 0 h 119"/>
                    <a:gd name="T44" fmla="*/ 0 w 327"/>
                    <a:gd name="T45" fmla="*/ 0 h 119"/>
                    <a:gd name="T46" fmla="*/ 0 w 327"/>
                    <a:gd name="T47" fmla="*/ 0 h 119"/>
                    <a:gd name="T48" fmla="*/ 0 w 327"/>
                    <a:gd name="T49" fmla="*/ 0 h 119"/>
                    <a:gd name="T50" fmla="*/ 0 w 327"/>
                    <a:gd name="T51" fmla="*/ 0 h 119"/>
                    <a:gd name="T52" fmla="*/ 0 w 327"/>
                    <a:gd name="T53" fmla="*/ 0 h 119"/>
                    <a:gd name="T54" fmla="*/ 0 w 327"/>
                    <a:gd name="T55" fmla="*/ 0 h 119"/>
                    <a:gd name="T56" fmla="*/ 0 w 327"/>
                    <a:gd name="T57" fmla="*/ 0 h 119"/>
                    <a:gd name="T58" fmla="*/ 0 w 327"/>
                    <a:gd name="T59" fmla="*/ 0 h 119"/>
                    <a:gd name="T60" fmla="*/ 0 w 327"/>
                    <a:gd name="T61" fmla="*/ 0 h 119"/>
                    <a:gd name="T62" fmla="*/ 0 w 327"/>
                    <a:gd name="T63" fmla="*/ 0 h 119"/>
                    <a:gd name="T64" fmla="*/ 0 w 327"/>
                    <a:gd name="T65" fmla="*/ 0 h 119"/>
                    <a:gd name="T66" fmla="*/ 0 w 327"/>
                    <a:gd name="T67" fmla="*/ 0 h 119"/>
                    <a:gd name="T68" fmla="*/ 0 w 327"/>
                    <a:gd name="T69" fmla="*/ 0 h 119"/>
                    <a:gd name="T70" fmla="*/ 0 w 327"/>
                    <a:gd name="T71" fmla="*/ 0 h 119"/>
                    <a:gd name="T72" fmla="*/ 0 w 327"/>
                    <a:gd name="T73" fmla="*/ 0 h 119"/>
                    <a:gd name="T74" fmla="*/ 0 w 327"/>
                    <a:gd name="T75" fmla="*/ 0 h 119"/>
                    <a:gd name="T76" fmla="*/ 0 w 327"/>
                    <a:gd name="T77" fmla="*/ 0 h 119"/>
                    <a:gd name="T78" fmla="*/ 0 w 327"/>
                    <a:gd name="T79" fmla="*/ 0 h 119"/>
                    <a:gd name="T80" fmla="*/ 0 w 327"/>
                    <a:gd name="T81" fmla="*/ 0 h 119"/>
                    <a:gd name="T82" fmla="*/ 0 w 327"/>
                    <a:gd name="T83" fmla="*/ 0 h 119"/>
                    <a:gd name="T84" fmla="*/ 0 w 327"/>
                    <a:gd name="T85" fmla="*/ 0 h 119"/>
                    <a:gd name="T86" fmla="*/ 0 w 327"/>
                    <a:gd name="T87" fmla="*/ 0 h 119"/>
                    <a:gd name="T88" fmla="*/ 0 w 327"/>
                    <a:gd name="T89" fmla="*/ 0 h 119"/>
                    <a:gd name="T90" fmla="*/ 0 w 327"/>
                    <a:gd name="T91" fmla="*/ 0 h 119"/>
                    <a:gd name="T92" fmla="*/ 0 w 327"/>
                    <a:gd name="T93" fmla="*/ 0 h 119"/>
                    <a:gd name="T94" fmla="*/ 0 w 327"/>
                    <a:gd name="T95" fmla="*/ 0 h 119"/>
                    <a:gd name="T96" fmla="*/ 0 w 327"/>
                    <a:gd name="T97" fmla="*/ 0 h 1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7"/>
                    <a:gd name="T148" fmla="*/ 0 h 119"/>
                    <a:gd name="T149" fmla="*/ 327 w 327"/>
                    <a:gd name="T150" fmla="*/ 119 h 1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7" h="119">
                      <a:moveTo>
                        <a:pt x="21" y="41"/>
                      </a:moveTo>
                      <a:lnTo>
                        <a:pt x="41" y="41"/>
                      </a:lnTo>
                      <a:lnTo>
                        <a:pt x="60" y="43"/>
                      </a:lnTo>
                      <a:lnTo>
                        <a:pt x="79" y="44"/>
                      </a:lnTo>
                      <a:lnTo>
                        <a:pt x="97" y="46"/>
                      </a:lnTo>
                      <a:lnTo>
                        <a:pt x="117" y="49"/>
                      </a:lnTo>
                      <a:lnTo>
                        <a:pt x="134" y="52"/>
                      </a:lnTo>
                      <a:lnTo>
                        <a:pt x="153" y="56"/>
                      </a:lnTo>
                      <a:lnTo>
                        <a:pt x="170" y="61"/>
                      </a:lnTo>
                      <a:lnTo>
                        <a:pt x="187" y="66"/>
                      </a:lnTo>
                      <a:lnTo>
                        <a:pt x="204" y="71"/>
                      </a:lnTo>
                      <a:lnTo>
                        <a:pt x="221" y="77"/>
                      </a:lnTo>
                      <a:lnTo>
                        <a:pt x="237" y="84"/>
                      </a:lnTo>
                      <a:lnTo>
                        <a:pt x="252" y="91"/>
                      </a:lnTo>
                      <a:lnTo>
                        <a:pt x="267" y="98"/>
                      </a:lnTo>
                      <a:lnTo>
                        <a:pt x="280" y="107"/>
                      </a:lnTo>
                      <a:lnTo>
                        <a:pt x="294" y="115"/>
                      </a:lnTo>
                      <a:lnTo>
                        <a:pt x="302" y="119"/>
                      </a:lnTo>
                      <a:lnTo>
                        <a:pt x="310" y="119"/>
                      </a:lnTo>
                      <a:lnTo>
                        <a:pt x="317" y="116"/>
                      </a:lnTo>
                      <a:lnTo>
                        <a:pt x="323" y="111"/>
                      </a:lnTo>
                      <a:lnTo>
                        <a:pt x="327" y="102"/>
                      </a:lnTo>
                      <a:lnTo>
                        <a:pt x="327" y="94"/>
                      </a:lnTo>
                      <a:lnTo>
                        <a:pt x="323" y="88"/>
                      </a:lnTo>
                      <a:lnTo>
                        <a:pt x="317" y="82"/>
                      </a:lnTo>
                      <a:lnTo>
                        <a:pt x="302" y="73"/>
                      </a:lnTo>
                      <a:lnTo>
                        <a:pt x="287" y="63"/>
                      </a:lnTo>
                      <a:lnTo>
                        <a:pt x="271" y="55"/>
                      </a:lnTo>
                      <a:lnTo>
                        <a:pt x="255" y="47"/>
                      </a:lnTo>
                      <a:lnTo>
                        <a:pt x="238" y="40"/>
                      </a:lnTo>
                      <a:lnTo>
                        <a:pt x="219" y="33"/>
                      </a:lnTo>
                      <a:lnTo>
                        <a:pt x="201" y="26"/>
                      </a:lnTo>
                      <a:lnTo>
                        <a:pt x="183" y="22"/>
                      </a:lnTo>
                      <a:lnTo>
                        <a:pt x="163" y="16"/>
                      </a:lnTo>
                      <a:lnTo>
                        <a:pt x="144" y="13"/>
                      </a:lnTo>
                      <a:lnTo>
                        <a:pt x="124" y="8"/>
                      </a:lnTo>
                      <a:lnTo>
                        <a:pt x="104" y="6"/>
                      </a:lnTo>
                      <a:lnTo>
                        <a:pt x="83" y="3"/>
                      </a:lnTo>
                      <a:lnTo>
                        <a:pt x="63" y="1"/>
                      </a:lnTo>
                      <a:lnTo>
                        <a:pt x="42" y="0"/>
                      </a:lnTo>
                      <a:lnTo>
                        <a:pt x="21" y="0"/>
                      </a:lnTo>
                      <a:lnTo>
                        <a:pt x="13" y="1"/>
                      </a:lnTo>
                      <a:lnTo>
                        <a:pt x="6" y="6"/>
                      </a:lnTo>
                      <a:lnTo>
                        <a:pt x="2" y="13"/>
                      </a:lnTo>
                      <a:lnTo>
                        <a:pt x="0" y="21"/>
                      </a:lnTo>
                      <a:lnTo>
                        <a:pt x="2" y="29"/>
                      </a:lnTo>
                      <a:lnTo>
                        <a:pt x="6" y="36"/>
                      </a:lnTo>
                      <a:lnTo>
                        <a:pt x="13" y="40"/>
                      </a:lnTo>
                      <a:lnTo>
                        <a:pt x="2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1" name="Freeform 23">
                  <a:extLst>
                    <a:ext uri="{FF2B5EF4-FFF2-40B4-BE49-F238E27FC236}">
                      <a16:creationId xmlns:a16="http://schemas.microsoft.com/office/drawing/2014/main" id="{1DFEBEB0-AC65-8A4A-9770-708FF76C715C}"/>
                    </a:ext>
                  </a:extLst>
                </p:cNvPr>
                <p:cNvSpPr>
                  <a:spLocks/>
                </p:cNvSpPr>
                <p:nvPr/>
              </p:nvSpPr>
              <p:spPr bwMode="auto">
                <a:xfrm>
                  <a:off x="3352" y="1238"/>
                  <a:ext cx="31" cy="41"/>
                </a:xfrm>
                <a:custGeom>
                  <a:avLst/>
                  <a:gdLst>
                    <a:gd name="T0" fmla="*/ 1 w 62"/>
                    <a:gd name="T1" fmla="*/ 0 h 83"/>
                    <a:gd name="T2" fmla="*/ 1 w 62"/>
                    <a:gd name="T3" fmla="*/ 0 h 83"/>
                    <a:gd name="T4" fmla="*/ 1 w 62"/>
                    <a:gd name="T5" fmla="*/ 0 h 83"/>
                    <a:gd name="T6" fmla="*/ 1 w 62"/>
                    <a:gd name="T7" fmla="*/ 0 h 83"/>
                    <a:gd name="T8" fmla="*/ 1 w 62"/>
                    <a:gd name="T9" fmla="*/ 0 h 83"/>
                    <a:gd name="T10" fmla="*/ 1 w 62"/>
                    <a:gd name="T11" fmla="*/ 0 h 83"/>
                    <a:gd name="T12" fmla="*/ 1 w 62"/>
                    <a:gd name="T13" fmla="*/ 0 h 83"/>
                    <a:gd name="T14" fmla="*/ 1 w 62"/>
                    <a:gd name="T15" fmla="*/ 0 h 83"/>
                    <a:gd name="T16" fmla="*/ 1 w 62"/>
                    <a:gd name="T17" fmla="*/ 0 h 83"/>
                    <a:gd name="T18" fmla="*/ 1 w 62"/>
                    <a:gd name="T19" fmla="*/ 0 h 83"/>
                    <a:gd name="T20" fmla="*/ 1 w 62"/>
                    <a:gd name="T21" fmla="*/ 0 h 83"/>
                    <a:gd name="T22" fmla="*/ 1 w 62"/>
                    <a:gd name="T23" fmla="*/ 0 h 83"/>
                    <a:gd name="T24" fmla="*/ 1 w 62"/>
                    <a:gd name="T25" fmla="*/ 0 h 83"/>
                    <a:gd name="T26" fmla="*/ 1 w 62"/>
                    <a:gd name="T27" fmla="*/ 0 h 83"/>
                    <a:gd name="T28" fmla="*/ 1 w 62"/>
                    <a:gd name="T29" fmla="*/ 0 h 83"/>
                    <a:gd name="T30" fmla="*/ 1 w 62"/>
                    <a:gd name="T31" fmla="*/ 0 h 83"/>
                    <a:gd name="T32" fmla="*/ 1 w 62"/>
                    <a:gd name="T33" fmla="*/ 0 h 83"/>
                    <a:gd name="T34" fmla="*/ 1 w 62"/>
                    <a:gd name="T35" fmla="*/ 0 h 83"/>
                    <a:gd name="T36" fmla="*/ 1 w 62"/>
                    <a:gd name="T37" fmla="*/ 0 h 83"/>
                    <a:gd name="T38" fmla="*/ 1 w 62"/>
                    <a:gd name="T39" fmla="*/ 0 h 83"/>
                    <a:gd name="T40" fmla="*/ 0 w 62"/>
                    <a:gd name="T41" fmla="*/ 0 h 83"/>
                    <a:gd name="T42" fmla="*/ 1 w 62"/>
                    <a:gd name="T43" fmla="*/ 0 h 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83"/>
                    <a:gd name="T68" fmla="*/ 62 w 62"/>
                    <a:gd name="T69" fmla="*/ 83 h 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83">
                      <a:moveTo>
                        <a:pt x="24" y="83"/>
                      </a:moveTo>
                      <a:lnTo>
                        <a:pt x="28" y="81"/>
                      </a:lnTo>
                      <a:lnTo>
                        <a:pt x="33" y="81"/>
                      </a:lnTo>
                      <a:lnTo>
                        <a:pt x="38" y="80"/>
                      </a:lnTo>
                      <a:lnTo>
                        <a:pt x="43" y="79"/>
                      </a:lnTo>
                      <a:lnTo>
                        <a:pt x="48" y="78"/>
                      </a:lnTo>
                      <a:lnTo>
                        <a:pt x="53" y="78"/>
                      </a:lnTo>
                      <a:lnTo>
                        <a:pt x="57" y="77"/>
                      </a:lnTo>
                      <a:lnTo>
                        <a:pt x="62" y="77"/>
                      </a:lnTo>
                      <a:lnTo>
                        <a:pt x="55" y="66"/>
                      </a:lnTo>
                      <a:lnTo>
                        <a:pt x="49" y="56"/>
                      </a:lnTo>
                      <a:lnTo>
                        <a:pt x="43" y="46"/>
                      </a:lnTo>
                      <a:lnTo>
                        <a:pt x="38" y="35"/>
                      </a:lnTo>
                      <a:lnTo>
                        <a:pt x="32" y="26"/>
                      </a:lnTo>
                      <a:lnTo>
                        <a:pt x="26" y="17"/>
                      </a:lnTo>
                      <a:lnTo>
                        <a:pt x="21" y="8"/>
                      </a:lnTo>
                      <a:lnTo>
                        <a:pt x="16" y="0"/>
                      </a:lnTo>
                      <a:lnTo>
                        <a:pt x="12" y="1"/>
                      </a:lnTo>
                      <a:lnTo>
                        <a:pt x="8" y="1"/>
                      </a:lnTo>
                      <a:lnTo>
                        <a:pt x="4" y="1"/>
                      </a:lnTo>
                      <a:lnTo>
                        <a:pt x="0" y="2"/>
                      </a:lnTo>
                      <a:lnTo>
                        <a:pt x="24"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2" name="Freeform 24">
                  <a:extLst>
                    <a:ext uri="{FF2B5EF4-FFF2-40B4-BE49-F238E27FC236}">
                      <a16:creationId xmlns:a16="http://schemas.microsoft.com/office/drawing/2014/main" id="{C91B71D3-7946-074E-969B-2B035A6AC1DB}"/>
                    </a:ext>
                  </a:extLst>
                </p:cNvPr>
                <p:cNvSpPr>
                  <a:spLocks/>
                </p:cNvSpPr>
                <p:nvPr/>
              </p:nvSpPr>
              <p:spPr bwMode="auto">
                <a:xfrm>
                  <a:off x="3043" y="1234"/>
                  <a:ext cx="30" cy="42"/>
                </a:xfrm>
                <a:custGeom>
                  <a:avLst/>
                  <a:gdLst>
                    <a:gd name="T0" fmla="*/ 1 w 60"/>
                    <a:gd name="T1" fmla="*/ 1 h 84"/>
                    <a:gd name="T2" fmla="*/ 1 w 60"/>
                    <a:gd name="T3" fmla="*/ 1 h 84"/>
                    <a:gd name="T4" fmla="*/ 1 w 60"/>
                    <a:gd name="T5" fmla="*/ 0 h 84"/>
                    <a:gd name="T6" fmla="*/ 1 w 60"/>
                    <a:gd name="T7" fmla="*/ 0 h 84"/>
                    <a:gd name="T8" fmla="*/ 1 w 60"/>
                    <a:gd name="T9" fmla="*/ 0 h 84"/>
                    <a:gd name="T10" fmla="*/ 1 w 60"/>
                    <a:gd name="T11" fmla="*/ 0 h 84"/>
                    <a:gd name="T12" fmla="*/ 0 w 60"/>
                    <a:gd name="T13" fmla="*/ 1 h 84"/>
                    <a:gd name="T14" fmla="*/ 0 w 60"/>
                    <a:gd name="T15" fmla="*/ 1 h 84"/>
                    <a:gd name="T16" fmla="*/ 1 w 60"/>
                    <a:gd name="T17" fmla="*/ 1 h 84"/>
                    <a:gd name="T18" fmla="*/ 1 w 60"/>
                    <a:gd name="T19" fmla="*/ 1 h 84"/>
                    <a:gd name="T20" fmla="*/ 1 w 60"/>
                    <a:gd name="T21" fmla="*/ 1 h 84"/>
                    <a:gd name="T22" fmla="*/ 1 w 60"/>
                    <a:gd name="T23" fmla="*/ 1 h 84"/>
                    <a:gd name="T24" fmla="*/ 1 w 60"/>
                    <a:gd name="T25" fmla="*/ 1 h 84"/>
                    <a:gd name="T26" fmla="*/ 1 w 60"/>
                    <a:gd name="T27" fmla="*/ 1 h 84"/>
                    <a:gd name="T28" fmla="*/ 1 w 60"/>
                    <a:gd name="T29" fmla="*/ 1 h 84"/>
                    <a:gd name="T30" fmla="*/ 1 w 60"/>
                    <a:gd name="T31" fmla="*/ 1 h 84"/>
                    <a:gd name="T32" fmla="*/ 1 w 60"/>
                    <a:gd name="T33" fmla="*/ 1 h 84"/>
                    <a:gd name="T34" fmla="*/ 1 w 60"/>
                    <a:gd name="T35" fmla="*/ 1 h 84"/>
                    <a:gd name="T36" fmla="*/ 1 w 60"/>
                    <a:gd name="T37" fmla="*/ 1 h 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84"/>
                    <a:gd name="T59" fmla="*/ 60 w 60"/>
                    <a:gd name="T60" fmla="*/ 84 h 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84">
                      <a:moveTo>
                        <a:pt x="60" y="84"/>
                      </a:moveTo>
                      <a:lnTo>
                        <a:pt x="54" y="1"/>
                      </a:lnTo>
                      <a:lnTo>
                        <a:pt x="48" y="0"/>
                      </a:lnTo>
                      <a:lnTo>
                        <a:pt x="44" y="0"/>
                      </a:lnTo>
                      <a:lnTo>
                        <a:pt x="38" y="0"/>
                      </a:lnTo>
                      <a:lnTo>
                        <a:pt x="32" y="0"/>
                      </a:lnTo>
                      <a:lnTo>
                        <a:pt x="0" y="81"/>
                      </a:lnTo>
                      <a:lnTo>
                        <a:pt x="1" y="81"/>
                      </a:lnTo>
                      <a:lnTo>
                        <a:pt x="8" y="81"/>
                      </a:lnTo>
                      <a:lnTo>
                        <a:pt x="16" y="81"/>
                      </a:lnTo>
                      <a:lnTo>
                        <a:pt x="23" y="81"/>
                      </a:lnTo>
                      <a:lnTo>
                        <a:pt x="31" y="83"/>
                      </a:lnTo>
                      <a:lnTo>
                        <a:pt x="38" y="83"/>
                      </a:lnTo>
                      <a:lnTo>
                        <a:pt x="45" y="83"/>
                      </a:lnTo>
                      <a:lnTo>
                        <a:pt x="53" y="84"/>
                      </a:lnTo>
                      <a:lnTo>
                        <a:pt x="6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3" name="Freeform 25">
                  <a:extLst>
                    <a:ext uri="{FF2B5EF4-FFF2-40B4-BE49-F238E27FC236}">
                      <a16:creationId xmlns:a16="http://schemas.microsoft.com/office/drawing/2014/main" id="{6BAB0166-E8A2-2D41-AAF3-979D9CF2751C}"/>
                    </a:ext>
                  </a:extLst>
                </p:cNvPr>
                <p:cNvSpPr>
                  <a:spLocks/>
                </p:cNvSpPr>
                <p:nvPr/>
              </p:nvSpPr>
              <p:spPr bwMode="auto">
                <a:xfrm>
                  <a:off x="2967" y="974"/>
                  <a:ext cx="521" cy="370"/>
                </a:xfrm>
                <a:custGeom>
                  <a:avLst/>
                  <a:gdLst>
                    <a:gd name="T0" fmla="*/ 1 w 1041"/>
                    <a:gd name="T1" fmla="*/ 0 h 741"/>
                    <a:gd name="T2" fmla="*/ 1 w 1041"/>
                    <a:gd name="T3" fmla="*/ 0 h 741"/>
                    <a:gd name="T4" fmla="*/ 1 w 1041"/>
                    <a:gd name="T5" fmla="*/ 0 h 741"/>
                    <a:gd name="T6" fmla="*/ 1 w 1041"/>
                    <a:gd name="T7" fmla="*/ 0 h 741"/>
                    <a:gd name="T8" fmla="*/ 1 w 1041"/>
                    <a:gd name="T9" fmla="*/ 0 h 741"/>
                    <a:gd name="T10" fmla="*/ 1 w 1041"/>
                    <a:gd name="T11" fmla="*/ 0 h 741"/>
                    <a:gd name="T12" fmla="*/ 1 w 1041"/>
                    <a:gd name="T13" fmla="*/ 0 h 741"/>
                    <a:gd name="T14" fmla="*/ 1 w 1041"/>
                    <a:gd name="T15" fmla="*/ 0 h 741"/>
                    <a:gd name="T16" fmla="*/ 1 w 1041"/>
                    <a:gd name="T17" fmla="*/ 0 h 741"/>
                    <a:gd name="T18" fmla="*/ 1 w 1041"/>
                    <a:gd name="T19" fmla="*/ 0 h 741"/>
                    <a:gd name="T20" fmla="*/ 1 w 1041"/>
                    <a:gd name="T21" fmla="*/ 0 h 741"/>
                    <a:gd name="T22" fmla="*/ 1 w 1041"/>
                    <a:gd name="T23" fmla="*/ 0 h 741"/>
                    <a:gd name="T24" fmla="*/ 0 w 1041"/>
                    <a:gd name="T25" fmla="*/ 0 h 741"/>
                    <a:gd name="T26" fmla="*/ 1 w 1041"/>
                    <a:gd name="T27" fmla="*/ 0 h 741"/>
                    <a:gd name="T28" fmla="*/ 1 w 1041"/>
                    <a:gd name="T29" fmla="*/ 0 h 741"/>
                    <a:gd name="T30" fmla="*/ 1 w 1041"/>
                    <a:gd name="T31" fmla="*/ 0 h 741"/>
                    <a:gd name="T32" fmla="*/ 1 w 1041"/>
                    <a:gd name="T33" fmla="*/ 0 h 741"/>
                    <a:gd name="T34" fmla="*/ 1 w 1041"/>
                    <a:gd name="T35" fmla="*/ 0 h 741"/>
                    <a:gd name="T36" fmla="*/ 1 w 1041"/>
                    <a:gd name="T37" fmla="*/ 0 h 741"/>
                    <a:gd name="T38" fmla="*/ 1 w 1041"/>
                    <a:gd name="T39" fmla="*/ 0 h 741"/>
                    <a:gd name="T40" fmla="*/ 1 w 1041"/>
                    <a:gd name="T41" fmla="*/ 0 h 741"/>
                    <a:gd name="T42" fmla="*/ 1 w 1041"/>
                    <a:gd name="T43" fmla="*/ 0 h 741"/>
                    <a:gd name="T44" fmla="*/ 1 w 1041"/>
                    <a:gd name="T45" fmla="*/ 0 h 741"/>
                    <a:gd name="T46" fmla="*/ 1 w 1041"/>
                    <a:gd name="T47" fmla="*/ 0 h 741"/>
                    <a:gd name="T48" fmla="*/ 1 w 1041"/>
                    <a:gd name="T49" fmla="*/ 0 h 741"/>
                    <a:gd name="T50" fmla="*/ 1 w 1041"/>
                    <a:gd name="T51" fmla="*/ 0 h 741"/>
                    <a:gd name="T52" fmla="*/ 1 w 1041"/>
                    <a:gd name="T53" fmla="*/ 0 h 741"/>
                    <a:gd name="T54" fmla="*/ 1 w 1041"/>
                    <a:gd name="T55" fmla="*/ 0 h 741"/>
                    <a:gd name="T56" fmla="*/ 1 w 1041"/>
                    <a:gd name="T57" fmla="*/ 0 h 741"/>
                    <a:gd name="T58" fmla="*/ 1 w 1041"/>
                    <a:gd name="T59" fmla="*/ 0 h 741"/>
                    <a:gd name="T60" fmla="*/ 1 w 1041"/>
                    <a:gd name="T61" fmla="*/ 0 h 741"/>
                    <a:gd name="T62" fmla="*/ 1 w 1041"/>
                    <a:gd name="T63" fmla="*/ 0 h 741"/>
                    <a:gd name="T64" fmla="*/ 1 w 1041"/>
                    <a:gd name="T65" fmla="*/ 0 h 741"/>
                    <a:gd name="T66" fmla="*/ 1 w 1041"/>
                    <a:gd name="T67" fmla="*/ 0 h 741"/>
                    <a:gd name="T68" fmla="*/ 1 w 1041"/>
                    <a:gd name="T69" fmla="*/ 0 h 741"/>
                    <a:gd name="T70" fmla="*/ 1 w 1041"/>
                    <a:gd name="T71" fmla="*/ 0 h 741"/>
                    <a:gd name="T72" fmla="*/ 1 w 1041"/>
                    <a:gd name="T73" fmla="*/ 0 h 741"/>
                    <a:gd name="T74" fmla="*/ 1 w 1041"/>
                    <a:gd name="T75" fmla="*/ 0 h 741"/>
                    <a:gd name="T76" fmla="*/ 1 w 1041"/>
                    <a:gd name="T77" fmla="*/ 0 h 741"/>
                    <a:gd name="T78" fmla="*/ 1 w 1041"/>
                    <a:gd name="T79" fmla="*/ 0 h 741"/>
                    <a:gd name="T80" fmla="*/ 1 w 1041"/>
                    <a:gd name="T81" fmla="*/ 0 h 741"/>
                    <a:gd name="T82" fmla="*/ 1 w 1041"/>
                    <a:gd name="T83" fmla="*/ 0 h 741"/>
                    <a:gd name="T84" fmla="*/ 1 w 1041"/>
                    <a:gd name="T85" fmla="*/ 0 h 741"/>
                    <a:gd name="T86" fmla="*/ 1 w 1041"/>
                    <a:gd name="T87" fmla="*/ 0 h 741"/>
                    <a:gd name="T88" fmla="*/ 1 w 1041"/>
                    <a:gd name="T89" fmla="*/ 0 h 741"/>
                    <a:gd name="T90" fmla="*/ 1 w 1041"/>
                    <a:gd name="T91" fmla="*/ 0 h 741"/>
                    <a:gd name="T92" fmla="*/ 1 w 1041"/>
                    <a:gd name="T93" fmla="*/ 0 h 741"/>
                    <a:gd name="T94" fmla="*/ 1 w 1041"/>
                    <a:gd name="T95" fmla="*/ 0 h 741"/>
                    <a:gd name="T96" fmla="*/ 1 w 1041"/>
                    <a:gd name="T97" fmla="*/ 0 h 741"/>
                    <a:gd name="T98" fmla="*/ 1 w 1041"/>
                    <a:gd name="T99" fmla="*/ 0 h 741"/>
                    <a:gd name="T100" fmla="*/ 1 w 1041"/>
                    <a:gd name="T101" fmla="*/ 0 h 7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41"/>
                    <a:gd name="T154" fmla="*/ 0 h 741"/>
                    <a:gd name="T155" fmla="*/ 1041 w 1041"/>
                    <a:gd name="T156" fmla="*/ 741 h 7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41" h="741">
                      <a:moveTo>
                        <a:pt x="1008" y="12"/>
                      </a:moveTo>
                      <a:lnTo>
                        <a:pt x="993" y="9"/>
                      </a:lnTo>
                      <a:lnTo>
                        <a:pt x="978" y="6"/>
                      </a:lnTo>
                      <a:lnTo>
                        <a:pt x="963" y="5"/>
                      </a:lnTo>
                      <a:lnTo>
                        <a:pt x="948" y="2"/>
                      </a:lnTo>
                      <a:lnTo>
                        <a:pt x="932" y="1"/>
                      </a:lnTo>
                      <a:lnTo>
                        <a:pt x="917" y="1"/>
                      </a:lnTo>
                      <a:lnTo>
                        <a:pt x="901" y="0"/>
                      </a:lnTo>
                      <a:lnTo>
                        <a:pt x="886" y="0"/>
                      </a:lnTo>
                      <a:lnTo>
                        <a:pt x="858" y="1"/>
                      </a:lnTo>
                      <a:lnTo>
                        <a:pt x="830" y="2"/>
                      </a:lnTo>
                      <a:lnTo>
                        <a:pt x="803" y="6"/>
                      </a:lnTo>
                      <a:lnTo>
                        <a:pt x="775" y="9"/>
                      </a:lnTo>
                      <a:lnTo>
                        <a:pt x="750" y="15"/>
                      </a:lnTo>
                      <a:lnTo>
                        <a:pt x="724" y="21"/>
                      </a:lnTo>
                      <a:lnTo>
                        <a:pt x="699" y="29"/>
                      </a:lnTo>
                      <a:lnTo>
                        <a:pt x="675" y="37"/>
                      </a:lnTo>
                      <a:lnTo>
                        <a:pt x="652" y="46"/>
                      </a:lnTo>
                      <a:lnTo>
                        <a:pt x="630" y="56"/>
                      </a:lnTo>
                      <a:lnTo>
                        <a:pt x="608" y="68"/>
                      </a:lnTo>
                      <a:lnTo>
                        <a:pt x="589" y="79"/>
                      </a:lnTo>
                      <a:lnTo>
                        <a:pt x="569" y="92"/>
                      </a:lnTo>
                      <a:lnTo>
                        <a:pt x="552" y="106"/>
                      </a:lnTo>
                      <a:lnTo>
                        <a:pt x="535" y="121"/>
                      </a:lnTo>
                      <a:lnTo>
                        <a:pt x="520" y="136"/>
                      </a:lnTo>
                      <a:lnTo>
                        <a:pt x="505" y="121"/>
                      </a:lnTo>
                      <a:lnTo>
                        <a:pt x="488" y="106"/>
                      </a:lnTo>
                      <a:lnTo>
                        <a:pt x="470" y="92"/>
                      </a:lnTo>
                      <a:lnTo>
                        <a:pt x="452" y="79"/>
                      </a:lnTo>
                      <a:lnTo>
                        <a:pt x="432" y="68"/>
                      </a:lnTo>
                      <a:lnTo>
                        <a:pt x="410" y="56"/>
                      </a:lnTo>
                      <a:lnTo>
                        <a:pt x="388" y="46"/>
                      </a:lnTo>
                      <a:lnTo>
                        <a:pt x="365" y="37"/>
                      </a:lnTo>
                      <a:lnTo>
                        <a:pt x="341" y="29"/>
                      </a:lnTo>
                      <a:lnTo>
                        <a:pt x="316" y="21"/>
                      </a:lnTo>
                      <a:lnTo>
                        <a:pt x="290" y="15"/>
                      </a:lnTo>
                      <a:lnTo>
                        <a:pt x="264" y="9"/>
                      </a:lnTo>
                      <a:lnTo>
                        <a:pt x="237" y="6"/>
                      </a:lnTo>
                      <a:lnTo>
                        <a:pt x="210" y="2"/>
                      </a:lnTo>
                      <a:lnTo>
                        <a:pt x="182" y="1"/>
                      </a:lnTo>
                      <a:lnTo>
                        <a:pt x="153" y="0"/>
                      </a:lnTo>
                      <a:lnTo>
                        <a:pt x="138" y="0"/>
                      </a:lnTo>
                      <a:lnTo>
                        <a:pt x="122" y="1"/>
                      </a:lnTo>
                      <a:lnTo>
                        <a:pt x="107" y="1"/>
                      </a:lnTo>
                      <a:lnTo>
                        <a:pt x="92" y="2"/>
                      </a:lnTo>
                      <a:lnTo>
                        <a:pt x="77" y="5"/>
                      </a:lnTo>
                      <a:lnTo>
                        <a:pt x="63" y="6"/>
                      </a:lnTo>
                      <a:lnTo>
                        <a:pt x="48" y="9"/>
                      </a:lnTo>
                      <a:lnTo>
                        <a:pt x="33" y="12"/>
                      </a:lnTo>
                      <a:lnTo>
                        <a:pt x="0" y="18"/>
                      </a:lnTo>
                      <a:lnTo>
                        <a:pt x="0" y="563"/>
                      </a:lnTo>
                      <a:lnTo>
                        <a:pt x="0" y="741"/>
                      </a:lnTo>
                      <a:lnTo>
                        <a:pt x="50" y="730"/>
                      </a:lnTo>
                      <a:lnTo>
                        <a:pt x="56" y="729"/>
                      </a:lnTo>
                      <a:lnTo>
                        <a:pt x="63" y="728"/>
                      </a:lnTo>
                      <a:lnTo>
                        <a:pt x="70" y="727"/>
                      </a:lnTo>
                      <a:lnTo>
                        <a:pt x="77" y="726"/>
                      </a:lnTo>
                      <a:lnTo>
                        <a:pt x="84" y="726"/>
                      </a:lnTo>
                      <a:lnTo>
                        <a:pt x="91" y="725"/>
                      </a:lnTo>
                      <a:lnTo>
                        <a:pt x="98" y="723"/>
                      </a:lnTo>
                      <a:lnTo>
                        <a:pt x="105" y="723"/>
                      </a:lnTo>
                      <a:lnTo>
                        <a:pt x="138" y="638"/>
                      </a:lnTo>
                      <a:lnTo>
                        <a:pt x="131" y="638"/>
                      </a:lnTo>
                      <a:lnTo>
                        <a:pt x="123" y="639"/>
                      </a:lnTo>
                      <a:lnTo>
                        <a:pt x="116" y="639"/>
                      </a:lnTo>
                      <a:lnTo>
                        <a:pt x="109" y="639"/>
                      </a:lnTo>
                      <a:lnTo>
                        <a:pt x="103" y="640"/>
                      </a:lnTo>
                      <a:lnTo>
                        <a:pt x="96" y="640"/>
                      </a:lnTo>
                      <a:lnTo>
                        <a:pt x="90" y="642"/>
                      </a:lnTo>
                      <a:lnTo>
                        <a:pt x="83" y="642"/>
                      </a:lnTo>
                      <a:lnTo>
                        <a:pt x="83" y="607"/>
                      </a:lnTo>
                      <a:lnTo>
                        <a:pt x="91" y="606"/>
                      </a:lnTo>
                      <a:lnTo>
                        <a:pt x="99" y="605"/>
                      </a:lnTo>
                      <a:lnTo>
                        <a:pt x="108" y="604"/>
                      </a:lnTo>
                      <a:lnTo>
                        <a:pt x="116" y="604"/>
                      </a:lnTo>
                      <a:lnTo>
                        <a:pt x="126" y="602"/>
                      </a:lnTo>
                      <a:lnTo>
                        <a:pt x="134" y="602"/>
                      </a:lnTo>
                      <a:lnTo>
                        <a:pt x="143" y="602"/>
                      </a:lnTo>
                      <a:lnTo>
                        <a:pt x="152" y="602"/>
                      </a:lnTo>
                      <a:lnTo>
                        <a:pt x="184" y="521"/>
                      </a:lnTo>
                      <a:lnTo>
                        <a:pt x="172" y="520"/>
                      </a:lnTo>
                      <a:lnTo>
                        <a:pt x="159" y="520"/>
                      </a:lnTo>
                      <a:lnTo>
                        <a:pt x="145" y="520"/>
                      </a:lnTo>
                      <a:lnTo>
                        <a:pt x="132" y="520"/>
                      </a:lnTo>
                      <a:lnTo>
                        <a:pt x="120" y="521"/>
                      </a:lnTo>
                      <a:lnTo>
                        <a:pt x="107" y="522"/>
                      </a:lnTo>
                      <a:lnTo>
                        <a:pt x="96" y="523"/>
                      </a:lnTo>
                      <a:lnTo>
                        <a:pt x="83" y="524"/>
                      </a:lnTo>
                      <a:lnTo>
                        <a:pt x="83" y="88"/>
                      </a:lnTo>
                      <a:lnTo>
                        <a:pt x="91" y="86"/>
                      </a:lnTo>
                      <a:lnTo>
                        <a:pt x="100" y="85"/>
                      </a:lnTo>
                      <a:lnTo>
                        <a:pt x="108" y="84"/>
                      </a:lnTo>
                      <a:lnTo>
                        <a:pt x="117" y="84"/>
                      </a:lnTo>
                      <a:lnTo>
                        <a:pt x="126" y="83"/>
                      </a:lnTo>
                      <a:lnTo>
                        <a:pt x="135" y="83"/>
                      </a:lnTo>
                      <a:lnTo>
                        <a:pt x="144" y="83"/>
                      </a:lnTo>
                      <a:lnTo>
                        <a:pt x="153" y="83"/>
                      </a:lnTo>
                      <a:lnTo>
                        <a:pt x="181" y="84"/>
                      </a:lnTo>
                      <a:lnTo>
                        <a:pt x="209" y="85"/>
                      </a:lnTo>
                      <a:lnTo>
                        <a:pt x="235" y="89"/>
                      </a:lnTo>
                      <a:lnTo>
                        <a:pt x="262" y="93"/>
                      </a:lnTo>
                      <a:lnTo>
                        <a:pt x="287" y="99"/>
                      </a:lnTo>
                      <a:lnTo>
                        <a:pt x="311" y="106"/>
                      </a:lnTo>
                      <a:lnTo>
                        <a:pt x="334" y="113"/>
                      </a:lnTo>
                      <a:lnTo>
                        <a:pt x="357" y="122"/>
                      </a:lnTo>
                      <a:lnTo>
                        <a:pt x="378" y="132"/>
                      </a:lnTo>
                      <a:lnTo>
                        <a:pt x="399" y="143"/>
                      </a:lnTo>
                      <a:lnTo>
                        <a:pt x="417" y="154"/>
                      </a:lnTo>
                      <a:lnTo>
                        <a:pt x="433" y="167"/>
                      </a:lnTo>
                      <a:lnTo>
                        <a:pt x="449" y="181"/>
                      </a:lnTo>
                      <a:lnTo>
                        <a:pt x="462" y="195"/>
                      </a:lnTo>
                      <a:lnTo>
                        <a:pt x="475" y="210"/>
                      </a:lnTo>
                      <a:lnTo>
                        <a:pt x="484" y="225"/>
                      </a:lnTo>
                      <a:lnTo>
                        <a:pt x="520" y="290"/>
                      </a:lnTo>
                      <a:lnTo>
                        <a:pt x="556" y="225"/>
                      </a:lnTo>
                      <a:lnTo>
                        <a:pt x="566" y="210"/>
                      </a:lnTo>
                      <a:lnTo>
                        <a:pt x="578" y="195"/>
                      </a:lnTo>
                      <a:lnTo>
                        <a:pt x="591" y="181"/>
                      </a:lnTo>
                      <a:lnTo>
                        <a:pt x="607" y="167"/>
                      </a:lnTo>
                      <a:lnTo>
                        <a:pt x="623" y="154"/>
                      </a:lnTo>
                      <a:lnTo>
                        <a:pt x="642" y="143"/>
                      </a:lnTo>
                      <a:lnTo>
                        <a:pt x="662" y="132"/>
                      </a:lnTo>
                      <a:lnTo>
                        <a:pt x="683" y="122"/>
                      </a:lnTo>
                      <a:lnTo>
                        <a:pt x="705" y="113"/>
                      </a:lnTo>
                      <a:lnTo>
                        <a:pt x="729" y="106"/>
                      </a:lnTo>
                      <a:lnTo>
                        <a:pt x="753" y="99"/>
                      </a:lnTo>
                      <a:lnTo>
                        <a:pt x="779" y="93"/>
                      </a:lnTo>
                      <a:lnTo>
                        <a:pt x="805" y="89"/>
                      </a:lnTo>
                      <a:lnTo>
                        <a:pt x="832" y="85"/>
                      </a:lnTo>
                      <a:lnTo>
                        <a:pt x="858" y="84"/>
                      </a:lnTo>
                      <a:lnTo>
                        <a:pt x="886" y="83"/>
                      </a:lnTo>
                      <a:lnTo>
                        <a:pt x="895" y="83"/>
                      </a:lnTo>
                      <a:lnTo>
                        <a:pt x="904" y="83"/>
                      </a:lnTo>
                      <a:lnTo>
                        <a:pt x="914" y="83"/>
                      </a:lnTo>
                      <a:lnTo>
                        <a:pt x="923" y="84"/>
                      </a:lnTo>
                      <a:lnTo>
                        <a:pt x="932" y="84"/>
                      </a:lnTo>
                      <a:lnTo>
                        <a:pt x="941" y="85"/>
                      </a:lnTo>
                      <a:lnTo>
                        <a:pt x="949" y="86"/>
                      </a:lnTo>
                      <a:lnTo>
                        <a:pt x="959" y="88"/>
                      </a:lnTo>
                      <a:lnTo>
                        <a:pt x="959" y="524"/>
                      </a:lnTo>
                      <a:lnTo>
                        <a:pt x="949" y="523"/>
                      </a:lnTo>
                      <a:lnTo>
                        <a:pt x="941" y="522"/>
                      </a:lnTo>
                      <a:lnTo>
                        <a:pt x="932" y="521"/>
                      </a:lnTo>
                      <a:lnTo>
                        <a:pt x="923" y="521"/>
                      </a:lnTo>
                      <a:lnTo>
                        <a:pt x="914" y="520"/>
                      </a:lnTo>
                      <a:lnTo>
                        <a:pt x="904" y="520"/>
                      </a:lnTo>
                      <a:lnTo>
                        <a:pt x="895" y="520"/>
                      </a:lnTo>
                      <a:lnTo>
                        <a:pt x="886" y="520"/>
                      </a:lnTo>
                      <a:lnTo>
                        <a:pt x="873" y="520"/>
                      </a:lnTo>
                      <a:lnTo>
                        <a:pt x="861" y="520"/>
                      </a:lnTo>
                      <a:lnTo>
                        <a:pt x="848" y="521"/>
                      </a:lnTo>
                      <a:lnTo>
                        <a:pt x="835" y="522"/>
                      </a:lnTo>
                      <a:lnTo>
                        <a:pt x="823" y="523"/>
                      </a:lnTo>
                      <a:lnTo>
                        <a:pt x="810" y="524"/>
                      </a:lnTo>
                      <a:lnTo>
                        <a:pt x="798" y="525"/>
                      </a:lnTo>
                      <a:lnTo>
                        <a:pt x="786" y="528"/>
                      </a:lnTo>
                      <a:lnTo>
                        <a:pt x="791" y="536"/>
                      </a:lnTo>
                      <a:lnTo>
                        <a:pt x="796" y="545"/>
                      </a:lnTo>
                      <a:lnTo>
                        <a:pt x="802" y="554"/>
                      </a:lnTo>
                      <a:lnTo>
                        <a:pt x="808" y="563"/>
                      </a:lnTo>
                      <a:lnTo>
                        <a:pt x="813" y="574"/>
                      </a:lnTo>
                      <a:lnTo>
                        <a:pt x="819" y="584"/>
                      </a:lnTo>
                      <a:lnTo>
                        <a:pt x="825" y="594"/>
                      </a:lnTo>
                      <a:lnTo>
                        <a:pt x="832" y="605"/>
                      </a:lnTo>
                      <a:lnTo>
                        <a:pt x="848" y="604"/>
                      </a:lnTo>
                      <a:lnTo>
                        <a:pt x="863" y="602"/>
                      </a:lnTo>
                      <a:lnTo>
                        <a:pt x="879" y="602"/>
                      </a:lnTo>
                      <a:lnTo>
                        <a:pt x="895" y="602"/>
                      </a:lnTo>
                      <a:lnTo>
                        <a:pt x="911" y="602"/>
                      </a:lnTo>
                      <a:lnTo>
                        <a:pt x="927" y="604"/>
                      </a:lnTo>
                      <a:lnTo>
                        <a:pt x="942" y="605"/>
                      </a:lnTo>
                      <a:lnTo>
                        <a:pt x="959" y="607"/>
                      </a:lnTo>
                      <a:lnTo>
                        <a:pt x="959" y="642"/>
                      </a:lnTo>
                      <a:lnTo>
                        <a:pt x="949" y="640"/>
                      </a:lnTo>
                      <a:lnTo>
                        <a:pt x="941" y="640"/>
                      </a:lnTo>
                      <a:lnTo>
                        <a:pt x="932" y="639"/>
                      </a:lnTo>
                      <a:lnTo>
                        <a:pt x="923" y="639"/>
                      </a:lnTo>
                      <a:lnTo>
                        <a:pt x="914" y="638"/>
                      </a:lnTo>
                      <a:lnTo>
                        <a:pt x="904" y="638"/>
                      </a:lnTo>
                      <a:lnTo>
                        <a:pt x="895" y="638"/>
                      </a:lnTo>
                      <a:lnTo>
                        <a:pt x="886" y="638"/>
                      </a:lnTo>
                      <a:lnTo>
                        <a:pt x="878" y="638"/>
                      </a:lnTo>
                      <a:lnTo>
                        <a:pt x="870" y="638"/>
                      </a:lnTo>
                      <a:lnTo>
                        <a:pt x="861" y="638"/>
                      </a:lnTo>
                      <a:lnTo>
                        <a:pt x="853" y="639"/>
                      </a:lnTo>
                      <a:lnTo>
                        <a:pt x="858" y="650"/>
                      </a:lnTo>
                      <a:lnTo>
                        <a:pt x="865" y="660"/>
                      </a:lnTo>
                      <a:lnTo>
                        <a:pt x="871" y="670"/>
                      </a:lnTo>
                      <a:lnTo>
                        <a:pt x="877" y="681"/>
                      </a:lnTo>
                      <a:lnTo>
                        <a:pt x="882" y="691"/>
                      </a:lnTo>
                      <a:lnTo>
                        <a:pt x="889" y="702"/>
                      </a:lnTo>
                      <a:lnTo>
                        <a:pt x="895" y="711"/>
                      </a:lnTo>
                      <a:lnTo>
                        <a:pt x="901" y="721"/>
                      </a:lnTo>
                      <a:lnTo>
                        <a:pt x="912" y="721"/>
                      </a:lnTo>
                      <a:lnTo>
                        <a:pt x="924" y="722"/>
                      </a:lnTo>
                      <a:lnTo>
                        <a:pt x="935" y="723"/>
                      </a:lnTo>
                      <a:lnTo>
                        <a:pt x="947" y="723"/>
                      </a:lnTo>
                      <a:lnTo>
                        <a:pt x="959" y="726"/>
                      </a:lnTo>
                      <a:lnTo>
                        <a:pt x="970" y="727"/>
                      </a:lnTo>
                      <a:lnTo>
                        <a:pt x="982" y="728"/>
                      </a:lnTo>
                      <a:lnTo>
                        <a:pt x="992" y="730"/>
                      </a:lnTo>
                      <a:lnTo>
                        <a:pt x="1041" y="741"/>
                      </a:lnTo>
                      <a:lnTo>
                        <a:pt x="1041" y="18"/>
                      </a:lnTo>
                      <a:lnTo>
                        <a:pt x="100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4" name="Freeform 26">
                  <a:extLst>
                    <a:ext uri="{FF2B5EF4-FFF2-40B4-BE49-F238E27FC236}">
                      <a16:creationId xmlns:a16="http://schemas.microsoft.com/office/drawing/2014/main" id="{3F954A2E-DEDF-EB44-9A03-40A88BB6267A}"/>
                    </a:ext>
                  </a:extLst>
                </p:cNvPr>
                <p:cNvSpPr>
                  <a:spLocks/>
                </p:cNvSpPr>
                <p:nvPr/>
              </p:nvSpPr>
              <p:spPr bwMode="auto">
                <a:xfrm>
                  <a:off x="3019" y="1293"/>
                  <a:ext cx="57" cy="43"/>
                </a:xfrm>
                <a:custGeom>
                  <a:avLst/>
                  <a:gdLst>
                    <a:gd name="T0" fmla="*/ 1 w 114"/>
                    <a:gd name="T1" fmla="*/ 0 h 87"/>
                    <a:gd name="T2" fmla="*/ 0 w 114"/>
                    <a:gd name="T3" fmla="*/ 0 h 87"/>
                    <a:gd name="T4" fmla="*/ 1 w 114"/>
                    <a:gd name="T5" fmla="*/ 0 h 87"/>
                    <a:gd name="T6" fmla="*/ 1 w 114"/>
                    <a:gd name="T7" fmla="*/ 0 h 87"/>
                    <a:gd name="T8" fmla="*/ 1 w 114"/>
                    <a:gd name="T9" fmla="*/ 0 h 87"/>
                    <a:gd name="T10" fmla="*/ 1 w 114"/>
                    <a:gd name="T11" fmla="*/ 0 h 87"/>
                    <a:gd name="T12" fmla="*/ 1 w 114"/>
                    <a:gd name="T13" fmla="*/ 0 h 87"/>
                    <a:gd name="T14" fmla="*/ 1 w 114"/>
                    <a:gd name="T15" fmla="*/ 0 h 87"/>
                    <a:gd name="T16" fmla="*/ 1 w 114"/>
                    <a:gd name="T17" fmla="*/ 0 h 87"/>
                    <a:gd name="T18" fmla="*/ 1 w 114"/>
                    <a:gd name="T19" fmla="*/ 0 h 87"/>
                    <a:gd name="T20" fmla="*/ 1 w 114"/>
                    <a:gd name="T21" fmla="*/ 0 h 87"/>
                    <a:gd name="T22" fmla="*/ 1 w 114"/>
                    <a:gd name="T23" fmla="*/ 0 h 87"/>
                    <a:gd name="T24" fmla="*/ 1 w 114"/>
                    <a:gd name="T25" fmla="*/ 0 h 87"/>
                    <a:gd name="T26" fmla="*/ 1 w 114"/>
                    <a:gd name="T27" fmla="*/ 0 h 87"/>
                    <a:gd name="T28" fmla="*/ 1 w 114"/>
                    <a:gd name="T29" fmla="*/ 0 h 87"/>
                    <a:gd name="T30" fmla="*/ 1 w 114"/>
                    <a:gd name="T31" fmla="*/ 0 h 87"/>
                    <a:gd name="T32" fmla="*/ 1 w 114"/>
                    <a:gd name="T33" fmla="*/ 0 h 87"/>
                    <a:gd name="T34" fmla="*/ 1 w 114"/>
                    <a:gd name="T35" fmla="*/ 0 h 87"/>
                    <a:gd name="T36" fmla="*/ 1 w 114"/>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7"/>
                    <a:gd name="T59" fmla="*/ 114 w 114"/>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7">
                      <a:moveTo>
                        <a:pt x="33" y="0"/>
                      </a:moveTo>
                      <a:lnTo>
                        <a:pt x="0" y="85"/>
                      </a:lnTo>
                      <a:lnTo>
                        <a:pt x="14" y="84"/>
                      </a:lnTo>
                      <a:lnTo>
                        <a:pt x="29" y="83"/>
                      </a:lnTo>
                      <a:lnTo>
                        <a:pt x="42" y="83"/>
                      </a:lnTo>
                      <a:lnTo>
                        <a:pt x="57" y="83"/>
                      </a:lnTo>
                      <a:lnTo>
                        <a:pt x="71" y="83"/>
                      </a:lnTo>
                      <a:lnTo>
                        <a:pt x="86" y="84"/>
                      </a:lnTo>
                      <a:lnTo>
                        <a:pt x="100" y="85"/>
                      </a:lnTo>
                      <a:lnTo>
                        <a:pt x="114" y="87"/>
                      </a:lnTo>
                      <a:lnTo>
                        <a:pt x="108" y="4"/>
                      </a:lnTo>
                      <a:lnTo>
                        <a:pt x="99" y="2"/>
                      </a:lnTo>
                      <a:lnTo>
                        <a:pt x="90" y="2"/>
                      </a:lnTo>
                      <a:lnTo>
                        <a:pt x="80" y="1"/>
                      </a:lnTo>
                      <a:lnTo>
                        <a:pt x="71" y="1"/>
                      </a:lnTo>
                      <a:lnTo>
                        <a:pt x="62" y="0"/>
                      </a:lnTo>
                      <a:lnTo>
                        <a:pt x="52" y="0"/>
                      </a:lnTo>
                      <a:lnTo>
                        <a:pt x="42" y="0"/>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5" name="Freeform 27">
                  <a:extLst>
                    <a:ext uri="{FF2B5EF4-FFF2-40B4-BE49-F238E27FC236}">
                      <a16:creationId xmlns:a16="http://schemas.microsoft.com/office/drawing/2014/main" id="{3CA591BB-54B2-4347-BD73-EEDDFAECBBB6}"/>
                    </a:ext>
                  </a:extLst>
                </p:cNvPr>
                <p:cNvSpPr>
                  <a:spLocks/>
                </p:cNvSpPr>
                <p:nvPr/>
              </p:nvSpPr>
              <p:spPr bwMode="auto">
                <a:xfrm>
                  <a:off x="3369" y="1294"/>
                  <a:ext cx="48" cy="42"/>
                </a:xfrm>
                <a:custGeom>
                  <a:avLst/>
                  <a:gdLst>
                    <a:gd name="T0" fmla="*/ 0 w 97"/>
                    <a:gd name="T1" fmla="*/ 1 h 84"/>
                    <a:gd name="T2" fmla="*/ 0 w 97"/>
                    <a:gd name="T3" fmla="*/ 1 h 84"/>
                    <a:gd name="T4" fmla="*/ 0 w 97"/>
                    <a:gd name="T5" fmla="*/ 1 h 84"/>
                    <a:gd name="T6" fmla="*/ 0 w 97"/>
                    <a:gd name="T7" fmla="*/ 1 h 84"/>
                    <a:gd name="T8" fmla="*/ 0 w 97"/>
                    <a:gd name="T9" fmla="*/ 1 h 84"/>
                    <a:gd name="T10" fmla="*/ 0 w 97"/>
                    <a:gd name="T11" fmla="*/ 1 h 84"/>
                    <a:gd name="T12" fmla="*/ 0 w 97"/>
                    <a:gd name="T13" fmla="*/ 1 h 84"/>
                    <a:gd name="T14" fmla="*/ 0 w 97"/>
                    <a:gd name="T15" fmla="*/ 1 h 84"/>
                    <a:gd name="T16" fmla="*/ 0 w 97"/>
                    <a:gd name="T17" fmla="*/ 1 h 84"/>
                    <a:gd name="T18" fmla="*/ 0 w 97"/>
                    <a:gd name="T19" fmla="*/ 1 h 84"/>
                    <a:gd name="T20" fmla="*/ 0 w 97"/>
                    <a:gd name="T21" fmla="*/ 1 h 84"/>
                    <a:gd name="T22" fmla="*/ 0 w 97"/>
                    <a:gd name="T23" fmla="*/ 1 h 84"/>
                    <a:gd name="T24" fmla="*/ 0 w 97"/>
                    <a:gd name="T25" fmla="*/ 1 h 84"/>
                    <a:gd name="T26" fmla="*/ 0 w 97"/>
                    <a:gd name="T27" fmla="*/ 1 h 84"/>
                    <a:gd name="T28" fmla="*/ 0 w 97"/>
                    <a:gd name="T29" fmla="*/ 1 h 84"/>
                    <a:gd name="T30" fmla="*/ 0 w 97"/>
                    <a:gd name="T31" fmla="*/ 1 h 84"/>
                    <a:gd name="T32" fmla="*/ 0 w 97"/>
                    <a:gd name="T33" fmla="*/ 1 h 84"/>
                    <a:gd name="T34" fmla="*/ 0 w 97"/>
                    <a:gd name="T35" fmla="*/ 0 h 84"/>
                    <a:gd name="T36" fmla="*/ 0 w 97"/>
                    <a:gd name="T37" fmla="*/ 0 h 84"/>
                    <a:gd name="T38" fmla="*/ 0 w 97"/>
                    <a:gd name="T39" fmla="*/ 1 h 84"/>
                    <a:gd name="T40" fmla="*/ 0 w 97"/>
                    <a:gd name="T41" fmla="*/ 1 h 84"/>
                    <a:gd name="T42" fmla="*/ 0 w 97"/>
                    <a:gd name="T43" fmla="*/ 1 h 84"/>
                    <a:gd name="T44" fmla="*/ 0 w 97"/>
                    <a:gd name="T45" fmla="*/ 1 h 84"/>
                    <a:gd name="T46" fmla="*/ 0 w 97"/>
                    <a:gd name="T47" fmla="*/ 1 h 84"/>
                    <a:gd name="T48" fmla="*/ 0 w 97"/>
                    <a:gd name="T49" fmla="*/ 1 h 84"/>
                    <a:gd name="T50" fmla="*/ 0 w 97"/>
                    <a:gd name="T51" fmla="*/ 1 h 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84"/>
                    <a:gd name="T80" fmla="*/ 97 w 97"/>
                    <a:gd name="T81" fmla="*/ 84 h 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84">
                      <a:moveTo>
                        <a:pt x="0" y="5"/>
                      </a:moveTo>
                      <a:lnTo>
                        <a:pt x="24" y="84"/>
                      </a:lnTo>
                      <a:lnTo>
                        <a:pt x="34" y="83"/>
                      </a:lnTo>
                      <a:lnTo>
                        <a:pt x="43" y="83"/>
                      </a:lnTo>
                      <a:lnTo>
                        <a:pt x="52" y="82"/>
                      </a:lnTo>
                      <a:lnTo>
                        <a:pt x="61" y="82"/>
                      </a:lnTo>
                      <a:lnTo>
                        <a:pt x="69" y="82"/>
                      </a:lnTo>
                      <a:lnTo>
                        <a:pt x="78" y="82"/>
                      </a:lnTo>
                      <a:lnTo>
                        <a:pt x="88" y="82"/>
                      </a:lnTo>
                      <a:lnTo>
                        <a:pt x="97" y="82"/>
                      </a:lnTo>
                      <a:lnTo>
                        <a:pt x="91" y="72"/>
                      </a:lnTo>
                      <a:lnTo>
                        <a:pt x="85" y="63"/>
                      </a:lnTo>
                      <a:lnTo>
                        <a:pt x="78" y="52"/>
                      </a:lnTo>
                      <a:lnTo>
                        <a:pt x="73" y="42"/>
                      </a:lnTo>
                      <a:lnTo>
                        <a:pt x="67" y="31"/>
                      </a:lnTo>
                      <a:lnTo>
                        <a:pt x="61" y="21"/>
                      </a:lnTo>
                      <a:lnTo>
                        <a:pt x="54" y="11"/>
                      </a:lnTo>
                      <a:lnTo>
                        <a:pt x="49" y="0"/>
                      </a:lnTo>
                      <a:lnTo>
                        <a:pt x="43" y="0"/>
                      </a:lnTo>
                      <a:lnTo>
                        <a:pt x="37" y="1"/>
                      </a:lnTo>
                      <a:lnTo>
                        <a:pt x="30" y="1"/>
                      </a:lnTo>
                      <a:lnTo>
                        <a:pt x="24" y="3"/>
                      </a:lnTo>
                      <a:lnTo>
                        <a:pt x="19" y="3"/>
                      </a:lnTo>
                      <a:lnTo>
                        <a:pt x="13" y="4"/>
                      </a:lnTo>
                      <a:lnTo>
                        <a:pt x="6" y="4"/>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506" name="Freeform 28">
                  <a:extLst>
                    <a:ext uri="{FF2B5EF4-FFF2-40B4-BE49-F238E27FC236}">
                      <a16:creationId xmlns:a16="http://schemas.microsoft.com/office/drawing/2014/main" id="{E34CBBE2-AA70-8C42-9245-2FE4CF775CCB}"/>
                    </a:ext>
                  </a:extLst>
                </p:cNvPr>
                <p:cNvSpPr>
                  <a:spLocks/>
                </p:cNvSpPr>
                <p:nvPr/>
              </p:nvSpPr>
              <p:spPr bwMode="auto">
                <a:xfrm>
                  <a:off x="3070" y="1235"/>
                  <a:ext cx="311" cy="155"/>
                </a:xfrm>
                <a:custGeom>
                  <a:avLst/>
                  <a:gdLst>
                    <a:gd name="T0" fmla="*/ 1 w 622"/>
                    <a:gd name="T1" fmla="*/ 0 h 311"/>
                    <a:gd name="T2" fmla="*/ 1 w 622"/>
                    <a:gd name="T3" fmla="*/ 0 h 311"/>
                    <a:gd name="T4" fmla="*/ 1 w 622"/>
                    <a:gd name="T5" fmla="*/ 0 h 311"/>
                    <a:gd name="T6" fmla="*/ 1 w 622"/>
                    <a:gd name="T7" fmla="*/ 0 h 311"/>
                    <a:gd name="T8" fmla="*/ 1 w 622"/>
                    <a:gd name="T9" fmla="*/ 0 h 311"/>
                    <a:gd name="T10" fmla="*/ 1 w 622"/>
                    <a:gd name="T11" fmla="*/ 0 h 311"/>
                    <a:gd name="T12" fmla="*/ 1 w 622"/>
                    <a:gd name="T13" fmla="*/ 0 h 311"/>
                    <a:gd name="T14" fmla="*/ 1 w 622"/>
                    <a:gd name="T15" fmla="*/ 0 h 311"/>
                    <a:gd name="T16" fmla="*/ 1 w 622"/>
                    <a:gd name="T17" fmla="*/ 0 h 311"/>
                    <a:gd name="T18" fmla="*/ 1 w 622"/>
                    <a:gd name="T19" fmla="*/ 0 h 311"/>
                    <a:gd name="T20" fmla="*/ 1 w 622"/>
                    <a:gd name="T21" fmla="*/ 0 h 311"/>
                    <a:gd name="T22" fmla="*/ 1 w 622"/>
                    <a:gd name="T23" fmla="*/ 0 h 311"/>
                    <a:gd name="T24" fmla="*/ 1 w 622"/>
                    <a:gd name="T25" fmla="*/ 0 h 311"/>
                    <a:gd name="T26" fmla="*/ 1 w 622"/>
                    <a:gd name="T27" fmla="*/ 0 h 311"/>
                    <a:gd name="T28" fmla="*/ 1 w 622"/>
                    <a:gd name="T29" fmla="*/ 0 h 311"/>
                    <a:gd name="T30" fmla="*/ 1 w 622"/>
                    <a:gd name="T31" fmla="*/ 0 h 311"/>
                    <a:gd name="T32" fmla="*/ 1 w 622"/>
                    <a:gd name="T33" fmla="*/ 0 h 311"/>
                    <a:gd name="T34" fmla="*/ 1 w 622"/>
                    <a:gd name="T35" fmla="*/ 0 h 311"/>
                    <a:gd name="T36" fmla="*/ 1 w 622"/>
                    <a:gd name="T37" fmla="*/ 0 h 311"/>
                    <a:gd name="T38" fmla="*/ 1 w 622"/>
                    <a:gd name="T39" fmla="*/ 0 h 311"/>
                    <a:gd name="T40" fmla="*/ 1 w 622"/>
                    <a:gd name="T41" fmla="*/ 0 h 311"/>
                    <a:gd name="T42" fmla="*/ 1 w 622"/>
                    <a:gd name="T43" fmla="*/ 0 h 311"/>
                    <a:gd name="T44" fmla="*/ 1 w 622"/>
                    <a:gd name="T45" fmla="*/ 0 h 311"/>
                    <a:gd name="T46" fmla="*/ 1 w 622"/>
                    <a:gd name="T47" fmla="*/ 0 h 311"/>
                    <a:gd name="T48" fmla="*/ 1 w 622"/>
                    <a:gd name="T49" fmla="*/ 0 h 311"/>
                    <a:gd name="T50" fmla="*/ 1 w 622"/>
                    <a:gd name="T51" fmla="*/ 0 h 311"/>
                    <a:gd name="T52" fmla="*/ 1 w 622"/>
                    <a:gd name="T53" fmla="*/ 0 h 311"/>
                    <a:gd name="T54" fmla="*/ 1 w 622"/>
                    <a:gd name="T55" fmla="*/ 0 h 311"/>
                    <a:gd name="T56" fmla="*/ 1 w 622"/>
                    <a:gd name="T57" fmla="*/ 0 h 311"/>
                    <a:gd name="T58" fmla="*/ 1 w 622"/>
                    <a:gd name="T59" fmla="*/ 0 h 311"/>
                    <a:gd name="T60" fmla="*/ 1 w 622"/>
                    <a:gd name="T61" fmla="*/ 0 h 311"/>
                    <a:gd name="T62" fmla="*/ 1 w 622"/>
                    <a:gd name="T63" fmla="*/ 0 h 311"/>
                    <a:gd name="T64" fmla="*/ 1 w 622"/>
                    <a:gd name="T65" fmla="*/ 0 h 311"/>
                    <a:gd name="T66" fmla="*/ 1 w 622"/>
                    <a:gd name="T67" fmla="*/ 0 h 311"/>
                    <a:gd name="T68" fmla="*/ 1 w 622"/>
                    <a:gd name="T69" fmla="*/ 0 h 311"/>
                    <a:gd name="T70" fmla="*/ 1 w 622"/>
                    <a:gd name="T71" fmla="*/ 0 h 311"/>
                    <a:gd name="T72" fmla="*/ 1 w 622"/>
                    <a:gd name="T73" fmla="*/ 0 h 311"/>
                    <a:gd name="T74" fmla="*/ 1 w 622"/>
                    <a:gd name="T75" fmla="*/ 0 h 311"/>
                    <a:gd name="T76" fmla="*/ 1 w 622"/>
                    <a:gd name="T77" fmla="*/ 0 h 311"/>
                    <a:gd name="T78" fmla="*/ 1 w 622"/>
                    <a:gd name="T79" fmla="*/ 0 h 311"/>
                    <a:gd name="T80" fmla="*/ 1 w 622"/>
                    <a:gd name="T81" fmla="*/ 0 h 311"/>
                    <a:gd name="T82" fmla="*/ 1 w 622"/>
                    <a:gd name="T83" fmla="*/ 0 h 311"/>
                    <a:gd name="T84" fmla="*/ 1 w 622"/>
                    <a:gd name="T85" fmla="*/ 0 h 311"/>
                    <a:gd name="T86" fmla="*/ 1 w 622"/>
                    <a:gd name="T87" fmla="*/ 0 h 3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2"/>
                    <a:gd name="T133" fmla="*/ 0 h 311"/>
                    <a:gd name="T134" fmla="*/ 622 w 622"/>
                    <a:gd name="T135" fmla="*/ 311 h 31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2" h="311">
                      <a:moveTo>
                        <a:pt x="355" y="215"/>
                      </a:moveTo>
                      <a:lnTo>
                        <a:pt x="363" y="204"/>
                      </a:lnTo>
                      <a:lnTo>
                        <a:pt x="372" y="192"/>
                      </a:lnTo>
                      <a:lnTo>
                        <a:pt x="382" y="182"/>
                      </a:lnTo>
                      <a:lnTo>
                        <a:pt x="393" y="171"/>
                      </a:lnTo>
                      <a:lnTo>
                        <a:pt x="406" y="162"/>
                      </a:lnTo>
                      <a:lnTo>
                        <a:pt x="418" y="152"/>
                      </a:lnTo>
                      <a:lnTo>
                        <a:pt x="432" y="144"/>
                      </a:lnTo>
                      <a:lnTo>
                        <a:pt x="447" y="135"/>
                      </a:lnTo>
                      <a:lnTo>
                        <a:pt x="462" y="128"/>
                      </a:lnTo>
                      <a:lnTo>
                        <a:pt x="478" y="120"/>
                      </a:lnTo>
                      <a:lnTo>
                        <a:pt x="496" y="113"/>
                      </a:lnTo>
                      <a:lnTo>
                        <a:pt x="513" y="107"/>
                      </a:lnTo>
                      <a:lnTo>
                        <a:pt x="530" y="101"/>
                      </a:lnTo>
                      <a:lnTo>
                        <a:pt x="550" y="97"/>
                      </a:lnTo>
                      <a:lnTo>
                        <a:pt x="568" y="92"/>
                      </a:lnTo>
                      <a:lnTo>
                        <a:pt x="588" y="89"/>
                      </a:lnTo>
                      <a:lnTo>
                        <a:pt x="564" y="8"/>
                      </a:lnTo>
                      <a:lnTo>
                        <a:pt x="544" y="11"/>
                      </a:lnTo>
                      <a:lnTo>
                        <a:pt x="526" y="16"/>
                      </a:lnTo>
                      <a:lnTo>
                        <a:pt x="507" y="22"/>
                      </a:lnTo>
                      <a:lnTo>
                        <a:pt x="489" y="27"/>
                      </a:lnTo>
                      <a:lnTo>
                        <a:pt x="471" y="33"/>
                      </a:lnTo>
                      <a:lnTo>
                        <a:pt x="454" y="40"/>
                      </a:lnTo>
                      <a:lnTo>
                        <a:pt x="437" y="47"/>
                      </a:lnTo>
                      <a:lnTo>
                        <a:pt x="421" y="55"/>
                      </a:lnTo>
                      <a:lnTo>
                        <a:pt x="406" y="63"/>
                      </a:lnTo>
                      <a:lnTo>
                        <a:pt x="390" y="72"/>
                      </a:lnTo>
                      <a:lnTo>
                        <a:pt x="376" y="82"/>
                      </a:lnTo>
                      <a:lnTo>
                        <a:pt x="362" y="91"/>
                      </a:lnTo>
                      <a:lnTo>
                        <a:pt x="349" y="101"/>
                      </a:lnTo>
                      <a:lnTo>
                        <a:pt x="337" y="112"/>
                      </a:lnTo>
                      <a:lnTo>
                        <a:pt x="325" y="122"/>
                      </a:lnTo>
                      <a:lnTo>
                        <a:pt x="314" y="133"/>
                      </a:lnTo>
                      <a:lnTo>
                        <a:pt x="301" y="120"/>
                      </a:lnTo>
                      <a:lnTo>
                        <a:pt x="286" y="107"/>
                      </a:lnTo>
                      <a:lnTo>
                        <a:pt x="271" y="94"/>
                      </a:lnTo>
                      <a:lnTo>
                        <a:pt x="255" y="83"/>
                      </a:lnTo>
                      <a:lnTo>
                        <a:pt x="238" y="72"/>
                      </a:lnTo>
                      <a:lnTo>
                        <a:pt x="219" y="62"/>
                      </a:lnTo>
                      <a:lnTo>
                        <a:pt x="201" y="52"/>
                      </a:lnTo>
                      <a:lnTo>
                        <a:pt x="181" y="42"/>
                      </a:lnTo>
                      <a:lnTo>
                        <a:pt x="160" y="34"/>
                      </a:lnTo>
                      <a:lnTo>
                        <a:pt x="138" y="27"/>
                      </a:lnTo>
                      <a:lnTo>
                        <a:pt x="117" y="21"/>
                      </a:lnTo>
                      <a:lnTo>
                        <a:pt x="95" y="15"/>
                      </a:lnTo>
                      <a:lnTo>
                        <a:pt x="72" y="10"/>
                      </a:lnTo>
                      <a:lnTo>
                        <a:pt x="49" y="6"/>
                      </a:lnTo>
                      <a:lnTo>
                        <a:pt x="24" y="2"/>
                      </a:lnTo>
                      <a:lnTo>
                        <a:pt x="0" y="0"/>
                      </a:lnTo>
                      <a:lnTo>
                        <a:pt x="6" y="83"/>
                      </a:lnTo>
                      <a:lnTo>
                        <a:pt x="28" y="85"/>
                      </a:lnTo>
                      <a:lnTo>
                        <a:pt x="50" y="90"/>
                      </a:lnTo>
                      <a:lnTo>
                        <a:pt x="72" y="94"/>
                      </a:lnTo>
                      <a:lnTo>
                        <a:pt x="92" y="99"/>
                      </a:lnTo>
                      <a:lnTo>
                        <a:pt x="112" y="105"/>
                      </a:lnTo>
                      <a:lnTo>
                        <a:pt x="132" y="112"/>
                      </a:lnTo>
                      <a:lnTo>
                        <a:pt x="150" y="120"/>
                      </a:lnTo>
                      <a:lnTo>
                        <a:pt x="168" y="128"/>
                      </a:lnTo>
                      <a:lnTo>
                        <a:pt x="185" y="137"/>
                      </a:lnTo>
                      <a:lnTo>
                        <a:pt x="201" y="146"/>
                      </a:lnTo>
                      <a:lnTo>
                        <a:pt x="216" y="157"/>
                      </a:lnTo>
                      <a:lnTo>
                        <a:pt x="229" y="167"/>
                      </a:lnTo>
                      <a:lnTo>
                        <a:pt x="242" y="178"/>
                      </a:lnTo>
                      <a:lnTo>
                        <a:pt x="254" y="190"/>
                      </a:lnTo>
                      <a:lnTo>
                        <a:pt x="264" y="203"/>
                      </a:lnTo>
                      <a:lnTo>
                        <a:pt x="273" y="215"/>
                      </a:lnTo>
                      <a:lnTo>
                        <a:pt x="261" y="206"/>
                      </a:lnTo>
                      <a:lnTo>
                        <a:pt x="247" y="197"/>
                      </a:lnTo>
                      <a:lnTo>
                        <a:pt x="233" y="188"/>
                      </a:lnTo>
                      <a:lnTo>
                        <a:pt x="218" y="180"/>
                      </a:lnTo>
                      <a:lnTo>
                        <a:pt x="203" y="171"/>
                      </a:lnTo>
                      <a:lnTo>
                        <a:pt x="187" y="165"/>
                      </a:lnTo>
                      <a:lnTo>
                        <a:pt x="171" y="158"/>
                      </a:lnTo>
                      <a:lnTo>
                        <a:pt x="155" y="152"/>
                      </a:lnTo>
                      <a:lnTo>
                        <a:pt x="137" y="146"/>
                      </a:lnTo>
                      <a:lnTo>
                        <a:pt x="120" y="140"/>
                      </a:lnTo>
                      <a:lnTo>
                        <a:pt x="102" y="136"/>
                      </a:lnTo>
                      <a:lnTo>
                        <a:pt x="83" y="131"/>
                      </a:lnTo>
                      <a:lnTo>
                        <a:pt x="65" y="128"/>
                      </a:lnTo>
                      <a:lnTo>
                        <a:pt x="46" y="124"/>
                      </a:lnTo>
                      <a:lnTo>
                        <a:pt x="27" y="122"/>
                      </a:lnTo>
                      <a:lnTo>
                        <a:pt x="7" y="120"/>
                      </a:lnTo>
                      <a:lnTo>
                        <a:pt x="13" y="203"/>
                      </a:lnTo>
                      <a:lnTo>
                        <a:pt x="32" y="205"/>
                      </a:lnTo>
                      <a:lnTo>
                        <a:pt x="51" y="208"/>
                      </a:lnTo>
                      <a:lnTo>
                        <a:pt x="69" y="213"/>
                      </a:lnTo>
                      <a:lnTo>
                        <a:pt x="88" y="216"/>
                      </a:lnTo>
                      <a:lnTo>
                        <a:pt x="105" y="222"/>
                      </a:lnTo>
                      <a:lnTo>
                        <a:pt x="122" y="228"/>
                      </a:lnTo>
                      <a:lnTo>
                        <a:pt x="140" y="234"/>
                      </a:lnTo>
                      <a:lnTo>
                        <a:pt x="156" y="241"/>
                      </a:lnTo>
                      <a:lnTo>
                        <a:pt x="171" y="248"/>
                      </a:lnTo>
                      <a:lnTo>
                        <a:pt x="186" y="256"/>
                      </a:lnTo>
                      <a:lnTo>
                        <a:pt x="200" y="264"/>
                      </a:lnTo>
                      <a:lnTo>
                        <a:pt x="212" y="272"/>
                      </a:lnTo>
                      <a:lnTo>
                        <a:pt x="225" y="281"/>
                      </a:lnTo>
                      <a:lnTo>
                        <a:pt x="236" y="290"/>
                      </a:lnTo>
                      <a:lnTo>
                        <a:pt x="247" y="301"/>
                      </a:lnTo>
                      <a:lnTo>
                        <a:pt x="256" y="311"/>
                      </a:lnTo>
                      <a:lnTo>
                        <a:pt x="372" y="311"/>
                      </a:lnTo>
                      <a:lnTo>
                        <a:pt x="383" y="301"/>
                      </a:lnTo>
                      <a:lnTo>
                        <a:pt x="393" y="290"/>
                      </a:lnTo>
                      <a:lnTo>
                        <a:pt x="405" y="281"/>
                      </a:lnTo>
                      <a:lnTo>
                        <a:pt x="417" y="271"/>
                      </a:lnTo>
                      <a:lnTo>
                        <a:pt x="431" y="262"/>
                      </a:lnTo>
                      <a:lnTo>
                        <a:pt x="445" y="254"/>
                      </a:lnTo>
                      <a:lnTo>
                        <a:pt x="460" y="246"/>
                      </a:lnTo>
                      <a:lnTo>
                        <a:pt x="476" y="238"/>
                      </a:lnTo>
                      <a:lnTo>
                        <a:pt x="492" y="233"/>
                      </a:lnTo>
                      <a:lnTo>
                        <a:pt x="509" y="226"/>
                      </a:lnTo>
                      <a:lnTo>
                        <a:pt x="528" y="220"/>
                      </a:lnTo>
                      <a:lnTo>
                        <a:pt x="545" y="215"/>
                      </a:lnTo>
                      <a:lnTo>
                        <a:pt x="564" y="211"/>
                      </a:lnTo>
                      <a:lnTo>
                        <a:pt x="583" y="207"/>
                      </a:lnTo>
                      <a:lnTo>
                        <a:pt x="603" y="204"/>
                      </a:lnTo>
                      <a:lnTo>
                        <a:pt x="622" y="201"/>
                      </a:lnTo>
                      <a:lnTo>
                        <a:pt x="598" y="122"/>
                      </a:lnTo>
                      <a:lnTo>
                        <a:pt x="581" y="124"/>
                      </a:lnTo>
                      <a:lnTo>
                        <a:pt x="564" y="128"/>
                      </a:lnTo>
                      <a:lnTo>
                        <a:pt x="546" y="131"/>
                      </a:lnTo>
                      <a:lnTo>
                        <a:pt x="529" y="135"/>
                      </a:lnTo>
                      <a:lnTo>
                        <a:pt x="513" y="139"/>
                      </a:lnTo>
                      <a:lnTo>
                        <a:pt x="496" y="144"/>
                      </a:lnTo>
                      <a:lnTo>
                        <a:pt x="481" y="150"/>
                      </a:lnTo>
                      <a:lnTo>
                        <a:pt x="465" y="154"/>
                      </a:lnTo>
                      <a:lnTo>
                        <a:pt x="450" y="161"/>
                      </a:lnTo>
                      <a:lnTo>
                        <a:pt x="435" y="168"/>
                      </a:lnTo>
                      <a:lnTo>
                        <a:pt x="420" y="175"/>
                      </a:lnTo>
                      <a:lnTo>
                        <a:pt x="406" y="182"/>
                      </a:lnTo>
                      <a:lnTo>
                        <a:pt x="392" y="190"/>
                      </a:lnTo>
                      <a:lnTo>
                        <a:pt x="379" y="198"/>
                      </a:lnTo>
                      <a:lnTo>
                        <a:pt x="367" y="206"/>
                      </a:lnTo>
                      <a:lnTo>
                        <a:pt x="355"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grpSp>
        <p:sp>
          <p:nvSpPr>
            <p:cNvPr id="18492" name="Text Box 80">
              <a:extLst>
                <a:ext uri="{FF2B5EF4-FFF2-40B4-BE49-F238E27FC236}">
                  <a16:creationId xmlns:a16="http://schemas.microsoft.com/office/drawing/2014/main" id="{F98C13B4-F9E5-1940-92FD-EEDBB1E38641}"/>
                </a:ext>
              </a:extLst>
            </p:cNvPr>
            <p:cNvSpPr txBox="1">
              <a:spLocks noChangeArrowheads="1"/>
            </p:cNvSpPr>
            <p:nvPr/>
          </p:nvSpPr>
          <p:spPr bwMode="auto">
            <a:xfrm>
              <a:off x="2421" y="1240"/>
              <a:ext cx="8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200">
                  <a:latin typeface="Arial Black" panose="020B0604020202020204" pitchFamily="34" charset="0"/>
                </a:rPr>
                <a:t>Registro UDDI</a:t>
              </a:r>
              <a:br>
                <a:rPr lang="es-ES_tradnl" altLang="en-US" sz="1200">
                  <a:latin typeface="Arial Black" panose="020B0604020202020204" pitchFamily="34" charset="0"/>
                </a:rPr>
              </a:br>
              <a:r>
                <a:rPr lang="es-ES_tradnl" altLang="en-US" sz="1200">
                  <a:latin typeface="Arial Black" panose="020B0604020202020204" pitchFamily="34" charset="0"/>
                </a:rPr>
                <a:t> </a:t>
              </a:r>
              <a:r>
                <a:rPr lang="es-ES_tradnl" altLang="en-US" sz="1200">
                  <a:latin typeface="Arial" panose="020B0604020202020204" pitchFamily="34" charset="0"/>
                </a:rPr>
                <a:t>Service</a:t>
              </a:r>
              <a:r>
                <a:rPr lang="es-ES_tradnl" altLang="en-US" sz="1200">
                  <a:latin typeface="Arial Black" panose="020B0604020202020204" pitchFamily="34" charset="0"/>
                </a:rPr>
                <a:t> </a:t>
              </a:r>
              <a:r>
                <a:rPr lang="es-ES_tradnl" altLang="en-US" sz="1200">
                  <a:latin typeface="Arial" panose="020B0604020202020204" pitchFamily="34" charset="0"/>
                </a:rPr>
                <a:t>Broker</a:t>
              </a:r>
              <a:endParaRPr lang="es-ES" altLang="en-US" sz="1200">
                <a:latin typeface="Arial" panose="020B0604020202020204" pitchFamily="34" charset="0"/>
              </a:endParaRPr>
            </a:p>
          </p:txBody>
        </p:sp>
      </p:grpSp>
      <p:grpSp>
        <p:nvGrpSpPr>
          <p:cNvPr id="10" name="Group 84">
            <a:extLst>
              <a:ext uri="{FF2B5EF4-FFF2-40B4-BE49-F238E27FC236}">
                <a16:creationId xmlns:a16="http://schemas.microsoft.com/office/drawing/2014/main" id="{2312F516-EA91-8744-8F6E-58C06E6BC944}"/>
              </a:ext>
            </a:extLst>
          </p:cNvPr>
          <p:cNvGrpSpPr>
            <a:grpSpLocks/>
          </p:cNvGrpSpPr>
          <p:nvPr/>
        </p:nvGrpSpPr>
        <p:grpSpPr bwMode="auto">
          <a:xfrm>
            <a:off x="2257425" y="3963988"/>
            <a:ext cx="1379538" cy="1690687"/>
            <a:chOff x="1597" y="2343"/>
            <a:chExt cx="869" cy="1065"/>
          </a:xfrm>
        </p:grpSpPr>
        <p:grpSp>
          <p:nvGrpSpPr>
            <p:cNvPr id="18470" name="Group 43">
              <a:extLst>
                <a:ext uri="{FF2B5EF4-FFF2-40B4-BE49-F238E27FC236}">
                  <a16:creationId xmlns:a16="http://schemas.microsoft.com/office/drawing/2014/main" id="{896C5520-C8D5-CA4E-8620-37493F26FFC0}"/>
                </a:ext>
              </a:extLst>
            </p:cNvPr>
            <p:cNvGrpSpPr>
              <a:grpSpLocks/>
            </p:cNvGrpSpPr>
            <p:nvPr/>
          </p:nvGrpSpPr>
          <p:grpSpPr bwMode="auto">
            <a:xfrm>
              <a:off x="1617" y="2343"/>
              <a:ext cx="849" cy="800"/>
              <a:chOff x="1346" y="2357"/>
              <a:chExt cx="849" cy="800"/>
            </a:xfrm>
          </p:grpSpPr>
          <p:sp>
            <p:nvSpPr>
              <p:cNvPr id="18472" name="Freeform 44">
                <a:extLst>
                  <a:ext uri="{FF2B5EF4-FFF2-40B4-BE49-F238E27FC236}">
                    <a16:creationId xmlns:a16="http://schemas.microsoft.com/office/drawing/2014/main" id="{EFA1AD2F-C53E-4E46-97F1-E24F75CE045F}"/>
                  </a:ext>
                </a:extLst>
              </p:cNvPr>
              <p:cNvSpPr>
                <a:spLocks/>
              </p:cNvSpPr>
              <p:nvPr/>
            </p:nvSpPr>
            <p:spPr bwMode="auto">
              <a:xfrm rot="5073959">
                <a:off x="1371" y="2332"/>
                <a:ext cx="800" cy="849"/>
              </a:xfrm>
              <a:custGeom>
                <a:avLst/>
                <a:gdLst>
                  <a:gd name="T0" fmla="*/ 0 w 2238"/>
                  <a:gd name="T1" fmla="*/ 0 h 1819"/>
                  <a:gd name="T2" fmla="*/ 0 w 2238"/>
                  <a:gd name="T3" fmla="*/ 0 h 1819"/>
                  <a:gd name="T4" fmla="*/ 0 w 2238"/>
                  <a:gd name="T5" fmla="*/ 0 h 1819"/>
                  <a:gd name="T6" fmla="*/ 0 w 2238"/>
                  <a:gd name="T7" fmla="*/ 0 h 1819"/>
                  <a:gd name="T8" fmla="*/ 0 w 2238"/>
                  <a:gd name="T9" fmla="*/ 0 h 1819"/>
                  <a:gd name="T10" fmla="*/ 0 w 2238"/>
                  <a:gd name="T11" fmla="*/ 0 h 1819"/>
                  <a:gd name="T12" fmla="*/ 0 w 2238"/>
                  <a:gd name="T13" fmla="*/ 0 h 1819"/>
                  <a:gd name="T14" fmla="*/ 0 w 2238"/>
                  <a:gd name="T15" fmla="*/ 0 h 1819"/>
                  <a:gd name="T16" fmla="*/ 0 w 2238"/>
                  <a:gd name="T17" fmla="*/ 0 h 1819"/>
                  <a:gd name="T18" fmla="*/ 0 w 2238"/>
                  <a:gd name="T19" fmla="*/ 0 h 1819"/>
                  <a:gd name="T20" fmla="*/ 0 w 2238"/>
                  <a:gd name="T21" fmla="*/ 0 h 1819"/>
                  <a:gd name="T22" fmla="*/ 0 w 2238"/>
                  <a:gd name="T23" fmla="*/ 0 h 1819"/>
                  <a:gd name="T24" fmla="*/ 0 w 2238"/>
                  <a:gd name="T25" fmla="*/ 0 h 1819"/>
                  <a:gd name="T26" fmla="*/ 0 w 2238"/>
                  <a:gd name="T27" fmla="*/ 0 h 1819"/>
                  <a:gd name="T28" fmla="*/ 0 w 2238"/>
                  <a:gd name="T29" fmla="*/ 0 h 1819"/>
                  <a:gd name="T30" fmla="*/ 0 w 2238"/>
                  <a:gd name="T31" fmla="*/ 0 h 1819"/>
                  <a:gd name="T32" fmla="*/ 0 w 2238"/>
                  <a:gd name="T33" fmla="*/ 0 h 1819"/>
                  <a:gd name="T34" fmla="*/ 0 w 2238"/>
                  <a:gd name="T35" fmla="*/ 0 h 1819"/>
                  <a:gd name="T36" fmla="*/ 0 w 2238"/>
                  <a:gd name="T37" fmla="*/ 0 h 1819"/>
                  <a:gd name="T38" fmla="*/ 0 w 2238"/>
                  <a:gd name="T39" fmla="*/ 0 h 1819"/>
                  <a:gd name="T40" fmla="*/ 0 w 2238"/>
                  <a:gd name="T41" fmla="*/ 0 h 1819"/>
                  <a:gd name="T42" fmla="*/ 0 w 2238"/>
                  <a:gd name="T43" fmla="*/ 0 h 1819"/>
                  <a:gd name="T44" fmla="*/ 0 w 2238"/>
                  <a:gd name="T45" fmla="*/ 0 h 1819"/>
                  <a:gd name="T46" fmla="*/ 0 w 2238"/>
                  <a:gd name="T47" fmla="*/ 0 h 1819"/>
                  <a:gd name="T48" fmla="*/ 0 w 2238"/>
                  <a:gd name="T49" fmla="*/ 0 h 1819"/>
                  <a:gd name="T50" fmla="*/ 0 w 2238"/>
                  <a:gd name="T51" fmla="*/ 0 h 1819"/>
                  <a:gd name="T52" fmla="*/ 0 w 2238"/>
                  <a:gd name="T53" fmla="*/ 0 h 1819"/>
                  <a:gd name="T54" fmla="*/ 0 w 2238"/>
                  <a:gd name="T55" fmla="*/ 0 h 1819"/>
                  <a:gd name="T56" fmla="*/ 0 w 2238"/>
                  <a:gd name="T57" fmla="*/ 0 h 1819"/>
                  <a:gd name="T58" fmla="*/ 0 w 2238"/>
                  <a:gd name="T59" fmla="*/ 0 h 1819"/>
                  <a:gd name="T60" fmla="*/ 0 w 2238"/>
                  <a:gd name="T61" fmla="*/ 0 h 1819"/>
                  <a:gd name="T62" fmla="*/ 0 w 2238"/>
                  <a:gd name="T63" fmla="*/ 0 h 1819"/>
                  <a:gd name="T64" fmla="*/ 0 w 2238"/>
                  <a:gd name="T65" fmla="*/ 0 h 1819"/>
                  <a:gd name="T66" fmla="*/ 0 w 2238"/>
                  <a:gd name="T67" fmla="*/ 0 h 1819"/>
                  <a:gd name="T68" fmla="*/ 0 w 2238"/>
                  <a:gd name="T69" fmla="*/ 0 h 1819"/>
                  <a:gd name="T70" fmla="*/ 0 w 2238"/>
                  <a:gd name="T71" fmla="*/ 0 h 1819"/>
                  <a:gd name="T72" fmla="*/ 0 w 2238"/>
                  <a:gd name="T73" fmla="*/ 0 h 1819"/>
                  <a:gd name="T74" fmla="*/ 0 w 2238"/>
                  <a:gd name="T75" fmla="*/ 0 h 1819"/>
                  <a:gd name="T76" fmla="*/ 0 w 2238"/>
                  <a:gd name="T77" fmla="*/ 0 h 1819"/>
                  <a:gd name="T78" fmla="*/ 0 w 2238"/>
                  <a:gd name="T79" fmla="*/ 0 h 1819"/>
                  <a:gd name="T80" fmla="*/ 0 w 2238"/>
                  <a:gd name="T81" fmla="*/ 0 h 1819"/>
                  <a:gd name="T82" fmla="*/ 0 w 2238"/>
                  <a:gd name="T83" fmla="*/ 0 h 1819"/>
                  <a:gd name="T84" fmla="*/ 0 w 2238"/>
                  <a:gd name="T85" fmla="*/ 0 h 1819"/>
                  <a:gd name="T86" fmla="*/ 0 w 2238"/>
                  <a:gd name="T87" fmla="*/ 0 h 1819"/>
                  <a:gd name="T88" fmla="*/ 0 w 2238"/>
                  <a:gd name="T89" fmla="*/ 0 h 1819"/>
                  <a:gd name="T90" fmla="*/ 0 w 2238"/>
                  <a:gd name="T91" fmla="*/ 0 h 1819"/>
                  <a:gd name="T92" fmla="*/ 0 w 2238"/>
                  <a:gd name="T93" fmla="*/ 0 h 1819"/>
                  <a:gd name="T94" fmla="*/ 0 w 2238"/>
                  <a:gd name="T95" fmla="*/ 0 h 1819"/>
                  <a:gd name="T96" fmla="*/ 0 w 2238"/>
                  <a:gd name="T97" fmla="*/ 0 h 1819"/>
                  <a:gd name="T98" fmla="*/ 0 w 2238"/>
                  <a:gd name="T99" fmla="*/ 0 h 1819"/>
                  <a:gd name="T100" fmla="*/ 0 w 2238"/>
                  <a:gd name="T101" fmla="*/ 0 h 1819"/>
                  <a:gd name="T102" fmla="*/ 0 w 2238"/>
                  <a:gd name="T103" fmla="*/ 0 h 1819"/>
                  <a:gd name="T104" fmla="*/ 0 w 2238"/>
                  <a:gd name="T105" fmla="*/ 0 h 1819"/>
                  <a:gd name="T106" fmla="*/ 0 w 2238"/>
                  <a:gd name="T107" fmla="*/ 0 h 1819"/>
                  <a:gd name="T108" fmla="*/ 0 w 2238"/>
                  <a:gd name="T109" fmla="*/ 0 h 1819"/>
                  <a:gd name="T110" fmla="*/ 0 w 2238"/>
                  <a:gd name="T111" fmla="*/ 0 h 1819"/>
                  <a:gd name="T112" fmla="*/ 0 w 2238"/>
                  <a:gd name="T113" fmla="*/ 0 h 1819"/>
                  <a:gd name="T114" fmla="*/ 0 w 2238"/>
                  <a:gd name="T115" fmla="*/ 0 h 1819"/>
                  <a:gd name="T116" fmla="*/ 0 w 2238"/>
                  <a:gd name="T117" fmla="*/ 0 h 1819"/>
                  <a:gd name="T118" fmla="*/ 0 w 2238"/>
                  <a:gd name="T119" fmla="*/ 0 h 1819"/>
                  <a:gd name="T120" fmla="*/ 0 w 2238"/>
                  <a:gd name="T121" fmla="*/ 0 h 18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38"/>
                  <a:gd name="T184" fmla="*/ 0 h 1819"/>
                  <a:gd name="T185" fmla="*/ 2238 w 2238"/>
                  <a:gd name="T186" fmla="*/ 1819 h 18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38" h="1819">
                    <a:moveTo>
                      <a:pt x="1978" y="276"/>
                    </a:moveTo>
                    <a:lnTo>
                      <a:pt x="1999" y="284"/>
                    </a:lnTo>
                    <a:lnTo>
                      <a:pt x="2020" y="292"/>
                    </a:lnTo>
                    <a:lnTo>
                      <a:pt x="2039" y="301"/>
                    </a:lnTo>
                    <a:lnTo>
                      <a:pt x="2058" y="309"/>
                    </a:lnTo>
                    <a:lnTo>
                      <a:pt x="2076" y="318"/>
                    </a:lnTo>
                    <a:lnTo>
                      <a:pt x="2094" y="326"/>
                    </a:lnTo>
                    <a:lnTo>
                      <a:pt x="2110" y="335"/>
                    </a:lnTo>
                    <a:lnTo>
                      <a:pt x="2125" y="344"/>
                    </a:lnTo>
                    <a:lnTo>
                      <a:pt x="2140" y="354"/>
                    </a:lnTo>
                    <a:lnTo>
                      <a:pt x="2152" y="363"/>
                    </a:lnTo>
                    <a:lnTo>
                      <a:pt x="2165" y="373"/>
                    </a:lnTo>
                    <a:lnTo>
                      <a:pt x="2175" y="382"/>
                    </a:lnTo>
                    <a:lnTo>
                      <a:pt x="2186" y="393"/>
                    </a:lnTo>
                    <a:lnTo>
                      <a:pt x="2194" y="403"/>
                    </a:lnTo>
                    <a:lnTo>
                      <a:pt x="2202" y="413"/>
                    </a:lnTo>
                    <a:lnTo>
                      <a:pt x="2208" y="424"/>
                    </a:lnTo>
                    <a:lnTo>
                      <a:pt x="2219" y="451"/>
                    </a:lnTo>
                    <a:lnTo>
                      <a:pt x="2227" y="484"/>
                    </a:lnTo>
                    <a:lnTo>
                      <a:pt x="2233" y="521"/>
                    </a:lnTo>
                    <a:lnTo>
                      <a:pt x="2236" y="562"/>
                    </a:lnTo>
                    <a:lnTo>
                      <a:pt x="2238" y="621"/>
                    </a:lnTo>
                    <a:lnTo>
                      <a:pt x="2236" y="684"/>
                    </a:lnTo>
                    <a:lnTo>
                      <a:pt x="2231" y="753"/>
                    </a:lnTo>
                    <a:lnTo>
                      <a:pt x="2221" y="825"/>
                    </a:lnTo>
                    <a:lnTo>
                      <a:pt x="2216" y="863"/>
                    </a:lnTo>
                    <a:lnTo>
                      <a:pt x="2210" y="902"/>
                    </a:lnTo>
                    <a:lnTo>
                      <a:pt x="2203" y="941"/>
                    </a:lnTo>
                    <a:lnTo>
                      <a:pt x="2195" y="981"/>
                    </a:lnTo>
                    <a:lnTo>
                      <a:pt x="2187" y="1022"/>
                    </a:lnTo>
                    <a:lnTo>
                      <a:pt x="2178" y="1062"/>
                    </a:lnTo>
                    <a:lnTo>
                      <a:pt x="2168" y="1102"/>
                    </a:lnTo>
                    <a:lnTo>
                      <a:pt x="2159" y="1142"/>
                    </a:lnTo>
                    <a:lnTo>
                      <a:pt x="2147" y="1190"/>
                    </a:lnTo>
                    <a:lnTo>
                      <a:pt x="2134" y="1237"/>
                    </a:lnTo>
                    <a:lnTo>
                      <a:pt x="2120" y="1284"/>
                    </a:lnTo>
                    <a:lnTo>
                      <a:pt x="2106" y="1330"/>
                    </a:lnTo>
                    <a:lnTo>
                      <a:pt x="2091" y="1374"/>
                    </a:lnTo>
                    <a:lnTo>
                      <a:pt x="2077" y="1418"/>
                    </a:lnTo>
                    <a:lnTo>
                      <a:pt x="2061" y="1460"/>
                    </a:lnTo>
                    <a:lnTo>
                      <a:pt x="2046" y="1501"/>
                    </a:lnTo>
                    <a:lnTo>
                      <a:pt x="2035" y="1531"/>
                    </a:lnTo>
                    <a:lnTo>
                      <a:pt x="2022" y="1559"/>
                    </a:lnTo>
                    <a:lnTo>
                      <a:pt x="2011" y="1588"/>
                    </a:lnTo>
                    <a:lnTo>
                      <a:pt x="1998" y="1615"/>
                    </a:lnTo>
                    <a:lnTo>
                      <a:pt x="1985" y="1640"/>
                    </a:lnTo>
                    <a:lnTo>
                      <a:pt x="1973" y="1664"/>
                    </a:lnTo>
                    <a:lnTo>
                      <a:pt x="1961" y="1686"/>
                    </a:lnTo>
                    <a:lnTo>
                      <a:pt x="1948" y="1707"/>
                    </a:lnTo>
                    <a:lnTo>
                      <a:pt x="1936" y="1726"/>
                    </a:lnTo>
                    <a:lnTo>
                      <a:pt x="1924" y="1744"/>
                    </a:lnTo>
                    <a:lnTo>
                      <a:pt x="1912" y="1759"/>
                    </a:lnTo>
                    <a:lnTo>
                      <a:pt x="1899" y="1773"/>
                    </a:lnTo>
                    <a:lnTo>
                      <a:pt x="1887" y="1784"/>
                    </a:lnTo>
                    <a:lnTo>
                      <a:pt x="1876" y="1793"/>
                    </a:lnTo>
                    <a:lnTo>
                      <a:pt x="1864" y="1801"/>
                    </a:lnTo>
                    <a:lnTo>
                      <a:pt x="1853" y="1806"/>
                    </a:lnTo>
                    <a:lnTo>
                      <a:pt x="1837" y="1812"/>
                    </a:lnTo>
                    <a:lnTo>
                      <a:pt x="1821" y="1815"/>
                    </a:lnTo>
                    <a:lnTo>
                      <a:pt x="1804" y="1817"/>
                    </a:lnTo>
                    <a:lnTo>
                      <a:pt x="1789" y="1819"/>
                    </a:lnTo>
                    <a:lnTo>
                      <a:pt x="1775" y="1819"/>
                    </a:lnTo>
                    <a:lnTo>
                      <a:pt x="1760" y="1817"/>
                    </a:lnTo>
                    <a:lnTo>
                      <a:pt x="1743" y="1815"/>
                    </a:lnTo>
                    <a:lnTo>
                      <a:pt x="1728" y="1813"/>
                    </a:lnTo>
                    <a:lnTo>
                      <a:pt x="1713" y="1808"/>
                    </a:lnTo>
                    <a:lnTo>
                      <a:pt x="1697" y="1804"/>
                    </a:lnTo>
                    <a:lnTo>
                      <a:pt x="1681" y="1799"/>
                    </a:lnTo>
                    <a:lnTo>
                      <a:pt x="1664" y="1793"/>
                    </a:lnTo>
                    <a:lnTo>
                      <a:pt x="1648" y="1787"/>
                    </a:lnTo>
                    <a:lnTo>
                      <a:pt x="1629" y="1781"/>
                    </a:lnTo>
                    <a:lnTo>
                      <a:pt x="1611" y="1775"/>
                    </a:lnTo>
                    <a:lnTo>
                      <a:pt x="1591" y="1768"/>
                    </a:lnTo>
                    <a:lnTo>
                      <a:pt x="1575" y="1762"/>
                    </a:lnTo>
                    <a:lnTo>
                      <a:pt x="1559" y="1758"/>
                    </a:lnTo>
                    <a:lnTo>
                      <a:pt x="1542" y="1752"/>
                    </a:lnTo>
                    <a:lnTo>
                      <a:pt x="1523" y="1747"/>
                    </a:lnTo>
                    <a:lnTo>
                      <a:pt x="1505" y="1741"/>
                    </a:lnTo>
                    <a:lnTo>
                      <a:pt x="1485" y="1737"/>
                    </a:lnTo>
                    <a:lnTo>
                      <a:pt x="1465" y="1733"/>
                    </a:lnTo>
                    <a:lnTo>
                      <a:pt x="1444" y="1729"/>
                    </a:lnTo>
                    <a:lnTo>
                      <a:pt x="1422" y="1725"/>
                    </a:lnTo>
                    <a:lnTo>
                      <a:pt x="1398" y="1722"/>
                    </a:lnTo>
                    <a:lnTo>
                      <a:pt x="1374" y="1720"/>
                    </a:lnTo>
                    <a:lnTo>
                      <a:pt x="1348" y="1717"/>
                    </a:lnTo>
                    <a:lnTo>
                      <a:pt x="1323" y="1716"/>
                    </a:lnTo>
                    <a:lnTo>
                      <a:pt x="1295" y="1715"/>
                    </a:lnTo>
                    <a:lnTo>
                      <a:pt x="1267" y="1715"/>
                    </a:lnTo>
                    <a:lnTo>
                      <a:pt x="1237" y="1715"/>
                    </a:lnTo>
                    <a:lnTo>
                      <a:pt x="1185" y="1716"/>
                    </a:lnTo>
                    <a:lnTo>
                      <a:pt x="1135" y="1718"/>
                    </a:lnTo>
                    <a:lnTo>
                      <a:pt x="1087" y="1720"/>
                    </a:lnTo>
                    <a:lnTo>
                      <a:pt x="1042" y="1722"/>
                    </a:lnTo>
                    <a:lnTo>
                      <a:pt x="999" y="1725"/>
                    </a:lnTo>
                    <a:lnTo>
                      <a:pt x="959" y="1728"/>
                    </a:lnTo>
                    <a:lnTo>
                      <a:pt x="920" y="1731"/>
                    </a:lnTo>
                    <a:lnTo>
                      <a:pt x="883" y="1733"/>
                    </a:lnTo>
                    <a:lnTo>
                      <a:pt x="848" y="1737"/>
                    </a:lnTo>
                    <a:lnTo>
                      <a:pt x="815" y="1740"/>
                    </a:lnTo>
                    <a:lnTo>
                      <a:pt x="784" y="1743"/>
                    </a:lnTo>
                    <a:lnTo>
                      <a:pt x="754" y="1746"/>
                    </a:lnTo>
                    <a:lnTo>
                      <a:pt x="726" y="1749"/>
                    </a:lnTo>
                    <a:lnTo>
                      <a:pt x="699" y="1753"/>
                    </a:lnTo>
                    <a:lnTo>
                      <a:pt x="673" y="1755"/>
                    </a:lnTo>
                    <a:lnTo>
                      <a:pt x="649" y="1759"/>
                    </a:lnTo>
                    <a:lnTo>
                      <a:pt x="625" y="1761"/>
                    </a:lnTo>
                    <a:lnTo>
                      <a:pt x="603" y="1763"/>
                    </a:lnTo>
                    <a:lnTo>
                      <a:pt x="581" y="1766"/>
                    </a:lnTo>
                    <a:lnTo>
                      <a:pt x="560" y="1768"/>
                    </a:lnTo>
                    <a:lnTo>
                      <a:pt x="541" y="1769"/>
                    </a:lnTo>
                    <a:lnTo>
                      <a:pt x="522" y="1770"/>
                    </a:lnTo>
                    <a:lnTo>
                      <a:pt x="503" y="1771"/>
                    </a:lnTo>
                    <a:lnTo>
                      <a:pt x="486" y="1773"/>
                    </a:lnTo>
                    <a:lnTo>
                      <a:pt x="467" y="1773"/>
                    </a:lnTo>
                    <a:lnTo>
                      <a:pt x="450" y="1771"/>
                    </a:lnTo>
                    <a:lnTo>
                      <a:pt x="433" y="1770"/>
                    </a:lnTo>
                    <a:lnTo>
                      <a:pt x="417" y="1769"/>
                    </a:lnTo>
                    <a:lnTo>
                      <a:pt x="399" y="1767"/>
                    </a:lnTo>
                    <a:lnTo>
                      <a:pt x="382" y="1764"/>
                    </a:lnTo>
                    <a:lnTo>
                      <a:pt x="365" y="1761"/>
                    </a:lnTo>
                    <a:lnTo>
                      <a:pt x="347" y="1756"/>
                    </a:lnTo>
                    <a:lnTo>
                      <a:pt x="335" y="1753"/>
                    </a:lnTo>
                    <a:lnTo>
                      <a:pt x="323" y="1749"/>
                    </a:lnTo>
                    <a:lnTo>
                      <a:pt x="311" y="1746"/>
                    </a:lnTo>
                    <a:lnTo>
                      <a:pt x="298" y="1741"/>
                    </a:lnTo>
                    <a:lnTo>
                      <a:pt x="285" y="1737"/>
                    </a:lnTo>
                    <a:lnTo>
                      <a:pt x="271" y="1732"/>
                    </a:lnTo>
                    <a:lnTo>
                      <a:pt x="258" y="1726"/>
                    </a:lnTo>
                    <a:lnTo>
                      <a:pt x="244" y="1721"/>
                    </a:lnTo>
                    <a:lnTo>
                      <a:pt x="230" y="1714"/>
                    </a:lnTo>
                    <a:lnTo>
                      <a:pt x="215" y="1707"/>
                    </a:lnTo>
                    <a:lnTo>
                      <a:pt x="200" y="1700"/>
                    </a:lnTo>
                    <a:lnTo>
                      <a:pt x="184" y="1692"/>
                    </a:lnTo>
                    <a:lnTo>
                      <a:pt x="168" y="1684"/>
                    </a:lnTo>
                    <a:lnTo>
                      <a:pt x="152" y="1676"/>
                    </a:lnTo>
                    <a:lnTo>
                      <a:pt x="134" y="1667"/>
                    </a:lnTo>
                    <a:lnTo>
                      <a:pt x="117" y="1657"/>
                    </a:lnTo>
                    <a:lnTo>
                      <a:pt x="100" y="1646"/>
                    </a:lnTo>
                    <a:lnTo>
                      <a:pt x="84" y="1632"/>
                    </a:lnTo>
                    <a:lnTo>
                      <a:pt x="70" y="1616"/>
                    </a:lnTo>
                    <a:lnTo>
                      <a:pt x="57" y="1597"/>
                    </a:lnTo>
                    <a:lnTo>
                      <a:pt x="46" y="1577"/>
                    </a:lnTo>
                    <a:lnTo>
                      <a:pt x="36" y="1554"/>
                    </a:lnTo>
                    <a:lnTo>
                      <a:pt x="27" y="1529"/>
                    </a:lnTo>
                    <a:lnTo>
                      <a:pt x="20" y="1503"/>
                    </a:lnTo>
                    <a:lnTo>
                      <a:pt x="9" y="1442"/>
                    </a:lnTo>
                    <a:lnTo>
                      <a:pt x="2" y="1373"/>
                    </a:lnTo>
                    <a:lnTo>
                      <a:pt x="0" y="1300"/>
                    </a:lnTo>
                    <a:lnTo>
                      <a:pt x="2" y="1223"/>
                    </a:lnTo>
                    <a:lnTo>
                      <a:pt x="4" y="1177"/>
                    </a:lnTo>
                    <a:lnTo>
                      <a:pt x="8" y="1131"/>
                    </a:lnTo>
                    <a:lnTo>
                      <a:pt x="12" y="1085"/>
                    </a:lnTo>
                    <a:lnTo>
                      <a:pt x="17" y="1038"/>
                    </a:lnTo>
                    <a:lnTo>
                      <a:pt x="23" y="990"/>
                    </a:lnTo>
                    <a:lnTo>
                      <a:pt x="30" y="944"/>
                    </a:lnTo>
                    <a:lnTo>
                      <a:pt x="36" y="898"/>
                    </a:lnTo>
                    <a:lnTo>
                      <a:pt x="43" y="852"/>
                    </a:lnTo>
                    <a:lnTo>
                      <a:pt x="55" y="784"/>
                    </a:lnTo>
                    <a:lnTo>
                      <a:pt x="66" y="720"/>
                    </a:lnTo>
                    <a:lnTo>
                      <a:pt x="78" y="659"/>
                    </a:lnTo>
                    <a:lnTo>
                      <a:pt x="88" y="602"/>
                    </a:lnTo>
                    <a:lnTo>
                      <a:pt x="97" y="550"/>
                    </a:lnTo>
                    <a:lnTo>
                      <a:pt x="106" y="506"/>
                    </a:lnTo>
                    <a:lnTo>
                      <a:pt x="112" y="466"/>
                    </a:lnTo>
                    <a:lnTo>
                      <a:pt x="117" y="435"/>
                    </a:lnTo>
                    <a:lnTo>
                      <a:pt x="122" y="400"/>
                    </a:lnTo>
                    <a:lnTo>
                      <a:pt x="127" y="365"/>
                    </a:lnTo>
                    <a:lnTo>
                      <a:pt x="134" y="332"/>
                    </a:lnTo>
                    <a:lnTo>
                      <a:pt x="141" y="298"/>
                    </a:lnTo>
                    <a:lnTo>
                      <a:pt x="150" y="268"/>
                    </a:lnTo>
                    <a:lnTo>
                      <a:pt x="160" y="238"/>
                    </a:lnTo>
                    <a:lnTo>
                      <a:pt x="170" y="210"/>
                    </a:lnTo>
                    <a:lnTo>
                      <a:pt x="183" y="183"/>
                    </a:lnTo>
                    <a:lnTo>
                      <a:pt x="197" y="158"/>
                    </a:lnTo>
                    <a:lnTo>
                      <a:pt x="213" y="134"/>
                    </a:lnTo>
                    <a:lnTo>
                      <a:pt x="231" y="112"/>
                    </a:lnTo>
                    <a:lnTo>
                      <a:pt x="251" y="92"/>
                    </a:lnTo>
                    <a:lnTo>
                      <a:pt x="274" y="74"/>
                    </a:lnTo>
                    <a:lnTo>
                      <a:pt x="298" y="58"/>
                    </a:lnTo>
                    <a:lnTo>
                      <a:pt x="326" y="43"/>
                    </a:lnTo>
                    <a:lnTo>
                      <a:pt x="355" y="30"/>
                    </a:lnTo>
                    <a:lnTo>
                      <a:pt x="369" y="25"/>
                    </a:lnTo>
                    <a:lnTo>
                      <a:pt x="384" y="21"/>
                    </a:lnTo>
                    <a:lnTo>
                      <a:pt x="400" y="16"/>
                    </a:lnTo>
                    <a:lnTo>
                      <a:pt x="417" y="13"/>
                    </a:lnTo>
                    <a:lnTo>
                      <a:pt x="434" y="9"/>
                    </a:lnTo>
                    <a:lnTo>
                      <a:pt x="451" y="7"/>
                    </a:lnTo>
                    <a:lnTo>
                      <a:pt x="469" y="5"/>
                    </a:lnTo>
                    <a:lnTo>
                      <a:pt x="488" y="2"/>
                    </a:lnTo>
                    <a:lnTo>
                      <a:pt x="508" y="1"/>
                    </a:lnTo>
                    <a:lnTo>
                      <a:pt x="527" y="0"/>
                    </a:lnTo>
                    <a:lnTo>
                      <a:pt x="549" y="0"/>
                    </a:lnTo>
                    <a:lnTo>
                      <a:pt x="570" y="0"/>
                    </a:lnTo>
                    <a:lnTo>
                      <a:pt x="593" y="0"/>
                    </a:lnTo>
                    <a:lnTo>
                      <a:pt x="616" y="1"/>
                    </a:lnTo>
                    <a:lnTo>
                      <a:pt x="640" y="2"/>
                    </a:lnTo>
                    <a:lnTo>
                      <a:pt x="664" y="5"/>
                    </a:lnTo>
                    <a:lnTo>
                      <a:pt x="685" y="7"/>
                    </a:lnTo>
                    <a:lnTo>
                      <a:pt x="707" y="9"/>
                    </a:lnTo>
                    <a:lnTo>
                      <a:pt x="728" y="11"/>
                    </a:lnTo>
                    <a:lnTo>
                      <a:pt x="751" y="15"/>
                    </a:lnTo>
                    <a:lnTo>
                      <a:pt x="774" y="18"/>
                    </a:lnTo>
                    <a:lnTo>
                      <a:pt x="797" y="22"/>
                    </a:lnTo>
                    <a:lnTo>
                      <a:pt x="821" y="26"/>
                    </a:lnTo>
                    <a:lnTo>
                      <a:pt x="846" y="31"/>
                    </a:lnTo>
                    <a:lnTo>
                      <a:pt x="870" y="36"/>
                    </a:lnTo>
                    <a:lnTo>
                      <a:pt x="897" y="41"/>
                    </a:lnTo>
                    <a:lnTo>
                      <a:pt x="923" y="47"/>
                    </a:lnTo>
                    <a:lnTo>
                      <a:pt x="950" y="53"/>
                    </a:lnTo>
                    <a:lnTo>
                      <a:pt x="977" y="60"/>
                    </a:lnTo>
                    <a:lnTo>
                      <a:pt x="1006" y="67"/>
                    </a:lnTo>
                    <a:lnTo>
                      <a:pt x="1035" y="74"/>
                    </a:lnTo>
                    <a:lnTo>
                      <a:pt x="1065" y="82"/>
                    </a:lnTo>
                    <a:lnTo>
                      <a:pt x="1073" y="84"/>
                    </a:lnTo>
                    <a:lnTo>
                      <a:pt x="1085" y="86"/>
                    </a:lnTo>
                    <a:lnTo>
                      <a:pt x="1097" y="89"/>
                    </a:lnTo>
                    <a:lnTo>
                      <a:pt x="1113" y="91"/>
                    </a:lnTo>
                    <a:lnTo>
                      <a:pt x="1131" y="94"/>
                    </a:lnTo>
                    <a:lnTo>
                      <a:pt x="1150" y="97"/>
                    </a:lnTo>
                    <a:lnTo>
                      <a:pt x="1172" y="100"/>
                    </a:lnTo>
                    <a:lnTo>
                      <a:pt x="1195" y="104"/>
                    </a:lnTo>
                    <a:lnTo>
                      <a:pt x="1220" y="108"/>
                    </a:lnTo>
                    <a:lnTo>
                      <a:pt x="1247" y="112"/>
                    </a:lnTo>
                    <a:lnTo>
                      <a:pt x="1275" y="116"/>
                    </a:lnTo>
                    <a:lnTo>
                      <a:pt x="1303" y="121"/>
                    </a:lnTo>
                    <a:lnTo>
                      <a:pt x="1335" y="127"/>
                    </a:lnTo>
                    <a:lnTo>
                      <a:pt x="1366" y="131"/>
                    </a:lnTo>
                    <a:lnTo>
                      <a:pt x="1399" y="137"/>
                    </a:lnTo>
                    <a:lnTo>
                      <a:pt x="1432" y="143"/>
                    </a:lnTo>
                    <a:lnTo>
                      <a:pt x="1466" y="148"/>
                    </a:lnTo>
                    <a:lnTo>
                      <a:pt x="1500" y="155"/>
                    </a:lnTo>
                    <a:lnTo>
                      <a:pt x="1536" y="162"/>
                    </a:lnTo>
                    <a:lnTo>
                      <a:pt x="1571" y="169"/>
                    </a:lnTo>
                    <a:lnTo>
                      <a:pt x="1606" y="176"/>
                    </a:lnTo>
                    <a:lnTo>
                      <a:pt x="1642" y="183"/>
                    </a:lnTo>
                    <a:lnTo>
                      <a:pt x="1678" y="191"/>
                    </a:lnTo>
                    <a:lnTo>
                      <a:pt x="1713" y="199"/>
                    </a:lnTo>
                    <a:lnTo>
                      <a:pt x="1749" y="208"/>
                    </a:lnTo>
                    <a:lnTo>
                      <a:pt x="1784" y="216"/>
                    </a:lnTo>
                    <a:lnTo>
                      <a:pt x="1818" y="226"/>
                    </a:lnTo>
                    <a:lnTo>
                      <a:pt x="1852" y="235"/>
                    </a:lnTo>
                    <a:lnTo>
                      <a:pt x="1885" y="245"/>
                    </a:lnTo>
                    <a:lnTo>
                      <a:pt x="1917" y="256"/>
                    </a:lnTo>
                    <a:lnTo>
                      <a:pt x="1948" y="266"/>
                    </a:lnTo>
                    <a:lnTo>
                      <a:pt x="1978" y="276"/>
                    </a:lnTo>
                    <a:close/>
                  </a:path>
                </a:pathLst>
              </a:custGeom>
              <a:solidFill>
                <a:srgbClr val="DDDDBF"/>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ES"/>
              </a:p>
            </p:txBody>
          </p:sp>
          <p:sp>
            <p:nvSpPr>
              <p:cNvPr id="18473" name="Freeform 45">
                <a:extLst>
                  <a:ext uri="{FF2B5EF4-FFF2-40B4-BE49-F238E27FC236}">
                    <a16:creationId xmlns:a16="http://schemas.microsoft.com/office/drawing/2014/main" id="{5ADA916A-7703-AB44-8724-E9FBDCB7E42A}"/>
                  </a:ext>
                </a:extLst>
              </p:cNvPr>
              <p:cNvSpPr>
                <a:spLocks/>
              </p:cNvSpPr>
              <p:nvPr/>
            </p:nvSpPr>
            <p:spPr bwMode="auto">
              <a:xfrm>
                <a:off x="1521" y="2522"/>
                <a:ext cx="501" cy="500"/>
              </a:xfrm>
              <a:custGeom>
                <a:avLst/>
                <a:gdLst>
                  <a:gd name="T0" fmla="*/ 1 w 1002"/>
                  <a:gd name="T1" fmla="*/ 1 h 1000"/>
                  <a:gd name="T2" fmla="*/ 1 w 1002"/>
                  <a:gd name="T3" fmla="*/ 1 h 1000"/>
                  <a:gd name="T4" fmla="*/ 1 w 1002"/>
                  <a:gd name="T5" fmla="*/ 1 h 1000"/>
                  <a:gd name="T6" fmla="*/ 1 w 1002"/>
                  <a:gd name="T7" fmla="*/ 1 h 1000"/>
                  <a:gd name="T8" fmla="*/ 1 w 1002"/>
                  <a:gd name="T9" fmla="*/ 1 h 1000"/>
                  <a:gd name="T10" fmla="*/ 1 w 1002"/>
                  <a:gd name="T11" fmla="*/ 1 h 1000"/>
                  <a:gd name="T12" fmla="*/ 1 w 1002"/>
                  <a:gd name="T13" fmla="*/ 1 h 1000"/>
                  <a:gd name="T14" fmla="*/ 1 w 1002"/>
                  <a:gd name="T15" fmla="*/ 1 h 1000"/>
                  <a:gd name="T16" fmla="*/ 1 w 1002"/>
                  <a:gd name="T17" fmla="*/ 1 h 1000"/>
                  <a:gd name="T18" fmla="*/ 1 w 1002"/>
                  <a:gd name="T19" fmla="*/ 1 h 1000"/>
                  <a:gd name="T20" fmla="*/ 1 w 1002"/>
                  <a:gd name="T21" fmla="*/ 1 h 1000"/>
                  <a:gd name="T22" fmla="*/ 1 w 1002"/>
                  <a:gd name="T23" fmla="*/ 1 h 1000"/>
                  <a:gd name="T24" fmla="*/ 1 w 1002"/>
                  <a:gd name="T25" fmla="*/ 1 h 1000"/>
                  <a:gd name="T26" fmla="*/ 1 w 1002"/>
                  <a:gd name="T27" fmla="*/ 1 h 1000"/>
                  <a:gd name="T28" fmla="*/ 1 w 1002"/>
                  <a:gd name="T29" fmla="*/ 1 h 1000"/>
                  <a:gd name="T30" fmla="*/ 1 w 1002"/>
                  <a:gd name="T31" fmla="*/ 1 h 1000"/>
                  <a:gd name="T32" fmla="*/ 1 w 1002"/>
                  <a:gd name="T33" fmla="*/ 1 h 1000"/>
                  <a:gd name="T34" fmla="*/ 1 w 1002"/>
                  <a:gd name="T35" fmla="*/ 1 h 1000"/>
                  <a:gd name="T36" fmla="*/ 1 w 1002"/>
                  <a:gd name="T37" fmla="*/ 1 h 1000"/>
                  <a:gd name="T38" fmla="*/ 1 w 1002"/>
                  <a:gd name="T39" fmla="*/ 1 h 1000"/>
                  <a:gd name="T40" fmla="*/ 1 w 1002"/>
                  <a:gd name="T41" fmla="*/ 1 h 1000"/>
                  <a:gd name="T42" fmla="*/ 1 w 1002"/>
                  <a:gd name="T43" fmla="*/ 1 h 1000"/>
                  <a:gd name="T44" fmla="*/ 1 w 1002"/>
                  <a:gd name="T45" fmla="*/ 1 h 1000"/>
                  <a:gd name="T46" fmla="*/ 1 w 1002"/>
                  <a:gd name="T47" fmla="*/ 1 h 1000"/>
                  <a:gd name="T48" fmla="*/ 1 w 1002"/>
                  <a:gd name="T49" fmla="*/ 1 h 1000"/>
                  <a:gd name="T50" fmla="*/ 1 w 1002"/>
                  <a:gd name="T51" fmla="*/ 1 h 1000"/>
                  <a:gd name="T52" fmla="*/ 1 w 1002"/>
                  <a:gd name="T53" fmla="*/ 1 h 1000"/>
                  <a:gd name="T54" fmla="*/ 1 w 1002"/>
                  <a:gd name="T55" fmla="*/ 1 h 1000"/>
                  <a:gd name="T56" fmla="*/ 1 w 1002"/>
                  <a:gd name="T57" fmla="*/ 1 h 1000"/>
                  <a:gd name="T58" fmla="*/ 1 w 1002"/>
                  <a:gd name="T59" fmla="*/ 1 h 1000"/>
                  <a:gd name="T60" fmla="*/ 1 w 1002"/>
                  <a:gd name="T61" fmla="*/ 1 h 1000"/>
                  <a:gd name="T62" fmla="*/ 1 w 1002"/>
                  <a:gd name="T63" fmla="*/ 1 h 10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02"/>
                  <a:gd name="T97" fmla="*/ 0 h 1000"/>
                  <a:gd name="T98" fmla="*/ 1002 w 1002"/>
                  <a:gd name="T99" fmla="*/ 1000 h 10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02" h="1000">
                    <a:moveTo>
                      <a:pt x="501" y="0"/>
                    </a:moveTo>
                    <a:lnTo>
                      <a:pt x="552" y="2"/>
                    </a:lnTo>
                    <a:lnTo>
                      <a:pt x="602" y="10"/>
                    </a:lnTo>
                    <a:lnTo>
                      <a:pt x="649" y="22"/>
                    </a:lnTo>
                    <a:lnTo>
                      <a:pt x="696" y="39"/>
                    </a:lnTo>
                    <a:lnTo>
                      <a:pt x="739" y="60"/>
                    </a:lnTo>
                    <a:lnTo>
                      <a:pt x="781" y="85"/>
                    </a:lnTo>
                    <a:lnTo>
                      <a:pt x="820" y="114"/>
                    </a:lnTo>
                    <a:lnTo>
                      <a:pt x="856" y="146"/>
                    </a:lnTo>
                    <a:lnTo>
                      <a:pt x="888" y="182"/>
                    </a:lnTo>
                    <a:lnTo>
                      <a:pt x="917" y="220"/>
                    </a:lnTo>
                    <a:lnTo>
                      <a:pt x="941" y="262"/>
                    </a:lnTo>
                    <a:lnTo>
                      <a:pt x="963" y="305"/>
                    </a:lnTo>
                    <a:lnTo>
                      <a:pt x="979" y="350"/>
                    </a:lnTo>
                    <a:lnTo>
                      <a:pt x="992" y="399"/>
                    </a:lnTo>
                    <a:lnTo>
                      <a:pt x="1000" y="448"/>
                    </a:lnTo>
                    <a:lnTo>
                      <a:pt x="1002" y="499"/>
                    </a:lnTo>
                    <a:lnTo>
                      <a:pt x="1000" y="551"/>
                    </a:lnTo>
                    <a:lnTo>
                      <a:pt x="992" y="600"/>
                    </a:lnTo>
                    <a:lnTo>
                      <a:pt x="979" y="649"/>
                    </a:lnTo>
                    <a:lnTo>
                      <a:pt x="963" y="695"/>
                    </a:lnTo>
                    <a:lnTo>
                      <a:pt x="941" y="739"/>
                    </a:lnTo>
                    <a:lnTo>
                      <a:pt x="917" y="780"/>
                    </a:lnTo>
                    <a:lnTo>
                      <a:pt x="888" y="818"/>
                    </a:lnTo>
                    <a:lnTo>
                      <a:pt x="856" y="854"/>
                    </a:lnTo>
                    <a:lnTo>
                      <a:pt x="820" y="886"/>
                    </a:lnTo>
                    <a:lnTo>
                      <a:pt x="781" y="915"/>
                    </a:lnTo>
                    <a:lnTo>
                      <a:pt x="739" y="940"/>
                    </a:lnTo>
                    <a:lnTo>
                      <a:pt x="696" y="961"/>
                    </a:lnTo>
                    <a:lnTo>
                      <a:pt x="649" y="978"/>
                    </a:lnTo>
                    <a:lnTo>
                      <a:pt x="602" y="990"/>
                    </a:lnTo>
                    <a:lnTo>
                      <a:pt x="552" y="998"/>
                    </a:lnTo>
                    <a:lnTo>
                      <a:pt x="501" y="1000"/>
                    </a:lnTo>
                    <a:lnTo>
                      <a:pt x="450" y="998"/>
                    </a:lnTo>
                    <a:lnTo>
                      <a:pt x="399" y="990"/>
                    </a:lnTo>
                    <a:lnTo>
                      <a:pt x="352" y="978"/>
                    </a:lnTo>
                    <a:lnTo>
                      <a:pt x="306" y="961"/>
                    </a:lnTo>
                    <a:lnTo>
                      <a:pt x="262" y="940"/>
                    </a:lnTo>
                    <a:lnTo>
                      <a:pt x="221" y="915"/>
                    </a:lnTo>
                    <a:lnTo>
                      <a:pt x="182" y="886"/>
                    </a:lnTo>
                    <a:lnTo>
                      <a:pt x="147" y="854"/>
                    </a:lnTo>
                    <a:lnTo>
                      <a:pt x="114" y="818"/>
                    </a:lnTo>
                    <a:lnTo>
                      <a:pt x="85" y="780"/>
                    </a:lnTo>
                    <a:lnTo>
                      <a:pt x="61" y="739"/>
                    </a:lnTo>
                    <a:lnTo>
                      <a:pt x="39" y="695"/>
                    </a:lnTo>
                    <a:lnTo>
                      <a:pt x="23" y="649"/>
                    </a:lnTo>
                    <a:lnTo>
                      <a:pt x="10" y="600"/>
                    </a:lnTo>
                    <a:lnTo>
                      <a:pt x="2" y="551"/>
                    </a:lnTo>
                    <a:lnTo>
                      <a:pt x="0" y="499"/>
                    </a:lnTo>
                    <a:lnTo>
                      <a:pt x="2" y="448"/>
                    </a:lnTo>
                    <a:lnTo>
                      <a:pt x="10" y="399"/>
                    </a:lnTo>
                    <a:lnTo>
                      <a:pt x="23" y="350"/>
                    </a:lnTo>
                    <a:lnTo>
                      <a:pt x="39" y="305"/>
                    </a:lnTo>
                    <a:lnTo>
                      <a:pt x="61" y="262"/>
                    </a:lnTo>
                    <a:lnTo>
                      <a:pt x="85" y="220"/>
                    </a:lnTo>
                    <a:lnTo>
                      <a:pt x="114" y="182"/>
                    </a:lnTo>
                    <a:lnTo>
                      <a:pt x="147" y="146"/>
                    </a:lnTo>
                    <a:lnTo>
                      <a:pt x="182" y="114"/>
                    </a:lnTo>
                    <a:lnTo>
                      <a:pt x="221" y="85"/>
                    </a:lnTo>
                    <a:lnTo>
                      <a:pt x="262" y="60"/>
                    </a:lnTo>
                    <a:lnTo>
                      <a:pt x="306" y="39"/>
                    </a:lnTo>
                    <a:lnTo>
                      <a:pt x="352" y="22"/>
                    </a:lnTo>
                    <a:lnTo>
                      <a:pt x="399" y="10"/>
                    </a:lnTo>
                    <a:lnTo>
                      <a:pt x="450" y="2"/>
                    </a:lnTo>
                    <a:lnTo>
                      <a:pt x="501" y="0"/>
                    </a:lnTo>
                    <a:close/>
                  </a:path>
                </a:pathLst>
              </a:custGeom>
              <a:solidFill>
                <a:srgbClr val="BF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nvGrpSpPr>
              <p:cNvPr id="18474" name="Group 46">
                <a:extLst>
                  <a:ext uri="{FF2B5EF4-FFF2-40B4-BE49-F238E27FC236}">
                    <a16:creationId xmlns:a16="http://schemas.microsoft.com/office/drawing/2014/main" id="{D6FD9973-9151-FD41-92EF-AC5636A45C4F}"/>
                  </a:ext>
                </a:extLst>
              </p:cNvPr>
              <p:cNvGrpSpPr>
                <a:grpSpLocks/>
              </p:cNvGrpSpPr>
              <p:nvPr/>
            </p:nvGrpSpPr>
            <p:grpSpPr bwMode="auto">
              <a:xfrm>
                <a:off x="1514" y="2456"/>
                <a:ext cx="411" cy="598"/>
                <a:chOff x="1514" y="2339"/>
                <a:chExt cx="411" cy="598"/>
              </a:xfrm>
            </p:grpSpPr>
            <p:sp>
              <p:nvSpPr>
                <p:cNvPr id="18481" name="Freeform 47">
                  <a:extLst>
                    <a:ext uri="{FF2B5EF4-FFF2-40B4-BE49-F238E27FC236}">
                      <a16:creationId xmlns:a16="http://schemas.microsoft.com/office/drawing/2014/main" id="{352DCE11-6AC5-A64B-808A-2C7D22576E69}"/>
                    </a:ext>
                  </a:extLst>
                </p:cNvPr>
                <p:cNvSpPr>
                  <a:spLocks/>
                </p:cNvSpPr>
                <p:nvPr/>
              </p:nvSpPr>
              <p:spPr bwMode="auto">
                <a:xfrm>
                  <a:off x="1653" y="2750"/>
                  <a:ext cx="24" cy="36"/>
                </a:xfrm>
                <a:custGeom>
                  <a:avLst/>
                  <a:gdLst>
                    <a:gd name="T0" fmla="*/ 1 w 48"/>
                    <a:gd name="T1" fmla="*/ 0 h 71"/>
                    <a:gd name="T2" fmla="*/ 1 w 48"/>
                    <a:gd name="T3" fmla="*/ 1 h 71"/>
                    <a:gd name="T4" fmla="*/ 1 w 48"/>
                    <a:gd name="T5" fmla="*/ 1 h 71"/>
                    <a:gd name="T6" fmla="*/ 1 w 48"/>
                    <a:gd name="T7" fmla="*/ 1 h 71"/>
                    <a:gd name="T8" fmla="*/ 0 w 48"/>
                    <a:gd name="T9" fmla="*/ 1 h 71"/>
                    <a:gd name="T10" fmla="*/ 0 w 48"/>
                    <a:gd name="T11" fmla="*/ 1 h 71"/>
                    <a:gd name="T12" fmla="*/ 1 w 48"/>
                    <a:gd name="T13" fmla="*/ 1 h 71"/>
                    <a:gd name="T14" fmla="*/ 1 w 48"/>
                    <a:gd name="T15" fmla="*/ 1 h 71"/>
                    <a:gd name="T16" fmla="*/ 1 w 48"/>
                    <a:gd name="T17" fmla="*/ 1 h 71"/>
                    <a:gd name="T18" fmla="*/ 1 w 48"/>
                    <a:gd name="T19" fmla="*/ 1 h 71"/>
                    <a:gd name="T20" fmla="*/ 1 w 48"/>
                    <a:gd name="T21" fmla="*/ 1 h 71"/>
                    <a:gd name="T22" fmla="*/ 1 w 48"/>
                    <a:gd name="T23" fmla="*/ 1 h 71"/>
                    <a:gd name="T24" fmla="*/ 1 w 48"/>
                    <a:gd name="T25" fmla="*/ 1 h 71"/>
                    <a:gd name="T26" fmla="*/ 1 w 48"/>
                    <a:gd name="T27" fmla="*/ 1 h 71"/>
                    <a:gd name="T28" fmla="*/ 1 w 48"/>
                    <a:gd name="T29" fmla="*/ 1 h 71"/>
                    <a:gd name="T30" fmla="*/ 1 w 48"/>
                    <a:gd name="T31" fmla="*/ 1 h 71"/>
                    <a:gd name="T32" fmla="*/ 1 w 48"/>
                    <a:gd name="T33" fmla="*/ 1 h 71"/>
                    <a:gd name="T34" fmla="*/ 1 w 48"/>
                    <a:gd name="T35" fmla="*/ 1 h 71"/>
                    <a:gd name="T36" fmla="*/ 1 w 48"/>
                    <a:gd name="T37" fmla="*/ 0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71"/>
                    <a:gd name="T59" fmla="*/ 48 w 48"/>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71">
                      <a:moveTo>
                        <a:pt x="24" y="0"/>
                      </a:moveTo>
                      <a:lnTo>
                        <a:pt x="15" y="2"/>
                      </a:lnTo>
                      <a:lnTo>
                        <a:pt x="7" y="7"/>
                      </a:lnTo>
                      <a:lnTo>
                        <a:pt x="2" y="15"/>
                      </a:lnTo>
                      <a:lnTo>
                        <a:pt x="0" y="24"/>
                      </a:lnTo>
                      <a:lnTo>
                        <a:pt x="0" y="47"/>
                      </a:lnTo>
                      <a:lnTo>
                        <a:pt x="2" y="56"/>
                      </a:lnTo>
                      <a:lnTo>
                        <a:pt x="7" y="64"/>
                      </a:lnTo>
                      <a:lnTo>
                        <a:pt x="15" y="69"/>
                      </a:lnTo>
                      <a:lnTo>
                        <a:pt x="24" y="71"/>
                      </a:lnTo>
                      <a:lnTo>
                        <a:pt x="33" y="69"/>
                      </a:lnTo>
                      <a:lnTo>
                        <a:pt x="41" y="64"/>
                      </a:lnTo>
                      <a:lnTo>
                        <a:pt x="46" y="56"/>
                      </a:lnTo>
                      <a:lnTo>
                        <a:pt x="48" y="47"/>
                      </a:lnTo>
                      <a:lnTo>
                        <a:pt x="48" y="24"/>
                      </a:lnTo>
                      <a:lnTo>
                        <a:pt x="46" y="15"/>
                      </a:lnTo>
                      <a:lnTo>
                        <a:pt x="41" y="7"/>
                      </a:lnTo>
                      <a:lnTo>
                        <a:pt x="33" y="2"/>
                      </a:lnTo>
                      <a:lnTo>
                        <a:pt x="24" y="0"/>
                      </a:lnTo>
                      <a:close/>
                    </a:path>
                  </a:pathLst>
                </a:custGeom>
                <a:solidFill>
                  <a:srgbClr val="000000"/>
                </a:solidFill>
                <a:ln w="3175" cmpd="sng">
                  <a:solidFill>
                    <a:srgbClr val="000000"/>
                  </a:solidFill>
                  <a:round/>
                  <a:headEnd/>
                  <a:tailEnd/>
                </a:ln>
              </p:spPr>
              <p:txBody>
                <a:bodyPr/>
                <a:lstStyle/>
                <a:p>
                  <a:endParaRPr lang="en-ES"/>
                </a:p>
              </p:txBody>
            </p:sp>
            <p:sp>
              <p:nvSpPr>
                <p:cNvPr id="18482" name="Freeform 48">
                  <a:extLst>
                    <a:ext uri="{FF2B5EF4-FFF2-40B4-BE49-F238E27FC236}">
                      <a16:creationId xmlns:a16="http://schemas.microsoft.com/office/drawing/2014/main" id="{503D2006-EFB4-2A4D-B19C-C9DBF4CBB2F1}"/>
                    </a:ext>
                  </a:extLst>
                </p:cNvPr>
                <p:cNvSpPr>
                  <a:spLocks/>
                </p:cNvSpPr>
                <p:nvPr/>
              </p:nvSpPr>
              <p:spPr bwMode="auto">
                <a:xfrm>
                  <a:off x="1684" y="2753"/>
                  <a:ext cx="23" cy="36"/>
                </a:xfrm>
                <a:custGeom>
                  <a:avLst/>
                  <a:gdLst>
                    <a:gd name="T0" fmla="*/ 0 w 47"/>
                    <a:gd name="T1" fmla="*/ 0 h 71"/>
                    <a:gd name="T2" fmla="*/ 0 w 47"/>
                    <a:gd name="T3" fmla="*/ 1 h 71"/>
                    <a:gd name="T4" fmla="*/ 0 w 47"/>
                    <a:gd name="T5" fmla="*/ 1 h 71"/>
                    <a:gd name="T6" fmla="*/ 0 w 47"/>
                    <a:gd name="T7" fmla="*/ 1 h 71"/>
                    <a:gd name="T8" fmla="*/ 0 w 47"/>
                    <a:gd name="T9" fmla="*/ 1 h 71"/>
                    <a:gd name="T10" fmla="*/ 0 w 47"/>
                    <a:gd name="T11" fmla="*/ 1 h 71"/>
                    <a:gd name="T12" fmla="*/ 0 w 47"/>
                    <a:gd name="T13" fmla="*/ 1 h 71"/>
                    <a:gd name="T14" fmla="*/ 0 w 47"/>
                    <a:gd name="T15" fmla="*/ 1 h 71"/>
                    <a:gd name="T16" fmla="*/ 0 w 47"/>
                    <a:gd name="T17" fmla="*/ 1 h 71"/>
                    <a:gd name="T18" fmla="*/ 0 w 47"/>
                    <a:gd name="T19" fmla="*/ 1 h 71"/>
                    <a:gd name="T20" fmla="*/ 0 w 47"/>
                    <a:gd name="T21" fmla="*/ 1 h 71"/>
                    <a:gd name="T22" fmla="*/ 0 w 47"/>
                    <a:gd name="T23" fmla="*/ 1 h 71"/>
                    <a:gd name="T24" fmla="*/ 0 w 47"/>
                    <a:gd name="T25" fmla="*/ 1 h 71"/>
                    <a:gd name="T26" fmla="*/ 0 w 47"/>
                    <a:gd name="T27" fmla="*/ 1 h 71"/>
                    <a:gd name="T28" fmla="*/ 0 w 47"/>
                    <a:gd name="T29" fmla="*/ 1 h 71"/>
                    <a:gd name="T30" fmla="*/ 0 w 47"/>
                    <a:gd name="T31" fmla="*/ 1 h 71"/>
                    <a:gd name="T32" fmla="*/ 0 w 47"/>
                    <a:gd name="T33" fmla="*/ 1 h 71"/>
                    <a:gd name="T34" fmla="*/ 0 w 47"/>
                    <a:gd name="T35" fmla="*/ 1 h 71"/>
                    <a:gd name="T36" fmla="*/ 0 w 47"/>
                    <a:gd name="T37" fmla="*/ 0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71"/>
                    <a:gd name="T59" fmla="*/ 47 w 47"/>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71">
                      <a:moveTo>
                        <a:pt x="24" y="0"/>
                      </a:moveTo>
                      <a:lnTo>
                        <a:pt x="15" y="2"/>
                      </a:lnTo>
                      <a:lnTo>
                        <a:pt x="7" y="6"/>
                      </a:lnTo>
                      <a:lnTo>
                        <a:pt x="2" y="14"/>
                      </a:lnTo>
                      <a:lnTo>
                        <a:pt x="0" y="24"/>
                      </a:lnTo>
                      <a:lnTo>
                        <a:pt x="0" y="47"/>
                      </a:lnTo>
                      <a:lnTo>
                        <a:pt x="2" y="56"/>
                      </a:lnTo>
                      <a:lnTo>
                        <a:pt x="7" y="64"/>
                      </a:lnTo>
                      <a:lnTo>
                        <a:pt x="15" y="69"/>
                      </a:lnTo>
                      <a:lnTo>
                        <a:pt x="24" y="71"/>
                      </a:lnTo>
                      <a:lnTo>
                        <a:pt x="33" y="69"/>
                      </a:lnTo>
                      <a:lnTo>
                        <a:pt x="40" y="64"/>
                      </a:lnTo>
                      <a:lnTo>
                        <a:pt x="45" y="56"/>
                      </a:lnTo>
                      <a:lnTo>
                        <a:pt x="47" y="47"/>
                      </a:lnTo>
                      <a:lnTo>
                        <a:pt x="47" y="24"/>
                      </a:lnTo>
                      <a:lnTo>
                        <a:pt x="45" y="14"/>
                      </a:lnTo>
                      <a:lnTo>
                        <a:pt x="40" y="6"/>
                      </a:lnTo>
                      <a:lnTo>
                        <a:pt x="33" y="2"/>
                      </a:lnTo>
                      <a:lnTo>
                        <a:pt x="24" y="0"/>
                      </a:lnTo>
                      <a:close/>
                    </a:path>
                  </a:pathLst>
                </a:custGeom>
                <a:solidFill>
                  <a:srgbClr val="000000"/>
                </a:solidFill>
                <a:ln w="3175" cmpd="sng">
                  <a:solidFill>
                    <a:srgbClr val="000000"/>
                  </a:solidFill>
                  <a:round/>
                  <a:headEnd/>
                  <a:tailEnd/>
                </a:ln>
              </p:spPr>
              <p:txBody>
                <a:bodyPr/>
                <a:lstStyle/>
                <a:p>
                  <a:endParaRPr lang="en-ES"/>
                </a:p>
              </p:txBody>
            </p:sp>
            <p:sp>
              <p:nvSpPr>
                <p:cNvPr id="18483" name="Freeform 49">
                  <a:extLst>
                    <a:ext uri="{FF2B5EF4-FFF2-40B4-BE49-F238E27FC236}">
                      <a16:creationId xmlns:a16="http://schemas.microsoft.com/office/drawing/2014/main" id="{31E48558-F84C-EE40-813E-6464014735B3}"/>
                    </a:ext>
                  </a:extLst>
                </p:cNvPr>
                <p:cNvSpPr>
                  <a:spLocks/>
                </p:cNvSpPr>
                <p:nvPr/>
              </p:nvSpPr>
              <p:spPr bwMode="auto">
                <a:xfrm>
                  <a:off x="1655" y="2494"/>
                  <a:ext cx="24" cy="36"/>
                </a:xfrm>
                <a:custGeom>
                  <a:avLst/>
                  <a:gdLst>
                    <a:gd name="T0" fmla="*/ 1 w 48"/>
                    <a:gd name="T1" fmla="*/ 0 h 71"/>
                    <a:gd name="T2" fmla="*/ 1 w 48"/>
                    <a:gd name="T3" fmla="*/ 1 h 71"/>
                    <a:gd name="T4" fmla="*/ 1 w 48"/>
                    <a:gd name="T5" fmla="*/ 1 h 71"/>
                    <a:gd name="T6" fmla="*/ 1 w 48"/>
                    <a:gd name="T7" fmla="*/ 1 h 71"/>
                    <a:gd name="T8" fmla="*/ 0 w 48"/>
                    <a:gd name="T9" fmla="*/ 1 h 71"/>
                    <a:gd name="T10" fmla="*/ 0 w 48"/>
                    <a:gd name="T11" fmla="*/ 1 h 71"/>
                    <a:gd name="T12" fmla="*/ 1 w 48"/>
                    <a:gd name="T13" fmla="*/ 1 h 71"/>
                    <a:gd name="T14" fmla="*/ 1 w 48"/>
                    <a:gd name="T15" fmla="*/ 1 h 71"/>
                    <a:gd name="T16" fmla="*/ 1 w 48"/>
                    <a:gd name="T17" fmla="*/ 1 h 71"/>
                    <a:gd name="T18" fmla="*/ 1 w 48"/>
                    <a:gd name="T19" fmla="*/ 1 h 71"/>
                    <a:gd name="T20" fmla="*/ 1 w 48"/>
                    <a:gd name="T21" fmla="*/ 1 h 71"/>
                    <a:gd name="T22" fmla="*/ 1 w 48"/>
                    <a:gd name="T23" fmla="*/ 1 h 71"/>
                    <a:gd name="T24" fmla="*/ 1 w 48"/>
                    <a:gd name="T25" fmla="*/ 1 h 71"/>
                    <a:gd name="T26" fmla="*/ 1 w 48"/>
                    <a:gd name="T27" fmla="*/ 1 h 71"/>
                    <a:gd name="T28" fmla="*/ 1 w 48"/>
                    <a:gd name="T29" fmla="*/ 1 h 71"/>
                    <a:gd name="T30" fmla="*/ 1 w 48"/>
                    <a:gd name="T31" fmla="*/ 1 h 71"/>
                    <a:gd name="T32" fmla="*/ 1 w 48"/>
                    <a:gd name="T33" fmla="*/ 1 h 71"/>
                    <a:gd name="T34" fmla="*/ 1 w 48"/>
                    <a:gd name="T35" fmla="*/ 1 h 71"/>
                    <a:gd name="T36" fmla="*/ 1 w 48"/>
                    <a:gd name="T37" fmla="*/ 0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71"/>
                    <a:gd name="T59" fmla="*/ 48 w 48"/>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71">
                      <a:moveTo>
                        <a:pt x="24" y="0"/>
                      </a:moveTo>
                      <a:lnTo>
                        <a:pt x="15" y="2"/>
                      </a:lnTo>
                      <a:lnTo>
                        <a:pt x="7" y="7"/>
                      </a:lnTo>
                      <a:lnTo>
                        <a:pt x="2" y="15"/>
                      </a:lnTo>
                      <a:lnTo>
                        <a:pt x="0" y="24"/>
                      </a:lnTo>
                      <a:lnTo>
                        <a:pt x="0" y="47"/>
                      </a:lnTo>
                      <a:lnTo>
                        <a:pt x="2" y="56"/>
                      </a:lnTo>
                      <a:lnTo>
                        <a:pt x="7" y="64"/>
                      </a:lnTo>
                      <a:lnTo>
                        <a:pt x="15" y="69"/>
                      </a:lnTo>
                      <a:lnTo>
                        <a:pt x="24" y="71"/>
                      </a:lnTo>
                      <a:lnTo>
                        <a:pt x="33" y="69"/>
                      </a:lnTo>
                      <a:lnTo>
                        <a:pt x="42" y="64"/>
                      </a:lnTo>
                      <a:lnTo>
                        <a:pt x="46" y="56"/>
                      </a:lnTo>
                      <a:lnTo>
                        <a:pt x="48" y="47"/>
                      </a:lnTo>
                      <a:lnTo>
                        <a:pt x="48" y="24"/>
                      </a:lnTo>
                      <a:lnTo>
                        <a:pt x="46" y="15"/>
                      </a:lnTo>
                      <a:lnTo>
                        <a:pt x="42" y="7"/>
                      </a:lnTo>
                      <a:lnTo>
                        <a:pt x="33" y="2"/>
                      </a:lnTo>
                      <a:lnTo>
                        <a:pt x="24" y="0"/>
                      </a:lnTo>
                      <a:close/>
                    </a:path>
                  </a:pathLst>
                </a:custGeom>
                <a:solidFill>
                  <a:srgbClr val="000000"/>
                </a:solidFill>
                <a:ln w="3175" cmpd="sng">
                  <a:solidFill>
                    <a:srgbClr val="000000"/>
                  </a:solidFill>
                  <a:round/>
                  <a:headEnd/>
                  <a:tailEnd/>
                </a:ln>
              </p:spPr>
              <p:txBody>
                <a:bodyPr/>
                <a:lstStyle/>
                <a:p>
                  <a:endParaRPr lang="en-ES"/>
                </a:p>
              </p:txBody>
            </p:sp>
            <p:sp>
              <p:nvSpPr>
                <p:cNvPr id="18484" name="Freeform 50">
                  <a:extLst>
                    <a:ext uri="{FF2B5EF4-FFF2-40B4-BE49-F238E27FC236}">
                      <a16:creationId xmlns:a16="http://schemas.microsoft.com/office/drawing/2014/main" id="{56B73A25-05C5-B447-A43E-E89E41BF37D7}"/>
                    </a:ext>
                  </a:extLst>
                </p:cNvPr>
                <p:cNvSpPr>
                  <a:spLocks/>
                </p:cNvSpPr>
                <p:nvPr/>
              </p:nvSpPr>
              <p:spPr bwMode="auto">
                <a:xfrm>
                  <a:off x="1686" y="2492"/>
                  <a:ext cx="24" cy="35"/>
                </a:xfrm>
                <a:custGeom>
                  <a:avLst/>
                  <a:gdLst>
                    <a:gd name="T0" fmla="*/ 1 w 48"/>
                    <a:gd name="T1" fmla="*/ 0 h 70"/>
                    <a:gd name="T2" fmla="*/ 1 w 48"/>
                    <a:gd name="T3" fmla="*/ 1 h 70"/>
                    <a:gd name="T4" fmla="*/ 1 w 48"/>
                    <a:gd name="T5" fmla="*/ 1 h 70"/>
                    <a:gd name="T6" fmla="*/ 1 w 48"/>
                    <a:gd name="T7" fmla="*/ 1 h 70"/>
                    <a:gd name="T8" fmla="*/ 0 w 48"/>
                    <a:gd name="T9" fmla="*/ 1 h 70"/>
                    <a:gd name="T10" fmla="*/ 0 w 48"/>
                    <a:gd name="T11" fmla="*/ 1 h 70"/>
                    <a:gd name="T12" fmla="*/ 1 w 48"/>
                    <a:gd name="T13" fmla="*/ 1 h 70"/>
                    <a:gd name="T14" fmla="*/ 1 w 48"/>
                    <a:gd name="T15" fmla="*/ 1 h 70"/>
                    <a:gd name="T16" fmla="*/ 1 w 48"/>
                    <a:gd name="T17" fmla="*/ 1 h 70"/>
                    <a:gd name="T18" fmla="*/ 1 w 48"/>
                    <a:gd name="T19" fmla="*/ 1 h 70"/>
                    <a:gd name="T20" fmla="*/ 1 w 48"/>
                    <a:gd name="T21" fmla="*/ 1 h 70"/>
                    <a:gd name="T22" fmla="*/ 1 w 48"/>
                    <a:gd name="T23" fmla="*/ 1 h 70"/>
                    <a:gd name="T24" fmla="*/ 1 w 48"/>
                    <a:gd name="T25" fmla="*/ 1 h 70"/>
                    <a:gd name="T26" fmla="*/ 1 w 48"/>
                    <a:gd name="T27" fmla="*/ 1 h 70"/>
                    <a:gd name="T28" fmla="*/ 1 w 48"/>
                    <a:gd name="T29" fmla="*/ 1 h 70"/>
                    <a:gd name="T30" fmla="*/ 1 w 48"/>
                    <a:gd name="T31" fmla="*/ 1 h 70"/>
                    <a:gd name="T32" fmla="*/ 1 w 48"/>
                    <a:gd name="T33" fmla="*/ 1 h 70"/>
                    <a:gd name="T34" fmla="*/ 1 w 48"/>
                    <a:gd name="T35" fmla="*/ 1 h 70"/>
                    <a:gd name="T36" fmla="*/ 1 w 48"/>
                    <a:gd name="T37" fmla="*/ 0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70"/>
                    <a:gd name="T59" fmla="*/ 48 w 48"/>
                    <a:gd name="T60" fmla="*/ 70 h 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70">
                      <a:moveTo>
                        <a:pt x="24" y="0"/>
                      </a:moveTo>
                      <a:lnTo>
                        <a:pt x="15" y="2"/>
                      </a:lnTo>
                      <a:lnTo>
                        <a:pt x="7" y="7"/>
                      </a:lnTo>
                      <a:lnTo>
                        <a:pt x="2" y="14"/>
                      </a:lnTo>
                      <a:lnTo>
                        <a:pt x="0" y="23"/>
                      </a:lnTo>
                      <a:lnTo>
                        <a:pt x="0" y="46"/>
                      </a:lnTo>
                      <a:lnTo>
                        <a:pt x="2" y="56"/>
                      </a:lnTo>
                      <a:lnTo>
                        <a:pt x="7" y="64"/>
                      </a:lnTo>
                      <a:lnTo>
                        <a:pt x="15" y="68"/>
                      </a:lnTo>
                      <a:lnTo>
                        <a:pt x="24" y="70"/>
                      </a:lnTo>
                      <a:lnTo>
                        <a:pt x="33" y="68"/>
                      </a:lnTo>
                      <a:lnTo>
                        <a:pt x="42" y="64"/>
                      </a:lnTo>
                      <a:lnTo>
                        <a:pt x="46" y="56"/>
                      </a:lnTo>
                      <a:lnTo>
                        <a:pt x="48" y="46"/>
                      </a:lnTo>
                      <a:lnTo>
                        <a:pt x="48" y="23"/>
                      </a:lnTo>
                      <a:lnTo>
                        <a:pt x="46" y="14"/>
                      </a:lnTo>
                      <a:lnTo>
                        <a:pt x="42" y="7"/>
                      </a:lnTo>
                      <a:lnTo>
                        <a:pt x="33" y="2"/>
                      </a:lnTo>
                      <a:lnTo>
                        <a:pt x="24" y="0"/>
                      </a:lnTo>
                      <a:close/>
                    </a:path>
                  </a:pathLst>
                </a:custGeom>
                <a:solidFill>
                  <a:srgbClr val="000000"/>
                </a:solidFill>
                <a:ln w="3175" cmpd="sng">
                  <a:solidFill>
                    <a:srgbClr val="000000"/>
                  </a:solidFill>
                  <a:round/>
                  <a:headEnd/>
                  <a:tailEnd/>
                </a:ln>
              </p:spPr>
              <p:txBody>
                <a:bodyPr/>
                <a:lstStyle/>
                <a:p>
                  <a:endParaRPr lang="en-ES"/>
                </a:p>
              </p:txBody>
            </p:sp>
            <p:sp>
              <p:nvSpPr>
                <p:cNvPr id="18485" name="Freeform 51">
                  <a:extLst>
                    <a:ext uri="{FF2B5EF4-FFF2-40B4-BE49-F238E27FC236}">
                      <a16:creationId xmlns:a16="http://schemas.microsoft.com/office/drawing/2014/main" id="{A5B96A22-E8F9-5D44-9112-681D655AAA73}"/>
                    </a:ext>
                  </a:extLst>
                </p:cNvPr>
                <p:cNvSpPr>
                  <a:spLocks/>
                </p:cNvSpPr>
                <p:nvPr/>
              </p:nvSpPr>
              <p:spPr bwMode="auto">
                <a:xfrm>
                  <a:off x="1542" y="2575"/>
                  <a:ext cx="34" cy="12"/>
                </a:xfrm>
                <a:custGeom>
                  <a:avLst/>
                  <a:gdLst>
                    <a:gd name="T0" fmla="*/ 1 w 68"/>
                    <a:gd name="T1" fmla="*/ 0 h 24"/>
                    <a:gd name="T2" fmla="*/ 1 w 68"/>
                    <a:gd name="T3" fmla="*/ 1 h 24"/>
                    <a:gd name="T4" fmla="*/ 1 w 68"/>
                    <a:gd name="T5" fmla="*/ 1 h 24"/>
                    <a:gd name="T6" fmla="*/ 1 w 68"/>
                    <a:gd name="T7" fmla="*/ 1 h 24"/>
                    <a:gd name="T8" fmla="*/ 1 w 68"/>
                    <a:gd name="T9" fmla="*/ 1 h 24"/>
                    <a:gd name="T10" fmla="*/ 0 w 68"/>
                    <a:gd name="T11" fmla="*/ 1 h 24"/>
                    <a:gd name="T12" fmla="*/ 1 w 68"/>
                    <a:gd name="T13" fmla="*/ 1 h 24"/>
                    <a:gd name="T14" fmla="*/ 1 w 68"/>
                    <a:gd name="T15" fmla="*/ 1 h 24"/>
                    <a:gd name="T16" fmla="*/ 1 w 68"/>
                    <a:gd name="T17" fmla="*/ 1 h 24"/>
                    <a:gd name="T18" fmla="*/ 1 w 68"/>
                    <a:gd name="T19" fmla="*/ 1 h 24"/>
                    <a:gd name="T20" fmla="*/ 1 w 6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24"/>
                    <a:gd name="T35" fmla="*/ 68 w 6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24">
                      <a:moveTo>
                        <a:pt x="68" y="0"/>
                      </a:moveTo>
                      <a:lnTo>
                        <a:pt x="10" y="4"/>
                      </a:lnTo>
                      <a:lnTo>
                        <a:pt x="7" y="8"/>
                      </a:lnTo>
                      <a:lnTo>
                        <a:pt x="5" y="14"/>
                      </a:lnTo>
                      <a:lnTo>
                        <a:pt x="3" y="19"/>
                      </a:lnTo>
                      <a:lnTo>
                        <a:pt x="0" y="24"/>
                      </a:lnTo>
                      <a:lnTo>
                        <a:pt x="56" y="17"/>
                      </a:lnTo>
                      <a:lnTo>
                        <a:pt x="59" y="13"/>
                      </a:lnTo>
                      <a:lnTo>
                        <a:pt x="63" y="8"/>
                      </a:lnTo>
                      <a:lnTo>
                        <a:pt x="65" y="5"/>
                      </a:lnTo>
                      <a:lnTo>
                        <a:pt x="68" y="0"/>
                      </a:lnTo>
                      <a:close/>
                    </a:path>
                  </a:pathLst>
                </a:custGeom>
                <a:solidFill>
                  <a:srgbClr val="000000"/>
                </a:solidFill>
                <a:ln w="19050" cmpd="sng">
                  <a:solidFill>
                    <a:srgbClr val="000000"/>
                  </a:solidFill>
                  <a:round/>
                  <a:headEnd/>
                  <a:tailEnd/>
                </a:ln>
              </p:spPr>
              <p:txBody>
                <a:bodyPr/>
                <a:lstStyle/>
                <a:p>
                  <a:endParaRPr lang="en-ES"/>
                </a:p>
              </p:txBody>
            </p:sp>
            <p:sp>
              <p:nvSpPr>
                <p:cNvPr id="18486" name="Freeform 52">
                  <a:extLst>
                    <a:ext uri="{FF2B5EF4-FFF2-40B4-BE49-F238E27FC236}">
                      <a16:creationId xmlns:a16="http://schemas.microsoft.com/office/drawing/2014/main" id="{9157BB7A-E603-064D-95EB-92E8F1E24953}"/>
                    </a:ext>
                  </a:extLst>
                </p:cNvPr>
                <p:cNvSpPr>
                  <a:spLocks/>
                </p:cNvSpPr>
                <p:nvPr/>
              </p:nvSpPr>
              <p:spPr bwMode="auto">
                <a:xfrm>
                  <a:off x="1622" y="2571"/>
                  <a:ext cx="27" cy="5"/>
                </a:xfrm>
                <a:custGeom>
                  <a:avLst/>
                  <a:gdLst>
                    <a:gd name="T0" fmla="*/ 0 w 56"/>
                    <a:gd name="T1" fmla="*/ 0 h 12"/>
                    <a:gd name="T2" fmla="*/ 0 w 56"/>
                    <a:gd name="T3" fmla="*/ 0 h 12"/>
                    <a:gd name="T4" fmla="*/ 0 w 56"/>
                    <a:gd name="T5" fmla="*/ 0 h 12"/>
                    <a:gd name="T6" fmla="*/ 0 w 56"/>
                    <a:gd name="T7" fmla="*/ 0 h 12"/>
                    <a:gd name="T8" fmla="*/ 0 w 56"/>
                    <a:gd name="T9" fmla="*/ 0 h 12"/>
                    <a:gd name="T10" fmla="*/ 0 w 56"/>
                    <a:gd name="T11" fmla="*/ 0 h 12"/>
                    <a:gd name="T12" fmla="*/ 0 w 56"/>
                    <a:gd name="T13" fmla="*/ 0 h 12"/>
                    <a:gd name="T14" fmla="*/ 0 w 56"/>
                    <a:gd name="T15" fmla="*/ 0 h 12"/>
                    <a:gd name="T16" fmla="*/ 0 w 56"/>
                    <a:gd name="T17" fmla="*/ 0 h 12"/>
                    <a:gd name="T18" fmla="*/ 0 w 56"/>
                    <a:gd name="T19" fmla="*/ 0 h 12"/>
                    <a:gd name="T20" fmla="*/ 0 w 5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12"/>
                    <a:gd name="T35" fmla="*/ 56 w 5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12">
                      <a:moveTo>
                        <a:pt x="56" y="5"/>
                      </a:moveTo>
                      <a:lnTo>
                        <a:pt x="54" y="4"/>
                      </a:lnTo>
                      <a:lnTo>
                        <a:pt x="54" y="2"/>
                      </a:lnTo>
                      <a:lnTo>
                        <a:pt x="54" y="1"/>
                      </a:lnTo>
                      <a:lnTo>
                        <a:pt x="53" y="0"/>
                      </a:lnTo>
                      <a:lnTo>
                        <a:pt x="0" y="4"/>
                      </a:lnTo>
                      <a:lnTo>
                        <a:pt x="1" y="6"/>
                      </a:lnTo>
                      <a:lnTo>
                        <a:pt x="3" y="7"/>
                      </a:lnTo>
                      <a:lnTo>
                        <a:pt x="4" y="9"/>
                      </a:lnTo>
                      <a:lnTo>
                        <a:pt x="5" y="12"/>
                      </a:lnTo>
                      <a:lnTo>
                        <a:pt x="56" y="5"/>
                      </a:lnTo>
                      <a:close/>
                    </a:path>
                  </a:pathLst>
                </a:custGeom>
                <a:solidFill>
                  <a:srgbClr val="000000"/>
                </a:solidFill>
                <a:ln w="19050" cmpd="sng">
                  <a:solidFill>
                    <a:srgbClr val="000000"/>
                  </a:solidFill>
                  <a:round/>
                  <a:headEnd/>
                  <a:tailEnd/>
                </a:ln>
              </p:spPr>
              <p:txBody>
                <a:bodyPr/>
                <a:lstStyle/>
                <a:p>
                  <a:endParaRPr lang="en-ES"/>
                </a:p>
              </p:txBody>
            </p:sp>
            <p:sp>
              <p:nvSpPr>
                <p:cNvPr id="18487" name="Freeform 53">
                  <a:extLst>
                    <a:ext uri="{FF2B5EF4-FFF2-40B4-BE49-F238E27FC236}">
                      <a16:creationId xmlns:a16="http://schemas.microsoft.com/office/drawing/2014/main" id="{D563E7F3-1C51-254C-86C7-E02F30480B62}"/>
                    </a:ext>
                  </a:extLst>
                </p:cNvPr>
                <p:cNvSpPr>
                  <a:spLocks/>
                </p:cNvSpPr>
                <p:nvPr/>
              </p:nvSpPr>
              <p:spPr bwMode="auto">
                <a:xfrm>
                  <a:off x="1516" y="2620"/>
                  <a:ext cx="24" cy="15"/>
                </a:xfrm>
                <a:custGeom>
                  <a:avLst/>
                  <a:gdLst>
                    <a:gd name="T0" fmla="*/ 1 w 47"/>
                    <a:gd name="T1" fmla="*/ 1 h 30"/>
                    <a:gd name="T2" fmla="*/ 1 w 47"/>
                    <a:gd name="T3" fmla="*/ 0 h 30"/>
                    <a:gd name="T4" fmla="*/ 1 w 47"/>
                    <a:gd name="T5" fmla="*/ 1 h 30"/>
                    <a:gd name="T6" fmla="*/ 1 w 47"/>
                    <a:gd name="T7" fmla="*/ 1 h 30"/>
                    <a:gd name="T8" fmla="*/ 1 w 47"/>
                    <a:gd name="T9" fmla="*/ 1 h 30"/>
                    <a:gd name="T10" fmla="*/ 0 w 47"/>
                    <a:gd name="T11" fmla="*/ 1 h 30"/>
                    <a:gd name="T12" fmla="*/ 1 w 47"/>
                    <a:gd name="T13" fmla="*/ 1 h 30"/>
                    <a:gd name="T14" fmla="*/ 1 w 47"/>
                    <a:gd name="T15" fmla="*/ 1 h 30"/>
                    <a:gd name="T16" fmla="*/ 1 w 47"/>
                    <a:gd name="T17" fmla="*/ 1 h 30"/>
                    <a:gd name="T18" fmla="*/ 1 w 47"/>
                    <a:gd name="T19" fmla="*/ 1 h 30"/>
                    <a:gd name="T20" fmla="*/ 1 w 47"/>
                    <a:gd name="T21" fmla="*/ 1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30"/>
                    <a:gd name="T35" fmla="*/ 47 w 47"/>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30">
                      <a:moveTo>
                        <a:pt x="47" y="24"/>
                      </a:moveTo>
                      <a:lnTo>
                        <a:pt x="5" y="0"/>
                      </a:lnTo>
                      <a:lnTo>
                        <a:pt x="4" y="4"/>
                      </a:lnTo>
                      <a:lnTo>
                        <a:pt x="2" y="7"/>
                      </a:lnTo>
                      <a:lnTo>
                        <a:pt x="1" y="11"/>
                      </a:lnTo>
                      <a:lnTo>
                        <a:pt x="0" y="15"/>
                      </a:lnTo>
                      <a:lnTo>
                        <a:pt x="45" y="30"/>
                      </a:lnTo>
                      <a:lnTo>
                        <a:pt x="46" y="29"/>
                      </a:lnTo>
                      <a:lnTo>
                        <a:pt x="46" y="27"/>
                      </a:lnTo>
                      <a:lnTo>
                        <a:pt x="46" y="26"/>
                      </a:lnTo>
                      <a:lnTo>
                        <a:pt x="47" y="24"/>
                      </a:lnTo>
                      <a:close/>
                    </a:path>
                  </a:pathLst>
                </a:custGeom>
                <a:solidFill>
                  <a:srgbClr val="000000"/>
                </a:solidFill>
                <a:ln w="19050" cmpd="sng">
                  <a:solidFill>
                    <a:srgbClr val="000000"/>
                  </a:solidFill>
                  <a:round/>
                  <a:headEnd/>
                  <a:tailEnd/>
                </a:ln>
              </p:spPr>
              <p:txBody>
                <a:bodyPr/>
                <a:lstStyle/>
                <a:p>
                  <a:endParaRPr lang="en-ES"/>
                </a:p>
              </p:txBody>
            </p:sp>
            <p:sp>
              <p:nvSpPr>
                <p:cNvPr id="18488" name="Freeform 54">
                  <a:extLst>
                    <a:ext uri="{FF2B5EF4-FFF2-40B4-BE49-F238E27FC236}">
                      <a16:creationId xmlns:a16="http://schemas.microsoft.com/office/drawing/2014/main" id="{2B1E4FC4-C139-AD47-8C0D-0E9E71B04B00}"/>
                    </a:ext>
                  </a:extLst>
                </p:cNvPr>
                <p:cNvSpPr>
                  <a:spLocks/>
                </p:cNvSpPr>
                <p:nvPr/>
              </p:nvSpPr>
              <p:spPr bwMode="auto">
                <a:xfrm>
                  <a:off x="1896" y="2648"/>
                  <a:ext cx="19" cy="19"/>
                </a:xfrm>
                <a:custGeom>
                  <a:avLst/>
                  <a:gdLst>
                    <a:gd name="T0" fmla="*/ 1 w 38"/>
                    <a:gd name="T1" fmla="*/ 0 h 39"/>
                    <a:gd name="T2" fmla="*/ 1 w 38"/>
                    <a:gd name="T3" fmla="*/ 0 h 39"/>
                    <a:gd name="T4" fmla="*/ 1 w 38"/>
                    <a:gd name="T5" fmla="*/ 0 h 39"/>
                    <a:gd name="T6" fmla="*/ 1 w 38"/>
                    <a:gd name="T7" fmla="*/ 0 h 39"/>
                    <a:gd name="T8" fmla="*/ 1 w 38"/>
                    <a:gd name="T9" fmla="*/ 0 h 39"/>
                    <a:gd name="T10" fmla="*/ 1 w 38"/>
                    <a:gd name="T11" fmla="*/ 0 h 39"/>
                    <a:gd name="T12" fmla="*/ 1 w 38"/>
                    <a:gd name="T13" fmla="*/ 0 h 39"/>
                    <a:gd name="T14" fmla="*/ 1 w 38"/>
                    <a:gd name="T15" fmla="*/ 0 h 39"/>
                    <a:gd name="T16" fmla="*/ 1 w 38"/>
                    <a:gd name="T17" fmla="*/ 0 h 39"/>
                    <a:gd name="T18" fmla="*/ 1 w 38"/>
                    <a:gd name="T19" fmla="*/ 0 h 39"/>
                    <a:gd name="T20" fmla="*/ 1 w 38"/>
                    <a:gd name="T21" fmla="*/ 0 h 39"/>
                    <a:gd name="T22" fmla="*/ 1 w 38"/>
                    <a:gd name="T23" fmla="*/ 0 h 39"/>
                    <a:gd name="T24" fmla="*/ 0 w 38"/>
                    <a:gd name="T25" fmla="*/ 0 h 39"/>
                    <a:gd name="T26" fmla="*/ 1 w 38"/>
                    <a:gd name="T27" fmla="*/ 0 h 39"/>
                    <a:gd name="T28" fmla="*/ 1 w 38"/>
                    <a:gd name="T29" fmla="*/ 0 h 39"/>
                    <a:gd name="T30" fmla="*/ 1 w 38"/>
                    <a:gd name="T31" fmla="*/ 0 h 39"/>
                    <a:gd name="T32" fmla="*/ 1 w 38"/>
                    <a:gd name="T33" fmla="*/ 0 h 39"/>
                    <a:gd name="T34" fmla="*/ 1 w 38"/>
                    <a:gd name="T35" fmla="*/ 0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39"/>
                    <a:gd name="T56" fmla="*/ 38 w 38"/>
                    <a:gd name="T57" fmla="*/ 39 h 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39">
                      <a:moveTo>
                        <a:pt x="38" y="32"/>
                      </a:moveTo>
                      <a:lnTo>
                        <a:pt x="34" y="28"/>
                      </a:lnTo>
                      <a:lnTo>
                        <a:pt x="29" y="24"/>
                      </a:lnTo>
                      <a:lnTo>
                        <a:pt x="24" y="19"/>
                      </a:lnTo>
                      <a:lnTo>
                        <a:pt x="20" y="16"/>
                      </a:lnTo>
                      <a:lnTo>
                        <a:pt x="15" y="11"/>
                      </a:lnTo>
                      <a:lnTo>
                        <a:pt x="11" y="6"/>
                      </a:lnTo>
                      <a:lnTo>
                        <a:pt x="6" y="3"/>
                      </a:lnTo>
                      <a:lnTo>
                        <a:pt x="3" y="0"/>
                      </a:lnTo>
                      <a:lnTo>
                        <a:pt x="1" y="1"/>
                      </a:lnTo>
                      <a:lnTo>
                        <a:pt x="1" y="2"/>
                      </a:lnTo>
                      <a:lnTo>
                        <a:pt x="0" y="2"/>
                      </a:lnTo>
                      <a:lnTo>
                        <a:pt x="31" y="39"/>
                      </a:lnTo>
                      <a:lnTo>
                        <a:pt x="34" y="36"/>
                      </a:lnTo>
                      <a:lnTo>
                        <a:pt x="35" y="35"/>
                      </a:lnTo>
                      <a:lnTo>
                        <a:pt x="37" y="33"/>
                      </a:lnTo>
                      <a:lnTo>
                        <a:pt x="38" y="32"/>
                      </a:lnTo>
                      <a:close/>
                    </a:path>
                  </a:pathLst>
                </a:custGeom>
                <a:solidFill>
                  <a:srgbClr val="000000"/>
                </a:solidFill>
                <a:ln w="19050" cmpd="sng">
                  <a:solidFill>
                    <a:srgbClr val="000000"/>
                  </a:solidFill>
                  <a:round/>
                  <a:headEnd/>
                  <a:tailEnd/>
                </a:ln>
              </p:spPr>
              <p:txBody>
                <a:bodyPr/>
                <a:lstStyle/>
                <a:p>
                  <a:endParaRPr lang="en-ES"/>
                </a:p>
              </p:txBody>
            </p:sp>
            <p:sp>
              <p:nvSpPr>
                <p:cNvPr id="18489" name="Freeform 55">
                  <a:extLst>
                    <a:ext uri="{FF2B5EF4-FFF2-40B4-BE49-F238E27FC236}">
                      <a16:creationId xmlns:a16="http://schemas.microsoft.com/office/drawing/2014/main" id="{30973451-E52B-E64D-A6F9-2712F6946045}"/>
                    </a:ext>
                  </a:extLst>
                </p:cNvPr>
                <p:cNvSpPr>
                  <a:spLocks/>
                </p:cNvSpPr>
                <p:nvPr/>
              </p:nvSpPr>
              <p:spPr bwMode="auto">
                <a:xfrm>
                  <a:off x="1801" y="2762"/>
                  <a:ext cx="24" cy="14"/>
                </a:xfrm>
                <a:custGeom>
                  <a:avLst/>
                  <a:gdLst>
                    <a:gd name="T0" fmla="*/ 0 w 49"/>
                    <a:gd name="T1" fmla="*/ 1 h 27"/>
                    <a:gd name="T2" fmla="*/ 0 w 49"/>
                    <a:gd name="T3" fmla="*/ 1 h 27"/>
                    <a:gd name="T4" fmla="*/ 0 w 49"/>
                    <a:gd name="T5" fmla="*/ 1 h 27"/>
                    <a:gd name="T6" fmla="*/ 0 w 49"/>
                    <a:gd name="T7" fmla="*/ 1 h 27"/>
                    <a:gd name="T8" fmla="*/ 0 w 49"/>
                    <a:gd name="T9" fmla="*/ 1 h 27"/>
                    <a:gd name="T10" fmla="*/ 0 w 49"/>
                    <a:gd name="T11" fmla="*/ 1 h 27"/>
                    <a:gd name="T12" fmla="*/ 0 w 49"/>
                    <a:gd name="T13" fmla="*/ 0 h 27"/>
                    <a:gd name="T14" fmla="*/ 0 w 49"/>
                    <a:gd name="T15" fmla="*/ 1 h 27"/>
                    <a:gd name="T16" fmla="*/ 0 w 49"/>
                    <a:gd name="T17" fmla="*/ 1 h 27"/>
                    <a:gd name="T18" fmla="*/ 0 w 49"/>
                    <a:gd name="T19" fmla="*/ 1 h 27"/>
                    <a:gd name="T20" fmla="*/ 0 w 49"/>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27"/>
                    <a:gd name="T35" fmla="*/ 49 w 49"/>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27">
                      <a:moveTo>
                        <a:pt x="0" y="8"/>
                      </a:moveTo>
                      <a:lnTo>
                        <a:pt x="47" y="27"/>
                      </a:lnTo>
                      <a:lnTo>
                        <a:pt x="47" y="24"/>
                      </a:lnTo>
                      <a:lnTo>
                        <a:pt x="48" y="19"/>
                      </a:lnTo>
                      <a:lnTo>
                        <a:pt x="48" y="16"/>
                      </a:lnTo>
                      <a:lnTo>
                        <a:pt x="49" y="12"/>
                      </a:lnTo>
                      <a:lnTo>
                        <a:pt x="2" y="0"/>
                      </a:lnTo>
                      <a:lnTo>
                        <a:pt x="2" y="2"/>
                      </a:lnTo>
                      <a:lnTo>
                        <a:pt x="2" y="4"/>
                      </a:lnTo>
                      <a:lnTo>
                        <a:pt x="0" y="6"/>
                      </a:lnTo>
                      <a:lnTo>
                        <a:pt x="0" y="8"/>
                      </a:lnTo>
                      <a:close/>
                    </a:path>
                  </a:pathLst>
                </a:custGeom>
                <a:solidFill>
                  <a:srgbClr val="000000"/>
                </a:solidFill>
                <a:ln w="19050" cmpd="sng">
                  <a:solidFill>
                    <a:srgbClr val="000000"/>
                  </a:solidFill>
                  <a:round/>
                  <a:headEnd/>
                  <a:tailEnd/>
                </a:ln>
              </p:spPr>
              <p:txBody>
                <a:bodyPr/>
                <a:lstStyle/>
                <a:p>
                  <a:endParaRPr lang="en-ES"/>
                </a:p>
              </p:txBody>
            </p:sp>
            <p:sp>
              <p:nvSpPr>
                <p:cNvPr id="18490" name="Freeform 56">
                  <a:extLst>
                    <a:ext uri="{FF2B5EF4-FFF2-40B4-BE49-F238E27FC236}">
                      <a16:creationId xmlns:a16="http://schemas.microsoft.com/office/drawing/2014/main" id="{BCAE260B-3D4E-114A-9BB6-07E2DC2A2606}"/>
                    </a:ext>
                  </a:extLst>
                </p:cNvPr>
                <p:cNvSpPr>
                  <a:spLocks/>
                </p:cNvSpPr>
                <p:nvPr/>
              </p:nvSpPr>
              <p:spPr bwMode="auto">
                <a:xfrm>
                  <a:off x="1514" y="2339"/>
                  <a:ext cx="411" cy="598"/>
                </a:xfrm>
                <a:custGeom>
                  <a:avLst/>
                  <a:gdLst>
                    <a:gd name="T0" fmla="*/ 1 w 822"/>
                    <a:gd name="T1" fmla="*/ 1 h 1196"/>
                    <a:gd name="T2" fmla="*/ 1 w 822"/>
                    <a:gd name="T3" fmla="*/ 1 h 1196"/>
                    <a:gd name="T4" fmla="*/ 1 w 822"/>
                    <a:gd name="T5" fmla="*/ 1 h 1196"/>
                    <a:gd name="T6" fmla="*/ 1 w 822"/>
                    <a:gd name="T7" fmla="*/ 1 h 1196"/>
                    <a:gd name="T8" fmla="*/ 1 w 822"/>
                    <a:gd name="T9" fmla="*/ 1 h 1196"/>
                    <a:gd name="T10" fmla="*/ 1 w 822"/>
                    <a:gd name="T11" fmla="*/ 1 h 1196"/>
                    <a:gd name="T12" fmla="*/ 1 w 822"/>
                    <a:gd name="T13" fmla="*/ 1 h 1196"/>
                    <a:gd name="T14" fmla="*/ 1 w 822"/>
                    <a:gd name="T15" fmla="*/ 1 h 1196"/>
                    <a:gd name="T16" fmla="*/ 1 w 822"/>
                    <a:gd name="T17" fmla="*/ 1 h 1196"/>
                    <a:gd name="T18" fmla="*/ 1 w 822"/>
                    <a:gd name="T19" fmla="*/ 1 h 1196"/>
                    <a:gd name="T20" fmla="*/ 1 w 822"/>
                    <a:gd name="T21" fmla="*/ 1 h 1196"/>
                    <a:gd name="T22" fmla="*/ 1 w 822"/>
                    <a:gd name="T23" fmla="*/ 1 h 1196"/>
                    <a:gd name="T24" fmla="*/ 1 w 822"/>
                    <a:gd name="T25" fmla="*/ 1 h 1196"/>
                    <a:gd name="T26" fmla="*/ 1 w 822"/>
                    <a:gd name="T27" fmla="*/ 1 h 1196"/>
                    <a:gd name="T28" fmla="*/ 1 w 822"/>
                    <a:gd name="T29" fmla="*/ 1 h 1196"/>
                    <a:gd name="T30" fmla="*/ 1 w 822"/>
                    <a:gd name="T31" fmla="*/ 1 h 1196"/>
                    <a:gd name="T32" fmla="*/ 1 w 822"/>
                    <a:gd name="T33" fmla="*/ 1 h 1196"/>
                    <a:gd name="T34" fmla="*/ 1 w 822"/>
                    <a:gd name="T35" fmla="*/ 1 h 1196"/>
                    <a:gd name="T36" fmla="*/ 1 w 822"/>
                    <a:gd name="T37" fmla="*/ 1 h 1196"/>
                    <a:gd name="T38" fmla="*/ 1 w 822"/>
                    <a:gd name="T39" fmla="*/ 1 h 1196"/>
                    <a:gd name="T40" fmla="*/ 1 w 822"/>
                    <a:gd name="T41" fmla="*/ 1 h 1196"/>
                    <a:gd name="T42" fmla="*/ 1 w 822"/>
                    <a:gd name="T43" fmla="*/ 1 h 1196"/>
                    <a:gd name="T44" fmla="*/ 1 w 822"/>
                    <a:gd name="T45" fmla="*/ 1 h 1196"/>
                    <a:gd name="T46" fmla="*/ 1 w 822"/>
                    <a:gd name="T47" fmla="*/ 1 h 1196"/>
                    <a:gd name="T48" fmla="*/ 1 w 822"/>
                    <a:gd name="T49" fmla="*/ 1 h 1196"/>
                    <a:gd name="T50" fmla="*/ 1 w 822"/>
                    <a:gd name="T51" fmla="*/ 1 h 1196"/>
                    <a:gd name="T52" fmla="*/ 1 w 822"/>
                    <a:gd name="T53" fmla="*/ 1 h 1196"/>
                    <a:gd name="T54" fmla="*/ 1 w 822"/>
                    <a:gd name="T55" fmla="*/ 1 h 1196"/>
                    <a:gd name="T56" fmla="*/ 1 w 822"/>
                    <a:gd name="T57" fmla="*/ 1 h 1196"/>
                    <a:gd name="T58" fmla="*/ 1 w 822"/>
                    <a:gd name="T59" fmla="*/ 1 h 1196"/>
                    <a:gd name="T60" fmla="*/ 1 w 822"/>
                    <a:gd name="T61" fmla="*/ 1 h 1196"/>
                    <a:gd name="T62" fmla="*/ 1 w 822"/>
                    <a:gd name="T63" fmla="*/ 1 h 1196"/>
                    <a:gd name="T64" fmla="*/ 1 w 822"/>
                    <a:gd name="T65" fmla="*/ 1 h 1196"/>
                    <a:gd name="T66" fmla="*/ 1 w 822"/>
                    <a:gd name="T67" fmla="*/ 1 h 1196"/>
                    <a:gd name="T68" fmla="*/ 1 w 822"/>
                    <a:gd name="T69" fmla="*/ 1 h 1196"/>
                    <a:gd name="T70" fmla="*/ 1 w 822"/>
                    <a:gd name="T71" fmla="*/ 1 h 1196"/>
                    <a:gd name="T72" fmla="*/ 1 w 822"/>
                    <a:gd name="T73" fmla="*/ 1 h 1196"/>
                    <a:gd name="T74" fmla="*/ 0 w 822"/>
                    <a:gd name="T75" fmla="*/ 1 h 1196"/>
                    <a:gd name="T76" fmla="*/ 1 w 822"/>
                    <a:gd name="T77" fmla="*/ 1 h 1196"/>
                    <a:gd name="T78" fmla="*/ 1 w 822"/>
                    <a:gd name="T79" fmla="*/ 1 h 1196"/>
                    <a:gd name="T80" fmla="*/ 1 w 822"/>
                    <a:gd name="T81" fmla="*/ 1 h 1196"/>
                    <a:gd name="T82" fmla="*/ 1 w 822"/>
                    <a:gd name="T83" fmla="*/ 1 h 1196"/>
                    <a:gd name="T84" fmla="*/ 1 w 822"/>
                    <a:gd name="T85" fmla="*/ 1 h 1196"/>
                    <a:gd name="T86" fmla="*/ 1 w 822"/>
                    <a:gd name="T87" fmla="*/ 1 h 1196"/>
                    <a:gd name="T88" fmla="*/ 1 w 822"/>
                    <a:gd name="T89" fmla="*/ 1 h 1196"/>
                    <a:gd name="T90" fmla="*/ 1 w 822"/>
                    <a:gd name="T91" fmla="*/ 1 h 1196"/>
                    <a:gd name="T92" fmla="*/ 1 w 822"/>
                    <a:gd name="T93" fmla="*/ 1 h 1196"/>
                    <a:gd name="T94" fmla="*/ 1 w 822"/>
                    <a:gd name="T95" fmla="*/ 1 h 1196"/>
                    <a:gd name="T96" fmla="*/ 1 w 822"/>
                    <a:gd name="T97" fmla="*/ 1 h 1196"/>
                    <a:gd name="T98" fmla="*/ 1 w 822"/>
                    <a:gd name="T99" fmla="*/ 1 h 1196"/>
                    <a:gd name="T100" fmla="*/ 1 w 822"/>
                    <a:gd name="T101" fmla="*/ 1 h 1196"/>
                    <a:gd name="T102" fmla="*/ 1 w 822"/>
                    <a:gd name="T103" fmla="*/ 1 h 1196"/>
                    <a:gd name="T104" fmla="*/ 1 w 822"/>
                    <a:gd name="T105" fmla="*/ 1 h 1196"/>
                    <a:gd name="T106" fmla="*/ 1 w 822"/>
                    <a:gd name="T107" fmla="*/ 1 h 1196"/>
                    <a:gd name="T108" fmla="*/ 1 w 822"/>
                    <a:gd name="T109" fmla="*/ 1 h 1196"/>
                    <a:gd name="T110" fmla="*/ 1 w 822"/>
                    <a:gd name="T111" fmla="*/ 1 h 1196"/>
                    <a:gd name="T112" fmla="*/ 1 w 822"/>
                    <a:gd name="T113" fmla="*/ 1 h 1196"/>
                    <a:gd name="T114" fmla="*/ 1 w 822"/>
                    <a:gd name="T115" fmla="*/ 1 h 1196"/>
                    <a:gd name="T116" fmla="*/ 1 w 822"/>
                    <a:gd name="T117" fmla="*/ 1 h 1196"/>
                    <a:gd name="T118" fmla="*/ 1 w 822"/>
                    <a:gd name="T119" fmla="*/ 1 h 1196"/>
                    <a:gd name="T120" fmla="*/ 1 w 822"/>
                    <a:gd name="T121" fmla="*/ 1 h 119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22"/>
                    <a:gd name="T184" fmla="*/ 0 h 1196"/>
                    <a:gd name="T185" fmla="*/ 822 w 822"/>
                    <a:gd name="T186" fmla="*/ 1196 h 119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22" h="1196">
                      <a:moveTo>
                        <a:pt x="801" y="646"/>
                      </a:moveTo>
                      <a:lnTo>
                        <a:pt x="809" y="635"/>
                      </a:lnTo>
                      <a:lnTo>
                        <a:pt x="816" y="623"/>
                      </a:lnTo>
                      <a:lnTo>
                        <a:pt x="821" y="609"/>
                      </a:lnTo>
                      <a:lnTo>
                        <a:pt x="822" y="595"/>
                      </a:lnTo>
                      <a:lnTo>
                        <a:pt x="821" y="582"/>
                      </a:lnTo>
                      <a:lnTo>
                        <a:pt x="819" y="571"/>
                      </a:lnTo>
                      <a:lnTo>
                        <a:pt x="814" y="561"/>
                      </a:lnTo>
                      <a:lnTo>
                        <a:pt x="807" y="551"/>
                      </a:lnTo>
                      <a:lnTo>
                        <a:pt x="799" y="542"/>
                      </a:lnTo>
                      <a:lnTo>
                        <a:pt x="791" y="535"/>
                      </a:lnTo>
                      <a:lnTo>
                        <a:pt x="781" y="529"/>
                      </a:lnTo>
                      <a:lnTo>
                        <a:pt x="769" y="525"/>
                      </a:lnTo>
                      <a:lnTo>
                        <a:pt x="764" y="498"/>
                      </a:lnTo>
                      <a:lnTo>
                        <a:pt x="755" y="473"/>
                      </a:lnTo>
                      <a:lnTo>
                        <a:pt x="743" y="451"/>
                      </a:lnTo>
                      <a:lnTo>
                        <a:pt x="725" y="430"/>
                      </a:lnTo>
                      <a:lnTo>
                        <a:pt x="706" y="413"/>
                      </a:lnTo>
                      <a:lnTo>
                        <a:pt x="684" y="399"/>
                      </a:lnTo>
                      <a:lnTo>
                        <a:pt x="660" y="389"/>
                      </a:lnTo>
                      <a:lnTo>
                        <a:pt x="633" y="382"/>
                      </a:lnTo>
                      <a:lnTo>
                        <a:pt x="633" y="380"/>
                      </a:lnTo>
                      <a:lnTo>
                        <a:pt x="633" y="376"/>
                      </a:lnTo>
                      <a:lnTo>
                        <a:pt x="633" y="374"/>
                      </a:lnTo>
                      <a:lnTo>
                        <a:pt x="633" y="371"/>
                      </a:lnTo>
                      <a:lnTo>
                        <a:pt x="631" y="339"/>
                      </a:lnTo>
                      <a:lnTo>
                        <a:pt x="624" y="308"/>
                      </a:lnTo>
                      <a:lnTo>
                        <a:pt x="612" y="279"/>
                      </a:lnTo>
                      <a:lnTo>
                        <a:pt x="598" y="253"/>
                      </a:lnTo>
                      <a:lnTo>
                        <a:pt x="579" y="227"/>
                      </a:lnTo>
                      <a:lnTo>
                        <a:pt x="558" y="205"/>
                      </a:lnTo>
                      <a:lnTo>
                        <a:pt x="533" y="187"/>
                      </a:lnTo>
                      <a:lnTo>
                        <a:pt x="507" y="172"/>
                      </a:lnTo>
                      <a:lnTo>
                        <a:pt x="596" y="39"/>
                      </a:lnTo>
                      <a:lnTo>
                        <a:pt x="472" y="3"/>
                      </a:lnTo>
                      <a:lnTo>
                        <a:pt x="463" y="1"/>
                      </a:lnTo>
                      <a:lnTo>
                        <a:pt x="455" y="4"/>
                      </a:lnTo>
                      <a:lnTo>
                        <a:pt x="448" y="11"/>
                      </a:lnTo>
                      <a:lnTo>
                        <a:pt x="443" y="19"/>
                      </a:lnTo>
                      <a:lnTo>
                        <a:pt x="442" y="28"/>
                      </a:lnTo>
                      <a:lnTo>
                        <a:pt x="446" y="37"/>
                      </a:lnTo>
                      <a:lnTo>
                        <a:pt x="450" y="44"/>
                      </a:lnTo>
                      <a:lnTo>
                        <a:pt x="458" y="49"/>
                      </a:lnTo>
                      <a:lnTo>
                        <a:pt x="520" y="67"/>
                      </a:lnTo>
                      <a:lnTo>
                        <a:pt x="459" y="156"/>
                      </a:lnTo>
                      <a:lnTo>
                        <a:pt x="459" y="157"/>
                      </a:lnTo>
                      <a:lnTo>
                        <a:pt x="454" y="156"/>
                      </a:lnTo>
                      <a:lnTo>
                        <a:pt x="449" y="155"/>
                      </a:lnTo>
                      <a:lnTo>
                        <a:pt x="443" y="154"/>
                      </a:lnTo>
                      <a:lnTo>
                        <a:pt x="437" y="154"/>
                      </a:lnTo>
                      <a:lnTo>
                        <a:pt x="433" y="152"/>
                      </a:lnTo>
                      <a:lnTo>
                        <a:pt x="427" y="152"/>
                      </a:lnTo>
                      <a:lnTo>
                        <a:pt x="421" y="152"/>
                      </a:lnTo>
                      <a:lnTo>
                        <a:pt x="416" y="152"/>
                      </a:lnTo>
                      <a:lnTo>
                        <a:pt x="409" y="152"/>
                      </a:lnTo>
                      <a:lnTo>
                        <a:pt x="401" y="152"/>
                      </a:lnTo>
                      <a:lnTo>
                        <a:pt x="394" y="154"/>
                      </a:lnTo>
                      <a:lnTo>
                        <a:pt x="387" y="154"/>
                      </a:lnTo>
                      <a:lnTo>
                        <a:pt x="380" y="155"/>
                      </a:lnTo>
                      <a:lnTo>
                        <a:pt x="373" y="156"/>
                      </a:lnTo>
                      <a:lnTo>
                        <a:pt x="366" y="158"/>
                      </a:lnTo>
                      <a:lnTo>
                        <a:pt x="359" y="159"/>
                      </a:lnTo>
                      <a:lnTo>
                        <a:pt x="304" y="0"/>
                      </a:lnTo>
                      <a:lnTo>
                        <a:pt x="193" y="58"/>
                      </a:lnTo>
                      <a:lnTo>
                        <a:pt x="185" y="65"/>
                      </a:lnTo>
                      <a:lnTo>
                        <a:pt x="181" y="73"/>
                      </a:lnTo>
                      <a:lnTo>
                        <a:pt x="180" y="82"/>
                      </a:lnTo>
                      <a:lnTo>
                        <a:pt x="183" y="91"/>
                      </a:lnTo>
                      <a:lnTo>
                        <a:pt x="189" y="98"/>
                      </a:lnTo>
                      <a:lnTo>
                        <a:pt x="197" y="103"/>
                      </a:lnTo>
                      <a:lnTo>
                        <a:pt x="206" y="104"/>
                      </a:lnTo>
                      <a:lnTo>
                        <a:pt x="215" y="101"/>
                      </a:lnTo>
                      <a:lnTo>
                        <a:pt x="276" y="68"/>
                      </a:lnTo>
                      <a:lnTo>
                        <a:pt x="314" y="177"/>
                      </a:lnTo>
                      <a:lnTo>
                        <a:pt x="289" y="192"/>
                      </a:lnTo>
                      <a:lnTo>
                        <a:pt x="266" y="211"/>
                      </a:lnTo>
                      <a:lnTo>
                        <a:pt x="246" y="232"/>
                      </a:lnTo>
                      <a:lnTo>
                        <a:pt x="229" y="256"/>
                      </a:lnTo>
                      <a:lnTo>
                        <a:pt x="215" y="283"/>
                      </a:lnTo>
                      <a:lnTo>
                        <a:pt x="205" y="310"/>
                      </a:lnTo>
                      <a:lnTo>
                        <a:pt x="198" y="340"/>
                      </a:lnTo>
                      <a:lnTo>
                        <a:pt x="196" y="371"/>
                      </a:lnTo>
                      <a:lnTo>
                        <a:pt x="196" y="374"/>
                      </a:lnTo>
                      <a:lnTo>
                        <a:pt x="196" y="376"/>
                      </a:lnTo>
                      <a:lnTo>
                        <a:pt x="196" y="378"/>
                      </a:lnTo>
                      <a:lnTo>
                        <a:pt x="196" y="381"/>
                      </a:lnTo>
                      <a:lnTo>
                        <a:pt x="175" y="384"/>
                      </a:lnTo>
                      <a:lnTo>
                        <a:pt x="154" y="390"/>
                      </a:lnTo>
                      <a:lnTo>
                        <a:pt x="136" y="398"/>
                      </a:lnTo>
                      <a:lnTo>
                        <a:pt x="119" y="408"/>
                      </a:lnTo>
                      <a:lnTo>
                        <a:pt x="102" y="421"/>
                      </a:lnTo>
                      <a:lnTo>
                        <a:pt x="87" y="436"/>
                      </a:lnTo>
                      <a:lnTo>
                        <a:pt x="76" y="452"/>
                      </a:lnTo>
                      <a:lnTo>
                        <a:pt x="66" y="471"/>
                      </a:lnTo>
                      <a:lnTo>
                        <a:pt x="124" y="467"/>
                      </a:lnTo>
                      <a:lnTo>
                        <a:pt x="132" y="459"/>
                      </a:lnTo>
                      <a:lnTo>
                        <a:pt x="140" y="452"/>
                      </a:lnTo>
                      <a:lnTo>
                        <a:pt x="150" y="445"/>
                      </a:lnTo>
                      <a:lnTo>
                        <a:pt x="159" y="441"/>
                      </a:lnTo>
                      <a:lnTo>
                        <a:pt x="169" y="436"/>
                      </a:lnTo>
                      <a:lnTo>
                        <a:pt x="180" y="431"/>
                      </a:lnTo>
                      <a:lnTo>
                        <a:pt x="191" y="429"/>
                      </a:lnTo>
                      <a:lnTo>
                        <a:pt x="203" y="428"/>
                      </a:lnTo>
                      <a:lnTo>
                        <a:pt x="205" y="437"/>
                      </a:lnTo>
                      <a:lnTo>
                        <a:pt x="208" y="445"/>
                      </a:lnTo>
                      <a:lnTo>
                        <a:pt x="212" y="454"/>
                      </a:lnTo>
                      <a:lnTo>
                        <a:pt x="215" y="463"/>
                      </a:lnTo>
                      <a:lnTo>
                        <a:pt x="268" y="459"/>
                      </a:lnTo>
                      <a:lnTo>
                        <a:pt x="258" y="439"/>
                      </a:lnTo>
                      <a:lnTo>
                        <a:pt x="251" y="418"/>
                      </a:lnTo>
                      <a:lnTo>
                        <a:pt x="245" y="396"/>
                      </a:lnTo>
                      <a:lnTo>
                        <a:pt x="244" y="371"/>
                      </a:lnTo>
                      <a:lnTo>
                        <a:pt x="245" y="354"/>
                      </a:lnTo>
                      <a:lnTo>
                        <a:pt x="248" y="338"/>
                      </a:lnTo>
                      <a:lnTo>
                        <a:pt x="251" y="322"/>
                      </a:lnTo>
                      <a:lnTo>
                        <a:pt x="257" y="307"/>
                      </a:lnTo>
                      <a:lnTo>
                        <a:pt x="258" y="307"/>
                      </a:lnTo>
                      <a:lnTo>
                        <a:pt x="260" y="307"/>
                      </a:lnTo>
                      <a:lnTo>
                        <a:pt x="262" y="306"/>
                      </a:lnTo>
                      <a:lnTo>
                        <a:pt x="264" y="306"/>
                      </a:lnTo>
                      <a:lnTo>
                        <a:pt x="266" y="305"/>
                      </a:lnTo>
                      <a:lnTo>
                        <a:pt x="275" y="301"/>
                      </a:lnTo>
                      <a:lnTo>
                        <a:pt x="286" y="298"/>
                      </a:lnTo>
                      <a:lnTo>
                        <a:pt x="296" y="294"/>
                      </a:lnTo>
                      <a:lnTo>
                        <a:pt x="307" y="291"/>
                      </a:lnTo>
                      <a:lnTo>
                        <a:pt x="319" y="288"/>
                      </a:lnTo>
                      <a:lnTo>
                        <a:pt x="330" y="286"/>
                      </a:lnTo>
                      <a:lnTo>
                        <a:pt x="342" y="284"/>
                      </a:lnTo>
                      <a:lnTo>
                        <a:pt x="355" y="283"/>
                      </a:lnTo>
                      <a:lnTo>
                        <a:pt x="359" y="283"/>
                      </a:lnTo>
                      <a:lnTo>
                        <a:pt x="365" y="282"/>
                      </a:lnTo>
                      <a:lnTo>
                        <a:pt x="370" y="282"/>
                      </a:lnTo>
                      <a:lnTo>
                        <a:pt x="375" y="282"/>
                      </a:lnTo>
                      <a:lnTo>
                        <a:pt x="380" y="282"/>
                      </a:lnTo>
                      <a:lnTo>
                        <a:pt x="386" y="282"/>
                      </a:lnTo>
                      <a:lnTo>
                        <a:pt x="390" y="282"/>
                      </a:lnTo>
                      <a:lnTo>
                        <a:pt x="395" y="282"/>
                      </a:lnTo>
                      <a:lnTo>
                        <a:pt x="406" y="283"/>
                      </a:lnTo>
                      <a:lnTo>
                        <a:pt x="419" y="284"/>
                      </a:lnTo>
                      <a:lnTo>
                        <a:pt x="429" y="286"/>
                      </a:lnTo>
                      <a:lnTo>
                        <a:pt x="441" y="288"/>
                      </a:lnTo>
                      <a:lnTo>
                        <a:pt x="451" y="291"/>
                      </a:lnTo>
                      <a:lnTo>
                        <a:pt x="462" y="294"/>
                      </a:lnTo>
                      <a:lnTo>
                        <a:pt x="472" y="298"/>
                      </a:lnTo>
                      <a:lnTo>
                        <a:pt x="481" y="301"/>
                      </a:lnTo>
                      <a:lnTo>
                        <a:pt x="484" y="302"/>
                      </a:lnTo>
                      <a:lnTo>
                        <a:pt x="486" y="302"/>
                      </a:lnTo>
                      <a:lnTo>
                        <a:pt x="487" y="302"/>
                      </a:lnTo>
                      <a:lnTo>
                        <a:pt x="489" y="302"/>
                      </a:lnTo>
                      <a:lnTo>
                        <a:pt x="501" y="301"/>
                      </a:lnTo>
                      <a:lnTo>
                        <a:pt x="510" y="295"/>
                      </a:lnTo>
                      <a:lnTo>
                        <a:pt x="517" y="287"/>
                      </a:lnTo>
                      <a:lnTo>
                        <a:pt x="520" y="276"/>
                      </a:lnTo>
                      <a:lnTo>
                        <a:pt x="519" y="267"/>
                      </a:lnTo>
                      <a:lnTo>
                        <a:pt x="516" y="259"/>
                      </a:lnTo>
                      <a:lnTo>
                        <a:pt x="510" y="253"/>
                      </a:lnTo>
                      <a:lnTo>
                        <a:pt x="502" y="248"/>
                      </a:lnTo>
                      <a:lnTo>
                        <a:pt x="501" y="247"/>
                      </a:lnTo>
                      <a:lnTo>
                        <a:pt x="490" y="242"/>
                      </a:lnTo>
                      <a:lnTo>
                        <a:pt x="479" y="239"/>
                      </a:lnTo>
                      <a:lnTo>
                        <a:pt x="467" y="235"/>
                      </a:lnTo>
                      <a:lnTo>
                        <a:pt x="456" y="233"/>
                      </a:lnTo>
                      <a:lnTo>
                        <a:pt x="443" y="231"/>
                      </a:lnTo>
                      <a:lnTo>
                        <a:pt x="431" y="229"/>
                      </a:lnTo>
                      <a:lnTo>
                        <a:pt x="418" y="226"/>
                      </a:lnTo>
                      <a:lnTo>
                        <a:pt x="404" y="225"/>
                      </a:lnTo>
                      <a:lnTo>
                        <a:pt x="396" y="225"/>
                      </a:lnTo>
                      <a:lnTo>
                        <a:pt x="389" y="225"/>
                      </a:lnTo>
                      <a:lnTo>
                        <a:pt x="381" y="225"/>
                      </a:lnTo>
                      <a:lnTo>
                        <a:pt x="373" y="225"/>
                      </a:lnTo>
                      <a:lnTo>
                        <a:pt x="366" y="225"/>
                      </a:lnTo>
                      <a:lnTo>
                        <a:pt x="358" y="225"/>
                      </a:lnTo>
                      <a:lnTo>
                        <a:pt x="351" y="226"/>
                      </a:lnTo>
                      <a:lnTo>
                        <a:pt x="344" y="226"/>
                      </a:lnTo>
                      <a:lnTo>
                        <a:pt x="337" y="227"/>
                      </a:lnTo>
                      <a:lnTo>
                        <a:pt x="332" y="227"/>
                      </a:lnTo>
                      <a:lnTo>
                        <a:pt x="325" y="229"/>
                      </a:lnTo>
                      <a:lnTo>
                        <a:pt x="319" y="230"/>
                      </a:lnTo>
                      <a:lnTo>
                        <a:pt x="329" y="223"/>
                      </a:lnTo>
                      <a:lnTo>
                        <a:pt x="341" y="217"/>
                      </a:lnTo>
                      <a:lnTo>
                        <a:pt x="352" y="212"/>
                      </a:lnTo>
                      <a:lnTo>
                        <a:pt x="364" y="208"/>
                      </a:lnTo>
                      <a:lnTo>
                        <a:pt x="376" y="204"/>
                      </a:lnTo>
                      <a:lnTo>
                        <a:pt x="389" y="202"/>
                      </a:lnTo>
                      <a:lnTo>
                        <a:pt x="402" y="200"/>
                      </a:lnTo>
                      <a:lnTo>
                        <a:pt x="416" y="200"/>
                      </a:lnTo>
                      <a:lnTo>
                        <a:pt x="450" y="203"/>
                      </a:lnTo>
                      <a:lnTo>
                        <a:pt x="481" y="214"/>
                      </a:lnTo>
                      <a:lnTo>
                        <a:pt x="510" y="230"/>
                      </a:lnTo>
                      <a:lnTo>
                        <a:pt x="535" y="250"/>
                      </a:lnTo>
                      <a:lnTo>
                        <a:pt x="556" y="276"/>
                      </a:lnTo>
                      <a:lnTo>
                        <a:pt x="571" y="305"/>
                      </a:lnTo>
                      <a:lnTo>
                        <a:pt x="581" y="337"/>
                      </a:lnTo>
                      <a:lnTo>
                        <a:pt x="585" y="371"/>
                      </a:lnTo>
                      <a:lnTo>
                        <a:pt x="581" y="406"/>
                      </a:lnTo>
                      <a:lnTo>
                        <a:pt x="571" y="438"/>
                      </a:lnTo>
                      <a:lnTo>
                        <a:pt x="556" y="467"/>
                      </a:lnTo>
                      <a:lnTo>
                        <a:pt x="535" y="493"/>
                      </a:lnTo>
                      <a:lnTo>
                        <a:pt x="510" y="513"/>
                      </a:lnTo>
                      <a:lnTo>
                        <a:pt x="481" y="529"/>
                      </a:lnTo>
                      <a:lnTo>
                        <a:pt x="450" y="540"/>
                      </a:lnTo>
                      <a:lnTo>
                        <a:pt x="416" y="543"/>
                      </a:lnTo>
                      <a:lnTo>
                        <a:pt x="393" y="542"/>
                      </a:lnTo>
                      <a:lnTo>
                        <a:pt x="372" y="537"/>
                      </a:lnTo>
                      <a:lnTo>
                        <a:pt x="351" y="531"/>
                      </a:lnTo>
                      <a:lnTo>
                        <a:pt x="332" y="521"/>
                      </a:lnTo>
                      <a:lnTo>
                        <a:pt x="314" y="510"/>
                      </a:lnTo>
                      <a:lnTo>
                        <a:pt x="298" y="496"/>
                      </a:lnTo>
                      <a:lnTo>
                        <a:pt x="283" y="481"/>
                      </a:lnTo>
                      <a:lnTo>
                        <a:pt x="271" y="464"/>
                      </a:lnTo>
                      <a:lnTo>
                        <a:pt x="220" y="471"/>
                      </a:lnTo>
                      <a:lnTo>
                        <a:pt x="227" y="483"/>
                      </a:lnTo>
                      <a:lnTo>
                        <a:pt x="235" y="496"/>
                      </a:lnTo>
                      <a:lnTo>
                        <a:pt x="244" y="509"/>
                      </a:lnTo>
                      <a:lnTo>
                        <a:pt x="253" y="520"/>
                      </a:lnTo>
                      <a:lnTo>
                        <a:pt x="264" y="531"/>
                      </a:lnTo>
                      <a:lnTo>
                        <a:pt x="275" y="540"/>
                      </a:lnTo>
                      <a:lnTo>
                        <a:pt x="287" y="549"/>
                      </a:lnTo>
                      <a:lnTo>
                        <a:pt x="299" y="558"/>
                      </a:lnTo>
                      <a:lnTo>
                        <a:pt x="312" y="565"/>
                      </a:lnTo>
                      <a:lnTo>
                        <a:pt x="325" y="572"/>
                      </a:lnTo>
                      <a:lnTo>
                        <a:pt x="340" y="578"/>
                      </a:lnTo>
                      <a:lnTo>
                        <a:pt x="353" y="582"/>
                      </a:lnTo>
                      <a:lnTo>
                        <a:pt x="368" y="587"/>
                      </a:lnTo>
                      <a:lnTo>
                        <a:pt x="383" y="589"/>
                      </a:lnTo>
                      <a:lnTo>
                        <a:pt x="399" y="592"/>
                      </a:lnTo>
                      <a:lnTo>
                        <a:pt x="416" y="592"/>
                      </a:lnTo>
                      <a:lnTo>
                        <a:pt x="434" y="591"/>
                      </a:lnTo>
                      <a:lnTo>
                        <a:pt x="452" y="588"/>
                      </a:lnTo>
                      <a:lnTo>
                        <a:pt x="470" y="585"/>
                      </a:lnTo>
                      <a:lnTo>
                        <a:pt x="487" y="579"/>
                      </a:lnTo>
                      <a:lnTo>
                        <a:pt x="503" y="573"/>
                      </a:lnTo>
                      <a:lnTo>
                        <a:pt x="519" y="565"/>
                      </a:lnTo>
                      <a:lnTo>
                        <a:pt x="534" y="556"/>
                      </a:lnTo>
                      <a:lnTo>
                        <a:pt x="548" y="546"/>
                      </a:lnTo>
                      <a:lnTo>
                        <a:pt x="562" y="534"/>
                      </a:lnTo>
                      <a:lnTo>
                        <a:pt x="573" y="521"/>
                      </a:lnTo>
                      <a:lnTo>
                        <a:pt x="585" y="509"/>
                      </a:lnTo>
                      <a:lnTo>
                        <a:pt x="595" y="494"/>
                      </a:lnTo>
                      <a:lnTo>
                        <a:pt x="604" y="479"/>
                      </a:lnTo>
                      <a:lnTo>
                        <a:pt x="612" y="463"/>
                      </a:lnTo>
                      <a:lnTo>
                        <a:pt x="619" y="446"/>
                      </a:lnTo>
                      <a:lnTo>
                        <a:pt x="625" y="429"/>
                      </a:lnTo>
                      <a:lnTo>
                        <a:pt x="644" y="434"/>
                      </a:lnTo>
                      <a:lnTo>
                        <a:pt x="661" y="441"/>
                      </a:lnTo>
                      <a:lnTo>
                        <a:pt x="676" y="451"/>
                      </a:lnTo>
                      <a:lnTo>
                        <a:pt x="690" y="463"/>
                      </a:lnTo>
                      <a:lnTo>
                        <a:pt x="701" y="476"/>
                      </a:lnTo>
                      <a:lnTo>
                        <a:pt x="710" y="493"/>
                      </a:lnTo>
                      <a:lnTo>
                        <a:pt x="717" y="510"/>
                      </a:lnTo>
                      <a:lnTo>
                        <a:pt x="721" y="528"/>
                      </a:lnTo>
                      <a:lnTo>
                        <a:pt x="711" y="533"/>
                      </a:lnTo>
                      <a:lnTo>
                        <a:pt x="703" y="540"/>
                      </a:lnTo>
                      <a:lnTo>
                        <a:pt x="695" y="547"/>
                      </a:lnTo>
                      <a:lnTo>
                        <a:pt x="690" y="555"/>
                      </a:lnTo>
                      <a:lnTo>
                        <a:pt x="684" y="564"/>
                      </a:lnTo>
                      <a:lnTo>
                        <a:pt x="680" y="573"/>
                      </a:lnTo>
                      <a:lnTo>
                        <a:pt x="678" y="584"/>
                      </a:lnTo>
                      <a:lnTo>
                        <a:pt x="677" y="595"/>
                      </a:lnTo>
                      <a:lnTo>
                        <a:pt x="678" y="607"/>
                      </a:lnTo>
                      <a:lnTo>
                        <a:pt x="680" y="617"/>
                      </a:lnTo>
                      <a:lnTo>
                        <a:pt x="684" y="627"/>
                      </a:lnTo>
                      <a:lnTo>
                        <a:pt x="690" y="637"/>
                      </a:lnTo>
                      <a:lnTo>
                        <a:pt x="697" y="645"/>
                      </a:lnTo>
                      <a:lnTo>
                        <a:pt x="705" y="653"/>
                      </a:lnTo>
                      <a:lnTo>
                        <a:pt x="713" y="659"/>
                      </a:lnTo>
                      <a:lnTo>
                        <a:pt x="723" y="663"/>
                      </a:lnTo>
                      <a:lnTo>
                        <a:pt x="718" y="682"/>
                      </a:lnTo>
                      <a:lnTo>
                        <a:pt x="710" y="700"/>
                      </a:lnTo>
                      <a:lnTo>
                        <a:pt x="700" y="715"/>
                      </a:lnTo>
                      <a:lnTo>
                        <a:pt x="686" y="729"/>
                      </a:lnTo>
                      <a:lnTo>
                        <a:pt x="671" y="740"/>
                      </a:lnTo>
                      <a:lnTo>
                        <a:pt x="654" y="750"/>
                      </a:lnTo>
                      <a:lnTo>
                        <a:pt x="635" y="755"/>
                      </a:lnTo>
                      <a:lnTo>
                        <a:pt x="615" y="758"/>
                      </a:lnTo>
                      <a:lnTo>
                        <a:pt x="609" y="742"/>
                      </a:lnTo>
                      <a:lnTo>
                        <a:pt x="601" y="727"/>
                      </a:lnTo>
                      <a:lnTo>
                        <a:pt x="593" y="712"/>
                      </a:lnTo>
                      <a:lnTo>
                        <a:pt x="584" y="697"/>
                      </a:lnTo>
                      <a:lnTo>
                        <a:pt x="573" y="684"/>
                      </a:lnTo>
                      <a:lnTo>
                        <a:pt x="562" y="671"/>
                      </a:lnTo>
                      <a:lnTo>
                        <a:pt x="549" y="660"/>
                      </a:lnTo>
                      <a:lnTo>
                        <a:pt x="536" y="648"/>
                      </a:lnTo>
                      <a:lnTo>
                        <a:pt x="522" y="639"/>
                      </a:lnTo>
                      <a:lnTo>
                        <a:pt x="508" y="631"/>
                      </a:lnTo>
                      <a:lnTo>
                        <a:pt x="492" y="623"/>
                      </a:lnTo>
                      <a:lnTo>
                        <a:pt x="475" y="617"/>
                      </a:lnTo>
                      <a:lnTo>
                        <a:pt x="459" y="612"/>
                      </a:lnTo>
                      <a:lnTo>
                        <a:pt x="442" y="609"/>
                      </a:lnTo>
                      <a:lnTo>
                        <a:pt x="425" y="607"/>
                      </a:lnTo>
                      <a:lnTo>
                        <a:pt x="406" y="605"/>
                      </a:lnTo>
                      <a:lnTo>
                        <a:pt x="388" y="607"/>
                      </a:lnTo>
                      <a:lnTo>
                        <a:pt x="371" y="609"/>
                      </a:lnTo>
                      <a:lnTo>
                        <a:pt x="353" y="612"/>
                      </a:lnTo>
                      <a:lnTo>
                        <a:pt x="336" y="617"/>
                      </a:lnTo>
                      <a:lnTo>
                        <a:pt x="320" y="623"/>
                      </a:lnTo>
                      <a:lnTo>
                        <a:pt x="305" y="631"/>
                      </a:lnTo>
                      <a:lnTo>
                        <a:pt x="290" y="639"/>
                      </a:lnTo>
                      <a:lnTo>
                        <a:pt x="276" y="648"/>
                      </a:lnTo>
                      <a:lnTo>
                        <a:pt x="262" y="660"/>
                      </a:lnTo>
                      <a:lnTo>
                        <a:pt x="250" y="671"/>
                      </a:lnTo>
                      <a:lnTo>
                        <a:pt x="238" y="684"/>
                      </a:lnTo>
                      <a:lnTo>
                        <a:pt x="228" y="697"/>
                      </a:lnTo>
                      <a:lnTo>
                        <a:pt x="219" y="712"/>
                      </a:lnTo>
                      <a:lnTo>
                        <a:pt x="211" y="727"/>
                      </a:lnTo>
                      <a:lnTo>
                        <a:pt x="204" y="742"/>
                      </a:lnTo>
                      <a:lnTo>
                        <a:pt x="198" y="758"/>
                      </a:lnTo>
                      <a:lnTo>
                        <a:pt x="180" y="753"/>
                      </a:lnTo>
                      <a:lnTo>
                        <a:pt x="162" y="747"/>
                      </a:lnTo>
                      <a:lnTo>
                        <a:pt x="146" y="737"/>
                      </a:lnTo>
                      <a:lnTo>
                        <a:pt x="132" y="725"/>
                      </a:lnTo>
                      <a:lnTo>
                        <a:pt x="121" y="713"/>
                      </a:lnTo>
                      <a:lnTo>
                        <a:pt x="112" y="698"/>
                      </a:lnTo>
                      <a:lnTo>
                        <a:pt x="105" y="680"/>
                      </a:lnTo>
                      <a:lnTo>
                        <a:pt x="100" y="663"/>
                      </a:lnTo>
                      <a:lnTo>
                        <a:pt x="109" y="659"/>
                      </a:lnTo>
                      <a:lnTo>
                        <a:pt x="119" y="653"/>
                      </a:lnTo>
                      <a:lnTo>
                        <a:pt x="127" y="645"/>
                      </a:lnTo>
                      <a:lnTo>
                        <a:pt x="134" y="637"/>
                      </a:lnTo>
                      <a:lnTo>
                        <a:pt x="138" y="627"/>
                      </a:lnTo>
                      <a:lnTo>
                        <a:pt x="143" y="617"/>
                      </a:lnTo>
                      <a:lnTo>
                        <a:pt x="145" y="607"/>
                      </a:lnTo>
                      <a:lnTo>
                        <a:pt x="146" y="595"/>
                      </a:lnTo>
                      <a:lnTo>
                        <a:pt x="145" y="584"/>
                      </a:lnTo>
                      <a:lnTo>
                        <a:pt x="143" y="573"/>
                      </a:lnTo>
                      <a:lnTo>
                        <a:pt x="138" y="563"/>
                      </a:lnTo>
                      <a:lnTo>
                        <a:pt x="132" y="552"/>
                      </a:lnTo>
                      <a:lnTo>
                        <a:pt x="125" y="544"/>
                      </a:lnTo>
                      <a:lnTo>
                        <a:pt x="117" y="537"/>
                      </a:lnTo>
                      <a:lnTo>
                        <a:pt x="108" y="532"/>
                      </a:lnTo>
                      <a:lnTo>
                        <a:pt x="98" y="527"/>
                      </a:lnTo>
                      <a:lnTo>
                        <a:pt x="99" y="516"/>
                      </a:lnTo>
                      <a:lnTo>
                        <a:pt x="102" y="504"/>
                      </a:lnTo>
                      <a:lnTo>
                        <a:pt x="107" y="494"/>
                      </a:lnTo>
                      <a:lnTo>
                        <a:pt x="112" y="484"/>
                      </a:lnTo>
                      <a:lnTo>
                        <a:pt x="56" y="491"/>
                      </a:lnTo>
                      <a:lnTo>
                        <a:pt x="54" y="501"/>
                      </a:lnTo>
                      <a:lnTo>
                        <a:pt x="52" y="509"/>
                      </a:lnTo>
                      <a:lnTo>
                        <a:pt x="51" y="518"/>
                      </a:lnTo>
                      <a:lnTo>
                        <a:pt x="50" y="527"/>
                      </a:lnTo>
                      <a:lnTo>
                        <a:pt x="44" y="529"/>
                      </a:lnTo>
                      <a:lnTo>
                        <a:pt x="38" y="533"/>
                      </a:lnTo>
                      <a:lnTo>
                        <a:pt x="32" y="536"/>
                      </a:lnTo>
                      <a:lnTo>
                        <a:pt x="28" y="540"/>
                      </a:lnTo>
                      <a:lnTo>
                        <a:pt x="23" y="544"/>
                      </a:lnTo>
                      <a:lnTo>
                        <a:pt x="18" y="548"/>
                      </a:lnTo>
                      <a:lnTo>
                        <a:pt x="14" y="554"/>
                      </a:lnTo>
                      <a:lnTo>
                        <a:pt x="10" y="558"/>
                      </a:lnTo>
                      <a:lnTo>
                        <a:pt x="52" y="582"/>
                      </a:lnTo>
                      <a:lnTo>
                        <a:pt x="56" y="578"/>
                      </a:lnTo>
                      <a:lnTo>
                        <a:pt x="61" y="574"/>
                      </a:lnTo>
                      <a:lnTo>
                        <a:pt x="67" y="572"/>
                      </a:lnTo>
                      <a:lnTo>
                        <a:pt x="74" y="571"/>
                      </a:lnTo>
                      <a:lnTo>
                        <a:pt x="83" y="573"/>
                      </a:lnTo>
                      <a:lnTo>
                        <a:pt x="91" y="578"/>
                      </a:lnTo>
                      <a:lnTo>
                        <a:pt x="96" y="586"/>
                      </a:lnTo>
                      <a:lnTo>
                        <a:pt x="98" y="595"/>
                      </a:lnTo>
                      <a:lnTo>
                        <a:pt x="96" y="604"/>
                      </a:lnTo>
                      <a:lnTo>
                        <a:pt x="91" y="612"/>
                      </a:lnTo>
                      <a:lnTo>
                        <a:pt x="83" y="618"/>
                      </a:lnTo>
                      <a:lnTo>
                        <a:pt x="74" y="620"/>
                      </a:lnTo>
                      <a:lnTo>
                        <a:pt x="64" y="618"/>
                      </a:lnTo>
                      <a:lnTo>
                        <a:pt x="56" y="612"/>
                      </a:lnTo>
                      <a:lnTo>
                        <a:pt x="51" y="604"/>
                      </a:lnTo>
                      <a:lnTo>
                        <a:pt x="48" y="595"/>
                      </a:lnTo>
                      <a:lnTo>
                        <a:pt x="48" y="593"/>
                      </a:lnTo>
                      <a:lnTo>
                        <a:pt x="50" y="592"/>
                      </a:lnTo>
                      <a:lnTo>
                        <a:pt x="50" y="589"/>
                      </a:lnTo>
                      <a:lnTo>
                        <a:pt x="50" y="588"/>
                      </a:lnTo>
                      <a:lnTo>
                        <a:pt x="5" y="573"/>
                      </a:lnTo>
                      <a:lnTo>
                        <a:pt x="3" y="579"/>
                      </a:lnTo>
                      <a:lnTo>
                        <a:pt x="1" y="584"/>
                      </a:lnTo>
                      <a:lnTo>
                        <a:pt x="0" y="589"/>
                      </a:lnTo>
                      <a:lnTo>
                        <a:pt x="0" y="595"/>
                      </a:lnTo>
                      <a:lnTo>
                        <a:pt x="1" y="608"/>
                      </a:lnTo>
                      <a:lnTo>
                        <a:pt x="3" y="619"/>
                      </a:lnTo>
                      <a:lnTo>
                        <a:pt x="8" y="630"/>
                      </a:lnTo>
                      <a:lnTo>
                        <a:pt x="15" y="639"/>
                      </a:lnTo>
                      <a:lnTo>
                        <a:pt x="22" y="648"/>
                      </a:lnTo>
                      <a:lnTo>
                        <a:pt x="31" y="655"/>
                      </a:lnTo>
                      <a:lnTo>
                        <a:pt x="41" y="661"/>
                      </a:lnTo>
                      <a:lnTo>
                        <a:pt x="52" y="665"/>
                      </a:lnTo>
                      <a:lnTo>
                        <a:pt x="58" y="691"/>
                      </a:lnTo>
                      <a:lnTo>
                        <a:pt x="67" y="715"/>
                      </a:lnTo>
                      <a:lnTo>
                        <a:pt x="79" y="738"/>
                      </a:lnTo>
                      <a:lnTo>
                        <a:pt x="96" y="758"/>
                      </a:lnTo>
                      <a:lnTo>
                        <a:pt x="115" y="775"/>
                      </a:lnTo>
                      <a:lnTo>
                        <a:pt x="137" y="789"/>
                      </a:lnTo>
                      <a:lnTo>
                        <a:pt x="161" y="799"/>
                      </a:lnTo>
                      <a:lnTo>
                        <a:pt x="188" y="805"/>
                      </a:lnTo>
                      <a:lnTo>
                        <a:pt x="188" y="810"/>
                      </a:lnTo>
                      <a:lnTo>
                        <a:pt x="188" y="814"/>
                      </a:lnTo>
                      <a:lnTo>
                        <a:pt x="188" y="820"/>
                      </a:lnTo>
                      <a:lnTo>
                        <a:pt x="188" y="825"/>
                      </a:lnTo>
                      <a:lnTo>
                        <a:pt x="190" y="857"/>
                      </a:lnTo>
                      <a:lnTo>
                        <a:pt x="197" y="887"/>
                      </a:lnTo>
                      <a:lnTo>
                        <a:pt x="207" y="916"/>
                      </a:lnTo>
                      <a:lnTo>
                        <a:pt x="221" y="942"/>
                      </a:lnTo>
                      <a:lnTo>
                        <a:pt x="239" y="966"/>
                      </a:lnTo>
                      <a:lnTo>
                        <a:pt x="260" y="988"/>
                      </a:lnTo>
                      <a:lnTo>
                        <a:pt x="283" y="1007"/>
                      </a:lnTo>
                      <a:lnTo>
                        <a:pt x="310" y="1022"/>
                      </a:lnTo>
                      <a:lnTo>
                        <a:pt x="273" y="1128"/>
                      </a:lnTo>
                      <a:lnTo>
                        <a:pt x="212" y="1095"/>
                      </a:lnTo>
                      <a:lnTo>
                        <a:pt x="203" y="1092"/>
                      </a:lnTo>
                      <a:lnTo>
                        <a:pt x="193" y="1093"/>
                      </a:lnTo>
                      <a:lnTo>
                        <a:pt x="185" y="1098"/>
                      </a:lnTo>
                      <a:lnTo>
                        <a:pt x="180" y="1106"/>
                      </a:lnTo>
                      <a:lnTo>
                        <a:pt x="176" y="1115"/>
                      </a:lnTo>
                      <a:lnTo>
                        <a:pt x="177" y="1123"/>
                      </a:lnTo>
                      <a:lnTo>
                        <a:pt x="182" y="1131"/>
                      </a:lnTo>
                      <a:lnTo>
                        <a:pt x="189" y="1138"/>
                      </a:lnTo>
                      <a:lnTo>
                        <a:pt x="300" y="1196"/>
                      </a:lnTo>
                      <a:lnTo>
                        <a:pt x="356" y="1038"/>
                      </a:lnTo>
                      <a:lnTo>
                        <a:pt x="361" y="1039"/>
                      </a:lnTo>
                      <a:lnTo>
                        <a:pt x="368" y="1040"/>
                      </a:lnTo>
                      <a:lnTo>
                        <a:pt x="374" y="1041"/>
                      </a:lnTo>
                      <a:lnTo>
                        <a:pt x="381" y="1042"/>
                      </a:lnTo>
                      <a:lnTo>
                        <a:pt x="387" y="1042"/>
                      </a:lnTo>
                      <a:lnTo>
                        <a:pt x="394" y="1044"/>
                      </a:lnTo>
                      <a:lnTo>
                        <a:pt x="399" y="1044"/>
                      </a:lnTo>
                      <a:lnTo>
                        <a:pt x="406" y="1044"/>
                      </a:lnTo>
                      <a:lnTo>
                        <a:pt x="413" y="1044"/>
                      </a:lnTo>
                      <a:lnTo>
                        <a:pt x="419" y="1044"/>
                      </a:lnTo>
                      <a:lnTo>
                        <a:pt x="425" y="1042"/>
                      </a:lnTo>
                      <a:lnTo>
                        <a:pt x="432" y="1042"/>
                      </a:lnTo>
                      <a:lnTo>
                        <a:pt x="437" y="1041"/>
                      </a:lnTo>
                      <a:lnTo>
                        <a:pt x="443" y="1040"/>
                      </a:lnTo>
                      <a:lnTo>
                        <a:pt x="449" y="1039"/>
                      </a:lnTo>
                      <a:lnTo>
                        <a:pt x="455" y="1038"/>
                      </a:lnTo>
                      <a:lnTo>
                        <a:pt x="458" y="1042"/>
                      </a:lnTo>
                      <a:lnTo>
                        <a:pt x="465" y="1053"/>
                      </a:lnTo>
                      <a:lnTo>
                        <a:pt x="474" y="1068"/>
                      </a:lnTo>
                      <a:lnTo>
                        <a:pt x="486" y="1084"/>
                      </a:lnTo>
                      <a:lnTo>
                        <a:pt x="496" y="1101"/>
                      </a:lnTo>
                      <a:lnTo>
                        <a:pt x="507" y="1116"/>
                      </a:lnTo>
                      <a:lnTo>
                        <a:pt x="513" y="1127"/>
                      </a:lnTo>
                      <a:lnTo>
                        <a:pt x="516" y="1130"/>
                      </a:lnTo>
                      <a:lnTo>
                        <a:pt x="455" y="1147"/>
                      </a:lnTo>
                      <a:lnTo>
                        <a:pt x="447" y="1152"/>
                      </a:lnTo>
                      <a:lnTo>
                        <a:pt x="441" y="1159"/>
                      </a:lnTo>
                      <a:lnTo>
                        <a:pt x="439" y="1168"/>
                      </a:lnTo>
                      <a:lnTo>
                        <a:pt x="440" y="1177"/>
                      </a:lnTo>
                      <a:lnTo>
                        <a:pt x="444" y="1185"/>
                      </a:lnTo>
                      <a:lnTo>
                        <a:pt x="451" y="1192"/>
                      </a:lnTo>
                      <a:lnTo>
                        <a:pt x="459" y="1195"/>
                      </a:lnTo>
                      <a:lnTo>
                        <a:pt x="469" y="1193"/>
                      </a:lnTo>
                      <a:lnTo>
                        <a:pt x="593" y="1157"/>
                      </a:lnTo>
                      <a:lnTo>
                        <a:pt x="502" y="1022"/>
                      </a:lnTo>
                      <a:lnTo>
                        <a:pt x="524" y="1010"/>
                      </a:lnTo>
                      <a:lnTo>
                        <a:pt x="543" y="995"/>
                      </a:lnTo>
                      <a:lnTo>
                        <a:pt x="562" y="979"/>
                      </a:lnTo>
                      <a:lnTo>
                        <a:pt x="578" y="959"/>
                      </a:lnTo>
                      <a:lnTo>
                        <a:pt x="592" y="940"/>
                      </a:lnTo>
                      <a:lnTo>
                        <a:pt x="604" y="918"/>
                      </a:lnTo>
                      <a:lnTo>
                        <a:pt x="614" y="894"/>
                      </a:lnTo>
                      <a:lnTo>
                        <a:pt x="621" y="869"/>
                      </a:lnTo>
                      <a:lnTo>
                        <a:pt x="574" y="850"/>
                      </a:lnTo>
                      <a:lnTo>
                        <a:pt x="568" y="880"/>
                      </a:lnTo>
                      <a:lnTo>
                        <a:pt x="555" y="908"/>
                      </a:lnTo>
                      <a:lnTo>
                        <a:pt x="538" y="933"/>
                      </a:lnTo>
                      <a:lnTo>
                        <a:pt x="518" y="954"/>
                      </a:lnTo>
                      <a:lnTo>
                        <a:pt x="494" y="972"/>
                      </a:lnTo>
                      <a:lnTo>
                        <a:pt x="466" y="985"/>
                      </a:lnTo>
                      <a:lnTo>
                        <a:pt x="437" y="993"/>
                      </a:lnTo>
                      <a:lnTo>
                        <a:pt x="406" y="996"/>
                      </a:lnTo>
                      <a:lnTo>
                        <a:pt x="393" y="996"/>
                      </a:lnTo>
                      <a:lnTo>
                        <a:pt x="380" y="994"/>
                      </a:lnTo>
                      <a:lnTo>
                        <a:pt x="366" y="992"/>
                      </a:lnTo>
                      <a:lnTo>
                        <a:pt x="355" y="988"/>
                      </a:lnTo>
                      <a:lnTo>
                        <a:pt x="342" y="984"/>
                      </a:lnTo>
                      <a:lnTo>
                        <a:pt x="330" y="978"/>
                      </a:lnTo>
                      <a:lnTo>
                        <a:pt x="319" y="972"/>
                      </a:lnTo>
                      <a:lnTo>
                        <a:pt x="309" y="965"/>
                      </a:lnTo>
                      <a:lnTo>
                        <a:pt x="317" y="966"/>
                      </a:lnTo>
                      <a:lnTo>
                        <a:pt x="325" y="967"/>
                      </a:lnTo>
                      <a:lnTo>
                        <a:pt x="333" y="969"/>
                      </a:lnTo>
                      <a:lnTo>
                        <a:pt x="341" y="970"/>
                      </a:lnTo>
                      <a:lnTo>
                        <a:pt x="348" y="970"/>
                      </a:lnTo>
                      <a:lnTo>
                        <a:pt x="355" y="971"/>
                      </a:lnTo>
                      <a:lnTo>
                        <a:pt x="363" y="971"/>
                      </a:lnTo>
                      <a:lnTo>
                        <a:pt x="370" y="971"/>
                      </a:lnTo>
                      <a:lnTo>
                        <a:pt x="378" y="971"/>
                      </a:lnTo>
                      <a:lnTo>
                        <a:pt x="386" y="971"/>
                      </a:lnTo>
                      <a:lnTo>
                        <a:pt x="393" y="971"/>
                      </a:lnTo>
                      <a:lnTo>
                        <a:pt x="401" y="971"/>
                      </a:lnTo>
                      <a:lnTo>
                        <a:pt x="414" y="970"/>
                      </a:lnTo>
                      <a:lnTo>
                        <a:pt x="427" y="969"/>
                      </a:lnTo>
                      <a:lnTo>
                        <a:pt x="440" y="966"/>
                      </a:lnTo>
                      <a:lnTo>
                        <a:pt x="452" y="963"/>
                      </a:lnTo>
                      <a:lnTo>
                        <a:pt x="464" y="961"/>
                      </a:lnTo>
                      <a:lnTo>
                        <a:pt x="475" y="957"/>
                      </a:lnTo>
                      <a:lnTo>
                        <a:pt x="487" y="954"/>
                      </a:lnTo>
                      <a:lnTo>
                        <a:pt x="497" y="949"/>
                      </a:lnTo>
                      <a:lnTo>
                        <a:pt x="498" y="948"/>
                      </a:lnTo>
                      <a:lnTo>
                        <a:pt x="507" y="943"/>
                      </a:lnTo>
                      <a:lnTo>
                        <a:pt x="512" y="937"/>
                      </a:lnTo>
                      <a:lnTo>
                        <a:pt x="516" y="929"/>
                      </a:lnTo>
                      <a:lnTo>
                        <a:pt x="517" y="920"/>
                      </a:lnTo>
                      <a:lnTo>
                        <a:pt x="513" y="909"/>
                      </a:lnTo>
                      <a:lnTo>
                        <a:pt x="507" y="901"/>
                      </a:lnTo>
                      <a:lnTo>
                        <a:pt x="497" y="895"/>
                      </a:lnTo>
                      <a:lnTo>
                        <a:pt x="486" y="894"/>
                      </a:lnTo>
                      <a:lnTo>
                        <a:pt x="484" y="894"/>
                      </a:lnTo>
                      <a:lnTo>
                        <a:pt x="482" y="894"/>
                      </a:lnTo>
                      <a:lnTo>
                        <a:pt x="480" y="894"/>
                      </a:lnTo>
                      <a:lnTo>
                        <a:pt x="478" y="895"/>
                      </a:lnTo>
                      <a:lnTo>
                        <a:pt x="469" y="898"/>
                      </a:lnTo>
                      <a:lnTo>
                        <a:pt x="458" y="902"/>
                      </a:lnTo>
                      <a:lnTo>
                        <a:pt x="448" y="905"/>
                      </a:lnTo>
                      <a:lnTo>
                        <a:pt x="437" y="908"/>
                      </a:lnTo>
                      <a:lnTo>
                        <a:pt x="426" y="910"/>
                      </a:lnTo>
                      <a:lnTo>
                        <a:pt x="416" y="912"/>
                      </a:lnTo>
                      <a:lnTo>
                        <a:pt x="403" y="913"/>
                      </a:lnTo>
                      <a:lnTo>
                        <a:pt x="391" y="914"/>
                      </a:lnTo>
                      <a:lnTo>
                        <a:pt x="387" y="914"/>
                      </a:lnTo>
                      <a:lnTo>
                        <a:pt x="382" y="914"/>
                      </a:lnTo>
                      <a:lnTo>
                        <a:pt x="376" y="914"/>
                      </a:lnTo>
                      <a:lnTo>
                        <a:pt x="372" y="914"/>
                      </a:lnTo>
                      <a:lnTo>
                        <a:pt x="366" y="914"/>
                      </a:lnTo>
                      <a:lnTo>
                        <a:pt x="361" y="914"/>
                      </a:lnTo>
                      <a:lnTo>
                        <a:pt x="356" y="913"/>
                      </a:lnTo>
                      <a:lnTo>
                        <a:pt x="351" y="913"/>
                      </a:lnTo>
                      <a:lnTo>
                        <a:pt x="338" y="912"/>
                      </a:lnTo>
                      <a:lnTo>
                        <a:pt x="327" y="910"/>
                      </a:lnTo>
                      <a:lnTo>
                        <a:pt x="315" y="908"/>
                      </a:lnTo>
                      <a:lnTo>
                        <a:pt x="304" y="905"/>
                      </a:lnTo>
                      <a:lnTo>
                        <a:pt x="292" y="902"/>
                      </a:lnTo>
                      <a:lnTo>
                        <a:pt x="282" y="898"/>
                      </a:lnTo>
                      <a:lnTo>
                        <a:pt x="272" y="895"/>
                      </a:lnTo>
                      <a:lnTo>
                        <a:pt x="262" y="891"/>
                      </a:lnTo>
                      <a:lnTo>
                        <a:pt x="259" y="890"/>
                      </a:lnTo>
                      <a:lnTo>
                        <a:pt x="256" y="889"/>
                      </a:lnTo>
                      <a:lnTo>
                        <a:pt x="252" y="889"/>
                      </a:lnTo>
                      <a:lnTo>
                        <a:pt x="248" y="889"/>
                      </a:lnTo>
                      <a:lnTo>
                        <a:pt x="242" y="874"/>
                      </a:lnTo>
                      <a:lnTo>
                        <a:pt x="238" y="858"/>
                      </a:lnTo>
                      <a:lnTo>
                        <a:pt x="236" y="842"/>
                      </a:lnTo>
                      <a:lnTo>
                        <a:pt x="235" y="825"/>
                      </a:lnTo>
                      <a:lnTo>
                        <a:pt x="238" y="790"/>
                      </a:lnTo>
                      <a:lnTo>
                        <a:pt x="249" y="758"/>
                      </a:lnTo>
                      <a:lnTo>
                        <a:pt x="265" y="729"/>
                      </a:lnTo>
                      <a:lnTo>
                        <a:pt x="286" y="703"/>
                      </a:lnTo>
                      <a:lnTo>
                        <a:pt x="311" y="683"/>
                      </a:lnTo>
                      <a:lnTo>
                        <a:pt x="340" y="668"/>
                      </a:lnTo>
                      <a:lnTo>
                        <a:pt x="372" y="657"/>
                      </a:lnTo>
                      <a:lnTo>
                        <a:pt x="406" y="654"/>
                      </a:lnTo>
                      <a:lnTo>
                        <a:pt x="441" y="657"/>
                      </a:lnTo>
                      <a:lnTo>
                        <a:pt x="472" y="668"/>
                      </a:lnTo>
                      <a:lnTo>
                        <a:pt x="501" y="683"/>
                      </a:lnTo>
                      <a:lnTo>
                        <a:pt x="526" y="703"/>
                      </a:lnTo>
                      <a:lnTo>
                        <a:pt x="548" y="729"/>
                      </a:lnTo>
                      <a:lnTo>
                        <a:pt x="563" y="758"/>
                      </a:lnTo>
                      <a:lnTo>
                        <a:pt x="573" y="790"/>
                      </a:lnTo>
                      <a:lnTo>
                        <a:pt x="577" y="825"/>
                      </a:lnTo>
                      <a:lnTo>
                        <a:pt x="577" y="829"/>
                      </a:lnTo>
                      <a:lnTo>
                        <a:pt x="577" y="833"/>
                      </a:lnTo>
                      <a:lnTo>
                        <a:pt x="577" y="837"/>
                      </a:lnTo>
                      <a:lnTo>
                        <a:pt x="576" y="842"/>
                      </a:lnTo>
                      <a:lnTo>
                        <a:pt x="623" y="854"/>
                      </a:lnTo>
                      <a:lnTo>
                        <a:pt x="624" y="842"/>
                      </a:lnTo>
                      <a:lnTo>
                        <a:pt x="625" y="830"/>
                      </a:lnTo>
                      <a:lnTo>
                        <a:pt x="625" y="818"/>
                      </a:lnTo>
                      <a:lnTo>
                        <a:pt x="624" y="806"/>
                      </a:lnTo>
                      <a:lnTo>
                        <a:pt x="652" y="801"/>
                      </a:lnTo>
                      <a:lnTo>
                        <a:pt x="678" y="792"/>
                      </a:lnTo>
                      <a:lnTo>
                        <a:pt x="701" y="778"/>
                      </a:lnTo>
                      <a:lnTo>
                        <a:pt x="723" y="761"/>
                      </a:lnTo>
                      <a:lnTo>
                        <a:pt x="740" y="742"/>
                      </a:lnTo>
                      <a:lnTo>
                        <a:pt x="754" y="718"/>
                      </a:lnTo>
                      <a:lnTo>
                        <a:pt x="764" y="693"/>
                      </a:lnTo>
                      <a:lnTo>
                        <a:pt x="770" y="665"/>
                      </a:lnTo>
                      <a:lnTo>
                        <a:pt x="777" y="663"/>
                      </a:lnTo>
                      <a:lnTo>
                        <a:pt x="783" y="660"/>
                      </a:lnTo>
                      <a:lnTo>
                        <a:pt x="789" y="656"/>
                      </a:lnTo>
                      <a:lnTo>
                        <a:pt x="794" y="653"/>
                      </a:lnTo>
                      <a:lnTo>
                        <a:pt x="763" y="616"/>
                      </a:lnTo>
                      <a:lnTo>
                        <a:pt x="760" y="617"/>
                      </a:lnTo>
                      <a:lnTo>
                        <a:pt x="756" y="619"/>
                      </a:lnTo>
                      <a:lnTo>
                        <a:pt x="753" y="620"/>
                      </a:lnTo>
                      <a:lnTo>
                        <a:pt x="749" y="620"/>
                      </a:lnTo>
                      <a:lnTo>
                        <a:pt x="740" y="618"/>
                      </a:lnTo>
                      <a:lnTo>
                        <a:pt x="732" y="612"/>
                      </a:lnTo>
                      <a:lnTo>
                        <a:pt x="726" y="604"/>
                      </a:lnTo>
                      <a:lnTo>
                        <a:pt x="724" y="595"/>
                      </a:lnTo>
                      <a:lnTo>
                        <a:pt x="726" y="586"/>
                      </a:lnTo>
                      <a:lnTo>
                        <a:pt x="732" y="578"/>
                      </a:lnTo>
                      <a:lnTo>
                        <a:pt x="740" y="573"/>
                      </a:lnTo>
                      <a:lnTo>
                        <a:pt x="749" y="571"/>
                      </a:lnTo>
                      <a:lnTo>
                        <a:pt x="759" y="573"/>
                      </a:lnTo>
                      <a:lnTo>
                        <a:pt x="767" y="578"/>
                      </a:lnTo>
                      <a:lnTo>
                        <a:pt x="771" y="586"/>
                      </a:lnTo>
                      <a:lnTo>
                        <a:pt x="774" y="595"/>
                      </a:lnTo>
                      <a:lnTo>
                        <a:pt x="772" y="601"/>
                      </a:lnTo>
                      <a:lnTo>
                        <a:pt x="771" y="605"/>
                      </a:lnTo>
                      <a:lnTo>
                        <a:pt x="769" y="610"/>
                      </a:lnTo>
                      <a:lnTo>
                        <a:pt x="766" y="614"/>
                      </a:lnTo>
                      <a:lnTo>
                        <a:pt x="769" y="617"/>
                      </a:lnTo>
                      <a:lnTo>
                        <a:pt x="774" y="620"/>
                      </a:lnTo>
                      <a:lnTo>
                        <a:pt x="778" y="625"/>
                      </a:lnTo>
                      <a:lnTo>
                        <a:pt x="783" y="630"/>
                      </a:lnTo>
                      <a:lnTo>
                        <a:pt x="787" y="633"/>
                      </a:lnTo>
                      <a:lnTo>
                        <a:pt x="792" y="638"/>
                      </a:lnTo>
                      <a:lnTo>
                        <a:pt x="797" y="642"/>
                      </a:lnTo>
                      <a:lnTo>
                        <a:pt x="801" y="646"/>
                      </a:lnTo>
                      <a:close/>
                    </a:path>
                  </a:pathLst>
                </a:custGeom>
                <a:solidFill>
                  <a:srgbClr val="000000"/>
                </a:solidFill>
                <a:ln w="3175" cmpd="sng">
                  <a:solidFill>
                    <a:srgbClr val="000000"/>
                  </a:solidFill>
                  <a:round/>
                  <a:headEnd/>
                  <a:tailEnd/>
                </a:ln>
              </p:spPr>
              <p:txBody>
                <a:bodyPr/>
                <a:lstStyle/>
                <a:p>
                  <a:endParaRPr lang="en-ES"/>
                </a:p>
              </p:txBody>
            </p:sp>
          </p:grpSp>
          <p:grpSp>
            <p:nvGrpSpPr>
              <p:cNvPr id="18475" name="Group 57">
                <a:extLst>
                  <a:ext uri="{FF2B5EF4-FFF2-40B4-BE49-F238E27FC236}">
                    <a16:creationId xmlns:a16="http://schemas.microsoft.com/office/drawing/2014/main" id="{6925B674-A5B1-A545-92EF-40D9EDA9A26C}"/>
                  </a:ext>
                </a:extLst>
              </p:cNvPr>
              <p:cNvGrpSpPr>
                <a:grpSpLocks/>
              </p:cNvGrpSpPr>
              <p:nvPr/>
            </p:nvGrpSpPr>
            <p:grpSpPr bwMode="auto">
              <a:xfrm rot="-5400000">
                <a:off x="1983" y="2565"/>
                <a:ext cx="125" cy="163"/>
                <a:chOff x="3163" y="1413"/>
                <a:chExt cx="125" cy="163"/>
              </a:xfrm>
            </p:grpSpPr>
            <p:sp>
              <p:nvSpPr>
                <p:cNvPr id="18479" name="Rectangle 58">
                  <a:extLst>
                    <a:ext uri="{FF2B5EF4-FFF2-40B4-BE49-F238E27FC236}">
                      <a16:creationId xmlns:a16="http://schemas.microsoft.com/office/drawing/2014/main" id="{70821255-78DD-6844-B036-95D9C23E8A2E}"/>
                    </a:ext>
                  </a:extLst>
                </p:cNvPr>
                <p:cNvSpPr>
                  <a:spLocks noChangeArrowheads="1"/>
                </p:cNvSpPr>
                <p:nvPr/>
              </p:nvSpPr>
              <p:spPr bwMode="auto">
                <a:xfrm>
                  <a:off x="3209" y="1413"/>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8480" name="Freeform 59">
                  <a:extLst>
                    <a:ext uri="{FF2B5EF4-FFF2-40B4-BE49-F238E27FC236}">
                      <a16:creationId xmlns:a16="http://schemas.microsoft.com/office/drawing/2014/main" id="{0F26941D-AFB3-874C-B860-9D956BBA292D}"/>
                    </a:ext>
                  </a:extLst>
                </p:cNvPr>
                <p:cNvSpPr>
                  <a:spLocks/>
                </p:cNvSpPr>
                <p:nvPr/>
              </p:nvSpPr>
              <p:spPr bwMode="auto">
                <a:xfrm>
                  <a:off x="3163" y="1475"/>
                  <a:ext cx="125" cy="101"/>
                </a:xfrm>
                <a:custGeom>
                  <a:avLst/>
                  <a:gdLst>
                    <a:gd name="T0" fmla="*/ 1 w 250"/>
                    <a:gd name="T1" fmla="*/ 0 h 204"/>
                    <a:gd name="T2" fmla="*/ 0 w 250"/>
                    <a:gd name="T3" fmla="*/ 0 h 204"/>
                    <a:gd name="T4" fmla="*/ 1 w 250"/>
                    <a:gd name="T5" fmla="*/ 0 h 204"/>
                    <a:gd name="T6" fmla="*/ 1 w 250"/>
                    <a:gd name="T7" fmla="*/ 0 h 204"/>
                    <a:gd name="T8" fmla="*/ 1 w 250"/>
                    <a:gd name="T9" fmla="*/ 0 h 204"/>
                    <a:gd name="T10" fmla="*/ 1 w 250"/>
                    <a:gd name="T11" fmla="*/ 0 h 204"/>
                    <a:gd name="T12" fmla="*/ 1 w 250"/>
                    <a:gd name="T13" fmla="*/ 0 h 204"/>
                    <a:gd name="T14" fmla="*/ 1 w 250"/>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250"/>
                    <a:gd name="T25" fmla="*/ 0 h 204"/>
                    <a:gd name="T26" fmla="*/ 250 w 250"/>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0" h="204">
                      <a:moveTo>
                        <a:pt x="92" y="66"/>
                      </a:moveTo>
                      <a:lnTo>
                        <a:pt x="0" y="66"/>
                      </a:lnTo>
                      <a:lnTo>
                        <a:pt x="125" y="204"/>
                      </a:lnTo>
                      <a:lnTo>
                        <a:pt x="250" y="66"/>
                      </a:lnTo>
                      <a:lnTo>
                        <a:pt x="159" y="66"/>
                      </a:lnTo>
                      <a:lnTo>
                        <a:pt x="159" y="0"/>
                      </a:lnTo>
                      <a:lnTo>
                        <a:pt x="92" y="0"/>
                      </a:lnTo>
                      <a:lnTo>
                        <a:pt x="9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grpSp>
            <p:nvGrpSpPr>
              <p:cNvPr id="18476" name="Group 60">
                <a:extLst>
                  <a:ext uri="{FF2B5EF4-FFF2-40B4-BE49-F238E27FC236}">
                    <a16:creationId xmlns:a16="http://schemas.microsoft.com/office/drawing/2014/main" id="{D71879C4-F3BA-EC48-BE11-638498D27F33}"/>
                  </a:ext>
                </a:extLst>
              </p:cNvPr>
              <p:cNvGrpSpPr>
                <a:grpSpLocks/>
              </p:cNvGrpSpPr>
              <p:nvPr/>
            </p:nvGrpSpPr>
            <p:grpSpPr bwMode="auto">
              <a:xfrm rot="5400000" flipH="1">
                <a:off x="1956" y="2751"/>
                <a:ext cx="125" cy="163"/>
                <a:chOff x="3163" y="1413"/>
                <a:chExt cx="125" cy="163"/>
              </a:xfrm>
            </p:grpSpPr>
            <p:sp>
              <p:nvSpPr>
                <p:cNvPr id="18477" name="Rectangle 61">
                  <a:extLst>
                    <a:ext uri="{FF2B5EF4-FFF2-40B4-BE49-F238E27FC236}">
                      <a16:creationId xmlns:a16="http://schemas.microsoft.com/office/drawing/2014/main" id="{CCED32F9-DD6E-0847-9238-F79A8FC4FAE2}"/>
                    </a:ext>
                  </a:extLst>
                </p:cNvPr>
                <p:cNvSpPr>
                  <a:spLocks noChangeArrowheads="1"/>
                </p:cNvSpPr>
                <p:nvPr/>
              </p:nvSpPr>
              <p:spPr bwMode="auto">
                <a:xfrm>
                  <a:off x="3209" y="1413"/>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8478" name="Freeform 62">
                  <a:extLst>
                    <a:ext uri="{FF2B5EF4-FFF2-40B4-BE49-F238E27FC236}">
                      <a16:creationId xmlns:a16="http://schemas.microsoft.com/office/drawing/2014/main" id="{487946D3-0F77-2849-992A-62DCFDBAB442}"/>
                    </a:ext>
                  </a:extLst>
                </p:cNvPr>
                <p:cNvSpPr>
                  <a:spLocks/>
                </p:cNvSpPr>
                <p:nvPr/>
              </p:nvSpPr>
              <p:spPr bwMode="auto">
                <a:xfrm>
                  <a:off x="3163" y="1475"/>
                  <a:ext cx="125" cy="101"/>
                </a:xfrm>
                <a:custGeom>
                  <a:avLst/>
                  <a:gdLst>
                    <a:gd name="T0" fmla="*/ 1 w 250"/>
                    <a:gd name="T1" fmla="*/ 0 h 204"/>
                    <a:gd name="T2" fmla="*/ 0 w 250"/>
                    <a:gd name="T3" fmla="*/ 0 h 204"/>
                    <a:gd name="T4" fmla="*/ 1 w 250"/>
                    <a:gd name="T5" fmla="*/ 0 h 204"/>
                    <a:gd name="T6" fmla="*/ 1 w 250"/>
                    <a:gd name="T7" fmla="*/ 0 h 204"/>
                    <a:gd name="T8" fmla="*/ 1 w 250"/>
                    <a:gd name="T9" fmla="*/ 0 h 204"/>
                    <a:gd name="T10" fmla="*/ 1 w 250"/>
                    <a:gd name="T11" fmla="*/ 0 h 204"/>
                    <a:gd name="T12" fmla="*/ 1 w 250"/>
                    <a:gd name="T13" fmla="*/ 0 h 204"/>
                    <a:gd name="T14" fmla="*/ 1 w 250"/>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250"/>
                    <a:gd name="T25" fmla="*/ 0 h 204"/>
                    <a:gd name="T26" fmla="*/ 250 w 250"/>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0" h="204">
                      <a:moveTo>
                        <a:pt x="92" y="66"/>
                      </a:moveTo>
                      <a:lnTo>
                        <a:pt x="0" y="66"/>
                      </a:lnTo>
                      <a:lnTo>
                        <a:pt x="125" y="204"/>
                      </a:lnTo>
                      <a:lnTo>
                        <a:pt x="250" y="66"/>
                      </a:lnTo>
                      <a:lnTo>
                        <a:pt x="159" y="66"/>
                      </a:lnTo>
                      <a:lnTo>
                        <a:pt x="159" y="0"/>
                      </a:lnTo>
                      <a:lnTo>
                        <a:pt x="92" y="0"/>
                      </a:lnTo>
                      <a:lnTo>
                        <a:pt x="9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grpSp>
        <p:sp>
          <p:nvSpPr>
            <p:cNvPr id="18471" name="Text Box 81">
              <a:extLst>
                <a:ext uri="{FF2B5EF4-FFF2-40B4-BE49-F238E27FC236}">
                  <a16:creationId xmlns:a16="http://schemas.microsoft.com/office/drawing/2014/main" id="{0822F99F-7987-F041-B8CF-D95F4D13FFF0}"/>
                </a:ext>
              </a:extLst>
            </p:cNvPr>
            <p:cNvSpPr txBox="1">
              <a:spLocks noChangeArrowheads="1"/>
            </p:cNvSpPr>
            <p:nvPr/>
          </p:nvSpPr>
          <p:spPr bwMode="auto">
            <a:xfrm>
              <a:off x="1597" y="3120"/>
              <a:ext cx="8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200">
                  <a:latin typeface="Arial Black" panose="020B0604020202020204" pitchFamily="34" charset="0"/>
                </a:rPr>
                <a:t>Servicio Web </a:t>
              </a:r>
              <a:r>
                <a:rPr lang="es-ES_tradnl" altLang="en-US" sz="1200">
                  <a:latin typeface="Arial" panose="020B0604020202020204" pitchFamily="34" charset="0"/>
                </a:rPr>
                <a:t>Service Provider</a:t>
              </a:r>
              <a:endParaRPr lang="es-ES" altLang="en-US" sz="1200">
                <a:latin typeface="Arial" panose="020B0604020202020204" pitchFamily="34" charset="0"/>
              </a:endParaRPr>
            </a:p>
          </p:txBody>
        </p:sp>
      </p:grpSp>
      <p:grpSp>
        <p:nvGrpSpPr>
          <p:cNvPr id="15" name="Group 86">
            <a:extLst>
              <a:ext uri="{FF2B5EF4-FFF2-40B4-BE49-F238E27FC236}">
                <a16:creationId xmlns:a16="http://schemas.microsoft.com/office/drawing/2014/main" id="{312E86A2-0EE0-2E4B-B690-45CB83BB1102}"/>
              </a:ext>
            </a:extLst>
          </p:cNvPr>
          <p:cNvGrpSpPr>
            <a:grpSpLocks/>
          </p:cNvGrpSpPr>
          <p:nvPr/>
        </p:nvGrpSpPr>
        <p:grpSpPr bwMode="auto">
          <a:xfrm>
            <a:off x="5251450" y="3984625"/>
            <a:ext cx="1625600" cy="1614488"/>
            <a:chOff x="3364" y="2391"/>
            <a:chExt cx="1024" cy="1017"/>
          </a:xfrm>
        </p:grpSpPr>
        <p:grpSp>
          <p:nvGrpSpPr>
            <p:cNvPr id="18455" name="Group 29">
              <a:extLst>
                <a:ext uri="{FF2B5EF4-FFF2-40B4-BE49-F238E27FC236}">
                  <a16:creationId xmlns:a16="http://schemas.microsoft.com/office/drawing/2014/main" id="{9AD84078-0E8E-1D4D-99F7-182B6020E5E7}"/>
                </a:ext>
              </a:extLst>
            </p:cNvPr>
            <p:cNvGrpSpPr>
              <a:grpSpLocks/>
            </p:cNvGrpSpPr>
            <p:nvPr/>
          </p:nvGrpSpPr>
          <p:grpSpPr bwMode="auto">
            <a:xfrm>
              <a:off x="3470" y="2391"/>
              <a:ext cx="699" cy="772"/>
              <a:chOff x="4093" y="2317"/>
              <a:chExt cx="699" cy="772"/>
            </a:xfrm>
          </p:grpSpPr>
          <p:sp>
            <p:nvSpPr>
              <p:cNvPr id="18457" name="Freeform 30">
                <a:extLst>
                  <a:ext uri="{FF2B5EF4-FFF2-40B4-BE49-F238E27FC236}">
                    <a16:creationId xmlns:a16="http://schemas.microsoft.com/office/drawing/2014/main" id="{9C5D5149-C657-AB4F-8F62-3F4D64CD7F89}"/>
                  </a:ext>
                </a:extLst>
              </p:cNvPr>
              <p:cNvSpPr>
                <a:spLocks/>
              </p:cNvSpPr>
              <p:nvPr/>
            </p:nvSpPr>
            <p:spPr bwMode="auto">
              <a:xfrm rot="10044333">
                <a:off x="4093" y="2317"/>
                <a:ext cx="699" cy="772"/>
              </a:xfrm>
              <a:custGeom>
                <a:avLst/>
                <a:gdLst>
                  <a:gd name="T0" fmla="*/ 0 w 2238"/>
                  <a:gd name="T1" fmla="*/ 0 h 1819"/>
                  <a:gd name="T2" fmla="*/ 0 w 2238"/>
                  <a:gd name="T3" fmla="*/ 0 h 1819"/>
                  <a:gd name="T4" fmla="*/ 0 w 2238"/>
                  <a:gd name="T5" fmla="*/ 0 h 1819"/>
                  <a:gd name="T6" fmla="*/ 0 w 2238"/>
                  <a:gd name="T7" fmla="*/ 0 h 1819"/>
                  <a:gd name="T8" fmla="*/ 0 w 2238"/>
                  <a:gd name="T9" fmla="*/ 0 h 1819"/>
                  <a:gd name="T10" fmla="*/ 0 w 2238"/>
                  <a:gd name="T11" fmla="*/ 0 h 1819"/>
                  <a:gd name="T12" fmla="*/ 0 w 2238"/>
                  <a:gd name="T13" fmla="*/ 0 h 1819"/>
                  <a:gd name="T14" fmla="*/ 0 w 2238"/>
                  <a:gd name="T15" fmla="*/ 0 h 1819"/>
                  <a:gd name="T16" fmla="*/ 0 w 2238"/>
                  <a:gd name="T17" fmla="*/ 0 h 1819"/>
                  <a:gd name="T18" fmla="*/ 0 w 2238"/>
                  <a:gd name="T19" fmla="*/ 0 h 1819"/>
                  <a:gd name="T20" fmla="*/ 0 w 2238"/>
                  <a:gd name="T21" fmla="*/ 0 h 1819"/>
                  <a:gd name="T22" fmla="*/ 0 w 2238"/>
                  <a:gd name="T23" fmla="*/ 0 h 1819"/>
                  <a:gd name="T24" fmla="*/ 0 w 2238"/>
                  <a:gd name="T25" fmla="*/ 0 h 1819"/>
                  <a:gd name="T26" fmla="*/ 0 w 2238"/>
                  <a:gd name="T27" fmla="*/ 0 h 1819"/>
                  <a:gd name="T28" fmla="*/ 0 w 2238"/>
                  <a:gd name="T29" fmla="*/ 0 h 1819"/>
                  <a:gd name="T30" fmla="*/ 0 w 2238"/>
                  <a:gd name="T31" fmla="*/ 0 h 1819"/>
                  <a:gd name="T32" fmla="*/ 0 w 2238"/>
                  <a:gd name="T33" fmla="*/ 0 h 1819"/>
                  <a:gd name="T34" fmla="*/ 0 w 2238"/>
                  <a:gd name="T35" fmla="*/ 0 h 1819"/>
                  <a:gd name="T36" fmla="*/ 0 w 2238"/>
                  <a:gd name="T37" fmla="*/ 0 h 1819"/>
                  <a:gd name="T38" fmla="*/ 0 w 2238"/>
                  <a:gd name="T39" fmla="*/ 0 h 1819"/>
                  <a:gd name="T40" fmla="*/ 0 w 2238"/>
                  <a:gd name="T41" fmla="*/ 0 h 1819"/>
                  <a:gd name="T42" fmla="*/ 0 w 2238"/>
                  <a:gd name="T43" fmla="*/ 0 h 1819"/>
                  <a:gd name="T44" fmla="*/ 0 w 2238"/>
                  <a:gd name="T45" fmla="*/ 0 h 1819"/>
                  <a:gd name="T46" fmla="*/ 0 w 2238"/>
                  <a:gd name="T47" fmla="*/ 0 h 1819"/>
                  <a:gd name="T48" fmla="*/ 0 w 2238"/>
                  <a:gd name="T49" fmla="*/ 0 h 1819"/>
                  <a:gd name="T50" fmla="*/ 0 w 2238"/>
                  <a:gd name="T51" fmla="*/ 0 h 1819"/>
                  <a:gd name="T52" fmla="*/ 0 w 2238"/>
                  <a:gd name="T53" fmla="*/ 0 h 1819"/>
                  <a:gd name="T54" fmla="*/ 0 w 2238"/>
                  <a:gd name="T55" fmla="*/ 0 h 1819"/>
                  <a:gd name="T56" fmla="*/ 0 w 2238"/>
                  <a:gd name="T57" fmla="*/ 0 h 1819"/>
                  <a:gd name="T58" fmla="*/ 0 w 2238"/>
                  <a:gd name="T59" fmla="*/ 0 h 1819"/>
                  <a:gd name="T60" fmla="*/ 0 w 2238"/>
                  <a:gd name="T61" fmla="*/ 0 h 1819"/>
                  <a:gd name="T62" fmla="*/ 0 w 2238"/>
                  <a:gd name="T63" fmla="*/ 0 h 1819"/>
                  <a:gd name="T64" fmla="*/ 0 w 2238"/>
                  <a:gd name="T65" fmla="*/ 0 h 1819"/>
                  <a:gd name="T66" fmla="*/ 0 w 2238"/>
                  <a:gd name="T67" fmla="*/ 0 h 1819"/>
                  <a:gd name="T68" fmla="*/ 0 w 2238"/>
                  <a:gd name="T69" fmla="*/ 0 h 1819"/>
                  <a:gd name="T70" fmla="*/ 0 w 2238"/>
                  <a:gd name="T71" fmla="*/ 0 h 1819"/>
                  <a:gd name="T72" fmla="*/ 0 w 2238"/>
                  <a:gd name="T73" fmla="*/ 0 h 1819"/>
                  <a:gd name="T74" fmla="*/ 0 w 2238"/>
                  <a:gd name="T75" fmla="*/ 0 h 1819"/>
                  <a:gd name="T76" fmla="*/ 0 w 2238"/>
                  <a:gd name="T77" fmla="*/ 0 h 1819"/>
                  <a:gd name="T78" fmla="*/ 0 w 2238"/>
                  <a:gd name="T79" fmla="*/ 0 h 1819"/>
                  <a:gd name="T80" fmla="*/ 0 w 2238"/>
                  <a:gd name="T81" fmla="*/ 0 h 1819"/>
                  <a:gd name="T82" fmla="*/ 0 w 2238"/>
                  <a:gd name="T83" fmla="*/ 0 h 1819"/>
                  <a:gd name="T84" fmla="*/ 0 w 2238"/>
                  <a:gd name="T85" fmla="*/ 0 h 1819"/>
                  <a:gd name="T86" fmla="*/ 0 w 2238"/>
                  <a:gd name="T87" fmla="*/ 0 h 1819"/>
                  <a:gd name="T88" fmla="*/ 0 w 2238"/>
                  <a:gd name="T89" fmla="*/ 0 h 1819"/>
                  <a:gd name="T90" fmla="*/ 0 w 2238"/>
                  <a:gd name="T91" fmla="*/ 0 h 1819"/>
                  <a:gd name="T92" fmla="*/ 0 w 2238"/>
                  <a:gd name="T93" fmla="*/ 0 h 1819"/>
                  <a:gd name="T94" fmla="*/ 0 w 2238"/>
                  <a:gd name="T95" fmla="*/ 0 h 1819"/>
                  <a:gd name="T96" fmla="*/ 0 w 2238"/>
                  <a:gd name="T97" fmla="*/ 0 h 1819"/>
                  <a:gd name="T98" fmla="*/ 0 w 2238"/>
                  <a:gd name="T99" fmla="*/ 0 h 1819"/>
                  <a:gd name="T100" fmla="*/ 0 w 2238"/>
                  <a:gd name="T101" fmla="*/ 0 h 1819"/>
                  <a:gd name="T102" fmla="*/ 0 w 2238"/>
                  <a:gd name="T103" fmla="*/ 0 h 1819"/>
                  <a:gd name="T104" fmla="*/ 0 w 2238"/>
                  <a:gd name="T105" fmla="*/ 0 h 1819"/>
                  <a:gd name="T106" fmla="*/ 0 w 2238"/>
                  <a:gd name="T107" fmla="*/ 0 h 1819"/>
                  <a:gd name="T108" fmla="*/ 0 w 2238"/>
                  <a:gd name="T109" fmla="*/ 0 h 1819"/>
                  <a:gd name="T110" fmla="*/ 0 w 2238"/>
                  <a:gd name="T111" fmla="*/ 0 h 1819"/>
                  <a:gd name="T112" fmla="*/ 0 w 2238"/>
                  <a:gd name="T113" fmla="*/ 0 h 1819"/>
                  <a:gd name="T114" fmla="*/ 0 w 2238"/>
                  <a:gd name="T115" fmla="*/ 0 h 1819"/>
                  <a:gd name="T116" fmla="*/ 0 w 2238"/>
                  <a:gd name="T117" fmla="*/ 0 h 1819"/>
                  <a:gd name="T118" fmla="*/ 0 w 2238"/>
                  <a:gd name="T119" fmla="*/ 0 h 1819"/>
                  <a:gd name="T120" fmla="*/ 0 w 2238"/>
                  <a:gd name="T121" fmla="*/ 0 h 18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38"/>
                  <a:gd name="T184" fmla="*/ 0 h 1819"/>
                  <a:gd name="T185" fmla="*/ 2238 w 2238"/>
                  <a:gd name="T186" fmla="*/ 1819 h 18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38" h="1819">
                    <a:moveTo>
                      <a:pt x="1978" y="276"/>
                    </a:moveTo>
                    <a:lnTo>
                      <a:pt x="1999" y="284"/>
                    </a:lnTo>
                    <a:lnTo>
                      <a:pt x="2020" y="292"/>
                    </a:lnTo>
                    <a:lnTo>
                      <a:pt x="2039" y="301"/>
                    </a:lnTo>
                    <a:lnTo>
                      <a:pt x="2058" y="309"/>
                    </a:lnTo>
                    <a:lnTo>
                      <a:pt x="2076" y="318"/>
                    </a:lnTo>
                    <a:lnTo>
                      <a:pt x="2094" y="326"/>
                    </a:lnTo>
                    <a:lnTo>
                      <a:pt x="2110" y="335"/>
                    </a:lnTo>
                    <a:lnTo>
                      <a:pt x="2125" y="344"/>
                    </a:lnTo>
                    <a:lnTo>
                      <a:pt x="2140" y="354"/>
                    </a:lnTo>
                    <a:lnTo>
                      <a:pt x="2152" y="363"/>
                    </a:lnTo>
                    <a:lnTo>
                      <a:pt x="2165" y="373"/>
                    </a:lnTo>
                    <a:lnTo>
                      <a:pt x="2175" y="382"/>
                    </a:lnTo>
                    <a:lnTo>
                      <a:pt x="2186" y="393"/>
                    </a:lnTo>
                    <a:lnTo>
                      <a:pt x="2194" y="403"/>
                    </a:lnTo>
                    <a:lnTo>
                      <a:pt x="2202" y="413"/>
                    </a:lnTo>
                    <a:lnTo>
                      <a:pt x="2208" y="424"/>
                    </a:lnTo>
                    <a:lnTo>
                      <a:pt x="2219" y="451"/>
                    </a:lnTo>
                    <a:lnTo>
                      <a:pt x="2227" y="484"/>
                    </a:lnTo>
                    <a:lnTo>
                      <a:pt x="2233" y="521"/>
                    </a:lnTo>
                    <a:lnTo>
                      <a:pt x="2236" y="562"/>
                    </a:lnTo>
                    <a:lnTo>
                      <a:pt x="2238" y="621"/>
                    </a:lnTo>
                    <a:lnTo>
                      <a:pt x="2236" y="684"/>
                    </a:lnTo>
                    <a:lnTo>
                      <a:pt x="2231" y="753"/>
                    </a:lnTo>
                    <a:lnTo>
                      <a:pt x="2221" y="825"/>
                    </a:lnTo>
                    <a:lnTo>
                      <a:pt x="2216" y="863"/>
                    </a:lnTo>
                    <a:lnTo>
                      <a:pt x="2210" y="902"/>
                    </a:lnTo>
                    <a:lnTo>
                      <a:pt x="2203" y="941"/>
                    </a:lnTo>
                    <a:lnTo>
                      <a:pt x="2195" y="981"/>
                    </a:lnTo>
                    <a:lnTo>
                      <a:pt x="2187" y="1022"/>
                    </a:lnTo>
                    <a:lnTo>
                      <a:pt x="2178" y="1062"/>
                    </a:lnTo>
                    <a:lnTo>
                      <a:pt x="2168" y="1102"/>
                    </a:lnTo>
                    <a:lnTo>
                      <a:pt x="2159" y="1142"/>
                    </a:lnTo>
                    <a:lnTo>
                      <a:pt x="2147" y="1190"/>
                    </a:lnTo>
                    <a:lnTo>
                      <a:pt x="2134" y="1237"/>
                    </a:lnTo>
                    <a:lnTo>
                      <a:pt x="2120" y="1284"/>
                    </a:lnTo>
                    <a:lnTo>
                      <a:pt x="2106" y="1330"/>
                    </a:lnTo>
                    <a:lnTo>
                      <a:pt x="2091" y="1374"/>
                    </a:lnTo>
                    <a:lnTo>
                      <a:pt x="2077" y="1418"/>
                    </a:lnTo>
                    <a:lnTo>
                      <a:pt x="2061" y="1460"/>
                    </a:lnTo>
                    <a:lnTo>
                      <a:pt x="2046" y="1501"/>
                    </a:lnTo>
                    <a:lnTo>
                      <a:pt x="2035" y="1531"/>
                    </a:lnTo>
                    <a:lnTo>
                      <a:pt x="2022" y="1559"/>
                    </a:lnTo>
                    <a:lnTo>
                      <a:pt x="2011" y="1588"/>
                    </a:lnTo>
                    <a:lnTo>
                      <a:pt x="1998" y="1615"/>
                    </a:lnTo>
                    <a:lnTo>
                      <a:pt x="1985" y="1640"/>
                    </a:lnTo>
                    <a:lnTo>
                      <a:pt x="1973" y="1664"/>
                    </a:lnTo>
                    <a:lnTo>
                      <a:pt x="1961" y="1686"/>
                    </a:lnTo>
                    <a:lnTo>
                      <a:pt x="1948" y="1707"/>
                    </a:lnTo>
                    <a:lnTo>
                      <a:pt x="1936" y="1726"/>
                    </a:lnTo>
                    <a:lnTo>
                      <a:pt x="1924" y="1744"/>
                    </a:lnTo>
                    <a:lnTo>
                      <a:pt x="1912" y="1759"/>
                    </a:lnTo>
                    <a:lnTo>
                      <a:pt x="1899" y="1773"/>
                    </a:lnTo>
                    <a:lnTo>
                      <a:pt x="1887" y="1784"/>
                    </a:lnTo>
                    <a:lnTo>
                      <a:pt x="1876" y="1793"/>
                    </a:lnTo>
                    <a:lnTo>
                      <a:pt x="1864" y="1801"/>
                    </a:lnTo>
                    <a:lnTo>
                      <a:pt x="1853" y="1806"/>
                    </a:lnTo>
                    <a:lnTo>
                      <a:pt x="1837" y="1812"/>
                    </a:lnTo>
                    <a:lnTo>
                      <a:pt x="1821" y="1815"/>
                    </a:lnTo>
                    <a:lnTo>
                      <a:pt x="1804" y="1817"/>
                    </a:lnTo>
                    <a:lnTo>
                      <a:pt x="1789" y="1819"/>
                    </a:lnTo>
                    <a:lnTo>
                      <a:pt x="1775" y="1819"/>
                    </a:lnTo>
                    <a:lnTo>
                      <a:pt x="1760" y="1817"/>
                    </a:lnTo>
                    <a:lnTo>
                      <a:pt x="1743" y="1815"/>
                    </a:lnTo>
                    <a:lnTo>
                      <a:pt x="1728" y="1813"/>
                    </a:lnTo>
                    <a:lnTo>
                      <a:pt x="1713" y="1808"/>
                    </a:lnTo>
                    <a:lnTo>
                      <a:pt x="1697" y="1804"/>
                    </a:lnTo>
                    <a:lnTo>
                      <a:pt x="1681" y="1799"/>
                    </a:lnTo>
                    <a:lnTo>
                      <a:pt x="1664" y="1793"/>
                    </a:lnTo>
                    <a:lnTo>
                      <a:pt x="1648" y="1787"/>
                    </a:lnTo>
                    <a:lnTo>
                      <a:pt x="1629" y="1781"/>
                    </a:lnTo>
                    <a:lnTo>
                      <a:pt x="1611" y="1775"/>
                    </a:lnTo>
                    <a:lnTo>
                      <a:pt x="1591" y="1768"/>
                    </a:lnTo>
                    <a:lnTo>
                      <a:pt x="1575" y="1762"/>
                    </a:lnTo>
                    <a:lnTo>
                      <a:pt x="1559" y="1758"/>
                    </a:lnTo>
                    <a:lnTo>
                      <a:pt x="1542" y="1752"/>
                    </a:lnTo>
                    <a:lnTo>
                      <a:pt x="1523" y="1747"/>
                    </a:lnTo>
                    <a:lnTo>
                      <a:pt x="1505" y="1741"/>
                    </a:lnTo>
                    <a:lnTo>
                      <a:pt x="1485" y="1737"/>
                    </a:lnTo>
                    <a:lnTo>
                      <a:pt x="1465" y="1733"/>
                    </a:lnTo>
                    <a:lnTo>
                      <a:pt x="1444" y="1729"/>
                    </a:lnTo>
                    <a:lnTo>
                      <a:pt x="1422" y="1725"/>
                    </a:lnTo>
                    <a:lnTo>
                      <a:pt x="1398" y="1722"/>
                    </a:lnTo>
                    <a:lnTo>
                      <a:pt x="1374" y="1720"/>
                    </a:lnTo>
                    <a:lnTo>
                      <a:pt x="1348" y="1717"/>
                    </a:lnTo>
                    <a:lnTo>
                      <a:pt x="1323" y="1716"/>
                    </a:lnTo>
                    <a:lnTo>
                      <a:pt x="1295" y="1715"/>
                    </a:lnTo>
                    <a:lnTo>
                      <a:pt x="1267" y="1715"/>
                    </a:lnTo>
                    <a:lnTo>
                      <a:pt x="1237" y="1715"/>
                    </a:lnTo>
                    <a:lnTo>
                      <a:pt x="1185" y="1716"/>
                    </a:lnTo>
                    <a:lnTo>
                      <a:pt x="1135" y="1718"/>
                    </a:lnTo>
                    <a:lnTo>
                      <a:pt x="1087" y="1720"/>
                    </a:lnTo>
                    <a:lnTo>
                      <a:pt x="1042" y="1722"/>
                    </a:lnTo>
                    <a:lnTo>
                      <a:pt x="999" y="1725"/>
                    </a:lnTo>
                    <a:lnTo>
                      <a:pt x="959" y="1728"/>
                    </a:lnTo>
                    <a:lnTo>
                      <a:pt x="920" y="1731"/>
                    </a:lnTo>
                    <a:lnTo>
                      <a:pt x="883" y="1733"/>
                    </a:lnTo>
                    <a:lnTo>
                      <a:pt x="848" y="1737"/>
                    </a:lnTo>
                    <a:lnTo>
                      <a:pt x="815" y="1740"/>
                    </a:lnTo>
                    <a:lnTo>
                      <a:pt x="784" y="1743"/>
                    </a:lnTo>
                    <a:lnTo>
                      <a:pt x="754" y="1746"/>
                    </a:lnTo>
                    <a:lnTo>
                      <a:pt x="726" y="1749"/>
                    </a:lnTo>
                    <a:lnTo>
                      <a:pt x="699" y="1753"/>
                    </a:lnTo>
                    <a:lnTo>
                      <a:pt x="673" y="1755"/>
                    </a:lnTo>
                    <a:lnTo>
                      <a:pt x="649" y="1759"/>
                    </a:lnTo>
                    <a:lnTo>
                      <a:pt x="625" y="1761"/>
                    </a:lnTo>
                    <a:lnTo>
                      <a:pt x="603" y="1763"/>
                    </a:lnTo>
                    <a:lnTo>
                      <a:pt x="581" y="1766"/>
                    </a:lnTo>
                    <a:lnTo>
                      <a:pt x="560" y="1768"/>
                    </a:lnTo>
                    <a:lnTo>
                      <a:pt x="541" y="1769"/>
                    </a:lnTo>
                    <a:lnTo>
                      <a:pt x="522" y="1770"/>
                    </a:lnTo>
                    <a:lnTo>
                      <a:pt x="503" y="1771"/>
                    </a:lnTo>
                    <a:lnTo>
                      <a:pt x="486" y="1773"/>
                    </a:lnTo>
                    <a:lnTo>
                      <a:pt x="467" y="1773"/>
                    </a:lnTo>
                    <a:lnTo>
                      <a:pt x="450" y="1771"/>
                    </a:lnTo>
                    <a:lnTo>
                      <a:pt x="433" y="1770"/>
                    </a:lnTo>
                    <a:lnTo>
                      <a:pt x="417" y="1769"/>
                    </a:lnTo>
                    <a:lnTo>
                      <a:pt x="399" y="1767"/>
                    </a:lnTo>
                    <a:lnTo>
                      <a:pt x="382" y="1764"/>
                    </a:lnTo>
                    <a:lnTo>
                      <a:pt x="365" y="1761"/>
                    </a:lnTo>
                    <a:lnTo>
                      <a:pt x="347" y="1756"/>
                    </a:lnTo>
                    <a:lnTo>
                      <a:pt x="335" y="1753"/>
                    </a:lnTo>
                    <a:lnTo>
                      <a:pt x="323" y="1749"/>
                    </a:lnTo>
                    <a:lnTo>
                      <a:pt x="311" y="1746"/>
                    </a:lnTo>
                    <a:lnTo>
                      <a:pt x="298" y="1741"/>
                    </a:lnTo>
                    <a:lnTo>
                      <a:pt x="285" y="1737"/>
                    </a:lnTo>
                    <a:lnTo>
                      <a:pt x="271" y="1732"/>
                    </a:lnTo>
                    <a:lnTo>
                      <a:pt x="258" y="1726"/>
                    </a:lnTo>
                    <a:lnTo>
                      <a:pt x="244" y="1721"/>
                    </a:lnTo>
                    <a:lnTo>
                      <a:pt x="230" y="1714"/>
                    </a:lnTo>
                    <a:lnTo>
                      <a:pt x="215" y="1707"/>
                    </a:lnTo>
                    <a:lnTo>
                      <a:pt x="200" y="1700"/>
                    </a:lnTo>
                    <a:lnTo>
                      <a:pt x="184" y="1692"/>
                    </a:lnTo>
                    <a:lnTo>
                      <a:pt x="168" y="1684"/>
                    </a:lnTo>
                    <a:lnTo>
                      <a:pt x="152" y="1676"/>
                    </a:lnTo>
                    <a:lnTo>
                      <a:pt x="134" y="1667"/>
                    </a:lnTo>
                    <a:lnTo>
                      <a:pt x="117" y="1657"/>
                    </a:lnTo>
                    <a:lnTo>
                      <a:pt x="100" y="1646"/>
                    </a:lnTo>
                    <a:lnTo>
                      <a:pt x="84" y="1632"/>
                    </a:lnTo>
                    <a:lnTo>
                      <a:pt x="70" y="1616"/>
                    </a:lnTo>
                    <a:lnTo>
                      <a:pt x="57" y="1597"/>
                    </a:lnTo>
                    <a:lnTo>
                      <a:pt x="46" y="1577"/>
                    </a:lnTo>
                    <a:lnTo>
                      <a:pt x="36" y="1554"/>
                    </a:lnTo>
                    <a:lnTo>
                      <a:pt x="27" y="1529"/>
                    </a:lnTo>
                    <a:lnTo>
                      <a:pt x="20" y="1503"/>
                    </a:lnTo>
                    <a:lnTo>
                      <a:pt x="9" y="1442"/>
                    </a:lnTo>
                    <a:lnTo>
                      <a:pt x="2" y="1373"/>
                    </a:lnTo>
                    <a:lnTo>
                      <a:pt x="0" y="1300"/>
                    </a:lnTo>
                    <a:lnTo>
                      <a:pt x="2" y="1223"/>
                    </a:lnTo>
                    <a:lnTo>
                      <a:pt x="4" y="1177"/>
                    </a:lnTo>
                    <a:lnTo>
                      <a:pt x="8" y="1131"/>
                    </a:lnTo>
                    <a:lnTo>
                      <a:pt x="12" y="1085"/>
                    </a:lnTo>
                    <a:lnTo>
                      <a:pt x="17" y="1038"/>
                    </a:lnTo>
                    <a:lnTo>
                      <a:pt x="23" y="990"/>
                    </a:lnTo>
                    <a:lnTo>
                      <a:pt x="30" y="944"/>
                    </a:lnTo>
                    <a:lnTo>
                      <a:pt x="36" y="898"/>
                    </a:lnTo>
                    <a:lnTo>
                      <a:pt x="43" y="852"/>
                    </a:lnTo>
                    <a:lnTo>
                      <a:pt x="55" y="784"/>
                    </a:lnTo>
                    <a:lnTo>
                      <a:pt x="66" y="720"/>
                    </a:lnTo>
                    <a:lnTo>
                      <a:pt x="78" y="659"/>
                    </a:lnTo>
                    <a:lnTo>
                      <a:pt x="88" y="602"/>
                    </a:lnTo>
                    <a:lnTo>
                      <a:pt x="97" y="550"/>
                    </a:lnTo>
                    <a:lnTo>
                      <a:pt x="106" y="506"/>
                    </a:lnTo>
                    <a:lnTo>
                      <a:pt x="112" y="466"/>
                    </a:lnTo>
                    <a:lnTo>
                      <a:pt x="117" y="435"/>
                    </a:lnTo>
                    <a:lnTo>
                      <a:pt x="122" y="400"/>
                    </a:lnTo>
                    <a:lnTo>
                      <a:pt x="127" y="365"/>
                    </a:lnTo>
                    <a:lnTo>
                      <a:pt x="134" y="332"/>
                    </a:lnTo>
                    <a:lnTo>
                      <a:pt x="141" y="298"/>
                    </a:lnTo>
                    <a:lnTo>
                      <a:pt x="150" y="268"/>
                    </a:lnTo>
                    <a:lnTo>
                      <a:pt x="160" y="238"/>
                    </a:lnTo>
                    <a:lnTo>
                      <a:pt x="170" y="210"/>
                    </a:lnTo>
                    <a:lnTo>
                      <a:pt x="183" y="183"/>
                    </a:lnTo>
                    <a:lnTo>
                      <a:pt x="197" y="158"/>
                    </a:lnTo>
                    <a:lnTo>
                      <a:pt x="213" y="134"/>
                    </a:lnTo>
                    <a:lnTo>
                      <a:pt x="231" y="112"/>
                    </a:lnTo>
                    <a:lnTo>
                      <a:pt x="251" y="92"/>
                    </a:lnTo>
                    <a:lnTo>
                      <a:pt x="274" y="74"/>
                    </a:lnTo>
                    <a:lnTo>
                      <a:pt x="298" y="58"/>
                    </a:lnTo>
                    <a:lnTo>
                      <a:pt x="326" y="43"/>
                    </a:lnTo>
                    <a:lnTo>
                      <a:pt x="355" y="30"/>
                    </a:lnTo>
                    <a:lnTo>
                      <a:pt x="369" y="25"/>
                    </a:lnTo>
                    <a:lnTo>
                      <a:pt x="384" y="21"/>
                    </a:lnTo>
                    <a:lnTo>
                      <a:pt x="400" y="16"/>
                    </a:lnTo>
                    <a:lnTo>
                      <a:pt x="417" y="13"/>
                    </a:lnTo>
                    <a:lnTo>
                      <a:pt x="434" y="9"/>
                    </a:lnTo>
                    <a:lnTo>
                      <a:pt x="451" y="7"/>
                    </a:lnTo>
                    <a:lnTo>
                      <a:pt x="469" y="5"/>
                    </a:lnTo>
                    <a:lnTo>
                      <a:pt x="488" y="2"/>
                    </a:lnTo>
                    <a:lnTo>
                      <a:pt x="508" y="1"/>
                    </a:lnTo>
                    <a:lnTo>
                      <a:pt x="527" y="0"/>
                    </a:lnTo>
                    <a:lnTo>
                      <a:pt x="549" y="0"/>
                    </a:lnTo>
                    <a:lnTo>
                      <a:pt x="570" y="0"/>
                    </a:lnTo>
                    <a:lnTo>
                      <a:pt x="593" y="0"/>
                    </a:lnTo>
                    <a:lnTo>
                      <a:pt x="616" y="1"/>
                    </a:lnTo>
                    <a:lnTo>
                      <a:pt x="640" y="2"/>
                    </a:lnTo>
                    <a:lnTo>
                      <a:pt x="664" y="5"/>
                    </a:lnTo>
                    <a:lnTo>
                      <a:pt x="685" y="7"/>
                    </a:lnTo>
                    <a:lnTo>
                      <a:pt x="707" y="9"/>
                    </a:lnTo>
                    <a:lnTo>
                      <a:pt x="728" y="11"/>
                    </a:lnTo>
                    <a:lnTo>
                      <a:pt x="751" y="15"/>
                    </a:lnTo>
                    <a:lnTo>
                      <a:pt x="774" y="18"/>
                    </a:lnTo>
                    <a:lnTo>
                      <a:pt x="797" y="22"/>
                    </a:lnTo>
                    <a:lnTo>
                      <a:pt x="821" y="26"/>
                    </a:lnTo>
                    <a:lnTo>
                      <a:pt x="846" y="31"/>
                    </a:lnTo>
                    <a:lnTo>
                      <a:pt x="870" y="36"/>
                    </a:lnTo>
                    <a:lnTo>
                      <a:pt x="897" y="41"/>
                    </a:lnTo>
                    <a:lnTo>
                      <a:pt x="923" y="47"/>
                    </a:lnTo>
                    <a:lnTo>
                      <a:pt x="950" y="53"/>
                    </a:lnTo>
                    <a:lnTo>
                      <a:pt x="977" y="60"/>
                    </a:lnTo>
                    <a:lnTo>
                      <a:pt x="1006" y="67"/>
                    </a:lnTo>
                    <a:lnTo>
                      <a:pt x="1035" y="74"/>
                    </a:lnTo>
                    <a:lnTo>
                      <a:pt x="1065" y="82"/>
                    </a:lnTo>
                    <a:lnTo>
                      <a:pt x="1073" y="84"/>
                    </a:lnTo>
                    <a:lnTo>
                      <a:pt x="1085" y="86"/>
                    </a:lnTo>
                    <a:lnTo>
                      <a:pt x="1097" y="89"/>
                    </a:lnTo>
                    <a:lnTo>
                      <a:pt x="1113" y="91"/>
                    </a:lnTo>
                    <a:lnTo>
                      <a:pt x="1131" y="94"/>
                    </a:lnTo>
                    <a:lnTo>
                      <a:pt x="1150" y="97"/>
                    </a:lnTo>
                    <a:lnTo>
                      <a:pt x="1172" y="100"/>
                    </a:lnTo>
                    <a:lnTo>
                      <a:pt x="1195" y="104"/>
                    </a:lnTo>
                    <a:lnTo>
                      <a:pt x="1220" y="108"/>
                    </a:lnTo>
                    <a:lnTo>
                      <a:pt x="1247" y="112"/>
                    </a:lnTo>
                    <a:lnTo>
                      <a:pt x="1275" y="116"/>
                    </a:lnTo>
                    <a:lnTo>
                      <a:pt x="1303" y="121"/>
                    </a:lnTo>
                    <a:lnTo>
                      <a:pt x="1335" y="127"/>
                    </a:lnTo>
                    <a:lnTo>
                      <a:pt x="1366" y="131"/>
                    </a:lnTo>
                    <a:lnTo>
                      <a:pt x="1399" y="137"/>
                    </a:lnTo>
                    <a:lnTo>
                      <a:pt x="1432" y="143"/>
                    </a:lnTo>
                    <a:lnTo>
                      <a:pt x="1466" y="148"/>
                    </a:lnTo>
                    <a:lnTo>
                      <a:pt x="1500" y="155"/>
                    </a:lnTo>
                    <a:lnTo>
                      <a:pt x="1536" y="162"/>
                    </a:lnTo>
                    <a:lnTo>
                      <a:pt x="1571" y="169"/>
                    </a:lnTo>
                    <a:lnTo>
                      <a:pt x="1606" y="176"/>
                    </a:lnTo>
                    <a:lnTo>
                      <a:pt x="1642" y="183"/>
                    </a:lnTo>
                    <a:lnTo>
                      <a:pt x="1678" y="191"/>
                    </a:lnTo>
                    <a:lnTo>
                      <a:pt x="1713" y="199"/>
                    </a:lnTo>
                    <a:lnTo>
                      <a:pt x="1749" y="208"/>
                    </a:lnTo>
                    <a:lnTo>
                      <a:pt x="1784" y="216"/>
                    </a:lnTo>
                    <a:lnTo>
                      <a:pt x="1818" y="226"/>
                    </a:lnTo>
                    <a:lnTo>
                      <a:pt x="1852" y="235"/>
                    </a:lnTo>
                    <a:lnTo>
                      <a:pt x="1885" y="245"/>
                    </a:lnTo>
                    <a:lnTo>
                      <a:pt x="1917" y="256"/>
                    </a:lnTo>
                    <a:lnTo>
                      <a:pt x="1948" y="266"/>
                    </a:lnTo>
                    <a:lnTo>
                      <a:pt x="1978" y="276"/>
                    </a:lnTo>
                    <a:close/>
                  </a:path>
                </a:pathLst>
              </a:custGeom>
              <a:solidFill>
                <a:srgbClr val="BFDDDD"/>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ES"/>
              </a:p>
            </p:txBody>
          </p:sp>
          <p:sp>
            <p:nvSpPr>
              <p:cNvPr id="18458" name="Freeform 31">
                <a:extLst>
                  <a:ext uri="{FF2B5EF4-FFF2-40B4-BE49-F238E27FC236}">
                    <a16:creationId xmlns:a16="http://schemas.microsoft.com/office/drawing/2014/main" id="{A371912A-8113-6846-B7D2-AF2F8681F4C1}"/>
                  </a:ext>
                </a:extLst>
              </p:cNvPr>
              <p:cNvSpPr>
                <a:spLocks/>
              </p:cNvSpPr>
              <p:nvPr/>
            </p:nvSpPr>
            <p:spPr bwMode="auto">
              <a:xfrm>
                <a:off x="4245" y="2423"/>
                <a:ext cx="438" cy="438"/>
              </a:xfrm>
              <a:custGeom>
                <a:avLst/>
                <a:gdLst>
                  <a:gd name="T0" fmla="*/ 1 w 876"/>
                  <a:gd name="T1" fmla="*/ 0 h 877"/>
                  <a:gd name="T2" fmla="*/ 1 w 876"/>
                  <a:gd name="T3" fmla="*/ 0 h 877"/>
                  <a:gd name="T4" fmla="*/ 1 w 876"/>
                  <a:gd name="T5" fmla="*/ 0 h 877"/>
                  <a:gd name="T6" fmla="*/ 1 w 876"/>
                  <a:gd name="T7" fmla="*/ 0 h 877"/>
                  <a:gd name="T8" fmla="*/ 1 w 876"/>
                  <a:gd name="T9" fmla="*/ 0 h 877"/>
                  <a:gd name="T10" fmla="*/ 1 w 876"/>
                  <a:gd name="T11" fmla="*/ 0 h 877"/>
                  <a:gd name="T12" fmla="*/ 1 w 876"/>
                  <a:gd name="T13" fmla="*/ 0 h 877"/>
                  <a:gd name="T14" fmla="*/ 1 w 876"/>
                  <a:gd name="T15" fmla="*/ 0 h 877"/>
                  <a:gd name="T16" fmla="*/ 1 w 876"/>
                  <a:gd name="T17" fmla="*/ 0 h 877"/>
                  <a:gd name="T18" fmla="*/ 1 w 876"/>
                  <a:gd name="T19" fmla="*/ 0 h 877"/>
                  <a:gd name="T20" fmla="*/ 1 w 876"/>
                  <a:gd name="T21" fmla="*/ 0 h 877"/>
                  <a:gd name="T22" fmla="*/ 1 w 876"/>
                  <a:gd name="T23" fmla="*/ 0 h 877"/>
                  <a:gd name="T24" fmla="*/ 1 w 876"/>
                  <a:gd name="T25" fmla="*/ 0 h 877"/>
                  <a:gd name="T26" fmla="*/ 1 w 876"/>
                  <a:gd name="T27" fmla="*/ 0 h 877"/>
                  <a:gd name="T28" fmla="*/ 1 w 876"/>
                  <a:gd name="T29" fmla="*/ 0 h 877"/>
                  <a:gd name="T30" fmla="*/ 1 w 876"/>
                  <a:gd name="T31" fmla="*/ 0 h 877"/>
                  <a:gd name="T32" fmla="*/ 1 w 876"/>
                  <a:gd name="T33" fmla="*/ 0 h 877"/>
                  <a:gd name="T34" fmla="*/ 1 w 876"/>
                  <a:gd name="T35" fmla="*/ 0 h 877"/>
                  <a:gd name="T36" fmla="*/ 1 w 876"/>
                  <a:gd name="T37" fmla="*/ 0 h 877"/>
                  <a:gd name="T38" fmla="*/ 1 w 876"/>
                  <a:gd name="T39" fmla="*/ 0 h 877"/>
                  <a:gd name="T40" fmla="*/ 1 w 876"/>
                  <a:gd name="T41" fmla="*/ 0 h 877"/>
                  <a:gd name="T42" fmla="*/ 1 w 876"/>
                  <a:gd name="T43" fmla="*/ 0 h 877"/>
                  <a:gd name="T44" fmla="*/ 1 w 876"/>
                  <a:gd name="T45" fmla="*/ 0 h 877"/>
                  <a:gd name="T46" fmla="*/ 1 w 876"/>
                  <a:gd name="T47" fmla="*/ 0 h 877"/>
                  <a:gd name="T48" fmla="*/ 1 w 876"/>
                  <a:gd name="T49" fmla="*/ 0 h 877"/>
                  <a:gd name="T50" fmla="*/ 1 w 876"/>
                  <a:gd name="T51" fmla="*/ 0 h 877"/>
                  <a:gd name="T52" fmla="*/ 1 w 876"/>
                  <a:gd name="T53" fmla="*/ 0 h 877"/>
                  <a:gd name="T54" fmla="*/ 1 w 876"/>
                  <a:gd name="T55" fmla="*/ 0 h 877"/>
                  <a:gd name="T56" fmla="*/ 1 w 876"/>
                  <a:gd name="T57" fmla="*/ 0 h 877"/>
                  <a:gd name="T58" fmla="*/ 1 w 876"/>
                  <a:gd name="T59" fmla="*/ 0 h 877"/>
                  <a:gd name="T60" fmla="*/ 1 w 876"/>
                  <a:gd name="T61" fmla="*/ 0 h 877"/>
                  <a:gd name="T62" fmla="*/ 1 w 876"/>
                  <a:gd name="T63" fmla="*/ 0 h 87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76"/>
                  <a:gd name="T97" fmla="*/ 0 h 877"/>
                  <a:gd name="T98" fmla="*/ 876 w 876"/>
                  <a:gd name="T99" fmla="*/ 877 h 87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76" h="877">
                    <a:moveTo>
                      <a:pt x="438" y="0"/>
                    </a:moveTo>
                    <a:lnTo>
                      <a:pt x="483" y="2"/>
                    </a:lnTo>
                    <a:lnTo>
                      <a:pt x="525" y="9"/>
                    </a:lnTo>
                    <a:lnTo>
                      <a:pt x="568" y="20"/>
                    </a:lnTo>
                    <a:lnTo>
                      <a:pt x="608" y="35"/>
                    </a:lnTo>
                    <a:lnTo>
                      <a:pt x="646" y="53"/>
                    </a:lnTo>
                    <a:lnTo>
                      <a:pt x="682" y="75"/>
                    </a:lnTo>
                    <a:lnTo>
                      <a:pt x="715" y="100"/>
                    </a:lnTo>
                    <a:lnTo>
                      <a:pt x="747" y="129"/>
                    </a:lnTo>
                    <a:lnTo>
                      <a:pt x="775" y="160"/>
                    </a:lnTo>
                    <a:lnTo>
                      <a:pt x="801" y="194"/>
                    </a:lnTo>
                    <a:lnTo>
                      <a:pt x="823" y="230"/>
                    </a:lnTo>
                    <a:lnTo>
                      <a:pt x="841" y="268"/>
                    </a:lnTo>
                    <a:lnTo>
                      <a:pt x="856" y="309"/>
                    </a:lnTo>
                    <a:lnTo>
                      <a:pt x="866" y="350"/>
                    </a:lnTo>
                    <a:lnTo>
                      <a:pt x="873" y="394"/>
                    </a:lnTo>
                    <a:lnTo>
                      <a:pt x="876" y="439"/>
                    </a:lnTo>
                    <a:lnTo>
                      <a:pt x="873" y="484"/>
                    </a:lnTo>
                    <a:lnTo>
                      <a:pt x="866" y="528"/>
                    </a:lnTo>
                    <a:lnTo>
                      <a:pt x="856" y="569"/>
                    </a:lnTo>
                    <a:lnTo>
                      <a:pt x="841" y="609"/>
                    </a:lnTo>
                    <a:lnTo>
                      <a:pt x="823" y="647"/>
                    </a:lnTo>
                    <a:lnTo>
                      <a:pt x="801" y="684"/>
                    </a:lnTo>
                    <a:lnTo>
                      <a:pt x="775" y="718"/>
                    </a:lnTo>
                    <a:lnTo>
                      <a:pt x="747" y="749"/>
                    </a:lnTo>
                    <a:lnTo>
                      <a:pt x="715" y="776"/>
                    </a:lnTo>
                    <a:lnTo>
                      <a:pt x="682" y="802"/>
                    </a:lnTo>
                    <a:lnTo>
                      <a:pt x="646" y="824"/>
                    </a:lnTo>
                    <a:lnTo>
                      <a:pt x="608" y="842"/>
                    </a:lnTo>
                    <a:lnTo>
                      <a:pt x="568" y="857"/>
                    </a:lnTo>
                    <a:lnTo>
                      <a:pt x="525" y="867"/>
                    </a:lnTo>
                    <a:lnTo>
                      <a:pt x="483" y="874"/>
                    </a:lnTo>
                    <a:lnTo>
                      <a:pt x="438" y="877"/>
                    </a:lnTo>
                    <a:lnTo>
                      <a:pt x="393" y="874"/>
                    </a:lnTo>
                    <a:lnTo>
                      <a:pt x="349" y="867"/>
                    </a:lnTo>
                    <a:lnTo>
                      <a:pt x="307" y="857"/>
                    </a:lnTo>
                    <a:lnTo>
                      <a:pt x="267" y="842"/>
                    </a:lnTo>
                    <a:lnTo>
                      <a:pt x="229" y="824"/>
                    </a:lnTo>
                    <a:lnTo>
                      <a:pt x="192" y="802"/>
                    </a:lnTo>
                    <a:lnTo>
                      <a:pt x="159" y="776"/>
                    </a:lnTo>
                    <a:lnTo>
                      <a:pt x="128" y="749"/>
                    </a:lnTo>
                    <a:lnTo>
                      <a:pt x="100" y="718"/>
                    </a:lnTo>
                    <a:lnTo>
                      <a:pt x="75" y="684"/>
                    </a:lnTo>
                    <a:lnTo>
                      <a:pt x="53" y="647"/>
                    </a:lnTo>
                    <a:lnTo>
                      <a:pt x="34" y="609"/>
                    </a:lnTo>
                    <a:lnTo>
                      <a:pt x="19" y="569"/>
                    </a:lnTo>
                    <a:lnTo>
                      <a:pt x="9" y="528"/>
                    </a:lnTo>
                    <a:lnTo>
                      <a:pt x="2" y="484"/>
                    </a:lnTo>
                    <a:lnTo>
                      <a:pt x="0" y="439"/>
                    </a:lnTo>
                    <a:lnTo>
                      <a:pt x="2" y="394"/>
                    </a:lnTo>
                    <a:lnTo>
                      <a:pt x="9" y="350"/>
                    </a:lnTo>
                    <a:lnTo>
                      <a:pt x="19" y="309"/>
                    </a:lnTo>
                    <a:lnTo>
                      <a:pt x="34" y="268"/>
                    </a:lnTo>
                    <a:lnTo>
                      <a:pt x="53" y="230"/>
                    </a:lnTo>
                    <a:lnTo>
                      <a:pt x="75" y="194"/>
                    </a:lnTo>
                    <a:lnTo>
                      <a:pt x="100" y="160"/>
                    </a:lnTo>
                    <a:lnTo>
                      <a:pt x="128" y="129"/>
                    </a:lnTo>
                    <a:lnTo>
                      <a:pt x="159" y="100"/>
                    </a:lnTo>
                    <a:lnTo>
                      <a:pt x="192" y="75"/>
                    </a:lnTo>
                    <a:lnTo>
                      <a:pt x="229" y="53"/>
                    </a:lnTo>
                    <a:lnTo>
                      <a:pt x="267" y="35"/>
                    </a:lnTo>
                    <a:lnTo>
                      <a:pt x="307" y="20"/>
                    </a:lnTo>
                    <a:lnTo>
                      <a:pt x="349" y="9"/>
                    </a:lnTo>
                    <a:lnTo>
                      <a:pt x="393" y="2"/>
                    </a:lnTo>
                    <a:lnTo>
                      <a:pt x="438" y="0"/>
                    </a:lnTo>
                    <a:close/>
                  </a:path>
                </a:pathLst>
              </a:custGeom>
              <a:solidFill>
                <a:srgbClr val="DDBF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nvGrpSpPr>
              <p:cNvPr id="18459" name="Group 32">
                <a:extLst>
                  <a:ext uri="{FF2B5EF4-FFF2-40B4-BE49-F238E27FC236}">
                    <a16:creationId xmlns:a16="http://schemas.microsoft.com/office/drawing/2014/main" id="{F86CFFC0-D8EA-C643-9CD9-F9C0AB990186}"/>
                  </a:ext>
                </a:extLst>
              </p:cNvPr>
              <p:cNvGrpSpPr>
                <a:grpSpLocks/>
              </p:cNvGrpSpPr>
              <p:nvPr/>
            </p:nvGrpSpPr>
            <p:grpSpPr bwMode="auto">
              <a:xfrm flipH="1">
                <a:off x="4224" y="2482"/>
                <a:ext cx="445" cy="496"/>
                <a:chOff x="5038" y="1622"/>
                <a:chExt cx="445" cy="496"/>
              </a:xfrm>
            </p:grpSpPr>
            <p:sp>
              <p:nvSpPr>
                <p:cNvPr id="18463" name="Freeform 33">
                  <a:extLst>
                    <a:ext uri="{FF2B5EF4-FFF2-40B4-BE49-F238E27FC236}">
                      <a16:creationId xmlns:a16="http://schemas.microsoft.com/office/drawing/2014/main" id="{28BDF390-6919-E54B-9EA6-BE84C238DC74}"/>
                    </a:ext>
                  </a:extLst>
                </p:cNvPr>
                <p:cNvSpPr>
                  <a:spLocks/>
                </p:cNvSpPr>
                <p:nvPr/>
              </p:nvSpPr>
              <p:spPr bwMode="auto">
                <a:xfrm>
                  <a:off x="5038" y="1622"/>
                  <a:ext cx="374" cy="496"/>
                </a:xfrm>
                <a:custGeom>
                  <a:avLst/>
                  <a:gdLst>
                    <a:gd name="T0" fmla="*/ 1 w 746"/>
                    <a:gd name="T1" fmla="*/ 1 h 992"/>
                    <a:gd name="T2" fmla="*/ 1 w 746"/>
                    <a:gd name="T3" fmla="*/ 1 h 992"/>
                    <a:gd name="T4" fmla="*/ 1 w 746"/>
                    <a:gd name="T5" fmla="*/ 1 h 992"/>
                    <a:gd name="T6" fmla="*/ 1 w 746"/>
                    <a:gd name="T7" fmla="*/ 1 h 992"/>
                    <a:gd name="T8" fmla="*/ 1 w 746"/>
                    <a:gd name="T9" fmla="*/ 1 h 992"/>
                    <a:gd name="T10" fmla="*/ 1 w 746"/>
                    <a:gd name="T11" fmla="*/ 1 h 992"/>
                    <a:gd name="T12" fmla="*/ 1 w 746"/>
                    <a:gd name="T13" fmla="*/ 1 h 992"/>
                    <a:gd name="T14" fmla="*/ 1 w 746"/>
                    <a:gd name="T15" fmla="*/ 1 h 992"/>
                    <a:gd name="T16" fmla="*/ 1 w 746"/>
                    <a:gd name="T17" fmla="*/ 1 h 992"/>
                    <a:gd name="T18" fmla="*/ 1 w 746"/>
                    <a:gd name="T19" fmla="*/ 1 h 992"/>
                    <a:gd name="T20" fmla="*/ 1 w 746"/>
                    <a:gd name="T21" fmla="*/ 1 h 992"/>
                    <a:gd name="T22" fmla="*/ 1 w 746"/>
                    <a:gd name="T23" fmla="*/ 1 h 992"/>
                    <a:gd name="T24" fmla="*/ 1 w 746"/>
                    <a:gd name="T25" fmla="*/ 1 h 992"/>
                    <a:gd name="T26" fmla="*/ 1 w 746"/>
                    <a:gd name="T27" fmla="*/ 1 h 992"/>
                    <a:gd name="T28" fmla="*/ 1 w 746"/>
                    <a:gd name="T29" fmla="*/ 1 h 992"/>
                    <a:gd name="T30" fmla="*/ 1 w 746"/>
                    <a:gd name="T31" fmla="*/ 1 h 992"/>
                    <a:gd name="T32" fmla="*/ 1 w 746"/>
                    <a:gd name="T33" fmla="*/ 1 h 992"/>
                    <a:gd name="T34" fmla="*/ 1 w 746"/>
                    <a:gd name="T35" fmla="*/ 1 h 992"/>
                    <a:gd name="T36" fmla="*/ 1 w 746"/>
                    <a:gd name="T37" fmla="*/ 1 h 992"/>
                    <a:gd name="T38" fmla="*/ 1 w 746"/>
                    <a:gd name="T39" fmla="*/ 1 h 992"/>
                    <a:gd name="T40" fmla="*/ 1 w 746"/>
                    <a:gd name="T41" fmla="*/ 1 h 992"/>
                    <a:gd name="T42" fmla="*/ 1 w 746"/>
                    <a:gd name="T43" fmla="*/ 1 h 992"/>
                    <a:gd name="T44" fmla="*/ 1 w 746"/>
                    <a:gd name="T45" fmla="*/ 1 h 992"/>
                    <a:gd name="T46" fmla="*/ 1 w 746"/>
                    <a:gd name="T47" fmla="*/ 1 h 992"/>
                    <a:gd name="T48" fmla="*/ 1 w 746"/>
                    <a:gd name="T49" fmla="*/ 1 h 992"/>
                    <a:gd name="T50" fmla="*/ 1 w 746"/>
                    <a:gd name="T51" fmla="*/ 1 h 992"/>
                    <a:gd name="T52" fmla="*/ 1 w 746"/>
                    <a:gd name="T53" fmla="*/ 1 h 992"/>
                    <a:gd name="T54" fmla="*/ 1 w 746"/>
                    <a:gd name="T55" fmla="*/ 1 h 992"/>
                    <a:gd name="T56" fmla="*/ 1 w 746"/>
                    <a:gd name="T57" fmla="*/ 1 h 992"/>
                    <a:gd name="T58" fmla="*/ 1 w 746"/>
                    <a:gd name="T59" fmla="*/ 1 h 992"/>
                    <a:gd name="T60" fmla="*/ 1 w 746"/>
                    <a:gd name="T61" fmla="*/ 1 h 992"/>
                    <a:gd name="T62" fmla="*/ 1 w 746"/>
                    <a:gd name="T63" fmla="*/ 1 h 992"/>
                    <a:gd name="T64" fmla="*/ 1 w 746"/>
                    <a:gd name="T65" fmla="*/ 1 h 992"/>
                    <a:gd name="T66" fmla="*/ 1 w 746"/>
                    <a:gd name="T67" fmla="*/ 1 h 992"/>
                    <a:gd name="T68" fmla="*/ 1 w 746"/>
                    <a:gd name="T69" fmla="*/ 1 h 992"/>
                    <a:gd name="T70" fmla="*/ 1 w 746"/>
                    <a:gd name="T71" fmla="*/ 1 h 992"/>
                    <a:gd name="T72" fmla="*/ 1 w 746"/>
                    <a:gd name="T73" fmla="*/ 1 h 992"/>
                    <a:gd name="T74" fmla="*/ 1 w 746"/>
                    <a:gd name="T75" fmla="*/ 1 h 992"/>
                    <a:gd name="T76" fmla="*/ 1 w 746"/>
                    <a:gd name="T77" fmla="*/ 1 h 992"/>
                    <a:gd name="T78" fmla="*/ 1 w 746"/>
                    <a:gd name="T79" fmla="*/ 1 h 992"/>
                    <a:gd name="T80" fmla="*/ 1 w 746"/>
                    <a:gd name="T81" fmla="*/ 1 h 992"/>
                    <a:gd name="T82" fmla="*/ 1 w 746"/>
                    <a:gd name="T83" fmla="*/ 1 h 992"/>
                    <a:gd name="T84" fmla="*/ 1 w 746"/>
                    <a:gd name="T85" fmla="*/ 1 h 992"/>
                    <a:gd name="T86" fmla="*/ 1 w 746"/>
                    <a:gd name="T87" fmla="*/ 1 h 992"/>
                    <a:gd name="T88" fmla="*/ 1 w 746"/>
                    <a:gd name="T89" fmla="*/ 1 h 992"/>
                    <a:gd name="T90" fmla="*/ 0 w 746"/>
                    <a:gd name="T91" fmla="*/ 1 h 992"/>
                    <a:gd name="T92" fmla="*/ 1 w 746"/>
                    <a:gd name="T93" fmla="*/ 1 h 992"/>
                    <a:gd name="T94" fmla="*/ 1 w 746"/>
                    <a:gd name="T95" fmla="*/ 1 h 992"/>
                    <a:gd name="T96" fmla="*/ 1 w 746"/>
                    <a:gd name="T97" fmla="*/ 1 h 992"/>
                    <a:gd name="T98" fmla="*/ 1 w 746"/>
                    <a:gd name="T99" fmla="*/ 1 h 992"/>
                    <a:gd name="T100" fmla="*/ 1 w 746"/>
                    <a:gd name="T101" fmla="*/ 1 h 992"/>
                    <a:gd name="T102" fmla="*/ 1 w 746"/>
                    <a:gd name="T103" fmla="*/ 1 h 992"/>
                    <a:gd name="T104" fmla="*/ 1 w 746"/>
                    <a:gd name="T105" fmla="*/ 1 h 992"/>
                    <a:gd name="T106" fmla="*/ 1 w 746"/>
                    <a:gd name="T107" fmla="*/ 1 h 992"/>
                    <a:gd name="T108" fmla="*/ 1 w 746"/>
                    <a:gd name="T109" fmla="*/ 1 h 992"/>
                    <a:gd name="T110" fmla="*/ 1 w 746"/>
                    <a:gd name="T111" fmla="*/ 1 h 9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46"/>
                    <a:gd name="T169" fmla="*/ 0 h 992"/>
                    <a:gd name="T170" fmla="*/ 746 w 746"/>
                    <a:gd name="T171" fmla="*/ 992 h 9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46" h="992">
                      <a:moveTo>
                        <a:pt x="340" y="140"/>
                      </a:moveTo>
                      <a:lnTo>
                        <a:pt x="331" y="139"/>
                      </a:lnTo>
                      <a:lnTo>
                        <a:pt x="323" y="140"/>
                      </a:lnTo>
                      <a:lnTo>
                        <a:pt x="315" y="143"/>
                      </a:lnTo>
                      <a:lnTo>
                        <a:pt x="308" y="146"/>
                      </a:lnTo>
                      <a:lnTo>
                        <a:pt x="303" y="151"/>
                      </a:lnTo>
                      <a:lnTo>
                        <a:pt x="297" y="158"/>
                      </a:lnTo>
                      <a:lnTo>
                        <a:pt x="293" y="165"/>
                      </a:lnTo>
                      <a:lnTo>
                        <a:pt x="290" y="173"/>
                      </a:lnTo>
                      <a:lnTo>
                        <a:pt x="289" y="181"/>
                      </a:lnTo>
                      <a:lnTo>
                        <a:pt x="290" y="189"/>
                      </a:lnTo>
                      <a:lnTo>
                        <a:pt x="292" y="197"/>
                      </a:lnTo>
                      <a:lnTo>
                        <a:pt x="296" y="204"/>
                      </a:lnTo>
                      <a:lnTo>
                        <a:pt x="300" y="210"/>
                      </a:lnTo>
                      <a:lnTo>
                        <a:pt x="307" y="215"/>
                      </a:lnTo>
                      <a:lnTo>
                        <a:pt x="314" y="219"/>
                      </a:lnTo>
                      <a:lnTo>
                        <a:pt x="322" y="222"/>
                      </a:lnTo>
                      <a:lnTo>
                        <a:pt x="356" y="231"/>
                      </a:lnTo>
                      <a:lnTo>
                        <a:pt x="389" y="243"/>
                      </a:lnTo>
                      <a:lnTo>
                        <a:pt x="420" y="257"/>
                      </a:lnTo>
                      <a:lnTo>
                        <a:pt x="450" y="273"/>
                      </a:lnTo>
                      <a:lnTo>
                        <a:pt x="478" y="291"/>
                      </a:lnTo>
                      <a:lnTo>
                        <a:pt x="505" y="312"/>
                      </a:lnTo>
                      <a:lnTo>
                        <a:pt x="530" y="335"/>
                      </a:lnTo>
                      <a:lnTo>
                        <a:pt x="554" y="359"/>
                      </a:lnTo>
                      <a:lnTo>
                        <a:pt x="575" y="386"/>
                      </a:lnTo>
                      <a:lnTo>
                        <a:pt x="594" y="413"/>
                      </a:lnTo>
                      <a:lnTo>
                        <a:pt x="611" y="442"/>
                      </a:lnTo>
                      <a:lnTo>
                        <a:pt x="626" y="473"/>
                      </a:lnTo>
                      <a:lnTo>
                        <a:pt x="639" y="504"/>
                      </a:lnTo>
                      <a:lnTo>
                        <a:pt x="648" y="537"/>
                      </a:lnTo>
                      <a:lnTo>
                        <a:pt x="656" y="570"/>
                      </a:lnTo>
                      <a:lnTo>
                        <a:pt x="661" y="605"/>
                      </a:lnTo>
                      <a:lnTo>
                        <a:pt x="510" y="605"/>
                      </a:lnTo>
                      <a:lnTo>
                        <a:pt x="510" y="762"/>
                      </a:lnTo>
                      <a:lnTo>
                        <a:pt x="486" y="759"/>
                      </a:lnTo>
                      <a:lnTo>
                        <a:pt x="464" y="753"/>
                      </a:lnTo>
                      <a:lnTo>
                        <a:pt x="442" y="744"/>
                      </a:lnTo>
                      <a:lnTo>
                        <a:pt x="422" y="733"/>
                      </a:lnTo>
                      <a:lnTo>
                        <a:pt x="404" y="719"/>
                      </a:lnTo>
                      <a:lnTo>
                        <a:pt x="388" y="703"/>
                      </a:lnTo>
                      <a:lnTo>
                        <a:pt x="373" y="684"/>
                      </a:lnTo>
                      <a:lnTo>
                        <a:pt x="361" y="663"/>
                      </a:lnTo>
                      <a:lnTo>
                        <a:pt x="357" y="656"/>
                      </a:lnTo>
                      <a:lnTo>
                        <a:pt x="351" y="651"/>
                      </a:lnTo>
                      <a:lnTo>
                        <a:pt x="345" y="646"/>
                      </a:lnTo>
                      <a:lnTo>
                        <a:pt x="337" y="643"/>
                      </a:lnTo>
                      <a:lnTo>
                        <a:pt x="330" y="640"/>
                      </a:lnTo>
                      <a:lnTo>
                        <a:pt x="322" y="640"/>
                      </a:lnTo>
                      <a:lnTo>
                        <a:pt x="314" y="642"/>
                      </a:lnTo>
                      <a:lnTo>
                        <a:pt x="306" y="644"/>
                      </a:lnTo>
                      <a:lnTo>
                        <a:pt x="293" y="654"/>
                      </a:lnTo>
                      <a:lnTo>
                        <a:pt x="285" y="668"/>
                      </a:lnTo>
                      <a:lnTo>
                        <a:pt x="283" y="684"/>
                      </a:lnTo>
                      <a:lnTo>
                        <a:pt x="288" y="699"/>
                      </a:lnTo>
                      <a:lnTo>
                        <a:pt x="296" y="715"/>
                      </a:lnTo>
                      <a:lnTo>
                        <a:pt x="305" y="730"/>
                      </a:lnTo>
                      <a:lnTo>
                        <a:pt x="315" y="745"/>
                      </a:lnTo>
                      <a:lnTo>
                        <a:pt x="327" y="758"/>
                      </a:lnTo>
                      <a:lnTo>
                        <a:pt x="338" y="771"/>
                      </a:lnTo>
                      <a:lnTo>
                        <a:pt x="351" y="783"/>
                      </a:lnTo>
                      <a:lnTo>
                        <a:pt x="365" y="794"/>
                      </a:lnTo>
                      <a:lnTo>
                        <a:pt x="379" y="803"/>
                      </a:lnTo>
                      <a:lnTo>
                        <a:pt x="394" y="812"/>
                      </a:lnTo>
                      <a:lnTo>
                        <a:pt x="409" y="820"/>
                      </a:lnTo>
                      <a:lnTo>
                        <a:pt x="425" y="827"/>
                      </a:lnTo>
                      <a:lnTo>
                        <a:pt x="441" y="833"/>
                      </a:lnTo>
                      <a:lnTo>
                        <a:pt x="457" y="837"/>
                      </a:lnTo>
                      <a:lnTo>
                        <a:pt x="474" y="842"/>
                      </a:lnTo>
                      <a:lnTo>
                        <a:pt x="493" y="844"/>
                      </a:lnTo>
                      <a:lnTo>
                        <a:pt x="510" y="845"/>
                      </a:lnTo>
                      <a:lnTo>
                        <a:pt x="510" y="909"/>
                      </a:lnTo>
                      <a:lnTo>
                        <a:pt x="83" y="909"/>
                      </a:lnTo>
                      <a:lnTo>
                        <a:pt x="83" y="212"/>
                      </a:lnTo>
                      <a:lnTo>
                        <a:pt x="217" y="212"/>
                      </a:lnTo>
                      <a:lnTo>
                        <a:pt x="139" y="25"/>
                      </a:lnTo>
                      <a:lnTo>
                        <a:pt x="134" y="18"/>
                      </a:lnTo>
                      <a:lnTo>
                        <a:pt x="130" y="11"/>
                      </a:lnTo>
                      <a:lnTo>
                        <a:pt x="123" y="7"/>
                      </a:lnTo>
                      <a:lnTo>
                        <a:pt x="116" y="3"/>
                      </a:lnTo>
                      <a:lnTo>
                        <a:pt x="109" y="1"/>
                      </a:lnTo>
                      <a:lnTo>
                        <a:pt x="101" y="0"/>
                      </a:lnTo>
                      <a:lnTo>
                        <a:pt x="93" y="1"/>
                      </a:lnTo>
                      <a:lnTo>
                        <a:pt x="85" y="3"/>
                      </a:lnTo>
                      <a:lnTo>
                        <a:pt x="71" y="13"/>
                      </a:lnTo>
                      <a:lnTo>
                        <a:pt x="63" y="26"/>
                      </a:lnTo>
                      <a:lnTo>
                        <a:pt x="60" y="41"/>
                      </a:lnTo>
                      <a:lnTo>
                        <a:pt x="63" y="57"/>
                      </a:lnTo>
                      <a:lnTo>
                        <a:pt x="93" y="129"/>
                      </a:lnTo>
                      <a:lnTo>
                        <a:pt x="0" y="129"/>
                      </a:lnTo>
                      <a:lnTo>
                        <a:pt x="0" y="992"/>
                      </a:lnTo>
                      <a:lnTo>
                        <a:pt x="593" y="991"/>
                      </a:lnTo>
                      <a:lnTo>
                        <a:pt x="593" y="688"/>
                      </a:lnTo>
                      <a:lnTo>
                        <a:pt x="746" y="688"/>
                      </a:lnTo>
                      <a:lnTo>
                        <a:pt x="746" y="646"/>
                      </a:lnTo>
                      <a:lnTo>
                        <a:pt x="744" y="601"/>
                      </a:lnTo>
                      <a:lnTo>
                        <a:pt x="738" y="557"/>
                      </a:lnTo>
                      <a:lnTo>
                        <a:pt x="729" y="515"/>
                      </a:lnTo>
                      <a:lnTo>
                        <a:pt x="716" y="473"/>
                      </a:lnTo>
                      <a:lnTo>
                        <a:pt x="699" y="433"/>
                      </a:lnTo>
                      <a:lnTo>
                        <a:pt x="679" y="394"/>
                      </a:lnTo>
                      <a:lnTo>
                        <a:pt x="656" y="358"/>
                      </a:lnTo>
                      <a:lnTo>
                        <a:pt x="631" y="322"/>
                      </a:lnTo>
                      <a:lnTo>
                        <a:pt x="602" y="290"/>
                      </a:lnTo>
                      <a:lnTo>
                        <a:pt x="571" y="260"/>
                      </a:lnTo>
                      <a:lnTo>
                        <a:pt x="538" y="233"/>
                      </a:lnTo>
                      <a:lnTo>
                        <a:pt x="502" y="208"/>
                      </a:lnTo>
                      <a:lnTo>
                        <a:pt x="464" y="186"/>
                      </a:lnTo>
                      <a:lnTo>
                        <a:pt x="425" y="167"/>
                      </a:lnTo>
                      <a:lnTo>
                        <a:pt x="383" y="152"/>
                      </a:lnTo>
                      <a:lnTo>
                        <a:pt x="34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64" name="Freeform 34">
                  <a:extLst>
                    <a:ext uri="{FF2B5EF4-FFF2-40B4-BE49-F238E27FC236}">
                      <a16:creationId xmlns:a16="http://schemas.microsoft.com/office/drawing/2014/main" id="{5B208AEC-60AB-F54C-8630-A683D4803B0F}"/>
                    </a:ext>
                  </a:extLst>
                </p:cNvPr>
                <p:cNvSpPr>
                  <a:spLocks/>
                </p:cNvSpPr>
                <p:nvPr/>
              </p:nvSpPr>
              <p:spPr bwMode="auto">
                <a:xfrm>
                  <a:off x="5302" y="1724"/>
                  <a:ext cx="181" cy="181"/>
                </a:xfrm>
                <a:custGeom>
                  <a:avLst/>
                  <a:gdLst>
                    <a:gd name="T0" fmla="*/ 1 w 362"/>
                    <a:gd name="T1" fmla="*/ 1 h 361"/>
                    <a:gd name="T2" fmla="*/ 1 w 362"/>
                    <a:gd name="T3" fmla="*/ 1 h 361"/>
                    <a:gd name="T4" fmla="*/ 1 w 362"/>
                    <a:gd name="T5" fmla="*/ 1 h 361"/>
                    <a:gd name="T6" fmla="*/ 1 w 362"/>
                    <a:gd name="T7" fmla="*/ 1 h 361"/>
                    <a:gd name="T8" fmla="*/ 1 w 362"/>
                    <a:gd name="T9" fmla="*/ 1 h 361"/>
                    <a:gd name="T10" fmla="*/ 1 w 362"/>
                    <a:gd name="T11" fmla="*/ 1 h 361"/>
                    <a:gd name="T12" fmla="*/ 1 w 362"/>
                    <a:gd name="T13" fmla="*/ 1 h 361"/>
                    <a:gd name="T14" fmla="*/ 1 w 362"/>
                    <a:gd name="T15" fmla="*/ 1 h 361"/>
                    <a:gd name="T16" fmla="*/ 1 w 362"/>
                    <a:gd name="T17" fmla="*/ 1 h 361"/>
                    <a:gd name="T18" fmla="*/ 1 w 362"/>
                    <a:gd name="T19" fmla="*/ 1 h 361"/>
                    <a:gd name="T20" fmla="*/ 1 w 362"/>
                    <a:gd name="T21" fmla="*/ 1 h 361"/>
                    <a:gd name="T22" fmla="*/ 1 w 362"/>
                    <a:gd name="T23" fmla="*/ 1 h 361"/>
                    <a:gd name="T24" fmla="*/ 1 w 362"/>
                    <a:gd name="T25" fmla="*/ 1 h 361"/>
                    <a:gd name="T26" fmla="*/ 1 w 362"/>
                    <a:gd name="T27" fmla="*/ 1 h 361"/>
                    <a:gd name="T28" fmla="*/ 1 w 362"/>
                    <a:gd name="T29" fmla="*/ 1 h 361"/>
                    <a:gd name="T30" fmla="*/ 1 w 362"/>
                    <a:gd name="T31" fmla="*/ 1 h 361"/>
                    <a:gd name="T32" fmla="*/ 1 w 362"/>
                    <a:gd name="T33" fmla="*/ 1 h 361"/>
                    <a:gd name="T34" fmla="*/ 1 w 362"/>
                    <a:gd name="T35" fmla="*/ 1 h 361"/>
                    <a:gd name="T36" fmla="*/ 1 w 362"/>
                    <a:gd name="T37" fmla="*/ 1 h 361"/>
                    <a:gd name="T38" fmla="*/ 1 w 362"/>
                    <a:gd name="T39" fmla="*/ 1 h 361"/>
                    <a:gd name="T40" fmla="*/ 1 w 362"/>
                    <a:gd name="T41" fmla="*/ 1 h 361"/>
                    <a:gd name="T42" fmla="*/ 1 w 362"/>
                    <a:gd name="T43" fmla="*/ 1 h 361"/>
                    <a:gd name="T44" fmla="*/ 1 w 362"/>
                    <a:gd name="T45" fmla="*/ 1 h 361"/>
                    <a:gd name="T46" fmla="*/ 1 w 362"/>
                    <a:gd name="T47" fmla="*/ 1 h 361"/>
                    <a:gd name="T48" fmla="*/ 1 w 362"/>
                    <a:gd name="T49" fmla="*/ 1 h 361"/>
                    <a:gd name="T50" fmla="*/ 1 w 362"/>
                    <a:gd name="T51" fmla="*/ 1 h 361"/>
                    <a:gd name="T52" fmla="*/ 1 w 362"/>
                    <a:gd name="T53" fmla="*/ 1 h 361"/>
                    <a:gd name="T54" fmla="*/ 1 w 362"/>
                    <a:gd name="T55" fmla="*/ 1 h 361"/>
                    <a:gd name="T56" fmla="*/ 1 w 362"/>
                    <a:gd name="T57" fmla="*/ 1 h 361"/>
                    <a:gd name="T58" fmla="*/ 1 w 362"/>
                    <a:gd name="T59" fmla="*/ 1 h 361"/>
                    <a:gd name="T60" fmla="*/ 1 w 362"/>
                    <a:gd name="T61" fmla="*/ 1 h 361"/>
                    <a:gd name="T62" fmla="*/ 1 w 362"/>
                    <a:gd name="T63" fmla="*/ 1 h 361"/>
                    <a:gd name="T64" fmla="*/ 1 w 362"/>
                    <a:gd name="T65" fmla="*/ 0 h 361"/>
                    <a:gd name="T66" fmla="*/ 1 w 362"/>
                    <a:gd name="T67" fmla="*/ 1 h 361"/>
                    <a:gd name="T68" fmla="*/ 1 w 362"/>
                    <a:gd name="T69" fmla="*/ 1 h 361"/>
                    <a:gd name="T70" fmla="*/ 1 w 362"/>
                    <a:gd name="T71" fmla="*/ 1 h 361"/>
                    <a:gd name="T72" fmla="*/ 1 w 362"/>
                    <a:gd name="T73" fmla="*/ 1 h 361"/>
                    <a:gd name="T74" fmla="*/ 1 w 362"/>
                    <a:gd name="T75" fmla="*/ 1 h 361"/>
                    <a:gd name="T76" fmla="*/ 1 w 362"/>
                    <a:gd name="T77" fmla="*/ 1 h 361"/>
                    <a:gd name="T78" fmla="*/ 1 w 362"/>
                    <a:gd name="T79" fmla="*/ 1 h 361"/>
                    <a:gd name="T80" fmla="*/ 0 w 362"/>
                    <a:gd name="T81" fmla="*/ 1 h 361"/>
                    <a:gd name="T82" fmla="*/ 1 w 362"/>
                    <a:gd name="T83" fmla="*/ 1 h 361"/>
                    <a:gd name="T84" fmla="*/ 1 w 362"/>
                    <a:gd name="T85" fmla="*/ 1 h 361"/>
                    <a:gd name="T86" fmla="*/ 1 w 362"/>
                    <a:gd name="T87" fmla="*/ 1 h 361"/>
                    <a:gd name="T88" fmla="*/ 1 w 362"/>
                    <a:gd name="T89" fmla="*/ 1 h 361"/>
                    <a:gd name="T90" fmla="*/ 1 w 362"/>
                    <a:gd name="T91" fmla="*/ 1 h 361"/>
                    <a:gd name="T92" fmla="*/ 1 w 362"/>
                    <a:gd name="T93" fmla="*/ 1 h 361"/>
                    <a:gd name="T94" fmla="*/ 1 w 362"/>
                    <a:gd name="T95" fmla="*/ 1 h 361"/>
                    <a:gd name="T96" fmla="*/ 1 w 362"/>
                    <a:gd name="T97" fmla="*/ 1 h 361"/>
                    <a:gd name="T98" fmla="*/ 1 w 362"/>
                    <a:gd name="T99" fmla="*/ 1 h 361"/>
                    <a:gd name="T100" fmla="*/ 1 w 362"/>
                    <a:gd name="T101" fmla="*/ 1 h 361"/>
                    <a:gd name="T102" fmla="*/ 1 w 362"/>
                    <a:gd name="T103" fmla="*/ 1 h 361"/>
                    <a:gd name="T104" fmla="*/ 1 w 362"/>
                    <a:gd name="T105" fmla="*/ 1 h 361"/>
                    <a:gd name="T106" fmla="*/ 1 w 362"/>
                    <a:gd name="T107" fmla="*/ 1 h 361"/>
                    <a:gd name="T108" fmla="*/ 1 w 362"/>
                    <a:gd name="T109" fmla="*/ 1 h 361"/>
                    <a:gd name="T110" fmla="*/ 1 w 362"/>
                    <a:gd name="T111" fmla="*/ 1 h 361"/>
                    <a:gd name="T112" fmla="*/ 1 w 362"/>
                    <a:gd name="T113" fmla="*/ 1 h 3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62"/>
                    <a:gd name="T172" fmla="*/ 0 h 361"/>
                    <a:gd name="T173" fmla="*/ 362 w 362"/>
                    <a:gd name="T174" fmla="*/ 361 h 3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62" h="361">
                      <a:moveTo>
                        <a:pt x="181" y="361"/>
                      </a:moveTo>
                      <a:lnTo>
                        <a:pt x="200" y="360"/>
                      </a:lnTo>
                      <a:lnTo>
                        <a:pt x="217" y="358"/>
                      </a:lnTo>
                      <a:lnTo>
                        <a:pt x="234" y="353"/>
                      </a:lnTo>
                      <a:lnTo>
                        <a:pt x="250" y="348"/>
                      </a:lnTo>
                      <a:lnTo>
                        <a:pt x="266" y="341"/>
                      </a:lnTo>
                      <a:lnTo>
                        <a:pt x="281" y="332"/>
                      </a:lnTo>
                      <a:lnTo>
                        <a:pt x="295" y="321"/>
                      </a:lnTo>
                      <a:lnTo>
                        <a:pt x="309" y="309"/>
                      </a:lnTo>
                      <a:lnTo>
                        <a:pt x="322" y="296"/>
                      </a:lnTo>
                      <a:lnTo>
                        <a:pt x="332" y="281"/>
                      </a:lnTo>
                      <a:lnTo>
                        <a:pt x="341" y="266"/>
                      </a:lnTo>
                      <a:lnTo>
                        <a:pt x="348" y="250"/>
                      </a:lnTo>
                      <a:lnTo>
                        <a:pt x="354" y="234"/>
                      </a:lnTo>
                      <a:lnTo>
                        <a:pt x="359" y="216"/>
                      </a:lnTo>
                      <a:lnTo>
                        <a:pt x="361" y="199"/>
                      </a:lnTo>
                      <a:lnTo>
                        <a:pt x="362" y="181"/>
                      </a:lnTo>
                      <a:lnTo>
                        <a:pt x="361" y="162"/>
                      </a:lnTo>
                      <a:lnTo>
                        <a:pt x="359" y="145"/>
                      </a:lnTo>
                      <a:lnTo>
                        <a:pt x="354" y="128"/>
                      </a:lnTo>
                      <a:lnTo>
                        <a:pt x="348" y="112"/>
                      </a:lnTo>
                      <a:lnTo>
                        <a:pt x="341" y="95"/>
                      </a:lnTo>
                      <a:lnTo>
                        <a:pt x="332" y="80"/>
                      </a:lnTo>
                      <a:lnTo>
                        <a:pt x="322" y="67"/>
                      </a:lnTo>
                      <a:lnTo>
                        <a:pt x="309" y="53"/>
                      </a:lnTo>
                      <a:lnTo>
                        <a:pt x="295" y="41"/>
                      </a:lnTo>
                      <a:lnTo>
                        <a:pt x="281" y="31"/>
                      </a:lnTo>
                      <a:lnTo>
                        <a:pt x="266" y="22"/>
                      </a:lnTo>
                      <a:lnTo>
                        <a:pt x="250" y="14"/>
                      </a:lnTo>
                      <a:lnTo>
                        <a:pt x="234" y="8"/>
                      </a:lnTo>
                      <a:lnTo>
                        <a:pt x="217" y="3"/>
                      </a:lnTo>
                      <a:lnTo>
                        <a:pt x="200" y="1"/>
                      </a:lnTo>
                      <a:lnTo>
                        <a:pt x="181" y="0"/>
                      </a:lnTo>
                      <a:lnTo>
                        <a:pt x="144" y="3"/>
                      </a:lnTo>
                      <a:lnTo>
                        <a:pt x="111" y="14"/>
                      </a:lnTo>
                      <a:lnTo>
                        <a:pt x="80" y="31"/>
                      </a:lnTo>
                      <a:lnTo>
                        <a:pt x="53" y="53"/>
                      </a:lnTo>
                      <a:lnTo>
                        <a:pt x="31" y="80"/>
                      </a:lnTo>
                      <a:lnTo>
                        <a:pt x="14" y="110"/>
                      </a:lnTo>
                      <a:lnTo>
                        <a:pt x="4" y="145"/>
                      </a:lnTo>
                      <a:lnTo>
                        <a:pt x="0" y="181"/>
                      </a:lnTo>
                      <a:lnTo>
                        <a:pt x="1" y="199"/>
                      </a:lnTo>
                      <a:lnTo>
                        <a:pt x="4" y="216"/>
                      </a:lnTo>
                      <a:lnTo>
                        <a:pt x="8" y="234"/>
                      </a:lnTo>
                      <a:lnTo>
                        <a:pt x="14" y="250"/>
                      </a:lnTo>
                      <a:lnTo>
                        <a:pt x="21" y="266"/>
                      </a:lnTo>
                      <a:lnTo>
                        <a:pt x="30" y="281"/>
                      </a:lnTo>
                      <a:lnTo>
                        <a:pt x="41" y="296"/>
                      </a:lnTo>
                      <a:lnTo>
                        <a:pt x="53" y="309"/>
                      </a:lnTo>
                      <a:lnTo>
                        <a:pt x="67" y="321"/>
                      </a:lnTo>
                      <a:lnTo>
                        <a:pt x="81" y="332"/>
                      </a:lnTo>
                      <a:lnTo>
                        <a:pt x="96" y="341"/>
                      </a:lnTo>
                      <a:lnTo>
                        <a:pt x="112" y="348"/>
                      </a:lnTo>
                      <a:lnTo>
                        <a:pt x="128" y="353"/>
                      </a:lnTo>
                      <a:lnTo>
                        <a:pt x="145" y="358"/>
                      </a:lnTo>
                      <a:lnTo>
                        <a:pt x="163" y="360"/>
                      </a:lnTo>
                      <a:lnTo>
                        <a:pt x="181" y="3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65" name="Freeform 35">
                  <a:extLst>
                    <a:ext uri="{FF2B5EF4-FFF2-40B4-BE49-F238E27FC236}">
                      <a16:creationId xmlns:a16="http://schemas.microsoft.com/office/drawing/2014/main" id="{80BC6FCE-F12D-ED48-9AA5-A763760B033D}"/>
                    </a:ext>
                  </a:extLst>
                </p:cNvPr>
                <p:cNvSpPr>
                  <a:spLocks/>
                </p:cNvSpPr>
                <p:nvPr/>
              </p:nvSpPr>
              <p:spPr bwMode="auto">
                <a:xfrm>
                  <a:off x="5349" y="1771"/>
                  <a:ext cx="87" cy="88"/>
                </a:xfrm>
                <a:custGeom>
                  <a:avLst/>
                  <a:gdLst>
                    <a:gd name="T0" fmla="*/ 0 w 175"/>
                    <a:gd name="T1" fmla="*/ 1 h 175"/>
                    <a:gd name="T2" fmla="*/ 0 w 175"/>
                    <a:gd name="T3" fmla="*/ 1 h 175"/>
                    <a:gd name="T4" fmla="*/ 0 w 175"/>
                    <a:gd name="T5" fmla="*/ 1 h 175"/>
                    <a:gd name="T6" fmla="*/ 0 w 175"/>
                    <a:gd name="T7" fmla="*/ 1 h 175"/>
                    <a:gd name="T8" fmla="*/ 0 w 175"/>
                    <a:gd name="T9" fmla="*/ 1 h 175"/>
                    <a:gd name="T10" fmla="*/ 0 w 175"/>
                    <a:gd name="T11" fmla="*/ 1 h 175"/>
                    <a:gd name="T12" fmla="*/ 0 w 175"/>
                    <a:gd name="T13" fmla="*/ 1 h 175"/>
                    <a:gd name="T14" fmla="*/ 0 w 175"/>
                    <a:gd name="T15" fmla="*/ 1 h 175"/>
                    <a:gd name="T16" fmla="*/ 0 w 175"/>
                    <a:gd name="T17" fmla="*/ 1 h 175"/>
                    <a:gd name="T18" fmla="*/ 0 w 175"/>
                    <a:gd name="T19" fmla="*/ 1 h 175"/>
                    <a:gd name="T20" fmla="*/ 0 w 175"/>
                    <a:gd name="T21" fmla="*/ 1 h 175"/>
                    <a:gd name="T22" fmla="*/ 0 w 175"/>
                    <a:gd name="T23" fmla="*/ 0 h 175"/>
                    <a:gd name="T24" fmla="*/ 0 w 175"/>
                    <a:gd name="T25" fmla="*/ 0 h 175"/>
                    <a:gd name="T26" fmla="*/ 0 w 175"/>
                    <a:gd name="T27" fmla="*/ 0 h 175"/>
                    <a:gd name="T28" fmla="*/ 0 w 175"/>
                    <a:gd name="T29" fmla="*/ 1 h 175"/>
                    <a:gd name="T30" fmla="*/ 0 w 175"/>
                    <a:gd name="T31" fmla="*/ 1 h 175"/>
                    <a:gd name="T32" fmla="*/ 0 w 175"/>
                    <a:gd name="T33" fmla="*/ 1 h 175"/>
                    <a:gd name="T34" fmla="*/ 0 w 175"/>
                    <a:gd name="T35" fmla="*/ 1 h 175"/>
                    <a:gd name="T36" fmla="*/ 0 w 175"/>
                    <a:gd name="T37" fmla="*/ 1 h 175"/>
                    <a:gd name="T38" fmla="*/ 0 w 175"/>
                    <a:gd name="T39" fmla="*/ 1 h 175"/>
                    <a:gd name="T40" fmla="*/ 0 w 175"/>
                    <a:gd name="T41" fmla="*/ 1 h 175"/>
                    <a:gd name="T42" fmla="*/ 0 w 175"/>
                    <a:gd name="T43" fmla="*/ 1 h 175"/>
                    <a:gd name="T44" fmla="*/ 0 w 175"/>
                    <a:gd name="T45" fmla="*/ 1 h 175"/>
                    <a:gd name="T46" fmla="*/ 0 w 175"/>
                    <a:gd name="T47" fmla="*/ 1 h 175"/>
                    <a:gd name="T48" fmla="*/ 0 w 175"/>
                    <a:gd name="T49" fmla="*/ 1 h 175"/>
                    <a:gd name="T50" fmla="*/ 0 w 175"/>
                    <a:gd name="T51" fmla="*/ 1 h 175"/>
                    <a:gd name="T52" fmla="*/ 0 w 175"/>
                    <a:gd name="T53" fmla="*/ 1 h 175"/>
                    <a:gd name="T54" fmla="*/ 0 w 175"/>
                    <a:gd name="T55" fmla="*/ 1 h 175"/>
                    <a:gd name="T56" fmla="*/ 0 w 175"/>
                    <a:gd name="T57" fmla="*/ 1 h 175"/>
                    <a:gd name="T58" fmla="*/ 0 w 175"/>
                    <a:gd name="T59" fmla="*/ 1 h 175"/>
                    <a:gd name="T60" fmla="*/ 0 w 175"/>
                    <a:gd name="T61" fmla="*/ 1 h 175"/>
                    <a:gd name="T62" fmla="*/ 0 w 175"/>
                    <a:gd name="T63" fmla="*/ 1 h 175"/>
                    <a:gd name="T64" fmla="*/ 0 w 175"/>
                    <a:gd name="T65" fmla="*/ 1 h 175"/>
                    <a:gd name="T66" fmla="*/ 0 w 175"/>
                    <a:gd name="T67" fmla="*/ 1 h 175"/>
                    <a:gd name="T68" fmla="*/ 0 w 175"/>
                    <a:gd name="T69" fmla="*/ 1 h 175"/>
                    <a:gd name="T70" fmla="*/ 0 w 175"/>
                    <a:gd name="T71" fmla="*/ 1 h 175"/>
                    <a:gd name="T72" fmla="*/ 0 w 175"/>
                    <a:gd name="T73" fmla="*/ 1 h 175"/>
                    <a:gd name="T74" fmla="*/ 0 w 175"/>
                    <a:gd name="T75" fmla="*/ 1 h 175"/>
                    <a:gd name="T76" fmla="*/ 0 w 175"/>
                    <a:gd name="T77" fmla="*/ 1 h 175"/>
                    <a:gd name="T78" fmla="*/ 0 w 175"/>
                    <a:gd name="T79" fmla="*/ 1 h 175"/>
                    <a:gd name="T80" fmla="*/ 0 w 175"/>
                    <a:gd name="T81" fmla="*/ 1 h 175"/>
                    <a:gd name="T82" fmla="*/ 0 w 175"/>
                    <a:gd name="T83" fmla="*/ 1 h 175"/>
                    <a:gd name="T84" fmla="*/ 0 w 175"/>
                    <a:gd name="T85" fmla="*/ 1 h 175"/>
                    <a:gd name="T86" fmla="*/ 0 w 175"/>
                    <a:gd name="T87" fmla="*/ 1 h 175"/>
                    <a:gd name="T88" fmla="*/ 0 w 175"/>
                    <a:gd name="T89" fmla="*/ 1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5"/>
                    <a:gd name="T136" fmla="*/ 0 h 175"/>
                    <a:gd name="T137" fmla="*/ 175 w 175"/>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5" h="175">
                      <a:moveTo>
                        <a:pt x="0" y="88"/>
                      </a:moveTo>
                      <a:lnTo>
                        <a:pt x="1" y="70"/>
                      </a:lnTo>
                      <a:lnTo>
                        <a:pt x="7" y="54"/>
                      </a:lnTo>
                      <a:lnTo>
                        <a:pt x="15" y="39"/>
                      </a:lnTo>
                      <a:lnTo>
                        <a:pt x="25" y="27"/>
                      </a:lnTo>
                      <a:lnTo>
                        <a:pt x="32" y="21"/>
                      </a:lnTo>
                      <a:lnTo>
                        <a:pt x="39" y="15"/>
                      </a:lnTo>
                      <a:lnTo>
                        <a:pt x="46" y="10"/>
                      </a:lnTo>
                      <a:lnTo>
                        <a:pt x="54" y="7"/>
                      </a:lnTo>
                      <a:lnTo>
                        <a:pt x="62" y="4"/>
                      </a:lnTo>
                      <a:lnTo>
                        <a:pt x="70" y="1"/>
                      </a:lnTo>
                      <a:lnTo>
                        <a:pt x="79" y="0"/>
                      </a:lnTo>
                      <a:lnTo>
                        <a:pt x="87" y="0"/>
                      </a:lnTo>
                      <a:lnTo>
                        <a:pt x="95" y="0"/>
                      </a:lnTo>
                      <a:lnTo>
                        <a:pt x="104" y="1"/>
                      </a:lnTo>
                      <a:lnTo>
                        <a:pt x="113" y="4"/>
                      </a:lnTo>
                      <a:lnTo>
                        <a:pt x="121" y="7"/>
                      </a:lnTo>
                      <a:lnTo>
                        <a:pt x="129" y="10"/>
                      </a:lnTo>
                      <a:lnTo>
                        <a:pt x="136" y="15"/>
                      </a:lnTo>
                      <a:lnTo>
                        <a:pt x="143" y="21"/>
                      </a:lnTo>
                      <a:lnTo>
                        <a:pt x="149" y="27"/>
                      </a:lnTo>
                      <a:lnTo>
                        <a:pt x="160" y="39"/>
                      </a:lnTo>
                      <a:lnTo>
                        <a:pt x="168" y="54"/>
                      </a:lnTo>
                      <a:lnTo>
                        <a:pt x="174" y="70"/>
                      </a:lnTo>
                      <a:lnTo>
                        <a:pt x="175" y="88"/>
                      </a:lnTo>
                      <a:lnTo>
                        <a:pt x="172" y="105"/>
                      </a:lnTo>
                      <a:lnTo>
                        <a:pt x="168" y="122"/>
                      </a:lnTo>
                      <a:lnTo>
                        <a:pt x="160" y="137"/>
                      </a:lnTo>
                      <a:lnTo>
                        <a:pt x="149" y="150"/>
                      </a:lnTo>
                      <a:lnTo>
                        <a:pt x="137" y="160"/>
                      </a:lnTo>
                      <a:lnTo>
                        <a:pt x="122" y="168"/>
                      </a:lnTo>
                      <a:lnTo>
                        <a:pt x="104" y="173"/>
                      </a:lnTo>
                      <a:lnTo>
                        <a:pt x="87" y="175"/>
                      </a:lnTo>
                      <a:lnTo>
                        <a:pt x="79" y="175"/>
                      </a:lnTo>
                      <a:lnTo>
                        <a:pt x="70" y="174"/>
                      </a:lnTo>
                      <a:lnTo>
                        <a:pt x="62" y="172"/>
                      </a:lnTo>
                      <a:lnTo>
                        <a:pt x="54" y="169"/>
                      </a:lnTo>
                      <a:lnTo>
                        <a:pt x="46" y="166"/>
                      </a:lnTo>
                      <a:lnTo>
                        <a:pt x="39" y="161"/>
                      </a:lnTo>
                      <a:lnTo>
                        <a:pt x="32" y="156"/>
                      </a:lnTo>
                      <a:lnTo>
                        <a:pt x="25" y="150"/>
                      </a:lnTo>
                      <a:lnTo>
                        <a:pt x="15" y="137"/>
                      </a:lnTo>
                      <a:lnTo>
                        <a:pt x="7" y="122"/>
                      </a:lnTo>
                      <a:lnTo>
                        <a:pt x="1" y="105"/>
                      </a:lnTo>
                      <a:lnTo>
                        <a:pt x="0"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66" name="Freeform 36">
                  <a:extLst>
                    <a:ext uri="{FF2B5EF4-FFF2-40B4-BE49-F238E27FC236}">
                      <a16:creationId xmlns:a16="http://schemas.microsoft.com/office/drawing/2014/main" id="{7000EA6A-2CE6-DD45-B8CA-A47BBDC2EA03}"/>
                    </a:ext>
                  </a:extLst>
                </p:cNvPr>
                <p:cNvSpPr>
                  <a:spLocks/>
                </p:cNvSpPr>
                <p:nvPr/>
              </p:nvSpPr>
              <p:spPr bwMode="auto">
                <a:xfrm>
                  <a:off x="5159" y="1724"/>
                  <a:ext cx="181" cy="181"/>
                </a:xfrm>
                <a:custGeom>
                  <a:avLst/>
                  <a:gdLst>
                    <a:gd name="T0" fmla="*/ 1 w 362"/>
                    <a:gd name="T1" fmla="*/ 1 h 361"/>
                    <a:gd name="T2" fmla="*/ 1 w 362"/>
                    <a:gd name="T3" fmla="*/ 1 h 361"/>
                    <a:gd name="T4" fmla="*/ 1 w 362"/>
                    <a:gd name="T5" fmla="*/ 1 h 361"/>
                    <a:gd name="T6" fmla="*/ 1 w 362"/>
                    <a:gd name="T7" fmla="*/ 1 h 361"/>
                    <a:gd name="T8" fmla="*/ 1 w 362"/>
                    <a:gd name="T9" fmla="*/ 1 h 361"/>
                    <a:gd name="T10" fmla="*/ 1 w 362"/>
                    <a:gd name="T11" fmla="*/ 1 h 361"/>
                    <a:gd name="T12" fmla="*/ 1 w 362"/>
                    <a:gd name="T13" fmla="*/ 1 h 361"/>
                    <a:gd name="T14" fmla="*/ 1 w 362"/>
                    <a:gd name="T15" fmla="*/ 1 h 361"/>
                    <a:gd name="T16" fmla="*/ 1 w 362"/>
                    <a:gd name="T17" fmla="*/ 1 h 361"/>
                    <a:gd name="T18" fmla="*/ 1 w 362"/>
                    <a:gd name="T19" fmla="*/ 1 h 361"/>
                    <a:gd name="T20" fmla="*/ 1 w 362"/>
                    <a:gd name="T21" fmla="*/ 1 h 361"/>
                    <a:gd name="T22" fmla="*/ 1 w 362"/>
                    <a:gd name="T23" fmla="*/ 1 h 361"/>
                    <a:gd name="T24" fmla="*/ 1 w 362"/>
                    <a:gd name="T25" fmla="*/ 1 h 361"/>
                    <a:gd name="T26" fmla="*/ 1 w 362"/>
                    <a:gd name="T27" fmla="*/ 1 h 361"/>
                    <a:gd name="T28" fmla="*/ 1 w 362"/>
                    <a:gd name="T29" fmla="*/ 1 h 361"/>
                    <a:gd name="T30" fmla="*/ 1 w 362"/>
                    <a:gd name="T31" fmla="*/ 1 h 361"/>
                    <a:gd name="T32" fmla="*/ 1 w 362"/>
                    <a:gd name="T33" fmla="*/ 1 h 361"/>
                    <a:gd name="T34" fmla="*/ 1 w 362"/>
                    <a:gd name="T35" fmla="*/ 1 h 361"/>
                    <a:gd name="T36" fmla="*/ 1 w 362"/>
                    <a:gd name="T37" fmla="*/ 1 h 361"/>
                    <a:gd name="T38" fmla="*/ 1 w 362"/>
                    <a:gd name="T39" fmla="*/ 1 h 361"/>
                    <a:gd name="T40" fmla="*/ 1 w 362"/>
                    <a:gd name="T41" fmla="*/ 1 h 361"/>
                    <a:gd name="T42" fmla="*/ 1 w 362"/>
                    <a:gd name="T43" fmla="*/ 1 h 361"/>
                    <a:gd name="T44" fmla="*/ 1 w 362"/>
                    <a:gd name="T45" fmla="*/ 1 h 361"/>
                    <a:gd name="T46" fmla="*/ 1 w 362"/>
                    <a:gd name="T47" fmla="*/ 1 h 361"/>
                    <a:gd name="T48" fmla="*/ 1 w 362"/>
                    <a:gd name="T49" fmla="*/ 1 h 361"/>
                    <a:gd name="T50" fmla="*/ 1 w 362"/>
                    <a:gd name="T51" fmla="*/ 1 h 361"/>
                    <a:gd name="T52" fmla="*/ 1 w 362"/>
                    <a:gd name="T53" fmla="*/ 1 h 361"/>
                    <a:gd name="T54" fmla="*/ 1 w 362"/>
                    <a:gd name="T55" fmla="*/ 1 h 361"/>
                    <a:gd name="T56" fmla="*/ 1 w 362"/>
                    <a:gd name="T57" fmla="*/ 1 h 361"/>
                    <a:gd name="T58" fmla="*/ 1 w 362"/>
                    <a:gd name="T59" fmla="*/ 1 h 361"/>
                    <a:gd name="T60" fmla="*/ 1 w 362"/>
                    <a:gd name="T61" fmla="*/ 1 h 361"/>
                    <a:gd name="T62" fmla="*/ 1 w 362"/>
                    <a:gd name="T63" fmla="*/ 1 h 361"/>
                    <a:gd name="T64" fmla="*/ 1 w 362"/>
                    <a:gd name="T65" fmla="*/ 0 h 361"/>
                    <a:gd name="T66" fmla="*/ 1 w 362"/>
                    <a:gd name="T67" fmla="*/ 1 h 361"/>
                    <a:gd name="T68" fmla="*/ 1 w 362"/>
                    <a:gd name="T69" fmla="*/ 1 h 361"/>
                    <a:gd name="T70" fmla="*/ 1 w 362"/>
                    <a:gd name="T71" fmla="*/ 1 h 361"/>
                    <a:gd name="T72" fmla="*/ 1 w 362"/>
                    <a:gd name="T73" fmla="*/ 1 h 361"/>
                    <a:gd name="T74" fmla="*/ 1 w 362"/>
                    <a:gd name="T75" fmla="*/ 1 h 361"/>
                    <a:gd name="T76" fmla="*/ 1 w 362"/>
                    <a:gd name="T77" fmla="*/ 1 h 361"/>
                    <a:gd name="T78" fmla="*/ 1 w 362"/>
                    <a:gd name="T79" fmla="*/ 1 h 361"/>
                    <a:gd name="T80" fmla="*/ 0 w 362"/>
                    <a:gd name="T81" fmla="*/ 1 h 361"/>
                    <a:gd name="T82" fmla="*/ 1 w 362"/>
                    <a:gd name="T83" fmla="*/ 1 h 361"/>
                    <a:gd name="T84" fmla="*/ 1 w 362"/>
                    <a:gd name="T85" fmla="*/ 1 h 361"/>
                    <a:gd name="T86" fmla="*/ 1 w 362"/>
                    <a:gd name="T87" fmla="*/ 1 h 361"/>
                    <a:gd name="T88" fmla="*/ 1 w 362"/>
                    <a:gd name="T89" fmla="*/ 1 h 361"/>
                    <a:gd name="T90" fmla="*/ 1 w 362"/>
                    <a:gd name="T91" fmla="*/ 1 h 361"/>
                    <a:gd name="T92" fmla="*/ 1 w 362"/>
                    <a:gd name="T93" fmla="*/ 1 h 361"/>
                    <a:gd name="T94" fmla="*/ 1 w 362"/>
                    <a:gd name="T95" fmla="*/ 1 h 361"/>
                    <a:gd name="T96" fmla="*/ 1 w 362"/>
                    <a:gd name="T97" fmla="*/ 1 h 361"/>
                    <a:gd name="T98" fmla="*/ 1 w 362"/>
                    <a:gd name="T99" fmla="*/ 1 h 361"/>
                    <a:gd name="T100" fmla="*/ 1 w 362"/>
                    <a:gd name="T101" fmla="*/ 1 h 361"/>
                    <a:gd name="T102" fmla="*/ 1 w 362"/>
                    <a:gd name="T103" fmla="*/ 1 h 361"/>
                    <a:gd name="T104" fmla="*/ 1 w 362"/>
                    <a:gd name="T105" fmla="*/ 1 h 361"/>
                    <a:gd name="T106" fmla="*/ 1 w 362"/>
                    <a:gd name="T107" fmla="*/ 1 h 361"/>
                    <a:gd name="T108" fmla="*/ 1 w 362"/>
                    <a:gd name="T109" fmla="*/ 1 h 361"/>
                    <a:gd name="T110" fmla="*/ 1 w 362"/>
                    <a:gd name="T111" fmla="*/ 1 h 361"/>
                    <a:gd name="T112" fmla="*/ 1 w 362"/>
                    <a:gd name="T113" fmla="*/ 1 h 3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62"/>
                    <a:gd name="T172" fmla="*/ 0 h 361"/>
                    <a:gd name="T173" fmla="*/ 362 w 362"/>
                    <a:gd name="T174" fmla="*/ 361 h 3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62" h="361">
                      <a:moveTo>
                        <a:pt x="181" y="361"/>
                      </a:moveTo>
                      <a:lnTo>
                        <a:pt x="200" y="360"/>
                      </a:lnTo>
                      <a:lnTo>
                        <a:pt x="217" y="358"/>
                      </a:lnTo>
                      <a:lnTo>
                        <a:pt x="234" y="353"/>
                      </a:lnTo>
                      <a:lnTo>
                        <a:pt x="250" y="348"/>
                      </a:lnTo>
                      <a:lnTo>
                        <a:pt x="267" y="341"/>
                      </a:lnTo>
                      <a:lnTo>
                        <a:pt x="282" y="332"/>
                      </a:lnTo>
                      <a:lnTo>
                        <a:pt x="297" y="321"/>
                      </a:lnTo>
                      <a:lnTo>
                        <a:pt x="309" y="309"/>
                      </a:lnTo>
                      <a:lnTo>
                        <a:pt x="322" y="296"/>
                      </a:lnTo>
                      <a:lnTo>
                        <a:pt x="332" y="281"/>
                      </a:lnTo>
                      <a:lnTo>
                        <a:pt x="341" y="266"/>
                      </a:lnTo>
                      <a:lnTo>
                        <a:pt x="348" y="250"/>
                      </a:lnTo>
                      <a:lnTo>
                        <a:pt x="354" y="234"/>
                      </a:lnTo>
                      <a:lnTo>
                        <a:pt x="359" y="216"/>
                      </a:lnTo>
                      <a:lnTo>
                        <a:pt x="361" y="199"/>
                      </a:lnTo>
                      <a:lnTo>
                        <a:pt x="362" y="181"/>
                      </a:lnTo>
                      <a:lnTo>
                        <a:pt x="361" y="162"/>
                      </a:lnTo>
                      <a:lnTo>
                        <a:pt x="359" y="145"/>
                      </a:lnTo>
                      <a:lnTo>
                        <a:pt x="354" y="128"/>
                      </a:lnTo>
                      <a:lnTo>
                        <a:pt x="348" y="112"/>
                      </a:lnTo>
                      <a:lnTo>
                        <a:pt x="341" y="95"/>
                      </a:lnTo>
                      <a:lnTo>
                        <a:pt x="332" y="80"/>
                      </a:lnTo>
                      <a:lnTo>
                        <a:pt x="322" y="67"/>
                      </a:lnTo>
                      <a:lnTo>
                        <a:pt x="309" y="53"/>
                      </a:lnTo>
                      <a:lnTo>
                        <a:pt x="297" y="41"/>
                      </a:lnTo>
                      <a:lnTo>
                        <a:pt x="282" y="31"/>
                      </a:lnTo>
                      <a:lnTo>
                        <a:pt x="267" y="22"/>
                      </a:lnTo>
                      <a:lnTo>
                        <a:pt x="250" y="14"/>
                      </a:lnTo>
                      <a:lnTo>
                        <a:pt x="234" y="8"/>
                      </a:lnTo>
                      <a:lnTo>
                        <a:pt x="217" y="3"/>
                      </a:lnTo>
                      <a:lnTo>
                        <a:pt x="200" y="1"/>
                      </a:lnTo>
                      <a:lnTo>
                        <a:pt x="181" y="0"/>
                      </a:lnTo>
                      <a:lnTo>
                        <a:pt x="146" y="3"/>
                      </a:lnTo>
                      <a:lnTo>
                        <a:pt x="111" y="14"/>
                      </a:lnTo>
                      <a:lnTo>
                        <a:pt x="81" y="31"/>
                      </a:lnTo>
                      <a:lnTo>
                        <a:pt x="53" y="53"/>
                      </a:lnTo>
                      <a:lnTo>
                        <a:pt x="32" y="80"/>
                      </a:lnTo>
                      <a:lnTo>
                        <a:pt x="14" y="110"/>
                      </a:lnTo>
                      <a:lnTo>
                        <a:pt x="4" y="145"/>
                      </a:lnTo>
                      <a:lnTo>
                        <a:pt x="0" y="181"/>
                      </a:lnTo>
                      <a:lnTo>
                        <a:pt x="2" y="199"/>
                      </a:lnTo>
                      <a:lnTo>
                        <a:pt x="4" y="216"/>
                      </a:lnTo>
                      <a:lnTo>
                        <a:pt x="9" y="234"/>
                      </a:lnTo>
                      <a:lnTo>
                        <a:pt x="14" y="250"/>
                      </a:lnTo>
                      <a:lnTo>
                        <a:pt x="21" y="266"/>
                      </a:lnTo>
                      <a:lnTo>
                        <a:pt x="30" y="281"/>
                      </a:lnTo>
                      <a:lnTo>
                        <a:pt x="41" y="296"/>
                      </a:lnTo>
                      <a:lnTo>
                        <a:pt x="53" y="309"/>
                      </a:lnTo>
                      <a:lnTo>
                        <a:pt x="67" y="321"/>
                      </a:lnTo>
                      <a:lnTo>
                        <a:pt x="81" y="332"/>
                      </a:lnTo>
                      <a:lnTo>
                        <a:pt x="96" y="341"/>
                      </a:lnTo>
                      <a:lnTo>
                        <a:pt x="112" y="348"/>
                      </a:lnTo>
                      <a:lnTo>
                        <a:pt x="128" y="353"/>
                      </a:lnTo>
                      <a:lnTo>
                        <a:pt x="146" y="358"/>
                      </a:lnTo>
                      <a:lnTo>
                        <a:pt x="163" y="360"/>
                      </a:lnTo>
                      <a:lnTo>
                        <a:pt x="181" y="3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67" name="Freeform 37">
                  <a:extLst>
                    <a:ext uri="{FF2B5EF4-FFF2-40B4-BE49-F238E27FC236}">
                      <a16:creationId xmlns:a16="http://schemas.microsoft.com/office/drawing/2014/main" id="{9F0B83AC-D505-0447-990A-7D41AC002289}"/>
                    </a:ext>
                  </a:extLst>
                </p:cNvPr>
                <p:cNvSpPr>
                  <a:spLocks/>
                </p:cNvSpPr>
                <p:nvPr/>
              </p:nvSpPr>
              <p:spPr bwMode="auto">
                <a:xfrm>
                  <a:off x="5205" y="1771"/>
                  <a:ext cx="88" cy="88"/>
                </a:xfrm>
                <a:custGeom>
                  <a:avLst/>
                  <a:gdLst>
                    <a:gd name="T0" fmla="*/ 0 w 175"/>
                    <a:gd name="T1" fmla="*/ 1 h 175"/>
                    <a:gd name="T2" fmla="*/ 1 w 175"/>
                    <a:gd name="T3" fmla="*/ 1 h 175"/>
                    <a:gd name="T4" fmla="*/ 1 w 175"/>
                    <a:gd name="T5" fmla="*/ 1 h 175"/>
                    <a:gd name="T6" fmla="*/ 1 w 175"/>
                    <a:gd name="T7" fmla="*/ 1 h 175"/>
                    <a:gd name="T8" fmla="*/ 1 w 175"/>
                    <a:gd name="T9" fmla="*/ 1 h 175"/>
                    <a:gd name="T10" fmla="*/ 1 w 175"/>
                    <a:gd name="T11" fmla="*/ 1 h 175"/>
                    <a:gd name="T12" fmla="*/ 1 w 175"/>
                    <a:gd name="T13" fmla="*/ 1 h 175"/>
                    <a:gd name="T14" fmla="*/ 1 w 175"/>
                    <a:gd name="T15" fmla="*/ 1 h 175"/>
                    <a:gd name="T16" fmla="*/ 1 w 175"/>
                    <a:gd name="T17" fmla="*/ 1 h 175"/>
                    <a:gd name="T18" fmla="*/ 1 w 175"/>
                    <a:gd name="T19" fmla="*/ 1 h 175"/>
                    <a:gd name="T20" fmla="*/ 1 w 175"/>
                    <a:gd name="T21" fmla="*/ 1 h 175"/>
                    <a:gd name="T22" fmla="*/ 1 w 175"/>
                    <a:gd name="T23" fmla="*/ 0 h 175"/>
                    <a:gd name="T24" fmla="*/ 1 w 175"/>
                    <a:gd name="T25" fmla="*/ 0 h 175"/>
                    <a:gd name="T26" fmla="*/ 1 w 175"/>
                    <a:gd name="T27" fmla="*/ 0 h 175"/>
                    <a:gd name="T28" fmla="*/ 1 w 175"/>
                    <a:gd name="T29" fmla="*/ 1 h 175"/>
                    <a:gd name="T30" fmla="*/ 1 w 175"/>
                    <a:gd name="T31" fmla="*/ 1 h 175"/>
                    <a:gd name="T32" fmla="*/ 1 w 175"/>
                    <a:gd name="T33" fmla="*/ 1 h 175"/>
                    <a:gd name="T34" fmla="*/ 1 w 175"/>
                    <a:gd name="T35" fmla="*/ 1 h 175"/>
                    <a:gd name="T36" fmla="*/ 1 w 175"/>
                    <a:gd name="T37" fmla="*/ 1 h 175"/>
                    <a:gd name="T38" fmla="*/ 1 w 175"/>
                    <a:gd name="T39" fmla="*/ 1 h 175"/>
                    <a:gd name="T40" fmla="*/ 1 w 175"/>
                    <a:gd name="T41" fmla="*/ 1 h 175"/>
                    <a:gd name="T42" fmla="*/ 1 w 175"/>
                    <a:gd name="T43" fmla="*/ 1 h 175"/>
                    <a:gd name="T44" fmla="*/ 1 w 175"/>
                    <a:gd name="T45" fmla="*/ 1 h 175"/>
                    <a:gd name="T46" fmla="*/ 1 w 175"/>
                    <a:gd name="T47" fmla="*/ 1 h 175"/>
                    <a:gd name="T48" fmla="*/ 1 w 175"/>
                    <a:gd name="T49" fmla="*/ 1 h 175"/>
                    <a:gd name="T50" fmla="*/ 1 w 175"/>
                    <a:gd name="T51" fmla="*/ 1 h 175"/>
                    <a:gd name="T52" fmla="*/ 1 w 175"/>
                    <a:gd name="T53" fmla="*/ 1 h 175"/>
                    <a:gd name="T54" fmla="*/ 1 w 175"/>
                    <a:gd name="T55" fmla="*/ 1 h 175"/>
                    <a:gd name="T56" fmla="*/ 1 w 175"/>
                    <a:gd name="T57" fmla="*/ 1 h 175"/>
                    <a:gd name="T58" fmla="*/ 1 w 175"/>
                    <a:gd name="T59" fmla="*/ 1 h 175"/>
                    <a:gd name="T60" fmla="*/ 1 w 175"/>
                    <a:gd name="T61" fmla="*/ 1 h 175"/>
                    <a:gd name="T62" fmla="*/ 1 w 175"/>
                    <a:gd name="T63" fmla="*/ 1 h 175"/>
                    <a:gd name="T64" fmla="*/ 1 w 175"/>
                    <a:gd name="T65" fmla="*/ 1 h 175"/>
                    <a:gd name="T66" fmla="*/ 1 w 175"/>
                    <a:gd name="T67" fmla="*/ 1 h 175"/>
                    <a:gd name="T68" fmla="*/ 1 w 175"/>
                    <a:gd name="T69" fmla="*/ 1 h 175"/>
                    <a:gd name="T70" fmla="*/ 1 w 175"/>
                    <a:gd name="T71" fmla="*/ 1 h 175"/>
                    <a:gd name="T72" fmla="*/ 1 w 175"/>
                    <a:gd name="T73" fmla="*/ 1 h 175"/>
                    <a:gd name="T74" fmla="*/ 1 w 175"/>
                    <a:gd name="T75" fmla="*/ 1 h 175"/>
                    <a:gd name="T76" fmla="*/ 1 w 175"/>
                    <a:gd name="T77" fmla="*/ 1 h 175"/>
                    <a:gd name="T78" fmla="*/ 1 w 175"/>
                    <a:gd name="T79" fmla="*/ 1 h 175"/>
                    <a:gd name="T80" fmla="*/ 1 w 175"/>
                    <a:gd name="T81" fmla="*/ 1 h 175"/>
                    <a:gd name="T82" fmla="*/ 1 w 175"/>
                    <a:gd name="T83" fmla="*/ 1 h 175"/>
                    <a:gd name="T84" fmla="*/ 1 w 175"/>
                    <a:gd name="T85" fmla="*/ 1 h 175"/>
                    <a:gd name="T86" fmla="*/ 1 w 175"/>
                    <a:gd name="T87" fmla="*/ 1 h 175"/>
                    <a:gd name="T88" fmla="*/ 0 w 175"/>
                    <a:gd name="T89" fmla="*/ 1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5"/>
                    <a:gd name="T136" fmla="*/ 0 h 175"/>
                    <a:gd name="T137" fmla="*/ 175 w 175"/>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5" h="175">
                      <a:moveTo>
                        <a:pt x="0" y="88"/>
                      </a:moveTo>
                      <a:lnTo>
                        <a:pt x="1" y="70"/>
                      </a:lnTo>
                      <a:lnTo>
                        <a:pt x="7" y="54"/>
                      </a:lnTo>
                      <a:lnTo>
                        <a:pt x="15" y="39"/>
                      </a:lnTo>
                      <a:lnTo>
                        <a:pt x="25" y="27"/>
                      </a:lnTo>
                      <a:lnTo>
                        <a:pt x="32" y="21"/>
                      </a:lnTo>
                      <a:lnTo>
                        <a:pt x="39" y="15"/>
                      </a:lnTo>
                      <a:lnTo>
                        <a:pt x="46" y="10"/>
                      </a:lnTo>
                      <a:lnTo>
                        <a:pt x="54" y="7"/>
                      </a:lnTo>
                      <a:lnTo>
                        <a:pt x="62" y="4"/>
                      </a:lnTo>
                      <a:lnTo>
                        <a:pt x="70" y="1"/>
                      </a:lnTo>
                      <a:lnTo>
                        <a:pt x="79" y="0"/>
                      </a:lnTo>
                      <a:lnTo>
                        <a:pt x="87" y="0"/>
                      </a:lnTo>
                      <a:lnTo>
                        <a:pt x="95" y="0"/>
                      </a:lnTo>
                      <a:lnTo>
                        <a:pt x="105" y="1"/>
                      </a:lnTo>
                      <a:lnTo>
                        <a:pt x="113" y="4"/>
                      </a:lnTo>
                      <a:lnTo>
                        <a:pt x="121" y="7"/>
                      </a:lnTo>
                      <a:lnTo>
                        <a:pt x="129" y="10"/>
                      </a:lnTo>
                      <a:lnTo>
                        <a:pt x="136" y="15"/>
                      </a:lnTo>
                      <a:lnTo>
                        <a:pt x="143" y="21"/>
                      </a:lnTo>
                      <a:lnTo>
                        <a:pt x="150" y="27"/>
                      </a:lnTo>
                      <a:lnTo>
                        <a:pt x="160" y="39"/>
                      </a:lnTo>
                      <a:lnTo>
                        <a:pt x="168" y="54"/>
                      </a:lnTo>
                      <a:lnTo>
                        <a:pt x="174" y="70"/>
                      </a:lnTo>
                      <a:lnTo>
                        <a:pt x="175" y="88"/>
                      </a:lnTo>
                      <a:lnTo>
                        <a:pt x="173" y="105"/>
                      </a:lnTo>
                      <a:lnTo>
                        <a:pt x="168" y="122"/>
                      </a:lnTo>
                      <a:lnTo>
                        <a:pt x="160" y="137"/>
                      </a:lnTo>
                      <a:lnTo>
                        <a:pt x="150" y="150"/>
                      </a:lnTo>
                      <a:lnTo>
                        <a:pt x="137" y="160"/>
                      </a:lnTo>
                      <a:lnTo>
                        <a:pt x="122" y="168"/>
                      </a:lnTo>
                      <a:lnTo>
                        <a:pt x="105" y="173"/>
                      </a:lnTo>
                      <a:lnTo>
                        <a:pt x="87" y="175"/>
                      </a:lnTo>
                      <a:lnTo>
                        <a:pt x="79" y="175"/>
                      </a:lnTo>
                      <a:lnTo>
                        <a:pt x="70" y="174"/>
                      </a:lnTo>
                      <a:lnTo>
                        <a:pt x="62" y="172"/>
                      </a:lnTo>
                      <a:lnTo>
                        <a:pt x="54" y="169"/>
                      </a:lnTo>
                      <a:lnTo>
                        <a:pt x="46" y="166"/>
                      </a:lnTo>
                      <a:lnTo>
                        <a:pt x="39" y="161"/>
                      </a:lnTo>
                      <a:lnTo>
                        <a:pt x="32" y="156"/>
                      </a:lnTo>
                      <a:lnTo>
                        <a:pt x="25" y="150"/>
                      </a:lnTo>
                      <a:lnTo>
                        <a:pt x="15" y="137"/>
                      </a:lnTo>
                      <a:lnTo>
                        <a:pt x="7" y="122"/>
                      </a:lnTo>
                      <a:lnTo>
                        <a:pt x="1" y="105"/>
                      </a:lnTo>
                      <a:lnTo>
                        <a:pt x="0"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68" name="Freeform 38">
                  <a:extLst>
                    <a:ext uri="{FF2B5EF4-FFF2-40B4-BE49-F238E27FC236}">
                      <a16:creationId xmlns:a16="http://schemas.microsoft.com/office/drawing/2014/main" id="{320E9906-C463-8646-A8DD-5AE020C8DCC7}"/>
                    </a:ext>
                  </a:extLst>
                </p:cNvPr>
                <p:cNvSpPr>
                  <a:spLocks/>
                </p:cNvSpPr>
                <p:nvPr/>
              </p:nvSpPr>
              <p:spPr bwMode="auto">
                <a:xfrm>
                  <a:off x="5381" y="1803"/>
                  <a:ext cx="24" cy="24"/>
                </a:xfrm>
                <a:custGeom>
                  <a:avLst/>
                  <a:gdLst>
                    <a:gd name="T0" fmla="*/ 1 w 48"/>
                    <a:gd name="T1" fmla="*/ 1 h 47"/>
                    <a:gd name="T2" fmla="*/ 1 w 48"/>
                    <a:gd name="T3" fmla="*/ 1 h 47"/>
                    <a:gd name="T4" fmla="*/ 1 w 48"/>
                    <a:gd name="T5" fmla="*/ 1 h 47"/>
                    <a:gd name="T6" fmla="*/ 1 w 48"/>
                    <a:gd name="T7" fmla="*/ 1 h 47"/>
                    <a:gd name="T8" fmla="*/ 1 w 48"/>
                    <a:gd name="T9" fmla="*/ 1 h 47"/>
                    <a:gd name="T10" fmla="*/ 1 w 48"/>
                    <a:gd name="T11" fmla="*/ 1 h 47"/>
                    <a:gd name="T12" fmla="*/ 1 w 48"/>
                    <a:gd name="T13" fmla="*/ 1 h 47"/>
                    <a:gd name="T14" fmla="*/ 1 w 48"/>
                    <a:gd name="T15" fmla="*/ 1 h 47"/>
                    <a:gd name="T16" fmla="*/ 1 w 48"/>
                    <a:gd name="T17" fmla="*/ 0 h 47"/>
                    <a:gd name="T18" fmla="*/ 1 w 48"/>
                    <a:gd name="T19" fmla="*/ 1 h 47"/>
                    <a:gd name="T20" fmla="*/ 1 w 48"/>
                    <a:gd name="T21" fmla="*/ 1 h 47"/>
                    <a:gd name="T22" fmla="*/ 1 w 48"/>
                    <a:gd name="T23" fmla="*/ 1 h 47"/>
                    <a:gd name="T24" fmla="*/ 0 w 48"/>
                    <a:gd name="T25" fmla="*/ 1 h 47"/>
                    <a:gd name="T26" fmla="*/ 1 w 48"/>
                    <a:gd name="T27" fmla="*/ 1 h 47"/>
                    <a:gd name="T28" fmla="*/ 1 w 48"/>
                    <a:gd name="T29" fmla="*/ 1 h 47"/>
                    <a:gd name="T30" fmla="*/ 1 w 48"/>
                    <a:gd name="T31" fmla="*/ 1 h 47"/>
                    <a:gd name="T32" fmla="*/ 1 w 48"/>
                    <a:gd name="T33" fmla="*/ 1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47"/>
                    <a:gd name="T53" fmla="*/ 48 w 48"/>
                    <a:gd name="T54" fmla="*/ 47 h 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47">
                      <a:moveTo>
                        <a:pt x="24" y="47"/>
                      </a:moveTo>
                      <a:lnTo>
                        <a:pt x="33" y="45"/>
                      </a:lnTo>
                      <a:lnTo>
                        <a:pt x="41" y="40"/>
                      </a:lnTo>
                      <a:lnTo>
                        <a:pt x="46" y="32"/>
                      </a:lnTo>
                      <a:lnTo>
                        <a:pt x="48" y="23"/>
                      </a:lnTo>
                      <a:lnTo>
                        <a:pt x="46" y="13"/>
                      </a:lnTo>
                      <a:lnTo>
                        <a:pt x="41" y="7"/>
                      </a:lnTo>
                      <a:lnTo>
                        <a:pt x="33" y="2"/>
                      </a:lnTo>
                      <a:lnTo>
                        <a:pt x="24" y="0"/>
                      </a:lnTo>
                      <a:lnTo>
                        <a:pt x="15" y="2"/>
                      </a:lnTo>
                      <a:lnTo>
                        <a:pt x="7" y="7"/>
                      </a:lnTo>
                      <a:lnTo>
                        <a:pt x="2" y="13"/>
                      </a:lnTo>
                      <a:lnTo>
                        <a:pt x="0" y="23"/>
                      </a:lnTo>
                      <a:lnTo>
                        <a:pt x="2" y="32"/>
                      </a:lnTo>
                      <a:lnTo>
                        <a:pt x="7" y="40"/>
                      </a:lnTo>
                      <a:lnTo>
                        <a:pt x="15" y="45"/>
                      </a:lnTo>
                      <a:lnTo>
                        <a:pt x="24"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sp>
              <p:nvSpPr>
                <p:cNvPr id="18469" name="Freeform 39">
                  <a:extLst>
                    <a:ext uri="{FF2B5EF4-FFF2-40B4-BE49-F238E27FC236}">
                      <a16:creationId xmlns:a16="http://schemas.microsoft.com/office/drawing/2014/main" id="{2045E259-84E5-9C49-B59C-C5142B4D1FAC}"/>
                    </a:ext>
                  </a:extLst>
                </p:cNvPr>
                <p:cNvSpPr>
                  <a:spLocks/>
                </p:cNvSpPr>
                <p:nvPr/>
              </p:nvSpPr>
              <p:spPr bwMode="auto">
                <a:xfrm>
                  <a:off x="5237" y="1803"/>
                  <a:ext cx="24" cy="24"/>
                </a:xfrm>
                <a:custGeom>
                  <a:avLst/>
                  <a:gdLst>
                    <a:gd name="T0" fmla="*/ 0 w 49"/>
                    <a:gd name="T1" fmla="*/ 1 h 47"/>
                    <a:gd name="T2" fmla="*/ 0 w 49"/>
                    <a:gd name="T3" fmla="*/ 1 h 47"/>
                    <a:gd name="T4" fmla="*/ 0 w 49"/>
                    <a:gd name="T5" fmla="*/ 1 h 47"/>
                    <a:gd name="T6" fmla="*/ 0 w 49"/>
                    <a:gd name="T7" fmla="*/ 1 h 47"/>
                    <a:gd name="T8" fmla="*/ 0 w 49"/>
                    <a:gd name="T9" fmla="*/ 1 h 47"/>
                    <a:gd name="T10" fmla="*/ 0 w 49"/>
                    <a:gd name="T11" fmla="*/ 1 h 47"/>
                    <a:gd name="T12" fmla="*/ 0 w 49"/>
                    <a:gd name="T13" fmla="*/ 1 h 47"/>
                    <a:gd name="T14" fmla="*/ 0 w 49"/>
                    <a:gd name="T15" fmla="*/ 1 h 47"/>
                    <a:gd name="T16" fmla="*/ 0 w 49"/>
                    <a:gd name="T17" fmla="*/ 0 h 47"/>
                    <a:gd name="T18" fmla="*/ 0 w 49"/>
                    <a:gd name="T19" fmla="*/ 1 h 47"/>
                    <a:gd name="T20" fmla="*/ 0 w 49"/>
                    <a:gd name="T21" fmla="*/ 1 h 47"/>
                    <a:gd name="T22" fmla="*/ 0 w 49"/>
                    <a:gd name="T23" fmla="*/ 1 h 47"/>
                    <a:gd name="T24" fmla="*/ 0 w 49"/>
                    <a:gd name="T25" fmla="*/ 1 h 47"/>
                    <a:gd name="T26" fmla="*/ 0 w 49"/>
                    <a:gd name="T27" fmla="*/ 1 h 47"/>
                    <a:gd name="T28" fmla="*/ 0 w 49"/>
                    <a:gd name="T29" fmla="*/ 1 h 47"/>
                    <a:gd name="T30" fmla="*/ 0 w 49"/>
                    <a:gd name="T31" fmla="*/ 1 h 47"/>
                    <a:gd name="T32" fmla="*/ 0 w 49"/>
                    <a:gd name="T33" fmla="*/ 1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47"/>
                    <a:gd name="T53" fmla="*/ 49 w 49"/>
                    <a:gd name="T54" fmla="*/ 47 h 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47">
                      <a:moveTo>
                        <a:pt x="24" y="47"/>
                      </a:moveTo>
                      <a:lnTo>
                        <a:pt x="34" y="45"/>
                      </a:lnTo>
                      <a:lnTo>
                        <a:pt x="42" y="40"/>
                      </a:lnTo>
                      <a:lnTo>
                        <a:pt x="46" y="32"/>
                      </a:lnTo>
                      <a:lnTo>
                        <a:pt x="49" y="23"/>
                      </a:lnTo>
                      <a:lnTo>
                        <a:pt x="46" y="13"/>
                      </a:lnTo>
                      <a:lnTo>
                        <a:pt x="42" y="7"/>
                      </a:lnTo>
                      <a:lnTo>
                        <a:pt x="34" y="2"/>
                      </a:lnTo>
                      <a:lnTo>
                        <a:pt x="24" y="0"/>
                      </a:lnTo>
                      <a:lnTo>
                        <a:pt x="15" y="2"/>
                      </a:lnTo>
                      <a:lnTo>
                        <a:pt x="7" y="7"/>
                      </a:lnTo>
                      <a:lnTo>
                        <a:pt x="2" y="13"/>
                      </a:lnTo>
                      <a:lnTo>
                        <a:pt x="0" y="23"/>
                      </a:lnTo>
                      <a:lnTo>
                        <a:pt x="2" y="32"/>
                      </a:lnTo>
                      <a:lnTo>
                        <a:pt x="7" y="40"/>
                      </a:lnTo>
                      <a:lnTo>
                        <a:pt x="15" y="45"/>
                      </a:lnTo>
                      <a:lnTo>
                        <a:pt x="24"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grpSp>
            <p:nvGrpSpPr>
              <p:cNvPr id="18460" name="Group 40">
                <a:extLst>
                  <a:ext uri="{FF2B5EF4-FFF2-40B4-BE49-F238E27FC236}">
                    <a16:creationId xmlns:a16="http://schemas.microsoft.com/office/drawing/2014/main" id="{276258F3-4F28-2348-BF1B-5994BF60D4CF}"/>
                  </a:ext>
                </a:extLst>
              </p:cNvPr>
              <p:cNvGrpSpPr>
                <a:grpSpLocks/>
              </p:cNvGrpSpPr>
              <p:nvPr/>
            </p:nvGrpSpPr>
            <p:grpSpPr bwMode="auto">
              <a:xfrm>
                <a:off x="4465" y="2370"/>
                <a:ext cx="125" cy="163"/>
                <a:chOff x="3163" y="1413"/>
                <a:chExt cx="125" cy="163"/>
              </a:xfrm>
            </p:grpSpPr>
            <p:sp>
              <p:nvSpPr>
                <p:cNvPr id="18461" name="Rectangle 41">
                  <a:extLst>
                    <a:ext uri="{FF2B5EF4-FFF2-40B4-BE49-F238E27FC236}">
                      <a16:creationId xmlns:a16="http://schemas.microsoft.com/office/drawing/2014/main" id="{855BDD72-F4A1-F747-96F8-B1FFB1EE6F91}"/>
                    </a:ext>
                  </a:extLst>
                </p:cNvPr>
                <p:cNvSpPr>
                  <a:spLocks noChangeArrowheads="1"/>
                </p:cNvSpPr>
                <p:nvPr/>
              </p:nvSpPr>
              <p:spPr bwMode="auto">
                <a:xfrm>
                  <a:off x="3209" y="1413"/>
                  <a:ext cx="33" cy="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8462" name="Freeform 42">
                  <a:extLst>
                    <a:ext uri="{FF2B5EF4-FFF2-40B4-BE49-F238E27FC236}">
                      <a16:creationId xmlns:a16="http://schemas.microsoft.com/office/drawing/2014/main" id="{B83E814B-A9AB-D54D-8619-3FA4F5150E67}"/>
                    </a:ext>
                  </a:extLst>
                </p:cNvPr>
                <p:cNvSpPr>
                  <a:spLocks/>
                </p:cNvSpPr>
                <p:nvPr/>
              </p:nvSpPr>
              <p:spPr bwMode="auto">
                <a:xfrm>
                  <a:off x="3163" y="1475"/>
                  <a:ext cx="125" cy="101"/>
                </a:xfrm>
                <a:custGeom>
                  <a:avLst/>
                  <a:gdLst>
                    <a:gd name="T0" fmla="*/ 1 w 250"/>
                    <a:gd name="T1" fmla="*/ 0 h 204"/>
                    <a:gd name="T2" fmla="*/ 0 w 250"/>
                    <a:gd name="T3" fmla="*/ 0 h 204"/>
                    <a:gd name="T4" fmla="*/ 1 w 250"/>
                    <a:gd name="T5" fmla="*/ 0 h 204"/>
                    <a:gd name="T6" fmla="*/ 1 w 250"/>
                    <a:gd name="T7" fmla="*/ 0 h 204"/>
                    <a:gd name="T8" fmla="*/ 1 w 250"/>
                    <a:gd name="T9" fmla="*/ 0 h 204"/>
                    <a:gd name="T10" fmla="*/ 1 w 250"/>
                    <a:gd name="T11" fmla="*/ 0 h 204"/>
                    <a:gd name="T12" fmla="*/ 1 w 250"/>
                    <a:gd name="T13" fmla="*/ 0 h 204"/>
                    <a:gd name="T14" fmla="*/ 1 w 250"/>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250"/>
                    <a:gd name="T25" fmla="*/ 0 h 204"/>
                    <a:gd name="T26" fmla="*/ 250 w 250"/>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0" h="204">
                      <a:moveTo>
                        <a:pt x="92" y="66"/>
                      </a:moveTo>
                      <a:lnTo>
                        <a:pt x="0" y="66"/>
                      </a:lnTo>
                      <a:lnTo>
                        <a:pt x="125" y="204"/>
                      </a:lnTo>
                      <a:lnTo>
                        <a:pt x="250" y="66"/>
                      </a:lnTo>
                      <a:lnTo>
                        <a:pt x="159" y="66"/>
                      </a:lnTo>
                      <a:lnTo>
                        <a:pt x="159" y="0"/>
                      </a:lnTo>
                      <a:lnTo>
                        <a:pt x="92" y="0"/>
                      </a:lnTo>
                      <a:lnTo>
                        <a:pt x="9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ES"/>
                </a:p>
              </p:txBody>
            </p:sp>
          </p:grpSp>
        </p:grpSp>
        <p:sp>
          <p:nvSpPr>
            <p:cNvPr id="18456" name="Text Box 82">
              <a:extLst>
                <a:ext uri="{FF2B5EF4-FFF2-40B4-BE49-F238E27FC236}">
                  <a16:creationId xmlns:a16="http://schemas.microsoft.com/office/drawing/2014/main" id="{F76E5E26-2683-4447-856B-14F669903B31}"/>
                </a:ext>
              </a:extLst>
            </p:cNvPr>
            <p:cNvSpPr txBox="1">
              <a:spLocks noChangeArrowheads="1"/>
            </p:cNvSpPr>
            <p:nvPr/>
          </p:nvSpPr>
          <p:spPr bwMode="auto">
            <a:xfrm>
              <a:off x="3364" y="3120"/>
              <a:ext cx="10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r>
                <a:rPr lang="es-ES_tradnl" altLang="en-US" sz="1200">
                  <a:latin typeface="Arial Black" panose="020B0604020202020204" pitchFamily="34" charset="0"/>
                </a:rPr>
                <a:t>Aplicación Web </a:t>
              </a:r>
              <a:r>
                <a:rPr lang="es-ES_tradnl" altLang="en-US" sz="1200">
                  <a:latin typeface="Arial" panose="020B0604020202020204" pitchFamily="34" charset="0"/>
                </a:rPr>
                <a:t>Service Requester</a:t>
              </a:r>
              <a:endParaRPr lang="es-ES" altLang="en-US" sz="1200">
                <a:latin typeface="Arial" panose="020B0604020202020204" pitchFamily="34" charset="0"/>
              </a:endParaRPr>
            </a:p>
          </p:txBody>
        </p:sp>
      </p:grpSp>
      <p:grpSp>
        <p:nvGrpSpPr>
          <p:cNvPr id="18450" name="Group 2">
            <a:extLst>
              <a:ext uri="{FF2B5EF4-FFF2-40B4-BE49-F238E27FC236}">
                <a16:creationId xmlns:a16="http://schemas.microsoft.com/office/drawing/2014/main" id="{D9B36CB5-86CE-3344-9A16-9925D117FE4C}"/>
              </a:ext>
            </a:extLst>
          </p:cNvPr>
          <p:cNvGrpSpPr>
            <a:grpSpLocks/>
          </p:cNvGrpSpPr>
          <p:nvPr/>
        </p:nvGrpSpPr>
        <p:grpSpPr bwMode="auto">
          <a:xfrm>
            <a:off x="50800" y="1257300"/>
            <a:ext cx="1730375" cy="419100"/>
            <a:chOff x="32" y="792"/>
            <a:chExt cx="1090" cy="264"/>
          </a:xfrm>
        </p:grpSpPr>
        <p:grpSp>
          <p:nvGrpSpPr>
            <p:cNvPr id="18451" name="Group 3">
              <a:extLst>
                <a:ext uri="{FF2B5EF4-FFF2-40B4-BE49-F238E27FC236}">
                  <a16:creationId xmlns:a16="http://schemas.microsoft.com/office/drawing/2014/main" id="{C391C70C-7462-B14B-BAB4-F74CB7AE414F}"/>
                </a:ext>
              </a:extLst>
            </p:cNvPr>
            <p:cNvGrpSpPr>
              <a:grpSpLocks/>
            </p:cNvGrpSpPr>
            <p:nvPr/>
          </p:nvGrpSpPr>
          <p:grpSpPr bwMode="auto">
            <a:xfrm>
              <a:off x="66" y="864"/>
              <a:ext cx="1056" cy="192"/>
              <a:chOff x="65" y="464"/>
              <a:chExt cx="1056" cy="192"/>
            </a:xfrm>
          </p:grpSpPr>
          <p:sp>
            <p:nvSpPr>
              <p:cNvPr id="18453" name="AutoShape 4">
                <a:extLst>
                  <a:ext uri="{FF2B5EF4-FFF2-40B4-BE49-F238E27FC236}">
                    <a16:creationId xmlns:a16="http://schemas.microsoft.com/office/drawing/2014/main" id="{A15E9FFF-F09E-914D-9D7E-52BB74CFDC19}"/>
                  </a:ext>
                </a:extLst>
              </p:cNvPr>
              <p:cNvSpPr>
                <a:spLocks noChangeArrowheads="1"/>
              </p:cNvSpPr>
              <p:nvPr/>
            </p:nvSpPr>
            <p:spPr bwMode="auto">
              <a:xfrm>
                <a:off x="100" y="488"/>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8454" name="Text Box 5">
                <a:extLst>
                  <a:ext uri="{FF2B5EF4-FFF2-40B4-BE49-F238E27FC236}">
                    <a16:creationId xmlns:a16="http://schemas.microsoft.com/office/drawing/2014/main" id="{0873994F-BF2B-0B4E-9A95-6DE02BA87330}"/>
                  </a:ext>
                </a:extLst>
              </p:cNvPr>
              <p:cNvSpPr txBox="1">
                <a:spLocks noChangeArrowheads="1"/>
              </p:cNvSpPr>
              <p:nvPr/>
            </p:nvSpPr>
            <p:spPr bwMode="auto">
              <a:xfrm>
                <a:off x="65" y="464"/>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8452" name="Freeform 6">
              <a:extLst>
                <a:ext uri="{FF2B5EF4-FFF2-40B4-BE49-F238E27FC236}">
                  <a16:creationId xmlns:a16="http://schemas.microsoft.com/office/drawing/2014/main" id="{8675D48B-006C-0E45-91B0-395DCF467A99}"/>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362947"/>
                                        </p:tgtEl>
                                      </p:cBhvr>
                                    </p:animEffect>
                                    <p:animScale>
                                      <p:cBhvr>
                                        <p:cTn id="7" dur="500" autoRev="1" fill="hold"/>
                                        <p:tgtEl>
                                          <p:spTgt spid="1362947"/>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362948"/>
                                        </p:tgtEl>
                                        <p:attrNameLst>
                                          <p:attrName>style.visibility</p:attrName>
                                        </p:attrNameLst>
                                      </p:cBhvr>
                                      <p:to>
                                        <p:strVal val="visible"/>
                                      </p:to>
                                    </p:set>
                                    <p:anim calcmode="lin" valueType="num">
                                      <p:cBhvr>
                                        <p:cTn id="10" dur="1000" fill="hold"/>
                                        <p:tgtEl>
                                          <p:spTgt spid="1362948"/>
                                        </p:tgtEl>
                                        <p:attrNameLst>
                                          <p:attrName>ppt_w</p:attrName>
                                        </p:attrNameLst>
                                      </p:cBhvr>
                                      <p:tavLst>
                                        <p:tav tm="0">
                                          <p:val>
                                            <p:strVal val="#ppt_w*0.70"/>
                                          </p:val>
                                        </p:tav>
                                        <p:tav tm="100000">
                                          <p:val>
                                            <p:strVal val="#ppt_w"/>
                                          </p:val>
                                        </p:tav>
                                      </p:tavLst>
                                    </p:anim>
                                    <p:anim calcmode="lin" valueType="num">
                                      <p:cBhvr>
                                        <p:cTn id="11" dur="1000" fill="hold"/>
                                        <p:tgtEl>
                                          <p:spTgt spid="1362948"/>
                                        </p:tgtEl>
                                        <p:attrNameLst>
                                          <p:attrName>ppt_h</p:attrName>
                                        </p:attrNameLst>
                                      </p:cBhvr>
                                      <p:tavLst>
                                        <p:tav tm="0">
                                          <p:val>
                                            <p:strVal val="#ppt_h"/>
                                          </p:val>
                                        </p:tav>
                                        <p:tav tm="100000">
                                          <p:val>
                                            <p:strVal val="#ppt_h"/>
                                          </p:val>
                                        </p:tav>
                                      </p:tavLst>
                                    </p:anim>
                                    <p:animEffect transition="in" filter="fade">
                                      <p:cBhvr>
                                        <p:cTn id="12" dur="1000"/>
                                        <p:tgtEl>
                                          <p:spTgt spid="1362948"/>
                                        </p:tgtEl>
                                      </p:cBhvr>
                                    </p:animEffect>
                                  </p:childTnLst>
                                  <p:subTnLst>
                                    <p:audio>
                                      <p:cMediaNode>
                                        <p:cTn display="0" masterRel="sameClick">
                                          <p:stCondLst>
                                            <p:cond evt="begin" delay="0">
                                              <p:tn val="8"/>
                                            </p:cond>
                                          </p:stCondLst>
                                          <p:endCondLst>
                                            <p:cond evt="onStopAudio" delay="0">
                                              <p:tgtEl>
                                                <p:sldTgt/>
                                              </p:tgtEl>
                                            </p:cond>
                                          </p:endCondLst>
                                        </p:cTn>
                                        <p:tgtEl>
                                          <p:sndTgt r:embed="rId2" name="wind.wav"/>
                                        </p:tgtEl>
                                      </p:cMediaNode>
                                    </p:audio>
                                  </p:sub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0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363009"/>
                                        </p:tgtEl>
                                        <p:attrNameLst>
                                          <p:attrName>style.visibility</p:attrName>
                                        </p:attrNameLst>
                                      </p:cBhvr>
                                      <p:to>
                                        <p:strVal val="visible"/>
                                      </p:to>
                                    </p:set>
                                    <p:animEffect transition="in" filter="wipe(down)">
                                      <p:cBhvr>
                                        <p:cTn id="30" dur="500"/>
                                        <p:tgtEl>
                                          <p:spTgt spid="136300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63011"/>
                                        </p:tgtEl>
                                        <p:attrNameLst>
                                          <p:attrName>style.visibility</p:attrName>
                                        </p:attrNameLst>
                                      </p:cBhvr>
                                      <p:to>
                                        <p:strVal val="visible"/>
                                      </p:to>
                                    </p:set>
                                    <p:animEffect transition="in" filter="fade">
                                      <p:cBhvr>
                                        <p:cTn id="33" dur="2000"/>
                                        <p:tgtEl>
                                          <p:spTgt spid="1363011"/>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20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363008"/>
                                        </p:tgtEl>
                                        <p:attrNameLst>
                                          <p:attrName>style.visibility</p:attrName>
                                        </p:attrNameLst>
                                      </p:cBhvr>
                                      <p:to>
                                        <p:strVal val="visible"/>
                                      </p:to>
                                    </p:set>
                                    <p:animEffect transition="in" filter="wipe(down)">
                                      <p:cBhvr>
                                        <p:cTn id="41" dur="500"/>
                                        <p:tgtEl>
                                          <p:spTgt spid="136300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63012"/>
                                        </p:tgtEl>
                                        <p:attrNameLst>
                                          <p:attrName>style.visibility</p:attrName>
                                        </p:attrNameLst>
                                      </p:cBhvr>
                                      <p:to>
                                        <p:strVal val="visible"/>
                                      </p:to>
                                    </p:set>
                                    <p:animEffect transition="in" filter="fade">
                                      <p:cBhvr>
                                        <p:cTn id="44" dur="2000"/>
                                        <p:tgtEl>
                                          <p:spTgt spid="1363012"/>
                                        </p:tgtEl>
                                      </p:cBhvr>
                                    </p:animEffect>
                                  </p:childTnLst>
                                </p:cTn>
                              </p:par>
                              <p:par>
                                <p:cTn id="45" presetID="10"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20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363007"/>
                                        </p:tgtEl>
                                        <p:attrNameLst>
                                          <p:attrName>style.visibility</p:attrName>
                                        </p:attrNameLst>
                                      </p:cBhvr>
                                      <p:to>
                                        <p:strVal val="visible"/>
                                      </p:to>
                                    </p:set>
                                    <p:animEffect transition="in" filter="wipe(up)">
                                      <p:cBhvr>
                                        <p:cTn id="52" dur="500"/>
                                        <p:tgtEl>
                                          <p:spTgt spid="1363007"/>
                                        </p:tgtEl>
                                      </p:cBhvr>
                                    </p:animEffect>
                                  </p:childTnLst>
                                </p:cTn>
                              </p:par>
                            </p:childTnLst>
                          </p:cTn>
                        </p:par>
                        <p:par>
                          <p:cTn id="53" fill="hold" nodeType="afterGroup">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363013"/>
                                        </p:tgtEl>
                                        <p:attrNameLst>
                                          <p:attrName>style.visibility</p:attrName>
                                        </p:attrNameLst>
                                      </p:cBhvr>
                                      <p:to>
                                        <p:strVal val="visible"/>
                                      </p:to>
                                    </p:set>
                                    <p:animEffect transition="in" filter="fade">
                                      <p:cBhvr>
                                        <p:cTn id="56" dur="2000"/>
                                        <p:tgtEl>
                                          <p:spTgt spid="1363013"/>
                                        </p:tgtEl>
                                      </p:cBhvr>
                                    </p:animEffect>
                                  </p:childTnLst>
                                </p:cTn>
                              </p:par>
                              <p:par>
                                <p:cTn id="57" presetID="10"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2000"/>
                                        <p:tgtEl>
                                          <p:spTgt spid="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5" presetClass="entr" presetSubtype="0" fill="hold" nodeType="clickEffect">
                                  <p:stCondLst>
                                    <p:cond delay="0"/>
                                  </p:stCondLst>
                                  <p:childTnLst>
                                    <p:set>
                                      <p:cBhvr>
                                        <p:cTn id="63" dur="1" fill="hold">
                                          <p:stCondLst>
                                            <p:cond delay="0"/>
                                          </p:stCondLst>
                                        </p:cTn>
                                        <p:tgtEl>
                                          <p:spTgt spid="1363010"/>
                                        </p:tgtEl>
                                        <p:attrNameLst>
                                          <p:attrName>style.visibility</p:attrName>
                                        </p:attrNameLst>
                                      </p:cBhvr>
                                      <p:to>
                                        <p:strVal val="visible"/>
                                      </p:to>
                                    </p:set>
                                    <p:anim calcmode="lin" valueType="num">
                                      <p:cBhvr>
                                        <p:cTn id="64" dur="1000" fill="hold"/>
                                        <p:tgtEl>
                                          <p:spTgt spid="1363010"/>
                                        </p:tgtEl>
                                        <p:attrNameLst>
                                          <p:attrName>ppt_w</p:attrName>
                                        </p:attrNameLst>
                                      </p:cBhvr>
                                      <p:tavLst>
                                        <p:tav tm="0">
                                          <p:val>
                                            <p:strVal val="#ppt_w*0.70"/>
                                          </p:val>
                                        </p:tav>
                                        <p:tav tm="100000">
                                          <p:val>
                                            <p:strVal val="#ppt_w"/>
                                          </p:val>
                                        </p:tav>
                                      </p:tavLst>
                                    </p:anim>
                                    <p:anim calcmode="lin" valueType="num">
                                      <p:cBhvr>
                                        <p:cTn id="65" dur="1000" fill="hold"/>
                                        <p:tgtEl>
                                          <p:spTgt spid="1363010"/>
                                        </p:tgtEl>
                                        <p:attrNameLst>
                                          <p:attrName>ppt_h</p:attrName>
                                        </p:attrNameLst>
                                      </p:cBhvr>
                                      <p:tavLst>
                                        <p:tav tm="0">
                                          <p:val>
                                            <p:strVal val="#ppt_h"/>
                                          </p:val>
                                        </p:tav>
                                        <p:tav tm="100000">
                                          <p:val>
                                            <p:strVal val="#ppt_h"/>
                                          </p:val>
                                        </p:tav>
                                      </p:tavLst>
                                    </p:anim>
                                    <p:animEffect transition="in" filter="fade">
                                      <p:cBhvr>
                                        <p:cTn id="66" dur="1000"/>
                                        <p:tgtEl>
                                          <p:spTgt spid="13630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63014"/>
                                        </p:tgtEl>
                                        <p:attrNameLst>
                                          <p:attrName>style.visibility</p:attrName>
                                        </p:attrNameLst>
                                      </p:cBhvr>
                                      <p:to>
                                        <p:strVal val="visible"/>
                                      </p:to>
                                    </p:set>
                                    <p:animEffect transition="in" filter="fade">
                                      <p:cBhvr>
                                        <p:cTn id="69" dur="2000"/>
                                        <p:tgtEl>
                                          <p:spTgt spid="1363014"/>
                                        </p:tgtEl>
                                      </p:cBhvr>
                                    </p:animEffect>
                                  </p:childTnLst>
                                </p:cTn>
                              </p:par>
                              <p:par>
                                <p:cTn id="70" presetID="10" presetClass="entr" presetSubtype="0" fill="hold" nodeType="with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947" grpId="0"/>
      <p:bldP spid="1362948" grpId="0" autoUpdateAnimBg="0"/>
      <p:bldP spid="1363011" grpId="0" animBg="1"/>
      <p:bldP spid="1363012" grpId="0" animBg="1"/>
      <p:bldP spid="1363013" grpId="0" animBg="1"/>
      <p:bldP spid="13630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4C835613-0504-C041-A9C1-0304F59E6A8F}"/>
              </a:ext>
            </a:extLst>
          </p:cNvPr>
          <p:cNvSpPr>
            <a:spLocks noGrp="1" noChangeArrowheads="1"/>
          </p:cNvSpPr>
          <p:nvPr>
            <p:ph type="body" idx="1"/>
          </p:nvPr>
        </p:nvSpPr>
        <p:spPr>
          <a:xfrm>
            <a:off x="1889125" y="1143000"/>
            <a:ext cx="7254875" cy="5638800"/>
          </a:xfrm>
        </p:spPr>
        <p:txBody>
          <a:bodyPr/>
          <a:lstStyle/>
          <a:p>
            <a:pPr marL="439738" indent="-439738" eaLnBrk="1" hangingPunct="1">
              <a:lnSpc>
                <a:spcPct val="80000"/>
              </a:lnSpc>
            </a:pPr>
            <a:r>
              <a:rPr lang="es-ES" altLang="en-US" sz="1800"/>
              <a:t>XML (eXtensible Markup Language)</a:t>
            </a:r>
          </a:p>
          <a:p>
            <a:pPr marL="904875" lvl="1" eaLnBrk="1" hangingPunct="1">
              <a:lnSpc>
                <a:spcPct val="90000"/>
              </a:lnSpc>
              <a:spcAft>
                <a:spcPct val="40000"/>
              </a:spcAft>
            </a:pPr>
            <a:r>
              <a:rPr lang="es-ES" altLang="en-US" sz="1600"/>
              <a:t>Solución para el intercambio de datos de una forma transparente</a:t>
            </a:r>
          </a:p>
          <a:p>
            <a:pPr marL="439738" indent="-439738" eaLnBrk="1" hangingPunct="1">
              <a:lnSpc>
                <a:spcPct val="80000"/>
              </a:lnSpc>
              <a:spcBef>
                <a:spcPct val="60000"/>
              </a:spcBef>
              <a:spcAft>
                <a:spcPct val="30000"/>
              </a:spcAft>
            </a:pPr>
            <a:r>
              <a:rPr lang="es-ES" altLang="en-US" sz="1800"/>
              <a:t>SOAP (Simple Object Access Protocol)</a:t>
            </a:r>
          </a:p>
          <a:p>
            <a:pPr marL="904875" lvl="1" eaLnBrk="1" hangingPunct="1">
              <a:lnSpc>
                <a:spcPct val="90000"/>
              </a:lnSpc>
              <a:spcAft>
                <a:spcPct val="40000"/>
              </a:spcAft>
            </a:pPr>
            <a:r>
              <a:rPr lang="es-ES" altLang="en-US" sz="1600"/>
              <a:t>Plataforma para el intercambio de servicios sobre la red.</a:t>
            </a:r>
          </a:p>
          <a:p>
            <a:pPr marL="904875" lvl="1" eaLnBrk="1" hangingPunct="1">
              <a:lnSpc>
                <a:spcPct val="90000"/>
              </a:lnSpc>
              <a:spcAft>
                <a:spcPct val="40000"/>
              </a:spcAft>
            </a:pPr>
            <a:r>
              <a:rPr lang="es-ES" altLang="en-US" sz="1600"/>
              <a:t>Protocolo con el que hablan los servicios.</a:t>
            </a:r>
          </a:p>
          <a:p>
            <a:pPr marL="904875" lvl="1" eaLnBrk="1" hangingPunct="1">
              <a:lnSpc>
                <a:spcPct val="90000"/>
              </a:lnSpc>
              <a:spcAft>
                <a:spcPct val="40000"/>
              </a:spcAft>
            </a:pPr>
            <a:r>
              <a:rPr lang="es-ES_tradnl" altLang="en-US" sz="1600"/>
              <a:t>Permite a las aplicaciones invocar métodos de objetos remotos</a:t>
            </a:r>
            <a:endParaRPr lang="es-ES" altLang="en-US" sz="1600"/>
          </a:p>
          <a:p>
            <a:pPr marL="904875" lvl="1" eaLnBrk="1" hangingPunct="1">
              <a:lnSpc>
                <a:spcPct val="90000"/>
              </a:lnSpc>
              <a:spcAft>
                <a:spcPct val="40000"/>
              </a:spcAft>
            </a:pPr>
            <a:r>
              <a:rPr lang="es-ES_tradnl" altLang="en-US" sz="1600"/>
              <a:t>Actúa sobre HTTP (en la práctica: sustituye a HTTP)</a:t>
            </a:r>
            <a:endParaRPr lang="es-ES" altLang="en-US" sz="1600"/>
          </a:p>
          <a:p>
            <a:pPr marL="439738" indent="-439738" eaLnBrk="1" hangingPunct="1">
              <a:lnSpc>
                <a:spcPct val="80000"/>
              </a:lnSpc>
              <a:spcBef>
                <a:spcPct val="60000"/>
              </a:spcBef>
              <a:spcAft>
                <a:spcPct val="30000"/>
              </a:spcAft>
            </a:pPr>
            <a:r>
              <a:rPr lang="es-ES" altLang="en-US" sz="1800"/>
              <a:t>UDDI (</a:t>
            </a:r>
            <a:r>
              <a:rPr lang="en-US" altLang="en-US" sz="1800"/>
              <a:t>Universal Description, Discovery and Integration</a:t>
            </a:r>
            <a:r>
              <a:rPr lang="es-ES" altLang="en-US" sz="1800"/>
              <a:t>)</a:t>
            </a:r>
          </a:p>
          <a:p>
            <a:pPr marL="904875" lvl="1" eaLnBrk="1" hangingPunct="1">
              <a:lnSpc>
                <a:spcPct val="90000"/>
              </a:lnSpc>
              <a:spcAft>
                <a:spcPct val="40000"/>
              </a:spcAft>
            </a:pPr>
            <a:r>
              <a:rPr lang="es-ES" altLang="en-US" sz="1600">
                <a:sym typeface="Wingdings" pitchFamily="2" charset="2"/>
              </a:rPr>
              <a:t>Permite descubrir con quién comunicarse y dónde</a:t>
            </a:r>
            <a:endParaRPr lang="es-ES" altLang="en-US" sz="1600"/>
          </a:p>
          <a:p>
            <a:pPr marL="439738" indent="-439738" eaLnBrk="1" hangingPunct="1">
              <a:lnSpc>
                <a:spcPct val="80000"/>
              </a:lnSpc>
              <a:spcBef>
                <a:spcPct val="60000"/>
              </a:spcBef>
              <a:spcAft>
                <a:spcPct val="30000"/>
              </a:spcAft>
            </a:pPr>
            <a:r>
              <a:rPr lang="es-ES" altLang="en-US" sz="1800"/>
              <a:t>WSDL (Web Service Description Language)</a:t>
            </a:r>
          </a:p>
          <a:p>
            <a:pPr marL="904875" lvl="1" eaLnBrk="1" hangingPunct="1">
              <a:lnSpc>
                <a:spcPct val="90000"/>
              </a:lnSpc>
              <a:spcAft>
                <a:spcPct val="40000"/>
              </a:spcAft>
            </a:pPr>
            <a:r>
              <a:rPr lang="es-ES" altLang="en-US" sz="1600"/>
              <a:t>Describe los mensajes SOAP que definen un servicio Web en particular </a:t>
            </a:r>
          </a:p>
          <a:p>
            <a:pPr marL="904875" lvl="1" eaLnBrk="1" hangingPunct="1">
              <a:lnSpc>
                <a:spcPct val="90000"/>
              </a:lnSpc>
              <a:spcAft>
                <a:spcPct val="40000"/>
              </a:spcAft>
            </a:pPr>
            <a:r>
              <a:rPr lang="es-ES" altLang="en-US" sz="1600"/>
              <a:t>Utiliza un IDL (Interface Definition Language) de servicios</a:t>
            </a:r>
          </a:p>
          <a:p>
            <a:pPr marL="904875" lvl="1" eaLnBrk="1" hangingPunct="1">
              <a:lnSpc>
                <a:spcPct val="90000"/>
              </a:lnSpc>
              <a:spcAft>
                <a:spcPct val="40000"/>
              </a:spcAft>
            </a:pPr>
            <a:r>
              <a:rPr lang="es-ES" altLang="en-US" sz="1600"/>
              <a:t>Los registros UDDI </a:t>
            </a:r>
            <a:r>
              <a:rPr lang="es-ES" altLang="en-US" sz="1600" i="1"/>
              <a:t>apuntan</a:t>
            </a:r>
            <a:r>
              <a:rPr lang="es-ES" altLang="en-US" sz="1600"/>
              <a:t> a una hoja WSDL</a:t>
            </a:r>
          </a:p>
        </p:txBody>
      </p:sp>
      <p:sp>
        <p:nvSpPr>
          <p:cNvPr id="1363971" name="Rectangle 3">
            <a:extLst>
              <a:ext uri="{FF2B5EF4-FFF2-40B4-BE49-F238E27FC236}">
                <a16:creationId xmlns:a16="http://schemas.microsoft.com/office/drawing/2014/main" id="{BE8BDD4F-7B8D-9C46-824B-CFA03A6656A8}"/>
              </a:ext>
            </a:extLst>
          </p:cNvPr>
          <p:cNvSpPr>
            <a:spLocks noGrp="1" noChangeArrowheads="1"/>
          </p:cNvSpPr>
          <p:nvPr>
            <p:ph type="title"/>
          </p:nvPr>
        </p:nvSpPr>
        <p:spPr/>
        <p:txBody>
          <a:bodyPr/>
          <a:lstStyle/>
          <a:p>
            <a:pPr eaLnBrk="1" hangingPunct="1"/>
            <a:r>
              <a:rPr lang="es-ES" altLang="en-US"/>
              <a:t>servicios web</a:t>
            </a:r>
          </a:p>
        </p:txBody>
      </p:sp>
      <p:sp>
        <p:nvSpPr>
          <p:cNvPr id="1363972" name="Text Box 4">
            <a:extLst>
              <a:ext uri="{FF2B5EF4-FFF2-40B4-BE49-F238E27FC236}">
                <a16:creationId xmlns:a16="http://schemas.microsoft.com/office/drawing/2014/main" id="{9A36509E-7C2E-014F-B176-4AC205545206}"/>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_tradnl" altLang="en-US" sz="2400">
                <a:solidFill>
                  <a:schemeClr val="hlink"/>
                </a:solidFill>
              </a:rPr>
              <a:t>protocolos</a:t>
            </a:r>
            <a:endParaRPr lang="es-ES" altLang="en-US" sz="2400">
              <a:solidFill>
                <a:schemeClr val="hlink"/>
              </a:solidFill>
            </a:endParaRPr>
          </a:p>
        </p:txBody>
      </p:sp>
      <p:grpSp>
        <p:nvGrpSpPr>
          <p:cNvPr id="19460" name="Group 2">
            <a:extLst>
              <a:ext uri="{FF2B5EF4-FFF2-40B4-BE49-F238E27FC236}">
                <a16:creationId xmlns:a16="http://schemas.microsoft.com/office/drawing/2014/main" id="{237AD67C-334A-0143-8A4F-20E40FFDE8F1}"/>
              </a:ext>
            </a:extLst>
          </p:cNvPr>
          <p:cNvGrpSpPr>
            <a:grpSpLocks/>
          </p:cNvGrpSpPr>
          <p:nvPr/>
        </p:nvGrpSpPr>
        <p:grpSpPr bwMode="auto">
          <a:xfrm>
            <a:off x="50800" y="1257300"/>
            <a:ext cx="1746250" cy="439738"/>
            <a:chOff x="32" y="792"/>
            <a:chExt cx="1100" cy="277"/>
          </a:xfrm>
        </p:grpSpPr>
        <p:grpSp>
          <p:nvGrpSpPr>
            <p:cNvPr id="19461" name="Group 3">
              <a:extLst>
                <a:ext uri="{FF2B5EF4-FFF2-40B4-BE49-F238E27FC236}">
                  <a16:creationId xmlns:a16="http://schemas.microsoft.com/office/drawing/2014/main" id="{5D455840-E9E1-9341-B8CC-E8CFC929A810}"/>
                </a:ext>
              </a:extLst>
            </p:cNvPr>
            <p:cNvGrpSpPr>
              <a:grpSpLocks/>
            </p:cNvGrpSpPr>
            <p:nvPr/>
          </p:nvGrpSpPr>
          <p:grpSpPr bwMode="auto">
            <a:xfrm>
              <a:off x="76" y="877"/>
              <a:ext cx="1056" cy="192"/>
              <a:chOff x="75" y="477"/>
              <a:chExt cx="1056" cy="192"/>
            </a:xfrm>
          </p:grpSpPr>
          <p:sp>
            <p:nvSpPr>
              <p:cNvPr id="19463" name="AutoShape 4">
                <a:extLst>
                  <a:ext uri="{FF2B5EF4-FFF2-40B4-BE49-F238E27FC236}">
                    <a16:creationId xmlns:a16="http://schemas.microsoft.com/office/drawing/2014/main" id="{C4377201-D0AA-6E4C-AA87-8E1E341B8F54}"/>
                  </a:ext>
                </a:extLst>
              </p:cNvPr>
              <p:cNvSpPr>
                <a:spLocks noChangeArrowheads="1"/>
              </p:cNvSpPr>
              <p:nvPr/>
            </p:nvSpPr>
            <p:spPr bwMode="auto">
              <a:xfrm>
                <a:off x="75" y="507"/>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19464" name="Text Box 5">
                <a:extLst>
                  <a:ext uri="{FF2B5EF4-FFF2-40B4-BE49-F238E27FC236}">
                    <a16:creationId xmlns:a16="http://schemas.microsoft.com/office/drawing/2014/main" id="{20C9560A-A6D4-E046-A633-E8F6FB439DC2}"/>
                  </a:ext>
                </a:extLst>
              </p:cNvPr>
              <p:cNvSpPr txBox="1">
                <a:spLocks noChangeArrowheads="1"/>
              </p:cNvSpPr>
              <p:nvPr/>
            </p:nvSpPr>
            <p:spPr bwMode="auto">
              <a:xfrm>
                <a:off x="75" y="477"/>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19462" name="Freeform 6">
              <a:extLst>
                <a:ext uri="{FF2B5EF4-FFF2-40B4-BE49-F238E27FC236}">
                  <a16:creationId xmlns:a16="http://schemas.microsoft.com/office/drawing/2014/main" id="{7CD1E87A-6718-AD47-B12F-F2AD231A4B60}"/>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363971"/>
                                        </p:tgtEl>
                                      </p:cBhvr>
                                    </p:animEffect>
                                    <p:animScale>
                                      <p:cBhvr>
                                        <p:cTn id="7" dur="500" autoRev="1" fill="hold"/>
                                        <p:tgtEl>
                                          <p:spTgt spid="1363971"/>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363972"/>
                                        </p:tgtEl>
                                        <p:attrNameLst>
                                          <p:attrName>style.visibility</p:attrName>
                                        </p:attrNameLst>
                                      </p:cBhvr>
                                      <p:to>
                                        <p:strVal val="visible"/>
                                      </p:to>
                                    </p:set>
                                    <p:anim calcmode="lin" valueType="num">
                                      <p:cBhvr>
                                        <p:cTn id="10" dur="1000" fill="hold"/>
                                        <p:tgtEl>
                                          <p:spTgt spid="1363972"/>
                                        </p:tgtEl>
                                        <p:attrNameLst>
                                          <p:attrName>ppt_w</p:attrName>
                                        </p:attrNameLst>
                                      </p:cBhvr>
                                      <p:tavLst>
                                        <p:tav tm="0">
                                          <p:val>
                                            <p:strVal val="#ppt_w*0.70"/>
                                          </p:val>
                                        </p:tav>
                                        <p:tav tm="100000">
                                          <p:val>
                                            <p:strVal val="#ppt_w"/>
                                          </p:val>
                                        </p:tav>
                                      </p:tavLst>
                                    </p:anim>
                                    <p:anim calcmode="lin" valueType="num">
                                      <p:cBhvr>
                                        <p:cTn id="11" dur="1000" fill="hold"/>
                                        <p:tgtEl>
                                          <p:spTgt spid="1363972"/>
                                        </p:tgtEl>
                                        <p:attrNameLst>
                                          <p:attrName>ppt_h</p:attrName>
                                        </p:attrNameLst>
                                      </p:cBhvr>
                                      <p:tavLst>
                                        <p:tav tm="0">
                                          <p:val>
                                            <p:strVal val="#ppt_h"/>
                                          </p:val>
                                        </p:tav>
                                        <p:tav tm="100000">
                                          <p:val>
                                            <p:strVal val="#ppt_h"/>
                                          </p:val>
                                        </p:tav>
                                      </p:tavLst>
                                    </p:anim>
                                    <p:animEffect transition="in" filter="fade">
                                      <p:cBhvr>
                                        <p:cTn id="12" dur="1000"/>
                                        <p:tgtEl>
                                          <p:spTgt spid="1363972"/>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par>
                                <p:cTn id="13" presetID="42" presetClass="entr" presetSubtype="0" fill="hold" nodeType="withEffect">
                                  <p:stCondLst>
                                    <p:cond delay="0"/>
                                  </p:stCondLst>
                                  <p:childTnLst>
                                    <p:set>
                                      <p:cBhvr>
                                        <p:cTn id="14" dur="1" fill="hold">
                                          <p:stCondLst>
                                            <p:cond delay="0"/>
                                          </p:stCondLst>
                                        </p:cTn>
                                        <p:tgtEl>
                                          <p:spTgt spid="1363970">
                                            <p:txEl>
                                              <p:pRg st="0" end="0"/>
                                            </p:txEl>
                                          </p:spTgt>
                                        </p:tgtEl>
                                        <p:attrNameLst>
                                          <p:attrName>style.visibility</p:attrName>
                                        </p:attrNameLst>
                                      </p:cBhvr>
                                      <p:to>
                                        <p:strVal val="visible"/>
                                      </p:to>
                                    </p:set>
                                    <p:animEffect transition="in" filter="fade">
                                      <p:cBhvr>
                                        <p:cTn id="15" dur="500"/>
                                        <p:tgtEl>
                                          <p:spTgt spid="1363970">
                                            <p:txEl>
                                              <p:pRg st="0" end="0"/>
                                            </p:txEl>
                                          </p:spTgt>
                                        </p:tgtEl>
                                      </p:cBhvr>
                                    </p:animEffect>
                                    <p:anim calcmode="lin" valueType="num">
                                      <p:cBhvr>
                                        <p:cTn id="16" dur="500" fill="hold"/>
                                        <p:tgtEl>
                                          <p:spTgt spid="1363970">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1363970">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0" end="0"/>
                                            </p:txEl>
                                          </p:spTgt>
                                        </p:tgtEl>
                                        <p:attrNameLst>
                                          <p:attrName>ppt_c</p:attrName>
                                        </p:attrNameLst>
                                      </p:cBhvr>
                                      <p:to>
                                        <a:schemeClr val="folHlink"/>
                                      </p:to>
                                    </p:animClr>
                                  </p:subTnLst>
                                </p:cTn>
                              </p:par>
                              <p:par>
                                <p:cTn id="18" presetID="42" presetClass="entr" presetSubtype="0" fill="hold" nodeType="withEffect">
                                  <p:stCondLst>
                                    <p:cond delay="0"/>
                                  </p:stCondLst>
                                  <p:childTnLst>
                                    <p:set>
                                      <p:cBhvr>
                                        <p:cTn id="19" dur="1" fill="hold">
                                          <p:stCondLst>
                                            <p:cond delay="0"/>
                                          </p:stCondLst>
                                        </p:cTn>
                                        <p:tgtEl>
                                          <p:spTgt spid="1363970">
                                            <p:txEl>
                                              <p:pRg st="1" end="1"/>
                                            </p:txEl>
                                          </p:spTgt>
                                        </p:tgtEl>
                                        <p:attrNameLst>
                                          <p:attrName>style.visibility</p:attrName>
                                        </p:attrNameLst>
                                      </p:cBhvr>
                                      <p:to>
                                        <p:strVal val="visible"/>
                                      </p:to>
                                    </p:set>
                                    <p:animEffect transition="in" filter="fade">
                                      <p:cBhvr>
                                        <p:cTn id="20" dur="500"/>
                                        <p:tgtEl>
                                          <p:spTgt spid="1363970">
                                            <p:txEl>
                                              <p:pRg st="1" end="1"/>
                                            </p:txEl>
                                          </p:spTgt>
                                        </p:tgtEl>
                                      </p:cBhvr>
                                    </p:animEffect>
                                    <p:anim calcmode="lin" valueType="num">
                                      <p:cBhvr>
                                        <p:cTn id="21" dur="500" fill="hold"/>
                                        <p:tgtEl>
                                          <p:spTgt spid="1363970">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1363970">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 end="1"/>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1363970">
                                            <p:txEl>
                                              <p:pRg st="2" end="2"/>
                                            </p:txEl>
                                          </p:spTgt>
                                        </p:tgtEl>
                                        <p:attrNameLst>
                                          <p:attrName>style.visibility</p:attrName>
                                        </p:attrNameLst>
                                      </p:cBhvr>
                                      <p:to>
                                        <p:strVal val="visible"/>
                                      </p:to>
                                    </p:set>
                                    <p:animEffect transition="in" filter="fade">
                                      <p:cBhvr>
                                        <p:cTn id="27" dur="500"/>
                                        <p:tgtEl>
                                          <p:spTgt spid="1363970">
                                            <p:txEl>
                                              <p:pRg st="2" end="2"/>
                                            </p:txEl>
                                          </p:spTgt>
                                        </p:tgtEl>
                                      </p:cBhvr>
                                    </p:animEffect>
                                    <p:anim calcmode="lin" valueType="num">
                                      <p:cBhvr>
                                        <p:cTn id="28" dur="500" fill="hold"/>
                                        <p:tgtEl>
                                          <p:spTgt spid="1363970">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1363970">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2" end="2"/>
                                            </p:txEl>
                                          </p:spTgt>
                                        </p:tgtEl>
                                        <p:attrNameLst>
                                          <p:attrName>ppt_c</p:attrName>
                                        </p:attrNameLst>
                                      </p:cBhvr>
                                      <p:to>
                                        <a:schemeClr val="folHlink"/>
                                      </p:to>
                                    </p:animClr>
                                  </p:subTnLst>
                                </p:cTn>
                              </p:par>
                              <p:par>
                                <p:cTn id="30" presetID="42" presetClass="entr" presetSubtype="0" fill="hold" nodeType="withEffect">
                                  <p:stCondLst>
                                    <p:cond delay="0"/>
                                  </p:stCondLst>
                                  <p:childTnLst>
                                    <p:set>
                                      <p:cBhvr>
                                        <p:cTn id="31" dur="1" fill="hold">
                                          <p:stCondLst>
                                            <p:cond delay="0"/>
                                          </p:stCondLst>
                                        </p:cTn>
                                        <p:tgtEl>
                                          <p:spTgt spid="1363970">
                                            <p:txEl>
                                              <p:pRg st="3" end="3"/>
                                            </p:txEl>
                                          </p:spTgt>
                                        </p:tgtEl>
                                        <p:attrNameLst>
                                          <p:attrName>style.visibility</p:attrName>
                                        </p:attrNameLst>
                                      </p:cBhvr>
                                      <p:to>
                                        <p:strVal val="visible"/>
                                      </p:to>
                                    </p:set>
                                    <p:animEffect transition="in" filter="fade">
                                      <p:cBhvr>
                                        <p:cTn id="32" dur="500"/>
                                        <p:tgtEl>
                                          <p:spTgt spid="1363970">
                                            <p:txEl>
                                              <p:pRg st="3" end="3"/>
                                            </p:txEl>
                                          </p:spTgt>
                                        </p:tgtEl>
                                      </p:cBhvr>
                                    </p:animEffect>
                                    <p:anim calcmode="lin" valueType="num">
                                      <p:cBhvr>
                                        <p:cTn id="33" dur="500" fill="hold"/>
                                        <p:tgtEl>
                                          <p:spTgt spid="1363970">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363970">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3" end="3"/>
                                            </p:txEl>
                                          </p:spTgt>
                                        </p:tgtEl>
                                        <p:attrNameLst>
                                          <p:attrName>ppt_c</p:attrName>
                                        </p:attrNameLst>
                                      </p:cBhvr>
                                      <p:to>
                                        <a:schemeClr val="folHlink"/>
                                      </p:to>
                                    </p:animClr>
                                  </p:subTnLst>
                                </p:cTn>
                              </p:par>
                              <p:par>
                                <p:cTn id="35" presetID="42" presetClass="entr" presetSubtype="0" fill="hold" nodeType="withEffect">
                                  <p:stCondLst>
                                    <p:cond delay="0"/>
                                  </p:stCondLst>
                                  <p:childTnLst>
                                    <p:set>
                                      <p:cBhvr>
                                        <p:cTn id="36" dur="1" fill="hold">
                                          <p:stCondLst>
                                            <p:cond delay="0"/>
                                          </p:stCondLst>
                                        </p:cTn>
                                        <p:tgtEl>
                                          <p:spTgt spid="1363970">
                                            <p:txEl>
                                              <p:pRg st="4" end="4"/>
                                            </p:txEl>
                                          </p:spTgt>
                                        </p:tgtEl>
                                        <p:attrNameLst>
                                          <p:attrName>style.visibility</p:attrName>
                                        </p:attrNameLst>
                                      </p:cBhvr>
                                      <p:to>
                                        <p:strVal val="visible"/>
                                      </p:to>
                                    </p:set>
                                    <p:animEffect transition="in" filter="fade">
                                      <p:cBhvr>
                                        <p:cTn id="37" dur="500"/>
                                        <p:tgtEl>
                                          <p:spTgt spid="1363970">
                                            <p:txEl>
                                              <p:pRg st="4" end="4"/>
                                            </p:txEl>
                                          </p:spTgt>
                                        </p:tgtEl>
                                      </p:cBhvr>
                                    </p:animEffect>
                                    <p:anim calcmode="lin" valueType="num">
                                      <p:cBhvr>
                                        <p:cTn id="38" dur="500" fill="hold"/>
                                        <p:tgtEl>
                                          <p:spTgt spid="1363970">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1363970">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4" end="4"/>
                                            </p:txEl>
                                          </p:spTgt>
                                        </p:tgtEl>
                                        <p:attrNameLst>
                                          <p:attrName>ppt_c</p:attrName>
                                        </p:attrNameLst>
                                      </p:cBhvr>
                                      <p:to>
                                        <a:schemeClr val="folHlink"/>
                                      </p:to>
                                    </p:animClr>
                                  </p:subTnLst>
                                </p:cTn>
                              </p:par>
                              <p:par>
                                <p:cTn id="40" presetID="42" presetClass="entr" presetSubtype="0" fill="hold" nodeType="withEffect">
                                  <p:stCondLst>
                                    <p:cond delay="0"/>
                                  </p:stCondLst>
                                  <p:childTnLst>
                                    <p:set>
                                      <p:cBhvr>
                                        <p:cTn id="41" dur="1" fill="hold">
                                          <p:stCondLst>
                                            <p:cond delay="0"/>
                                          </p:stCondLst>
                                        </p:cTn>
                                        <p:tgtEl>
                                          <p:spTgt spid="1363970">
                                            <p:txEl>
                                              <p:pRg st="5" end="5"/>
                                            </p:txEl>
                                          </p:spTgt>
                                        </p:tgtEl>
                                        <p:attrNameLst>
                                          <p:attrName>style.visibility</p:attrName>
                                        </p:attrNameLst>
                                      </p:cBhvr>
                                      <p:to>
                                        <p:strVal val="visible"/>
                                      </p:to>
                                    </p:set>
                                    <p:animEffect transition="in" filter="fade">
                                      <p:cBhvr>
                                        <p:cTn id="42" dur="500"/>
                                        <p:tgtEl>
                                          <p:spTgt spid="1363970">
                                            <p:txEl>
                                              <p:pRg st="5" end="5"/>
                                            </p:txEl>
                                          </p:spTgt>
                                        </p:tgtEl>
                                      </p:cBhvr>
                                    </p:animEffect>
                                    <p:anim calcmode="lin" valueType="num">
                                      <p:cBhvr>
                                        <p:cTn id="43" dur="500" fill="hold"/>
                                        <p:tgtEl>
                                          <p:spTgt spid="1363970">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1363970">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5" end="5"/>
                                            </p:txEl>
                                          </p:spTgt>
                                        </p:tgtEl>
                                        <p:attrNameLst>
                                          <p:attrName>ppt_c</p:attrName>
                                        </p:attrNameLst>
                                      </p:cBhvr>
                                      <p:to>
                                        <a:schemeClr val="folHlink"/>
                                      </p:to>
                                    </p:animClr>
                                  </p:subTnLst>
                                </p:cTn>
                              </p:par>
                              <p:par>
                                <p:cTn id="45" presetID="42" presetClass="entr" presetSubtype="0" fill="hold" nodeType="withEffect">
                                  <p:stCondLst>
                                    <p:cond delay="0"/>
                                  </p:stCondLst>
                                  <p:childTnLst>
                                    <p:set>
                                      <p:cBhvr>
                                        <p:cTn id="46" dur="1" fill="hold">
                                          <p:stCondLst>
                                            <p:cond delay="0"/>
                                          </p:stCondLst>
                                        </p:cTn>
                                        <p:tgtEl>
                                          <p:spTgt spid="1363970">
                                            <p:txEl>
                                              <p:pRg st="6" end="6"/>
                                            </p:txEl>
                                          </p:spTgt>
                                        </p:tgtEl>
                                        <p:attrNameLst>
                                          <p:attrName>style.visibility</p:attrName>
                                        </p:attrNameLst>
                                      </p:cBhvr>
                                      <p:to>
                                        <p:strVal val="visible"/>
                                      </p:to>
                                    </p:set>
                                    <p:animEffect transition="in" filter="fade">
                                      <p:cBhvr>
                                        <p:cTn id="47" dur="500"/>
                                        <p:tgtEl>
                                          <p:spTgt spid="1363970">
                                            <p:txEl>
                                              <p:pRg st="6" end="6"/>
                                            </p:txEl>
                                          </p:spTgt>
                                        </p:tgtEl>
                                      </p:cBhvr>
                                    </p:animEffect>
                                    <p:anim calcmode="lin" valueType="num">
                                      <p:cBhvr>
                                        <p:cTn id="48" dur="500" fill="hold"/>
                                        <p:tgtEl>
                                          <p:spTgt spid="1363970">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1363970">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6" end="6"/>
                                            </p:txEl>
                                          </p:spTgt>
                                        </p:tgtEl>
                                        <p:attrNameLst>
                                          <p:attrName>ppt_c</p:attrName>
                                        </p:attrNameLst>
                                      </p:cBhvr>
                                      <p:to>
                                        <a:schemeClr val="folHlink"/>
                                      </p:to>
                                    </p:animClr>
                                  </p:sub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1363970">
                                            <p:txEl>
                                              <p:pRg st="7" end="7"/>
                                            </p:txEl>
                                          </p:spTgt>
                                        </p:tgtEl>
                                        <p:attrNameLst>
                                          <p:attrName>style.visibility</p:attrName>
                                        </p:attrNameLst>
                                      </p:cBhvr>
                                      <p:to>
                                        <p:strVal val="visible"/>
                                      </p:to>
                                    </p:set>
                                    <p:animEffect transition="in" filter="fade">
                                      <p:cBhvr>
                                        <p:cTn id="54" dur="500"/>
                                        <p:tgtEl>
                                          <p:spTgt spid="1363970">
                                            <p:txEl>
                                              <p:pRg st="7" end="7"/>
                                            </p:txEl>
                                          </p:spTgt>
                                        </p:tgtEl>
                                      </p:cBhvr>
                                    </p:animEffect>
                                    <p:anim calcmode="lin" valueType="num">
                                      <p:cBhvr>
                                        <p:cTn id="55" dur="500" fill="hold"/>
                                        <p:tgtEl>
                                          <p:spTgt spid="1363970">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1363970">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7" end="7"/>
                                            </p:txEl>
                                          </p:spTgt>
                                        </p:tgtEl>
                                        <p:attrNameLst>
                                          <p:attrName>ppt_c</p:attrName>
                                        </p:attrNameLst>
                                      </p:cBhvr>
                                      <p:to>
                                        <a:schemeClr val="folHlink"/>
                                      </p:to>
                                    </p:animClr>
                                  </p:subTnLst>
                                </p:cTn>
                              </p:par>
                              <p:par>
                                <p:cTn id="57" presetID="42" presetClass="entr" presetSubtype="0" fill="hold" nodeType="withEffect">
                                  <p:stCondLst>
                                    <p:cond delay="0"/>
                                  </p:stCondLst>
                                  <p:childTnLst>
                                    <p:set>
                                      <p:cBhvr>
                                        <p:cTn id="58" dur="1" fill="hold">
                                          <p:stCondLst>
                                            <p:cond delay="0"/>
                                          </p:stCondLst>
                                        </p:cTn>
                                        <p:tgtEl>
                                          <p:spTgt spid="1363970">
                                            <p:txEl>
                                              <p:pRg st="8" end="8"/>
                                            </p:txEl>
                                          </p:spTgt>
                                        </p:tgtEl>
                                        <p:attrNameLst>
                                          <p:attrName>style.visibility</p:attrName>
                                        </p:attrNameLst>
                                      </p:cBhvr>
                                      <p:to>
                                        <p:strVal val="visible"/>
                                      </p:to>
                                    </p:set>
                                    <p:animEffect transition="in" filter="fade">
                                      <p:cBhvr>
                                        <p:cTn id="59" dur="500"/>
                                        <p:tgtEl>
                                          <p:spTgt spid="1363970">
                                            <p:txEl>
                                              <p:pRg st="8" end="8"/>
                                            </p:txEl>
                                          </p:spTgt>
                                        </p:tgtEl>
                                      </p:cBhvr>
                                    </p:animEffect>
                                    <p:anim calcmode="lin" valueType="num">
                                      <p:cBhvr>
                                        <p:cTn id="60" dur="500" fill="hold"/>
                                        <p:tgtEl>
                                          <p:spTgt spid="1363970">
                                            <p:txEl>
                                              <p:pRg st="8" end="8"/>
                                            </p:txEl>
                                          </p:spTgt>
                                        </p:tgtEl>
                                        <p:attrNameLst>
                                          <p:attrName>ppt_x</p:attrName>
                                        </p:attrNameLst>
                                      </p:cBhvr>
                                      <p:tavLst>
                                        <p:tav tm="0">
                                          <p:val>
                                            <p:strVal val="#ppt_x"/>
                                          </p:val>
                                        </p:tav>
                                        <p:tav tm="100000">
                                          <p:val>
                                            <p:strVal val="#ppt_x"/>
                                          </p:val>
                                        </p:tav>
                                      </p:tavLst>
                                    </p:anim>
                                    <p:anim calcmode="lin" valueType="num">
                                      <p:cBhvr>
                                        <p:cTn id="61" dur="500" fill="hold"/>
                                        <p:tgtEl>
                                          <p:spTgt spid="1363970">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8" end="8"/>
                                            </p:txEl>
                                          </p:spTgt>
                                        </p:tgtEl>
                                        <p:attrNameLst>
                                          <p:attrName>ppt_c</p:attrName>
                                        </p:attrNameLst>
                                      </p:cBhvr>
                                      <p:to>
                                        <a:schemeClr val="folHlink"/>
                                      </p:to>
                                    </p:animClr>
                                  </p:sub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entr" presetSubtype="0" fill="hold" nodeType="clickEffect">
                                  <p:stCondLst>
                                    <p:cond delay="0"/>
                                  </p:stCondLst>
                                  <p:childTnLst>
                                    <p:set>
                                      <p:cBhvr>
                                        <p:cTn id="65" dur="1" fill="hold">
                                          <p:stCondLst>
                                            <p:cond delay="0"/>
                                          </p:stCondLst>
                                        </p:cTn>
                                        <p:tgtEl>
                                          <p:spTgt spid="1363970">
                                            <p:txEl>
                                              <p:pRg st="9" end="9"/>
                                            </p:txEl>
                                          </p:spTgt>
                                        </p:tgtEl>
                                        <p:attrNameLst>
                                          <p:attrName>style.visibility</p:attrName>
                                        </p:attrNameLst>
                                      </p:cBhvr>
                                      <p:to>
                                        <p:strVal val="visible"/>
                                      </p:to>
                                    </p:set>
                                    <p:animEffect transition="in" filter="fade">
                                      <p:cBhvr>
                                        <p:cTn id="66" dur="500"/>
                                        <p:tgtEl>
                                          <p:spTgt spid="1363970">
                                            <p:txEl>
                                              <p:pRg st="9" end="9"/>
                                            </p:txEl>
                                          </p:spTgt>
                                        </p:tgtEl>
                                      </p:cBhvr>
                                    </p:animEffect>
                                    <p:anim calcmode="lin" valueType="num">
                                      <p:cBhvr>
                                        <p:cTn id="67" dur="500" fill="hold"/>
                                        <p:tgtEl>
                                          <p:spTgt spid="1363970">
                                            <p:txEl>
                                              <p:pRg st="9" end="9"/>
                                            </p:txEl>
                                          </p:spTgt>
                                        </p:tgtEl>
                                        <p:attrNameLst>
                                          <p:attrName>ppt_x</p:attrName>
                                        </p:attrNameLst>
                                      </p:cBhvr>
                                      <p:tavLst>
                                        <p:tav tm="0">
                                          <p:val>
                                            <p:strVal val="#ppt_x"/>
                                          </p:val>
                                        </p:tav>
                                        <p:tav tm="100000">
                                          <p:val>
                                            <p:strVal val="#ppt_x"/>
                                          </p:val>
                                        </p:tav>
                                      </p:tavLst>
                                    </p:anim>
                                    <p:anim calcmode="lin" valueType="num">
                                      <p:cBhvr>
                                        <p:cTn id="68" dur="500" fill="hold"/>
                                        <p:tgtEl>
                                          <p:spTgt spid="1363970">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9" end="9"/>
                                            </p:txEl>
                                          </p:spTgt>
                                        </p:tgtEl>
                                        <p:attrNameLst>
                                          <p:attrName>ppt_c</p:attrName>
                                        </p:attrNameLst>
                                      </p:cBhvr>
                                      <p:to>
                                        <a:schemeClr val="folHlink"/>
                                      </p:to>
                                    </p:animClr>
                                  </p:subTnLst>
                                </p:cTn>
                              </p:par>
                              <p:par>
                                <p:cTn id="69" presetID="42" presetClass="entr" presetSubtype="0" fill="hold" nodeType="withEffect">
                                  <p:stCondLst>
                                    <p:cond delay="0"/>
                                  </p:stCondLst>
                                  <p:childTnLst>
                                    <p:set>
                                      <p:cBhvr>
                                        <p:cTn id="70" dur="1" fill="hold">
                                          <p:stCondLst>
                                            <p:cond delay="0"/>
                                          </p:stCondLst>
                                        </p:cTn>
                                        <p:tgtEl>
                                          <p:spTgt spid="1363970">
                                            <p:txEl>
                                              <p:pRg st="10" end="10"/>
                                            </p:txEl>
                                          </p:spTgt>
                                        </p:tgtEl>
                                        <p:attrNameLst>
                                          <p:attrName>style.visibility</p:attrName>
                                        </p:attrNameLst>
                                      </p:cBhvr>
                                      <p:to>
                                        <p:strVal val="visible"/>
                                      </p:to>
                                    </p:set>
                                    <p:animEffect transition="in" filter="fade">
                                      <p:cBhvr>
                                        <p:cTn id="71" dur="500"/>
                                        <p:tgtEl>
                                          <p:spTgt spid="1363970">
                                            <p:txEl>
                                              <p:pRg st="10" end="10"/>
                                            </p:txEl>
                                          </p:spTgt>
                                        </p:tgtEl>
                                      </p:cBhvr>
                                    </p:animEffect>
                                    <p:anim calcmode="lin" valueType="num">
                                      <p:cBhvr>
                                        <p:cTn id="72" dur="500" fill="hold"/>
                                        <p:tgtEl>
                                          <p:spTgt spid="1363970">
                                            <p:txEl>
                                              <p:pRg st="10" end="10"/>
                                            </p:txEl>
                                          </p:spTgt>
                                        </p:tgtEl>
                                        <p:attrNameLst>
                                          <p:attrName>ppt_x</p:attrName>
                                        </p:attrNameLst>
                                      </p:cBhvr>
                                      <p:tavLst>
                                        <p:tav tm="0">
                                          <p:val>
                                            <p:strVal val="#ppt_x"/>
                                          </p:val>
                                        </p:tav>
                                        <p:tav tm="100000">
                                          <p:val>
                                            <p:strVal val="#ppt_x"/>
                                          </p:val>
                                        </p:tav>
                                      </p:tavLst>
                                    </p:anim>
                                    <p:anim calcmode="lin" valueType="num">
                                      <p:cBhvr>
                                        <p:cTn id="73" dur="500" fill="hold"/>
                                        <p:tgtEl>
                                          <p:spTgt spid="1363970">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0" end="10"/>
                                            </p:txEl>
                                          </p:spTgt>
                                        </p:tgtEl>
                                        <p:attrNameLst>
                                          <p:attrName>ppt_c</p:attrName>
                                        </p:attrNameLst>
                                      </p:cBhvr>
                                      <p:to>
                                        <a:schemeClr val="folHlink"/>
                                      </p:to>
                                    </p:animClr>
                                  </p:subTnLst>
                                </p:cTn>
                              </p:par>
                              <p:par>
                                <p:cTn id="74" presetID="42" presetClass="entr" presetSubtype="0" fill="hold" nodeType="withEffect">
                                  <p:stCondLst>
                                    <p:cond delay="0"/>
                                  </p:stCondLst>
                                  <p:childTnLst>
                                    <p:set>
                                      <p:cBhvr>
                                        <p:cTn id="75" dur="1" fill="hold">
                                          <p:stCondLst>
                                            <p:cond delay="0"/>
                                          </p:stCondLst>
                                        </p:cTn>
                                        <p:tgtEl>
                                          <p:spTgt spid="1363970">
                                            <p:txEl>
                                              <p:pRg st="11" end="11"/>
                                            </p:txEl>
                                          </p:spTgt>
                                        </p:tgtEl>
                                        <p:attrNameLst>
                                          <p:attrName>style.visibility</p:attrName>
                                        </p:attrNameLst>
                                      </p:cBhvr>
                                      <p:to>
                                        <p:strVal val="visible"/>
                                      </p:to>
                                    </p:set>
                                    <p:animEffect transition="in" filter="fade">
                                      <p:cBhvr>
                                        <p:cTn id="76" dur="500"/>
                                        <p:tgtEl>
                                          <p:spTgt spid="1363970">
                                            <p:txEl>
                                              <p:pRg st="11" end="11"/>
                                            </p:txEl>
                                          </p:spTgt>
                                        </p:tgtEl>
                                      </p:cBhvr>
                                    </p:animEffect>
                                    <p:anim calcmode="lin" valueType="num">
                                      <p:cBhvr>
                                        <p:cTn id="77" dur="500" fill="hold"/>
                                        <p:tgtEl>
                                          <p:spTgt spid="1363970">
                                            <p:txEl>
                                              <p:pRg st="11" end="11"/>
                                            </p:txEl>
                                          </p:spTgt>
                                        </p:tgtEl>
                                        <p:attrNameLst>
                                          <p:attrName>ppt_x</p:attrName>
                                        </p:attrNameLst>
                                      </p:cBhvr>
                                      <p:tavLst>
                                        <p:tav tm="0">
                                          <p:val>
                                            <p:strVal val="#ppt_x"/>
                                          </p:val>
                                        </p:tav>
                                        <p:tav tm="100000">
                                          <p:val>
                                            <p:strVal val="#ppt_x"/>
                                          </p:val>
                                        </p:tav>
                                      </p:tavLst>
                                    </p:anim>
                                    <p:anim calcmode="lin" valueType="num">
                                      <p:cBhvr>
                                        <p:cTn id="78" dur="500" fill="hold"/>
                                        <p:tgtEl>
                                          <p:spTgt spid="1363970">
                                            <p:txEl>
                                              <p:pRg st="11" end="1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1" end="11"/>
                                            </p:txEl>
                                          </p:spTgt>
                                        </p:tgtEl>
                                        <p:attrNameLst>
                                          <p:attrName>ppt_c</p:attrName>
                                        </p:attrNameLst>
                                      </p:cBhvr>
                                      <p:to>
                                        <a:schemeClr val="folHlink"/>
                                      </p:to>
                                    </p:animClr>
                                  </p:subTnLst>
                                </p:cTn>
                              </p:par>
                              <p:par>
                                <p:cTn id="79" presetID="42" presetClass="entr" presetSubtype="0" fill="hold" nodeType="withEffect">
                                  <p:stCondLst>
                                    <p:cond delay="0"/>
                                  </p:stCondLst>
                                  <p:childTnLst>
                                    <p:set>
                                      <p:cBhvr>
                                        <p:cTn id="80" dur="1" fill="hold">
                                          <p:stCondLst>
                                            <p:cond delay="0"/>
                                          </p:stCondLst>
                                        </p:cTn>
                                        <p:tgtEl>
                                          <p:spTgt spid="1363970">
                                            <p:txEl>
                                              <p:pRg st="12" end="12"/>
                                            </p:txEl>
                                          </p:spTgt>
                                        </p:tgtEl>
                                        <p:attrNameLst>
                                          <p:attrName>style.visibility</p:attrName>
                                        </p:attrNameLst>
                                      </p:cBhvr>
                                      <p:to>
                                        <p:strVal val="visible"/>
                                      </p:to>
                                    </p:set>
                                    <p:animEffect transition="in" filter="fade">
                                      <p:cBhvr>
                                        <p:cTn id="81" dur="500"/>
                                        <p:tgtEl>
                                          <p:spTgt spid="1363970">
                                            <p:txEl>
                                              <p:pRg st="12" end="12"/>
                                            </p:txEl>
                                          </p:spTgt>
                                        </p:tgtEl>
                                      </p:cBhvr>
                                    </p:animEffect>
                                    <p:anim calcmode="lin" valueType="num">
                                      <p:cBhvr>
                                        <p:cTn id="82" dur="500" fill="hold"/>
                                        <p:tgtEl>
                                          <p:spTgt spid="1363970">
                                            <p:txEl>
                                              <p:pRg st="12" end="12"/>
                                            </p:txEl>
                                          </p:spTgt>
                                        </p:tgtEl>
                                        <p:attrNameLst>
                                          <p:attrName>ppt_x</p:attrName>
                                        </p:attrNameLst>
                                      </p:cBhvr>
                                      <p:tavLst>
                                        <p:tav tm="0">
                                          <p:val>
                                            <p:strVal val="#ppt_x"/>
                                          </p:val>
                                        </p:tav>
                                        <p:tav tm="100000">
                                          <p:val>
                                            <p:strVal val="#ppt_x"/>
                                          </p:val>
                                        </p:tav>
                                      </p:tavLst>
                                    </p:anim>
                                    <p:anim calcmode="lin" valueType="num">
                                      <p:cBhvr>
                                        <p:cTn id="83" dur="500" fill="hold"/>
                                        <p:tgtEl>
                                          <p:spTgt spid="1363970">
                                            <p:txEl>
                                              <p:pRg st="12" end="1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1363970">
                                            <p:txEl>
                                              <p:pRg st="12" end="1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1" grpId="0"/>
      <p:bldP spid="136397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Group 2">
            <a:extLst>
              <a:ext uri="{FF2B5EF4-FFF2-40B4-BE49-F238E27FC236}">
                <a16:creationId xmlns:a16="http://schemas.microsoft.com/office/drawing/2014/main" id="{A02AFC56-1055-0D48-9469-00A4FA82FA31}"/>
              </a:ext>
            </a:extLst>
          </p:cNvPr>
          <p:cNvGrpSpPr>
            <a:grpSpLocks/>
          </p:cNvGrpSpPr>
          <p:nvPr/>
        </p:nvGrpSpPr>
        <p:grpSpPr bwMode="auto">
          <a:xfrm>
            <a:off x="50800" y="1257300"/>
            <a:ext cx="1752600" cy="423863"/>
            <a:chOff x="32" y="792"/>
            <a:chExt cx="1104" cy="267"/>
          </a:xfrm>
        </p:grpSpPr>
        <p:grpSp>
          <p:nvGrpSpPr>
            <p:cNvPr id="21531" name="Group 3">
              <a:extLst>
                <a:ext uri="{FF2B5EF4-FFF2-40B4-BE49-F238E27FC236}">
                  <a16:creationId xmlns:a16="http://schemas.microsoft.com/office/drawing/2014/main" id="{B925B968-FEA9-5945-A3BA-3DF9FB055D30}"/>
                </a:ext>
              </a:extLst>
            </p:cNvPr>
            <p:cNvGrpSpPr>
              <a:grpSpLocks/>
            </p:cNvGrpSpPr>
            <p:nvPr/>
          </p:nvGrpSpPr>
          <p:grpSpPr bwMode="auto">
            <a:xfrm>
              <a:off x="80" y="864"/>
              <a:ext cx="1056" cy="195"/>
              <a:chOff x="79" y="464"/>
              <a:chExt cx="1056" cy="195"/>
            </a:xfrm>
          </p:grpSpPr>
          <p:sp>
            <p:nvSpPr>
              <p:cNvPr id="21533" name="AutoShape 4">
                <a:extLst>
                  <a:ext uri="{FF2B5EF4-FFF2-40B4-BE49-F238E27FC236}">
                    <a16:creationId xmlns:a16="http://schemas.microsoft.com/office/drawing/2014/main" id="{E703A630-1FE3-AD48-82B8-60586B700746}"/>
                  </a:ext>
                </a:extLst>
              </p:cNvPr>
              <p:cNvSpPr>
                <a:spLocks noChangeArrowheads="1"/>
              </p:cNvSpPr>
              <p:nvPr/>
            </p:nvSpPr>
            <p:spPr bwMode="auto">
              <a:xfrm>
                <a:off x="82" y="510"/>
                <a:ext cx="1014" cy="149"/>
              </a:xfrm>
              <a:prstGeom prst="roundRect">
                <a:avLst>
                  <a:gd name="adj" fmla="val 16667"/>
                </a:avLst>
              </a:prstGeom>
              <a:solidFill>
                <a:srgbClr val="FFFFCC">
                  <a:alpha val="79999"/>
                </a:srgbClr>
              </a:solidFill>
              <a:ln w="12700">
                <a:solidFill>
                  <a:schemeClr val="bg1"/>
                </a:solidFill>
                <a:round/>
                <a:headEnd/>
                <a:tailEnd/>
              </a:ln>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1534" name="Text Box 5">
                <a:extLst>
                  <a:ext uri="{FF2B5EF4-FFF2-40B4-BE49-F238E27FC236}">
                    <a16:creationId xmlns:a16="http://schemas.microsoft.com/office/drawing/2014/main" id="{8CE83531-3837-0F4E-912A-B9045DE05A25}"/>
                  </a:ext>
                </a:extLst>
              </p:cNvPr>
              <p:cNvSpPr txBox="1">
                <a:spLocks noChangeArrowheads="1"/>
              </p:cNvSpPr>
              <p:nvPr/>
            </p:nvSpPr>
            <p:spPr bwMode="auto">
              <a:xfrm>
                <a:off x="79" y="464"/>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eaLnBrk="1" hangingPunct="1">
                  <a:spcBef>
                    <a:spcPct val="0"/>
                  </a:spcBef>
                  <a:buFontTx/>
                  <a:buNone/>
                </a:pPr>
                <a:r>
                  <a:rPr lang="es-ES" altLang="en-US" sz="1400">
                    <a:solidFill>
                      <a:srgbClr val="006699"/>
                    </a:solidFill>
                  </a:rPr>
                  <a:t>servicios web</a:t>
                </a:r>
              </a:p>
            </p:txBody>
          </p:sp>
        </p:grpSp>
        <p:sp>
          <p:nvSpPr>
            <p:cNvPr id="21532" name="Freeform 6">
              <a:extLst>
                <a:ext uri="{FF2B5EF4-FFF2-40B4-BE49-F238E27FC236}">
                  <a16:creationId xmlns:a16="http://schemas.microsoft.com/office/drawing/2014/main" id="{5501C34C-0E07-964E-9840-58A470B4B470}"/>
                </a:ext>
              </a:extLst>
            </p:cNvPr>
            <p:cNvSpPr>
              <a:spLocks/>
            </p:cNvSpPr>
            <p:nvPr/>
          </p:nvSpPr>
          <p:spPr bwMode="auto">
            <a:xfrm>
              <a:off x="32" y="792"/>
              <a:ext cx="207" cy="192"/>
            </a:xfrm>
            <a:custGeom>
              <a:avLst/>
              <a:gdLst>
                <a:gd name="T0" fmla="*/ 207 w 207"/>
                <a:gd name="T1" fmla="*/ 0 h 162"/>
                <a:gd name="T2" fmla="*/ 0 w 207"/>
                <a:gd name="T3" fmla="*/ 0 h 162"/>
                <a:gd name="T4" fmla="*/ 0 w 207"/>
                <a:gd name="T5" fmla="*/ 2147483646 h 162"/>
                <a:gd name="T6" fmla="*/ 48 w 207"/>
                <a:gd name="T7" fmla="*/ 2147483646 h 162"/>
                <a:gd name="T8" fmla="*/ 0 60000 65536"/>
                <a:gd name="T9" fmla="*/ 0 60000 65536"/>
                <a:gd name="T10" fmla="*/ 0 60000 65536"/>
                <a:gd name="T11" fmla="*/ 0 60000 65536"/>
                <a:gd name="T12" fmla="*/ 0 w 207"/>
                <a:gd name="T13" fmla="*/ 0 h 162"/>
                <a:gd name="T14" fmla="*/ 207 w 207"/>
                <a:gd name="T15" fmla="*/ 162 h 162"/>
              </a:gdLst>
              <a:ahLst/>
              <a:cxnLst>
                <a:cxn ang="T8">
                  <a:pos x="T0" y="T1"/>
                </a:cxn>
                <a:cxn ang="T9">
                  <a:pos x="T2" y="T3"/>
                </a:cxn>
                <a:cxn ang="T10">
                  <a:pos x="T4" y="T5"/>
                </a:cxn>
                <a:cxn ang="T11">
                  <a:pos x="T6" y="T7"/>
                </a:cxn>
              </a:cxnLst>
              <a:rect l="T12" t="T13" r="T14" b="T15"/>
              <a:pathLst>
                <a:path w="207" h="162">
                  <a:moveTo>
                    <a:pt x="207" y="0"/>
                  </a:moveTo>
                  <a:lnTo>
                    <a:pt x="0" y="0"/>
                  </a:lnTo>
                  <a:lnTo>
                    <a:pt x="0" y="162"/>
                  </a:lnTo>
                  <a:lnTo>
                    <a:pt x="48" y="162"/>
                  </a:lnTo>
                </a:path>
              </a:pathLst>
            </a:custGeom>
            <a:noFill/>
            <a:ln w="127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ES"/>
            </a:p>
          </p:txBody>
        </p:sp>
      </p:grpSp>
      <p:sp>
        <p:nvSpPr>
          <p:cNvPr id="1413122" name="Rectangle 2">
            <a:extLst>
              <a:ext uri="{FF2B5EF4-FFF2-40B4-BE49-F238E27FC236}">
                <a16:creationId xmlns:a16="http://schemas.microsoft.com/office/drawing/2014/main" id="{5B62F50D-E08C-8D4B-A3F7-058FA7AEED07}"/>
              </a:ext>
            </a:extLst>
          </p:cNvPr>
          <p:cNvSpPr>
            <a:spLocks noGrp="1" noChangeArrowheads="1"/>
          </p:cNvSpPr>
          <p:nvPr>
            <p:ph type="body" idx="1"/>
          </p:nvPr>
        </p:nvSpPr>
        <p:spPr>
          <a:xfrm>
            <a:off x="1889125" y="1143000"/>
            <a:ext cx="7254875" cy="5638800"/>
          </a:xfrm>
        </p:spPr>
        <p:txBody>
          <a:bodyPr/>
          <a:lstStyle/>
          <a:p>
            <a:pPr eaLnBrk="1" hangingPunct="1">
              <a:lnSpc>
                <a:spcPct val="80000"/>
              </a:lnSpc>
              <a:spcBef>
                <a:spcPct val="60000"/>
              </a:spcBef>
              <a:spcAft>
                <a:spcPct val="20000"/>
              </a:spcAft>
              <a:defRPr/>
            </a:pPr>
            <a:r>
              <a:rPr lang="es-ES" sz="1400" dirty="0">
                <a:sym typeface="Wingdings" pitchFamily="2" charset="2"/>
              </a:rPr>
              <a:t>Documento XML para describir Servicios Web </a:t>
            </a:r>
          </a:p>
          <a:p>
            <a:pPr lvl="1" eaLnBrk="1" hangingPunct="1">
              <a:lnSpc>
                <a:spcPct val="80000"/>
              </a:lnSpc>
              <a:spcBef>
                <a:spcPct val="60000"/>
              </a:spcBef>
              <a:spcAft>
                <a:spcPct val="20000"/>
              </a:spcAft>
              <a:defRPr/>
            </a:pPr>
            <a:r>
              <a:rPr lang="es-ES" sz="1100" dirty="0">
                <a:sym typeface="Wingdings" pitchFamily="2" charset="2"/>
              </a:rPr>
              <a:t>Descripci</a:t>
            </a:r>
            <a:r>
              <a:rPr lang="es-ES" sz="1100" dirty="0">
                <a:latin typeface="Eras Medium ITC" pitchFamily="34" charset="0"/>
                <a:sym typeface="Wingdings" pitchFamily="2" charset="2"/>
              </a:rPr>
              <a:t>ó</a:t>
            </a:r>
            <a:r>
              <a:rPr lang="es-ES" sz="1100" dirty="0">
                <a:sym typeface="Wingdings" pitchFamily="2" charset="2"/>
              </a:rPr>
              <a:t>n abstracta del servicio  Interfaz p</a:t>
            </a:r>
            <a:r>
              <a:rPr lang="es-ES" sz="1100" dirty="0">
                <a:latin typeface="Eras Medium ITC" pitchFamily="34" charset="0"/>
                <a:sym typeface="Wingdings" pitchFamily="2" charset="2"/>
              </a:rPr>
              <a:t>ú</a:t>
            </a:r>
            <a:r>
              <a:rPr lang="es-ES" sz="1100" dirty="0">
                <a:sym typeface="Wingdings" pitchFamily="2" charset="2"/>
              </a:rPr>
              <a:t>blica</a:t>
            </a:r>
          </a:p>
          <a:p>
            <a:pPr lvl="1" eaLnBrk="1" hangingPunct="1">
              <a:lnSpc>
                <a:spcPct val="80000"/>
              </a:lnSpc>
              <a:spcBef>
                <a:spcPct val="60000"/>
              </a:spcBef>
              <a:spcAft>
                <a:spcPct val="20000"/>
              </a:spcAft>
              <a:defRPr/>
            </a:pPr>
            <a:r>
              <a:rPr lang="es-ES" sz="1100" dirty="0">
                <a:sym typeface="Wingdings" pitchFamily="2" charset="2"/>
              </a:rPr>
              <a:t>Descripci</a:t>
            </a:r>
            <a:r>
              <a:rPr lang="es-ES" sz="1100" dirty="0">
                <a:latin typeface="Eras Medium ITC" pitchFamily="34" charset="0"/>
                <a:sym typeface="Wingdings" pitchFamily="2" charset="2"/>
              </a:rPr>
              <a:t>ó</a:t>
            </a:r>
            <a:r>
              <a:rPr lang="es-ES" sz="1100" dirty="0">
                <a:sym typeface="Wingdings" pitchFamily="2" charset="2"/>
              </a:rPr>
              <a:t>n del protocolo a utilizar</a:t>
            </a:r>
          </a:p>
          <a:p>
            <a:pPr lvl="2" eaLnBrk="1" hangingPunct="1">
              <a:lnSpc>
                <a:spcPct val="80000"/>
              </a:lnSpc>
              <a:spcBef>
                <a:spcPct val="60000"/>
              </a:spcBef>
              <a:spcAft>
                <a:spcPct val="20000"/>
              </a:spcAft>
              <a:defRPr/>
            </a:pPr>
            <a:r>
              <a:rPr lang="es-ES" sz="1050" dirty="0">
                <a:sym typeface="Wingdings" pitchFamily="2" charset="2"/>
              </a:rPr>
              <a:t>Las anteriores pueden ser com</a:t>
            </a:r>
            <a:r>
              <a:rPr lang="es-ES" sz="1050" dirty="0">
                <a:latin typeface="Eras Medium ITC" pitchFamily="34" charset="0"/>
                <a:sym typeface="Wingdings" pitchFamily="2" charset="2"/>
              </a:rPr>
              <a:t>ú</a:t>
            </a:r>
            <a:r>
              <a:rPr lang="es-ES" sz="1050" dirty="0">
                <a:sym typeface="Wingdings" pitchFamily="2" charset="2"/>
              </a:rPr>
              <a:t>n a varias implementaciones de Servicios Web</a:t>
            </a:r>
          </a:p>
          <a:p>
            <a:pPr lvl="1" eaLnBrk="1" hangingPunct="1">
              <a:lnSpc>
                <a:spcPct val="80000"/>
              </a:lnSpc>
              <a:spcBef>
                <a:spcPct val="60000"/>
              </a:spcBef>
              <a:spcAft>
                <a:spcPct val="20000"/>
              </a:spcAft>
              <a:defRPr/>
            </a:pPr>
            <a:r>
              <a:rPr lang="es-ES" sz="1100" dirty="0">
                <a:sym typeface="Wingdings" pitchFamily="2" charset="2"/>
              </a:rPr>
              <a:t>Descripci</a:t>
            </a:r>
            <a:r>
              <a:rPr lang="es-ES" sz="1100" dirty="0">
                <a:latin typeface="Eras Medium ITC" pitchFamily="34" charset="0"/>
                <a:sym typeface="Wingdings" pitchFamily="2" charset="2"/>
              </a:rPr>
              <a:t>ó</a:t>
            </a:r>
            <a:r>
              <a:rPr lang="es-ES" sz="1100" dirty="0">
                <a:sym typeface="Wingdings" pitchFamily="2" charset="2"/>
              </a:rPr>
              <a:t>n de localizaci</a:t>
            </a:r>
            <a:r>
              <a:rPr lang="es-ES" sz="1100" dirty="0">
                <a:latin typeface="Eras Medium ITC" pitchFamily="34" charset="0"/>
                <a:sym typeface="Wingdings" pitchFamily="2" charset="2"/>
              </a:rPr>
              <a:t>ó</a:t>
            </a:r>
            <a:r>
              <a:rPr lang="es-ES" sz="1100" dirty="0">
                <a:sym typeface="Wingdings" pitchFamily="2" charset="2"/>
              </a:rPr>
              <a:t>n del servicio (implementaci</a:t>
            </a:r>
            <a:r>
              <a:rPr lang="es-ES" sz="1100" dirty="0">
                <a:latin typeface="Eras Medium ITC" pitchFamily="34" charset="0"/>
                <a:sym typeface="Wingdings" pitchFamily="2" charset="2"/>
              </a:rPr>
              <a:t>ó</a:t>
            </a:r>
            <a:r>
              <a:rPr lang="es-ES" sz="1100" dirty="0">
                <a:sym typeface="Wingdings" pitchFamily="2" charset="2"/>
              </a:rPr>
              <a:t>n concreta)</a:t>
            </a:r>
          </a:p>
          <a:p>
            <a:pPr eaLnBrk="1" hangingPunct="1">
              <a:lnSpc>
                <a:spcPct val="80000"/>
              </a:lnSpc>
              <a:spcBef>
                <a:spcPct val="60000"/>
              </a:spcBef>
              <a:spcAft>
                <a:spcPct val="20000"/>
              </a:spcAft>
              <a:defRPr/>
            </a:pPr>
            <a:r>
              <a:rPr lang="es-ES" sz="1400" dirty="0">
                <a:sym typeface="Wingdings" pitchFamily="2" charset="2"/>
              </a:rPr>
              <a:t>IDL para los servicios web</a:t>
            </a:r>
          </a:p>
          <a:p>
            <a:pPr eaLnBrk="1" hangingPunct="1">
              <a:lnSpc>
                <a:spcPct val="80000"/>
              </a:lnSpc>
              <a:spcBef>
                <a:spcPct val="60000"/>
              </a:spcBef>
              <a:spcAft>
                <a:spcPct val="20000"/>
              </a:spcAft>
              <a:defRPr/>
            </a:pPr>
            <a:r>
              <a:rPr lang="es-ES" sz="1400" dirty="0">
                <a:sym typeface="Wingdings" pitchFamily="2" charset="2"/>
              </a:rPr>
              <a:t>W3C  WSDL 2.0</a:t>
            </a:r>
          </a:p>
          <a:p>
            <a:pPr eaLnBrk="1" hangingPunct="1">
              <a:lnSpc>
                <a:spcPct val="80000"/>
              </a:lnSpc>
              <a:spcBef>
                <a:spcPct val="60000"/>
              </a:spcBef>
              <a:spcAft>
                <a:spcPct val="20000"/>
              </a:spcAft>
              <a:defRPr/>
            </a:pPr>
            <a:r>
              <a:rPr lang="es-ES" sz="1400" dirty="0">
                <a:sym typeface="Wingdings" pitchFamily="2" charset="2"/>
              </a:rPr>
              <a:t>Anatom</a:t>
            </a:r>
            <a:r>
              <a:rPr lang="es-ES" sz="1400" dirty="0">
                <a:latin typeface="Eras Medium ITC" pitchFamily="34" charset="0"/>
                <a:sym typeface="Wingdings" pitchFamily="2" charset="2"/>
              </a:rPr>
              <a:t>í</a:t>
            </a:r>
            <a:r>
              <a:rPr lang="es-ES" sz="1400" dirty="0">
                <a:sym typeface="Wingdings" pitchFamily="2" charset="2"/>
              </a:rPr>
              <a:t>a de un documento WSDL</a:t>
            </a:r>
          </a:p>
          <a:p>
            <a:pPr lvl="1" eaLnBrk="1" hangingPunct="1">
              <a:lnSpc>
                <a:spcPct val="80000"/>
              </a:lnSpc>
              <a:spcBef>
                <a:spcPct val="60000"/>
              </a:spcBef>
              <a:spcAft>
                <a:spcPct val="20000"/>
              </a:spcAft>
              <a:defRPr/>
            </a:pPr>
            <a:r>
              <a:rPr lang="es-ES" sz="1100" dirty="0">
                <a:sym typeface="Wingdings" pitchFamily="2" charset="2"/>
              </a:rPr>
              <a:t>&lt;</a:t>
            </a:r>
            <a:r>
              <a:rPr lang="es-ES" sz="1100" dirty="0" err="1">
                <a:sym typeface="Wingdings" pitchFamily="2" charset="2"/>
              </a:rPr>
              <a:t>definitions</a:t>
            </a:r>
            <a:r>
              <a:rPr lang="es-ES" sz="1100" dirty="0">
                <a:sym typeface="Wingdings" pitchFamily="2" charset="2"/>
              </a:rPr>
              <a:t>&gt;, contiene la definici</a:t>
            </a:r>
            <a:r>
              <a:rPr lang="es-ES" sz="1100" dirty="0">
                <a:latin typeface="Eras Medium ITC" pitchFamily="34" charset="0"/>
                <a:sym typeface="Wingdings" pitchFamily="2" charset="2"/>
              </a:rPr>
              <a:t>ó</a:t>
            </a:r>
            <a:r>
              <a:rPr lang="es-ES" sz="1100" dirty="0">
                <a:sym typeface="Wingdings" pitchFamily="2" charset="2"/>
              </a:rPr>
              <a:t>n de uno o m</a:t>
            </a:r>
            <a:r>
              <a:rPr lang="es-ES" sz="1100" dirty="0">
                <a:latin typeface="Eras Medium ITC" pitchFamily="34" charset="0"/>
                <a:sym typeface="Wingdings" pitchFamily="2" charset="2"/>
              </a:rPr>
              <a:t>á</a:t>
            </a:r>
            <a:r>
              <a:rPr lang="es-ES" sz="1100" dirty="0">
                <a:sym typeface="Wingdings" pitchFamily="2" charset="2"/>
              </a:rPr>
              <a:t>s servicios. Secciones conceptuales:</a:t>
            </a:r>
          </a:p>
          <a:p>
            <a:pPr lvl="1" eaLnBrk="1" hangingPunct="1">
              <a:lnSpc>
                <a:spcPct val="80000"/>
              </a:lnSpc>
              <a:spcBef>
                <a:spcPct val="60000"/>
              </a:spcBef>
              <a:spcAft>
                <a:spcPct val="20000"/>
              </a:spcAft>
              <a:defRPr/>
            </a:pPr>
            <a:r>
              <a:rPr lang="es-ES" sz="1100" dirty="0">
                <a:sym typeface="Wingdings" pitchFamily="2" charset="2"/>
              </a:rPr>
              <a:t>&lt;</a:t>
            </a:r>
            <a:r>
              <a:rPr lang="es-ES" sz="1100" dirty="0" err="1">
                <a:sym typeface="Wingdings" pitchFamily="2" charset="2"/>
              </a:rPr>
              <a:t>message</a:t>
            </a:r>
            <a:r>
              <a:rPr lang="es-ES" sz="1100" dirty="0">
                <a:sym typeface="Wingdings" pitchFamily="2" charset="2"/>
              </a:rPr>
              <a:t>&gt; y &lt;</a:t>
            </a:r>
            <a:r>
              <a:rPr lang="es-ES" sz="1100" dirty="0" err="1">
                <a:sym typeface="Wingdings" pitchFamily="2" charset="2"/>
              </a:rPr>
              <a:t>portType</a:t>
            </a:r>
            <a:r>
              <a:rPr lang="es-ES" sz="1100" dirty="0">
                <a:sym typeface="Wingdings" pitchFamily="2" charset="2"/>
              </a:rPr>
              <a:t>&gt;, qu</a:t>
            </a:r>
            <a:r>
              <a:rPr lang="es-ES" sz="1100" dirty="0">
                <a:latin typeface="Eras Medium ITC" pitchFamily="34" charset="0"/>
                <a:sym typeface="Wingdings" pitchFamily="2" charset="2"/>
              </a:rPr>
              <a:t>é</a:t>
            </a:r>
            <a:r>
              <a:rPr lang="es-ES" sz="1100" dirty="0">
                <a:sym typeface="Wingdings" pitchFamily="2" charset="2"/>
              </a:rPr>
              <a:t> operaciones provee el servicio</a:t>
            </a:r>
          </a:p>
          <a:p>
            <a:pPr lvl="1" eaLnBrk="1" hangingPunct="1">
              <a:lnSpc>
                <a:spcPct val="80000"/>
              </a:lnSpc>
              <a:spcBef>
                <a:spcPct val="60000"/>
              </a:spcBef>
              <a:spcAft>
                <a:spcPct val="20000"/>
              </a:spcAft>
              <a:defRPr/>
            </a:pPr>
            <a:r>
              <a:rPr lang="es-ES" sz="1100" dirty="0">
                <a:sym typeface="Wingdings" pitchFamily="2" charset="2"/>
              </a:rPr>
              <a:t>&lt;</a:t>
            </a:r>
            <a:r>
              <a:rPr lang="es-ES" sz="1100" dirty="0" err="1">
                <a:sym typeface="Wingdings" pitchFamily="2" charset="2"/>
              </a:rPr>
              <a:t>binding</a:t>
            </a:r>
            <a:r>
              <a:rPr lang="es-ES" sz="1100" dirty="0">
                <a:sym typeface="Wingdings" pitchFamily="2" charset="2"/>
              </a:rPr>
              <a:t>&gt;, c</a:t>
            </a:r>
            <a:r>
              <a:rPr lang="es-ES" sz="1100" dirty="0">
                <a:latin typeface="Eras Medium ITC" pitchFamily="34" charset="0"/>
                <a:sym typeface="Wingdings" pitchFamily="2" charset="2"/>
              </a:rPr>
              <a:t>ó</a:t>
            </a:r>
            <a:r>
              <a:rPr lang="es-ES" sz="1100" dirty="0">
                <a:sym typeface="Wingdings" pitchFamily="2" charset="2"/>
              </a:rPr>
              <a:t>mo se invocan las operaciones</a:t>
            </a:r>
          </a:p>
          <a:p>
            <a:pPr lvl="1" eaLnBrk="1" hangingPunct="1">
              <a:lnSpc>
                <a:spcPct val="80000"/>
              </a:lnSpc>
              <a:spcBef>
                <a:spcPct val="60000"/>
              </a:spcBef>
              <a:spcAft>
                <a:spcPct val="20000"/>
              </a:spcAft>
              <a:defRPr/>
            </a:pPr>
            <a:r>
              <a:rPr lang="es-ES" sz="1100" dirty="0">
                <a:sym typeface="Wingdings" pitchFamily="2" charset="2"/>
              </a:rPr>
              <a:t>&lt;</a:t>
            </a:r>
            <a:r>
              <a:rPr lang="es-ES" sz="1100" dirty="0" err="1">
                <a:sym typeface="Wingdings" pitchFamily="2" charset="2"/>
              </a:rPr>
              <a:t>service</a:t>
            </a:r>
            <a:r>
              <a:rPr lang="es-ES" sz="1100" dirty="0">
                <a:sym typeface="Wingdings" pitchFamily="2" charset="2"/>
              </a:rPr>
              <a:t>&gt;, d</a:t>
            </a:r>
            <a:r>
              <a:rPr lang="es-ES" sz="1100" dirty="0">
                <a:latin typeface="Eras Medium ITC" pitchFamily="34" charset="0"/>
                <a:sym typeface="Wingdings" pitchFamily="2" charset="2"/>
              </a:rPr>
              <a:t>ó</a:t>
            </a:r>
            <a:r>
              <a:rPr lang="es-ES" sz="1100" dirty="0">
                <a:sym typeface="Wingdings" pitchFamily="2" charset="2"/>
              </a:rPr>
              <a:t>nde se ubica el servicio</a:t>
            </a:r>
          </a:p>
          <a:p>
            <a:pPr lvl="1" eaLnBrk="1" hangingPunct="1">
              <a:lnSpc>
                <a:spcPct val="80000"/>
              </a:lnSpc>
              <a:spcBef>
                <a:spcPct val="60000"/>
              </a:spcBef>
              <a:spcAft>
                <a:spcPct val="20000"/>
              </a:spcAft>
              <a:defRPr/>
            </a:pPr>
            <a:r>
              <a:rPr lang="es-ES" sz="1100" dirty="0">
                <a:sym typeface="Wingdings" pitchFamily="2" charset="2"/>
              </a:rPr>
              <a:t>&lt;</a:t>
            </a:r>
            <a:r>
              <a:rPr lang="es-ES" sz="1100" dirty="0" err="1">
                <a:sym typeface="Wingdings" pitchFamily="2" charset="2"/>
              </a:rPr>
              <a:t>documentation</a:t>
            </a:r>
            <a:r>
              <a:rPr lang="es-ES" sz="1100" dirty="0">
                <a:sym typeface="Wingdings" pitchFamily="2" charset="2"/>
              </a:rPr>
              <a:t>&gt;, puede contener informaci</a:t>
            </a:r>
            <a:r>
              <a:rPr lang="es-ES" sz="1100" dirty="0">
                <a:latin typeface="Eras Medium ITC" pitchFamily="34" charset="0"/>
                <a:sym typeface="Wingdings" pitchFamily="2" charset="2"/>
              </a:rPr>
              <a:t>ó</a:t>
            </a:r>
            <a:r>
              <a:rPr lang="es-ES" sz="1100" dirty="0">
                <a:sym typeface="Wingdings" pitchFamily="2" charset="2"/>
              </a:rPr>
              <a:t>n del servicio para el usuario</a:t>
            </a:r>
          </a:p>
          <a:p>
            <a:pPr eaLnBrk="1" hangingPunct="1">
              <a:lnSpc>
                <a:spcPct val="80000"/>
              </a:lnSpc>
              <a:spcBef>
                <a:spcPct val="60000"/>
              </a:spcBef>
              <a:spcAft>
                <a:spcPct val="20000"/>
              </a:spcAft>
              <a:defRPr/>
            </a:pPr>
            <a:r>
              <a:rPr lang="es-ES" sz="1400" dirty="0">
                <a:sym typeface="Wingdings" pitchFamily="2" charset="2"/>
              </a:rPr>
              <a:t>Herramientas para generar la descripci</a:t>
            </a:r>
            <a:r>
              <a:rPr lang="es-ES" sz="1400" dirty="0">
                <a:latin typeface="Eras Medium ITC" pitchFamily="34" charset="0"/>
                <a:sym typeface="Wingdings" pitchFamily="2" charset="2"/>
              </a:rPr>
              <a:t>ó</a:t>
            </a:r>
            <a:r>
              <a:rPr lang="es-ES" sz="1400" dirty="0">
                <a:sym typeface="Wingdings" pitchFamily="2" charset="2"/>
              </a:rPr>
              <a:t>n de servicio WSDL</a:t>
            </a:r>
          </a:p>
          <a:p>
            <a:pPr lvl="1" eaLnBrk="1" hangingPunct="1">
              <a:lnSpc>
                <a:spcPct val="80000"/>
              </a:lnSpc>
              <a:spcBef>
                <a:spcPct val="60000"/>
              </a:spcBef>
              <a:spcAft>
                <a:spcPct val="20000"/>
              </a:spcAft>
              <a:defRPr/>
            </a:pPr>
            <a:r>
              <a:rPr lang="es-ES" sz="1100" dirty="0">
                <a:sym typeface="Wingdings" pitchFamily="2" charset="2"/>
              </a:rPr>
              <a:t>WSTK de IBM </a:t>
            </a:r>
          </a:p>
          <a:p>
            <a:pPr lvl="1" eaLnBrk="1" hangingPunct="1">
              <a:lnSpc>
                <a:spcPct val="80000"/>
              </a:lnSpc>
              <a:spcBef>
                <a:spcPct val="60000"/>
              </a:spcBef>
              <a:spcAft>
                <a:spcPct val="20000"/>
              </a:spcAft>
              <a:defRPr/>
            </a:pPr>
            <a:r>
              <a:rPr lang="es-ES" sz="1100" dirty="0">
                <a:sym typeface="Wingdings" pitchFamily="2" charset="2"/>
              </a:rPr>
              <a:t>.NET Studio de Microsoft</a:t>
            </a:r>
          </a:p>
          <a:p>
            <a:pPr lvl="1" eaLnBrk="1" hangingPunct="1">
              <a:lnSpc>
                <a:spcPct val="80000"/>
              </a:lnSpc>
              <a:spcBef>
                <a:spcPct val="60000"/>
              </a:spcBef>
              <a:spcAft>
                <a:spcPct val="20000"/>
              </a:spcAft>
              <a:defRPr/>
            </a:pPr>
            <a:r>
              <a:rPr lang="es-ES" sz="1100" dirty="0">
                <a:sym typeface="Wingdings" pitchFamily="2" charset="2"/>
              </a:rPr>
              <a:t>AXIS</a:t>
            </a:r>
          </a:p>
          <a:p>
            <a:pPr lvl="1" eaLnBrk="1" hangingPunct="1">
              <a:lnSpc>
                <a:spcPct val="80000"/>
              </a:lnSpc>
              <a:spcBef>
                <a:spcPct val="60000"/>
              </a:spcBef>
              <a:spcAft>
                <a:spcPct val="20000"/>
              </a:spcAft>
              <a:defRPr/>
            </a:pPr>
            <a:r>
              <a:rPr lang="es-ES" sz="1100" dirty="0" err="1">
                <a:sym typeface="Wingdings" pitchFamily="2" charset="2"/>
              </a:rPr>
              <a:t>gSOAP</a:t>
            </a:r>
            <a:r>
              <a:rPr lang="es-ES" sz="1100" dirty="0">
                <a:sym typeface="Wingdings" pitchFamily="2" charset="2"/>
              </a:rPr>
              <a:t> y </a:t>
            </a:r>
            <a:r>
              <a:rPr lang="es-ES" sz="1100" dirty="0" err="1">
                <a:sym typeface="Wingdings" pitchFamily="2" charset="2"/>
              </a:rPr>
              <a:t>cSOAP</a:t>
            </a:r>
            <a:endParaRPr lang="es-ES" sz="1100" dirty="0">
              <a:sym typeface="Wingdings" pitchFamily="2" charset="2"/>
            </a:endParaRPr>
          </a:p>
        </p:txBody>
      </p:sp>
      <p:sp>
        <p:nvSpPr>
          <p:cNvPr id="1413123" name="Rectangle 3">
            <a:extLst>
              <a:ext uri="{FF2B5EF4-FFF2-40B4-BE49-F238E27FC236}">
                <a16:creationId xmlns:a16="http://schemas.microsoft.com/office/drawing/2014/main" id="{2DC3B21A-C71A-454B-B94F-BA69FA1305D4}"/>
              </a:ext>
            </a:extLst>
          </p:cNvPr>
          <p:cNvSpPr>
            <a:spLocks noGrp="1" noChangeArrowheads="1"/>
          </p:cNvSpPr>
          <p:nvPr>
            <p:ph type="title"/>
          </p:nvPr>
        </p:nvSpPr>
        <p:spPr/>
        <p:txBody>
          <a:bodyPr/>
          <a:lstStyle/>
          <a:p>
            <a:pPr eaLnBrk="1" hangingPunct="1"/>
            <a:r>
              <a:rPr lang="es-ES" altLang="en-US"/>
              <a:t>servicios web</a:t>
            </a:r>
          </a:p>
        </p:txBody>
      </p:sp>
      <p:sp>
        <p:nvSpPr>
          <p:cNvPr id="1413124" name="Text Box 4">
            <a:extLst>
              <a:ext uri="{FF2B5EF4-FFF2-40B4-BE49-F238E27FC236}">
                <a16:creationId xmlns:a16="http://schemas.microsoft.com/office/drawing/2014/main" id="{E29AAF85-24AA-CB44-8D04-D32229EA242C}"/>
              </a:ext>
            </a:extLst>
          </p:cNvPr>
          <p:cNvSpPr txBox="1">
            <a:spLocks noChangeAspect="1" noChangeArrowheads="1"/>
          </p:cNvSpPr>
          <p:nvPr/>
        </p:nvSpPr>
        <p:spPr bwMode="auto">
          <a:xfrm>
            <a:off x="1781175" y="688975"/>
            <a:ext cx="7131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r">
              <a:spcBef>
                <a:spcPct val="0"/>
              </a:spcBef>
              <a:buFontTx/>
              <a:buNone/>
            </a:pPr>
            <a:r>
              <a:rPr lang="es-ES" altLang="en-US" sz="2400">
                <a:solidFill>
                  <a:schemeClr val="hlink"/>
                </a:solidFill>
              </a:rPr>
              <a:t>wsdl</a:t>
            </a:r>
          </a:p>
        </p:txBody>
      </p:sp>
      <p:grpSp>
        <p:nvGrpSpPr>
          <p:cNvPr id="4" name="Group 10">
            <a:extLst>
              <a:ext uri="{FF2B5EF4-FFF2-40B4-BE49-F238E27FC236}">
                <a16:creationId xmlns:a16="http://schemas.microsoft.com/office/drawing/2014/main" id="{47F95AD0-B3A1-1241-AC66-B913E24FCD3D}"/>
              </a:ext>
            </a:extLst>
          </p:cNvPr>
          <p:cNvGrpSpPr>
            <a:grpSpLocks/>
          </p:cNvGrpSpPr>
          <p:nvPr/>
        </p:nvGrpSpPr>
        <p:grpSpPr bwMode="auto">
          <a:xfrm>
            <a:off x="1692275" y="87313"/>
            <a:ext cx="7343775" cy="6858000"/>
            <a:chOff x="1383" y="119"/>
            <a:chExt cx="4195" cy="4082"/>
          </a:xfrm>
        </p:grpSpPr>
        <p:grpSp>
          <p:nvGrpSpPr>
            <p:cNvPr id="21517" name="Group 11">
              <a:extLst>
                <a:ext uri="{FF2B5EF4-FFF2-40B4-BE49-F238E27FC236}">
                  <a16:creationId xmlns:a16="http://schemas.microsoft.com/office/drawing/2014/main" id="{89441365-A62C-C34B-9425-FF691A72A612}"/>
                </a:ext>
              </a:extLst>
            </p:cNvPr>
            <p:cNvGrpSpPr>
              <a:grpSpLocks/>
            </p:cNvGrpSpPr>
            <p:nvPr/>
          </p:nvGrpSpPr>
          <p:grpSpPr bwMode="auto">
            <a:xfrm>
              <a:off x="1383" y="119"/>
              <a:ext cx="4195" cy="4082"/>
              <a:chOff x="1778" y="-137"/>
              <a:chExt cx="3103" cy="3606"/>
            </a:xfrm>
          </p:grpSpPr>
          <p:grpSp>
            <p:nvGrpSpPr>
              <p:cNvPr id="21519" name="Group 12">
                <a:extLst>
                  <a:ext uri="{FF2B5EF4-FFF2-40B4-BE49-F238E27FC236}">
                    <a16:creationId xmlns:a16="http://schemas.microsoft.com/office/drawing/2014/main" id="{BAC9C9BF-ECF4-6947-93BA-4555315CCC6F}"/>
                  </a:ext>
                </a:extLst>
              </p:cNvPr>
              <p:cNvGrpSpPr>
                <a:grpSpLocks/>
              </p:cNvGrpSpPr>
              <p:nvPr/>
            </p:nvGrpSpPr>
            <p:grpSpPr bwMode="auto">
              <a:xfrm>
                <a:off x="1778" y="-137"/>
                <a:ext cx="3103" cy="3606"/>
                <a:chOff x="582" y="990"/>
                <a:chExt cx="4631" cy="2975"/>
              </a:xfrm>
            </p:grpSpPr>
            <p:grpSp>
              <p:nvGrpSpPr>
                <p:cNvPr id="21521" name="Group 13">
                  <a:extLst>
                    <a:ext uri="{FF2B5EF4-FFF2-40B4-BE49-F238E27FC236}">
                      <a16:creationId xmlns:a16="http://schemas.microsoft.com/office/drawing/2014/main" id="{04550854-4CA9-274A-939F-E579D176D7F9}"/>
                    </a:ext>
                  </a:extLst>
                </p:cNvPr>
                <p:cNvGrpSpPr>
                  <a:grpSpLocks/>
                </p:cNvGrpSpPr>
                <p:nvPr/>
              </p:nvGrpSpPr>
              <p:grpSpPr bwMode="auto">
                <a:xfrm>
                  <a:off x="582" y="990"/>
                  <a:ext cx="4631" cy="2975"/>
                  <a:chOff x="582" y="990"/>
                  <a:chExt cx="4631" cy="2975"/>
                </a:xfrm>
              </p:grpSpPr>
              <p:grpSp>
                <p:nvGrpSpPr>
                  <p:cNvPr id="21525" name="Group 14">
                    <a:extLst>
                      <a:ext uri="{FF2B5EF4-FFF2-40B4-BE49-F238E27FC236}">
                        <a16:creationId xmlns:a16="http://schemas.microsoft.com/office/drawing/2014/main" id="{2855F3D0-2A93-9A47-B37D-89CAD7751CCF}"/>
                      </a:ext>
                    </a:extLst>
                  </p:cNvPr>
                  <p:cNvGrpSpPr>
                    <a:grpSpLocks/>
                  </p:cNvGrpSpPr>
                  <p:nvPr/>
                </p:nvGrpSpPr>
                <p:grpSpPr bwMode="auto">
                  <a:xfrm>
                    <a:off x="754" y="990"/>
                    <a:ext cx="4288" cy="2975"/>
                    <a:chOff x="358" y="94"/>
                    <a:chExt cx="5089" cy="4021"/>
                  </a:xfrm>
                </p:grpSpPr>
                <p:sp>
                  <p:nvSpPr>
                    <p:cNvPr id="21529" name="Rectangle 15">
                      <a:extLst>
                        <a:ext uri="{FF2B5EF4-FFF2-40B4-BE49-F238E27FC236}">
                          <a16:creationId xmlns:a16="http://schemas.microsoft.com/office/drawing/2014/main" id="{7A589225-D97A-704E-9D0E-E8BB263DBEF0}"/>
                        </a:ext>
                      </a:extLst>
                    </p:cNvPr>
                    <p:cNvSpPr>
                      <a:spLocks noChangeArrowheads="1"/>
                    </p:cNvSpPr>
                    <p:nvPr/>
                  </p:nvSpPr>
                  <p:spPr bwMode="auto">
                    <a:xfrm flipH="1">
                      <a:off x="358"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1530" name="Rectangle 16">
                      <a:extLst>
                        <a:ext uri="{FF2B5EF4-FFF2-40B4-BE49-F238E27FC236}">
                          <a16:creationId xmlns:a16="http://schemas.microsoft.com/office/drawing/2014/main" id="{CE226BE3-43F2-254E-90DF-C754872B7490}"/>
                        </a:ext>
                      </a:extLst>
                    </p:cNvPr>
                    <p:cNvSpPr>
                      <a:spLocks noChangeArrowheads="1"/>
                    </p:cNvSpPr>
                    <p:nvPr/>
                  </p:nvSpPr>
                  <p:spPr bwMode="auto">
                    <a:xfrm flipH="1">
                      <a:off x="5417" y="94"/>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nvGrpSpPr>
                  <p:cNvPr id="21526" name="Group 17">
                    <a:extLst>
                      <a:ext uri="{FF2B5EF4-FFF2-40B4-BE49-F238E27FC236}">
                        <a16:creationId xmlns:a16="http://schemas.microsoft.com/office/drawing/2014/main" id="{FB5F034E-689E-EC4B-8C98-B7D4E721EBAD}"/>
                      </a:ext>
                    </a:extLst>
                  </p:cNvPr>
                  <p:cNvGrpSpPr>
                    <a:grpSpLocks/>
                  </p:cNvGrpSpPr>
                  <p:nvPr/>
                </p:nvGrpSpPr>
                <p:grpSpPr bwMode="auto">
                  <a:xfrm rot="-5400000">
                    <a:off x="1542" y="162"/>
                    <a:ext cx="2711" cy="4631"/>
                    <a:chOff x="550" y="230"/>
                    <a:chExt cx="5089" cy="4021"/>
                  </a:xfrm>
                </p:grpSpPr>
                <p:sp>
                  <p:nvSpPr>
                    <p:cNvPr id="21527" name="Rectangle 18">
                      <a:extLst>
                        <a:ext uri="{FF2B5EF4-FFF2-40B4-BE49-F238E27FC236}">
                          <a16:creationId xmlns:a16="http://schemas.microsoft.com/office/drawing/2014/main" id="{31AF31DE-65E7-0C4C-A384-B69196096733}"/>
                        </a:ext>
                      </a:extLst>
                    </p:cNvPr>
                    <p:cNvSpPr>
                      <a:spLocks noChangeArrowheads="1"/>
                    </p:cNvSpPr>
                    <p:nvPr/>
                  </p:nvSpPr>
                  <p:spPr bwMode="auto">
                    <a:xfrm flipH="1">
                      <a:off x="550"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1528" name="Rectangle 19">
                      <a:extLst>
                        <a:ext uri="{FF2B5EF4-FFF2-40B4-BE49-F238E27FC236}">
                          <a16:creationId xmlns:a16="http://schemas.microsoft.com/office/drawing/2014/main" id="{887EA386-C153-BB42-9AAF-EB8BE9B323CD}"/>
                        </a:ext>
                      </a:extLst>
                    </p:cNvPr>
                    <p:cNvSpPr>
                      <a:spLocks noChangeArrowheads="1"/>
                    </p:cNvSpPr>
                    <p:nvPr/>
                  </p:nvSpPr>
                  <p:spPr bwMode="auto">
                    <a:xfrm flipH="1">
                      <a:off x="5609" y="230"/>
                      <a:ext cx="30" cy="40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grpSp>
            </p:grpSp>
            <p:grpSp>
              <p:nvGrpSpPr>
                <p:cNvPr id="21522" name="Group 20">
                  <a:extLst>
                    <a:ext uri="{FF2B5EF4-FFF2-40B4-BE49-F238E27FC236}">
                      <a16:creationId xmlns:a16="http://schemas.microsoft.com/office/drawing/2014/main" id="{35FD6AB6-04EC-8046-89D7-3D346E94EDBC}"/>
                    </a:ext>
                  </a:extLst>
                </p:cNvPr>
                <p:cNvGrpSpPr>
                  <a:grpSpLocks/>
                </p:cNvGrpSpPr>
                <p:nvPr/>
              </p:nvGrpSpPr>
              <p:grpSpPr bwMode="auto">
                <a:xfrm>
                  <a:off x="777" y="1137"/>
                  <a:ext cx="4244" cy="2681"/>
                  <a:chOff x="777" y="1137"/>
                  <a:chExt cx="4244" cy="2681"/>
                </a:xfrm>
              </p:grpSpPr>
              <p:sp>
                <p:nvSpPr>
                  <p:cNvPr id="21523" name="Rectangle 21">
                    <a:extLst>
                      <a:ext uri="{FF2B5EF4-FFF2-40B4-BE49-F238E27FC236}">
                        <a16:creationId xmlns:a16="http://schemas.microsoft.com/office/drawing/2014/main" id="{B31345CB-AE05-2F42-95DE-866D91F8B8AF}"/>
                      </a:ext>
                    </a:extLst>
                  </p:cNvPr>
                  <p:cNvSpPr>
                    <a:spLocks noChangeArrowheads="1"/>
                  </p:cNvSpPr>
                  <p:nvPr/>
                </p:nvSpPr>
                <p:spPr bwMode="auto">
                  <a:xfrm>
                    <a:off x="777" y="1137"/>
                    <a:ext cx="4244" cy="2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algn="ctr" eaLnBrk="1" hangingPunct="1">
                      <a:spcBef>
                        <a:spcPct val="0"/>
                      </a:spcBef>
                      <a:buFontTx/>
                      <a:buNone/>
                    </a:pPr>
                    <a:endParaRPr lang="es-ES" altLang="en-US" sz="1600">
                      <a:solidFill>
                        <a:srgbClr val="CC0000"/>
                      </a:solidFill>
                      <a:latin typeface="Arial Narrow" panose="020B0604020202020204" pitchFamily="34" charset="0"/>
                    </a:endParaRPr>
                  </a:p>
                </p:txBody>
              </p:sp>
              <p:sp>
                <p:nvSpPr>
                  <p:cNvPr id="21524" name="Text Box 22">
                    <a:extLst>
                      <a:ext uri="{FF2B5EF4-FFF2-40B4-BE49-F238E27FC236}">
                        <a16:creationId xmlns:a16="http://schemas.microsoft.com/office/drawing/2014/main" id="{7F092041-DFA9-4146-A4A3-C398A8250FF1}"/>
                      </a:ext>
                    </a:extLst>
                  </p:cNvPr>
                  <p:cNvSpPr txBox="1">
                    <a:spLocks noChangeArrowheads="1"/>
                  </p:cNvSpPr>
                  <p:nvPr/>
                </p:nvSpPr>
                <p:spPr bwMode="auto">
                  <a:xfrm>
                    <a:off x="896" y="1278"/>
                    <a:ext cx="401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Aft>
                        <a:spcPct val="30000"/>
                      </a:spcAft>
                      <a:buFontTx/>
                      <a:buNone/>
                    </a:pPr>
                    <a:r>
                      <a:rPr lang="es-ES_tradnl" altLang="en-US" sz="1800" b="1">
                        <a:solidFill>
                          <a:srgbClr val="0099CC"/>
                        </a:solidFill>
                        <a:cs typeface="Arial" panose="020B0604020202020204" pitchFamily="34" charset="0"/>
                      </a:rPr>
                      <a:t>Estructura de WSDL</a:t>
                    </a:r>
                    <a:endParaRPr lang="es-ES" altLang="en-US" sz="1800">
                      <a:latin typeface="Arial Narrow" panose="020B0604020202020204" pitchFamily="34" charset="0"/>
                      <a:cs typeface="Arial" panose="020B0604020202020204" pitchFamily="34" charset="0"/>
                    </a:endParaRPr>
                  </a:p>
                </p:txBody>
              </p:sp>
            </p:grpSp>
          </p:grpSp>
          <p:sp>
            <p:nvSpPr>
              <p:cNvPr id="21520" name="Text Box 23">
                <a:extLst>
                  <a:ext uri="{FF2B5EF4-FFF2-40B4-BE49-F238E27FC236}">
                    <a16:creationId xmlns:a16="http://schemas.microsoft.com/office/drawing/2014/main" id="{9477DFAB-465A-FC46-8458-1D7B5E88298C}"/>
                  </a:ext>
                </a:extLst>
              </p:cNvPr>
              <p:cNvSpPr txBox="1">
                <a:spLocks noChangeArrowheads="1"/>
              </p:cNvSpPr>
              <p:nvPr/>
            </p:nvSpPr>
            <p:spPr bwMode="auto">
              <a:xfrm>
                <a:off x="2165" y="479"/>
                <a:ext cx="257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endParaRPr lang="es-ES" altLang="en-US" sz="1400" b="1">
                  <a:solidFill>
                    <a:srgbClr val="CC0000"/>
                  </a:solidFill>
                  <a:latin typeface="Arial Narrow" panose="020B0604020202020204" pitchFamily="34" charset="0"/>
                  <a:cs typeface="Arial" panose="020B0604020202020204" pitchFamily="34" charset="0"/>
                </a:endParaRPr>
              </a:p>
            </p:txBody>
          </p:sp>
        </p:grpSp>
        <p:sp>
          <p:nvSpPr>
            <p:cNvPr id="21518" name="Text Box 24">
              <a:extLst>
                <a:ext uri="{FF2B5EF4-FFF2-40B4-BE49-F238E27FC236}">
                  <a16:creationId xmlns:a16="http://schemas.microsoft.com/office/drawing/2014/main" id="{1FF8C16F-41CE-EA41-B5E4-15CBE1621BB2}"/>
                </a:ext>
              </a:extLst>
            </p:cNvPr>
            <p:cNvSpPr txBox="1">
              <a:spLocks noChangeArrowheads="1"/>
            </p:cNvSpPr>
            <p:nvPr/>
          </p:nvSpPr>
          <p:spPr bwMode="auto">
            <a:xfrm>
              <a:off x="1746" y="799"/>
              <a:ext cx="353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50000"/>
                </a:spcBef>
              </a:pPr>
              <a:endParaRPr lang="es-ES" altLang="en-US" sz="1600">
                <a:latin typeface="Arial Narrow" panose="020B0604020202020204" pitchFamily="34" charset="0"/>
                <a:cs typeface="Arial" panose="020B0604020202020204" pitchFamily="34" charset="0"/>
                <a:sym typeface="Wingdings" pitchFamily="2" charset="2"/>
              </a:endParaRPr>
            </a:p>
          </p:txBody>
        </p:sp>
      </p:grpSp>
      <p:sp>
        <p:nvSpPr>
          <p:cNvPr id="1413145" name="Rectangle 25">
            <a:extLst>
              <a:ext uri="{FF2B5EF4-FFF2-40B4-BE49-F238E27FC236}">
                <a16:creationId xmlns:a16="http://schemas.microsoft.com/office/drawing/2014/main" id="{EC5C90B5-4717-9846-8A10-4D3E9FDAF497}"/>
              </a:ext>
            </a:extLst>
          </p:cNvPr>
          <p:cNvSpPr>
            <a:spLocks noChangeArrowheads="1"/>
          </p:cNvSpPr>
          <p:nvPr/>
        </p:nvSpPr>
        <p:spPr bwMode="auto">
          <a:xfrm>
            <a:off x="2266950" y="1141413"/>
            <a:ext cx="6049963" cy="5399087"/>
          </a:xfrm>
          <a:prstGeom prst="rect">
            <a:avLst/>
          </a:prstGeom>
          <a:solidFill>
            <a:schemeClr val="accent1"/>
          </a:solidFill>
          <a:ln w="19050">
            <a:solidFill>
              <a:srgbClr val="3366FF"/>
            </a:solidFill>
            <a:miter lim="800000"/>
            <a:headEnd/>
            <a:tailEnd/>
          </a:ln>
        </p:spPr>
        <p:txBody>
          <a:bodyPr wrap="none" tIns="4680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600">
                <a:solidFill>
                  <a:srgbClr val="3333FF"/>
                </a:solidFill>
                <a:latin typeface="Arial" panose="020B0604020202020204" pitchFamily="34" charset="0"/>
                <a:cs typeface="Arial" panose="020B0604020202020204" pitchFamily="34" charset="0"/>
              </a:rPr>
              <a:t>Definición WSDL</a:t>
            </a:r>
          </a:p>
        </p:txBody>
      </p:sp>
      <p:sp>
        <p:nvSpPr>
          <p:cNvPr id="1413146" name="AutoShape 26">
            <a:extLst>
              <a:ext uri="{FF2B5EF4-FFF2-40B4-BE49-F238E27FC236}">
                <a16:creationId xmlns:a16="http://schemas.microsoft.com/office/drawing/2014/main" id="{D134EE23-B592-0043-B87E-665B4F043F17}"/>
              </a:ext>
            </a:extLst>
          </p:cNvPr>
          <p:cNvSpPr>
            <a:spLocks noChangeArrowheads="1"/>
          </p:cNvSpPr>
          <p:nvPr/>
        </p:nvSpPr>
        <p:spPr bwMode="auto">
          <a:xfrm>
            <a:off x="2454275" y="1631950"/>
            <a:ext cx="5659438" cy="576263"/>
          </a:xfrm>
          <a:prstGeom prst="roundRect">
            <a:avLst>
              <a:gd name="adj" fmla="val 16667"/>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tIns="46800"/>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Types </a:t>
            </a:r>
            <a:r>
              <a:rPr lang="es-ES" altLang="en-US" sz="1400">
                <a:solidFill>
                  <a:srgbClr val="800000"/>
                </a:solidFill>
                <a:latin typeface="Arial" panose="020B0604020202020204" pitchFamily="34" charset="0"/>
                <a:cs typeface="Arial" panose="020B0604020202020204" pitchFamily="34" charset="0"/>
                <a:sym typeface="Wingdings" pitchFamily="2" charset="2"/>
              </a:rPr>
              <a:t> </a:t>
            </a:r>
            <a:r>
              <a:rPr lang="es-ES" altLang="en-US" sz="1400">
                <a:solidFill>
                  <a:srgbClr val="800000"/>
                </a:solidFill>
                <a:latin typeface="Arial" panose="020B0604020202020204" pitchFamily="34" charset="0"/>
                <a:cs typeface="Arial" panose="020B0604020202020204" pitchFamily="34" charset="0"/>
              </a:rPr>
              <a:t>proveen definiciones de los tipos de datos utilizados </a:t>
            </a:r>
          </a:p>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para describir los mensajes intercambiados.</a:t>
            </a:r>
          </a:p>
          <a:p>
            <a:pPr eaLnBrk="1" hangingPunct="1">
              <a:spcBef>
                <a:spcPct val="0"/>
              </a:spcBef>
              <a:buFontTx/>
              <a:buNone/>
            </a:pPr>
            <a:endParaRPr lang="es-ES" altLang="en-US" sz="1400">
              <a:solidFill>
                <a:srgbClr val="800000"/>
              </a:solidFill>
              <a:latin typeface="Arial" panose="020B0604020202020204" pitchFamily="34" charset="0"/>
              <a:cs typeface="Arial" panose="020B0604020202020204" pitchFamily="34" charset="0"/>
            </a:endParaRPr>
          </a:p>
        </p:txBody>
      </p:sp>
      <p:sp>
        <p:nvSpPr>
          <p:cNvPr id="1413147" name="AutoShape 27">
            <a:extLst>
              <a:ext uri="{FF2B5EF4-FFF2-40B4-BE49-F238E27FC236}">
                <a16:creationId xmlns:a16="http://schemas.microsoft.com/office/drawing/2014/main" id="{913DBC9D-74C5-634E-A515-A75F512FD30A}"/>
              </a:ext>
            </a:extLst>
          </p:cNvPr>
          <p:cNvSpPr>
            <a:spLocks noChangeArrowheads="1"/>
          </p:cNvSpPr>
          <p:nvPr/>
        </p:nvSpPr>
        <p:spPr bwMode="auto">
          <a:xfrm>
            <a:off x="2454275" y="2322513"/>
            <a:ext cx="5661025" cy="1050925"/>
          </a:xfrm>
          <a:prstGeom prst="roundRect">
            <a:avLst>
              <a:gd name="adj" fmla="val 16667"/>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Message </a:t>
            </a:r>
            <a:r>
              <a:rPr lang="es-ES" altLang="en-US" sz="1400">
                <a:solidFill>
                  <a:srgbClr val="800000"/>
                </a:solidFill>
                <a:latin typeface="Arial" panose="020B0604020202020204" pitchFamily="34" charset="0"/>
                <a:cs typeface="Arial" panose="020B0604020202020204" pitchFamily="34" charset="0"/>
                <a:sym typeface="Wingdings" pitchFamily="2" charset="2"/>
              </a:rPr>
              <a:t> </a:t>
            </a:r>
            <a:r>
              <a:rPr lang="es-ES" altLang="en-US" sz="1400">
                <a:solidFill>
                  <a:srgbClr val="800000"/>
                </a:solidFill>
                <a:latin typeface="Arial" panose="020B0604020202020204" pitchFamily="34" charset="0"/>
                <a:cs typeface="Arial" panose="020B0604020202020204" pitchFamily="34" charset="0"/>
              </a:rPr>
              <a:t>representa una definición abstracta de los datos que están siendo transmitidos. Un mensaje de divide en una serie de partes lógicas, cada una de las cuales se asocia con alguna definición de algún sistema de tipos.</a:t>
            </a:r>
          </a:p>
          <a:p>
            <a:pPr eaLnBrk="1" hangingPunct="1">
              <a:spcBef>
                <a:spcPct val="0"/>
              </a:spcBef>
              <a:buFontTx/>
              <a:buNone/>
            </a:pPr>
            <a:endParaRPr lang="es-ES" altLang="en-US" sz="1400">
              <a:solidFill>
                <a:srgbClr val="800000"/>
              </a:solidFill>
              <a:latin typeface="Arial" panose="020B0604020202020204" pitchFamily="34" charset="0"/>
              <a:cs typeface="Arial" panose="020B0604020202020204" pitchFamily="34" charset="0"/>
            </a:endParaRPr>
          </a:p>
        </p:txBody>
      </p:sp>
      <p:sp>
        <p:nvSpPr>
          <p:cNvPr id="1413148" name="AutoShape 28">
            <a:extLst>
              <a:ext uri="{FF2B5EF4-FFF2-40B4-BE49-F238E27FC236}">
                <a16:creationId xmlns:a16="http://schemas.microsoft.com/office/drawing/2014/main" id="{6DF9EDD2-2588-F346-9BA7-E18805B9D03C}"/>
              </a:ext>
            </a:extLst>
          </p:cNvPr>
          <p:cNvSpPr>
            <a:spLocks noChangeArrowheads="1"/>
          </p:cNvSpPr>
          <p:nvPr/>
        </p:nvSpPr>
        <p:spPr bwMode="auto">
          <a:xfrm>
            <a:off x="2439988" y="3475038"/>
            <a:ext cx="5661025" cy="720725"/>
          </a:xfrm>
          <a:prstGeom prst="roundRect">
            <a:avLst>
              <a:gd name="adj" fmla="val 16667"/>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PortType </a:t>
            </a:r>
            <a:r>
              <a:rPr lang="es-ES" altLang="en-US" sz="1400">
                <a:solidFill>
                  <a:srgbClr val="800000"/>
                </a:solidFill>
                <a:latin typeface="Arial" panose="020B0604020202020204" pitchFamily="34" charset="0"/>
                <a:cs typeface="Arial" panose="020B0604020202020204" pitchFamily="34" charset="0"/>
                <a:sym typeface="Wingdings" pitchFamily="2" charset="2"/>
              </a:rPr>
              <a:t> conjunto de operaciones abstractas. Cada</a:t>
            </a:r>
          </a:p>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sym typeface="Wingdings" pitchFamily="2" charset="2"/>
              </a:rPr>
              <a:t>operación hace referencia a un mensaje de entrada y uno de</a:t>
            </a:r>
          </a:p>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sym typeface="Wingdings" pitchFamily="2" charset="2"/>
              </a:rPr>
              <a:t>salida.</a:t>
            </a:r>
          </a:p>
          <a:p>
            <a:pPr eaLnBrk="1" hangingPunct="1">
              <a:spcBef>
                <a:spcPct val="0"/>
              </a:spcBef>
              <a:buFontTx/>
              <a:buNone/>
            </a:pPr>
            <a:endParaRPr lang="es-ES" altLang="en-US" sz="1400">
              <a:solidFill>
                <a:srgbClr val="800000"/>
              </a:solidFill>
              <a:latin typeface="Arial" panose="020B0604020202020204" pitchFamily="34" charset="0"/>
              <a:cs typeface="Arial" panose="020B0604020202020204" pitchFamily="34" charset="0"/>
            </a:endParaRPr>
          </a:p>
        </p:txBody>
      </p:sp>
      <p:sp>
        <p:nvSpPr>
          <p:cNvPr id="1413149" name="AutoShape 29">
            <a:extLst>
              <a:ext uri="{FF2B5EF4-FFF2-40B4-BE49-F238E27FC236}">
                <a16:creationId xmlns:a16="http://schemas.microsoft.com/office/drawing/2014/main" id="{1E339508-14E6-C946-BCDD-EB82EBA5D538}"/>
              </a:ext>
            </a:extLst>
          </p:cNvPr>
          <p:cNvSpPr>
            <a:spLocks noChangeArrowheads="1"/>
          </p:cNvSpPr>
          <p:nvPr/>
        </p:nvSpPr>
        <p:spPr bwMode="auto">
          <a:xfrm>
            <a:off x="2439988" y="4310063"/>
            <a:ext cx="5661025" cy="790575"/>
          </a:xfrm>
          <a:prstGeom prst="roundRect">
            <a:avLst>
              <a:gd name="adj" fmla="val 16667"/>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Binding </a:t>
            </a:r>
            <a:r>
              <a:rPr lang="es-ES" altLang="en-US" sz="1400">
                <a:solidFill>
                  <a:srgbClr val="800000"/>
                </a:solidFill>
                <a:latin typeface="Arial" panose="020B0604020202020204" pitchFamily="34" charset="0"/>
                <a:cs typeface="Arial" panose="020B0604020202020204" pitchFamily="34" charset="0"/>
                <a:sym typeface="Wingdings" pitchFamily="2" charset="2"/>
              </a:rPr>
              <a:t> especifica un protocolo concreto y las</a:t>
            </a:r>
          </a:p>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sym typeface="Wingdings" pitchFamily="2" charset="2"/>
              </a:rPr>
              <a:t>especificaciones del formato de los datos de las operaciones y los mensajes definidos por un </a:t>
            </a:r>
            <a:r>
              <a:rPr lang="es-ES" altLang="en-US" sz="1400" i="1">
                <a:solidFill>
                  <a:srgbClr val="800000"/>
                </a:solidFill>
                <a:latin typeface="Arial" panose="020B0604020202020204" pitchFamily="34" charset="0"/>
                <a:cs typeface="Arial" panose="020B0604020202020204" pitchFamily="34" charset="0"/>
                <a:sym typeface="Wingdings" pitchFamily="2" charset="2"/>
              </a:rPr>
              <a:t>porType </a:t>
            </a:r>
            <a:r>
              <a:rPr lang="es-ES" altLang="en-US" sz="1400">
                <a:solidFill>
                  <a:srgbClr val="800000"/>
                </a:solidFill>
                <a:latin typeface="Arial" panose="020B0604020202020204" pitchFamily="34" charset="0"/>
                <a:cs typeface="Arial" panose="020B0604020202020204" pitchFamily="34" charset="0"/>
                <a:sym typeface="Wingdings" pitchFamily="2" charset="2"/>
              </a:rPr>
              <a:t>en concreto.</a:t>
            </a:r>
          </a:p>
          <a:p>
            <a:pPr eaLnBrk="1" hangingPunct="1">
              <a:spcBef>
                <a:spcPct val="0"/>
              </a:spcBef>
              <a:buFontTx/>
              <a:buNone/>
            </a:pPr>
            <a:endParaRPr lang="es-ES" altLang="en-US" sz="1400">
              <a:solidFill>
                <a:srgbClr val="800000"/>
              </a:solidFill>
              <a:latin typeface="Arial" panose="020B0604020202020204" pitchFamily="34" charset="0"/>
              <a:cs typeface="Arial" panose="020B0604020202020204" pitchFamily="34" charset="0"/>
            </a:endParaRPr>
          </a:p>
        </p:txBody>
      </p:sp>
      <p:sp>
        <p:nvSpPr>
          <p:cNvPr id="1413150" name="AutoShape 30">
            <a:extLst>
              <a:ext uri="{FF2B5EF4-FFF2-40B4-BE49-F238E27FC236}">
                <a16:creationId xmlns:a16="http://schemas.microsoft.com/office/drawing/2014/main" id="{81A2B4C3-9EFC-264A-A865-D7E57167D9F5}"/>
              </a:ext>
            </a:extLst>
          </p:cNvPr>
          <p:cNvSpPr>
            <a:spLocks noChangeArrowheads="1"/>
          </p:cNvSpPr>
          <p:nvPr/>
        </p:nvSpPr>
        <p:spPr bwMode="auto">
          <a:xfrm>
            <a:off x="2425700" y="5218113"/>
            <a:ext cx="5661025" cy="1177925"/>
          </a:xfrm>
          <a:prstGeom prst="roundRect">
            <a:avLst>
              <a:gd name="adj" fmla="val 16667"/>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Service </a:t>
            </a:r>
            <a:r>
              <a:rPr lang="es-ES" altLang="en-US" sz="1400">
                <a:solidFill>
                  <a:srgbClr val="800000"/>
                </a:solidFill>
                <a:latin typeface="Arial" panose="020B0604020202020204" pitchFamily="34" charset="0"/>
                <a:cs typeface="Arial" panose="020B0604020202020204" pitchFamily="34" charset="0"/>
                <a:sym typeface="Wingdings" pitchFamily="2" charset="2"/>
              </a:rPr>
              <a:t> </a:t>
            </a:r>
            <a:r>
              <a:rPr lang="es-ES" altLang="en-US" sz="1400">
                <a:solidFill>
                  <a:srgbClr val="800000"/>
                </a:solidFill>
                <a:latin typeface="Arial" panose="020B0604020202020204" pitchFamily="34" charset="0"/>
                <a:cs typeface="Arial" panose="020B0604020202020204" pitchFamily="34" charset="0"/>
              </a:rPr>
              <a:t>para unir un conjunto de puertos</a:t>
            </a:r>
          </a:p>
          <a:p>
            <a:pPr eaLnBrk="1" hangingPunct="1">
              <a:spcBef>
                <a:spcPct val="0"/>
              </a:spcBef>
              <a:buFontTx/>
              <a:buNone/>
            </a:pPr>
            <a:r>
              <a:rPr lang="es-ES" altLang="en-US" sz="1400">
                <a:solidFill>
                  <a:srgbClr val="800000"/>
                </a:solidFill>
                <a:latin typeface="Arial" panose="020B0604020202020204" pitchFamily="34" charset="0"/>
                <a:cs typeface="Arial" panose="020B0604020202020204" pitchFamily="34" charset="0"/>
              </a:rPr>
              <a:t>relacionados.</a:t>
            </a:r>
          </a:p>
          <a:p>
            <a:pPr eaLnBrk="1" hangingPunct="1">
              <a:spcBef>
                <a:spcPct val="0"/>
              </a:spcBef>
              <a:buFontTx/>
              <a:buNone/>
            </a:pPr>
            <a:endParaRPr lang="es-ES" altLang="en-US" sz="1400">
              <a:solidFill>
                <a:srgbClr val="800000"/>
              </a:solidFill>
              <a:latin typeface="Arial" panose="020B0604020202020204" pitchFamily="34" charset="0"/>
              <a:cs typeface="Arial" panose="020B0604020202020204" pitchFamily="34" charset="0"/>
            </a:endParaRPr>
          </a:p>
        </p:txBody>
      </p:sp>
      <p:sp>
        <p:nvSpPr>
          <p:cNvPr id="1413151" name="Rectangle 31">
            <a:extLst>
              <a:ext uri="{FF2B5EF4-FFF2-40B4-BE49-F238E27FC236}">
                <a16:creationId xmlns:a16="http://schemas.microsoft.com/office/drawing/2014/main" id="{62BFEE7B-9BCC-3747-A81A-DA2EADE60834}"/>
              </a:ext>
            </a:extLst>
          </p:cNvPr>
          <p:cNvSpPr>
            <a:spLocks noChangeArrowheads="1"/>
          </p:cNvSpPr>
          <p:nvPr/>
        </p:nvSpPr>
        <p:spPr bwMode="auto">
          <a:xfrm>
            <a:off x="3708400" y="5603875"/>
            <a:ext cx="4248150" cy="720725"/>
          </a:xfrm>
          <a:prstGeom prst="rect">
            <a:avLst/>
          </a:prstGeom>
          <a:noFill/>
          <a:ln w="28575">
            <a:solidFill>
              <a:srgbClr val="3399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4"/>
              </a:buBlip>
              <a:defRPr sz="2800">
                <a:solidFill>
                  <a:schemeClr val="tx1"/>
                </a:solidFill>
                <a:latin typeface="Verdana" panose="020B0604030504040204" pitchFamily="34" charset="0"/>
              </a:defRPr>
            </a:lvl1pPr>
            <a:lvl2pPr marL="742950" indent="-285750">
              <a:spcBef>
                <a:spcPct val="20000"/>
              </a:spcBef>
              <a:buFont typeface="Wingdings" pitchFamily="2" charset="2"/>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Arial Narrow" panose="020B0604020202020204" pitchFamily="34" charset="0"/>
              </a:defRPr>
            </a:lvl3pPr>
            <a:lvl4pPr marL="1600200" indent="-228600">
              <a:spcBef>
                <a:spcPct val="20000"/>
              </a:spcBef>
              <a:buChar char="–"/>
              <a:defRPr>
                <a:solidFill>
                  <a:schemeClr val="tx1"/>
                </a:solidFill>
                <a:latin typeface="Arial Narrow" panose="020B0604020202020204" pitchFamily="34" charset="0"/>
              </a:defRPr>
            </a:lvl4pPr>
            <a:lvl5pPr marL="2057400" indent="-228600">
              <a:spcBef>
                <a:spcPct val="20000"/>
              </a:spcBef>
              <a:buChar char="»"/>
              <a:defRPr sz="1600">
                <a:solidFill>
                  <a:schemeClr val="tx1"/>
                </a:solidFill>
                <a:latin typeface="Arial Narrow"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Narrow"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Narrow"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Narrow"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Narrow" panose="020B0604020202020204" pitchFamily="34" charset="0"/>
              </a:defRPr>
            </a:lvl9pPr>
          </a:lstStyle>
          <a:p>
            <a:pPr eaLnBrk="1" hangingPunct="1">
              <a:spcBef>
                <a:spcPct val="0"/>
              </a:spcBef>
              <a:buFontTx/>
              <a:buNone/>
            </a:pPr>
            <a:r>
              <a:rPr lang="es-ES" altLang="en-US" sz="1400">
                <a:solidFill>
                  <a:srgbClr val="008000"/>
                </a:solidFill>
                <a:latin typeface="Arial" panose="020B0604020202020204" pitchFamily="34" charset="0"/>
                <a:cs typeface="Arial" panose="020B0604020202020204" pitchFamily="34" charset="0"/>
              </a:rPr>
              <a:t>Port </a:t>
            </a:r>
            <a:r>
              <a:rPr lang="es-ES" altLang="en-US" sz="1400">
                <a:solidFill>
                  <a:srgbClr val="008000"/>
                </a:solidFill>
                <a:latin typeface="Arial" panose="020B0604020202020204" pitchFamily="34" charset="0"/>
                <a:cs typeface="Arial" panose="020B0604020202020204" pitchFamily="34" charset="0"/>
                <a:sym typeface="Wingdings" pitchFamily="2" charset="2"/>
              </a:rPr>
              <a:t> </a:t>
            </a:r>
            <a:r>
              <a:rPr lang="es-ES" altLang="en-US" sz="1400">
                <a:solidFill>
                  <a:srgbClr val="008000"/>
                </a:solidFill>
                <a:latin typeface="Arial" panose="020B0604020202020204" pitchFamily="34" charset="0"/>
                <a:cs typeface="Arial" panose="020B0604020202020204" pitchFamily="34" charset="0"/>
              </a:rPr>
              <a:t>especifica una dirección para un </a:t>
            </a:r>
            <a:r>
              <a:rPr lang="es-ES" altLang="en-US" sz="1400" i="1">
                <a:solidFill>
                  <a:srgbClr val="008000"/>
                </a:solidFill>
                <a:latin typeface="Arial" panose="020B0604020202020204" pitchFamily="34" charset="0"/>
                <a:cs typeface="Arial" panose="020B0604020202020204" pitchFamily="34" charset="0"/>
              </a:rPr>
              <a:t>binding</a:t>
            </a:r>
            <a:r>
              <a:rPr lang="es-ES" altLang="en-US" sz="1400">
                <a:solidFill>
                  <a:srgbClr val="008000"/>
                </a:solidFill>
                <a:latin typeface="Arial" panose="020B0604020202020204" pitchFamily="34" charset="0"/>
                <a:cs typeface="Arial" panose="020B0604020202020204" pitchFamily="34" charset="0"/>
              </a:rPr>
              <a:t>, </a:t>
            </a:r>
          </a:p>
          <a:p>
            <a:pPr eaLnBrk="1" hangingPunct="1">
              <a:spcBef>
                <a:spcPct val="0"/>
              </a:spcBef>
              <a:buFontTx/>
              <a:buNone/>
            </a:pPr>
            <a:r>
              <a:rPr lang="es-ES" altLang="en-US" sz="1400">
                <a:solidFill>
                  <a:srgbClr val="008000"/>
                </a:solidFill>
                <a:latin typeface="Arial" panose="020B0604020202020204" pitchFamily="34" charset="0"/>
                <a:cs typeface="Arial" panose="020B0604020202020204" pitchFamily="34" charset="0"/>
              </a:rPr>
              <a:t>para así definir un único nodo de comunicación.</a:t>
            </a:r>
          </a:p>
          <a:p>
            <a:pPr eaLnBrk="1" hangingPunct="1">
              <a:spcBef>
                <a:spcPct val="0"/>
              </a:spcBef>
              <a:buFontTx/>
              <a:buNone/>
            </a:pPr>
            <a:endParaRPr lang="es-ES" altLang="en-US" sz="1400">
              <a:solidFill>
                <a:srgbClr val="FF99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1413123"/>
                                        </p:tgtEl>
                                      </p:cBhvr>
                                    </p:animEffect>
                                    <p:animScale>
                                      <p:cBhvr>
                                        <p:cTn id="7" dur="500" autoRev="1" fill="hold"/>
                                        <p:tgtEl>
                                          <p:spTgt spid="1413123"/>
                                        </p:tgtEl>
                                      </p:cBhvr>
                                      <p:by x="105000" y="105000"/>
                                    </p:animScale>
                                  </p:childTnLst>
                                </p:cTn>
                              </p:par>
                              <p:par>
                                <p:cTn id="8" presetID="55" presetClass="entr" presetSubtype="0" fill="hold" grpId="0" nodeType="withEffect">
                                  <p:stCondLst>
                                    <p:cond delay="0"/>
                                  </p:stCondLst>
                                  <p:childTnLst>
                                    <p:set>
                                      <p:cBhvr>
                                        <p:cTn id="9" dur="1" fill="hold">
                                          <p:stCondLst>
                                            <p:cond delay="0"/>
                                          </p:stCondLst>
                                        </p:cTn>
                                        <p:tgtEl>
                                          <p:spTgt spid="1413124"/>
                                        </p:tgtEl>
                                        <p:attrNameLst>
                                          <p:attrName>style.visibility</p:attrName>
                                        </p:attrNameLst>
                                      </p:cBhvr>
                                      <p:to>
                                        <p:strVal val="visible"/>
                                      </p:to>
                                    </p:set>
                                    <p:anim calcmode="lin" valueType="num">
                                      <p:cBhvr>
                                        <p:cTn id="10" dur="1000" fill="hold"/>
                                        <p:tgtEl>
                                          <p:spTgt spid="1413124"/>
                                        </p:tgtEl>
                                        <p:attrNameLst>
                                          <p:attrName>ppt_w</p:attrName>
                                        </p:attrNameLst>
                                      </p:cBhvr>
                                      <p:tavLst>
                                        <p:tav tm="0">
                                          <p:val>
                                            <p:strVal val="#ppt_w*0.70"/>
                                          </p:val>
                                        </p:tav>
                                        <p:tav tm="100000">
                                          <p:val>
                                            <p:strVal val="#ppt_w"/>
                                          </p:val>
                                        </p:tav>
                                      </p:tavLst>
                                    </p:anim>
                                    <p:anim calcmode="lin" valueType="num">
                                      <p:cBhvr>
                                        <p:cTn id="11" dur="1000" fill="hold"/>
                                        <p:tgtEl>
                                          <p:spTgt spid="1413124"/>
                                        </p:tgtEl>
                                        <p:attrNameLst>
                                          <p:attrName>ppt_h</p:attrName>
                                        </p:attrNameLst>
                                      </p:cBhvr>
                                      <p:tavLst>
                                        <p:tav tm="0">
                                          <p:val>
                                            <p:strVal val="#ppt_h"/>
                                          </p:val>
                                        </p:tav>
                                        <p:tav tm="100000">
                                          <p:val>
                                            <p:strVal val="#ppt_h"/>
                                          </p:val>
                                        </p:tav>
                                      </p:tavLst>
                                    </p:anim>
                                    <p:animEffect transition="in" filter="fade">
                                      <p:cBhvr>
                                        <p:cTn id="12" dur="1000"/>
                                        <p:tgtEl>
                                          <p:spTgt spid="1413124"/>
                                        </p:tgtEl>
                                      </p:cBhvr>
                                    </p:animEffect>
                                  </p:childTnLst>
                                  <p:subTnLst>
                                    <p:audio>
                                      <p:cMediaNode>
                                        <p:cTn display="0" masterRel="sameClick">
                                          <p:stCondLst>
                                            <p:cond evt="begin" delay="0">
                                              <p:tn val="8"/>
                                            </p:cond>
                                          </p:stCondLst>
                                          <p:endCondLst>
                                            <p:cond evt="onStopAudio" delay="0">
                                              <p:tgtEl>
                                                <p:sldTgt/>
                                              </p:tgtEl>
                                            </p:cond>
                                          </p:endCondLst>
                                        </p:cTn>
                                        <p:tgtEl>
                                          <p:sndTgt r:embed="rId3" name="wind.wav"/>
                                        </p:tgtEl>
                                      </p:cMediaNode>
                                    </p:audio>
                                  </p:subTnLst>
                                </p:cTn>
                              </p:par>
                            </p:childTnLst>
                          </p:cTn>
                        </p:par>
                        <p:par>
                          <p:cTn id="13" fill="hold" nodeType="afterGroup">
                            <p:stCondLst>
                              <p:cond delay="1000"/>
                            </p:stCondLst>
                            <p:childTnLst>
                              <p:par>
                                <p:cTn id="14" presetID="42" presetClass="entr" presetSubtype="0" fill="hold" nodeType="afterEffect">
                                  <p:stCondLst>
                                    <p:cond delay="0"/>
                                  </p:stCondLst>
                                  <p:childTnLst>
                                    <p:set>
                                      <p:cBhvr>
                                        <p:cTn id="15" dur="1" fill="hold">
                                          <p:stCondLst>
                                            <p:cond delay="0"/>
                                          </p:stCondLst>
                                        </p:cTn>
                                        <p:tgtEl>
                                          <p:spTgt spid="1413122">
                                            <p:txEl>
                                              <p:pRg st="0" end="0"/>
                                            </p:txEl>
                                          </p:spTgt>
                                        </p:tgtEl>
                                        <p:attrNameLst>
                                          <p:attrName>style.visibility</p:attrName>
                                        </p:attrNameLst>
                                      </p:cBhvr>
                                      <p:to>
                                        <p:strVal val="visible"/>
                                      </p:to>
                                    </p:set>
                                    <p:animEffect transition="in" filter="fade">
                                      <p:cBhvr>
                                        <p:cTn id="16" dur="500"/>
                                        <p:tgtEl>
                                          <p:spTgt spid="1413122">
                                            <p:txEl>
                                              <p:pRg st="0" end="0"/>
                                            </p:txEl>
                                          </p:spTgt>
                                        </p:tgtEl>
                                      </p:cBhvr>
                                    </p:animEffect>
                                    <p:anim calcmode="lin" valueType="num">
                                      <p:cBhvr>
                                        <p:cTn id="17" dur="500" fill="hold"/>
                                        <p:tgtEl>
                                          <p:spTgt spid="1413122">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1413122">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413122">
                                            <p:txEl>
                                              <p:pRg st="1" end="1"/>
                                            </p:txEl>
                                          </p:spTgt>
                                        </p:tgtEl>
                                        <p:attrNameLst>
                                          <p:attrName>style.visibility</p:attrName>
                                        </p:attrNameLst>
                                      </p:cBhvr>
                                      <p:to>
                                        <p:strVal val="visible"/>
                                      </p:to>
                                    </p:set>
                                    <p:animEffect transition="in" filter="fade">
                                      <p:cBhvr>
                                        <p:cTn id="21" dur="500"/>
                                        <p:tgtEl>
                                          <p:spTgt spid="1413122">
                                            <p:txEl>
                                              <p:pRg st="1" end="1"/>
                                            </p:txEl>
                                          </p:spTgt>
                                        </p:tgtEl>
                                      </p:cBhvr>
                                    </p:animEffect>
                                    <p:anim calcmode="lin" valueType="num">
                                      <p:cBhvr>
                                        <p:cTn id="22" dur="500" fill="hold"/>
                                        <p:tgtEl>
                                          <p:spTgt spid="1413122">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413122">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13122">
                                            <p:txEl>
                                              <p:pRg st="2" end="2"/>
                                            </p:txEl>
                                          </p:spTgt>
                                        </p:tgtEl>
                                        <p:attrNameLst>
                                          <p:attrName>style.visibility</p:attrName>
                                        </p:attrNameLst>
                                      </p:cBhvr>
                                      <p:to>
                                        <p:strVal val="visible"/>
                                      </p:to>
                                    </p:set>
                                    <p:animEffect transition="in" filter="fade">
                                      <p:cBhvr>
                                        <p:cTn id="26" dur="500"/>
                                        <p:tgtEl>
                                          <p:spTgt spid="1413122">
                                            <p:txEl>
                                              <p:pRg st="2" end="2"/>
                                            </p:txEl>
                                          </p:spTgt>
                                        </p:tgtEl>
                                      </p:cBhvr>
                                    </p:animEffect>
                                    <p:anim calcmode="lin" valueType="num">
                                      <p:cBhvr>
                                        <p:cTn id="27" dur="500" fill="hold"/>
                                        <p:tgtEl>
                                          <p:spTgt spid="1413122">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141312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13122">
                                            <p:txEl>
                                              <p:pRg st="3" end="3"/>
                                            </p:txEl>
                                          </p:spTgt>
                                        </p:tgtEl>
                                        <p:attrNameLst>
                                          <p:attrName>style.visibility</p:attrName>
                                        </p:attrNameLst>
                                      </p:cBhvr>
                                      <p:to>
                                        <p:strVal val="visible"/>
                                      </p:to>
                                    </p:set>
                                    <p:animEffect transition="in" filter="fade">
                                      <p:cBhvr>
                                        <p:cTn id="31" dur="500"/>
                                        <p:tgtEl>
                                          <p:spTgt spid="1413122">
                                            <p:txEl>
                                              <p:pRg st="3" end="3"/>
                                            </p:txEl>
                                          </p:spTgt>
                                        </p:tgtEl>
                                      </p:cBhvr>
                                    </p:animEffect>
                                    <p:anim calcmode="lin" valueType="num">
                                      <p:cBhvr>
                                        <p:cTn id="32" dur="500" fill="hold"/>
                                        <p:tgtEl>
                                          <p:spTgt spid="1413122">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41312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13122">
                                            <p:txEl>
                                              <p:pRg st="4" end="4"/>
                                            </p:txEl>
                                          </p:spTgt>
                                        </p:tgtEl>
                                        <p:attrNameLst>
                                          <p:attrName>style.visibility</p:attrName>
                                        </p:attrNameLst>
                                      </p:cBhvr>
                                      <p:to>
                                        <p:strVal val="visible"/>
                                      </p:to>
                                    </p:set>
                                    <p:animEffect transition="in" filter="fade">
                                      <p:cBhvr>
                                        <p:cTn id="36" dur="500"/>
                                        <p:tgtEl>
                                          <p:spTgt spid="1413122">
                                            <p:txEl>
                                              <p:pRg st="4" end="4"/>
                                            </p:txEl>
                                          </p:spTgt>
                                        </p:tgtEl>
                                      </p:cBhvr>
                                    </p:animEffect>
                                    <p:anim calcmode="lin" valueType="num">
                                      <p:cBhvr>
                                        <p:cTn id="37" dur="500" fill="hold"/>
                                        <p:tgtEl>
                                          <p:spTgt spid="1413122">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14131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1413122">
                                            <p:txEl>
                                              <p:pRg st="5" end="5"/>
                                            </p:txEl>
                                          </p:spTgt>
                                        </p:tgtEl>
                                        <p:attrNameLst>
                                          <p:attrName>style.visibility</p:attrName>
                                        </p:attrNameLst>
                                      </p:cBhvr>
                                      <p:to>
                                        <p:strVal val="visible"/>
                                      </p:to>
                                    </p:set>
                                    <p:animEffect transition="in" filter="fade">
                                      <p:cBhvr>
                                        <p:cTn id="43" dur="500"/>
                                        <p:tgtEl>
                                          <p:spTgt spid="1413122">
                                            <p:txEl>
                                              <p:pRg st="5" end="5"/>
                                            </p:txEl>
                                          </p:spTgt>
                                        </p:tgtEl>
                                      </p:cBhvr>
                                    </p:animEffect>
                                    <p:anim calcmode="lin" valueType="num">
                                      <p:cBhvr>
                                        <p:cTn id="44" dur="500" fill="hold"/>
                                        <p:tgtEl>
                                          <p:spTgt spid="1413122">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14131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1413122">
                                            <p:txEl>
                                              <p:pRg st="6" end="6"/>
                                            </p:txEl>
                                          </p:spTgt>
                                        </p:tgtEl>
                                        <p:attrNameLst>
                                          <p:attrName>style.visibility</p:attrName>
                                        </p:attrNameLst>
                                      </p:cBhvr>
                                      <p:to>
                                        <p:strVal val="visible"/>
                                      </p:to>
                                    </p:set>
                                    <p:animEffect transition="in" filter="fade">
                                      <p:cBhvr>
                                        <p:cTn id="50" dur="500"/>
                                        <p:tgtEl>
                                          <p:spTgt spid="1413122">
                                            <p:txEl>
                                              <p:pRg st="6" end="6"/>
                                            </p:txEl>
                                          </p:spTgt>
                                        </p:tgtEl>
                                      </p:cBhvr>
                                    </p:animEffect>
                                    <p:anim calcmode="lin" valueType="num">
                                      <p:cBhvr>
                                        <p:cTn id="51" dur="500" fill="hold"/>
                                        <p:tgtEl>
                                          <p:spTgt spid="1413122">
                                            <p:txEl>
                                              <p:pRg st="6" end="6"/>
                                            </p:txEl>
                                          </p:spTgt>
                                        </p:tgtEl>
                                        <p:attrNameLst>
                                          <p:attrName>ppt_x</p:attrName>
                                        </p:attrNameLst>
                                      </p:cBhvr>
                                      <p:tavLst>
                                        <p:tav tm="0">
                                          <p:val>
                                            <p:strVal val="#ppt_x"/>
                                          </p:val>
                                        </p:tav>
                                        <p:tav tm="100000">
                                          <p:val>
                                            <p:strVal val="#ppt_x"/>
                                          </p:val>
                                        </p:tav>
                                      </p:tavLst>
                                    </p:anim>
                                    <p:anim calcmode="lin" valueType="num">
                                      <p:cBhvr>
                                        <p:cTn id="52" dur="500" fill="hold"/>
                                        <p:tgtEl>
                                          <p:spTgt spid="14131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nodeType="clickEffect">
                                  <p:stCondLst>
                                    <p:cond delay="0"/>
                                  </p:stCondLst>
                                  <p:childTnLst>
                                    <p:set>
                                      <p:cBhvr>
                                        <p:cTn id="56" dur="1" fill="hold">
                                          <p:stCondLst>
                                            <p:cond delay="0"/>
                                          </p:stCondLst>
                                        </p:cTn>
                                        <p:tgtEl>
                                          <p:spTgt spid="1413122">
                                            <p:txEl>
                                              <p:pRg st="7" end="7"/>
                                            </p:txEl>
                                          </p:spTgt>
                                        </p:tgtEl>
                                        <p:attrNameLst>
                                          <p:attrName>style.visibility</p:attrName>
                                        </p:attrNameLst>
                                      </p:cBhvr>
                                      <p:to>
                                        <p:strVal val="visible"/>
                                      </p:to>
                                    </p:set>
                                    <p:animEffect transition="in" filter="fade">
                                      <p:cBhvr>
                                        <p:cTn id="57" dur="1000"/>
                                        <p:tgtEl>
                                          <p:spTgt spid="1413122">
                                            <p:txEl>
                                              <p:pRg st="7" end="7"/>
                                            </p:txEl>
                                          </p:spTgt>
                                        </p:tgtEl>
                                      </p:cBhvr>
                                    </p:animEffect>
                                    <p:anim calcmode="lin" valueType="num">
                                      <p:cBhvr>
                                        <p:cTn id="58" dur="1000" fill="hold"/>
                                        <p:tgtEl>
                                          <p:spTgt spid="1413122">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1413122">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13122">
                                            <p:txEl>
                                              <p:pRg st="8" end="8"/>
                                            </p:txEl>
                                          </p:spTgt>
                                        </p:tgtEl>
                                        <p:attrNameLst>
                                          <p:attrName>style.visibility</p:attrName>
                                        </p:attrNameLst>
                                      </p:cBhvr>
                                      <p:to>
                                        <p:strVal val="visible"/>
                                      </p:to>
                                    </p:set>
                                    <p:animEffect transition="in" filter="fade">
                                      <p:cBhvr>
                                        <p:cTn id="62" dur="1000"/>
                                        <p:tgtEl>
                                          <p:spTgt spid="1413122">
                                            <p:txEl>
                                              <p:pRg st="8" end="8"/>
                                            </p:txEl>
                                          </p:spTgt>
                                        </p:tgtEl>
                                      </p:cBhvr>
                                    </p:animEffect>
                                    <p:anim calcmode="lin" valueType="num">
                                      <p:cBhvr>
                                        <p:cTn id="63" dur="1000" fill="hold"/>
                                        <p:tgtEl>
                                          <p:spTgt spid="1413122">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1413122">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413122">
                                            <p:txEl>
                                              <p:pRg st="9" end="9"/>
                                            </p:txEl>
                                          </p:spTgt>
                                        </p:tgtEl>
                                        <p:attrNameLst>
                                          <p:attrName>style.visibility</p:attrName>
                                        </p:attrNameLst>
                                      </p:cBhvr>
                                      <p:to>
                                        <p:strVal val="visible"/>
                                      </p:to>
                                    </p:set>
                                    <p:animEffect transition="in" filter="fade">
                                      <p:cBhvr>
                                        <p:cTn id="67" dur="1000"/>
                                        <p:tgtEl>
                                          <p:spTgt spid="1413122">
                                            <p:txEl>
                                              <p:pRg st="9" end="9"/>
                                            </p:txEl>
                                          </p:spTgt>
                                        </p:tgtEl>
                                      </p:cBhvr>
                                    </p:animEffect>
                                    <p:anim calcmode="lin" valueType="num">
                                      <p:cBhvr>
                                        <p:cTn id="68" dur="1000" fill="hold"/>
                                        <p:tgtEl>
                                          <p:spTgt spid="1413122">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1413122">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413122">
                                            <p:txEl>
                                              <p:pRg st="10" end="10"/>
                                            </p:txEl>
                                          </p:spTgt>
                                        </p:tgtEl>
                                        <p:attrNameLst>
                                          <p:attrName>style.visibility</p:attrName>
                                        </p:attrNameLst>
                                      </p:cBhvr>
                                      <p:to>
                                        <p:strVal val="visible"/>
                                      </p:to>
                                    </p:set>
                                    <p:animEffect transition="in" filter="fade">
                                      <p:cBhvr>
                                        <p:cTn id="72" dur="1000"/>
                                        <p:tgtEl>
                                          <p:spTgt spid="1413122">
                                            <p:txEl>
                                              <p:pRg st="10" end="10"/>
                                            </p:txEl>
                                          </p:spTgt>
                                        </p:tgtEl>
                                      </p:cBhvr>
                                    </p:animEffect>
                                    <p:anim calcmode="lin" valueType="num">
                                      <p:cBhvr>
                                        <p:cTn id="73" dur="1000" fill="hold"/>
                                        <p:tgtEl>
                                          <p:spTgt spid="1413122">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1413122">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413122">
                                            <p:txEl>
                                              <p:pRg st="11" end="11"/>
                                            </p:txEl>
                                          </p:spTgt>
                                        </p:tgtEl>
                                        <p:attrNameLst>
                                          <p:attrName>style.visibility</p:attrName>
                                        </p:attrNameLst>
                                      </p:cBhvr>
                                      <p:to>
                                        <p:strVal val="visible"/>
                                      </p:to>
                                    </p:set>
                                    <p:animEffect transition="in" filter="fade">
                                      <p:cBhvr>
                                        <p:cTn id="77" dur="1000"/>
                                        <p:tgtEl>
                                          <p:spTgt spid="1413122">
                                            <p:txEl>
                                              <p:pRg st="11" end="11"/>
                                            </p:txEl>
                                          </p:spTgt>
                                        </p:tgtEl>
                                      </p:cBhvr>
                                    </p:animEffect>
                                    <p:anim calcmode="lin" valueType="num">
                                      <p:cBhvr>
                                        <p:cTn id="78" dur="1000" fill="hold"/>
                                        <p:tgtEl>
                                          <p:spTgt spid="1413122">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1413122">
                                            <p:txEl>
                                              <p:pRg st="11" end="11"/>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413122">
                                            <p:txEl>
                                              <p:pRg st="12" end="12"/>
                                            </p:txEl>
                                          </p:spTgt>
                                        </p:tgtEl>
                                        <p:attrNameLst>
                                          <p:attrName>style.visibility</p:attrName>
                                        </p:attrNameLst>
                                      </p:cBhvr>
                                      <p:to>
                                        <p:strVal val="visible"/>
                                      </p:to>
                                    </p:set>
                                    <p:animEffect transition="in" filter="fade">
                                      <p:cBhvr>
                                        <p:cTn id="82" dur="1000"/>
                                        <p:tgtEl>
                                          <p:spTgt spid="1413122">
                                            <p:txEl>
                                              <p:pRg st="12" end="12"/>
                                            </p:txEl>
                                          </p:spTgt>
                                        </p:tgtEl>
                                      </p:cBhvr>
                                    </p:animEffect>
                                    <p:anim calcmode="lin" valueType="num">
                                      <p:cBhvr>
                                        <p:cTn id="83" dur="1000" fill="hold"/>
                                        <p:tgtEl>
                                          <p:spTgt spid="1413122">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141312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55" presetClass="entr" presetSubtype="0"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p:cTn id="89" dur="1000" fill="hold"/>
                                        <p:tgtEl>
                                          <p:spTgt spid="4"/>
                                        </p:tgtEl>
                                        <p:attrNameLst>
                                          <p:attrName>ppt_w</p:attrName>
                                        </p:attrNameLst>
                                      </p:cBhvr>
                                      <p:tavLst>
                                        <p:tav tm="0">
                                          <p:val>
                                            <p:strVal val="#ppt_w*0.70"/>
                                          </p:val>
                                        </p:tav>
                                        <p:tav tm="100000">
                                          <p:val>
                                            <p:strVal val="#ppt_w"/>
                                          </p:val>
                                        </p:tav>
                                      </p:tavLst>
                                    </p:anim>
                                    <p:anim calcmode="lin" valueType="num">
                                      <p:cBhvr>
                                        <p:cTn id="90" dur="1000" fill="hold"/>
                                        <p:tgtEl>
                                          <p:spTgt spid="4"/>
                                        </p:tgtEl>
                                        <p:attrNameLst>
                                          <p:attrName>ppt_h</p:attrName>
                                        </p:attrNameLst>
                                      </p:cBhvr>
                                      <p:tavLst>
                                        <p:tav tm="0">
                                          <p:val>
                                            <p:strVal val="#ppt_h"/>
                                          </p:val>
                                        </p:tav>
                                        <p:tav tm="100000">
                                          <p:val>
                                            <p:strVal val="#ppt_h"/>
                                          </p:val>
                                        </p:tav>
                                      </p:tavLst>
                                    </p:anim>
                                    <p:animEffect transition="in" filter="fade">
                                      <p:cBhvr>
                                        <p:cTn id="91" dur="1000"/>
                                        <p:tgtEl>
                                          <p:spTgt spid="4"/>
                                        </p:tgtEl>
                                      </p:cBhvr>
                                    </p:animEffect>
                                  </p:childTnLst>
                                </p:cTn>
                              </p:par>
                              <p:par>
                                <p:cTn id="92" presetID="55" presetClass="entr" presetSubtype="0" fill="hold" grpId="0" nodeType="withEffect">
                                  <p:stCondLst>
                                    <p:cond delay="0"/>
                                  </p:stCondLst>
                                  <p:childTnLst>
                                    <p:set>
                                      <p:cBhvr>
                                        <p:cTn id="93" dur="1" fill="hold">
                                          <p:stCondLst>
                                            <p:cond delay="0"/>
                                          </p:stCondLst>
                                        </p:cTn>
                                        <p:tgtEl>
                                          <p:spTgt spid="1413145"/>
                                        </p:tgtEl>
                                        <p:attrNameLst>
                                          <p:attrName>style.visibility</p:attrName>
                                        </p:attrNameLst>
                                      </p:cBhvr>
                                      <p:to>
                                        <p:strVal val="visible"/>
                                      </p:to>
                                    </p:set>
                                    <p:anim calcmode="lin" valueType="num">
                                      <p:cBhvr>
                                        <p:cTn id="94" dur="1000" fill="hold"/>
                                        <p:tgtEl>
                                          <p:spTgt spid="1413145"/>
                                        </p:tgtEl>
                                        <p:attrNameLst>
                                          <p:attrName>ppt_w</p:attrName>
                                        </p:attrNameLst>
                                      </p:cBhvr>
                                      <p:tavLst>
                                        <p:tav tm="0">
                                          <p:val>
                                            <p:strVal val="#ppt_w*0.70"/>
                                          </p:val>
                                        </p:tav>
                                        <p:tav tm="100000">
                                          <p:val>
                                            <p:strVal val="#ppt_w"/>
                                          </p:val>
                                        </p:tav>
                                      </p:tavLst>
                                    </p:anim>
                                    <p:anim calcmode="lin" valueType="num">
                                      <p:cBhvr>
                                        <p:cTn id="95" dur="1000" fill="hold"/>
                                        <p:tgtEl>
                                          <p:spTgt spid="1413145"/>
                                        </p:tgtEl>
                                        <p:attrNameLst>
                                          <p:attrName>ppt_h</p:attrName>
                                        </p:attrNameLst>
                                      </p:cBhvr>
                                      <p:tavLst>
                                        <p:tav tm="0">
                                          <p:val>
                                            <p:strVal val="#ppt_h"/>
                                          </p:val>
                                        </p:tav>
                                        <p:tav tm="100000">
                                          <p:val>
                                            <p:strVal val="#ppt_h"/>
                                          </p:val>
                                        </p:tav>
                                      </p:tavLst>
                                    </p:anim>
                                    <p:animEffect transition="in" filter="fade">
                                      <p:cBhvr>
                                        <p:cTn id="96" dur="1000"/>
                                        <p:tgtEl>
                                          <p:spTgt spid="1413145"/>
                                        </p:tgtEl>
                                      </p:cBhvr>
                                    </p:animEffect>
                                  </p:childTnLst>
                                </p:cTn>
                              </p:par>
                              <p:par>
                                <p:cTn id="97" presetID="55" presetClass="entr" presetSubtype="0" fill="hold" grpId="0" nodeType="withEffect">
                                  <p:stCondLst>
                                    <p:cond delay="0"/>
                                  </p:stCondLst>
                                  <p:childTnLst>
                                    <p:set>
                                      <p:cBhvr>
                                        <p:cTn id="98" dur="1" fill="hold">
                                          <p:stCondLst>
                                            <p:cond delay="0"/>
                                          </p:stCondLst>
                                        </p:cTn>
                                        <p:tgtEl>
                                          <p:spTgt spid="1413146"/>
                                        </p:tgtEl>
                                        <p:attrNameLst>
                                          <p:attrName>style.visibility</p:attrName>
                                        </p:attrNameLst>
                                      </p:cBhvr>
                                      <p:to>
                                        <p:strVal val="visible"/>
                                      </p:to>
                                    </p:set>
                                    <p:anim calcmode="lin" valueType="num">
                                      <p:cBhvr>
                                        <p:cTn id="99" dur="1000" fill="hold"/>
                                        <p:tgtEl>
                                          <p:spTgt spid="1413146"/>
                                        </p:tgtEl>
                                        <p:attrNameLst>
                                          <p:attrName>ppt_w</p:attrName>
                                        </p:attrNameLst>
                                      </p:cBhvr>
                                      <p:tavLst>
                                        <p:tav tm="0">
                                          <p:val>
                                            <p:strVal val="#ppt_w*0.70"/>
                                          </p:val>
                                        </p:tav>
                                        <p:tav tm="100000">
                                          <p:val>
                                            <p:strVal val="#ppt_w"/>
                                          </p:val>
                                        </p:tav>
                                      </p:tavLst>
                                    </p:anim>
                                    <p:anim calcmode="lin" valueType="num">
                                      <p:cBhvr>
                                        <p:cTn id="100" dur="1000" fill="hold"/>
                                        <p:tgtEl>
                                          <p:spTgt spid="1413146"/>
                                        </p:tgtEl>
                                        <p:attrNameLst>
                                          <p:attrName>ppt_h</p:attrName>
                                        </p:attrNameLst>
                                      </p:cBhvr>
                                      <p:tavLst>
                                        <p:tav tm="0">
                                          <p:val>
                                            <p:strVal val="#ppt_h"/>
                                          </p:val>
                                        </p:tav>
                                        <p:tav tm="100000">
                                          <p:val>
                                            <p:strVal val="#ppt_h"/>
                                          </p:val>
                                        </p:tav>
                                      </p:tavLst>
                                    </p:anim>
                                    <p:animEffect transition="in" filter="fade">
                                      <p:cBhvr>
                                        <p:cTn id="101" dur="1000"/>
                                        <p:tgtEl>
                                          <p:spTgt spid="1413146"/>
                                        </p:tgtEl>
                                      </p:cBhvr>
                                    </p:animEffect>
                                  </p:childTnLst>
                                </p:cTn>
                              </p:par>
                              <p:par>
                                <p:cTn id="102" presetID="55" presetClass="entr" presetSubtype="0" fill="hold" grpId="0" nodeType="withEffect">
                                  <p:stCondLst>
                                    <p:cond delay="0"/>
                                  </p:stCondLst>
                                  <p:childTnLst>
                                    <p:set>
                                      <p:cBhvr>
                                        <p:cTn id="103" dur="1" fill="hold">
                                          <p:stCondLst>
                                            <p:cond delay="0"/>
                                          </p:stCondLst>
                                        </p:cTn>
                                        <p:tgtEl>
                                          <p:spTgt spid="1413147"/>
                                        </p:tgtEl>
                                        <p:attrNameLst>
                                          <p:attrName>style.visibility</p:attrName>
                                        </p:attrNameLst>
                                      </p:cBhvr>
                                      <p:to>
                                        <p:strVal val="visible"/>
                                      </p:to>
                                    </p:set>
                                    <p:anim calcmode="lin" valueType="num">
                                      <p:cBhvr>
                                        <p:cTn id="104" dur="1000" fill="hold"/>
                                        <p:tgtEl>
                                          <p:spTgt spid="1413147"/>
                                        </p:tgtEl>
                                        <p:attrNameLst>
                                          <p:attrName>ppt_w</p:attrName>
                                        </p:attrNameLst>
                                      </p:cBhvr>
                                      <p:tavLst>
                                        <p:tav tm="0">
                                          <p:val>
                                            <p:strVal val="#ppt_w*0.70"/>
                                          </p:val>
                                        </p:tav>
                                        <p:tav tm="100000">
                                          <p:val>
                                            <p:strVal val="#ppt_w"/>
                                          </p:val>
                                        </p:tav>
                                      </p:tavLst>
                                    </p:anim>
                                    <p:anim calcmode="lin" valueType="num">
                                      <p:cBhvr>
                                        <p:cTn id="105" dur="1000" fill="hold"/>
                                        <p:tgtEl>
                                          <p:spTgt spid="1413147"/>
                                        </p:tgtEl>
                                        <p:attrNameLst>
                                          <p:attrName>ppt_h</p:attrName>
                                        </p:attrNameLst>
                                      </p:cBhvr>
                                      <p:tavLst>
                                        <p:tav tm="0">
                                          <p:val>
                                            <p:strVal val="#ppt_h"/>
                                          </p:val>
                                        </p:tav>
                                        <p:tav tm="100000">
                                          <p:val>
                                            <p:strVal val="#ppt_h"/>
                                          </p:val>
                                        </p:tav>
                                      </p:tavLst>
                                    </p:anim>
                                    <p:animEffect transition="in" filter="fade">
                                      <p:cBhvr>
                                        <p:cTn id="106" dur="1000"/>
                                        <p:tgtEl>
                                          <p:spTgt spid="1413147"/>
                                        </p:tgtEl>
                                      </p:cBhvr>
                                    </p:animEffect>
                                  </p:childTnLst>
                                </p:cTn>
                              </p:par>
                              <p:par>
                                <p:cTn id="107" presetID="55" presetClass="entr" presetSubtype="0" fill="hold" grpId="0" nodeType="withEffect">
                                  <p:stCondLst>
                                    <p:cond delay="0"/>
                                  </p:stCondLst>
                                  <p:childTnLst>
                                    <p:set>
                                      <p:cBhvr>
                                        <p:cTn id="108" dur="1" fill="hold">
                                          <p:stCondLst>
                                            <p:cond delay="0"/>
                                          </p:stCondLst>
                                        </p:cTn>
                                        <p:tgtEl>
                                          <p:spTgt spid="1413148"/>
                                        </p:tgtEl>
                                        <p:attrNameLst>
                                          <p:attrName>style.visibility</p:attrName>
                                        </p:attrNameLst>
                                      </p:cBhvr>
                                      <p:to>
                                        <p:strVal val="visible"/>
                                      </p:to>
                                    </p:set>
                                    <p:anim calcmode="lin" valueType="num">
                                      <p:cBhvr>
                                        <p:cTn id="109" dur="1000" fill="hold"/>
                                        <p:tgtEl>
                                          <p:spTgt spid="1413148"/>
                                        </p:tgtEl>
                                        <p:attrNameLst>
                                          <p:attrName>ppt_w</p:attrName>
                                        </p:attrNameLst>
                                      </p:cBhvr>
                                      <p:tavLst>
                                        <p:tav tm="0">
                                          <p:val>
                                            <p:strVal val="#ppt_w*0.70"/>
                                          </p:val>
                                        </p:tav>
                                        <p:tav tm="100000">
                                          <p:val>
                                            <p:strVal val="#ppt_w"/>
                                          </p:val>
                                        </p:tav>
                                      </p:tavLst>
                                    </p:anim>
                                    <p:anim calcmode="lin" valueType="num">
                                      <p:cBhvr>
                                        <p:cTn id="110" dur="1000" fill="hold"/>
                                        <p:tgtEl>
                                          <p:spTgt spid="1413148"/>
                                        </p:tgtEl>
                                        <p:attrNameLst>
                                          <p:attrName>ppt_h</p:attrName>
                                        </p:attrNameLst>
                                      </p:cBhvr>
                                      <p:tavLst>
                                        <p:tav tm="0">
                                          <p:val>
                                            <p:strVal val="#ppt_h"/>
                                          </p:val>
                                        </p:tav>
                                        <p:tav tm="100000">
                                          <p:val>
                                            <p:strVal val="#ppt_h"/>
                                          </p:val>
                                        </p:tav>
                                      </p:tavLst>
                                    </p:anim>
                                    <p:animEffect transition="in" filter="fade">
                                      <p:cBhvr>
                                        <p:cTn id="111" dur="1000"/>
                                        <p:tgtEl>
                                          <p:spTgt spid="1413148"/>
                                        </p:tgtEl>
                                      </p:cBhvr>
                                    </p:animEffect>
                                  </p:childTnLst>
                                </p:cTn>
                              </p:par>
                              <p:par>
                                <p:cTn id="112" presetID="55" presetClass="entr" presetSubtype="0" fill="hold" grpId="0" nodeType="withEffect">
                                  <p:stCondLst>
                                    <p:cond delay="0"/>
                                  </p:stCondLst>
                                  <p:childTnLst>
                                    <p:set>
                                      <p:cBhvr>
                                        <p:cTn id="113" dur="1" fill="hold">
                                          <p:stCondLst>
                                            <p:cond delay="0"/>
                                          </p:stCondLst>
                                        </p:cTn>
                                        <p:tgtEl>
                                          <p:spTgt spid="1413149"/>
                                        </p:tgtEl>
                                        <p:attrNameLst>
                                          <p:attrName>style.visibility</p:attrName>
                                        </p:attrNameLst>
                                      </p:cBhvr>
                                      <p:to>
                                        <p:strVal val="visible"/>
                                      </p:to>
                                    </p:set>
                                    <p:anim calcmode="lin" valueType="num">
                                      <p:cBhvr>
                                        <p:cTn id="114" dur="1000" fill="hold"/>
                                        <p:tgtEl>
                                          <p:spTgt spid="1413149"/>
                                        </p:tgtEl>
                                        <p:attrNameLst>
                                          <p:attrName>ppt_w</p:attrName>
                                        </p:attrNameLst>
                                      </p:cBhvr>
                                      <p:tavLst>
                                        <p:tav tm="0">
                                          <p:val>
                                            <p:strVal val="#ppt_w*0.70"/>
                                          </p:val>
                                        </p:tav>
                                        <p:tav tm="100000">
                                          <p:val>
                                            <p:strVal val="#ppt_w"/>
                                          </p:val>
                                        </p:tav>
                                      </p:tavLst>
                                    </p:anim>
                                    <p:anim calcmode="lin" valueType="num">
                                      <p:cBhvr>
                                        <p:cTn id="115" dur="1000" fill="hold"/>
                                        <p:tgtEl>
                                          <p:spTgt spid="1413149"/>
                                        </p:tgtEl>
                                        <p:attrNameLst>
                                          <p:attrName>ppt_h</p:attrName>
                                        </p:attrNameLst>
                                      </p:cBhvr>
                                      <p:tavLst>
                                        <p:tav tm="0">
                                          <p:val>
                                            <p:strVal val="#ppt_h"/>
                                          </p:val>
                                        </p:tav>
                                        <p:tav tm="100000">
                                          <p:val>
                                            <p:strVal val="#ppt_h"/>
                                          </p:val>
                                        </p:tav>
                                      </p:tavLst>
                                    </p:anim>
                                    <p:animEffect transition="in" filter="fade">
                                      <p:cBhvr>
                                        <p:cTn id="116" dur="1000"/>
                                        <p:tgtEl>
                                          <p:spTgt spid="1413149"/>
                                        </p:tgtEl>
                                      </p:cBhvr>
                                    </p:animEffect>
                                  </p:childTnLst>
                                </p:cTn>
                              </p:par>
                              <p:par>
                                <p:cTn id="117" presetID="55" presetClass="entr" presetSubtype="0" fill="hold" grpId="0" nodeType="withEffect">
                                  <p:stCondLst>
                                    <p:cond delay="0"/>
                                  </p:stCondLst>
                                  <p:childTnLst>
                                    <p:set>
                                      <p:cBhvr>
                                        <p:cTn id="118" dur="1" fill="hold">
                                          <p:stCondLst>
                                            <p:cond delay="0"/>
                                          </p:stCondLst>
                                        </p:cTn>
                                        <p:tgtEl>
                                          <p:spTgt spid="1413150"/>
                                        </p:tgtEl>
                                        <p:attrNameLst>
                                          <p:attrName>style.visibility</p:attrName>
                                        </p:attrNameLst>
                                      </p:cBhvr>
                                      <p:to>
                                        <p:strVal val="visible"/>
                                      </p:to>
                                    </p:set>
                                    <p:anim calcmode="lin" valueType="num">
                                      <p:cBhvr>
                                        <p:cTn id="119" dur="1000" fill="hold"/>
                                        <p:tgtEl>
                                          <p:spTgt spid="1413150"/>
                                        </p:tgtEl>
                                        <p:attrNameLst>
                                          <p:attrName>ppt_w</p:attrName>
                                        </p:attrNameLst>
                                      </p:cBhvr>
                                      <p:tavLst>
                                        <p:tav tm="0">
                                          <p:val>
                                            <p:strVal val="#ppt_w*0.70"/>
                                          </p:val>
                                        </p:tav>
                                        <p:tav tm="100000">
                                          <p:val>
                                            <p:strVal val="#ppt_w"/>
                                          </p:val>
                                        </p:tav>
                                      </p:tavLst>
                                    </p:anim>
                                    <p:anim calcmode="lin" valueType="num">
                                      <p:cBhvr>
                                        <p:cTn id="120" dur="1000" fill="hold"/>
                                        <p:tgtEl>
                                          <p:spTgt spid="1413150"/>
                                        </p:tgtEl>
                                        <p:attrNameLst>
                                          <p:attrName>ppt_h</p:attrName>
                                        </p:attrNameLst>
                                      </p:cBhvr>
                                      <p:tavLst>
                                        <p:tav tm="0">
                                          <p:val>
                                            <p:strVal val="#ppt_h"/>
                                          </p:val>
                                        </p:tav>
                                        <p:tav tm="100000">
                                          <p:val>
                                            <p:strVal val="#ppt_h"/>
                                          </p:val>
                                        </p:tav>
                                      </p:tavLst>
                                    </p:anim>
                                    <p:animEffect transition="in" filter="fade">
                                      <p:cBhvr>
                                        <p:cTn id="121" dur="1000"/>
                                        <p:tgtEl>
                                          <p:spTgt spid="1413150"/>
                                        </p:tgtEl>
                                      </p:cBhvr>
                                    </p:animEffect>
                                  </p:childTnLst>
                                </p:cTn>
                              </p:par>
                              <p:par>
                                <p:cTn id="122" presetID="55" presetClass="entr" presetSubtype="0" fill="hold" grpId="0" nodeType="withEffect">
                                  <p:stCondLst>
                                    <p:cond delay="0"/>
                                  </p:stCondLst>
                                  <p:childTnLst>
                                    <p:set>
                                      <p:cBhvr>
                                        <p:cTn id="123" dur="1" fill="hold">
                                          <p:stCondLst>
                                            <p:cond delay="0"/>
                                          </p:stCondLst>
                                        </p:cTn>
                                        <p:tgtEl>
                                          <p:spTgt spid="1413151"/>
                                        </p:tgtEl>
                                        <p:attrNameLst>
                                          <p:attrName>style.visibility</p:attrName>
                                        </p:attrNameLst>
                                      </p:cBhvr>
                                      <p:to>
                                        <p:strVal val="visible"/>
                                      </p:to>
                                    </p:set>
                                    <p:anim calcmode="lin" valueType="num">
                                      <p:cBhvr>
                                        <p:cTn id="124" dur="1000" fill="hold"/>
                                        <p:tgtEl>
                                          <p:spTgt spid="1413151"/>
                                        </p:tgtEl>
                                        <p:attrNameLst>
                                          <p:attrName>ppt_w</p:attrName>
                                        </p:attrNameLst>
                                      </p:cBhvr>
                                      <p:tavLst>
                                        <p:tav tm="0">
                                          <p:val>
                                            <p:strVal val="#ppt_w*0.70"/>
                                          </p:val>
                                        </p:tav>
                                        <p:tav tm="100000">
                                          <p:val>
                                            <p:strVal val="#ppt_w"/>
                                          </p:val>
                                        </p:tav>
                                      </p:tavLst>
                                    </p:anim>
                                    <p:anim calcmode="lin" valueType="num">
                                      <p:cBhvr>
                                        <p:cTn id="125" dur="1000" fill="hold"/>
                                        <p:tgtEl>
                                          <p:spTgt spid="1413151"/>
                                        </p:tgtEl>
                                        <p:attrNameLst>
                                          <p:attrName>ppt_h</p:attrName>
                                        </p:attrNameLst>
                                      </p:cBhvr>
                                      <p:tavLst>
                                        <p:tav tm="0">
                                          <p:val>
                                            <p:strVal val="#ppt_h"/>
                                          </p:val>
                                        </p:tav>
                                        <p:tav tm="100000">
                                          <p:val>
                                            <p:strVal val="#ppt_h"/>
                                          </p:val>
                                        </p:tav>
                                      </p:tavLst>
                                    </p:anim>
                                    <p:animEffect transition="in" filter="fade">
                                      <p:cBhvr>
                                        <p:cTn id="126" dur="1000"/>
                                        <p:tgtEl>
                                          <p:spTgt spid="1413151"/>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55" presetClass="exit" presetSubtype="0" fill="hold" nodeType="clickEffect">
                                  <p:stCondLst>
                                    <p:cond delay="0"/>
                                  </p:stCondLst>
                                  <p:childTnLst>
                                    <p:anim calcmode="lin" valueType="num">
                                      <p:cBhvr>
                                        <p:cTn id="130" dur="1000"/>
                                        <p:tgtEl>
                                          <p:spTgt spid="4"/>
                                        </p:tgtEl>
                                        <p:attrNameLst>
                                          <p:attrName>ppt_w</p:attrName>
                                        </p:attrNameLst>
                                      </p:cBhvr>
                                      <p:tavLst>
                                        <p:tav tm="0">
                                          <p:val>
                                            <p:strVal val="ppt_w"/>
                                          </p:val>
                                        </p:tav>
                                        <p:tav tm="100000">
                                          <p:val>
                                            <p:strVal val="ppt_w*0.70"/>
                                          </p:val>
                                        </p:tav>
                                      </p:tavLst>
                                    </p:anim>
                                    <p:anim calcmode="lin" valueType="num">
                                      <p:cBhvr>
                                        <p:cTn id="131" dur="1000"/>
                                        <p:tgtEl>
                                          <p:spTgt spid="4"/>
                                        </p:tgtEl>
                                        <p:attrNameLst>
                                          <p:attrName>ppt_h</p:attrName>
                                        </p:attrNameLst>
                                      </p:cBhvr>
                                      <p:tavLst>
                                        <p:tav tm="0">
                                          <p:val>
                                            <p:strVal val="ppt_h"/>
                                          </p:val>
                                        </p:tav>
                                        <p:tav tm="100000">
                                          <p:val>
                                            <p:strVal val="ppt_h"/>
                                          </p:val>
                                        </p:tav>
                                      </p:tavLst>
                                    </p:anim>
                                    <p:animEffect transition="out" filter="fade">
                                      <p:cBhvr>
                                        <p:cTn id="132" dur="1000"/>
                                        <p:tgtEl>
                                          <p:spTgt spid="4"/>
                                        </p:tgtEl>
                                      </p:cBhvr>
                                    </p:animEffect>
                                    <p:set>
                                      <p:cBhvr>
                                        <p:cTn id="133" dur="1" fill="hold">
                                          <p:stCondLst>
                                            <p:cond delay="999"/>
                                          </p:stCondLst>
                                        </p:cTn>
                                        <p:tgtEl>
                                          <p:spTgt spid="4"/>
                                        </p:tgtEl>
                                        <p:attrNameLst>
                                          <p:attrName>style.visibility</p:attrName>
                                        </p:attrNameLst>
                                      </p:cBhvr>
                                      <p:to>
                                        <p:strVal val="hidden"/>
                                      </p:to>
                                    </p:set>
                                  </p:childTnLst>
                                </p:cTn>
                              </p:par>
                              <p:par>
                                <p:cTn id="134" presetID="55" presetClass="exit" presetSubtype="0" fill="hold" grpId="1" nodeType="withEffect">
                                  <p:stCondLst>
                                    <p:cond delay="0"/>
                                  </p:stCondLst>
                                  <p:childTnLst>
                                    <p:anim calcmode="lin" valueType="num">
                                      <p:cBhvr>
                                        <p:cTn id="135" dur="1000"/>
                                        <p:tgtEl>
                                          <p:spTgt spid="1413145"/>
                                        </p:tgtEl>
                                        <p:attrNameLst>
                                          <p:attrName>ppt_w</p:attrName>
                                        </p:attrNameLst>
                                      </p:cBhvr>
                                      <p:tavLst>
                                        <p:tav tm="0">
                                          <p:val>
                                            <p:strVal val="ppt_w"/>
                                          </p:val>
                                        </p:tav>
                                        <p:tav tm="100000">
                                          <p:val>
                                            <p:strVal val="ppt_w*0.70"/>
                                          </p:val>
                                        </p:tav>
                                      </p:tavLst>
                                    </p:anim>
                                    <p:anim calcmode="lin" valueType="num">
                                      <p:cBhvr>
                                        <p:cTn id="136" dur="1000"/>
                                        <p:tgtEl>
                                          <p:spTgt spid="1413145"/>
                                        </p:tgtEl>
                                        <p:attrNameLst>
                                          <p:attrName>ppt_h</p:attrName>
                                        </p:attrNameLst>
                                      </p:cBhvr>
                                      <p:tavLst>
                                        <p:tav tm="0">
                                          <p:val>
                                            <p:strVal val="ppt_h"/>
                                          </p:val>
                                        </p:tav>
                                        <p:tav tm="100000">
                                          <p:val>
                                            <p:strVal val="ppt_h"/>
                                          </p:val>
                                        </p:tav>
                                      </p:tavLst>
                                    </p:anim>
                                    <p:animEffect transition="out" filter="fade">
                                      <p:cBhvr>
                                        <p:cTn id="137" dur="1000"/>
                                        <p:tgtEl>
                                          <p:spTgt spid="1413145"/>
                                        </p:tgtEl>
                                      </p:cBhvr>
                                    </p:animEffect>
                                    <p:set>
                                      <p:cBhvr>
                                        <p:cTn id="138" dur="1" fill="hold">
                                          <p:stCondLst>
                                            <p:cond delay="999"/>
                                          </p:stCondLst>
                                        </p:cTn>
                                        <p:tgtEl>
                                          <p:spTgt spid="1413145"/>
                                        </p:tgtEl>
                                        <p:attrNameLst>
                                          <p:attrName>style.visibility</p:attrName>
                                        </p:attrNameLst>
                                      </p:cBhvr>
                                      <p:to>
                                        <p:strVal val="hidden"/>
                                      </p:to>
                                    </p:set>
                                  </p:childTnLst>
                                </p:cTn>
                              </p:par>
                              <p:par>
                                <p:cTn id="139" presetID="55" presetClass="exit" presetSubtype="0" fill="hold" grpId="1" nodeType="withEffect">
                                  <p:stCondLst>
                                    <p:cond delay="0"/>
                                  </p:stCondLst>
                                  <p:childTnLst>
                                    <p:anim calcmode="lin" valueType="num">
                                      <p:cBhvr>
                                        <p:cTn id="140" dur="1000"/>
                                        <p:tgtEl>
                                          <p:spTgt spid="1413146"/>
                                        </p:tgtEl>
                                        <p:attrNameLst>
                                          <p:attrName>ppt_w</p:attrName>
                                        </p:attrNameLst>
                                      </p:cBhvr>
                                      <p:tavLst>
                                        <p:tav tm="0">
                                          <p:val>
                                            <p:strVal val="ppt_w"/>
                                          </p:val>
                                        </p:tav>
                                        <p:tav tm="100000">
                                          <p:val>
                                            <p:strVal val="ppt_w*0.70"/>
                                          </p:val>
                                        </p:tav>
                                      </p:tavLst>
                                    </p:anim>
                                    <p:anim calcmode="lin" valueType="num">
                                      <p:cBhvr>
                                        <p:cTn id="141" dur="1000"/>
                                        <p:tgtEl>
                                          <p:spTgt spid="1413146"/>
                                        </p:tgtEl>
                                        <p:attrNameLst>
                                          <p:attrName>ppt_h</p:attrName>
                                        </p:attrNameLst>
                                      </p:cBhvr>
                                      <p:tavLst>
                                        <p:tav tm="0">
                                          <p:val>
                                            <p:strVal val="ppt_h"/>
                                          </p:val>
                                        </p:tav>
                                        <p:tav tm="100000">
                                          <p:val>
                                            <p:strVal val="ppt_h"/>
                                          </p:val>
                                        </p:tav>
                                      </p:tavLst>
                                    </p:anim>
                                    <p:animEffect transition="out" filter="fade">
                                      <p:cBhvr>
                                        <p:cTn id="142" dur="1000"/>
                                        <p:tgtEl>
                                          <p:spTgt spid="1413146"/>
                                        </p:tgtEl>
                                      </p:cBhvr>
                                    </p:animEffect>
                                    <p:set>
                                      <p:cBhvr>
                                        <p:cTn id="143" dur="1" fill="hold">
                                          <p:stCondLst>
                                            <p:cond delay="999"/>
                                          </p:stCondLst>
                                        </p:cTn>
                                        <p:tgtEl>
                                          <p:spTgt spid="1413146"/>
                                        </p:tgtEl>
                                        <p:attrNameLst>
                                          <p:attrName>style.visibility</p:attrName>
                                        </p:attrNameLst>
                                      </p:cBhvr>
                                      <p:to>
                                        <p:strVal val="hidden"/>
                                      </p:to>
                                    </p:set>
                                  </p:childTnLst>
                                </p:cTn>
                              </p:par>
                              <p:par>
                                <p:cTn id="144" presetID="55" presetClass="exit" presetSubtype="0" fill="hold" grpId="1" nodeType="withEffect">
                                  <p:stCondLst>
                                    <p:cond delay="0"/>
                                  </p:stCondLst>
                                  <p:childTnLst>
                                    <p:anim calcmode="lin" valueType="num">
                                      <p:cBhvr>
                                        <p:cTn id="145" dur="1000"/>
                                        <p:tgtEl>
                                          <p:spTgt spid="1413147"/>
                                        </p:tgtEl>
                                        <p:attrNameLst>
                                          <p:attrName>ppt_w</p:attrName>
                                        </p:attrNameLst>
                                      </p:cBhvr>
                                      <p:tavLst>
                                        <p:tav tm="0">
                                          <p:val>
                                            <p:strVal val="ppt_w"/>
                                          </p:val>
                                        </p:tav>
                                        <p:tav tm="100000">
                                          <p:val>
                                            <p:strVal val="ppt_w*0.70"/>
                                          </p:val>
                                        </p:tav>
                                      </p:tavLst>
                                    </p:anim>
                                    <p:anim calcmode="lin" valueType="num">
                                      <p:cBhvr>
                                        <p:cTn id="146" dur="1000"/>
                                        <p:tgtEl>
                                          <p:spTgt spid="1413147"/>
                                        </p:tgtEl>
                                        <p:attrNameLst>
                                          <p:attrName>ppt_h</p:attrName>
                                        </p:attrNameLst>
                                      </p:cBhvr>
                                      <p:tavLst>
                                        <p:tav tm="0">
                                          <p:val>
                                            <p:strVal val="ppt_h"/>
                                          </p:val>
                                        </p:tav>
                                        <p:tav tm="100000">
                                          <p:val>
                                            <p:strVal val="ppt_h"/>
                                          </p:val>
                                        </p:tav>
                                      </p:tavLst>
                                    </p:anim>
                                    <p:animEffect transition="out" filter="fade">
                                      <p:cBhvr>
                                        <p:cTn id="147" dur="1000"/>
                                        <p:tgtEl>
                                          <p:spTgt spid="1413147"/>
                                        </p:tgtEl>
                                      </p:cBhvr>
                                    </p:animEffect>
                                    <p:set>
                                      <p:cBhvr>
                                        <p:cTn id="148" dur="1" fill="hold">
                                          <p:stCondLst>
                                            <p:cond delay="999"/>
                                          </p:stCondLst>
                                        </p:cTn>
                                        <p:tgtEl>
                                          <p:spTgt spid="1413147"/>
                                        </p:tgtEl>
                                        <p:attrNameLst>
                                          <p:attrName>style.visibility</p:attrName>
                                        </p:attrNameLst>
                                      </p:cBhvr>
                                      <p:to>
                                        <p:strVal val="hidden"/>
                                      </p:to>
                                    </p:set>
                                  </p:childTnLst>
                                </p:cTn>
                              </p:par>
                              <p:par>
                                <p:cTn id="149" presetID="55" presetClass="exit" presetSubtype="0" fill="hold" grpId="1" nodeType="withEffect">
                                  <p:stCondLst>
                                    <p:cond delay="0"/>
                                  </p:stCondLst>
                                  <p:childTnLst>
                                    <p:anim calcmode="lin" valueType="num">
                                      <p:cBhvr>
                                        <p:cTn id="150" dur="1000"/>
                                        <p:tgtEl>
                                          <p:spTgt spid="1413148"/>
                                        </p:tgtEl>
                                        <p:attrNameLst>
                                          <p:attrName>ppt_w</p:attrName>
                                        </p:attrNameLst>
                                      </p:cBhvr>
                                      <p:tavLst>
                                        <p:tav tm="0">
                                          <p:val>
                                            <p:strVal val="ppt_w"/>
                                          </p:val>
                                        </p:tav>
                                        <p:tav tm="100000">
                                          <p:val>
                                            <p:strVal val="ppt_w*0.70"/>
                                          </p:val>
                                        </p:tav>
                                      </p:tavLst>
                                    </p:anim>
                                    <p:anim calcmode="lin" valueType="num">
                                      <p:cBhvr>
                                        <p:cTn id="151" dur="1000"/>
                                        <p:tgtEl>
                                          <p:spTgt spid="1413148"/>
                                        </p:tgtEl>
                                        <p:attrNameLst>
                                          <p:attrName>ppt_h</p:attrName>
                                        </p:attrNameLst>
                                      </p:cBhvr>
                                      <p:tavLst>
                                        <p:tav tm="0">
                                          <p:val>
                                            <p:strVal val="ppt_h"/>
                                          </p:val>
                                        </p:tav>
                                        <p:tav tm="100000">
                                          <p:val>
                                            <p:strVal val="ppt_h"/>
                                          </p:val>
                                        </p:tav>
                                      </p:tavLst>
                                    </p:anim>
                                    <p:animEffect transition="out" filter="fade">
                                      <p:cBhvr>
                                        <p:cTn id="152" dur="1000"/>
                                        <p:tgtEl>
                                          <p:spTgt spid="1413148"/>
                                        </p:tgtEl>
                                      </p:cBhvr>
                                    </p:animEffect>
                                    <p:set>
                                      <p:cBhvr>
                                        <p:cTn id="153" dur="1" fill="hold">
                                          <p:stCondLst>
                                            <p:cond delay="999"/>
                                          </p:stCondLst>
                                        </p:cTn>
                                        <p:tgtEl>
                                          <p:spTgt spid="1413148"/>
                                        </p:tgtEl>
                                        <p:attrNameLst>
                                          <p:attrName>style.visibility</p:attrName>
                                        </p:attrNameLst>
                                      </p:cBhvr>
                                      <p:to>
                                        <p:strVal val="hidden"/>
                                      </p:to>
                                    </p:set>
                                  </p:childTnLst>
                                </p:cTn>
                              </p:par>
                              <p:par>
                                <p:cTn id="154" presetID="55" presetClass="exit" presetSubtype="0" fill="hold" grpId="1" nodeType="withEffect">
                                  <p:stCondLst>
                                    <p:cond delay="0"/>
                                  </p:stCondLst>
                                  <p:childTnLst>
                                    <p:anim calcmode="lin" valueType="num">
                                      <p:cBhvr>
                                        <p:cTn id="155" dur="1000"/>
                                        <p:tgtEl>
                                          <p:spTgt spid="1413149"/>
                                        </p:tgtEl>
                                        <p:attrNameLst>
                                          <p:attrName>ppt_w</p:attrName>
                                        </p:attrNameLst>
                                      </p:cBhvr>
                                      <p:tavLst>
                                        <p:tav tm="0">
                                          <p:val>
                                            <p:strVal val="ppt_w"/>
                                          </p:val>
                                        </p:tav>
                                        <p:tav tm="100000">
                                          <p:val>
                                            <p:strVal val="ppt_w*0.70"/>
                                          </p:val>
                                        </p:tav>
                                      </p:tavLst>
                                    </p:anim>
                                    <p:anim calcmode="lin" valueType="num">
                                      <p:cBhvr>
                                        <p:cTn id="156" dur="1000"/>
                                        <p:tgtEl>
                                          <p:spTgt spid="1413149"/>
                                        </p:tgtEl>
                                        <p:attrNameLst>
                                          <p:attrName>ppt_h</p:attrName>
                                        </p:attrNameLst>
                                      </p:cBhvr>
                                      <p:tavLst>
                                        <p:tav tm="0">
                                          <p:val>
                                            <p:strVal val="ppt_h"/>
                                          </p:val>
                                        </p:tav>
                                        <p:tav tm="100000">
                                          <p:val>
                                            <p:strVal val="ppt_h"/>
                                          </p:val>
                                        </p:tav>
                                      </p:tavLst>
                                    </p:anim>
                                    <p:animEffect transition="out" filter="fade">
                                      <p:cBhvr>
                                        <p:cTn id="157" dur="1000"/>
                                        <p:tgtEl>
                                          <p:spTgt spid="1413149"/>
                                        </p:tgtEl>
                                      </p:cBhvr>
                                    </p:animEffect>
                                    <p:set>
                                      <p:cBhvr>
                                        <p:cTn id="158" dur="1" fill="hold">
                                          <p:stCondLst>
                                            <p:cond delay="999"/>
                                          </p:stCondLst>
                                        </p:cTn>
                                        <p:tgtEl>
                                          <p:spTgt spid="1413149"/>
                                        </p:tgtEl>
                                        <p:attrNameLst>
                                          <p:attrName>style.visibility</p:attrName>
                                        </p:attrNameLst>
                                      </p:cBhvr>
                                      <p:to>
                                        <p:strVal val="hidden"/>
                                      </p:to>
                                    </p:set>
                                  </p:childTnLst>
                                </p:cTn>
                              </p:par>
                              <p:par>
                                <p:cTn id="159" presetID="55" presetClass="exit" presetSubtype="0" fill="hold" grpId="1" nodeType="withEffect">
                                  <p:stCondLst>
                                    <p:cond delay="0"/>
                                  </p:stCondLst>
                                  <p:childTnLst>
                                    <p:anim calcmode="lin" valueType="num">
                                      <p:cBhvr>
                                        <p:cTn id="160" dur="1000"/>
                                        <p:tgtEl>
                                          <p:spTgt spid="1413150"/>
                                        </p:tgtEl>
                                        <p:attrNameLst>
                                          <p:attrName>ppt_w</p:attrName>
                                        </p:attrNameLst>
                                      </p:cBhvr>
                                      <p:tavLst>
                                        <p:tav tm="0">
                                          <p:val>
                                            <p:strVal val="ppt_w"/>
                                          </p:val>
                                        </p:tav>
                                        <p:tav tm="100000">
                                          <p:val>
                                            <p:strVal val="ppt_w*0.70"/>
                                          </p:val>
                                        </p:tav>
                                      </p:tavLst>
                                    </p:anim>
                                    <p:anim calcmode="lin" valueType="num">
                                      <p:cBhvr>
                                        <p:cTn id="161" dur="1000"/>
                                        <p:tgtEl>
                                          <p:spTgt spid="1413150"/>
                                        </p:tgtEl>
                                        <p:attrNameLst>
                                          <p:attrName>ppt_h</p:attrName>
                                        </p:attrNameLst>
                                      </p:cBhvr>
                                      <p:tavLst>
                                        <p:tav tm="0">
                                          <p:val>
                                            <p:strVal val="ppt_h"/>
                                          </p:val>
                                        </p:tav>
                                        <p:tav tm="100000">
                                          <p:val>
                                            <p:strVal val="ppt_h"/>
                                          </p:val>
                                        </p:tav>
                                      </p:tavLst>
                                    </p:anim>
                                    <p:animEffect transition="out" filter="fade">
                                      <p:cBhvr>
                                        <p:cTn id="162" dur="1000"/>
                                        <p:tgtEl>
                                          <p:spTgt spid="1413150"/>
                                        </p:tgtEl>
                                      </p:cBhvr>
                                    </p:animEffect>
                                    <p:set>
                                      <p:cBhvr>
                                        <p:cTn id="163" dur="1" fill="hold">
                                          <p:stCondLst>
                                            <p:cond delay="999"/>
                                          </p:stCondLst>
                                        </p:cTn>
                                        <p:tgtEl>
                                          <p:spTgt spid="1413150"/>
                                        </p:tgtEl>
                                        <p:attrNameLst>
                                          <p:attrName>style.visibility</p:attrName>
                                        </p:attrNameLst>
                                      </p:cBhvr>
                                      <p:to>
                                        <p:strVal val="hidden"/>
                                      </p:to>
                                    </p:set>
                                  </p:childTnLst>
                                </p:cTn>
                              </p:par>
                              <p:par>
                                <p:cTn id="164" presetID="55" presetClass="exit" presetSubtype="0" fill="hold" grpId="1" nodeType="withEffect">
                                  <p:stCondLst>
                                    <p:cond delay="0"/>
                                  </p:stCondLst>
                                  <p:childTnLst>
                                    <p:anim calcmode="lin" valueType="num">
                                      <p:cBhvr>
                                        <p:cTn id="165" dur="1000"/>
                                        <p:tgtEl>
                                          <p:spTgt spid="1413151"/>
                                        </p:tgtEl>
                                        <p:attrNameLst>
                                          <p:attrName>ppt_w</p:attrName>
                                        </p:attrNameLst>
                                      </p:cBhvr>
                                      <p:tavLst>
                                        <p:tav tm="0">
                                          <p:val>
                                            <p:strVal val="ppt_w"/>
                                          </p:val>
                                        </p:tav>
                                        <p:tav tm="100000">
                                          <p:val>
                                            <p:strVal val="ppt_w*0.70"/>
                                          </p:val>
                                        </p:tav>
                                      </p:tavLst>
                                    </p:anim>
                                    <p:anim calcmode="lin" valueType="num">
                                      <p:cBhvr>
                                        <p:cTn id="166" dur="1000"/>
                                        <p:tgtEl>
                                          <p:spTgt spid="1413151"/>
                                        </p:tgtEl>
                                        <p:attrNameLst>
                                          <p:attrName>ppt_h</p:attrName>
                                        </p:attrNameLst>
                                      </p:cBhvr>
                                      <p:tavLst>
                                        <p:tav tm="0">
                                          <p:val>
                                            <p:strVal val="ppt_h"/>
                                          </p:val>
                                        </p:tav>
                                        <p:tav tm="100000">
                                          <p:val>
                                            <p:strVal val="ppt_h"/>
                                          </p:val>
                                        </p:tav>
                                      </p:tavLst>
                                    </p:anim>
                                    <p:animEffect transition="out" filter="fade">
                                      <p:cBhvr>
                                        <p:cTn id="167" dur="1000"/>
                                        <p:tgtEl>
                                          <p:spTgt spid="1413151"/>
                                        </p:tgtEl>
                                      </p:cBhvr>
                                    </p:animEffect>
                                    <p:set>
                                      <p:cBhvr>
                                        <p:cTn id="168" dur="1" fill="hold">
                                          <p:stCondLst>
                                            <p:cond delay="999"/>
                                          </p:stCondLst>
                                        </p:cTn>
                                        <p:tgtEl>
                                          <p:spTgt spid="1413151"/>
                                        </p:tgtEl>
                                        <p:attrNameLst>
                                          <p:attrName>style.visibility</p:attrName>
                                        </p:attrNameLst>
                                      </p:cBhvr>
                                      <p:to>
                                        <p:strVal val="hidden"/>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42" presetClass="entr" presetSubtype="0" fill="hold" nodeType="clickEffect">
                                  <p:stCondLst>
                                    <p:cond delay="0"/>
                                  </p:stCondLst>
                                  <p:childTnLst>
                                    <p:set>
                                      <p:cBhvr>
                                        <p:cTn id="172" dur="1" fill="hold">
                                          <p:stCondLst>
                                            <p:cond delay="0"/>
                                          </p:stCondLst>
                                        </p:cTn>
                                        <p:tgtEl>
                                          <p:spTgt spid="1413122">
                                            <p:txEl>
                                              <p:pRg st="13" end="13"/>
                                            </p:txEl>
                                          </p:spTgt>
                                        </p:tgtEl>
                                        <p:attrNameLst>
                                          <p:attrName>style.visibility</p:attrName>
                                        </p:attrNameLst>
                                      </p:cBhvr>
                                      <p:to>
                                        <p:strVal val="visible"/>
                                      </p:to>
                                    </p:set>
                                    <p:animEffect transition="in" filter="fade">
                                      <p:cBhvr>
                                        <p:cTn id="173" dur="1000"/>
                                        <p:tgtEl>
                                          <p:spTgt spid="1413122">
                                            <p:txEl>
                                              <p:pRg st="13" end="13"/>
                                            </p:txEl>
                                          </p:spTgt>
                                        </p:tgtEl>
                                      </p:cBhvr>
                                    </p:animEffect>
                                    <p:anim calcmode="lin" valueType="num">
                                      <p:cBhvr>
                                        <p:cTn id="174" dur="1000" fill="hold"/>
                                        <p:tgtEl>
                                          <p:spTgt spid="1413122">
                                            <p:txEl>
                                              <p:pRg st="13" end="13"/>
                                            </p:txEl>
                                          </p:spTgt>
                                        </p:tgtEl>
                                        <p:attrNameLst>
                                          <p:attrName>ppt_x</p:attrName>
                                        </p:attrNameLst>
                                      </p:cBhvr>
                                      <p:tavLst>
                                        <p:tav tm="0">
                                          <p:val>
                                            <p:strVal val="#ppt_x"/>
                                          </p:val>
                                        </p:tav>
                                        <p:tav tm="100000">
                                          <p:val>
                                            <p:strVal val="#ppt_x"/>
                                          </p:val>
                                        </p:tav>
                                      </p:tavLst>
                                    </p:anim>
                                    <p:anim calcmode="lin" valueType="num">
                                      <p:cBhvr>
                                        <p:cTn id="175" dur="1000" fill="hold"/>
                                        <p:tgtEl>
                                          <p:spTgt spid="1413122">
                                            <p:txEl>
                                              <p:pRg st="13" end="13"/>
                                            </p:txEl>
                                          </p:spTgt>
                                        </p:tgtEl>
                                        <p:attrNameLst>
                                          <p:attrName>ppt_y</p:attrName>
                                        </p:attrNameLst>
                                      </p:cBhvr>
                                      <p:tavLst>
                                        <p:tav tm="0">
                                          <p:val>
                                            <p:strVal val="#ppt_y+.1"/>
                                          </p:val>
                                        </p:tav>
                                        <p:tav tm="100000">
                                          <p:val>
                                            <p:strVal val="#ppt_y"/>
                                          </p:val>
                                        </p:tav>
                                      </p:tavLst>
                                    </p:anim>
                                  </p:childTnLst>
                                </p:cTn>
                              </p:par>
                              <p:par>
                                <p:cTn id="176" presetID="42" presetClass="entr" presetSubtype="0" fill="hold" nodeType="withEffect">
                                  <p:stCondLst>
                                    <p:cond delay="0"/>
                                  </p:stCondLst>
                                  <p:childTnLst>
                                    <p:set>
                                      <p:cBhvr>
                                        <p:cTn id="177" dur="1" fill="hold">
                                          <p:stCondLst>
                                            <p:cond delay="0"/>
                                          </p:stCondLst>
                                        </p:cTn>
                                        <p:tgtEl>
                                          <p:spTgt spid="1413122">
                                            <p:txEl>
                                              <p:pRg st="14" end="14"/>
                                            </p:txEl>
                                          </p:spTgt>
                                        </p:tgtEl>
                                        <p:attrNameLst>
                                          <p:attrName>style.visibility</p:attrName>
                                        </p:attrNameLst>
                                      </p:cBhvr>
                                      <p:to>
                                        <p:strVal val="visible"/>
                                      </p:to>
                                    </p:set>
                                    <p:animEffect transition="in" filter="fade">
                                      <p:cBhvr>
                                        <p:cTn id="178" dur="1000"/>
                                        <p:tgtEl>
                                          <p:spTgt spid="1413122">
                                            <p:txEl>
                                              <p:pRg st="14" end="14"/>
                                            </p:txEl>
                                          </p:spTgt>
                                        </p:tgtEl>
                                      </p:cBhvr>
                                    </p:animEffect>
                                    <p:anim calcmode="lin" valueType="num">
                                      <p:cBhvr>
                                        <p:cTn id="179" dur="1000" fill="hold"/>
                                        <p:tgtEl>
                                          <p:spTgt spid="1413122">
                                            <p:txEl>
                                              <p:pRg st="14" end="14"/>
                                            </p:txEl>
                                          </p:spTgt>
                                        </p:tgtEl>
                                        <p:attrNameLst>
                                          <p:attrName>ppt_x</p:attrName>
                                        </p:attrNameLst>
                                      </p:cBhvr>
                                      <p:tavLst>
                                        <p:tav tm="0">
                                          <p:val>
                                            <p:strVal val="#ppt_x"/>
                                          </p:val>
                                        </p:tav>
                                        <p:tav tm="100000">
                                          <p:val>
                                            <p:strVal val="#ppt_x"/>
                                          </p:val>
                                        </p:tav>
                                      </p:tavLst>
                                    </p:anim>
                                    <p:anim calcmode="lin" valueType="num">
                                      <p:cBhvr>
                                        <p:cTn id="180" dur="1000" fill="hold"/>
                                        <p:tgtEl>
                                          <p:spTgt spid="1413122">
                                            <p:txEl>
                                              <p:pRg st="14" end="14"/>
                                            </p:txEl>
                                          </p:spTgt>
                                        </p:tgtEl>
                                        <p:attrNameLst>
                                          <p:attrName>ppt_y</p:attrName>
                                        </p:attrNameLst>
                                      </p:cBhvr>
                                      <p:tavLst>
                                        <p:tav tm="0">
                                          <p:val>
                                            <p:strVal val="#ppt_y+.1"/>
                                          </p:val>
                                        </p:tav>
                                        <p:tav tm="100000">
                                          <p:val>
                                            <p:strVal val="#ppt_y"/>
                                          </p:val>
                                        </p:tav>
                                      </p:tavLst>
                                    </p:anim>
                                  </p:childTnLst>
                                </p:cTn>
                              </p:par>
                              <p:par>
                                <p:cTn id="181" presetID="42" presetClass="entr" presetSubtype="0" fill="hold" nodeType="withEffect">
                                  <p:stCondLst>
                                    <p:cond delay="0"/>
                                  </p:stCondLst>
                                  <p:childTnLst>
                                    <p:set>
                                      <p:cBhvr>
                                        <p:cTn id="182" dur="1" fill="hold">
                                          <p:stCondLst>
                                            <p:cond delay="0"/>
                                          </p:stCondLst>
                                        </p:cTn>
                                        <p:tgtEl>
                                          <p:spTgt spid="1413122">
                                            <p:txEl>
                                              <p:pRg st="15" end="15"/>
                                            </p:txEl>
                                          </p:spTgt>
                                        </p:tgtEl>
                                        <p:attrNameLst>
                                          <p:attrName>style.visibility</p:attrName>
                                        </p:attrNameLst>
                                      </p:cBhvr>
                                      <p:to>
                                        <p:strVal val="visible"/>
                                      </p:to>
                                    </p:set>
                                    <p:animEffect transition="in" filter="fade">
                                      <p:cBhvr>
                                        <p:cTn id="183" dur="1000"/>
                                        <p:tgtEl>
                                          <p:spTgt spid="1413122">
                                            <p:txEl>
                                              <p:pRg st="15" end="15"/>
                                            </p:txEl>
                                          </p:spTgt>
                                        </p:tgtEl>
                                      </p:cBhvr>
                                    </p:animEffect>
                                    <p:anim calcmode="lin" valueType="num">
                                      <p:cBhvr>
                                        <p:cTn id="184" dur="1000" fill="hold"/>
                                        <p:tgtEl>
                                          <p:spTgt spid="1413122">
                                            <p:txEl>
                                              <p:pRg st="15" end="15"/>
                                            </p:txEl>
                                          </p:spTgt>
                                        </p:tgtEl>
                                        <p:attrNameLst>
                                          <p:attrName>ppt_x</p:attrName>
                                        </p:attrNameLst>
                                      </p:cBhvr>
                                      <p:tavLst>
                                        <p:tav tm="0">
                                          <p:val>
                                            <p:strVal val="#ppt_x"/>
                                          </p:val>
                                        </p:tav>
                                        <p:tav tm="100000">
                                          <p:val>
                                            <p:strVal val="#ppt_x"/>
                                          </p:val>
                                        </p:tav>
                                      </p:tavLst>
                                    </p:anim>
                                    <p:anim calcmode="lin" valueType="num">
                                      <p:cBhvr>
                                        <p:cTn id="185" dur="1000" fill="hold"/>
                                        <p:tgtEl>
                                          <p:spTgt spid="1413122">
                                            <p:txEl>
                                              <p:pRg st="15" end="15"/>
                                            </p:txEl>
                                          </p:spTgt>
                                        </p:tgtEl>
                                        <p:attrNameLst>
                                          <p:attrName>ppt_y</p:attrName>
                                        </p:attrNameLst>
                                      </p:cBhvr>
                                      <p:tavLst>
                                        <p:tav tm="0">
                                          <p:val>
                                            <p:strVal val="#ppt_y+.1"/>
                                          </p:val>
                                        </p:tav>
                                        <p:tav tm="100000">
                                          <p:val>
                                            <p:strVal val="#ppt_y"/>
                                          </p:val>
                                        </p:tav>
                                      </p:tavLst>
                                    </p:anim>
                                  </p:childTnLst>
                                </p:cTn>
                              </p:par>
                              <p:par>
                                <p:cTn id="186" presetID="42" presetClass="entr" presetSubtype="0" fill="hold" nodeType="withEffect">
                                  <p:stCondLst>
                                    <p:cond delay="0"/>
                                  </p:stCondLst>
                                  <p:childTnLst>
                                    <p:set>
                                      <p:cBhvr>
                                        <p:cTn id="187" dur="1" fill="hold">
                                          <p:stCondLst>
                                            <p:cond delay="0"/>
                                          </p:stCondLst>
                                        </p:cTn>
                                        <p:tgtEl>
                                          <p:spTgt spid="1413122">
                                            <p:txEl>
                                              <p:pRg st="16" end="16"/>
                                            </p:txEl>
                                          </p:spTgt>
                                        </p:tgtEl>
                                        <p:attrNameLst>
                                          <p:attrName>style.visibility</p:attrName>
                                        </p:attrNameLst>
                                      </p:cBhvr>
                                      <p:to>
                                        <p:strVal val="visible"/>
                                      </p:to>
                                    </p:set>
                                    <p:animEffect transition="in" filter="fade">
                                      <p:cBhvr>
                                        <p:cTn id="188" dur="1000"/>
                                        <p:tgtEl>
                                          <p:spTgt spid="1413122">
                                            <p:txEl>
                                              <p:pRg st="16" end="16"/>
                                            </p:txEl>
                                          </p:spTgt>
                                        </p:tgtEl>
                                      </p:cBhvr>
                                    </p:animEffect>
                                    <p:anim calcmode="lin" valueType="num">
                                      <p:cBhvr>
                                        <p:cTn id="189" dur="1000" fill="hold"/>
                                        <p:tgtEl>
                                          <p:spTgt spid="1413122">
                                            <p:txEl>
                                              <p:pRg st="16" end="16"/>
                                            </p:txEl>
                                          </p:spTgt>
                                        </p:tgtEl>
                                        <p:attrNameLst>
                                          <p:attrName>ppt_x</p:attrName>
                                        </p:attrNameLst>
                                      </p:cBhvr>
                                      <p:tavLst>
                                        <p:tav tm="0">
                                          <p:val>
                                            <p:strVal val="#ppt_x"/>
                                          </p:val>
                                        </p:tav>
                                        <p:tav tm="100000">
                                          <p:val>
                                            <p:strVal val="#ppt_x"/>
                                          </p:val>
                                        </p:tav>
                                      </p:tavLst>
                                    </p:anim>
                                    <p:anim calcmode="lin" valueType="num">
                                      <p:cBhvr>
                                        <p:cTn id="190" dur="1000" fill="hold"/>
                                        <p:tgtEl>
                                          <p:spTgt spid="1413122">
                                            <p:txEl>
                                              <p:pRg st="16" end="16"/>
                                            </p:txEl>
                                          </p:spTgt>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1413122">
                                            <p:txEl>
                                              <p:pRg st="17" end="17"/>
                                            </p:txEl>
                                          </p:spTgt>
                                        </p:tgtEl>
                                        <p:attrNameLst>
                                          <p:attrName>style.visibility</p:attrName>
                                        </p:attrNameLst>
                                      </p:cBhvr>
                                      <p:to>
                                        <p:strVal val="visible"/>
                                      </p:to>
                                    </p:set>
                                    <p:animEffect transition="in" filter="fade">
                                      <p:cBhvr>
                                        <p:cTn id="193" dur="1000"/>
                                        <p:tgtEl>
                                          <p:spTgt spid="1413122">
                                            <p:txEl>
                                              <p:pRg st="17" end="17"/>
                                            </p:txEl>
                                          </p:spTgt>
                                        </p:tgtEl>
                                      </p:cBhvr>
                                    </p:animEffect>
                                    <p:anim calcmode="lin" valueType="num">
                                      <p:cBhvr>
                                        <p:cTn id="194" dur="1000" fill="hold"/>
                                        <p:tgtEl>
                                          <p:spTgt spid="1413122">
                                            <p:txEl>
                                              <p:pRg st="17" end="17"/>
                                            </p:txEl>
                                          </p:spTgt>
                                        </p:tgtEl>
                                        <p:attrNameLst>
                                          <p:attrName>ppt_x</p:attrName>
                                        </p:attrNameLst>
                                      </p:cBhvr>
                                      <p:tavLst>
                                        <p:tav tm="0">
                                          <p:val>
                                            <p:strVal val="#ppt_x"/>
                                          </p:val>
                                        </p:tav>
                                        <p:tav tm="100000">
                                          <p:val>
                                            <p:strVal val="#ppt_x"/>
                                          </p:val>
                                        </p:tav>
                                      </p:tavLst>
                                    </p:anim>
                                    <p:anim calcmode="lin" valueType="num">
                                      <p:cBhvr>
                                        <p:cTn id="195" dur="1000" fill="hold"/>
                                        <p:tgtEl>
                                          <p:spTgt spid="141312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3" grpId="0"/>
      <p:bldP spid="1413124" grpId="0" autoUpdateAnimBg="0"/>
      <p:bldP spid="1413145" grpId="0" animBg="1"/>
      <p:bldP spid="1413145" grpId="1" animBg="1"/>
      <p:bldP spid="1413146" grpId="0" animBg="1"/>
      <p:bldP spid="1413146" grpId="1" animBg="1"/>
      <p:bldP spid="1413147" grpId="0" animBg="1"/>
      <p:bldP spid="1413147" grpId="1" animBg="1"/>
      <p:bldP spid="1413148" grpId="0" animBg="1"/>
      <p:bldP spid="1413148" grpId="1" animBg="1"/>
      <p:bldP spid="1413149" grpId="0" animBg="1"/>
      <p:bldP spid="1413149" grpId="1" animBg="1"/>
      <p:bldP spid="1413150" grpId="0" animBg="1"/>
      <p:bldP spid="1413150" grpId="1" animBg="1"/>
      <p:bldP spid="1413151" grpId="0" animBg="1"/>
      <p:bldP spid="1413151" grpId="1" animBg="1"/>
    </p:bldLst>
  </p:timing>
</p:sld>
</file>

<file path=ppt/theme/theme1.xml><?xml version="1.0" encoding="utf-8"?>
<a:theme xmlns:a="http://schemas.openxmlformats.org/drawingml/2006/main" name="Principal">
  <a:themeElements>
    <a:clrScheme name="Principal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fontScheme name="Princip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A3DDC4"/>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A3DDC4"/>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Arial Narrow" pitchFamily="34" charset="0"/>
          </a:defRPr>
        </a:defPPr>
      </a:lstStyle>
    </a:lnDef>
  </a:objectDefaults>
  <a:extraClrSchemeLst>
    <a:extraClrScheme>
      <a:clrScheme name="Principal 1">
        <a:dk1>
          <a:srgbClr val="FF9900"/>
        </a:dk1>
        <a:lt1>
          <a:srgbClr val="FFFFCC"/>
        </a:lt1>
        <a:dk2>
          <a:srgbClr val="000000"/>
        </a:dk2>
        <a:lt2>
          <a:srgbClr val="FFCC00"/>
        </a:lt2>
        <a:accent1>
          <a:srgbClr val="6B6253"/>
        </a:accent1>
        <a:accent2>
          <a:srgbClr val="72543E"/>
        </a:accent2>
        <a:accent3>
          <a:srgbClr val="AAAAAA"/>
        </a:accent3>
        <a:accent4>
          <a:srgbClr val="DADAAE"/>
        </a:accent4>
        <a:accent5>
          <a:srgbClr val="BAB7B3"/>
        </a:accent5>
        <a:accent6>
          <a:srgbClr val="674B37"/>
        </a:accent6>
        <a:hlink>
          <a:srgbClr val="DA9880"/>
        </a:hlink>
        <a:folHlink>
          <a:srgbClr val="B2B2B2"/>
        </a:folHlink>
      </a:clrScheme>
      <a:clrMap bg1="dk2" tx1="lt1" bg2="dk1" tx2="lt2" accent1="accent1" accent2="accent2" accent3="accent3" accent4="accent4" accent5="accent5" accent6="accent6" hlink="hlink" folHlink="folHlink"/>
    </a:extraClrScheme>
    <a:extraClrScheme>
      <a:clrScheme name="Principal 2">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D"/>
        </a:accent5>
        <a:accent6>
          <a:srgbClr val="E7B9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Principal 3">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Principal 4">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9F3D6"/>
        </a:accent5>
        <a:accent6>
          <a:srgbClr val="B9B9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Principal 5">
        <a:dk1>
          <a:srgbClr val="000000"/>
        </a:dk1>
        <a:lt1>
          <a:srgbClr val="E5D3B3"/>
        </a:lt1>
        <a:dk2>
          <a:srgbClr val="800000"/>
        </a:dk2>
        <a:lt2>
          <a:srgbClr val="009900"/>
        </a:lt2>
        <a:accent1>
          <a:srgbClr val="D5B095"/>
        </a:accent1>
        <a:accent2>
          <a:srgbClr val="E28666"/>
        </a:accent2>
        <a:accent3>
          <a:srgbClr val="F0E6D6"/>
        </a:accent3>
        <a:accent4>
          <a:srgbClr val="000000"/>
        </a:accent4>
        <a:accent5>
          <a:srgbClr val="E7D4C8"/>
        </a:accent5>
        <a:accent6>
          <a:srgbClr val="CD795C"/>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Principal 6">
        <a:dk1>
          <a:srgbClr val="99CC00"/>
        </a:dk1>
        <a:lt1>
          <a:srgbClr val="FFFFFF"/>
        </a:lt1>
        <a:dk2>
          <a:srgbClr val="51399D"/>
        </a:dk2>
        <a:lt2>
          <a:srgbClr val="FFFFCC"/>
        </a:lt2>
        <a:accent1>
          <a:srgbClr val="877CAA"/>
        </a:accent1>
        <a:accent2>
          <a:srgbClr val="000058"/>
        </a:accent2>
        <a:accent3>
          <a:srgbClr val="B3AECC"/>
        </a:accent3>
        <a:accent4>
          <a:srgbClr val="DADADA"/>
        </a:accent4>
        <a:accent5>
          <a:srgbClr val="C3BFD2"/>
        </a:accent5>
        <a:accent6>
          <a:srgbClr val="00004F"/>
        </a:accent6>
        <a:hlink>
          <a:srgbClr val="FFCC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A3DDC4"/>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A3DDC4"/>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Arial Narrow" pitchFamily="34"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35913</TotalTime>
  <Words>3387</Words>
  <Application>Microsoft Macintosh PowerPoint</Application>
  <PresentationFormat>On-screen Show (4:3)</PresentationFormat>
  <Paragraphs>464</Paragraphs>
  <Slides>28</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 Narrow</vt:lpstr>
      <vt:lpstr>Arial</vt:lpstr>
      <vt:lpstr>Verdana</vt:lpstr>
      <vt:lpstr>Wingdings</vt:lpstr>
      <vt:lpstr>Comic Sans MS</vt:lpstr>
      <vt:lpstr>Times New Roman</vt:lpstr>
      <vt:lpstr>Arial Black</vt:lpstr>
      <vt:lpstr>Eras Medium ITC</vt:lpstr>
      <vt:lpstr>Courier New</vt:lpstr>
      <vt:lpstr>Principal</vt:lpstr>
      <vt:lpstr>Diseño personalizado</vt:lpstr>
      <vt:lpstr>PowerPoint Presentation</vt:lpstr>
      <vt:lpstr>Servicios Web</vt:lpstr>
      <vt:lpstr>servicios web</vt:lpstr>
      <vt:lpstr>servicios web</vt:lpstr>
      <vt:lpstr>servicios web</vt:lpstr>
      <vt:lpstr>integración</vt:lpstr>
      <vt:lpstr>servicios web</vt:lpstr>
      <vt:lpstr>servicios web</vt:lpstr>
      <vt:lpstr>servicios web</vt:lpstr>
      <vt:lpstr>estructura wsdl</vt:lpstr>
      <vt:lpstr>estructura wsdl</vt:lpstr>
      <vt:lpstr>servicios web</vt:lpstr>
      <vt:lpstr>servicios web</vt:lpstr>
      <vt:lpstr>servicios web</vt:lpstr>
      <vt:lpstr>servicios web</vt:lpstr>
      <vt:lpstr>servicios web</vt:lpstr>
      <vt:lpstr>servicios web</vt:lpstr>
      <vt:lpstr>servicios web</vt:lpstr>
      <vt:lpstr>integración</vt:lpstr>
      <vt:lpstr>servicios web</vt:lpstr>
      <vt:lpstr>servicios web</vt:lpstr>
      <vt:lpstr>servicios web</vt:lpstr>
      <vt:lpstr>servicios web</vt:lpstr>
      <vt:lpstr>servicios web</vt:lpstr>
      <vt:lpstr>Supuesto</vt:lpstr>
      <vt:lpstr>Supuesto</vt:lpstr>
      <vt:lpstr>Supuesto</vt:lpstr>
      <vt:lpstr>PowerPoint Presentation</vt:lpstr>
    </vt:vector>
  </TitlesOfParts>
  <Manager>Departamento de Tecnología Informática y Computación</Manager>
  <Company>Universidad de Alicante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Administración de Redes Heterogéneas de Computadores. Sistema de Regeneración de Nodos de Red</dc:title>
  <dc:subject>Tesis Doctoral</dc:subject>
  <dc:creator>Paco Maciá</dc:creator>
  <cp:keywords>NRS Tesis</cp:keywords>
  <cp:lastModifiedBy>VICTOR ADSUAR ABALDEA</cp:lastModifiedBy>
  <cp:revision>2921</cp:revision>
  <cp:lastPrinted>1601-01-01T00:00:00Z</cp:lastPrinted>
  <dcterms:created xsi:type="dcterms:W3CDTF">2000-05-23T09:20:55Z</dcterms:created>
  <dcterms:modified xsi:type="dcterms:W3CDTF">2021-10-13T16:09:45Z</dcterms:modified>
  <cp:category>Investigación</cp:category>
</cp:coreProperties>
</file>