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latin typeface="Arial Black" panose="020B0A04020102020204" charset="0"/>
                <a:cs typeface="Arial Black" panose="020B0A04020102020204" charset="0"/>
              </a:rPr>
              <a:t>BIGTECH COMPANY</a:t>
            </a:r>
            <a:endParaRPr lang="en-IN" altLang="en-US" dirty="0">
              <a:latin typeface="Arial Black" panose="020B0A04020102020204" charset="0"/>
              <a:cs typeface="Arial Black" panose="020B0A04020102020204" charset="0"/>
            </a:endParaRPr>
          </a:p>
        </p:txBody>
      </p:sp>
      <p:sp>
        <p:nvSpPr>
          <p:cNvPr id="3" name="Subtitle 2"/>
          <p:cNvSpPr>
            <a:spLocks noGrp="1"/>
          </p:cNvSpPr>
          <p:nvPr>
            <p:ph type="subTitle" idx="1"/>
          </p:nvPr>
        </p:nvSpPr>
        <p:spPr/>
        <p:txBody>
          <a:bodyPr/>
          <a:lstStyle/>
          <a:p>
            <a:r>
              <a:rPr lang="en-IN" altLang="en-US"/>
              <a:t>Financial overview </a:t>
            </a:r>
            <a:endParaRPr lang="en-IN" altLang="en-US"/>
          </a:p>
        </p:txBody>
      </p:sp>
      <p:sp>
        <p:nvSpPr>
          <p:cNvPr id="4" name="Text Box 3"/>
          <p:cNvSpPr txBox="1"/>
          <p:nvPr/>
        </p:nvSpPr>
        <p:spPr>
          <a:xfrm>
            <a:off x="1113155" y="337185"/>
            <a:ext cx="4064000" cy="645160"/>
          </a:xfrm>
          <a:prstGeom prst="rect">
            <a:avLst/>
          </a:prstGeom>
          <a:noFill/>
        </p:spPr>
        <p:txBody>
          <a:bodyPr wrap="square" rtlCol="0">
            <a:spAutoFit/>
          </a:bodyPr>
          <a:p>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746365" y="642620"/>
            <a:ext cx="2803525" cy="371475"/>
          </a:xfrm>
        </p:spPr>
        <p:txBody>
          <a:bodyPr/>
          <a:p>
            <a:r>
              <a:rPr lang="en-IN" altLang="en-US" b="1"/>
              <a:t>.</a:t>
            </a:r>
            <a:endParaRPr lang="en-IN" altLang="en-US" b="1"/>
          </a:p>
        </p:txBody>
      </p:sp>
      <p:sp>
        <p:nvSpPr>
          <p:cNvPr id="3" name="Content Placeholder 2"/>
          <p:cNvSpPr>
            <a:spLocks noGrp="1"/>
          </p:cNvSpPr>
          <p:nvPr>
            <p:ph idx="1"/>
          </p:nvPr>
        </p:nvSpPr>
        <p:spPr>
          <a:xfrm>
            <a:off x="271780" y="248920"/>
            <a:ext cx="11715750" cy="6322695"/>
          </a:xfrm>
        </p:spPr>
        <p:txBody>
          <a:bodyPr/>
          <a:p>
            <a:pPr marL="0" indent="0">
              <a:buNone/>
            </a:pPr>
            <a:r>
              <a:rPr lang="en-I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QUARTERLY PERFORMANCE</a:t>
            </a:r>
            <a:endParaRPr lang="en-I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marL="0" indent="0">
              <a:buNone/>
            </a:pPr>
            <a:endParaRPr lang="en-I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marL="0" indent="0">
              <a:buNone/>
            </a:pPr>
            <a:endParaRPr lang="en-I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5" name="Picture 4"/>
          <p:cNvPicPr>
            <a:picLocks noChangeAspect="1"/>
          </p:cNvPicPr>
          <p:nvPr/>
        </p:nvPicPr>
        <p:blipFill>
          <a:blip r:embed="rId1"/>
          <a:stretch>
            <a:fillRect/>
          </a:stretch>
        </p:blipFill>
        <p:spPr>
          <a:xfrm>
            <a:off x="181610" y="891540"/>
            <a:ext cx="11762740" cy="49009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flipV="1">
            <a:off x="609600" y="-710565"/>
            <a:ext cx="10972800" cy="901065"/>
          </a:xfrm>
        </p:spPr>
        <p:txBody>
          <a:bodyPr/>
          <a:p>
            <a:r>
              <a:rPr lang="en-IN" altLang="en-US"/>
              <a:t>.</a:t>
            </a:r>
            <a:br>
              <a:rPr lang="en-IN" altLang="en-US"/>
            </a:br>
            <a:endParaRPr lang="en-IN" altLang="en-US"/>
          </a:p>
        </p:txBody>
      </p:sp>
      <p:pic>
        <p:nvPicPr>
          <p:cNvPr id="4" name="Content Placeholder 3"/>
          <p:cNvPicPr>
            <a:picLocks noChangeAspect="1"/>
          </p:cNvPicPr>
          <p:nvPr>
            <p:ph idx="1"/>
          </p:nvPr>
        </p:nvPicPr>
        <p:blipFill>
          <a:blip r:embed="rId1"/>
          <a:stretch>
            <a:fillRect/>
          </a:stretch>
        </p:blipFill>
        <p:spPr>
          <a:xfrm>
            <a:off x="196850" y="1593215"/>
            <a:ext cx="11798300" cy="2526030"/>
          </a:xfrm>
          <a:prstGeom prst="rect">
            <a:avLst/>
          </a:prstGeom>
        </p:spPr>
      </p:pic>
      <p:sp>
        <p:nvSpPr>
          <p:cNvPr id="5" name="Text Box 4"/>
          <p:cNvSpPr txBox="1"/>
          <p:nvPr/>
        </p:nvSpPr>
        <p:spPr>
          <a:xfrm>
            <a:off x="4064000" y="278130"/>
            <a:ext cx="4064000" cy="1014730"/>
          </a:xfrm>
          <a:prstGeom prst="rect">
            <a:avLst/>
          </a:prstGeom>
          <a:noFill/>
        </p:spPr>
        <p:txBody>
          <a:bodyPr wrap="square" rtlCol="0">
            <a:spAutoFit/>
          </a:bodyPr>
          <a:p>
            <a:pPr algn="ctr"/>
            <a:r>
              <a:rPr lang="en-IN" altLang="en-US" sz="3000" b="1"/>
              <a:t>CONSUMER TRENDS </a:t>
            </a:r>
            <a:endParaRPr lang="en-IN" altLang="en-US" sz="3000" b="1"/>
          </a:p>
        </p:txBody>
      </p:sp>
      <p:sp>
        <p:nvSpPr>
          <p:cNvPr id="6" name="Text Box 5"/>
          <p:cNvSpPr txBox="1"/>
          <p:nvPr/>
        </p:nvSpPr>
        <p:spPr>
          <a:xfrm>
            <a:off x="196850" y="4203065"/>
            <a:ext cx="4064000" cy="645160"/>
          </a:xfrm>
          <a:prstGeom prst="rect">
            <a:avLst/>
          </a:prstGeom>
          <a:noFill/>
        </p:spPr>
        <p:txBody>
          <a:bodyPr wrap="square" rtlCol="0">
            <a:spAutoFit/>
          </a:bodyPr>
          <a:p>
            <a:r>
              <a:rPr lang="en-IN" altLang="en-US"/>
              <a:t>KEY TAKEAWAYS:-</a:t>
            </a:r>
            <a:endParaRPr lang="en-IN" altLang="en-US"/>
          </a:p>
          <a:p>
            <a:r>
              <a:rPr lang="en-IN" altLang="en-US"/>
              <a:t>1) </a:t>
            </a:r>
            <a:endParaRPr lang="en-IN" altLang="en-US"/>
          </a:p>
        </p:txBody>
      </p:sp>
      <p:pic>
        <p:nvPicPr>
          <p:cNvPr id="7" name="Picture 6"/>
          <p:cNvPicPr>
            <a:picLocks noChangeAspect="1"/>
          </p:cNvPicPr>
          <p:nvPr/>
        </p:nvPicPr>
        <p:blipFill>
          <a:blip r:embed="rId2"/>
          <a:stretch>
            <a:fillRect/>
          </a:stretch>
        </p:blipFill>
        <p:spPr>
          <a:xfrm>
            <a:off x="609600" y="4565650"/>
            <a:ext cx="3747135" cy="1155065"/>
          </a:xfrm>
          <a:prstGeom prst="rect">
            <a:avLst/>
          </a:prstGeom>
        </p:spPr>
      </p:pic>
      <p:sp>
        <p:nvSpPr>
          <p:cNvPr id="8" name="Text Box 7"/>
          <p:cNvSpPr txBox="1"/>
          <p:nvPr/>
        </p:nvSpPr>
        <p:spPr>
          <a:xfrm>
            <a:off x="4356735" y="4203065"/>
            <a:ext cx="4064000" cy="1476375"/>
          </a:xfrm>
          <a:prstGeom prst="rect">
            <a:avLst/>
          </a:prstGeom>
          <a:noFill/>
        </p:spPr>
        <p:txBody>
          <a:bodyPr wrap="square" rtlCol="0">
            <a:spAutoFit/>
          </a:bodyPr>
          <a:p>
            <a:r>
              <a:rPr lang="en-IN" altLang="en-US"/>
              <a:t>This line graph clearly depicts that due to the increase in the subscription cost, there was an intial rise in the customer attrition until 2022(Q2), aftwe which it started declining.</a:t>
            </a:r>
            <a:endParaRPr lang="en-IN" altLang="en-US"/>
          </a:p>
        </p:txBody>
      </p:sp>
      <p:sp>
        <p:nvSpPr>
          <p:cNvPr id="9" name="Text Box 8"/>
          <p:cNvSpPr txBox="1"/>
          <p:nvPr/>
        </p:nvSpPr>
        <p:spPr>
          <a:xfrm>
            <a:off x="8207375" y="4119245"/>
            <a:ext cx="4064000" cy="2306955"/>
          </a:xfrm>
          <a:prstGeom prst="rect">
            <a:avLst/>
          </a:prstGeom>
          <a:noFill/>
        </p:spPr>
        <p:txBody>
          <a:bodyPr wrap="square" rtlCol="0">
            <a:spAutoFit/>
          </a:bodyPr>
          <a:p>
            <a:r>
              <a:rPr lang="en-IN" altLang="en-US"/>
              <a:t>2) The churn rate i.e, the rate of loss of customer trend out of the previous period; also demonstrates the forementioned relationship.</a:t>
            </a:r>
            <a:endParaRPr lang="en-IN" altLang="en-US"/>
          </a:p>
          <a:p>
            <a:r>
              <a:rPr lang="en-IN" altLang="en-US"/>
              <a:t>3) Irrespective of the trends in the churn rate, the numbers of users at each period is always rising(except from 2022(Q1 to Q3).</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flipV="1">
            <a:off x="609600" y="-480060"/>
            <a:ext cx="10972800" cy="670560"/>
          </a:xfrm>
        </p:spPr>
        <p:txBody>
          <a:bodyPr/>
          <a:p>
            <a:r>
              <a:rPr lang="en-IN" altLang="en-US"/>
              <a:t> </a:t>
            </a:r>
            <a:br>
              <a:rPr lang="en-IN" altLang="en-US"/>
            </a:br>
            <a:endParaRPr lang="en-IN" altLang="en-US"/>
          </a:p>
        </p:txBody>
      </p:sp>
      <p:sp>
        <p:nvSpPr>
          <p:cNvPr id="3" name="Content Placeholder 2"/>
          <p:cNvSpPr>
            <a:spLocks noGrp="1"/>
          </p:cNvSpPr>
          <p:nvPr>
            <p:ph idx="1"/>
          </p:nvPr>
        </p:nvSpPr>
        <p:spPr>
          <a:xfrm>
            <a:off x="128905" y="190500"/>
            <a:ext cx="11850370" cy="6554470"/>
          </a:xfrm>
        </p:spPr>
        <p:txBody>
          <a:bodyPr/>
          <a:p>
            <a:pPr marL="0" indent="0" algn="ctr">
              <a:buNone/>
            </a:pPr>
            <a:r>
              <a:rPr lang="en-IN" altLang="en-US" sz="4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PROJECTIONS</a:t>
            </a:r>
            <a:endParaRPr lang="en-IN" altLang="en-US" sz="4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marL="0" indent="0" algn="ctr">
              <a:buNone/>
            </a:pPr>
            <a:endParaRPr lang="en-IN" altLang="en-US" sz="4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p:cNvPicPr>
            <a:picLocks noChangeAspect="1"/>
          </p:cNvPicPr>
          <p:nvPr/>
        </p:nvPicPr>
        <p:blipFill>
          <a:blip r:embed="rId1"/>
          <a:stretch>
            <a:fillRect/>
          </a:stretch>
        </p:blipFill>
        <p:spPr>
          <a:xfrm>
            <a:off x="129540" y="963295"/>
            <a:ext cx="11849100" cy="57823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flipV="1">
            <a:off x="609600" y="-222885"/>
            <a:ext cx="10972800" cy="413385"/>
          </a:xfrm>
        </p:spPr>
        <p:txBody>
          <a:bodyPr/>
          <a:p>
            <a:r>
              <a:rPr lang="en-IN" altLang="en-US"/>
              <a:t> </a:t>
            </a:r>
            <a:endParaRPr lang="en-IN" altLang="en-US"/>
          </a:p>
        </p:txBody>
      </p:sp>
      <p:sp>
        <p:nvSpPr>
          <p:cNvPr id="3" name="Content Placeholder 2"/>
          <p:cNvSpPr>
            <a:spLocks noGrp="1"/>
          </p:cNvSpPr>
          <p:nvPr>
            <p:ph idx="1"/>
          </p:nvPr>
        </p:nvSpPr>
        <p:spPr>
          <a:xfrm>
            <a:off x="609600" y="262255"/>
            <a:ext cx="10972800" cy="5865495"/>
          </a:xfrm>
        </p:spPr>
        <p:txBody>
          <a:bodyPr/>
          <a:p>
            <a:pPr marL="0" indent="0">
              <a:buNone/>
            </a:pPr>
            <a:r>
              <a:rPr lang="en-IN" altLang="en-US"/>
              <a:t>CONCLUSIONS</a:t>
            </a:r>
            <a:endParaRPr lang="en-IN" altLang="en-US"/>
          </a:p>
          <a:p>
            <a:pPr marL="0" indent="0">
              <a:buNone/>
            </a:pPr>
            <a:r>
              <a:rPr lang="en-IN" altLang="en-US" sz="2400"/>
              <a:t>COMPANY HIGHLIGHTS:- </a:t>
            </a:r>
            <a:endParaRPr lang="en-IN" altLang="en-US" sz="2400"/>
          </a:p>
          <a:p>
            <a:pPr marL="0" indent="0">
              <a:buNone/>
            </a:pPr>
            <a:r>
              <a:rPr lang="en-IN" altLang="en-US" sz="2400"/>
              <a:t>1) </a:t>
            </a:r>
            <a:r>
              <a:rPr lang="en-IN" altLang="en-US" sz="1800"/>
              <a:t>We can see an upwards trend in the revenue of the company. From $</a:t>
            </a:r>
            <a:r>
              <a:rPr lang="en-US" altLang="en-US" sz="1800"/>
              <a:t>1,999,444</a:t>
            </a:r>
            <a:r>
              <a:rPr lang="en-IN" altLang="en-US" sz="1800"/>
              <a:t> in 2020 to $2,628,003 in 2024, we can clearly see that company has a positive earning capability.</a:t>
            </a:r>
            <a:endParaRPr lang="en-IN" altLang="en-US" sz="1800"/>
          </a:p>
          <a:p>
            <a:pPr marL="0" indent="0">
              <a:buNone/>
            </a:pPr>
            <a:r>
              <a:rPr lang="en-IN" altLang="en-US" sz="1800"/>
              <a:t>2) Company has made a massive leap in their cash flow segment, cash flows went from as low as $755 dollars in 2020 to a considerable amount of $231,792.96 in the 2024. This shows that the company is highly liquid and can easily pay off their liabilities and expenses.</a:t>
            </a:r>
            <a:endParaRPr lang="en-IN" altLang="en-US" sz="1800"/>
          </a:p>
          <a:p>
            <a:pPr marL="0" indent="0">
              <a:buNone/>
            </a:pPr>
            <a:r>
              <a:rPr lang="en-IN" altLang="en-US" sz="1800"/>
              <a:t>3) The company has been successfully mantaining a constant DEBT/EBITDA ratio remaining close to 2x. [ the highest went up to 3x], which is lower than the industry standard of 4x, meaning a healthy and safe ratio.</a:t>
            </a:r>
            <a:endParaRPr lang="en-IN" altLang="en-US" sz="1800"/>
          </a:p>
          <a:p>
            <a:pPr marL="0" indent="0">
              <a:buNone/>
            </a:pPr>
            <a:r>
              <a:rPr lang="en-IN" altLang="en-US" sz="2400"/>
              <a:t>AREAS OF CONCERN:-</a:t>
            </a:r>
            <a:endParaRPr lang="en-IN" altLang="en-US" sz="2400"/>
          </a:p>
          <a:p>
            <a:pPr marL="0" indent="0">
              <a:buNone/>
            </a:pPr>
            <a:r>
              <a:rPr lang="en-IN" altLang="en-US" sz="1800"/>
              <a:t>1) The EBITDA  margin has been fairly low as compared to the industry level of 39%. It only surpassed this benchmark in 2023 wherein the margin was supernormally high at 84%.</a:t>
            </a:r>
            <a:endParaRPr lang="en-IN" altLang="en-US" sz="1800"/>
          </a:p>
          <a:p>
            <a:pPr marL="0" indent="0">
              <a:buNone/>
            </a:pPr>
            <a:r>
              <a:rPr lang="en-IN" altLang="en-US" sz="1800"/>
              <a:t>2) There is irregularity in the net margin often crashing towards the negative counterpart. This shows that the company might be incurring unusually high costs and expenses which proves to be unstable in the long run.</a:t>
            </a:r>
            <a:endParaRPr lang="en-IN" altLang="en-US" sz="1800"/>
          </a:p>
          <a:p>
            <a:pPr marL="0" indent="0">
              <a:buNone/>
            </a:pPr>
            <a:r>
              <a:rPr lang="en-IN" altLang="en-US" sz="1800"/>
              <a:t>3) The company experienced loss in their revenue during the 2022 session.</a:t>
            </a:r>
            <a:endParaRPr lang="en-IN" altLang="en-US" sz="1800"/>
          </a:p>
          <a:p>
            <a:pPr marL="0" indent="0">
              <a:buNone/>
            </a:pPr>
            <a:endParaRPr lang="en-IN"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flipV="1">
            <a:off x="609600" y="-296545"/>
            <a:ext cx="10972800" cy="487045"/>
          </a:xfrm>
        </p:spPr>
        <p:txBody>
          <a:bodyPr/>
          <a:p>
            <a:r>
              <a:rPr lang="en-IN" altLang="en-US"/>
              <a:t> </a:t>
            </a:r>
            <a:endParaRPr lang="en-IN" altLang="en-US"/>
          </a:p>
        </p:txBody>
      </p:sp>
      <p:sp>
        <p:nvSpPr>
          <p:cNvPr id="3" name="Content Placeholder 2"/>
          <p:cNvSpPr>
            <a:spLocks noGrp="1"/>
          </p:cNvSpPr>
          <p:nvPr>
            <p:ph idx="1"/>
          </p:nvPr>
        </p:nvSpPr>
        <p:spPr>
          <a:xfrm>
            <a:off x="609600" y="347345"/>
            <a:ext cx="10972800" cy="5780405"/>
          </a:xfrm>
        </p:spPr>
        <p:txBody>
          <a:bodyPr/>
          <a:p>
            <a:r>
              <a:rPr lang="en-IN" altLang="en-US"/>
              <a:t>Recommendations:-</a:t>
            </a:r>
            <a:endParaRPr lang="en-IN" altLang="en-US"/>
          </a:p>
          <a:p>
            <a:pPr marL="0" indent="0">
              <a:buNone/>
            </a:pPr>
            <a:endParaRPr lang="en-IN" altLang="en-US"/>
          </a:p>
          <a:p>
            <a:pPr marL="0" indent="0">
              <a:buNone/>
            </a:pPr>
            <a:r>
              <a:rPr lang="en-IN" altLang="en-US"/>
              <a:t>The company should aim to increase their EBITDA margin so that their earning capacity and profitability increases in the long run.</a:t>
            </a:r>
            <a:endParaRPr lang="en-IN" altLang="en-US"/>
          </a:p>
          <a:p>
            <a:pPr marL="0" indent="0">
              <a:buNone/>
            </a:pPr>
            <a:r>
              <a:rPr lang="en-IN" altLang="en-US"/>
              <a:t>Company should track their expenses and keep it under a prescribed limit so that they do not happen to take debts in the near future.</a:t>
            </a:r>
            <a:endParaRPr lang="en-IN" altLang="en-US"/>
          </a:p>
          <a:p>
            <a:pPr marL="0" indent="0">
              <a:buNone/>
            </a:pPr>
            <a:r>
              <a:rPr lang="en-IN" altLang="en-US"/>
              <a:t>The company should aim for a higher soothed rate of return, where the approach should be gradaulism rather than cold-turkey.</a:t>
            </a:r>
            <a:endParaRPr lang="en-IN" altLang="en-US"/>
          </a:p>
          <a:p>
            <a:pPr marL="0" indent="0">
              <a:buNone/>
            </a:pPr>
            <a:endParaRPr lang="en-IN" altLang="en-US"/>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2127</Words>
  <Application>WPS Presentation</Application>
  <PresentationFormat>Widescreen</PresentationFormat>
  <Paragraphs>51</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SimSun</vt:lpstr>
      <vt:lpstr>Wingdings</vt:lpstr>
      <vt:lpstr>Calibri Light</vt:lpstr>
      <vt:lpstr>Calibri</vt:lpstr>
      <vt:lpstr>Microsoft YaHei</vt:lpstr>
      <vt:lpstr>Arial Unicode MS</vt:lpstr>
      <vt:lpstr>Agency FB</vt:lpstr>
      <vt:lpstr>Algerian</vt:lpstr>
      <vt:lpstr>Arial Black</vt:lpstr>
      <vt:lpstr>Orange Waves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BIGTECH COMPANY</dc:title>
  <dc:creator/>
  <cp:lastModifiedBy>Anurag Sinha</cp:lastModifiedBy>
  <cp:revision>1</cp:revision>
  <dcterms:created xsi:type="dcterms:W3CDTF">2025-06-28T21:42:30Z</dcterms:created>
  <dcterms:modified xsi:type="dcterms:W3CDTF">2025-06-28T21:42:30Z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93E812FECC6B45588F41DC8F0F6933C1_11</vt:lpwstr>
  </property>
  <property fmtid="{D5CDD505-2E9C-101B-9397-08002B2CF9AE}" pid="3" name="KSOProductBuildVer">
    <vt:lpwstr>1033-12.2.0.21546</vt:lpwstr>
  </property>
</Properties>
</file>