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68" r:id="rId15"/>
    <p:sldId id="269" r:id="rId16"/>
    <p:sldId id="270" r:id="rId17"/>
    <p:sldId id="271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2" autoAdjust="0"/>
    <p:restoredTop sz="93542" autoAdjust="0"/>
  </p:normalViewPr>
  <p:slideViewPr>
    <p:cSldViewPr snapToGrid="0">
      <p:cViewPr varScale="1">
        <p:scale>
          <a:sx n="64" d="100"/>
          <a:sy n="64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E9F412-C108-41A7-8C4B-4A548CDED15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B1C96D-BDF4-4CD9-830A-D9679A63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7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2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0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1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4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1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1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1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7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2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8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9273A2-F4D6-4777-9949-72F6C78808D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9ED145-59E9-449D-BE77-85E508E9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2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BIOLOGY </a:t>
            </a:r>
            <a:br>
              <a:rPr lang="en-US" b="1" dirty="0" smtClean="0"/>
            </a:br>
            <a:r>
              <a:rPr lang="en-US" sz="4400" b="1" dirty="0" smtClean="0"/>
              <a:t>SEMINAR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sz="2800" b="1" dirty="0" smtClean="0">
                <a:solidFill>
                  <a:srgbClr val="3333FF"/>
                </a:solidFill>
              </a:rPr>
              <a:t>SEGGANE FRANK RICHARD</a:t>
            </a:r>
            <a:endParaRPr lang="en-US" sz="28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2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NO.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500" b="1" dirty="0" smtClean="0"/>
              <a:t>The table below shows the effect of applying different concentrations of </a:t>
            </a:r>
            <a:r>
              <a:rPr lang="en-US" sz="2500" b="1" dirty="0" err="1" smtClean="0"/>
              <a:t>auxins</a:t>
            </a:r>
            <a:r>
              <a:rPr lang="en-US" sz="2500" b="1" dirty="0" smtClean="0"/>
              <a:t> to the shoots and roots of cereal seedlings.</a:t>
            </a:r>
            <a:endParaRPr lang="en-US" sz="25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307611"/>
              </p:ext>
            </p:extLst>
          </p:nvPr>
        </p:nvGraphicFramePr>
        <p:xfrm>
          <a:off x="1295401" y="2499659"/>
          <a:ext cx="9467853" cy="838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0507"/>
                <a:gridCol w="731772"/>
                <a:gridCol w="624409"/>
                <a:gridCol w="593331"/>
                <a:gridCol w="572610"/>
                <a:gridCol w="508569"/>
                <a:gridCol w="593331"/>
                <a:gridCol w="593331"/>
                <a:gridCol w="593331"/>
                <a:gridCol w="593331"/>
                <a:gridCol w="593331"/>
              </a:tblGrid>
              <a:tr h="28575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Auxins</a:t>
                      </a:r>
                      <a:r>
                        <a:rPr lang="en-US" sz="1600" dirty="0">
                          <a:effectLst/>
                        </a:rPr>
                        <a:t> concentration (ppm)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en-US" sz="1600" baseline="30000">
                          <a:effectLst/>
                        </a:rPr>
                        <a:t>-6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en-US" sz="1600" baseline="30000">
                          <a:effectLst/>
                        </a:rPr>
                        <a:t>-3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en-US" sz="1600" baseline="30000">
                          <a:effectLst/>
                        </a:rPr>
                        <a:t>-4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7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Elongation relative to control (mm)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Shoot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92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2" y="3371850"/>
            <a:ext cx="9867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lphaLcParenR"/>
            </a:pPr>
            <a:r>
              <a:rPr lang="en-US" sz="2400" dirty="0"/>
              <a:t>On the same axis, represent the data in the table above on a suitable graph.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400" dirty="0"/>
              <a:t>State the differences between the elongation in shoots and elongation in roots in relation to </a:t>
            </a:r>
            <a:r>
              <a:rPr lang="en-US" sz="2400" dirty="0" err="1"/>
              <a:t>auxins</a:t>
            </a:r>
            <a:r>
              <a:rPr lang="en-US" sz="2400" dirty="0"/>
              <a:t> concentration.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400" dirty="0"/>
              <a:t>Account for the differences in elongation in shoots and in roots between: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/>
              <a:t>10</a:t>
            </a:r>
            <a:r>
              <a:rPr lang="en-US" sz="2400" baseline="30000" dirty="0"/>
              <a:t>-6 </a:t>
            </a:r>
            <a:r>
              <a:rPr lang="en-US" sz="2400" dirty="0"/>
              <a:t>and 10</a:t>
            </a:r>
            <a:r>
              <a:rPr lang="en-US" sz="2400" baseline="30000" dirty="0"/>
              <a:t>-4 </a:t>
            </a:r>
            <a:r>
              <a:rPr lang="en-US" sz="2400" dirty="0" err="1"/>
              <a:t>Auxins</a:t>
            </a:r>
            <a:r>
              <a:rPr lang="en-US" sz="2400" dirty="0"/>
              <a:t> concentration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/>
              <a:t>10</a:t>
            </a:r>
            <a:r>
              <a:rPr lang="en-US" sz="2400" baseline="30000" dirty="0"/>
              <a:t>-2 </a:t>
            </a:r>
            <a:r>
              <a:rPr lang="en-US" sz="2400" dirty="0"/>
              <a:t>and 1 </a:t>
            </a:r>
            <a:r>
              <a:rPr lang="en-US" sz="2400" dirty="0" err="1"/>
              <a:t>Auxins</a:t>
            </a:r>
            <a:r>
              <a:rPr lang="en-US" sz="2400" dirty="0"/>
              <a:t> concentration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Outline </a:t>
            </a:r>
            <a:r>
              <a:rPr lang="en-US" sz="2400" dirty="0"/>
              <a:t>two practical applications of </a:t>
            </a:r>
            <a:r>
              <a:rPr lang="en-US" sz="2400" dirty="0" err="1"/>
              <a:t>auxins</a:t>
            </a:r>
            <a:r>
              <a:rPr lang="en-US" sz="2400" dirty="0"/>
              <a:t> in Agriculture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33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913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600" dirty="0" smtClean="0"/>
              <a:t>Distinguish between;</a:t>
            </a:r>
            <a:endParaRPr lang="en-US" sz="2600" dirty="0"/>
          </a:p>
          <a:p>
            <a:pPr marL="1035050" indent="-514350">
              <a:buFont typeface="+mj-lt"/>
              <a:buAutoNum type="romanLcPeriod"/>
            </a:pPr>
            <a:r>
              <a:rPr lang="en-US" sz="2600" dirty="0" smtClean="0"/>
              <a:t>Movement </a:t>
            </a:r>
            <a:r>
              <a:rPr lang="en-US" sz="2600" dirty="0"/>
              <a:t>and locomotion </a:t>
            </a:r>
          </a:p>
          <a:p>
            <a:pPr marL="1035050" indent="-514350">
              <a:buFont typeface="+mj-lt"/>
              <a:buAutoNum type="romanLcPeriod"/>
            </a:pPr>
            <a:r>
              <a:rPr lang="en-US" sz="2600" dirty="0" smtClean="0"/>
              <a:t>Endoskeleton </a:t>
            </a:r>
            <a:r>
              <a:rPr lang="en-US" sz="2600" dirty="0"/>
              <a:t>and exoskeleton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600" dirty="0" smtClean="0"/>
              <a:t>Describe </a:t>
            </a:r>
            <a:r>
              <a:rPr lang="en-US" sz="2600" dirty="0"/>
              <a:t>how the following structures are adapted to their </a:t>
            </a:r>
            <a:r>
              <a:rPr lang="en-US" sz="2600" dirty="0" smtClean="0"/>
              <a:t>functions; </a:t>
            </a:r>
            <a:endParaRPr lang="en-US" sz="2600" dirty="0"/>
          </a:p>
          <a:p>
            <a:pPr marL="974725" indent="-514350">
              <a:buFont typeface="+mj-lt"/>
              <a:buAutoNum type="romanLcPeriod"/>
            </a:pPr>
            <a:r>
              <a:rPr lang="en-US" sz="2600" dirty="0" smtClean="0"/>
              <a:t>Axis </a:t>
            </a:r>
            <a:r>
              <a:rPr lang="en-US" sz="2600" dirty="0"/>
              <a:t>vertebra in mammals </a:t>
            </a:r>
          </a:p>
          <a:p>
            <a:pPr marL="974725" indent="-514350">
              <a:buFont typeface="+mj-lt"/>
              <a:buAutoNum type="romanLcPeriod"/>
            </a:pPr>
            <a:r>
              <a:rPr lang="en-US" sz="2600" dirty="0" smtClean="0"/>
              <a:t>Quill </a:t>
            </a:r>
            <a:r>
              <a:rPr lang="en-US" sz="2600" dirty="0"/>
              <a:t>feathers in birds </a:t>
            </a:r>
          </a:p>
        </p:txBody>
      </p:sp>
    </p:spTree>
    <p:extLst>
      <p:ext uri="{BB962C8B-B14F-4D97-AF65-F5344CB8AC3E}">
        <p14:creationId xmlns:p14="http://schemas.microsoft.com/office/powerpoint/2010/main" val="65779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39450"/>
            <a:ext cx="9601196" cy="14465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NO.8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smtClean="0"/>
              <a:t>The </a:t>
            </a:r>
            <a:r>
              <a:rPr lang="en-US" sz="2800" b="1" dirty="0"/>
              <a:t>graphs below show the growth curves for two different organisms: an arthropod and annual plant (</a:t>
            </a:r>
            <a:r>
              <a:rPr lang="en-US" sz="2800" b="1" dirty="0" err="1"/>
              <a:t>e.g</a:t>
            </a:r>
            <a:r>
              <a:rPr lang="en-US" sz="2800" b="1" dirty="0"/>
              <a:t> pea plant).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51531" r="52636" b="28469"/>
          <a:stretch/>
        </p:blipFill>
        <p:spPr>
          <a:xfrm>
            <a:off x="1648918" y="2525843"/>
            <a:ext cx="8387465" cy="3157189"/>
          </a:xfrm>
        </p:spPr>
      </p:pic>
    </p:spTree>
    <p:extLst>
      <p:ext uri="{BB962C8B-B14F-4D97-AF65-F5344CB8AC3E}">
        <p14:creationId xmlns:p14="http://schemas.microsoft.com/office/powerpoint/2010/main" val="24294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800" dirty="0" smtClean="0"/>
              <a:t>Which </a:t>
            </a:r>
            <a:r>
              <a:rPr lang="en-US" sz="2800" dirty="0"/>
              <a:t>growth curve represents: </a:t>
            </a:r>
          </a:p>
          <a:p>
            <a:pPr marL="974725" indent="-514350">
              <a:buFont typeface="+mj-lt"/>
              <a:buAutoNum type="romanLcPeriod"/>
            </a:pPr>
            <a:r>
              <a:rPr lang="en-US" sz="2800" dirty="0" smtClean="0"/>
              <a:t>arthropods </a:t>
            </a:r>
            <a:endParaRPr lang="en-US" sz="2800" dirty="0"/>
          </a:p>
          <a:p>
            <a:pPr marL="974725" indent="-514350">
              <a:buFont typeface="+mj-lt"/>
              <a:buAutoNum type="romanLcPeriod"/>
            </a:pPr>
            <a:r>
              <a:rPr lang="en-US" sz="2800" dirty="0" smtClean="0"/>
              <a:t>annual </a:t>
            </a:r>
            <a:r>
              <a:rPr lang="en-US" sz="2800" dirty="0"/>
              <a:t>plant.</a:t>
            </a:r>
          </a:p>
          <a:p>
            <a:pPr marL="465138" indent="-465138">
              <a:buNone/>
            </a:pPr>
            <a:r>
              <a:rPr lang="en-US" sz="2800" dirty="0" smtClean="0"/>
              <a:t>b)	From </a:t>
            </a:r>
            <a:r>
              <a:rPr lang="en-US" sz="2800" dirty="0"/>
              <a:t>the graphs above, which growth parameter is most accurate to estimate growth rate of an organism? Give reason for your answer. State the disadvantages of this method </a:t>
            </a:r>
            <a:r>
              <a:rPr lang="en-US" sz="2800" b="1" dirty="0"/>
              <a:t>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7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c)	</a:t>
            </a:r>
            <a:r>
              <a:rPr lang="en-US" b="1" dirty="0" smtClean="0"/>
              <a:t>In </a:t>
            </a:r>
            <a:r>
              <a:rPr lang="en-US" b="1" dirty="0"/>
              <a:t>curve 2:</a:t>
            </a:r>
            <a:r>
              <a:rPr lang="en-US" dirty="0"/>
              <a:t> 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which </a:t>
            </a:r>
            <a:r>
              <a:rPr lang="en-US" dirty="0"/>
              <a:t>process is taking place at 20 and 40 days? 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which </a:t>
            </a:r>
            <a:r>
              <a:rPr lang="en-US" dirty="0"/>
              <a:t>growth phase is between 20 and 40 days? </a:t>
            </a:r>
          </a:p>
          <a:p>
            <a:pPr marL="0" lvl="0" indent="0">
              <a:buNone/>
            </a:pPr>
            <a:r>
              <a:rPr lang="en-US" dirty="0" smtClean="0"/>
              <a:t>d) 	Describe </a:t>
            </a:r>
            <a:r>
              <a:rPr lang="en-US" dirty="0"/>
              <a:t>and explain the growth pattern in curve 1</a:t>
            </a:r>
          </a:p>
          <a:p>
            <a:pPr marL="0" lvl="0" indent="0">
              <a:buNone/>
            </a:pPr>
            <a:r>
              <a:rPr lang="en-US" dirty="0" smtClean="0"/>
              <a:t>e)	State </a:t>
            </a:r>
            <a:r>
              <a:rPr lang="en-US" dirty="0"/>
              <a:t>the differences between;</a:t>
            </a:r>
          </a:p>
          <a:p>
            <a:pPr marL="1035050" lvl="0" indent="-514350">
              <a:buFont typeface="+mj-lt"/>
              <a:buAutoNum type="romanLcPeriod"/>
            </a:pPr>
            <a:r>
              <a:rPr lang="en-US" dirty="0"/>
              <a:t>Growth in curve  1 and growth in curve 2</a:t>
            </a:r>
          </a:p>
          <a:p>
            <a:pPr marL="1035050" lvl="0" indent="-514350">
              <a:buFont typeface="+mj-lt"/>
              <a:buAutoNum type="romanLcPeriod"/>
            </a:pPr>
            <a:r>
              <a:rPr lang="en-US" dirty="0"/>
              <a:t>Growth in annual plants and growth in perennial plants </a:t>
            </a:r>
          </a:p>
          <a:p>
            <a:pPr marL="0" lvl="0" indent="0">
              <a:buNone/>
            </a:pPr>
            <a:r>
              <a:rPr lang="en-US" dirty="0" smtClean="0"/>
              <a:t>f)	State </a:t>
            </a:r>
            <a:r>
              <a:rPr lang="en-US" dirty="0"/>
              <a:t>two internal factors that affect growth in plants and animals.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0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/>
              <a:t>Table </a:t>
            </a:r>
            <a:r>
              <a:rPr lang="en-US" sz="2800" b="1" dirty="0"/>
              <a:t>below shows variation of two steroid hormones cycle of human</a:t>
            </a:r>
            <a:r>
              <a:rPr lang="en-US" sz="27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562351"/>
            <a:ext cx="9601196" cy="23050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600" dirty="0" smtClean="0"/>
              <a:t>a)	On </a:t>
            </a:r>
            <a:r>
              <a:rPr lang="en-US" sz="2600" dirty="0"/>
              <a:t>the same axes, represent the data in the table above on the graph. </a:t>
            </a:r>
          </a:p>
          <a:p>
            <a:pPr marL="0" lvl="0" indent="0">
              <a:buNone/>
            </a:pPr>
            <a:r>
              <a:rPr lang="en-US" sz="2600" dirty="0" smtClean="0"/>
              <a:t>b)	(</a:t>
            </a:r>
            <a:r>
              <a:rPr lang="en-US" sz="2600" dirty="0" err="1" smtClean="0"/>
              <a:t>i</a:t>
            </a:r>
            <a:r>
              <a:rPr lang="en-US" sz="2600" dirty="0"/>
              <a:t>) </a:t>
            </a:r>
            <a:r>
              <a:rPr lang="en-US" sz="2600" dirty="0" smtClean="0"/>
              <a:t>	From </a:t>
            </a:r>
            <a:r>
              <a:rPr lang="en-US" sz="2600" dirty="0"/>
              <a:t>your graph, suggest a day during which ovulation can occur </a:t>
            </a:r>
            <a:r>
              <a:rPr lang="en-US" sz="2600" dirty="0" smtClean="0"/>
              <a:t>		and give </a:t>
            </a:r>
            <a:r>
              <a:rPr lang="en-US" sz="2600" dirty="0"/>
              <a:t>a reason for your answer. </a:t>
            </a:r>
          </a:p>
          <a:p>
            <a:pPr marL="0" lvl="0" indent="0">
              <a:buNone/>
            </a:pPr>
            <a:r>
              <a:rPr lang="en-US" sz="2600" dirty="0" smtClean="0"/>
              <a:t>	(ii) 	From </a:t>
            </a:r>
            <a:r>
              <a:rPr lang="en-US" sz="2600" dirty="0"/>
              <a:t>the graph state the when the concentration of </a:t>
            </a:r>
            <a:r>
              <a:rPr lang="en-US" sz="2600" dirty="0" err="1"/>
              <a:t>oestrogen</a:t>
            </a:r>
            <a:r>
              <a:rPr lang="en-US" sz="2600" dirty="0"/>
              <a:t> is </a:t>
            </a:r>
            <a:r>
              <a:rPr lang="en-US" sz="2600" dirty="0" smtClean="0"/>
              <a:t>		at </a:t>
            </a:r>
            <a:r>
              <a:rPr lang="en-US" sz="2600" dirty="0"/>
              <a:t>its </a:t>
            </a:r>
            <a:r>
              <a:rPr lang="en-US" sz="2600" dirty="0" smtClean="0"/>
              <a:t>peak.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2219"/>
              </p:ext>
            </p:extLst>
          </p:nvPr>
        </p:nvGraphicFramePr>
        <p:xfrm>
          <a:off x="1409699" y="2518834"/>
          <a:ext cx="9372599" cy="901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321"/>
                <a:gridCol w="952752"/>
                <a:gridCol w="437646"/>
                <a:gridCol w="445392"/>
                <a:gridCol w="493804"/>
                <a:gridCol w="493804"/>
                <a:gridCol w="493804"/>
                <a:gridCol w="513169"/>
                <a:gridCol w="532534"/>
                <a:gridCol w="513169"/>
                <a:gridCol w="561581"/>
                <a:gridCol w="551899"/>
                <a:gridCol w="561581"/>
                <a:gridCol w="532534"/>
                <a:gridCol w="503487"/>
                <a:gridCol w="484122"/>
              </a:tblGrid>
              <a:tr h="19886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92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Concentration of steroid hormones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Oestrogen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progesterone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8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c)	State </a:t>
            </a:r>
            <a:r>
              <a:rPr lang="en-US" dirty="0"/>
              <a:t>the effect of increased concentration of these hormones to the uterine wall </a:t>
            </a:r>
          </a:p>
          <a:p>
            <a:pPr marL="1035050" lvl="0" indent="-514350">
              <a:buFont typeface="+mj-lt"/>
              <a:buAutoNum type="romanLcPeriod"/>
            </a:pPr>
            <a:r>
              <a:rPr lang="en-US" dirty="0" err="1"/>
              <a:t>Oestrogen</a:t>
            </a:r>
            <a:r>
              <a:rPr lang="en-US" dirty="0"/>
              <a:t> hormone </a:t>
            </a:r>
          </a:p>
          <a:p>
            <a:pPr marL="1035050" lvl="0" indent="-514350">
              <a:buFont typeface="+mj-lt"/>
              <a:buAutoNum type="romanLcPeriod"/>
            </a:pPr>
            <a:r>
              <a:rPr lang="en-US" dirty="0"/>
              <a:t>Progesterone </a:t>
            </a:r>
          </a:p>
          <a:p>
            <a:pPr marL="0" lvl="0" indent="0">
              <a:buNone/>
            </a:pPr>
            <a:r>
              <a:rPr lang="en-US" dirty="0" smtClean="0"/>
              <a:t>d)	Given </a:t>
            </a:r>
            <a:r>
              <a:rPr lang="en-US" dirty="0"/>
              <a:t>the difference in the concentration of </a:t>
            </a:r>
            <a:r>
              <a:rPr lang="en-US" dirty="0" err="1"/>
              <a:t>oestrogen</a:t>
            </a:r>
            <a:r>
              <a:rPr lang="en-US" dirty="0"/>
              <a:t> and progesterone hormone from: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Day </a:t>
            </a:r>
            <a:r>
              <a:rPr lang="en-US" dirty="0"/>
              <a:t>4 to day 12 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Day </a:t>
            </a:r>
            <a:r>
              <a:rPr lang="en-US" dirty="0"/>
              <a:t>12 to day 16</a:t>
            </a:r>
          </a:p>
          <a:p>
            <a:pPr marL="0" lvl="0" indent="0">
              <a:buNone/>
            </a:pPr>
            <a:r>
              <a:rPr lang="en-US" dirty="0" smtClean="0"/>
              <a:t>e)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	Explain </a:t>
            </a:r>
            <a:r>
              <a:rPr lang="en-US" dirty="0"/>
              <a:t>what happens on 28</a:t>
            </a:r>
            <a:r>
              <a:rPr lang="en-US" baseline="30000" dirty="0"/>
              <a:t>th</a:t>
            </a:r>
            <a:r>
              <a:rPr lang="en-US" dirty="0"/>
              <a:t> day to the </a:t>
            </a:r>
            <a:r>
              <a:rPr lang="en-US" dirty="0" smtClean="0"/>
              <a:t>uterine </a:t>
            </a:r>
            <a:r>
              <a:rPr lang="en-US" dirty="0"/>
              <a:t>wall </a:t>
            </a:r>
            <a:r>
              <a:rPr lang="en-US" dirty="0" smtClean="0"/>
              <a:t>if fertilization </a:t>
            </a:r>
            <a:r>
              <a:rPr lang="en-US" dirty="0"/>
              <a:t>failed to occur.</a:t>
            </a:r>
          </a:p>
          <a:p>
            <a:pPr marL="0" lvl="0" indent="0">
              <a:buNone/>
            </a:pPr>
            <a:r>
              <a:rPr lang="en-US" dirty="0" smtClean="0"/>
              <a:t>	(ii)	State </a:t>
            </a:r>
            <a:r>
              <a:rPr lang="en-US" dirty="0"/>
              <a:t>the hormone that stimulates the release </a:t>
            </a:r>
            <a:r>
              <a:rPr lang="en-US" dirty="0" smtClean="0"/>
              <a:t>of </a:t>
            </a:r>
            <a:r>
              <a:rPr lang="en-US" dirty="0" err="1"/>
              <a:t>oestrogen</a:t>
            </a:r>
            <a:r>
              <a:rPr lang="en-US" dirty="0"/>
              <a:t> hormone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4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10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3200" dirty="0" smtClean="0"/>
              <a:t>State four differences between a sexual reproduction.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3200" dirty="0" smtClean="0"/>
              <a:t>Giving example in each case, describe the different ways of vegetative reproduction in </a:t>
            </a:r>
            <a:r>
              <a:rPr lang="en-US" sz="3200" dirty="0"/>
              <a:t>plants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18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11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Distinguish </a:t>
            </a:r>
            <a:r>
              <a:rPr lang="en-US" dirty="0"/>
              <a:t>between sex limited traits and sex linked traits.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err="1" smtClean="0"/>
              <a:t>Haemophilia</a:t>
            </a:r>
            <a:r>
              <a:rPr lang="en-US" dirty="0" smtClean="0"/>
              <a:t> </a:t>
            </a:r>
            <a:r>
              <a:rPr lang="en-US" dirty="0"/>
              <a:t>is a recessive sex-linked trait. Using suitable </a:t>
            </a:r>
            <a:r>
              <a:rPr lang="en-US" dirty="0" smtClean="0"/>
              <a:t>symbols carry </a:t>
            </a:r>
            <a:r>
              <a:rPr lang="en-US" dirty="0"/>
              <a:t>out a genetic cross to determine the genotypes and phenotypes of the off spring when a </a:t>
            </a:r>
            <a:r>
              <a:rPr lang="en-US" dirty="0" err="1"/>
              <a:t>haemophilic</a:t>
            </a:r>
            <a:r>
              <a:rPr lang="en-US" dirty="0"/>
              <a:t> man married a carrier woman for </a:t>
            </a:r>
            <a:r>
              <a:rPr lang="en-US" dirty="0" err="1"/>
              <a:t>haemophilia</a:t>
            </a:r>
            <a:r>
              <a:rPr lang="en-US" dirty="0"/>
              <a:t>.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State </a:t>
            </a:r>
            <a:r>
              <a:rPr lang="en-US" dirty="0"/>
              <a:t>the genotypic ratio and phenotypic ratio of the off spring? 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Calculate </a:t>
            </a:r>
            <a:r>
              <a:rPr lang="en-US" dirty="0"/>
              <a:t>the probability of producing a </a:t>
            </a:r>
            <a:r>
              <a:rPr lang="en-US" dirty="0" err="1"/>
              <a:t>haemophilia</a:t>
            </a:r>
            <a:r>
              <a:rPr lang="en-US" dirty="0"/>
              <a:t> girl.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Calculate </a:t>
            </a:r>
            <a:r>
              <a:rPr lang="en-US" dirty="0"/>
              <a:t>the percentage of producing a normal boy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1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NO. 12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The </a:t>
            </a:r>
            <a:r>
              <a:rPr lang="en-US" sz="3200" b="1" dirty="0"/>
              <a:t>figures on the right represent the variation in different characteristics.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3045" y="2573009"/>
            <a:ext cx="3633335" cy="2960231"/>
            <a:chOff x="7579308" y="2690843"/>
            <a:chExt cx="2883826" cy="2960231"/>
          </a:xfrm>
        </p:grpSpPr>
        <p:grpSp>
          <p:nvGrpSpPr>
            <p:cNvPr id="13" name="Group 12"/>
            <p:cNvGrpSpPr/>
            <p:nvPr/>
          </p:nvGrpSpPr>
          <p:grpSpPr>
            <a:xfrm>
              <a:off x="7959777" y="2814912"/>
              <a:ext cx="2503357" cy="2491606"/>
              <a:chOff x="7959777" y="2814912"/>
              <a:chExt cx="2503357" cy="2491606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7959777" y="5291528"/>
                <a:ext cx="2503357" cy="14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7959777" y="2814912"/>
                <a:ext cx="14990" cy="2476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8093442" y="3802945"/>
                <a:ext cx="449704" cy="14781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39330" y="4167266"/>
                <a:ext cx="464695" cy="112426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208962" y="3192905"/>
                <a:ext cx="475936" cy="20986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788578" y="4646950"/>
                <a:ext cx="464695" cy="644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579308" y="3009870"/>
              <a:ext cx="461665" cy="228915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/>
                <a:t>Number of organisms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8294" y="528174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Characteristics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56565" y="2690843"/>
              <a:ext cx="1107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Figure M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59061" y="2556496"/>
            <a:ext cx="4268965" cy="2960231"/>
            <a:chOff x="7579308" y="2690843"/>
            <a:chExt cx="3388334" cy="2960231"/>
          </a:xfrm>
        </p:grpSpPr>
        <p:grpSp>
          <p:nvGrpSpPr>
            <p:cNvPr id="19" name="Group 18"/>
            <p:cNvGrpSpPr/>
            <p:nvPr/>
          </p:nvGrpSpPr>
          <p:grpSpPr>
            <a:xfrm>
              <a:off x="7959777" y="2814912"/>
              <a:ext cx="3007865" cy="2493128"/>
              <a:chOff x="7959777" y="2814912"/>
              <a:chExt cx="3007865" cy="2493128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959777" y="5291528"/>
                <a:ext cx="3007865" cy="16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7959777" y="2814912"/>
                <a:ext cx="14990" cy="2476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974469" y="3956839"/>
                <a:ext cx="449704" cy="132425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425172" y="3486129"/>
                <a:ext cx="464695" cy="180539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889868" y="3009870"/>
                <a:ext cx="475936" cy="22816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288289" y="4646950"/>
                <a:ext cx="464695" cy="6445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79308" y="3009870"/>
              <a:ext cx="461665" cy="228915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/>
                <a:t>Number of organisms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18294" y="528174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Characteristics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6565" y="2690843"/>
              <a:ext cx="865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Figure N</a:t>
              </a:r>
              <a:endParaRPr lang="en-US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8626477" y="3351782"/>
            <a:ext cx="585470" cy="18079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211947" y="3839108"/>
            <a:ext cx="566583" cy="1324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NO. 1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dirty="0"/>
              <a:t>(a</a:t>
            </a:r>
            <a:r>
              <a:rPr lang="en-US" sz="4400" dirty="0" smtClean="0"/>
              <a:t>) </a:t>
            </a:r>
            <a:r>
              <a:rPr lang="en-US" sz="4400" dirty="0"/>
              <a:t>Distinguish between a seed and a fruit.</a:t>
            </a:r>
          </a:p>
          <a:p>
            <a:pPr marL="688975" indent="-688975">
              <a:buNone/>
            </a:pPr>
            <a:r>
              <a:rPr lang="en-US" sz="4400" dirty="0"/>
              <a:t>(b</a:t>
            </a:r>
            <a:r>
              <a:rPr lang="en-US" sz="4400" dirty="0" smtClean="0"/>
              <a:t>) </a:t>
            </a:r>
            <a:r>
              <a:rPr lang="en-US" sz="4400" dirty="0"/>
              <a:t>Giving one example in case, describe how simple true fruits are classified into different types.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8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12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a)	(</a:t>
            </a:r>
            <a:r>
              <a:rPr lang="en-US" dirty="0" err="1" smtClean="0"/>
              <a:t>i</a:t>
            </a:r>
            <a:r>
              <a:rPr lang="en-US" dirty="0"/>
              <a:t>). what is variation ?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ii). What type of variation is represented by each figure? </a:t>
            </a:r>
          </a:p>
          <a:p>
            <a:pPr marL="0" lvl="0" indent="0">
              <a:buNone/>
            </a:pPr>
            <a:r>
              <a:rPr lang="en-US" dirty="0" smtClean="0"/>
              <a:t>b) 	How </a:t>
            </a:r>
            <a:r>
              <a:rPr lang="en-US" dirty="0"/>
              <a:t>do the two types of variation you named in (a) above differ?</a:t>
            </a:r>
          </a:p>
          <a:p>
            <a:pPr marL="0" lvl="0" indent="0">
              <a:buNone/>
            </a:pPr>
            <a:r>
              <a:rPr lang="en-US" dirty="0" smtClean="0"/>
              <a:t>c)	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For </a:t>
            </a:r>
            <a:r>
              <a:rPr lang="en-US" dirty="0"/>
              <a:t>each two examples of characteristics.</a:t>
            </a:r>
          </a:p>
          <a:p>
            <a:pPr marL="0" lvl="0" indent="0">
              <a:buNone/>
            </a:pPr>
            <a:r>
              <a:rPr lang="en-US" dirty="0" smtClean="0"/>
              <a:t>	(ii) Name </a:t>
            </a:r>
            <a:r>
              <a:rPr lang="en-US" dirty="0"/>
              <a:t>3 sources of variation in sexually reproducing organisms. </a:t>
            </a:r>
          </a:p>
          <a:p>
            <a:pPr marL="404813" lvl="0" indent="-404813">
              <a:buNone/>
            </a:pPr>
            <a:r>
              <a:rPr lang="en-US" dirty="0" smtClean="0"/>
              <a:t>(d) 	Blood </a:t>
            </a:r>
            <a:r>
              <a:rPr lang="en-US" dirty="0"/>
              <a:t>group system </a:t>
            </a:r>
            <a:r>
              <a:rPr lang="en-US" b="1" dirty="0"/>
              <a:t>ABO</a:t>
            </a:r>
            <a:r>
              <a:rPr lang="en-US" dirty="0"/>
              <a:t> is a genetic cross to determine the genotypes and phenotypes of the offspring when man of blood group B heterozygous married a woman of blood group A homozygous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NO.13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The </a:t>
            </a:r>
            <a:r>
              <a:rPr lang="en-US" sz="2800" b="1" dirty="0"/>
              <a:t>data in the table below shows the population growth curve for the rats in </a:t>
            </a:r>
            <a:r>
              <a:rPr lang="en-US" sz="2800" b="1" dirty="0" smtClean="0"/>
              <a:t>a cage</a:t>
            </a:r>
            <a:r>
              <a:rPr lang="en-US" sz="2800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330655"/>
            <a:ext cx="9601196" cy="26481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(a). </a:t>
            </a:r>
            <a:r>
              <a:rPr lang="en-US" dirty="0" smtClean="0"/>
              <a:t>Plot </a:t>
            </a:r>
            <a:r>
              <a:rPr lang="en-US" dirty="0"/>
              <a:t>a graph to represent the data in the table above.</a:t>
            </a:r>
          </a:p>
          <a:p>
            <a:pPr marL="465138" indent="-465138">
              <a:buNone/>
            </a:pPr>
            <a:r>
              <a:rPr lang="en-US" dirty="0"/>
              <a:t>(b</a:t>
            </a:r>
            <a:r>
              <a:rPr lang="en-US" dirty="0" smtClean="0"/>
              <a:t>). On </a:t>
            </a:r>
            <a:r>
              <a:rPr lang="en-US" dirty="0"/>
              <a:t>your graph, label the parts of the graph that represent the following phases of population </a:t>
            </a:r>
            <a:r>
              <a:rPr lang="en-US" dirty="0" smtClean="0"/>
              <a:t>growth;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smtClean="0"/>
              <a:t>Log </a:t>
            </a:r>
            <a:r>
              <a:rPr lang="en-US" dirty="0"/>
              <a:t>phase 				iii. Decline phase </a:t>
            </a: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en-US" dirty="0" smtClean="0"/>
              <a:t>Lag </a:t>
            </a:r>
            <a:r>
              <a:rPr lang="en-US" dirty="0"/>
              <a:t>phase 				iv. Stationary phase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50594"/>
              </p:ext>
            </p:extLst>
          </p:nvPr>
        </p:nvGraphicFramePr>
        <p:xfrm>
          <a:off x="1295402" y="2483493"/>
          <a:ext cx="9488711" cy="847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762"/>
                <a:gridCol w="788901"/>
                <a:gridCol w="759680"/>
                <a:gridCol w="788901"/>
                <a:gridCol w="759680"/>
                <a:gridCol w="788901"/>
                <a:gridCol w="759683"/>
                <a:gridCol w="788899"/>
                <a:gridCol w="788901"/>
                <a:gridCol w="784403"/>
              </a:tblGrid>
              <a:tr h="4235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 (month)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5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rats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4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13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3397"/>
            <a:ext cx="9601196" cy="3597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(c) </a:t>
            </a:r>
            <a:r>
              <a:rPr lang="en-US" sz="2800" dirty="0" smtClean="0"/>
              <a:t>State the carrying </a:t>
            </a:r>
            <a:r>
              <a:rPr lang="en-US" sz="2800" dirty="0"/>
              <a:t>of the cage.</a:t>
            </a:r>
          </a:p>
          <a:p>
            <a:pPr marL="0" indent="0">
              <a:buNone/>
            </a:pPr>
            <a:r>
              <a:rPr lang="en-US" sz="2800" dirty="0"/>
              <a:t>(d). (</a:t>
            </a:r>
            <a:r>
              <a:rPr lang="en-US" sz="2800" dirty="0" err="1"/>
              <a:t>i</a:t>
            </a:r>
            <a:r>
              <a:rPr lang="en-US" sz="2800" dirty="0"/>
              <a:t>). </a:t>
            </a:r>
            <a:r>
              <a:rPr lang="en-US" sz="2800" dirty="0" smtClean="0"/>
              <a:t>Describe </a:t>
            </a:r>
            <a:r>
              <a:rPr lang="en-US" sz="2800" dirty="0"/>
              <a:t>the changes in population of rats during the study.</a:t>
            </a:r>
          </a:p>
          <a:p>
            <a:pPr marL="0" indent="0">
              <a:buNone/>
            </a:pPr>
            <a:r>
              <a:rPr lang="en-US" sz="2800" dirty="0"/>
              <a:t>(ii) </a:t>
            </a:r>
            <a:r>
              <a:rPr lang="en-US" sz="2800" dirty="0" smtClean="0"/>
              <a:t>Account for </a:t>
            </a:r>
            <a:r>
              <a:rPr lang="en-US" sz="2800" dirty="0"/>
              <a:t>the changes in the population of rats during the time of the </a:t>
            </a:r>
            <a:r>
              <a:rPr lang="en-US" sz="2800" dirty="0" smtClean="0"/>
              <a:t>	study</a:t>
            </a:r>
            <a:r>
              <a:rPr lang="en-US" sz="2800" dirty="0"/>
              <a:t>.</a:t>
            </a:r>
          </a:p>
          <a:p>
            <a:pPr marL="0" lv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). </a:t>
            </a:r>
            <a:r>
              <a:rPr lang="en-US" sz="2800" dirty="0" smtClean="0"/>
              <a:t>Between which </a:t>
            </a:r>
            <a:r>
              <a:rPr lang="en-US" sz="2800" dirty="0"/>
              <a:t>months was the population change greatest?</a:t>
            </a:r>
          </a:p>
          <a:p>
            <a:pPr marL="0" indent="0">
              <a:buNone/>
            </a:pPr>
            <a:r>
              <a:rPr lang="en-US" sz="2800" dirty="0"/>
              <a:t>(ii) </a:t>
            </a:r>
            <a:r>
              <a:rPr lang="en-US" sz="2800" dirty="0" smtClean="0"/>
              <a:t>Calculate the </a:t>
            </a:r>
            <a:r>
              <a:rPr lang="en-US" sz="2800" dirty="0"/>
              <a:t>rate of population change over the period you have stated in (e) (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  <a:r>
              <a:rPr lang="en-US" sz="2800" dirty="0" smtClean="0"/>
              <a:t>Above.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84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14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Distinguish </a:t>
            </a:r>
            <a:r>
              <a:rPr lang="en-US" dirty="0"/>
              <a:t>between the following population and ecosystem.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An avocado </a:t>
            </a:r>
            <a:r>
              <a:rPr lang="en-US" dirty="0"/>
              <a:t>tree was found infested with 1000 caterpillars feeding on its leaves, 3 hawks feeding on the lizards, 10 lizards feeding on the caterpillars. Use the information to sketch the following: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Food Chain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Pyramid </a:t>
            </a:r>
            <a:r>
              <a:rPr lang="en-US" dirty="0"/>
              <a:t>of numbers </a:t>
            </a:r>
          </a:p>
          <a:p>
            <a:pPr marL="0" lvl="0" indent="0">
              <a:buNone/>
            </a:pPr>
            <a:r>
              <a:rPr lang="en-US" dirty="0"/>
              <a:t>Pyramid of energy </a:t>
            </a:r>
          </a:p>
          <a:p>
            <a:pPr marL="0" indent="0">
              <a:buNone/>
            </a:pPr>
            <a:r>
              <a:rPr lang="en-US" dirty="0"/>
              <a:t>(c) describe the effect of the different air pollutants.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64498"/>
            <a:ext cx="9752349" cy="16639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NO.2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An </a:t>
            </a:r>
            <a:r>
              <a:rPr lang="en-US" sz="2000" b="1" dirty="0"/>
              <a:t>experiment was carried out to determine the volume of water that was drained through each of soil sample X and Y at different time intervals. The results obtained are shown in the table below. Study the data carefully and answer the questions that follow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09112"/>
              </p:ext>
            </p:extLst>
          </p:nvPr>
        </p:nvGraphicFramePr>
        <p:xfrm>
          <a:off x="1467293" y="2551810"/>
          <a:ext cx="9429305" cy="3274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8703"/>
                <a:gridCol w="3300301"/>
                <a:gridCol w="3300301"/>
              </a:tblGrid>
              <a:tr h="36545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in seconds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Volume of water drained through soil sample in cm</a:t>
                      </a:r>
                      <a:r>
                        <a:rPr lang="en-US" sz="1800" baseline="300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X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Y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98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990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Using </a:t>
            </a:r>
            <a:r>
              <a:rPr lang="en-US" dirty="0"/>
              <a:t>the same axis, plot a suitable graph to represent the above data.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From </a:t>
            </a:r>
            <a:r>
              <a:rPr lang="en-US" dirty="0"/>
              <a:t>the graph, state differences in drainage in the two soil samples.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Explain </a:t>
            </a:r>
            <a:r>
              <a:rPr lang="en-US" dirty="0"/>
              <a:t>the differences in the rate drainage stated in (b) above.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Calculate </a:t>
            </a:r>
            <a:r>
              <a:rPr lang="en-US" dirty="0"/>
              <a:t>the rate of drainage at 40 seconds for each soil </a:t>
            </a:r>
            <a:r>
              <a:rPr lang="en-US" dirty="0" smtClean="0"/>
              <a:t>sample.</a:t>
            </a:r>
            <a:endParaRPr lang="en-US" dirty="0"/>
          </a:p>
          <a:p>
            <a:pPr marL="457200" indent="-457200">
              <a:buAutoNum type="alphaLcParenBoth" startAt="5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	if 100m</a:t>
            </a:r>
            <a:r>
              <a:rPr lang="en-US" baseline="30000" dirty="0" smtClean="0"/>
              <a:t>3</a:t>
            </a:r>
            <a:r>
              <a:rPr lang="en-US" dirty="0" smtClean="0"/>
              <a:t> of water was added to each soil sample, calculate the amount of water retained by each soil sample </a:t>
            </a:r>
            <a:r>
              <a:rPr lang="en-US" b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/>
              <a:t>Y.</a:t>
            </a:r>
          </a:p>
          <a:p>
            <a:pPr marL="0" indent="0">
              <a:buNone/>
            </a:pPr>
            <a:r>
              <a:rPr lang="en-US" dirty="0" smtClean="0"/>
              <a:t>	(ii) 	Explain </a:t>
            </a:r>
            <a:r>
              <a:rPr lang="en-US" dirty="0"/>
              <a:t>the significance of your results in (c) (</a:t>
            </a:r>
            <a:r>
              <a:rPr lang="en-US" dirty="0" err="1"/>
              <a:t>i</a:t>
            </a:r>
            <a:r>
              <a:rPr lang="en-US" dirty="0"/>
              <a:t>) above to the farmer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1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3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60" y="2428407"/>
            <a:ext cx="9842291" cy="356765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800" dirty="0" smtClean="0"/>
              <a:t>Explain </a:t>
            </a:r>
            <a:r>
              <a:rPr lang="en-US" sz="2800" dirty="0"/>
              <a:t>why a transport system is necessary in complex organisms.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dirty="0" smtClean="0"/>
              <a:t>Explain </a:t>
            </a:r>
            <a:r>
              <a:rPr lang="en-US" sz="2800" dirty="0"/>
              <a:t>why microorganisms do not need a transport system.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dirty="0" smtClean="0"/>
              <a:t>State </a:t>
            </a:r>
            <a:r>
              <a:rPr lang="en-US" sz="2800" dirty="0"/>
              <a:t>four differences between blood and lymph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dirty="0" smtClean="0"/>
              <a:t>State </a:t>
            </a:r>
            <a:r>
              <a:rPr lang="en-US" sz="2800" dirty="0"/>
              <a:t>the adaptations of the following to their respective transport functions: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. Xylem					(ii) </a:t>
            </a:r>
            <a:r>
              <a:rPr lang="en-US" sz="2800" dirty="0" smtClean="0"/>
              <a:t>Artery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27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an investigation, two persons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/>
              <a:t>drank the same amount of glucose solution. Their blood sugar levels were determined immediately and thereafter at intervals of one hour for the </a:t>
            </a:r>
            <a:r>
              <a:rPr lang="en-US" dirty="0" smtClean="0"/>
              <a:t>next </a:t>
            </a:r>
            <a:r>
              <a:rPr lang="en-US" dirty="0"/>
              <a:t>six hours. The </a:t>
            </a:r>
            <a:r>
              <a:rPr lang="en-US" dirty="0" smtClean="0"/>
              <a:t>results </a:t>
            </a:r>
            <a:r>
              <a:rPr lang="en-US" dirty="0"/>
              <a:t>obtained are shown on the graphs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3" t="43457" r="54585" b="35180"/>
          <a:stretch/>
        </p:blipFill>
        <p:spPr>
          <a:xfrm>
            <a:off x="4407736" y="3762533"/>
            <a:ext cx="2705054" cy="22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Describe </a:t>
            </a:r>
            <a:r>
              <a:rPr lang="en-US" dirty="0"/>
              <a:t>the trends of the graph: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For </a:t>
            </a:r>
            <a:r>
              <a:rPr lang="en-US" dirty="0"/>
              <a:t>person A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For </a:t>
            </a:r>
            <a:r>
              <a:rPr lang="en-US" dirty="0"/>
              <a:t>person B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Give </a:t>
            </a:r>
            <a:r>
              <a:rPr lang="en-US" dirty="0"/>
              <a:t>reasons for the trends of blood glucose levels in person A between: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0 </a:t>
            </a:r>
            <a:r>
              <a:rPr lang="en-US" dirty="0"/>
              <a:t>and 1 hour</a:t>
            </a:r>
          </a:p>
          <a:p>
            <a:pPr marL="1035050" indent="-514350">
              <a:buFont typeface="+mj-lt"/>
              <a:buAutoNum type="romanLcPeriod"/>
            </a:pPr>
            <a:r>
              <a:rPr lang="en-US" dirty="0" smtClean="0"/>
              <a:t>1 </a:t>
            </a:r>
            <a:r>
              <a:rPr lang="en-US" dirty="0"/>
              <a:t>and 4 hours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Suggest </a:t>
            </a:r>
            <a:r>
              <a:rPr lang="en-US" dirty="0"/>
              <a:t>a reason for the high glucose level in person B.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What </a:t>
            </a:r>
            <a:r>
              <a:rPr lang="en-US" dirty="0"/>
              <a:t>is the biological importance maintaining a relatively constant sugar level in human body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2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363" y="794480"/>
            <a:ext cx="9601196" cy="149152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No. 5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The </a:t>
            </a:r>
            <a:r>
              <a:rPr lang="en-US" sz="2000" b="1" dirty="0"/>
              <a:t>table below shows the oxygen consumed by an athlete and concentration of lactic acid in the blood of the athlete during and after a vigorous exercise. The exercise lasted for the first 25 minutes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479444"/>
              </p:ext>
            </p:extLst>
          </p:nvPr>
        </p:nvGraphicFramePr>
        <p:xfrm>
          <a:off x="1449658" y="2520176"/>
          <a:ext cx="9424637" cy="3166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396"/>
                <a:gridCol w="3127257"/>
                <a:gridCol w="4782984"/>
              </a:tblGrid>
              <a:tr h="717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(minutes)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Oxygen consumption </a:t>
                      </a:r>
                      <a:r>
                        <a:rPr lang="en-US" sz="2000" baseline="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dm</a:t>
                      </a:r>
                      <a:r>
                        <a:rPr lang="en-US" sz="2000" baseline="30000" dirty="0">
                          <a:effectLst/>
                        </a:rPr>
                        <a:t>3 / </a:t>
                      </a:r>
                      <a:r>
                        <a:rPr lang="en-US" sz="2000" dirty="0">
                          <a:effectLst/>
                        </a:rPr>
                        <a:t>minute)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Lactic acid concentration </a:t>
                      </a:r>
                      <a:r>
                        <a:rPr lang="en-US" sz="2000" baseline="0" dirty="0" smtClean="0">
                          <a:effectLst/>
                        </a:rPr>
                        <a:t>            </a:t>
                      </a: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mg/10cm</a:t>
                      </a:r>
                      <a:r>
                        <a:rPr lang="en-US" sz="2000" baseline="30000" dirty="0">
                          <a:effectLst/>
                        </a:rPr>
                        <a:t>3 </a:t>
                      </a:r>
                      <a:r>
                        <a:rPr lang="en-US" sz="2000" dirty="0">
                          <a:effectLst/>
                        </a:rPr>
                        <a:t>blood)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45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NO. 5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On the same axis, represent the data in the table above on the graph.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Describe the athlete’s oxygen consumption during and after the race.</a:t>
            </a:r>
          </a:p>
          <a:p>
            <a:pPr marL="1035050" lvl="0" indent="-514350">
              <a:buFont typeface="+mj-lt"/>
              <a:buAutoNum type="romanLcPeriod"/>
            </a:pPr>
            <a:r>
              <a:rPr lang="en-US" dirty="0"/>
              <a:t>During the race		(ii) After the race</a:t>
            </a:r>
          </a:p>
          <a:p>
            <a:pPr marL="0" indent="0">
              <a:buNone/>
            </a:pPr>
            <a:r>
              <a:rPr lang="en-US" dirty="0" smtClean="0"/>
              <a:t>c) 	Explain </a:t>
            </a:r>
            <a:r>
              <a:rPr lang="en-US" dirty="0"/>
              <a:t>why the oxygen consumption: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i</a:t>
            </a:r>
            <a:r>
              <a:rPr lang="en-US" dirty="0"/>
              <a:t>). Increases during exercise?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ii)  Does not return immediately to the resting level after the exercise is </a:t>
            </a:r>
            <a:r>
              <a:rPr lang="en-US" dirty="0" smtClean="0"/>
              <a:t>			finished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4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540</TotalTime>
  <Words>923</Words>
  <Application>Microsoft Office PowerPoint</Application>
  <PresentationFormat>Widescreen</PresentationFormat>
  <Paragraphs>271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Garamond</vt:lpstr>
      <vt:lpstr>Times New Roman</vt:lpstr>
      <vt:lpstr>Organic</vt:lpstr>
      <vt:lpstr>BIOLOGY  SEMINAR QUESTIONS</vt:lpstr>
      <vt:lpstr>NO. 1</vt:lpstr>
      <vt:lpstr>NO.2 An experiment was carried out to determine the volume of water that was drained through each of soil sample X and Y at different time intervals. The results obtained are shown in the table below. Study the data carefully and answer the questions that follow.</vt:lpstr>
      <vt:lpstr>NO. 2</vt:lpstr>
      <vt:lpstr>NO. 3 </vt:lpstr>
      <vt:lpstr>NO. 4</vt:lpstr>
      <vt:lpstr>NO. 4</vt:lpstr>
      <vt:lpstr>No. 5 The table below shows the oxygen consumed by an athlete and concentration of lactic acid in the blood of the athlete during and after a vigorous exercise. The exercise lasted for the first 25 minutes.</vt:lpstr>
      <vt:lpstr>NO. 5 </vt:lpstr>
      <vt:lpstr>NO. 6 The table below shows the effect of applying different concentrations of auxins to the shoots and roots of cereal seedlings.</vt:lpstr>
      <vt:lpstr>NO. 7</vt:lpstr>
      <vt:lpstr>NO.8  The graphs below show the growth curves for two different organisms: an arthropod and annual plant (e.g pea plant).</vt:lpstr>
      <vt:lpstr>NO. 8</vt:lpstr>
      <vt:lpstr>NO. 8</vt:lpstr>
      <vt:lpstr>NO.9 Table below shows variation of two steroid hormones cycle of human.</vt:lpstr>
      <vt:lpstr>NO. 9</vt:lpstr>
      <vt:lpstr>NO. 10</vt:lpstr>
      <vt:lpstr>NO. 11</vt:lpstr>
      <vt:lpstr>NO. 12 The figures on the right represent the variation in different characteristics. </vt:lpstr>
      <vt:lpstr>NO. 12</vt:lpstr>
      <vt:lpstr>NO.13  The data in the table below shows the population growth curve for the rats in a cage.</vt:lpstr>
      <vt:lpstr>NO. 13</vt:lpstr>
      <vt:lpstr>NO. 14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ENG. PETERO PETER</dc:creator>
  <cp:lastModifiedBy>ENG. PETERO PETER</cp:lastModifiedBy>
  <cp:revision>51</cp:revision>
  <cp:lastPrinted>2022-09-07T08:27:25Z</cp:lastPrinted>
  <dcterms:created xsi:type="dcterms:W3CDTF">2022-09-05T11:14:20Z</dcterms:created>
  <dcterms:modified xsi:type="dcterms:W3CDTF">2022-09-07T08:33:41Z</dcterms:modified>
</cp:coreProperties>
</file>