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8" r:id="rId3"/>
    <p:sldId id="257" r:id="rId4"/>
    <p:sldId id="265" r:id="rId5"/>
    <p:sldId id="267" r:id="rId6"/>
    <p:sldId id="273" r:id="rId7"/>
    <p:sldId id="259" r:id="rId8"/>
    <p:sldId id="262" r:id="rId9"/>
    <p:sldId id="274" r:id="rId10"/>
    <p:sldId id="258" r:id="rId11"/>
    <p:sldId id="271" r:id="rId12"/>
    <p:sldId id="261" r:id="rId13"/>
    <p:sldId id="275" r:id="rId14"/>
    <p:sldId id="268" r:id="rId15"/>
    <p:sldId id="269" r:id="rId16"/>
    <p:sldId id="260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C4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6" d="100"/>
          <a:sy n="66" d="100"/>
        </p:scale>
        <p:origin x="840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71252E8-FA2F-4BF7-9437-1093019981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6C39A58-0B85-421B-BD2C-6201D9D6C00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57FAD61C-F530-43C3-B828-E0D76DB4CE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EFD81B1A-B034-4930-B866-E88BBFC4AD1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A4D8FF43-CD09-49D9-BA7A-00F94D2EBE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DD807-A016-4D9F-B596-7B4691D43852}" type="datetimeFigureOut">
              <a:rPr lang="en-US" smtClean="0"/>
              <a:t>04-Aug-20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8CAEF-16D1-40AB-969A-A016ADDA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9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>
            <a:extLst>
              <a:ext uri="{FF2B5EF4-FFF2-40B4-BE49-F238E27FC236}">
                <a16:creationId xmlns:a16="http://schemas.microsoft.com/office/drawing/2014/main" id="{1CA41F58-34B0-4BE2-A6A2-E486C45D0F66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2771" name="Group 3">
              <a:extLst>
                <a:ext uri="{FF2B5EF4-FFF2-40B4-BE49-F238E27FC236}">
                  <a16:creationId xmlns:a16="http://schemas.microsoft.com/office/drawing/2014/main" id="{C9EF8F9A-EE8C-4541-9B19-095574EAB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2772" name="Rectangle 4">
                <a:extLst>
                  <a:ext uri="{FF2B5EF4-FFF2-40B4-BE49-F238E27FC236}">
                    <a16:creationId xmlns:a16="http://schemas.microsoft.com/office/drawing/2014/main" id="{154D1838-2107-4CD0-BB7F-0338A8EA7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73" name="Rectangle 5">
                <a:extLst>
                  <a:ext uri="{FF2B5EF4-FFF2-40B4-BE49-F238E27FC236}">
                    <a16:creationId xmlns:a16="http://schemas.microsoft.com/office/drawing/2014/main" id="{04CD2290-EF72-410C-ACD2-6DD5E776E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4" name="Group 6">
              <a:extLst>
                <a:ext uri="{FF2B5EF4-FFF2-40B4-BE49-F238E27FC236}">
                  <a16:creationId xmlns:a16="http://schemas.microsoft.com/office/drawing/2014/main" id="{69649B05-6F59-4A01-A1B9-B6B98AB777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2775" name="Rectangle 7">
                <a:extLst>
                  <a:ext uri="{FF2B5EF4-FFF2-40B4-BE49-F238E27FC236}">
                    <a16:creationId xmlns:a16="http://schemas.microsoft.com/office/drawing/2014/main" id="{0F626E33-841F-436F-BDFE-DE83C6DC1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76" name="Rectangle 8">
                <a:extLst>
                  <a:ext uri="{FF2B5EF4-FFF2-40B4-BE49-F238E27FC236}">
                    <a16:creationId xmlns:a16="http://schemas.microsoft.com/office/drawing/2014/main" id="{EFABF777-7C71-4674-A494-B49851A1E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77" name="Rectangle 9">
              <a:extLst>
                <a:ext uri="{FF2B5EF4-FFF2-40B4-BE49-F238E27FC236}">
                  <a16:creationId xmlns:a16="http://schemas.microsoft.com/office/drawing/2014/main" id="{6447D755-6E8A-4D16-82EB-51F6BCDE9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Rectangle 10">
              <a:extLst>
                <a:ext uri="{FF2B5EF4-FFF2-40B4-BE49-F238E27FC236}">
                  <a16:creationId xmlns:a16="http://schemas.microsoft.com/office/drawing/2014/main" id="{77B78FEF-2986-4B5C-A8C0-C738CF8C6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Rectangle 11">
              <a:extLst>
                <a:ext uri="{FF2B5EF4-FFF2-40B4-BE49-F238E27FC236}">
                  <a16:creationId xmlns:a16="http://schemas.microsoft.com/office/drawing/2014/main" id="{AAF4D2F9-0A56-4F3E-B7AF-43360C6E3D0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80" name="Rectangle 12">
            <a:extLst>
              <a:ext uri="{FF2B5EF4-FFF2-40B4-BE49-F238E27FC236}">
                <a16:creationId xmlns:a16="http://schemas.microsoft.com/office/drawing/2014/main" id="{55957B1E-9E70-4B08-BC3B-9A50FB03B9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2781" name="Rectangle 13">
            <a:extLst>
              <a:ext uri="{FF2B5EF4-FFF2-40B4-BE49-F238E27FC236}">
                <a16:creationId xmlns:a16="http://schemas.microsoft.com/office/drawing/2014/main" id="{A8778505-A20C-4CA4-91EE-BF75B3F2B1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2782" name="Rectangle 14">
            <a:extLst>
              <a:ext uri="{FF2B5EF4-FFF2-40B4-BE49-F238E27FC236}">
                <a16:creationId xmlns:a16="http://schemas.microsoft.com/office/drawing/2014/main" id="{532A4BEF-D08B-4902-917D-E5DA8A6217A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2783" name="Rectangle 15">
            <a:extLst>
              <a:ext uri="{FF2B5EF4-FFF2-40B4-BE49-F238E27FC236}">
                <a16:creationId xmlns:a16="http://schemas.microsoft.com/office/drawing/2014/main" id="{BDD2C8E0-E544-438C-8339-C16BB870B06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32784" name="Rectangle 16">
            <a:extLst>
              <a:ext uri="{FF2B5EF4-FFF2-40B4-BE49-F238E27FC236}">
                <a16:creationId xmlns:a16="http://schemas.microsoft.com/office/drawing/2014/main" id="{061F700B-1667-4C47-A08A-FD8B70404A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1BD3CDD-580B-4477-8ED3-898A2902F1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2EAE-D0A1-4FE5-BB27-8921DCB7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9AE53-48DD-4A8A-AFAF-D4BBF7AB4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4E9E4-8B61-47BA-92FE-EA7E881E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A4C2-511E-4BCD-B998-A3EDC98B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7700-60CC-45BE-AF63-B0F802D5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85303-9D1A-4B87-AFD5-F6148FB9CE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5588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72701-9D6F-4B5E-AF04-E6D4818E2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4F75E-BE9B-47E9-BE7D-5B3306BDB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8585A-F6D9-4586-B91F-24584014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7235E-B8D3-4FA2-9368-383E4822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E3544-F676-4409-AF14-3FBE3222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4818A-14FE-43E5-8D53-7F1256EA5E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327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46E8-195C-4096-A8B9-A550623F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176FBD09-B337-4580-8736-A5034812A3CC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298A1-6975-418A-B35F-AD34CAB4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C62CF-51E7-42F9-BFCD-78518EC8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D05F4-BCB3-4377-A8C3-2A9D5F10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BEE211A-BC08-4E50-B68D-D43A0152DB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020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6215-F924-449D-A0B7-E5C42986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9D0D72F5-C34F-40F3-8F4D-C50228BC375C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0D091-619A-4E4A-8FF4-2FB9143F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0FD3B-40BD-440A-9BE1-B16D2D8B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5173A-D9E9-4976-B23C-AAC57469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B41DD0-F6AC-477B-BA80-605E8A47F2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063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C5AC-9FE6-4FA7-9E06-A0EF3D5F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E145-FD39-48DC-8AE8-0BB193C3E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F598C-8E58-428E-92EB-F304E68D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4DF09-5724-457B-974E-108005BF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19C49-105C-4DCC-9AE2-4D3CA6FC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BFA58-DA3A-4BFF-A0AC-D2399D22B4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452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8B9E-3A17-46E3-BCAC-F05A34DB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F0203-A6D3-4F97-A271-C9A6E2ACC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712C6-772A-44AF-A16D-65346803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B1591-708E-4AB2-95A4-9BC91F30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1E586-22F4-400B-8309-12DC52AF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31B69-0FB6-4A8F-BACA-AF88B258AF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26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F2E4-A4C3-4871-9C1E-0C37C95A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006E-33BC-4D61-8C61-C35BDC18A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6C770-7D08-4114-B1C6-CEAF3E264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3AFD0-9A59-4639-A8FE-FD9A36C4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F1A8D-639B-42DE-B6E4-21471C50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FB584-CCAC-41D0-9E0F-D709AE3A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A428B-C704-4E60-8756-A8EDA298DE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827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48E8-B344-437F-B0E4-CD01BB20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DBDBB-70B7-4E78-98BB-7B731E995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80E6F-F7CD-4590-ADBE-1F9024D9C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B2527-128D-4EBB-B97F-B12865743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80E82-F6BF-40D8-83D3-B36FD76FB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0EE55-D86F-4BE8-9FDE-1172FB77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616B5-FD81-4CFC-B2F9-ED376685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6E3D4-5928-43F3-A2E9-99A34D41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ECF60-2429-428E-ACCD-5E7482E0BF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592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2089-4A9E-4C8A-B14C-5C7275FD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438AB-77DD-4189-A9B4-2601B138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0C69C-B4D9-400A-B5DF-5131B6EA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9B3E2-E3E9-4F5C-B22E-F9D5AC71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A7D26-B31E-4EE6-A2B1-1AB367E3A8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187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725C0-088D-4ACB-9B23-9FD258C7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1A847-28A8-4E7F-8258-5F768DD8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6B4D9-FEFE-4474-8BBE-2B0112CF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4E9017-8EEA-4218-B7E1-739B07F6D8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949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4FEA-AC22-49DE-8414-7EA5FA1B9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C13C-5102-4636-B428-B9FC31060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437B1-BA84-4749-9388-E429AF250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CDE1B-F642-4111-A84A-9D4A5FFD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CA9C-5D0B-47DB-8351-9FBB5781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99A23-FD42-4D88-B1F8-03D37402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CCC5AE-F7FC-45FC-B841-838F6137D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674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F564-60B2-4510-96F3-5854D202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01A23-D125-42DD-8440-82FB7A347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EBDC8-AAB3-4415-8BFF-0E1A24C08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A6244-B8A5-4071-9B61-C211D2C5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26141-2AD9-40DD-81C7-396956E9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B72A2-1B3C-457C-A025-3559414E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A1D7C1-5D77-4CDD-903B-F583FD0028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838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CA876E1-4C29-457F-9FEE-E77348E1A5D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D8EE252-802C-4FDC-BC6D-790608A93C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8CAEC2D5-42F2-4CA3-97E3-36E3893B38E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C7E17251-B923-41B7-87AD-20965E7E633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E6594A38-23CD-4E81-B718-BBE8D560593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0AD509B4-5BD3-4E63-8D77-BD1EEF48A42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sp>
        <p:nvSpPr>
          <p:cNvPr id="31752" name="Rectangle 8">
            <a:extLst>
              <a:ext uri="{FF2B5EF4-FFF2-40B4-BE49-F238E27FC236}">
                <a16:creationId xmlns:a16="http://schemas.microsoft.com/office/drawing/2014/main" id="{4D49C4A9-11C4-4074-A551-3206DF7FCC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sp>
        <p:nvSpPr>
          <p:cNvPr id="31753" name="Rectangle 9">
            <a:extLst>
              <a:ext uri="{FF2B5EF4-FFF2-40B4-BE49-F238E27FC236}">
                <a16:creationId xmlns:a16="http://schemas.microsoft.com/office/drawing/2014/main" id="{62994C06-5D45-4648-B141-F4DEAE7C6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1754" name="Rectangle 10">
            <a:extLst>
              <a:ext uri="{FF2B5EF4-FFF2-40B4-BE49-F238E27FC236}">
                <a16:creationId xmlns:a16="http://schemas.microsoft.com/office/drawing/2014/main" id="{F4FA83C9-1998-462A-921E-C67D8801C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755" name="Rectangle 11">
            <a:extLst>
              <a:ext uri="{FF2B5EF4-FFF2-40B4-BE49-F238E27FC236}">
                <a16:creationId xmlns:a16="http://schemas.microsoft.com/office/drawing/2014/main" id="{05D8CE61-1FCA-4044-B7D0-9A58CBAFD4F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31756" name="Rectangle 12">
            <a:extLst>
              <a:ext uri="{FF2B5EF4-FFF2-40B4-BE49-F238E27FC236}">
                <a16:creationId xmlns:a16="http://schemas.microsoft.com/office/drawing/2014/main" id="{13CECDB2-8F4A-4101-841D-5D5CBC2B8D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31757" name="Rectangle 13">
            <a:extLst>
              <a:ext uri="{FF2B5EF4-FFF2-40B4-BE49-F238E27FC236}">
                <a16:creationId xmlns:a16="http://schemas.microsoft.com/office/drawing/2014/main" id="{92C3B3BB-3BCB-4BE2-B8B1-40C6695873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10BFE33-0A4D-4BCF-9438-28202F41C3A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9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E04D99D-1B16-441B-89D4-B532F168096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95400" y="-381000"/>
            <a:ext cx="7772400" cy="1264024"/>
          </a:xfrm>
        </p:spPr>
        <p:txBody>
          <a:bodyPr/>
          <a:lstStyle/>
          <a:p>
            <a:r>
              <a:rPr lang="en-US" altLang="en-US" b="1" dirty="0"/>
              <a:t>The Menstrual Cycle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7D311-52FB-42A2-BA6B-7C23E1C0E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024"/>
            <a:ext cx="9144000" cy="5974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3ACE642-E790-414E-8895-E22E47EE0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en-US"/>
              <a:t>Changes in the </a:t>
            </a:r>
            <a:r>
              <a:rPr lang="en-US" altLang="en-US" b="1"/>
              <a:t>Uterus</a:t>
            </a:r>
            <a:r>
              <a:rPr lang="en-US" altLang="en-US"/>
              <a:t>:</a:t>
            </a:r>
          </a:p>
        </p:txBody>
      </p:sp>
      <p:pic>
        <p:nvPicPr>
          <p:cNvPr id="4105" name="Picture 9" descr="H:\pictures\st1menstruation.JPG">
            <a:extLst>
              <a:ext uri="{FF2B5EF4-FFF2-40B4-BE49-F238E27FC236}">
                <a16:creationId xmlns:a16="http://schemas.microsoft.com/office/drawing/2014/main" id="{90B14629-A2D3-4408-910F-CB8623F0FA11}"/>
              </a:ext>
            </a:extLst>
          </p:cNvPr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143000"/>
            <a:ext cx="2268538" cy="2895600"/>
          </a:xfrm>
        </p:spPr>
      </p:pic>
      <p:pic>
        <p:nvPicPr>
          <p:cNvPr id="4106" name="Picture 10" descr="H:\pictures\st2menstruation.JPG">
            <a:extLst>
              <a:ext uri="{FF2B5EF4-FFF2-40B4-BE49-F238E27FC236}">
                <a16:creationId xmlns:a16="http://schemas.microsoft.com/office/drawing/2014/main" id="{B4F52203-8C2D-4754-A5DB-7924203DF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43000"/>
            <a:ext cx="22669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H:\pictures\st3menstruation.JPG">
            <a:extLst>
              <a:ext uri="{FF2B5EF4-FFF2-40B4-BE49-F238E27FC236}">
                <a16:creationId xmlns:a16="http://schemas.microsoft.com/office/drawing/2014/main" id="{17647EE1-1AFB-4E41-B031-13D5D3E40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43000"/>
            <a:ext cx="215582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:\pictures\st4menstruation.JPG">
            <a:extLst>
              <a:ext uri="{FF2B5EF4-FFF2-40B4-BE49-F238E27FC236}">
                <a16:creationId xmlns:a16="http://schemas.microsoft.com/office/drawing/2014/main" id="{0BE125CF-0FA7-42C6-80C2-89D627A5A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57600"/>
            <a:ext cx="25971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H:\pictures\st5menstruation.JPG">
            <a:extLst>
              <a:ext uri="{FF2B5EF4-FFF2-40B4-BE49-F238E27FC236}">
                <a16:creationId xmlns:a16="http://schemas.microsoft.com/office/drawing/2014/main" id="{C6AE6E38-B4D7-4504-B28E-29DFDD5B0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733800"/>
            <a:ext cx="2484438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0" name="Text Box 14">
            <a:extLst>
              <a:ext uri="{FF2B5EF4-FFF2-40B4-BE49-F238E27FC236}">
                <a16:creationId xmlns:a16="http://schemas.microsoft.com/office/drawing/2014/main" id="{878A5831-EA60-4CAA-838A-98851F2BB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5600"/>
            <a:ext cx="236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Stage 1- Day 1-5 menstruation</a:t>
            </a:r>
          </a:p>
        </p:txBody>
      </p:sp>
      <p:sp>
        <p:nvSpPr>
          <p:cNvPr id="4111" name="Text Box 15">
            <a:extLst>
              <a:ext uri="{FF2B5EF4-FFF2-40B4-BE49-F238E27FC236}">
                <a16:creationId xmlns:a16="http://schemas.microsoft.com/office/drawing/2014/main" id="{D3B8239A-2C6D-4C11-BB81-E52CA200C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514600"/>
            <a:ext cx="2667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Stage 2 Day 5- 13 pre-ovulatory stage</a:t>
            </a:r>
          </a:p>
        </p:txBody>
      </p:sp>
      <p:sp>
        <p:nvSpPr>
          <p:cNvPr id="4112" name="Text Box 16">
            <a:extLst>
              <a:ext uri="{FF2B5EF4-FFF2-40B4-BE49-F238E27FC236}">
                <a16:creationId xmlns:a16="http://schemas.microsoft.com/office/drawing/2014/main" id="{F1C5D95C-DE67-46C5-BC6A-4122344FB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95600"/>
            <a:ext cx="236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Stage 3 Day 14 Ovulation</a:t>
            </a:r>
          </a:p>
        </p:txBody>
      </p:sp>
      <p:sp>
        <p:nvSpPr>
          <p:cNvPr id="4113" name="Text Box 17">
            <a:extLst>
              <a:ext uri="{FF2B5EF4-FFF2-40B4-BE49-F238E27FC236}">
                <a16:creationId xmlns:a16="http://schemas.microsoft.com/office/drawing/2014/main" id="{FC8030A2-6F59-48DE-9DFE-641B9B4F7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81600"/>
            <a:ext cx="2590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Stage 4 Day 15-28 post-ovulatory stage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7835F1-A14A-4795-8D3F-A8D959A5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A61941-12FF-429A-8BD5-DB5E28C1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211A-BC08-4E50-B68D-D43A0152DB8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B1E69A7-A987-47D5-9847-18FC62886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2635" y="844924"/>
            <a:ext cx="7467600" cy="990600"/>
          </a:xfrm>
        </p:spPr>
        <p:txBody>
          <a:bodyPr/>
          <a:lstStyle/>
          <a:p>
            <a:r>
              <a:rPr lang="en-US" altLang="en-US" sz="3600" b="1">
                <a:solidFill>
                  <a:srgbClr val="66FFFF"/>
                </a:solidFill>
              </a:rPr>
              <a:t>The uterine lining slowly thickens from day 5 through day 28</a:t>
            </a:r>
          </a:p>
        </p:txBody>
      </p:sp>
      <p:pic>
        <p:nvPicPr>
          <p:cNvPr id="25606" name="Picture 6" descr="H:\pictures\Endometriumchart.gif">
            <a:extLst>
              <a:ext uri="{FF2B5EF4-FFF2-40B4-BE49-F238E27FC236}">
                <a16:creationId xmlns:a16="http://schemas.microsoft.com/office/drawing/2014/main" id="{D25C2977-F2FE-4FEB-9546-08747B507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8695"/>
            <a:ext cx="9144000" cy="292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0CAD12-E007-41D5-BE36-848379D7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246ACE-4171-4CFE-872D-78517457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7D26-B31E-4EE6-A2B1-1AB367E3A8E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5E64BA3-45A3-4B22-B92C-E9AD1A37E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428065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7030A0"/>
                </a:solidFill>
              </a:rPr>
              <a:t>Changes in the </a:t>
            </a:r>
            <a:r>
              <a:rPr lang="en-US" altLang="en-US" b="1">
                <a:solidFill>
                  <a:srgbClr val="7030A0"/>
                </a:solidFill>
              </a:rPr>
              <a:t>Uterus</a:t>
            </a:r>
            <a:r>
              <a:rPr lang="en-US" altLang="en-US">
                <a:solidFill>
                  <a:srgbClr val="7030A0"/>
                </a:solidFill>
              </a:rPr>
              <a:t>: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82C39A4-0A01-48E1-8D39-1421B3E19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8894" y="174363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Stage 1</a:t>
            </a:r>
            <a:r>
              <a:rPr lang="en-US" altLang="en-US"/>
              <a:t>- Menstruation- Endometrium breaks down and blood, mucus, tissue, and the egg are shed through the vagina.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Stage 2</a:t>
            </a:r>
            <a:r>
              <a:rPr lang="en-US" altLang="en-US"/>
              <a:t>- Menstrual flow stops &amp; endometrium begins to thicken.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Stage 3</a:t>
            </a:r>
            <a:r>
              <a:rPr lang="en-US" altLang="en-US"/>
              <a:t>- Endometrium continues to thicken.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Stage 4</a:t>
            </a:r>
            <a:r>
              <a:rPr lang="en-US" altLang="en-US"/>
              <a:t>- The endometrium is at it’s thickest point.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FD51F9-1BEA-4A3E-A941-8908F017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C259F6-E08B-482E-BC34-21A3923D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FA58-DA3A-4BFF-A0AC-D2399D22B40A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B682248-3C4A-4C65-BEEE-A0FF4F8A9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5715" y="415832"/>
            <a:ext cx="7793037" cy="1143000"/>
          </a:xfrm>
        </p:spPr>
        <p:txBody>
          <a:bodyPr/>
          <a:lstStyle/>
          <a:p>
            <a:r>
              <a:rPr lang="en-US" altLang="en-US" b="1"/>
              <a:t>Ovarian</a:t>
            </a:r>
            <a:r>
              <a:rPr lang="en-US" altLang="en-US"/>
              <a:t> Hormones</a:t>
            </a:r>
          </a:p>
        </p:txBody>
      </p:sp>
      <p:pic>
        <p:nvPicPr>
          <p:cNvPr id="29699" name="Picture 3" descr="H:\pictures\ovarianhorm.gif">
            <a:extLst>
              <a:ext uri="{FF2B5EF4-FFF2-40B4-BE49-F238E27FC236}">
                <a16:creationId xmlns:a16="http://schemas.microsoft.com/office/drawing/2014/main" id="{4DD09048-6593-4589-9A30-DFA8847FC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62" y="2124075"/>
            <a:ext cx="69342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9C0C69-1ED6-449E-93B5-E975CDEE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87734-68B7-4817-830C-F52B2944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7D26-B31E-4EE6-A2B1-1AB367E3A8E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74A7F6F-6140-4299-A5AB-B685348A0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18329" y="0"/>
            <a:ext cx="7772400" cy="1143000"/>
          </a:xfrm>
        </p:spPr>
        <p:txBody>
          <a:bodyPr/>
          <a:lstStyle/>
          <a:p>
            <a:r>
              <a:rPr lang="en-US" altLang="en-US" b="1"/>
              <a:t>Days 1-14</a:t>
            </a:r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47212657-7143-46AB-B2F2-DC31CAC443BB}"/>
              </a:ext>
            </a:extLst>
          </p:cNvPr>
          <p:cNvGraphicFramePr>
            <a:graphicFrameLocks noGrp="1" noChangeAspect="1"/>
          </p:cNvGraphicFramePr>
          <p:nvPr>
            <p:ph type="dgm" idx="1"/>
            <p:extLst>
              <p:ext uri="{D42A27DB-BD31-4B8C-83A1-F6EECF244321}">
                <p14:modId xmlns:p14="http://schemas.microsoft.com/office/powerpoint/2010/main" val="3387502348"/>
              </p:ext>
            </p:extLst>
          </p:nvPr>
        </p:nvGraphicFramePr>
        <p:xfrm>
          <a:off x="2662519" y="1411941"/>
          <a:ext cx="4751854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MS Org Chart" r:id="rId3" imgW="2730240" imgH="3638520" progId="OrgPlusWOPX.4">
                  <p:embed followColorScheme="full"/>
                </p:oleObj>
              </mc:Choice>
              <mc:Fallback>
                <p:oleObj name="MS Org Chart" r:id="rId3" imgW="2730240" imgH="3638520" progId="OrgPlusWOPX.4">
                  <p:embed followColorScheme="full"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id="{47212657-7143-46AB-B2F2-DC31CAC443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519" y="1411941"/>
                        <a:ext cx="4751854" cy="510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569E01-7FE8-4307-8180-4B357E19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30F5E-D109-48E3-98AC-2E778CB1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1DD0-F6AC-477B-BA80-605E8A47F28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0D39988-AD4C-466E-87D9-E6F4F5454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0812" y="-215153"/>
            <a:ext cx="7772400" cy="1143000"/>
          </a:xfrm>
        </p:spPr>
        <p:txBody>
          <a:bodyPr/>
          <a:lstStyle/>
          <a:p>
            <a:r>
              <a:rPr lang="en-US" altLang="en-US" b="1"/>
              <a:t>Days 14 - 28</a:t>
            </a:r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CA19DDEE-6595-4D4C-A2DF-6C690DCB83D2}"/>
              </a:ext>
            </a:extLst>
          </p:cNvPr>
          <p:cNvGraphicFramePr>
            <a:graphicFrameLocks noGrp="1" noChangeAspect="1"/>
          </p:cNvGraphicFramePr>
          <p:nvPr>
            <p:ph type="dgm" idx="1"/>
            <p:extLst>
              <p:ext uri="{D42A27DB-BD31-4B8C-83A1-F6EECF244321}">
                <p14:modId xmlns:p14="http://schemas.microsoft.com/office/powerpoint/2010/main" val="3181900481"/>
              </p:ext>
            </p:extLst>
          </p:nvPr>
        </p:nvGraphicFramePr>
        <p:xfrm>
          <a:off x="1943100" y="1438836"/>
          <a:ext cx="52578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MS Org Chart" r:id="rId3" imgW="2705040" imgH="3771720" progId="OrgPlusWOPX.4">
                  <p:embed followColorScheme="full"/>
                </p:oleObj>
              </mc:Choice>
              <mc:Fallback>
                <p:oleObj name="MS Org Chart" r:id="rId3" imgW="2705040" imgH="3771720" progId="OrgPlusWOPX.4">
                  <p:embed followColorScheme="full"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CA19DDEE-6595-4D4C-A2DF-6C690DCB83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438836"/>
                        <a:ext cx="5257800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E29EA8-E804-4470-8024-B6B9EFE5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1AE78-90BB-4F86-BFDB-D54728C5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1DD0-F6AC-477B-BA80-605E8A47F28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0F5EAA2-FDC5-480A-827E-42D763B86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endParaRPr lang="en-US" altLang="en-US"/>
          </a:p>
        </p:txBody>
      </p:sp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id="{FFE1E43D-497F-4E94-B195-E3E46C92E699}"/>
              </a:ext>
            </a:extLst>
          </p:cNvPr>
          <p:cNvGraphicFramePr>
            <a:graphicFrameLocks noGrp="1" noChangeAspect="1"/>
          </p:cNvGraphicFramePr>
          <p:nvPr>
            <p:ph type="chart" idx="1"/>
          </p:nvPr>
        </p:nvGraphicFramePr>
        <p:xfrm>
          <a:off x="1182688" y="2017713"/>
          <a:ext cx="7770812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Chart" r:id="rId4" imgW="7772761" imgH="4115162" progId="MSGraph.Chart.8">
                  <p:embed followColorScheme="full"/>
                </p:oleObj>
              </mc:Choice>
              <mc:Fallback>
                <p:oleObj name="Chart" r:id="rId4" imgW="7772761" imgH="4115162" progId="MSGraph.Chart.8">
                  <p:embed followColorScheme="full"/>
                  <p:pic>
                    <p:nvPicPr>
                      <p:cNvPr id="6147" name="Object 3">
                        <a:extLst>
                          <a:ext uri="{FF2B5EF4-FFF2-40B4-BE49-F238E27FC236}">
                            <a16:creationId xmlns:a16="http://schemas.microsoft.com/office/drawing/2014/main" id="{FFE1E43D-497F-4E94-B195-E3E46C92E6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2017713"/>
                        <a:ext cx="7770812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4C8AF3BD-96D0-45BC-BD8D-01973B0802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1143000"/>
          <a:ext cx="154686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Chart" r:id="rId6" imgW="6096361" imgH="4067416" progId="MSGraph.Chart.8">
                  <p:embed followColorScheme="full"/>
                </p:oleObj>
              </mc:Choice>
              <mc:Fallback>
                <p:oleObj name="Chart" r:id="rId6" imgW="6096361" imgH="4067416" progId="MSGraph.Chart.8">
                  <p:embed followColorScheme="full"/>
                  <p:pic>
                    <p:nvPicPr>
                      <p:cNvPr id="6149" name="Object 5">
                        <a:extLst>
                          <a:ext uri="{FF2B5EF4-FFF2-40B4-BE49-F238E27FC236}">
                            <a16:creationId xmlns:a16="http://schemas.microsoft.com/office/drawing/2014/main" id="{4C8AF3BD-96D0-45BC-BD8D-01973B0802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143000"/>
                        <a:ext cx="1546860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9EA010-C111-4226-BB3A-7A84EA42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BDC4C-F833-4431-97C9-E49C74D5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211A-BC08-4E50-B68D-D43A0152DB8A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7F90781-6B50-4F24-92F5-8C7F99714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Breast Self Exams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485BEB6-6D50-4584-AA44-27CDBB22E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Monthly check to detect changes that could lead to breast cancer.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Step One – “Look”  In a mirror look for dimples, puckering,redness of the breast skin, discharge from the nipples, or change in breast size or shape.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Step two – With flat fingers feel from top to bottom or in circles making sure to examine the entire breast.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pic>
        <p:nvPicPr>
          <p:cNvPr id="33796" name="Picture 4" descr="C:\Documents and Settings\desktop\My Documents\My Pictures\breast-self-exam.jpg">
            <a:extLst>
              <a:ext uri="{FF2B5EF4-FFF2-40B4-BE49-F238E27FC236}">
                <a16:creationId xmlns:a16="http://schemas.microsoft.com/office/drawing/2014/main" id="{B169D2E7-534A-49D5-A906-908DF9ABA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AA4054-3D91-43F0-868C-C8775042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4D56C8-C65A-4427-8981-86A9FD89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FA58-DA3A-4BFF-A0AC-D2399D22B40A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FA066C3-C031-4A0B-BF35-9EA18A715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Common Complications of the Female Reproductive System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01C8A18-2E71-460B-B3BD-92A00057A9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/>
              <a:t>Ovarian Cysts</a:t>
            </a:r>
            <a:r>
              <a:rPr lang="en-US" altLang="en-US" sz="2400"/>
              <a:t>- Fluid filled sacs on the surface of an ovary usually harmless; sometimes more serious.   Symptoms include sudden severe abdominal pain, fever, vomiting.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 b="1"/>
              <a:t>Pelvic Inflammatory Disease</a:t>
            </a:r>
            <a:r>
              <a:rPr lang="en-US" altLang="en-US" sz="2400"/>
              <a:t>- Infection leading to damage of the reproductive organs.  If untreated may lead to chronic pain, infertility, and ectopic pregnancy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 b="1"/>
              <a:t>Breast Cancer</a:t>
            </a:r>
            <a:r>
              <a:rPr lang="en-US" altLang="en-US" sz="2400"/>
              <a:t>- uncontrolled cell growth that invades surrounding tissue and destroys it.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1EDB13-776F-41EF-81AB-0A0B24B7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67A354-72AB-4581-A726-1DF61A39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FA58-DA3A-4BFF-A0AC-D2399D22B40A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9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E04D99D-1B16-441B-89D4-B532F168096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981200"/>
            <a:ext cx="7772400" cy="1264024"/>
          </a:xfrm>
        </p:spPr>
        <p:txBody>
          <a:bodyPr/>
          <a:lstStyle/>
          <a:p>
            <a:r>
              <a:rPr lang="en-US" altLang="en-US" b="1" dirty="0"/>
              <a:t>The Menstrual Cycle</a:t>
            </a:r>
          </a:p>
        </p:txBody>
      </p:sp>
    </p:spTree>
    <p:extLst>
      <p:ext uri="{BB962C8B-B14F-4D97-AF65-F5344CB8AC3E}">
        <p14:creationId xmlns:p14="http://schemas.microsoft.com/office/powerpoint/2010/main" val="3724484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58A5C13-8A27-4324-A7D0-FFE197331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What is the menstrual cycle?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8A8F1D0-FBA3-4DC6-8BE6-45ADB323F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process in which females ripen or release one mature egg.</a:t>
            </a:r>
          </a:p>
          <a:p>
            <a:r>
              <a:rPr lang="en-US" altLang="en-US"/>
              <a:t>The average menstrual cycle will repeat itself about every 28 days, but normal menstrual cycles can range from 21 to 40 days. </a:t>
            </a:r>
          </a:p>
          <a:p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58A984-FADD-4E52-91D5-1AA715C7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2864CA-01BB-4BF7-A860-F50B4B98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FA58-DA3A-4BFF-A0AC-D2399D22B40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D69115E-D553-4AA7-B01F-95E5A12E6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3682" y="55133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FFC000"/>
                </a:solidFill>
              </a:rPr>
              <a:t>Changes in </a:t>
            </a:r>
            <a:r>
              <a:rPr lang="en-US" altLang="en-US" b="1">
                <a:solidFill>
                  <a:srgbClr val="FFC000"/>
                </a:solidFill>
              </a:rPr>
              <a:t>Pituitary Hormones </a:t>
            </a:r>
            <a:r>
              <a:rPr lang="en-US" altLang="en-US">
                <a:solidFill>
                  <a:srgbClr val="FFC000"/>
                </a:solidFill>
              </a:rPr>
              <a:t>Days 1-14: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D5352284-2A39-4EAD-85F1-B5D784AC4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741" y="3160059"/>
            <a:ext cx="7772400" cy="4114800"/>
          </a:xfrm>
          <a:noFill/>
          <a:ln/>
        </p:spPr>
        <p:txBody>
          <a:bodyPr/>
          <a:lstStyle/>
          <a:p>
            <a:r>
              <a:rPr lang="en-US" altLang="en-US">
                <a:solidFill>
                  <a:schemeClr val="accent3"/>
                </a:solidFill>
              </a:rPr>
              <a:t>During the first half of the cycle (Days 1-14) the pituitary produces </a:t>
            </a:r>
            <a:r>
              <a:rPr lang="en-US" altLang="en-US" b="1">
                <a:solidFill>
                  <a:schemeClr val="accent3"/>
                </a:solidFill>
              </a:rPr>
              <a:t>FSH, </a:t>
            </a:r>
            <a:r>
              <a:rPr lang="en-US" altLang="en-US">
                <a:solidFill>
                  <a:schemeClr val="accent3"/>
                </a:solidFill>
              </a:rPr>
              <a:t>which   stimulates egg production.  </a:t>
            </a:r>
          </a:p>
          <a:p>
            <a:r>
              <a:rPr lang="en-US" altLang="en-US">
                <a:solidFill>
                  <a:schemeClr val="accent3"/>
                </a:solidFill>
              </a:rPr>
              <a:t>This hormone also triggers the release of estrogen from the ovaries.</a:t>
            </a:r>
          </a:p>
          <a:p>
            <a:endParaRPr lang="en-US" altLang="en-US">
              <a:solidFill>
                <a:schemeClr val="accent3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5BAE80-1929-455B-A1E5-C54A848A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FCF6E-50B3-4926-A674-F7B22B05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FA58-DA3A-4BFF-A0AC-D2399D22B40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1C25421-BF1C-4295-A977-C5ACBCB9B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3659" y="479612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Changes in </a:t>
            </a:r>
            <a:r>
              <a:rPr lang="en-US" altLang="en-US" b="1">
                <a:solidFill>
                  <a:srgbClr val="FF0000"/>
                </a:solidFill>
              </a:rPr>
              <a:t>Pituitary Hormones</a:t>
            </a:r>
            <a:r>
              <a:rPr lang="en-US" altLang="en-US">
                <a:solidFill>
                  <a:srgbClr val="FF0000"/>
                </a:solidFill>
              </a:rPr>
              <a:t> Days 14-28: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034B30C-0A7A-4002-B776-BC3931976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2683" y="2263588"/>
            <a:ext cx="7772400" cy="4114800"/>
          </a:xfrm>
        </p:spPr>
        <p:txBody>
          <a:bodyPr/>
          <a:lstStyle/>
          <a:p>
            <a:r>
              <a:rPr lang="en-US" altLang="en-US" sz="2800" b="1">
                <a:solidFill>
                  <a:schemeClr val="accent3"/>
                </a:solidFill>
              </a:rPr>
              <a:t>On the 14th day the pituitary begins releasing LH causing ovulation</a:t>
            </a:r>
          </a:p>
          <a:p>
            <a:r>
              <a:rPr lang="en-US" altLang="en-US" sz="2800" b="1">
                <a:solidFill>
                  <a:schemeClr val="accent3"/>
                </a:solidFill>
              </a:rPr>
              <a:t>LH also directs the production of  progesterone which maintains the growth of the endometrium.</a:t>
            </a:r>
          </a:p>
          <a:p>
            <a:r>
              <a:rPr lang="en-US" altLang="en-US" sz="2800" b="1">
                <a:solidFill>
                  <a:schemeClr val="accent3"/>
                </a:solidFill>
              </a:rPr>
              <a:t>If the egg is not fertilized upon arrival in the uterus progesterone levels drop causing estrogen levels to drop leading to  menstruation.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54433E-9AA7-44A3-897D-0155A495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EF5FAA-D214-4B09-9B2C-2D1E7410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FA58-DA3A-4BFF-A0AC-D2399D22B40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6639C1BF-9228-4110-AE63-5F8FA5144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94765"/>
            <a:ext cx="5105400" cy="76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4400" b="1">
                <a:latin typeface="Times New Roman" panose="02020603050405020304" pitchFamily="18" charset="0"/>
              </a:rPr>
              <a:t>Pituitary</a:t>
            </a:r>
            <a:r>
              <a:rPr lang="en-US" altLang="en-US" sz="4400">
                <a:latin typeface="Times New Roman" panose="02020603050405020304" pitchFamily="18" charset="0"/>
              </a:rPr>
              <a:t> Hormones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93092C-2E5A-40F1-9531-FFE50A64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4B8E5C-C6BB-441B-9600-7108D6C1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9017-8EEA-4218-B7E1-739B07F6D8C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648D328-C4FA-4F61-BC81-331C415D8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B050"/>
                </a:solidFill>
              </a:rPr>
              <a:t>Changes in the </a:t>
            </a:r>
            <a:r>
              <a:rPr lang="en-US" altLang="en-US" b="1">
                <a:solidFill>
                  <a:srgbClr val="00B050"/>
                </a:solidFill>
              </a:rPr>
              <a:t>Ovaries</a:t>
            </a:r>
            <a:r>
              <a:rPr lang="en-US" altLang="en-US">
                <a:solidFill>
                  <a:srgbClr val="00B050"/>
                </a:solidFill>
              </a:rPr>
              <a:t>:</a:t>
            </a:r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953105A6-6FF4-4A1B-AEC6-E1795762F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3833251"/>
            <a:ext cx="365760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600" b="1">
                <a:latin typeface="Times New Roman" panose="02020603050405020304" pitchFamily="18" charset="0"/>
              </a:rPr>
              <a:t>Stage 1</a:t>
            </a:r>
            <a:r>
              <a:rPr lang="en-US" altLang="en-US" sz="2800">
                <a:latin typeface="Times New Roman" panose="02020603050405020304" pitchFamily="18" charset="0"/>
              </a:rPr>
              <a:t> - </a:t>
            </a:r>
            <a:r>
              <a:rPr lang="en-US" altLang="en-US" sz="3200" b="1">
                <a:latin typeface="Times New Roman" panose="02020603050405020304" pitchFamily="18" charset="0"/>
              </a:rPr>
              <a:t>ovum begins to develop.</a:t>
            </a:r>
          </a:p>
        </p:txBody>
      </p:sp>
      <p:sp>
        <p:nvSpPr>
          <p:cNvPr id="5131" name="Text Box 11">
            <a:extLst>
              <a:ext uri="{FF2B5EF4-FFF2-40B4-BE49-F238E27FC236}">
                <a16:creationId xmlns:a16="http://schemas.microsoft.com/office/drawing/2014/main" id="{2FADE5D0-147A-4999-AFAC-99DB56675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022193"/>
            <a:ext cx="464820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600" b="1">
                <a:latin typeface="Times New Roman" panose="02020603050405020304" pitchFamily="18" charset="0"/>
              </a:rPr>
              <a:t>Stage 2</a:t>
            </a:r>
            <a:r>
              <a:rPr lang="en-US" altLang="en-US" sz="2800">
                <a:latin typeface="Times New Roman" panose="02020603050405020304" pitchFamily="18" charset="0"/>
              </a:rPr>
              <a:t> - </a:t>
            </a:r>
            <a:r>
              <a:rPr lang="en-US" altLang="en-US" sz="3200" b="1">
                <a:latin typeface="Times New Roman" panose="02020603050405020304" pitchFamily="18" charset="0"/>
              </a:rPr>
              <a:t>egg continues to ripen; follicle growth.</a:t>
            </a:r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B78BC397-B3BB-4F45-B201-774896189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1200"/>
            <a:ext cx="3962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600" b="1">
                <a:latin typeface="Times New Roman" panose="02020603050405020304" pitchFamily="18" charset="0"/>
              </a:rPr>
              <a:t>Stage 3</a:t>
            </a:r>
            <a:r>
              <a:rPr lang="en-US" altLang="en-US" sz="2800">
                <a:latin typeface="Times New Roman" panose="02020603050405020304" pitchFamily="18" charset="0"/>
              </a:rPr>
              <a:t> - </a:t>
            </a:r>
            <a:r>
              <a:rPr lang="en-US" altLang="en-US" sz="3200" b="1">
                <a:latin typeface="Times New Roman" panose="02020603050405020304" pitchFamily="18" charset="0"/>
              </a:rPr>
              <a:t>Ovulation fully mature egg bursts out of  follicle.</a:t>
            </a:r>
          </a:p>
        </p:txBody>
      </p:sp>
      <p:sp>
        <p:nvSpPr>
          <p:cNvPr id="5136" name="Text Box 16">
            <a:extLst>
              <a:ext uri="{FF2B5EF4-FFF2-40B4-BE49-F238E27FC236}">
                <a16:creationId xmlns:a16="http://schemas.microsoft.com/office/drawing/2014/main" id="{96C411A0-4A53-4380-929E-C909224C1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961964"/>
            <a:ext cx="769620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600" b="1">
                <a:latin typeface="Times New Roman" panose="02020603050405020304" pitchFamily="18" charset="0"/>
              </a:rPr>
              <a:t>Stage 4</a:t>
            </a:r>
            <a:r>
              <a:rPr lang="en-US" altLang="en-US" sz="2800">
                <a:latin typeface="Times New Roman" panose="02020603050405020304" pitchFamily="18" charset="0"/>
              </a:rPr>
              <a:t> - </a:t>
            </a:r>
            <a:r>
              <a:rPr lang="en-US" altLang="en-US" sz="3200" b="1">
                <a:latin typeface="Times New Roman" panose="02020603050405020304" pitchFamily="18" charset="0"/>
              </a:rPr>
              <a:t>Egg enters fallopian tube follicle remains and forms the corpus luteum.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877C0E-DC97-4330-A25A-3CF90268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0D1534-3718-461D-ACDF-09315424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211A-BC08-4E50-B68D-D43A0152DB8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CDC84E9-2408-4326-9938-9DB948E4E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7086600" cy="1066800"/>
          </a:xfrm>
        </p:spPr>
        <p:txBody>
          <a:bodyPr/>
          <a:lstStyle/>
          <a:p>
            <a:r>
              <a:rPr lang="en-US" altLang="en-US">
                <a:solidFill>
                  <a:schemeClr val="accent1"/>
                </a:solidFill>
              </a:rPr>
              <a:t>Changes in the </a:t>
            </a:r>
            <a:r>
              <a:rPr lang="en-US" altLang="en-US" b="1">
                <a:solidFill>
                  <a:schemeClr val="accent1"/>
                </a:solidFill>
              </a:rPr>
              <a:t>Ovaries</a:t>
            </a:r>
            <a:r>
              <a:rPr lang="en-US" altLang="en-US">
                <a:solidFill>
                  <a:schemeClr val="accent1"/>
                </a:solidFill>
              </a:rPr>
              <a:t>: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7DF5A2D-3596-4922-87E3-2A002EA21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397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Stage 1</a:t>
            </a:r>
            <a:r>
              <a:rPr lang="en-US" altLang="en-US" sz="2800">
                <a:solidFill>
                  <a:srgbClr val="FF0000"/>
                </a:solidFill>
              </a:rPr>
              <a:t> - An egg is beginning to mature within a cluster of cells called a follicle 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Stage 2</a:t>
            </a:r>
            <a:r>
              <a:rPr lang="en-US" altLang="en-US" sz="2800">
                <a:solidFill>
                  <a:srgbClr val="FF0000"/>
                </a:solidFill>
              </a:rPr>
              <a:t> - Rapid follicle and egg growth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Stage 3</a:t>
            </a:r>
            <a:r>
              <a:rPr lang="en-US" altLang="en-US" sz="2800">
                <a:solidFill>
                  <a:srgbClr val="FF0000"/>
                </a:solidFill>
              </a:rPr>
              <a:t> - Ovulation occurs; fully mature egg bursts out of the follicle (fertile)  empty follicle transforms into the corpus luteum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Stage 4</a:t>
            </a:r>
            <a:r>
              <a:rPr lang="en-US" altLang="en-US" sz="2800">
                <a:solidFill>
                  <a:srgbClr val="FF0000"/>
                </a:solidFill>
              </a:rPr>
              <a:t> - Egg travels through fallopian tube (7 days) if not fertilized upon arrival in uterus the corpus luteum shrinks triggering menstruation and  ripening of new egg.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90F00A-9786-4F63-AA9B-A334BD3C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42DD4D-BC74-4A7E-A65D-F68179B0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FA58-DA3A-4BFF-A0AC-D2399D22B40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42AE03C-33C8-4F1E-ACD2-BA54B9AB9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Changes in </a:t>
            </a:r>
            <a:r>
              <a:rPr lang="en-US" alt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Ovarian Hormones:</a:t>
            </a:r>
            <a:endParaRPr lang="en-US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7489DD1-6A2A-4E77-AA90-EB059C5EC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>
                <a:solidFill>
                  <a:srgbClr val="00B0F0"/>
                </a:solidFill>
              </a:rPr>
              <a:t>Estrogen</a:t>
            </a:r>
            <a:r>
              <a:rPr lang="en-US" altLang="en-US" sz="2800">
                <a:solidFill>
                  <a:srgbClr val="00B0F0"/>
                </a:solidFill>
              </a:rPr>
              <a:t> -gradually increases during days 1-14; signals body to thicken the lining of the uterus.  Levels drop sharply after ovulation.</a:t>
            </a:r>
          </a:p>
          <a:p>
            <a:r>
              <a:rPr lang="en-US" altLang="en-US" sz="2800" b="1">
                <a:solidFill>
                  <a:srgbClr val="00B0F0"/>
                </a:solidFill>
              </a:rPr>
              <a:t>Progesterone</a:t>
            </a:r>
            <a:r>
              <a:rPr lang="en-US" altLang="en-US" sz="2800">
                <a:solidFill>
                  <a:srgbClr val="00B0F0"/>
                </a:solidFill>
              </a:rPr>
              <a:t> -Levels remain low during the first half of the cycle and then increase sharplyduring the second half of the cycle. Maintaining the growth of the endometrium lining.</a:t>
            </a:r>
          </a:p>
          <a:p>
            <a:endParaRPr lang="en-US" altLang="en-US" sz="2800">
              <a:solidFill>
                <a:srgbClr val="00B0F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3520F-BE75-435B-941D-40CBC4FC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by Amobi Soft Copy Publishers- 0706 851 439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D23C9B-9E7B-43EE-B018-96AF71F0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FA58-DA3A-4BFF-A0AC-D2399D22B40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705</TotalTime>
  <Words>750</Words>
  <Application>Microsoft Office PowerPoint</Application>
  <PresentationFormat>On-screen Show (4:3)</PresentationFormat>
  <Paragraphs>83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Tahoma</vt:lpstr>
      <vt:lpstr>Times New Roman</vt:lpstr>
      <vt:lpstr>Wingdings</vt:lpstr>
      <vt:lpstr>Blends</vt:lpstr>
      <vt:lpstr>MS Org Chart</vt:lpstr>
      <vt:lpstr>Chart</vt:lpstr>
      <vt:lpstr>The Menstrual Cycle</vt:lpstr>
      <vt:lpstr>The Menstrual Cycle</vt:lpstr>
      <vt:lpstr>What is the menstrual cycle?</vt:lpstr>
      <vt:lpstr>Changes in Pituitary Hormones Days 1-14:</vt:lpstr>
      <vt:lpstr>Changes in Pituitary Hormones Days 14-28:</vt:lpstr>
      <vt:lpstr>PowerPoint Presentation</vt:lpstr>
      <vt:lpstr>Changes in the Ovaries:</vt:lpstr>
      <vt:lpstr>Changes in the Ovaries: </vt:lpstr>
      <vt:lpstr>Changes in Ovarian Hormones:</vt:lpstr>
      <vt:lpstr>Changes in the Uterus:</vt:lpstr>
      <vt:lpstr>The uterine lining slowly thickens from day 5 through day 28</vt:lpstr>
      <vt:lpstr>Changes in the Uterus:</vt:lpstr>
      <vt:lpstr>Ovarian Hormones</vt:lpstr>
      <vt:lpstr>Days 1-14</vt:lpstr>
      <vt:lpstr>Days 14 - 28</vt:lpstr>
      <vt:lpstr> </vt:lpstr>
      <vt:lpstr>Breast Self Exams</vt:lpstr>
      <vt:lpstr>Common Complications of the Female Reproductive System</vt:lpstr>
    </vt:vector>
  </TitlesOfParts>
  <Company>Bedford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Menstrual Cycle</dc:title>
  <dc:creator>Computer Department</dc:creator>
  <cp:lastModifiedBy>Amos Obiero</cp:lastModifiedBy>
  <cp:revision>33</cp:revision>
  <cp:lastPrinted>2001-03-29T13:47:20Z</cp:lastPrinted>
  <dcterms:created xsi:type="dcterms:W3CDTF">2001-03-22T13:39:37Z</dcterms:created>
  <dcterms:modified xsi:type="dcterms:W3CDTF">2020-08-04T13:49:39Z</dcterms:modified>
</cp:coreProperties>
</file>