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36"/>
  </p:notesMasterIdLst>
  <p:sldIdLst>
    <p:sldId id="256" r:id="rId2"/>
    <p:sldId id="291" r:id="rId3"/>
    <p:sldId id="257" r:id="rId4"/>
    <p:sldId id="258" r:id="rId5"/>
    <p:sldId id="279" r:id="rId6"/>
    <p:sldId id="259" r:id="rId7"/>
    <p:sldId id="280" r:id="rId8"/>
    <p:sldId id="262" r:id="rId9"/>
    <p:sldId id="281" r:id="rId10"/>
    <p:sldId id="260" r:id="rId11"/>
    <p:sldId id="282" r:id="rId12"/>
    <p:sldId id="261" r:id="rId13"/>
    <p:sldId id="263" r:id="rId14"/>
    <p:sldId id="264" r:id="rId15"/>
    <p:sldId id="283" r:id="rId16"/>
    <p:sldId id="265" r:id="rId17"/>
    <p:sldId id="284" r:id="rId18"/>
    <p:sldId id="266" r:id="rId19"/>
    <p:sldId id="285" r:id="rId20"/>
    <p:sldId id="267" r:id="rId21"/>
    <p:sldId id="268" r:id="rId22"/>
    <p:sldId id="269" r:id="rId23"/>
    <p:sldId id="286" r:id="rId24"/>
    <p:sldId id="270" r:id="rId25"/>
    <p:sldId id="287" r:id="rId26"/>
    <p:sldId id="271" r:id="rId27"/>
    <p:sldId id="288" r:id="rId28"/>
    <p:sldId id="272" r:id="rId29"/>
    <p:sldId id="289" r:id="rId30"/>
    <p:sldId id="273" r:id="rId31"/>
    <p:sldId id="290" r:id="rId32"/>
    <p:sldId id="275" r:id="rId33"/>
    <p:sldId id="276" r:id="rId34"/>
    <p:sldId id="27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F0BCF8CF-08C0-4AC4-9789-A672D7B4F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1027">
            <a:extLst>
              <a:ext uri="{FF2B5EF4-FFF2-40B4-BE49-F238E27FC236}">
                <a16:creationId xmlns:a16="http://schemas.microsoft.com/office/drawing/2014/main" id="{AC5FAEB3-BAC6-4841-A1CA-9CB18FDE1B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>
            <a:extLst>
              <a:ext uri="{FF2B5EF4-FFF2-40B4-BE49-F238E27FC236}">
                <a16:creationId xmlns:a16="http://schemas.microsoft.com/office/drawing/2014/main" id="{387AC6D4-2A9B-4129-A14D-9198AC00A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1029">
            <a:extLst>
              <a:ext uri="{FF2B5EF4-FFF2-40B4-BE49-F238E27FC236}">
                <a16:creationId xmlns:a16="http://schemas.microsoft.com/office/drawing/2014/main" id="{4A71A02F-2F74-450A-912C-7FDED7BD4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1030">
            <a:extLst>
              <a:ext uri="{FF2B5EF4-FFF2-40B4-BE49-F238E27FC236}">
                <a16:creationId xmlns:a16="http://schemas.microsoft.com/office/drawing/2014/main" id="{C088BB18-8EAB-479B-B810-DC9465AF00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1031">
            <a:extLst>
              <a:ext uri="{FF2B5EF4-FFF2-40B4-BE49-F238E27FC236}">
                <a16:creationId xmlns:a16="http://schemas.microsoft.com/office/drawing/2014/main" id="{2F737553-7E08-4D50-9196-874D40ABD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0399817-C590-4757-B07C-64E260A5A8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FC7-D231-4A3F-A96C-762FF6E64DC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02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BFDE-6900-4060-8727-E724F263BD7E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0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DBB-E429-41FF-A888-0B35E9E3AE99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974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AF72-70B6-4616-B496-C2D73E0CFAFF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3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49FE-FB3B-43A1-B26B-8B06D898C1A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67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5389-04CC-466A-AB33-096AE634AC4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4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E6A7-708E-4E6E-BF6E-2F257C6EEC11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E670-99AB-481C-A64D-744BE2FB7A3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6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1A650C-82D8-4176-904F-B33F50FD4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EE5E-738E-4649-94B7-ADE8356D73AA}" type="datetime1">
              <a:rPr lang="en-US" smtClean="0"/>
              <a:t>04-Aug-20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CB4EBD-AD5D-4268-A3C9-78278AC396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A43D9-DFD7-4EA7-A6EB-3B9EC1D539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CE6033C-A252-4084-9325-A105865570B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Amobi Soft Copy Publishers- 0706 851 439</a:t>
            </a:r>
          </a:p>
        </p:txBody>
      </p:sp>
    </p:spTree>
    <p:extLst>
      <p:ext uri="{BB962C8B-B14F-4D97-AF65-F5344CB8AC3E}">
        <p14:creationId xmlns:p14="http://schemas.microsoft.com/office/powerpoint/2010/main" val="2740772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75C88E-4510-4BA8-8521-98C4C5658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F02FA-A469-415D-A48D-0D87EA86BB5D}" type="datetime1">
              <a:rPr lang="en-US" smtClean="0"/>
              <a:t>04-Aug-20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691FD4-7BF6-44B4-BA9A-997B716654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D9BFC-34C7-4066-8E6B-CAD5710138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AF1C4F1-BCE6-4AAB-B90C-766C4638AF2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 Amobi Soft Copy Publishers- 0706 851 439</a:t>
            </a:r>
          </a:p>
        </p:txBody>
      </p:sp>
    </p:spTree>
    <p:extLst>
      <p:ext uri="{BB962C8B-B14F-4D97-AF65-F5344CB8AC3E}">
        <p14:creationId xmlns:p14="http://schemas.microsoft.com/office/powerpoint/2010/main" val="87020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04FD-27BF-45A0-8837-455F682C87C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5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17F6-A2FD-45A6-BBAE-2A348723D7C3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90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277F-3786-41B0-B879-0818E558E49F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05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2BFD-920B-40CA-A260-E2BE1AAC6424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45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C47-2A1E-4BC8-A9AC-D11777D638EF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0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7820-8C7B-4F1B-964C-F5D328A57096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32D5-F52C-4907-88C4-A455D1CACCEB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2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0468-EBAB-4D35-8430-4AF1733AEFE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70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FD4-43B1-4A67-B357-88015318D78E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www.vdof.org/images/acorn-single-trans-bg.gif&amp;imgrefurl=http://www.vdof.org/images/&amp;h=498&amp;w=465&amp;sz=15&amp;tbnid=SzDdBPE0d1AJ:&amp;tbnh=126&amp;tbnw=118&amp;prev=/images%3Fq%3Dacorn%2Bpicture%26hl%3Den%26lr%3D%26ie%3DUTF-8%26oe%3DUTF-8%2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m/imgres?imgurl=www.kindermagic.com/milkweed%2520pods.jpg&amp;imgrefurl=http://www.kindermagic.com/backyard_bugs.html&amp;h=246&amp;w=186&amp;sz=11&amp;tbnid=t9s90nWHozIJ:&amp;tbnh=104&amp;tbnw=79&amp;prev=/images%3Fq%3Dmilkweed%26hl%3Den%26lr%3D%26ie%3DUTF-8%26oe%3D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/imgres?imgurl=www.serrafrozenfood.com/Green%2520Bean.JPG&amp;imgrefurl=http://www.serrafrozenfood.com/vegetables.htm&amp;h=200&amp;w=300&amp;sz=13&amp;tbnid=UUfH_mSLdOwJ:&amp;tbnh=74&amp;tbnw=111&amp;prev=/images%3Fq%3Dgreen%2Bbean%26hl%3Den%26lr%3D%26ie%3DUTF-8%26o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m/imgres?imgurl=www.frogsonice.com/photos/flowers3/red-lily.jpg&amp;imgrefurl=http://www.frogsonice.com/photos/flowers3/&amp;h=600&amp;w=800&amp;sz=149&amp;tbnid=pwO3H3jvHiIJ:&amp;tbnh=106&amp;tbnw=141&amp;prev=/images%3Fq%3Dlily%2B%26hl%3Den%26lr%3D%26ie%3DUTF-8%26oe%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www.botany.hawaii.edu/faculty/webb/BOT410/Angiosperm/LilyFru240Lab.jp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twiggers.narod.ru/pictures/pictures/cherry.jpg&amp;imgrefurl=http://twiggers.narod.ru/gallery.html&amp;h=308&amp;w=305&amp;sz=28&amp;tbnid=s-nLEdaZFFkJ:&amp;tbnh=111&amp;tbnw=110&amp;prev=/images%3Fq%3Dcherry%26hl%3Den%26lr%3D%26ie%3DUTF-8%26oe%3DUTF-8%25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images.google.com/imgres?imgurl=www.vegparadise.com/images/plum.jpg&amp;imgrefurl=http://www.vegparadise.com/producehunt8.html&amp;h=241&amp;w=224&amp;sz=8&amp;tbnid=UdqT5YOH1Q8J:&amp;tbnh=104&amp;tbnw=97&amp;prev=/images%3Fq%3Dplum%26hl%3Den%26lr%3D%26ie%3DUTF-8%26oe%3DUTF-8%26sa%3DG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images.google.com/imgres?imgurl=www.hort.purdue.edu/ext/senior/fruits/images/large/almond.jpg&amp;imgrefurl=http://www.hort.purdue.edu/ext/senior/fruits/almond1.htm&amp;h=480&amp;w=640&amp;sz=71&amp;tbnid=cqFbCh7R3QwJ:&amp;tbnh=101&amp;tbnw=134&amp;prev=/images%3Fq%3Dalmond%26hl%3Den%25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/imgres?imgurl=www.christinespies.com/images/peach.jpg&amp;imgrefurl=http://www.christinespies.com/baked.html&amp;h=237&amp;w=237&amp;sz=20&amp;tbnid=m5ArNfDJNdMJ:&amp;tbnh=104&amp;tbnw=104&amp;prev=/images%3Fq%3Dpeach%26hl%3Den%26lr%3D%26ie%3DUTF-8%26oe%3DUTF-8%26sa%25" TargetMode="External"/><Relationship Id="rId9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ages.google.com/imgres?imgurl=noz.ub32.org/image/2003_09_22/grape.jpg&amp;imgrefurl=http://noz.ub32.org/diary/2003_09C.html&amp;h=2048&amp;w=1536&amp;sz=990&amp;tbnid=3WffQOfMtQMJ:&amp;tbnh=149&amp;tbnw=112&amp;prev=/images%3Fq%3Dgrape%26hl%3Den%26lr%3D%26ie%3DUTF-8%26oe%3DUTF-8%26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hyperlink" Target="http://images.google.com/imgres?imgurl=arnica.csustan.edu/key/TOMATO.JPG&amp;imgrefurl=http://arnica.csustan.edu/key/key2.html&amp;h=165&amp;w=220&amp;sz=14&amp;tbnid=zfFlN_oMEloJ:&amp;tbnh=76&amp;tbnw=101&amp;prev=/images%3Fq%3Dtomato%26start%3D20%26hl%3Den%26lr%3D%26ie%3DUTF-8%26oe%3DUTF-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www.agrisales.com/agriset-6001-cantaloupe.jpg&amp;imgrefurl=http://www.agrisales.com/Agriset%25206001.htm&amp;h=348&amp;w=398&amp;sz=70&amp;tbnid=jKY3HNJMNyIJ:&amp;tbnh=104&amp;tbnw=118&amp;prev=/images%3Fq%3Dcantaloupe%26hl%3Den%26lr%3D%26ie%3DUTF-8%26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hyperlink" Target="http://images.google.com/imgres?imgurl=tubes.ominix.com/art/a/food/cucumber-with-slices.png&amp;imgrefurl=http://tubes.ominix.com/art/a/food/index0002.html&amp;h=335&amp;w=283&amp;sz=102&amp;tbnid=ajwoO648ag4J:&amp;tbnh=114&amp;tbnw=97&amp;prev=/images%3Fq%3Dcucumber%26hl%3Den%26lr%3D%26ie%253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images.google.com/imgres?imgurl=www.chuckstarck.com/screens/fall/pumpkin.jpg&amp;imgrefurl=http://www.chuckstarck.com/screens/fall/&amp;h=600&amp;w=800&amp;sz=63&amp;tbnid=F8Gz-KFBQZ8J:&amp;tbnh=106&amp;tbnw=141&amp;prev=/images%3Fq%3Dpumpkin%26hl%3Den%26lr%3D%26ie%3DUTF-8%26oe%3DUTF-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://images.google.com/imgres?imgurl=www.nationalgardening.com/special/free/wallpaper/images/1280x1024/squash(1280).jpg&amp;imgrefurl=http://www.metafilter.com/mefi/25057&amp;h=1024&amp;w=1280&amp;sz=170&amp;tbnid=nNGl9DtCE_IJ:&amp;tbnh=120&amp;tbnw=150&amp;prev=/images%3Fq%3Dsquash%26hl%253" TargetMode="External"/><Relationship Id="rId9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hyperlink" Target="http://images.google.com/imgres?imgurl=www.student.math.uwaterloo.ca/~dlkernoh/orange.jpg&amp;imgrefurl=http://www.student.math.uwaterloo.ca/~dlkernoh/&amp;h=450&amp;w=600&amp;sz=29&amp;tbnid=0HrdYhUqxXUJ:&amp;tbnh=99&amp;tbnw=132&amp;prev=/images%3Fq%3Dorange%26hl%3Den%26lr%3D%26ie%3DUTF-8%2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images.google.com/imgres?imgurl=www.xentrik.net/freegraphics/photos/food/grapefruit.jpg&amp;imgrefurl=http://www.xentrik.net/freegraphics/photos/food/index.php&amp;h=1536&amp;w=1024&amp;sz=137&amp;tbnid=N3oXGw8CwGUJ:&amp;tbnh=150&amp;tbnw=100&amp;prev=/images%3Fq%3Dgrapefruit%26hl%3De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://images.google.com/imgres?imgurl=www.moro.spb.ru/goods_pic_big/lemon.jpg&amp;imgrefurl=http://www.moro.spb.ru/goods.html&amp;h=300&amp;w=300&amp;sz=24&amp;tbnid=VikboVWLaX0J:&amp;tbnh=111&amp;tbnw=111&amp;prev=/images%3Fq%3Dlemon%26hl%3Den%26lr%3D%26ie%3DUTF-8%26oe%3DUTF-8%26sa%3D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images.google.com/imgres?imgurl=www.palacesidehotel.co.jp/parts/pear.jpg&amp;imgrefurl=http://www.palacesidehotel.co.jp/english/room_photo-en.html&amp;h=389&amp;w=503&amp;sz=17&amp;tbnid=QaltWr4VRIkJ:&amp;tbnh=98&amp;tbnw=126&amp;prev=/images%3Fq%3Dpear%26hl%3Den%26lr%3D%26ie%3DUTF-8%25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hyperlink" Target="http://images.google.com/imgres?imgurl=homepage.mac.com/glyndavies/apple.jpg&amp;imgrefurl=http://homepage.mac.com/glyndavies/illustration.html&amp;h=364&amp;w=360&amp;sz=30&amp;tbnid=sRd5xYY64mUJ:&amp;tbnh=116&amp;tbnw=115&amp;prev=/images%3Fq%3Dapple%26hl%3Den%26lr%3D%26ie%3DUTF-8%26oe%3DU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images.google.com/imgres?imgurl=hcs.osu.edu/hcs200/images/fruits/raspb.jpg&amp;imgrefurl=http://hcs.osu.edu/hcs200/Seed.html&amp;h=220&amp;w=247&amp;sz=44&amp;tbnid=3LgzvwaTofcJ:&amp;tbnh=93&amp;tbnw=104&amp;prev=/images%3Fq%3Daggregate%2Bfruits%26hl%3Den%26lr%3D%26ie%3DUTF-8%26oe%3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hyperlink" Target="http://images.google.com/imgres?imgurl=www.howe.k12.ok.us/~jimaskew/agberry.jpg&amp;imgrefurl=http://www.howe.k12.ok.us/~jimaskew/bflower.htm&amp;h=550&amp;w=500&amp;sz=40&amp;tbnid=yNUWSX16FfgJ:&amp;tbnh=129&amp;tbnw=118&amp;prev=/images%3Fq%3Daggregate%2Bfruits%26hl%3Den%26lr%3D%26ie%3DUT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s.google.com/imgres?imgurl=www.all-creatures.org/recipes/images/i-pineapple.jpg&amp;imgrefurl=http://www.all-creatures.org/recipes/i-pineapple.html&amp;h=1124&amp;w=737&amp;sz=71&amp;tbnid=dJjs1bOaKq0J:&amp;tbnh=149&amp;tbnw=97&amp;prev=/images%3Fq%3Dpineapple%26hl%3Den%26lr%3D%2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hepetprofessor.com/secFreePhotos/BrowseFreePhoto.asp?submenuId=8d%22vel2=Plants&amp;action=&amp;Category=Plants&amp;secCategory=Sunflowers&amp;FP_SecCatID=25&amp;FP_MainCatID=3&amp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/imgres?imgurl=homepage2.nifty.com/chigyoraku/seed-Eu02.jpeg&amp;imgrefurl=http://homepage2.nifty.com/chigyoraku/seed-Eur.html&amp;h=383&amp;w=312&amp;sz=25&amp;tbnid=CEzNU0TrtqsJ:&amp;tbnh=117&amp;tbnw=96&amp;prev=/images%3Fq%3Dmaple%2B%2Bseed%2Bpicture%26hl%3Den%26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ED30C2E-6A46-4FB6-89B1-31AF02059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96553" y="-1195981"/>
            <a:ext cx="7670893" cy="22627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 dirty="0">
                <a:solidFill>
                  <a:srgbClr val="7030A0"/>
                </a:solidFill>
              </a:rPr>
              <a:t>Types of Fruits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15F0-F94E-4F4B-8CD0-BC833E5DC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991600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>
            <a:extLst>
              <a:ext uri="{FF2B5EF4-FFF2-40B4-BE49-F238E27FC236}">
                <a16:creationId xmlns:a16="http://schemas.microsoft.com/office/drawing/2014/main" id="{834C26EF-F3A4-4B3A-9393-ADCCD70755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17585" y="431668"/>
            <a:ext cx="7426415" cy="103021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chemeClr val="accent5"/>
                </a:solidFill>
              </a:rPr>
              <a:t>Caryopsis(grain): corn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48E05BD-AB9B-4446-B9F8-4CD62F819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1268" name="Picture 7" descr="FTFV01P02_10">
            <a:extLst>
              <a:ext uri="{FF2B5EF4-FFF2-40B4-BE49-F238E27FC236}">
                <a16:creationId xmlns:a16="http://schemas.microsoft.com/office/drawing/2014/main" id="{F50B88CE-25E5-4367-9A22-4403F3E1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65" y="1755461"/>
            <a:ext cx="688169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A6528D-A13D-4B0B-8DF6-408C8DDB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F9F47-D406-4DCD-ADBD-29867E4A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A3F353-C6B8-4744-BF4F-4E46CA2DC9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2385688" cy="12808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00B0F0"/>
                </a:solidFill>
              </a:rPr>
              <a:t>Nut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6CD9530-FDAF-45FE-9026-45742D2C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4009" y="1989742"/>
            <a:ext cx="8569991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Ovary wall is tough and woody.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2AF58-B899-451D-A52C-25C06DA5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FAC52-9F28-479E-9B39-69EDE90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FEE76089-FFC7-4CB8-A869-92EA057E416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58788" y="473848"/>
            <a:ext cx="5907101" cy="11750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FFC000"/>
                </a:solidFill>
              </a:rPr>
              <a:t>Nut: acorn</a:t>
            </a:r>
          </a:p>
        </p:txBody>
      </p:sp>
      <p:pic>
        <p:nvPicPr>
          <p:cNvPr id="13316" name="Picture 7" descr="acorn-single-trans-bg">
            <a:hlinkClick r:id="rId2"/>
            <a:extLst>
              <a:ext uri="{FF2B5EF4-FFF2-40B4-BE49-F238E27FC236}">
                <a16:creationId xmlns:a16="http://schemas.microsoft.com/office/drawing/2014/main" id="{A5509183-8793-45A0-BC24-4615647D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9202"/>
            <a:ext cx="5608704" cy="380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2E09FB-0A9B-4CFD-8C08-9D3ABC6D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51525-EF00-49DA-AEA8-35017F35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B427EA5-8CF9-4700-9387-C7CFA6A8CBC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04564" y="562328"/>
            <a:ext cx="6019596" cy="12261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FFC000"/>
                </a:solidFill>
              </a:rPr>
              <a:t>Dehiscent fruits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23772F1-BE18-4988-83E0-B020C2559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2111" y="1905000"/>
            <a:ext cx="8152427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Fruits which open at maturity to shed their seeds.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F5EDFA-180C-49BC-9987-B1BD3B55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11077-DBB0-498C-AF2B-1DFC90F0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7654BD-1653-4258-8AD5-BBBB0DA8F41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4963041" cy="128089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b="1">
                <a:solidFill>
                  <a:srgbClr val="002060"/>
                </a:solidFill>
              </a:rPr>
              <a:t>Examples: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6753CBA-1E4B-4A92-983D-1F33AE710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2279" y="1905000"/>
            <a:ext cx="5174864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Follicle</a:t>
            </a:r>
          </a:p>
          <a:p>
            <a:pPr eaLnBrk="1" hangingPunct="1">
              <a:defRPr/>
            </a:pPr>
            <a:r>
              <a:rPr lang="en-US" sz="4800"/>
              <a:t>Legume</a:t>
            </a:r>
          </a:p>
          <a:p>
            <a:pPr eaLnBrk="1" hangingPunct="1">
              <a:defRPr/>
            </a:pPr>
            <a:r>
              <a:rPr lang="en-US" sz="4800"/>
              <a:t>Capsule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772478-EB3C-4B1B-B5ED-45C97A2B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BB2DD-C05F-4FFF-BEF4-2EDF6520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0A6D589-4AD0-4F5B-A93F-2AA7306A59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64648" y="496043"/>
            <a:ext cx="4674890" cy="131290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7030A0"/>
                </a:solidFill>
              </a:rPr>
              <a:t>Follicle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F8F5923-AB66-445D-8BD5-48FB3D185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0294" y="2133600"/>
            <a:ext cx="10944318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Fruit splits open along ONE seam.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816C47-DE6E-4C59-BBC3-B5F6AEC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1E038-90A0-4F6F-AFD7-4B5AA91F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4E2A4060-A456-44C1-9CA7-AAA822072D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56539" y="560077"/>
            <a:ext cx="8911687" cy="128089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b="1">
                <a:solidFill>
                  <a:srgbClr val="FF0000"/>
                </a:solidFill>
              </a:rPr>
              <a:t>Follicle: milkweed</a:t>
            </a:r>
          </a:p>
        </p:txBody>
      </p:sp>
      <p:pic>
        <p:nvPicPr>
          <p:cNvPr id="17411" name="Picture 7" descr="milkweed%2520pods">
            <a:hlinkClick r:id="rId2"/>
            <a:extLst>
              <a:ext uri="{FF2B5EF4-FFF2-40B4-BE49-F238E27FC236}">
                <a16:creationId xmlns:a16="http://schemas.microsoft.com/office/drawing/2014/main" id="{AC234322-3775-45D7-B6F4-C3F246117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84" y="1605387"/>
            <a:ext cx="3642513" cy="47952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D4CEE-3F3B-42AE-B33E-E2292546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2F80A-BC7D-4834-9EB6-87DF4E6F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D14F730-1C83-420B-AF1C-238AE0E086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4178630" cy="112080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FF0000"/>
                </a:solidFill>
              </a:rPr>
              <a:t>Legume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757C21A-1D5C-4273-885C-FA3A326E5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02" y="2069567"/>
            <a:ext cx="7912301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Fruit splits open along TWO seams.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C8A8E-B768-4B68-850F-6F7D328E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95293-CB87-4D6F-9DCE-C1E5E01A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53C862BE-7B53-46D7-ABA0-E36F24DC07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b="1">
                <a:solidFill>
                  <a:srgbClr val="0070C0"/>
                </a:solidFill>
              </a:rPr>
              <a:t>Legume: bean</a:t>
            </a:r>
          </a:p>
        </p:txBody>
      </p:sp>
      <p:pic>
        <p:nvPicPr>
          <p:cNvPr id="19460" name="Picture 7" descr="Green%2520Bean">
            <a:hlinkClick r:id="rId2"/>
            <a:extLst>
              <a:ext uri="{FF2B5EF4-FFF2-40B4-BE49-F238E27FC236}">
                <a16:creationId xmlns:a16="http://schemas.microsoft.com/office/drawing/2014/main" id="{0F594749-F430-4E61-91B0-AFB6DE2F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39" y="1828800"/>
            <a:ext cx="5296861" cy="440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CF4CBC-1371-4291-838B-186A2C22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4BE90-5089-4A1F-B6B4-B7285C3B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018BAA5-16FA-4CD1-AD0C-E26777AF24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0070C0"/>
                </a:solidFill>
              </a:rPr>
              <a:t>Capsule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8E8F82C-CEB3-4C28-A657-8EC6FEE7E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Fruit opens by various means, usually along more than two seams.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6661C-0B33-44EB-A0B8-BA58CDB3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70295-1B0A-45E8-A986-B2F46D7C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ED30C2E-6A46-4FB6-89B1-31AF02059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670893" cy="226278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rgbClr val="7030A0"/>
                </a:solidFill>
              </a:rPr>
              <a:t>Types of Fruits</a:t>
            </a:r>
          </a:p>
        </p:txBody>
      </p:sp>
    </p:spTree>
    <p:extLst>
      <p:ext uri="{BB962C8B-B14F-4D97-AF65-F5344CB8AC3E}">
        <p14:creationId xmlns:p14="http://schemas.microsoft.com/office/powerpoint/2010/main" val="1045876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>
            <a:extLst>
              <a:ext uri="{FF2B5EF4-FFF2-40B4-BE49-F238E27FC236}">
                <a16:creationId xmlns:a16="http://schemas.microsoft.com/office/drawing/2014/main" id="{D566A27C-67E0-40AE-99AC-CF9CA50926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34900" y="374168"/>
            <a:ext cx="6350599" cy="12328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FFC000"/>
                </a:solidFill>
              </a:rPr>
              <a:t>Capsule: lily</a:t>
            </a:r>
          </a:p>
        </p:txBody>
      </p:sp>
      <p:pic>
        <p:nvPicPr>
          <p:cNvPr id="21508" name="Picture 9" descr="red-lily">
            <a:hlinkClick r:id="rId2"/>
            <a:extLst>
              <a:ext uri="{FF2B5EF4-FFF2-40B4-BE49-F238E27FC236}">
                <a16:creationId xmlns:a16="http://schemas.microsoft.com/office/drawing/2014/main" id="{53488C70-C684-450F-AC3E-848777C679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81200"/>
            <a:ext cx="35052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7" descr="LilyFru240Lab.jpg (64435 bytes)">
            <a:hlinkClick r:id="rId4"/>
            <a:extLst>
              <a:ext uri="{FF2B5EF4-FFF2-40B4-BE49-F238E27FC236}">
                <a16:creationId xmlns:a16="http://schemas.microsoft.com/office/drawing/2014/main" id="{3353066B-292E-4F57-85A3-34F45A83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5000"/>
            <a:ext cx="259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E154F9-BDE3-443D-9BF1-39F4AC62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A3F1E-9453-4233-BA67-774B3C83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A459C3F-DB21-4B7F-B695-F87D4382D2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64647" y="480034"/>
            <a:ext cx="5635395" cy="11688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FFC000"/>
                </a:solidFill>
              </a:rPr>
              <a:t>Fleshy Fruits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4D2F6FC-6880-458C-9650-F7AA142F7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244" y="2165617"/>
            <a:ext cx="7235798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Fruit is generally moist and often edible.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100A7F-55C9-4030-8489-F2F79E46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B25AB-1567-4073-A745-31E3D4F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624907-0BAA-46A4-BFAB-05C780AF9C3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7030A0"/>
                </a:solidFill>
              </a:rPr>
              <a:t>Examples: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A429C8F-F30B-456A-A9DE-1AF272F2A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Drupe</a:t>
            </a:r>
          </a:p>
          <a:p>
            <a:pPr eaLnBrk="1" hangingPunct="1">
              <a:defRPr/>
            </a:pPr>
            <a:r>
              <a:rPr lang="en-US" sz="4000"/>
              <a:t>Berry</a:t>
            </a:r>
          </a:p>
          <a:p>
            <a:pPr eaLnBrk="1" hangingPunct="1">
              <a:defRPr/>
            </a:pPr>
            <a:r>
              <a:rPr lang="en-US" sz="4000"/>
              <a:t>False Berry</a:t>
            </a:r>
          </a:p>
          <a:p>
            <a:pPr eaLnBrk="1" hangingPunct="1">
              <a:defRPr/>
            </a:pPr>
            <a:r>
              <a:rPr lang="en-US" sz="4000"/>
              <a:t>Hesperidium</a:t>
            </a:r>
          </a:p>
          <a:p>
            <a:pPr eaLnBrk="1" hangingPunct="1">
              <a:defRPr/>
            </a:pPr>
            <a:r>
              <a:rPr lang="en-US" sz="4000"/>
              <a:t>Pome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5E5D23-BF0D-40BA-9739-2DE8E24D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91F74-C1B2-481B-90CC-961081DB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4CB8D09-8AEA-43D6-A5AD-A7BBB952699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3570310" cy="11047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chemeClr val="accent1">
                    <a:lumMod val="75000"/>
                  </a:schemeClr>
                </a:solidFill>
              </a:rPr>
              <a:t>Drupe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8EFCD1A-A965-4119-8847-6C4504CFC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394" y="1728908"/>
            <a:ext cx="7684035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/>
              <a:t>Fruit is fleshy all the way out to the covering.</a:t>
            </a:r>
          </a:p>
          <a:p>
            <a:pPr eaLnBrk="1" hangingPunct="1">
              <a:defRPr/>
            </a:pPr>
            <a:r>
              <a:rPr lang="en-US" sz="3600"/>
              <a:t>Woody interior covering.  The seed is covered by a very hard cover.  Sometimes these are called stone fruits.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F52C88-29F6-49A0-9F47-4C50BEC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CF4A7-A60E-40BC-8776-92D5C85B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2F51B986-46D8-4969-9FD4-2018DAAD3760}"/>
              </a:ext>
            </a:extLst>
          </p:cNvPr>
          <p:cNvSpPr>
            <a:spLocks noGrp="1" noRot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>
                <a:solidFill>
                  <a:srgbClr val="D60093"/>
                </a:solidFill>
              </a:rPr>
              <a:t>Drupe: plum, peach, almond, cherry</a:t>
            </a:r>
          </a:p>
        </p:txBody>
      </p:sp>
      <p:pic>
        <p:nvPicPr>
          <p:cNvPr id="25607" name="Picture 10" descr="plum">
            <a:hlinkClick r:id="rId2"/>
            <a:extLst>
              <a:ext uri="{FF2B5EF4-FFF2-40B4-BE49-F238E27FC236}">
                <a16:creationId xmlns:a16="http://schemas.microsoft.com/office/drawing/2014/main" id="{8B3F27F2-02A1-42FD-A16A-8535AAC2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8" y="1676400"/>
            <a:ext cx="3338072" cy="250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2" descr="peach">
            <a:hlinkClick r:id="rId4"/>
            <a:extLst>
              <a:ext uri="{FF2B5EF4-FFF2-40B4-BE49-F238E27FC236}">
                <a16:creationId xmlns:a16="http://schemas.microsoft.com/office/drawing/2014/main" id="{9094EC12-8A5C-4365-85B5-ADBA47DE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1790544"/>
            <a:ext cx="3026229" cy="224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4" descr="almond">
            <a:hlinkClick r:id="rId6"/>
            <a:extLst>
              <a:ext uri="{FF2B5EF4-FFF2-40B4-BE49-F238E27FC236}">
                <a16:creationId xmlns:a16="http://schemas.microsoft.com/office/drawing/2014/main" id="{335865F9-BD60-48B6-80D0-6BCCA8EA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8" y="4114800"/>
            <a:ext cx="3338072" cy="225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6" descr="cherry">
            <a:hlinkClick r:id="rId8"/>
            <a:extLst>
              <a:ext uri="{FF2B5EF4-FFF2-40B4-BE49-F238E27FC236}">
                <a16:creationId xmlns:a16="http://schemas.microsoft.com/office/drawing/2014/main" id="{81889D19-AE9E-40B0-A521-4A5EDAC3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714" y="4038600"/>
            <a:ext cx="3359086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33CFE8-0B73-49A2-8A42-AE2963986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45E89-1825-4252-BB15-27FB04A42D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9A43D9-DFD7-4EA7-A6EB-3B9EC1D5391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33A1737-85AC-4A8F-B05F-F74C36E7224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4306697" cy="118484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D60093"/>
                </a:solidFill>
              </a:rPr>
              <a:t>Berry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51BC646-80A0-4CE6-A579-6DA07F99C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08950"/>
            <a:ext cx="8915400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Fruit is fleshy all the way out to the covering, which is usually thin.</a:t>
            </a:r>
          </a:p>
          <a:p>
            <a:pPr eaLnBrk="1" hangingPunct="1">
              <a:defRPr/>
            </a:pPr>
            <a:r>
              <a:rPr lang="en-US" sz="4000"/>
              <a:t>Interior seeds are NOT covered by a hard coat.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272ED-18D9-4116-BBD6-66CCD6C9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F257A-1BE2-4A2D-BB6D-2E1E795D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31394C80-53D9-4B1F-831D-6235111FB6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60324" y="486656"/>
            <a:ext cx="7183676" cy="125826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>
                <a:solidFill>
                  <a:srgbClr val="7030A0"/>
                </a:solidFill>
              </a:rPr>
              <a:t>Berry: grape, tomato</a:t>
            </a:r>
          </a:p>
        </p:txBody>
      </p:sp>
      <p:pic>
        <p:nvPicPr>
          <p:cNvPr id="27653" name="Picture 8" descr="grape">
            <a:hlinkClick r:id="rId2"/>
            <a:extLst>
              <a:ext uri="{FF2B5EF4-FFF2-40B4-BE49-F238E27FC236}">
                <a16:creationId xmlns:a16="http://schemas.microsoft.com/office/drawing/2014/main" id="{BA15EF2C-9CB5-4D14-9F21-F5328131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057399"/>
            <a:ext cx="4002101" cy="43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TOMATO">
            <a:hlinkClick r:id="rId4"/>
            <a:extLst>
              <a:ext uri="{FF2B5EF4-FFF2-40B4-BE49-F238E27FC236}">
                <a16:creationId xmlns:a16="http://schemas.microsoft.com/office/drawing/2014/main" id="{DF105883-2DE7-4A9C-9F18-74141E78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51" y="2057400"/>
            <a:ext cx="4002101" cy="431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9279DA-9A80-4345-8ADA-7764BF22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180D7-C2B6-47B3-B661-56DE113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DD04BC9-6510-45A5-8157-197A3813E8D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7030A0"/>
                </a:solidFill>
              </a:rPr>
              <a:t>False Berry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72EC35A-AB1B-469E-825D-966EA65C7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Looks like a berry, but often has a harder outer coat.  Seeds are clustered in the middle rather than throughout the fruit.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4602D0-7E6F-4278-8849-F8E1B3FC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970CB-35B7-4D69-B831-1D74CE36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2BA3FB00-FB48-49C4-95D9-3D9EBD0707AF}"/>
              </a:ext>
            </a:extLst>
          </p:cNvPr>
          <p:cNvSpPr>
            <a:spLocks noGrp="1" noRot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>
                <a:solidFill>
                  <a:srgbClr val="7030A0"/>
                </a:solidFill>
              </a:rPr>
              <a:t>False Berry: cucumber, squash, pumpkin, cantaloupe</a:t>
            </a:r>
          </a:p>
        </p:txBody>
      </p:sp>
      <p:pic>
        <p:nvPicPr>
          <p:cNvPr id="29703" name="Picture 10" descr="cucumber-with-slices">
            <a:hlinkClick r:id="rId2"/>
            <a:extLst>
              <a:ext uri="{FF2B5EF4-FFF2-40B4-BE49-F238E27FC236}">
                <a16:creationId xmlns:a16="http://schemas.microsoft.com/office/drawing/2014/main" id="{6610509C-046B-4CB1-AA01-B69E16D7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35052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2" descr="squash(1280)">
            <a:hlinkClick r:id="rId4"/>
            <a:extLst>
              <a:ext uri="{FF2B5EF4-FFF2-40B4-BE49-F238E27FC236}">
                <a16:creationId xmlns:a16="http://schemas.microsoft.com/office/drawing/2014/main" id="{4322C152-28CA-46AC-8E9B-EA6FC75B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1103"/>
            <a:ext cx="3870510" cy="225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4" descr="pumpkin">
            <a:hlinkClick r:id="rId6"/>
            <a:extLst>
              <a:ext uri="{FF2B5EF4-FFF2-40B4-BE49-F238E27FC236}">
                <a16:creationId xmlns:a16="http://schemas.microsoft.com/office/drawing/2014/main" id="{125734EE-B1DE-4695-A28D-33C464B2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28293"/>
            <a:ext cx="3830497" cy="22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6" descr="agriset-6001-cantaloupe">
            <a:hlinkClick r:id="rId8"/>
            <a:extLst>
              <a:ext uri="{FF2B5EF4-FFF2-40B4-BE49-F238E27FC236}">
                <a16:creationId xmlns:a16="http://schemas.microsoft.com/office/drawing/2014/main" id="{AED7E95A-D1C7-48E4-A986-E137F777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4038599"/>
            <a:ext cx="3718111" cy="21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11E053-BC97-4512-B1C6-5412BEAE07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6DD11-5AA8-4D2C-87FC-B3411C723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9A43D9-DFD7-4EA7-A6EB-3B9EC1D539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846F268-6C27-454F-8354-B688D9DA67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76286" y="704152"/>
            <a:ext cx="8911687" cy="12808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>
                <a:solidFill>
                  <a:schemeClr val="accent2"/>
                </a:solidFill>
              </a:rPr>
              <a:t>Hesperidium (not on your key)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535E2DF-3BB9-40B6-9A53-B7FFCDA0E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0052" y="2133600"/>
            <a:ext cx="8915400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Outer soft rind which is white on the inside.</a:t>
            </a:r>
          </a:p>
          <a:p>
            <a:pPr eaLnBrk="1" hangingPunct="1">
              <a:defRPr/>
            </a:pPr>
            <a:r>
              <a:rPr lang="en-US" sz="4400"/>
              <a:t>Citrus Fruits belong 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11D0A8-D3E4-4457-83A2-78417C9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C5B59-7383-4795-86C7-5834F519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EA3893-3941-48B3-B5F6-6832EA06774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="1">
                <a:solidFill>
                  <a:schemeClr val="accent2"/>
                </a:solidFill>
              </a:rPr>
              <a:t>Indehiscent Fruits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8A75C49-328A-4E76-AED1-A5C8083E9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016" y="2356789"/>
            <a:ext cx="8915400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Dry fruits which do not split along definite lines to release seeds at maturity.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58B83B-F83F-4CE5-AF1C-1BB193D4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B6B0C-D946-40AD-820F-CE14343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F10E9C34-D7BC-4A19-8622-84948C941C3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>
                <a:solidFill>
                  <a:schemeClr val="accent6"/>
                </a:solidFill>
              </a:rPr>
              <a:t>Hesperidium: orange, lemon, grapefruit</a:t>
            </a:r>
          </a:p>
        </p:txBody>
      </p:sp>
      <p:pic>
        <p:nvPicPr>
          <p:cNvPr id="31750" name="Picture 9" descr="orange">
            <a:hlinkClick r:id="rId2"/>
            <a:extLst>
              <a:ext uri="{FF2B5EF4-FFF2-40B4-BE49-F238E27FC236}">
                <a16:creationId xmlns:a16="http://schemas.microsoft.com/office/drawing/2014/main" id="{9AEB333C-B50D-4D23-947A-C6C00415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353209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lemon">
            <a:hlinkClick r:id="rId4"/>
            <a:extLst>
              <a:ext uri="{FF2B5EF4-FFF2-40B4-BE49-F238E27FC236}">
                <a16:creationId xmlns:a16="http://schemas.microsoft.com/office/drawing/2014/main" id="{B8C0F179-08D2-4224-ADB2-22070C1A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97" y="1333500"/>
            <a:ext cx="2869987" cy="231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grapefruit">
            <a:hlinkClick r:id="rId6"/>
            <a:extLst>
              <a:ext uri="{FF2B5EF4-FFF2-40B4-BE49-F238E27FC236}">
                <a16:creationId xmlns:a16="http://schemas.microsoft.com/office/drawing/2014/main" id="{FBC9540B-59E4-466E-947B-E4E5503B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956" y="3382963"/>
            <a:ext cx="3782467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BCD28-ADB6-41E9-AD46-C7219352AD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Amobi Soft Copy Publishers- 0706 851 439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2D789-C7C3-41FE-9F6D-F113DE593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AD9BFC-34C7-4066-8E6B-CAD5710138B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5802321-9C4E-46C8-AC87-B30F013A0D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25254" y="512050"/>
            <a:ext cx="4714284" cy="12488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b="1">
                <a:solidFill>
                  <a:srgbClr val="FFC000"/>
                </a:solidFill>
              </a:rPr>
              <a:t>Pome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36967E8-C5AD-4C03-B3A2-392CED6EB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179" y="1760924"/>
            <a:ext cx="7704191" cy="37776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4400"/>
              <a:t>Fruit is fleshy out to the covering.</a:t>
            </a:r>
          </a:p>
          <a:p>
            <a:pPr eaLnBrk="1" hangingPunct="1">
              <a:defRPr/>
            </a:pPr>
            <a:r>
              <a:rPr lang="en-US" sz="4400"/>
              <a:t>A few seeds are inside a core which is not eaten because it has a leathery interior coating.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7DA6D-A0F4-4EE7-A03B-63345DA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1467E-3EEC-4119-89B9-E2775E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D327FB53-8E4E-4BE3-97F9-F52A53011F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52704" y="703511"/>
            <a:ext cx="6531866" cy="1041404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b="1">
                <a:solidFill>
                  <a:srgbClr val="FFC000"/>
                </a:solidFill>
              </a:rPr>
              <a:t>Pome: pear, apple</a:t>
            </a:r>
          </a:p>
        </p:txBody>
      </p:sp>
      <p:pic>
        <p:nvPicPr>
          <p:cNvPr id="33795" name="Picture 8" descr="pear">
            <a:hlinkClick r:id="rId2"/>
            <a:extLst>
              <a:ext uri="{FF2B5EF4-FFF2-40B4-BE49-F238E27FC236}">
                <a16:creationId xmlns:a16="http://schemas.microsoft.com/office/drawing/2014/main" id="{07C36DC4-7FB9-4708-BD7E-AE33A78686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242" y="2286000"/>
            <a:ext cx="3772395" cy="3661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10" descr="apple">
            <a:hlinkClick r:id="rId4"/>
            <a:extLst>
              <a:ext uri="{FF2B5EF4-FFF2-40B4-BE49-F238E27FC236}">
                <a16:creationId xmlns:a16="http://schemas.microsoft.com/office/drawing/2014/main" id="{FB88FA79-FCAB-43B2-8B87-2EF8D52F4D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85999"/>
            <a:ext cx="3019906" cy="36614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7B7F9-6966-41BC-A663-11E5322D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AFC52-BB8F-4ADE-8909-1713E9A6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E5E9759-742D-4265-8CB7-2E28E1F83E0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85032" y="630622"/>
            <a:ext cx="6383204" cy="10247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b="1">
                <a:solidFill>
                  <a:srgbClr val="00B0F0"/>
                </a:solidFill>
              </a:rPr>
              <a:t>Aggregate Fruits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1478B5C-F9D0-4ADA-9723-1DF1DA82C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32216" y="1747586"/>
            <a:ext cx="8915400" cy="377762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Fruit composed of mature ovaries from separate pistils of one flower</a:t>
            </a:r>
          </a:p>
          <a:p>
            <a:pPr eaLnBrk="1" hangingPunct="1">
              <a:defRPr/>
            </a:pPr>
            <a:r>
              <a:rPr lang="en-US" sz="4000"/>
              <a:t>Example: raspberry, strawberry</a:t>
            </a:r>
          </a:p>
        </p:txBody>
      </p:sp>
      <p:pic>
        <p:nvPicPr>
          <p:cNvPr id="34820" name="Picture 5" descr="raspb">
            <a:hlinkClick r:id="rId2"/>
            <a:extLst>
              <a:ext uri="{FF2B5EF4-FFF2-40B4-BE49-F238E27FC236}">
                <a16:creationId xmlns:a16="http://schemas.microsoft.com/office/drawing/2014/main" id="{F0096892-3675-44A5-BCFF-4C800B45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78" y="3886200"/>
            <a:ext cx="3013422" cy="281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agberry">
            <a:hlinkClick r:id="rId4"/>
            <a:extLst>
              <a:ext uri="{FF2B5EF4-FFF2-40B4-BE49-F238E27FC236}">
                <a16:creationId xmlns:a16="http://schemas.microsoft.com/office/drawing/2014/main" id="{7F56DD6A-BE79-411B-B8E4-817FFD2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93" y="3886200"/>
            <a:ext cx="3587943" cy="281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E984A1-5177-44E0-83B3-10BD3BB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1FE37-20ED-41AA-8017-D2E8186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9537198-484E-441B-B847-58A54F2C77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36687" y="589641"/>
            <a:ext cx="5859513" cy="8804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>
                <a:solidFill>
                  <a:schemeClr val="accent1"/>
                </a:solidFill>
              </a:rPr>
              <a:t>Multiple Fruits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F8FAFB3-9FCD-429D-AF6C-6B965192B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9615" y="1905000"/>
            <a:ext cx="8915400" cy="377762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Fruit composed of mature ovaries from several flowers.</a:t>
            </a:r>
          </a:p>
          <a:p>
            <a:pPr eaLnBrk="1" hangingPunct="1">
              <a:defRPr/>
            </a:pPr>
            <a:r>
              <a:rPr lang="en-US" sz="4000"/>
              <a:t>Example: pineapple</a:t>
            </a:r>
          </a:p>
        </p:txBody>
      </p:sp>
      <p:pic>
        <p:nvPicPr>
          <p:cNvPr id="35844" name="Picture 5" descr="i-pineapple">
            <a:hlinkClick r:id="rId2"/>
            <a:extLst>
              <a:ext uri="{FF2B5EF4-FFF2-40B4-BE49-F238E27FC236}">
                <a16:creationId xmlns:a16="http://schemas.microsoft.com/office/drawing/2014/main" id="{FBFC76D5-F440-4DF2-9B3D-B9D1AFB7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666999"/>
            <a:ext cx="2890477" cy="415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C737F-E703-47F8-B8B1-0D0E739B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B483E-5311-453B-9811-C84F2D27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9622D64-BFCC-4A87-9837-74FC654334F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b="1">
                <a:solidFill>
                  <a:srgbClr val="D60093"/>
                </a:solidFill>
              </a:rPr>
              <a:t>Examples: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374A7E9-97DA-45FF-851C-95A596A09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5013119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Achene</a:t>
            </a:r>
          </a:p>
          <a:p>
            <a:pPr eaLnBrk="1" hangingPunct="1">
              <a:defRPr/>
            </a:pPr>
            <a:r>
              <a:rPr lang="en-US" sz="4400"/>
              <a:t>Samara</a:t>
            </a:r>
          </a:p>
          <a:p>
            <a:pPr eaLnBrk="1" hangingPunct="1">
              <a:defRPr/>
            </a:pPr>
            <a:r>
              <a:rPr lang="en-US" sz="4400"/>
              <a:t>Caryopsis</a:t>
            </a:r>
          </a:p>
          <a:p>
            <a:pPr eaLnBrk="1" hangingPunct="1">
              <a:defRPr/>
            </a:pPr>
            <a:r>
              <a:rPr lang="en-US" sz="4400"/>
              <a:t>Nut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608F7-51F8-41B6-9F06-74A773C9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7C9D8-E243-4A8E-B50D-0B7B38A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7714A1E-5194-4EDF-B1BF-3EBBEB6AB3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97182" y="624110"/>
            <a:ext cx="5402807" cy="15912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D60093"/>
                </a:solidFill>
              </a:rPr>
              <a:t>Achene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BA9828B-B04A-45C1-8CE2-E7F6B1E2A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521" y="2456268"/>
            <a:ext cx="7408957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/>
              <a:t>Seed coat not fused with ovary wall.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72DB0-E464-4C71-974D-8024E8D5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ECC8A-B15C-4648-BFBB-F7AD5675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ED22F64E-6DD2-45DA-B9DC-587C7AC210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26660" y="291218"/>
            <a:ext cx="8911687" cy="12808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 b="1">
                <a:solidFill>
                  <a:srgbClr val="00B050"/>
                </a:solidFill>
              </a:rPr>
              <a:t>Achene: Sunflower Seed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85F5B6A-B891-4790-811A-860E3C7FB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7172" name="Picture 7" descr="sunflower">
            <a:hlinkClick r:id="rId2"/>
            <a:extLst>
              <a:ext uri="{FF2B5EF4-FFF2-40B4-BE49-F238E27FC236}">
                <a16:creationId xmlns:a16="http://schemas.microsoft.com/office/drawing/2014/main" id="{E6846EBC-0376-4396-979A-CBA30F8B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20" y="1774511"/>
            <a:ext cx="633623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E1EE23-38A4-4E02-BECD-3FD0657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D7C7A-4A72-4F64-B482-D44C0E9B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32B8B8-7297-42D3-86CD-36C52B45DA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4633298" cy="89968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rgbClr val="00B050"/>
                </a:solidFill>
              </a:rPr>
              <a:t>Samara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DE346CA-EA34-43A3-A579-27B06B7AB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8692" y="1905000"/>
            <a:ext cx="7703306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Ovary wall forms a winglike structure.</a:t>
            </a:r>
          </a:p>
          <a:p>
            <a:pPr eaLnBrk="1" hangingPunct="1">
              <a:defRPr/>
            </a:pPr>
            <a:r>
              <a:rPr lang="en-US" sz="4400"/>
              <a:t>Dry; frequently used for seed dispersal by wind.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50FB6D-3BAF-4E73-90FD-27264A9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020F4-BC0A-45E0-9785-069E90F7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0409D292-62D4-4B1A-A081-F7CE34DE2A1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2925" y="624110"/>
            <a:ext cx="4853227" cy="78971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000" b="1">
                <a:solidFill>
                  <a:schemeClr val="accent2"/>
                </a:solidFill>
              </a:rPr>
              <a:t>Samara: maple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28BF93E-BF6B-49E4-B739-35035F929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9220" name="Picture 7" descr="seed-Eu02">
            <a:hlinkClick r:id="rId2"/>
            <a:extLst>
              <a:ext uri="{FF2B5EF4-FFF2-40B4-BE49-F238E27FC236}">
                <a16:creationId xmlns:a16="http://schemas.microsoft.com/office/drawing/2014/main" id="{3ADA09F3-63EF-4CA0-AE09-0702D79E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EBFF78-970E-4F61-BC6B-C9C17E31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D1162-542D-4D26-84FA-BEED476C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207C2E0-F8BE-4F5D-8391-D3016181C52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46193" y="482425"/>
            <a:ext cx="6051613" cy="92870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600" b="1">
                <a:solidFill>
                  <a:srgbClr val="7030A0"/>
                </a:solidFill>
              </a:rPr>
              <a:t>Caryopsis (grain)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F8FDE14-BBC9-44AB-ABD8-DAE90602E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094" y="2053558"/>
            <a:ext cx="6791712" cy="37776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/>
              <a:t>Seed coat fused with ovary wall.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6E144-2D0D-4A60-8BC6-22A5DBE0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1CFF1-D00F-4FEF-9120-657BA65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167</TotalTime>
  <Words>689</Words>
  <Application>Microsoft Office PowerPoint</Application>
  <PresentationFormat>On-screen Show (4:3)</PresentationFormat>
  <Paragraphs>134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Garamond</vt:lpstr>
      <vt:lpstr>Wingdings 3</vt:lpstr>
      <vt:lpstr>Wisp</vt:lpstr>
      <vt:lpstr>Types of Fruits</vt:lpstr>
      <vt:lpstr>Types of Fruits</vt:lpstr>
      <vt:lpstr>Indehiscent Fruits</vt:lpstr>
      <vt:lpstr>Examples:</vt:lpstr>
      <vt:lpstr>Achene</vt:lpstr>
      <vt:lpstr>Achene: Sunflower Seed</vt:lpstr>
      <vt:lpstr>Samara</vt:lpstr>
      <vt:lpstr>Samara: maple</vt:lpstr>
      <vt:lpstr>Caryopsis (grain)</vt:lpstr>
      <vt:lpstr>Caryopsis(grain): corn</vt:lpstr>
      <vt:lpstr>Nut</vt:lpstr>
      <vt:lpstr>Nut: acorn</vt:lpstr>
      <vt:lpstr>Dehiscent fruits</vt:lpstr>
      <vt:lpstr>Examples:</vt:lpstr>
      <vt:lpstr>Follicle</vt:lpstr>
      <vt:lpstr>Follicle: milkweed</vt:lpstr>
      <vt:lpstr>Legume</vt:lpstr>
      <vt:lpstr>Legume: bean</vt:lpstr>
      <vt:lpstr>Capsule</vt:lpstr>
      <vt:lpstr>Capsule: lily</vt:lpstr>
      <vt:lpstr>Fleshy Fruits</vt:lpstr>
      <vt:lpstr>Examples:</vt:lpstr>
      <vt:lpstr>Drupe</vt:lpstr>
      <vt:lpstr>Drupe: plum, peach, almond, cherry</vt:lpstr>
      <vt:lpstr>Berry</vt:lpstr>
      <vt:lpstr>Berry: grape, tomato</vt:lpstr>
      <vt:lpstr>False Berry</vt:lpstr>
      <vt:lpstr>False Berry: cucumber, squash, pumpkin, cantaloupe</vt:lpstr>
      <vt:lpstr>Hesperidium (not on your key)</vt:lpstr>
      <vt:lpstr>Hesperidium: orange, lemon, grapefruit</vt:lpstr>
      <vt:lpstr>Pome</vt:lpstr>
      <vt:lpstr>Pome: pear, apple</vt:lpstr>
      <vt:lpstr>Aggregate Fruits</vt:lpstr>
      <vt:lpstr>Multiple Fruits</vt:lpstr>
    </vt:vector>
  </TitlesOfParts>
  <Company>Casebolt Family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Fruits</dc:title>
  <dc:creator>Linda Casebolt</dc:creator>
  <cp:lastModifiedBy>Amos Obiero</cp:lastModifiedBy>
  <cp:revision>13</cp:revision>
  <dcterms:created xsi:type="dcterms:W3CDTF">2004-03-23T01:32:05Z</dcterms:created>
  <dcterms:modified xsi:type="dcterms:W3CDTF">2020-08-04T14:14:08Z</dcterms:modified>
</cp:coreProperties>
</file>