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7" r:id="rId2"/>
    <p:sldId id="296" r:id="rId3"/>
    <p:sldId id="283" r:id="rId4"/>
    <p:sldId id="258" r:id="rId5"/>
    <p:sldId id="263" r:id="rId6"/>
    <p:sldId id="266" r:id="rId7"/>
    <p:sldId id="271" r:id="rId8"/>
    <p:sldId id="267" r:id="rId9"/>
    <p:sldId id="284" r:id="rId10"/>
    <p:sldId id="262" r:id="rId11"/>
    <p:sldId id="285" r:id="rId12"/>
    <p:sldId id="286" r:id="rId13"/>
    <p:sldId id="291" r:id="rId14"/>
    <p:sldId id="287" r:id="rId15"/>
    <p:sldId id="288" r:id="rId16"/>
    <p:sldId id="278" r:id="rId17"/>
    <p:sldId id="289" r:id="rId18"/>
    <p:sldId id="290" r:id="rId19"/>
    <p:sldId id="273" r:id="rId20"/>
    <p:sldId id="292" r:id="rId21"/>
    <p:sldId id="279" r:id="rId22"/>
    <p:sldId id="293" r:id="rId23"/>
    <p:sldId id="256" r:id="rId24"/>
    <p:sldId id="294" r:id="rId25"/>
    <p:sldId id="295" r:id="rId26"/>
    <p:sldId id="282" r:id="rId2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99"/>
    <a:srgbClr val="FF3399"/>
    <a:srgbClr val="CFFFCF"/>
    <a:srgbClr val="FF0000"/>
    <a:srgbClr val="009900"/>
    <a:srgbClr val="99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3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8E23-C047-4CA4-8B9F-1CE5E1EE3F07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21694-AF33-40E6-A8C8-2B75FF5D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5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81E7-2D32-42DD-A56B-D49D36E5F0FA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09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75EE-F5C7-4E44-AFC8-E99C6CA259EA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2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0146-C385-47C4-8E0B-E16F2E1A1C50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112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F432-0E15-4EB8-A2B4-A90A9268A856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54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0AA-6EB7-4D7C-9D9B-AD7BBB657575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498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CD61-5383-4827-828B-45CA22CEB8DC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26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75B8-7B9C-4717-8E9E-3789CFA59B33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1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0B71-2D8E-44A8-B24E-0C18AD5DB792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04E-C75D-4A82-A3EE-F56E7168DD9C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42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4018-EE65-4B88-BD01-397E9BF406CA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67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C10-CCC2-4186-A77D-9628751577EE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09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BE7A-6560-4917-9F61-4EB032DD6E4A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0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DA91-54D7-4298-A015-8FB14FB057CA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3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12-2D61-4761-8347-228DB2420396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08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73AD-AF5C-4421-8D7F-A6FE49F2CE6D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219C-38B4-4D7B-83FB-13FF66E67FBF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22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B29B-CA87-4C3D-BBC0-193CDF5791EC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1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>
            <a:extLst>
              <a:ext uri="{FF2B5EF4-FFF2-40B4-BE49-F238E27FC236}">
                <a16:creationId xmlns:a16="http://schemas.microsoft.com/office/drawing/2014/main" id="{90A8496A-BE70-47FA-B55E-3AF33442927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3375" y="0"/>
            <a:ext cx="8810625" cy="1238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227"/>
              </a:avLst>
            </a:prstTxWarp>
          </a:bodyPr>
          <a:lstStyle/>
          <a:p>
            <a:pPr algn="ctr"/>
            <a:r>
              <a:rPr 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99"/>
                </a:solidFill>
                <a:latin typeface="Calibri" panose="020F0502020204030204" pitchFamily="34" charset="0"/>
              </a:rPr>
              <a:t>Hormonal Influences on growth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1D456-B967-40EA-AFFB-E1EF6358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ADBF8-AD5F-4E9C-B52F-7345075C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73B2A-5187-4741-8883-08D456D4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0"/>
            <a:ext cx="9144000" cy="561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C949CC1-F875-44B0-B863-F7F8BBF09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B4FC238-2A31-46E2-ACB0-1D647F3D4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1268" name="Picture 4" descr="Pituitary and TSH">
            <a:extLst>
              <a:ext uri="{FF2B5EF4-FFF2-40B4-BE49-F238E27FC236}">
                <a16:creationId xmlns:a16="http://schemas.microsoft.com/office/drawing/2014/main" id="{109B0B1A-1E56-4C91-B2C5-9212290E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9150"/>
            <a:ext cx="8675688" cy="69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5">
            <a:extLst>
              <a:ext uri="{FF2B5EF4-FFF2-40B4-BE49-F238E27FC236}">
                <a16:creationId xmlns:a16="http://schemas.microsoft.com/office/drawing/2014/main" id="{A7AB63BD-EFB2-4421-8E97-3E3F59000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5364163"/>
            <a:ext cx="68468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The pituitary secretes thyroid stimulating hormone (TSH), which stimulates the thyroid gland to secrete hormones that affect body metabolism.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506071-7271-4D11-A92C-B21A063D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2FB0B-6C20-41A3-951B-D47207E8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06147-34F2-4175-952C-B6770396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14119-9016-4150-B879-F0676C63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A712BF40-FB60-4A51-875F-CF4B9D2D7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534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0070C0"/>
                </a:solidFill>
              </a:rPr>
              <a:t>Growth hormones in Plants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3399"/>
                </a:solidFill>
              </a:rPr>
              <a:t>Auxins (ie. IAA indole acetic acid)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FF3399"/>
                </a:solidFill>
              </a:rPr>
              <a:t>Produced by root and shoot tips and meristems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FF3399"/>
                </a:solidFill>
              </a:rPr>
              <a:t>Moves from cell to cell by diffusion or longer distances by translocation in phloem.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FF3399"/>
                </a:solidFill>
              </a:rPr>
              <a:t>Stimulates primary and secondary growth at meristems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FF3399"/>
                </a:solidFill>
              </a:rPr>
              <a:t>Promotes cell elongation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FF3399"/>
                </a:solidFill>
              </a:rPr>
              <a:t>Necessary for cell differentiation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FF3399"/>
                </a:solidFill>
              </a:rPr>
              <a:t>Promotes formation of fruit coat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FF3399"/>
                </a:solidFill>
              </a:rPr>
              <a:t>Prevents abscission layer forming (figure 30.20)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A3334-61CC-4B0C-899B-217535CC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7A974-4ABC-4999-81E5-04DAD8DC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82702AB7-2486-4DC1-AEA2-F0ACCF315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812" y="2631141"/>
            <a:ext cx="6019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Experiments involving auxins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559F9-6675-4488-A7FE-7F662354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C018E-C99E-4441-A204-C4C3BBB2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15">
            <a:extLst>
              <a:ext uri="{FF2B5EF4-FFF2-40B4-BE49-F238E27FC236}">
                <a16:creationId xmlns:a16="http://schemas.microsoft.com/office/drawing/2014/main" id="{91990D74-1BF0-4C72-8978-7CDA5AD5A62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838200"/>
            <a:ext cx="7543800" cy="5678488"/>
            <a:chOff x="672" y="336"/>
            <a:chExt cx="4752" cy="3577"/>
          </a:xfrm>
        </p:grpSpPr>
        <p:graphicFrame>
          <p:nvGraphicFramePr>
            <p:cNvPr id="1026" name="Object 2">
              <a:extLst>
                <a:ext uri="{FF2B5EF4-FFF2-40B4-BE49-F238E27FC236}">
                  <a16:creationId xmlns:a16="http://schemas.microsoft.com/office/drawing/2014/main" id="{0F73AB65-F33C-4A4D-A62E-4B914FBD0E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36"/>
            <a:ext cx="4752" cy="3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Chart" r:id="rId3" imgW="3762756" imgH="2877007" progId="Excel.Chart.8">
                    <p:embed/>
                  </p:oleObj>
                </mc:Choice>
                <mc:Fallback>
                  <p:oleObj name="Chart" r:id="rId3" imgW="3762756" imgH="2877007" progId="Excel.Chart.8">
                    <p:embed/>
                    <p:pic>
                      <p:nvPicPr>
                        <p:cNvPr id="1026" name="Object 2">
                          <a:extLst>
                            <a:ext uri="{FF2B5EF4-FFF2-40B4-BE49-F238E27FC236}">
                              <a16:creationId xmlns:a16="http://schemas.microsoft.com/office/drawing/2014/main" id="{0F73AB65-F33C-4A4D-A62E-4B914FBD0E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36"/>
                          <a:ext cx="4752" cy="3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" name="Text Box 3">
              <a:extLst>
                <a:ext uri="{FF2B5EF4-FFF2-40B4-BE49-F238E27FC236}">
                  <a16:creationId xmlns:a16="http://schemas.microsoft.com/office/drawing/2014/main" id="{6868A23F-DC23-4B6F-9C4D-0D83C31FB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30" y="2635"/>
              <a:ext cx="1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% inhibition</a:t>
              </a:r>
            </a:p>
          </p:txBody>
        </p:sp>
        <p:sp>
          <p:nvSpPr>
            <p:cNvPr id="1030" name="Text Box 4">
              <a:extLst>
                <a:ext uri="{FF2B5EF4-FFF2-40B4-BE49-F238E27FC236}">
                  <a16:creationId xmlns:a16="http://schemas.microsoft.com/office/drawing/2014/main" id="{D1E2EFFE-4017-421B-9F81-FA89F149F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91" y="1294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% stimulation</a:t>
              </a:r>
            </a:p>
          </p:txBody>
        </p:sp>
        <p:sp>
          <p:nvSpPr>
            <p:cNvPr id="1031" name="Text Box 5">
              <a:extLst>
                <a:ext uri="{FF2B5EF4-FFF2-40B4-BE49-F238E27FC236}">
                  <a16:creationId xmlns:a16="http://schemas.microsoft.com/office/drawing/2014/main" id="{43BA9E2F-A264-482A-9C01-9E36EF072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553"/>
              <a:ext cx="36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400"/>
                <a:t>10</a:t>
              </a:r>
              <a:r>
                <a:rPr lang="en-GB" altLang="en-US" sz="1400" baseline="30000"/>
                <a:t>-5</a:t>
              </a:r>
              <a:endParaRPr lang="en-GB" altLang="en-US" sz="1400"/>
            </a:p>
          </p:txBody>
        </p:sp>
        <p:sp>
          <p:nvSpPr>
            <p:cNvPr id="1032" name="Text Box 6">
              <a:extLst>
                <a:ext uri="{FF2B5EF4-FFF2-40B4-BE49-F238E27FC236}">
                  <a16:creationId xmlns:a16="http://schemas.microsoft.com/office/drawing/2014/main" id="{2F4DF882-3F5F-4EED-B0EC-946092248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7" y="2553"/>
              <a:ext cx="36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400"/>
                <a:t>10</a:t>
              </a:r>
              <a:r>
                <a:rPr lang="en-GB" altLang="en-US" sz="1400" baseline="30000"/>
                <a:t>-4</a:t>
              </a:r>
              <a:endParaRPr lang="en-GB" altLang="en-US" sz="1400"/>
            </a:p>
          </p:txBody>
        </p:sp>
        <p:sp>
          <p:nvSpPr>
            <p:cNvPr id="1033" name="Text Box 7">
              <a:extLst>
                <a:ext uri="{FF2B5EF4-FFF2-40B4-BE49-F238E27FC236}">
                  <a16:creationId xmlns:a16="http://schemas.microsoft.com/office/drawing/2014/main" id="{1503E1DA-1F92-4686-B4F9-43EEDC5E7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2553"/>
              <a:ext cx="36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400"/>
                <a:t>10</a:t>
              </a:r>
              <a:r>
                <a:rPr lang="en-GB" altLang="en-US" sz="1400" baseline="30000"/>
                <a:t>-3</a:t>
              </a:r>
              <a:endParaRPr lang="en-GB" altLang="en-US" sz="1400"/>
            </a:p>
          </p:txBody>
        </p:sp>
        <p:sp>
          <p:nvSpPr>
            <p:cNvPr id="1034" name="Text Box 8">
              <a:extLst>
                <a:ext uri="{FF2B5EF4-FFF2-40B4-BE49-F238E27FC236}">
                  <a16:creationId xmlns:a16="http://schemas.microsoft.com/office/drawing/2014/main" id="{D1BD3BBB-002A-4756-8995-BB82979E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2553"/>
              <a:ext cx="31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400"/>
                <a:t>10</a:t>
              </a:r>
              <a:r>
                <a:rPr lang="en-GB" altLang="en-US" sz="1400" baseline="30000"/>
                <a:t>-2</a:t>
              </a:r>
              <a:endParaRPr lang="en-GB" altLang="en-US" sz="1400"/>
            </a:p>
          </p:txBody>
        </p:sp>
        <p:sp>
          <p:nvSpPr>
            <p:cNvPr id="1035" name="Text Box 9">
              <a:extLst>
                <a:ext uri="{FF2B5EF4-FFF2-40B4-BE49-F238E27FC236}">
                  <a16:creationId xmlns:a16="http://schemas.microsoft.com/office/drawing/2014/main" id="{21130437-7AF9-4A4E-94EA-F9D0080DB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" y="2553"/>
              <a:ext cx="36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400"/>
                <a:t>10</a:t>
              </a:r>
              <a:r>
                <a:rPr lang="en-GB" altLang="en-US" sz="1400" baseline="30000"/>
                <a:t>-1</a:t>
              </a:r>
              <a:endParaRPr lang="en-GB" altLang="en-US" sz="1400"/>
            </a:p>
          </p:txBody>
        </p:sp>
        <p:sp>
          <p:nvSpPr>
            <p:cNvPr id="1036" name="Text Box 10">
              <a:extLst>
                <a:ext uri="{FF2B5EF4-FFF2-40B4-BE49-F238E27FC236}">
                  <a16:creationId xmlns:a16="http://schemas.microsoft.com/office/drawing/2014/main" id="{9FE2D4A3-9599-46C3-B3EB-196C2D00A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" y="2553"/>
              <a:ext cx="227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400"/>
                <a:t>1</a:t>
              </a:r>
            </a:p>
          </p:txBody>
        </p:sp>
        <p:sp>
          <p:nvSpPr>
            <p:cNvPr id="1037" name="Text Box 11">
              <a:extLst>
                <a:ext uri="{FF2B5EF4-FFF2-40B4-BE49-F238E27FC236}">
                  <a16:creationId xmlns:a16="http://schemas.microsoft.com/office/drawing/2014/main" id="{A0D6FFF1-85E0-4149-BDFA-A9BA6232A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2553"/>
              <a:ext cx="36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400"/>
                <a:t>10</a:t>
              </a:r>
            </a:p>
          </p:txBody>
        </p:sp>
        <p:sp>
          <p:nvSpPr>
            <p:cNvPr id="1038" name="Text Box 12">
              <a:extLst>
                <a:ext uri="{FF2B5EF4-FFF2-40B4-BE49-F238E27FC236}">
                  <a16:creationId xmlns:a16="http://schemas.microsoft.com/office/drawing/2014/main" id="{F824A752-0570-4A8C-BCA6-FF35B57CB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" y="2553"/>
              <a:ext cx="36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400"/>
                <a:t>100</a:t>
              </a:r>
            </a:p>
          </p:txBody>
        </p:sp>
        <p:sp>
          <p:nvSpPr>
            <p:cNvPr id="1039" name="Text Box 13">
              <a:extLst>
                <a:ext uri="{FF2B5EF4-FFF2-40B4-BE49-F238E27FC236}">
                  <a16:creationId xmlns:a16="http://schemas.microsoft.com/office/drawing/2014/main" id="{32F5234A-B5F5-4FB6-A3A3-9869B74A0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" y="2553"/>
              <a:ext cx="443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400"/>
                <a:t>1000</a:t>
              </a:r>
            </a:p>
          </p:txBody>
        </p:sp>
      </p:grpSp>
      <p:sp>
        <p:nvSpPr>
          <p:cNvPr id="1028" name="Text Box 16">
            <a:extLst>
              <a:ext uri="{FF2B5EF4-FFF2-40B4-BE49-F238E27FC236}">
                <a16:creationId xmlns:a16="http://schemas.microsoft.com/office/drawing/2014/main" id="{F3C84847-6074-4438-AFC8-87BF765A1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Effect of concentration of IAA on plant growth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C19C60-1D50-4A0B-B880-070D321D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8F050-39AD-46C5-9D7D-80ED9E1C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7DCA9D22-BBEE-4508-9426-C37599900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6248400" cy="4572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Apical dominance</a:t>
            </a:r>
          </a:p>
        </p:txBody>
      </p:sp>
      <p:grpSp>
        <p:nvGrpSpPr>
          <p:cNvPr id="15363" name="Group 16">
            <a:extLst>
              <a:ext uri="{FF2B5EF4-FFF2-40B4-BE49-F238E27FC236}">
                <a16:creationId xmlns:a16="http://schemas.microsoft.com/office/drawing/2014/main" id="{F96FFD49-5E0A-4BBF-8CBE-F99F4E7DCFA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"/>
            <a:ext cx="1138238" cy="1676400"/>
            <a:chOff x="480" y="1008"/>
            <a:chExt cx="717" cy="1056"/>
          </a:xfrm>
        </p:grpSpPr>
        <p:sp>
          <p:nvSpPr>
            <p:cNvPr id="15408" name="Line 5">
              <a:extLst>
                <a:ext uri="{FF2B5EF4-FFF2-40B4-BE49-F238E27FC236}">
                  <a16:creationId xmlns:a16="http://schemas.microsoft.com/office/drawing/2014/main" id="{C8DC5766-B291-4118-A7B7-9FEAD3310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04"/>
              <a:ext cx="0" cy="864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6">
              <a:extLst>
                <a:ext uri="{FF2B5EF4-FFF2-40B4-BE49-F238E27FC236}">
                  <a16:creationId xmlns:a16="http://schemas.microsoft.com/office/drawing/2014/main" id="{21FD3A96-87B0-4A12-B5CB-F4B0D8BAD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04"/>
              <a:ext cx="0" cy="864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Oval 9">
              <a:extLst>
                <a:ext uri="{FF2B5EF4-FFF2-40B4-BE49-F238E27FC236}">
                  <a16:creationId xmlns:a16="http://schemas.microsoft.com/office/drawing/2014/main" id="{A8311FD1-0043-4DC4-B805-8C136D1EF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44"/>
              <a:ext cx="333" cy="1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1" name="Oval 11">
              <a:extLst>
                <a:ext uri="{FF2B5EF4-FFF2-40B4-BE49-F238E27FC236}">
                  <a16:creationId xmlns:a16="http://schemas.microsoft.com/office/drawing/2014/main" id="{E02E514C-6291-4CB6-808B-D09419D8D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00"/>
              <a:ext cx="333" cy="13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2" name="AutoShape 3">
              <a:extLst>
                <a:ext uri="{FF2B5EF4-FFF2-40B4-BE49-F238E27FC236}">
                  <a16:creationId xmlns:a16="http://schemas.microsoft.com/office/drawing/2014/main" id="{174789C8-568E-4E03-90C0-AE57FC11E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28"/>
              <a:ext cx="480" cy="336"/>
            </a:xfrm>
            <a:custGeom>
              <a:avLst/>
              <a:gdLst>
                <a:gd name="T0" fmla="*/ 9 w 21600"/>
                <a:gd name="T1" fmla="*/ 3 h 21600"/>
                <a:gd name="T2" fmla="*/ 5 w 21600"/>
                <a:gd name="T3" fmla="*/ 5 h 21600"/>
                <a:gd name="T4" fmla="*/ 1 w 21600"/>
                <a:gd name="T5" fmla="*/ 3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Oval 15">
              <a:extLst>
                <a:ext uri="{FF2B5EF4-FFF2-40B4-BE49-F238E27FC236}">
                  <a16:creationId xmlns:a16="http://schemas.microsoft.com/office/drawing/2014/main" id="{3C29FB87-7668-4B81-ADFE-E1BE1A828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08"/>
              <a:ext cx="48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64" name="Text Box 17">
            <a:extLst>
              <a:ext uri="{FF2B5EF4-FFF2-40B4-BE49-F238E27FC236}">
                <a16:creationId xmlns:a16="http://schemas.microsoft.com/office/drawing/2014/main" id="{3D38671F-C1C5-419F-9F21-F1B76AE0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66800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Plants apical bud present</a:t>
            </a:r>
          </a:p>
        </p:txBody>
      </p:sp>
      <p:grpSp>
        <p:nvGrpSpPr>
          <p:cNvPr id="15365" name="Group 18">
            <a:extLst>
              <a:ext uri="{FF2B5EF4-FFF2-40B4-BE49-F238E27FC236}">
                <a16:creationId xmlns:a16="http://schemas.microsoft.com/office/drawing/2014/main" id="{77CCE5A8-C27A-4A4C-BF37-AAD149699F23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609600"/>
            <a:ext cx="1138238" cy="1676400"/>
            <a:chOff x="480" y="1008"/>
            <a:chExt cx="717" cy="1056"/>
          </a:xfrm>
        </p:grpSpPr>
        <p:sp>
          <p:nvSpPr>
            <p:cNvPr id="15402" name="Line 19">
              <a:extLst>
                <a:ext uri="{FF2B5EF4-FFF2-40B4-BE49-F238E27FC236}">
                  <a16:creationId xmlns:a16="http://schemas.microsoft.com/office/drawing/2014/main" id="{AA913E51-0A16-43FB-BA03-AD7515867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04"/>
              <a:ext cx="0" cy="864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20">
              <a:extLst>
                <a:ext uri="{FF2B5EF4-FFF2-40B4-BE49-F238E27FC236}">
                  <a16:creationId xmlns:a16="http://schemas.microsoft.com/office/drawing/2014/main" id="{C60D977B-525D-42EC-946E-21F10D40F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04"/>
              <a:ext cx="0" cy="864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Oval 21">
              <a:extLst>
                <a:ext uri="{FF2B5EF4-FFF2-40B4-BE49-F238E27FC236}">
                  <a16:creationId xmlns:a16="http://schemas.microsoft.com/office/drawing/2014/main" id="{818752AD-59EA-4C05-97CA-5A10B4C4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44"/>
              <a:ext cx="333" cy="1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5" name="Oval 22">
              <a:extLst>
                <a:ext uri="{FF2B5EF4-FFF2-40B4-BE49-F238E27FC236}">
                  <a16:creationId xmlns:a16="http://schemas.microsoft.com/office/drawing/2014/main" id="{4F3319AB-1370-4EFB-892E-1C8AAA78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00"/>
              <a:ext cx="333" cy="13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6" name="AutoShape 23">
              <a:extLst>
                <a:ext uri="{FF2B5EF4-FFF2-40B4-BE49-F238E27FC236}">
                  <a16:creationId xmlns:a16="http://schemas.microsoft.com/office/drawing/2014/main" id="{91B239D6-9E0A-4B7A-BCB8-E0FF8ACA1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28"/>
              <a:ext cx="480" cy="336"/>
            </a:xfrm>
            <a:custGeom>
              <a:avLst/>
              <a:gdLst>
                <a:gd name="T0" fmla="*/ 9 w 21600"/>
                <a:gd name="T1" fmla="*/ 3 h 21600"/>
                <a:gd name="T2" fmla="*/ 5 w 21600"/>
                <a:gd name="T3" fmla="*/ 5 h 21600"/>
                <a:gd name="T4" fmla="*/ 1 w 21600"/>
                <a:gd name="T5" fmla="*/ 3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Oval 24">
              <a:extLst>
                <a:ext uri="{FF2B5EF4-FFF2-40B4-BE49-F238E27FC236}">
                  <a16:creationId xmlns:a16="http://schemas.microsoft.com/office/drawing/2014/main" id="{E1251EB5-5229-4D9B-A213-C1132503B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08"/>
              <a:ext cx="48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66" name="Text Box 25">
            <a:extLst>
              <a:ext uri="{FF2B5EF4-FFF2-40B4-BE49-F238E27FC236}">
                <a16:creationId xmlns:a16="http://schemas.microsoft.com/office/drawing/2014/main" id="{5A0889C5-6B05-4C5D-8B68-7B260792D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66800"/>
            <a:ext cx="243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Lateral buds are dormant</a:t>
            </a:r>
          </a:p>
        </p:txBody>
      </p:sp>
      <p:sp>
        <p:nvSpPr>
          <p:cNvPr id="15367" name="Line 27">
            <a:extLst>
              <a:ext uri="{FF2B5EF4-FFF2-40B4-BE49-F238E27FC236}">
                <a16:creationId xmlns:a16="http://schemas.microsoft.com/office/drawing/2014/main" id="{939D63BE-ED96-4586-AF4D-AE5648459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590800"/>
            <a:ext cx="0" cy="13716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28">
            <a:extLst>
              <a:ext uri="{FF2B5EF4-FFF2-40B4-BE49-F238E27FC236}">
                <a16:creationId xmlns:a16="http://schemas.microsoft.com/office/drawing/2014/main" id="{F2ADC45A-3B4F-4860-AE2E-00C974154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590800"/>
            <a:ext cx="0" cy="13716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Oval 29">
            <a:extLst>
              <a:ext uri="{FF2B5EF4-FFF2-40B4-BE49-F238E27FC236}">
                <a16:creationId xmlns:a16="http://schemas.microsoft.com/office/drawing/2014/main" id="{B22EC5AF-392A-4385-B34B-24397B55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528638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Oval 30">
            <a:extLst>
              <a:ext uri="{FF2B5EF4-FFF2-40B4-BE49-F238E27FC236}">
                <a16:creationId xmlns:a16="http://schemas.microsoft.com/office/drawing/2014/main" id="{D7FC211B-E7D7-439A-A5CC-811FD862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3200"/>
            <a:ext cx="528638" cy="2174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AutoShape 31">
            <a:extLst>
              <a:ext uri="{FF2B5EF4-FFF2-40B4-BE49-F238E27FC236}">
                <a16:creationId xmlns:a16="http://schemas.microsoft.com/office/drawing/2014/main" id="{D311F79B-3C12-416F-A0CD-60B438FD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81400"/>
            <a:ext cx="762000" cy="533400"/>
          </a:xfrm>
          <a:custGeom>
            <a:avLst/>
            <a:gdLst>
              <a:gd name="T0" fmla="*/ 23521459 w 21600"/>
              <a:gd name="T1" fmla="*/ 6586009 h 21600"/>
              <a:gd name="T2" fmla="*/ 13440833 w 21600"/>
              <a:gd name="T3" fmla="*/ 13172018 h 21600"/>
              <a:gd name="T4" fmla="*/ 3360208 w 21600"/>
              <a:gd name="T5" fmla="*/ 6586009 h 21600"/>
              <a:gd name="T6" fmla="*/ 134408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Oval 32">
            <a:extLst>
              <a:ext uri="{FF2B5EF4-FFF2-40B4-BE49-F238E27FC236}">
                <a16:creationId xmlns:a16="http://schemas.microsoft.com/office/drawing/2014/main" id="{A826AA05-3528-4A39-8A52-8B081F26C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762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3" name="Text Box 33">
            <a:extLst>
              <a:ext uri="{FF2B5EF4-FFF2-40B4-BE49-F238E27FC236}">
                <a16:creationId xmlns:a16="http://schemas.microsoft.com/office/drawing/2014/main" id="{B1C70F88-A972-4554-ADB5-C6ACEE29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43200"/>
            <a:ext cx="1981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Apical bud replaced with plug of auxin</a:t>
            </a:r>
          </a:p>
        </p:txBody>
      </p:sp>
      <p:sp>
        <p:nvSpPr>
          <p:cNvPr id="15374" name="Text Box 41">
            <a:extLst>
              <a:ext uri="{FF2B5EF4-FFF2-40B4-BE49-F238E27FC236}">
                <a16:creationId xmlns:a16="http://schemas.microsoft.com/office/drawing/2014/main" id="{62EB52BB-E395-4845-BE93-32669C1A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1800"/>
            <a:ext cx="243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Lateral buds are dormant</a:t>
            </a:r>
          </a:p>
        </p:txBody>
      </p:sp>
      <p:sp>
        <p:nvSpPr>
          <p:cNvPr id="15375" name="Line 43">
            <a:extLst>
              <a:ext uri="{FF2B5EF4-FFF2-40B4-BE49-F238E27FC236}">
                <a16:creationId xmlns:a16="http://schemas.microsoft.com/office/drawing/2014/main" id="{5C29532F-A261-466E-A72A-7951659EB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43200"/>
            <a:ext cx="0" cy="13716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44">
            <a:extLst>
              <a:ext uri="{FF2B5EF4-FFF2-40B4-BE49-F238E27FC236}">
                <a16:creationId xmlns:a16="http://schemas.microsoft.com/office/drawing/2014/main" id="{BBE80779-7BC2-4182-AAAD-3367C4E74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43200"/>
            <a:ext cx="0" cy="13716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Oval 45">
            <a:extLst>
              <a:ext uri="{FF2B5EF4-FFF2-40B4-BE49-F238E27FC236}">
                <a16:creationId xmlns:a16="http://schemas.microsoft.com/office/drawing/2014/main" id="{B24524BE-663C-4C25-988C-3043E6CE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124200"/>
            <a:ext cx="528638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Oval 46">
            <a:extLst>
              <a:ext uri="{FF2B5EF4-FFF2-40B4-BE49-F238E27FC236}">
                <a16:creationId xmlns:a16="http://schemas.microsoft.com/office/drawing/2014/main" id="{DC592C78-5725-4F40-8324-CE493D5FE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28638" cy="2174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9" name="AutoShape 47">
            <a:extLst>
              <a:ext uri="{FF2B5EF4-FFF2-40B4-BE49-F238E27FC236}">
                <a16:creationId xmlns:a16="http://schemas.microsoft.com/office/drawing/2014/main" id="{CE200552-A1FA-4B18-865D-6966B8F5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762000" cy="533400"/>
          </a:xfrm>
          <a:custGeom>
            <a:avLst/>
            <a:gdLst>
              <a:gd name="T0" fmla="*/ 23521459 w 21600"/>
              <a:gd name="T1" fmla="*/ 6586009 h 21600"/>
              <a:gd name="T2" fmla="*/ 13440833 w 21600"/>
              <a:gd name="T3" fmla="*/ 13172018 h 21600"/>
              <a:gd name="T4" fmla="*/ 3360208 w 21600"/>
              <a:gd name="T5" fmla="*/ 6586009 h 21600"/>
              <a:gd name="T6" fmla="*/ 134408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Oval 48">
            <a:extLst>
              <a:ext uri="{FF2B5EF4-FFF2-40B4-BE49-F238E27FC236}">
                <a16:creationId xmlns:a16="http://schemas.microsoft.com/office/drawing/2014/main" id="{1F1E0221-ABF4-48FE-BE31-9A640376C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762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381" name="Group 56">
            <a:extLst>
              <a:ext uri="{FF2B5EF4-FFF2-40B4-BE49-F238E27FC236}">
                <a16:creationId xmlns:a16="http://schemas.microsoft.com/office/drawing/2014/main" id="{6EDD1E7D-7D1C-484D-B9DC-EA11E35CA19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648200"/>
            <a:ext cx="1138238" cy="1676400"/>
            <a:chOff x="528" y="2928"/>
            <a:chExt cx="717" cy="1056"/>
          </a:xfrm>
        </p:grpSpPr>
        <p:sp>
          <p:nvSpPr>
            <p:cNvPr id="15396" name="Line 49">
              <a:extLst>
                <a:ext uri="{FF2B5EF4-FFF2-40B4-BE49-F238E27FC236}">
                  <a16:creationId xmlns:a16="http://schemas.microsoft.com/office/drawing/2014/main" id="{2C663953-76F5-4FA7-B882-397D1C525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24"/>
              <a:ext cx="0" cy="864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50">
              <a:extLst>
                <a:ext uri="{FF2B5EF4-FFF2-40B4-BE49-F238E27FC236}">
                  <a16:creationId xmlns:a16="http://schemas.microsoft.com/office/drawing/2014/main" id="{1E6927D2-CD9B-428D-ABBE-2232BE605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024"/>
              <a:ext cx="0" cy="864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Oval 51">
              <a:extLst>
                <a:ext uri="{FF2B5EF4-FFF2-40B4-BE49-F238E27FC236}">
                  <a16:creationId xmlns:a16="http://schemas.microsoft.com/office/drawing/2014/main" id="{E8AC0927-49BF-4D79-89AA-52A05FF6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64"/>
              <a:ext cx="333" cy="1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9" name="Oval 52">
              <a:extLst>
                <a:ext uri="{FF2B5EF4-FFF2-40B4-BE49-F238E27FC236}">
                  <a16:creationId xmlns:a16="http://schemas.microsoft.com/office/drawing/2014/main" id="{E0C3A90F-3E89-410E-BF95-6D5CE163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120"/>
              <a:ext cx="333" cy="13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0" name="AutoShape 53">
              <a:extLst>
                <a:ext uri="{FF2B5EF4-FFF2-40B4-BE49-F238E27FC236}">
                  <a16:creationId xmlns:a16="http://schemas.microsoft.com/office/drawing/2014/main" id="{55887642-408D-4AC6-ACF8-CDAD37194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648"/>
              <a:ext cx="480" cy="336"/>
            </a:xfrm>
            <a:custGeom>
              <a:avLst/>
              <a:gdLst>
                <a:gd name="T0" fmla="*/ 9 w 21600"/>
                <a:gd name="T1" fmla="*/ 3 h 21600"/>
                <a:gd name="T2" fmla="*/ 5 w 21600"/>
                <a:gd name="T3" fmla="*/ 5 h 21600"/>
                <a:gd name="T4" fmla="*/ 1 w 21600"/>
                <a:gd name="T5" fmla="*/ 3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Oval 54">
              <a:extLst>
                <a:ext uri="{FF2B5EF4-FFF2-40B4-BE49-F238E27FC236}">
                  <a16:creationId xmlns:a16="http://schemas.microsoft.com/office/drawing/2014/main" id="{68C968BD-F438-48CD-A814-1F3EFC710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928"/>
              <a:ext cx="4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82" name="Text Box 55">
            <a:extLst>
              <a:ext uri="{FF2B5EF4-FFF2-40B4-BE49-F238E27FC236}">
                <a16:creationId xmlns:a16="http://schemas.microsoft.com/office/drawing/2014/main" id="{F5D62EEF-B82A-4D11-A8AF-4ADCA45AB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76800"/>
            <a:ext cx="1981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Apical bud replaced plain plug – No auxin</a:t>
            </a:r>
          </a:p>
        </p:txBody>
      </p:sp>
      <p:sp>
        <p:nvSpPr>
          <p:cNvPr id="15383" name="Text Box 64">
            <a:extLst>
              <a:ext uri="{FF2B5EF4-FFF2-40B4-BE49-F238E27FC236}">
                <a16:creationId xmlns:a16="http://schemas.microsoft.com/office/drawing/2014/main" id="{400CF2BC-46AE-4B27-8A8B-549CC0757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05400"/>
            <a:ext cx="243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Lateral buds grow</a:t>
            </a:r>
          </a:p>
        </p:txBody>
      </p:sp>
      <p:sp>
        <p:nvSpPr>
          <p:cNvPr id="15384" name="Line 65">
            <a:extLst>
              <a:ext uri="{FF2B5EF4-FFF2-40B4-BE49-F238E27FC236}">
                <a16:creationId xmlns:a16="http://schemas.microsoft.com/office/drawing/2014/main" id="{0DF412BD-A1EA-4471-878A-C2770203D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4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66">
            <a:extLst>
              <a:ext uri="{FF2B5EF4-FFF2-40B4-BE49-F238E27FC236}">
                <a16:creationId xmlns:a16="http://schemas.microsoft.com/office/drawing/2014/main" id="{45D14C2A-9A4A-4FBC-80BA-93DDEA456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67">
            <a:extLst>
              <a:ext uri="{FF2B5EF4-FFF2-40B4-BE49-F238E27FC236}">
                <a16:creationId xmlns:a16="http://schemas.microsoft.com/office/drawing/2014/main" id="{561CBD93-C788-4E35-8456-E44BF4A87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87" name="Group 70">
            <a:extLst>
              <a:ext uri="{FF2B5EF4-FFF2-40B4-BE49-F238E27FC236}">
                <a16:creationId xmlns:a16="http://schemas.microsoft.com/office/drawing/2014/main" id="{85687906-7CB0-42D2-B64E-052C747F20F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724400"/>
            <a:ext cx="1138238" cy="1676400"/>
            <a:chOff x="3120" y="2976"/>
            <a:chExt cx="717" cy="1056"/>
          </a:xfrm>
        </p:grpSpPr>
        <p:sp>
          <p:nvSpPr>
            <p:cNvPr id="15388" name="Line 58">
              <a:extLst>
                <a:ext uri="{FF2B5EF4-FFF2-40B4-BE49-F238E27FC236}">
                  <a16:creationId xmlns:a16="http://schemas.microsoft.com/office/drawing/2014/main" id="{A8FC6477-A6BF-4FC2-AC53-F8209E409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72"/>
              <a:ext cx="0" cy="864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59">
              <a:extLst>
                <a:ext uri="{FF2B5EF4-FFF2-40B4-BE49-F238E27FC236}">
                  <a16:creationId xmlns:a16="http://schemas.microsoft.com/office/drawing/2014/main" id="{A93BBB53-2AFA-4332-873D-F6AF07473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072"/>
              <a:ext cx="0" cy="864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Oval 60">
              <a:extLst>
                <a:ext uri="{FF2B5EF4-FFF2-40B4-BE49-F238E27FC236}">
                  <a16:creationId xmlns:a16="http://schemas.microsoft.com/office/drawing/2014/main" id="{98FC2708-7C61-45A2-9393-6B1622CA2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312"/>
              <a:ext cx="333" cy="1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1" name="Oval 61">
              <a:extLst>
                <a:ext uri="{FF2B5EF4-FFF2-40B4-BE49-F238E27FC236}">
                  <a16:creationId xmlns:a16="http://schemas.microsoft.com/office/drawing/2014/main" id="{68B7A3E1-D8BA-4A10-BB37-AF7EA6503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168"/>
              <a:ext cx="333" cy="13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2" name="AutoShape 62">
              <a:extLst>
                <a:ext uri="{FF2B5EF4-FFF2-40B4-BE49-F238E27FC236}">
                  <a16:creationId xmlns:a16="http://schemas.microsoft.com/office/drawing/2014/main" id="{5CAFEEBE-5BAD-4709-B1C8-4DD831884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96"/>
              <a:ext cx="480" cy="336"/>
            </a:xfrm>
            <a:custGeom>
              <a:avLst/>
              <a:gdLst>
                <a:gd name="T0" fmla="*/ 9 w 21600"/>
                <a:gd name="T1" fmla="*/ 3 h 21600"/>
                <a:gd name="T2" fmla="*/ 5 w 21600"/>
                <a:gd name="T3" fmla="*/ 5 h 21600"/>
                <a:gd name="T4" fmla="*/ 1 w 21600"/>
                <a:gd name="T5" fmla="*/ 3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Oval 63">
              <a:extLst>
                <a:ext uri="{FF2B5EF4-FFF2-40B4-BE49-F238E27FC236}">
                  <a16:creationId xmlns:a16="http://schemas.microsoft.com/office/drawing/2014/main" id="{8F248E71-F5CF-4FBF-B53D-50568A0D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976"/>
              <a:ext cx="4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4" name="Oval 68">
              <a:extLst>
                <a:ext uri="{FF2B5EF4-FFF2-40B4-BE49-F238E27FC236}">
                  <a16:creationId xmlns:a16="http://schemas.microsoft.com/office/drawing/2014/main" id="{2052587C-2647-4FC5-A9F8-DF93B34EF7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12338">
              <a:off x="3482" y="3190"/>
              <a:ext cx="192" cy="5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5" name="Oval 69">
              <a:extLst>
                <a:ext uri="{FF2B5EF4-FFF2-40B4-BE49-F238E27FC236}">
                  <a16:creationId xmlns:a16="http://schemas.microsoft.com/office/drawing/2014/main" id="{3F2D49D7-FF9B-4248-9337-58E0884964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08719">
              <a:off x="3312" y="3360"/>
              <a:ext cx="192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39B76-583F-4FF0-B775-F309F1D1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92311-30BB-4061-9F70-1A2BDE8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Redtip9845">
            <a:extLst>
              <a:ext uri="{FF2B5EF4-FFF2-40B4-BE49-F238E27FC236}">
                <a16:creationId xmlns:a16="http://schemas.microsoft.com/office/drawing/2014/main" id="{0F1896FD-156C-4FDE-99AD-7669D50B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82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>
            <a:extLst>
              <a:ext uri="{FF2B5EF4-FFF2-40B4-BE49-F238E27FC236}">
                <a16:creationId xmlns:a16="http://schemas.microsoft.com/office/drawing/2014/main" id="{6557797D-DDD5-4704-A866-0B269CA6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2852738" cy="3743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Apical dominance: inhibition of growth of side buds by auxin from apical bud.   This  is removed when the plant is pruned, allowing growth of new side shoots</a:t>
            </a: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02DA14-1D22-4095-B4A4-D1A5F55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96760-6124-4960-851F-992E1BF0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FBF8170B-87CE-40FE-9B08-28867680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3684493" cy="46166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Growth curvature effects</a:t>
            </a:r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C04D27-C3E6-4BCD-8530-FE2044969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133600"/>
            <a:ext cx="0" cy="1143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5B19185C-3F04-4DBD-9A2A-8B20891FF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133600"/>
            <a:ext cx="0" cy="1143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0E83B1A4-D95D-412B-A2E4-AC941538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276600"/>
            <a:ext cx="15240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Rectangle 14">
            <a:extLst>
              <a:ext uri="{FF2B5EF4-FFF2-40B4-BE49-F238E27FC236}">
                <a16:creationId xmlns:a16="http://schemas.microsoft.com/office/drawing/2014/main" id="{23657054-D88B-4FE2-A8FD-5FA171DE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0"/>
            <a:ext cx="228600" cy="304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Line 15">
            <a:extLst>
              <a:ext uri="{FF2B5EF4-FFF2-40B4-BE49-F238E27FC236}">
                <a16:creationId xmlns:a16="http://schemas.microsoft.com/office/drawing/2014/main" id="{1AE74373-7527-4DF0-8271-6CF0D5D9D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600200"/>
            <a:ext cx="11113" cy="1752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16">
            <a:extLst>
              <a:ext uri="{FF2B5EF4-FFF2-40B4-BE49-F238E27FC236}">
                <a16:creationId xmlns:a16="http://schemas.microsoft.com/office/drawing/2014/main" id="{9AA75AF8-E48B-4DA1-8DD3-07BACB940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1752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17">
            <a:extLst>
              <a:ext uri="{FF2B5EF4-FFF2-40B4-BE49-F238E27FC236}">
                <a16:creationId xmlns:a16="http://schemas.microsoft.com/office/drawing/2014/main" id="{C2EB064B-673B-4703-87C4-36D8EB28F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352800"/>
            <a:ext cx="15240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Rectangle 18">
            <a:extLst>
              <a:ext uri="{FF2B5EF4-FFF2-40B4-BE49-F238E27FC236}">
                <a16:creationId xmlns:a16="http://schemas.microsoft.com/office/drawing/2014/main" id="{79808487-FF3E-4587-99AF-B175FBFD8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295400"/>
            <a:ext cx="228600" cy="304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Text Box 19">
            <a:extLst>
              <a:ext uri="{FF2B5EF4-FFF2-40B4-BE49-F238E27FC236}">
                <a16:creationId xmlns:a16="http://schemas.microsoft.com/office/drawing/2014/main" id="{6D6CC982-2941-4F92-98C3-F94148494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00200"/>
            <a:ext cx="1676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Agar with auxin at top of shoot</a:t>
            </a:r>
          </a:p>
        </p:txBody>
      </p:sp>
      <p:sp>
        <p:nvSpPr>
          <p:cNvPr id="17420" name="Text Box 20">
            <a:extLst>
              <a:ext uri="{FF2B5EF4-FFF2-40B4-BE49-F238E27FC236}">
                <a16:creationId xmlns:a16="http://schemas.microsoft.com/office/drawing/2014/main" id="{24706A80-A244-4F66-85FD-9B0FB1F7F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7400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Growth occurs</a:t>
            </a:r>
          </a:p>
        </p:txBody>
      </p:sp>
      <p:sp>
        <p:nvSpPr>
          <p:cNvPr id="17421" name="Line 21">
            <a:extLst>
              <a:ext uri="{FF2B5EF4-FFF2-40B4-BE49-F238E27FC236}">
                <a16:creationId xmlns:a16="http://schemas.microsoft.com/office/drawing/2014/main" id="{C226A728-00BA-4DE1-9856-9CB0E9C1A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438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22">
            <a:extLst>
              <a:ext uri="{FF2B5EF4-FFF2-40B4-BE49-F238E27FC236}">
                <a16:creationId xmlns:a16="http://schemas.microsoft.com/office/drawing/2014/main" id="{87D164C1-F7B4-44A8-813A-5F551D190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4648200"/>
            <a:ext cx="0" cy="1143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23">
            <a:extLst>
              <a:ext uri="{FF2B5EF4-FFF2-40B4-BE49-F238E27FC236}">
                <a16:creationId xmlns:a16="http://schemas.microsoft.com/office/drawing/2014/main" id="{10D4EDC6-FE57-4654-A4A3-BCF8B6F55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648200"/>
            <a:ext cx="0" cy="1143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24">
            <a:extLst>
              <a:ext uri="{FF2B5EF4-FFF2-40B4-BE49-F238E27FC236}">
                <a16:creationId xmlns:a16="http://schemas.microsoft.com/office/drawing/2014/main" id="{635893F1-D215-487B-84C6-230E59232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91200"/>
            <a:ext cx="15240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Rectangle 25">
            <a:extLst>
              <a:ext uri="{FF2B5EF4-FFF2-40B4-BE49-F238E27FC236}">
                <a16:creationId xmlns:a16="http://schemas.microsoft.com/office/drawing/2014/main" id="{4020AA14-03D7-403D-8438-F809926AC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43400"/>
            <a:ext cx="228600" cy="304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6" name="Line 26">
            <a:extLst>
              <a:ext uri="{FF2B5EF4-FFF2-40B4-BE49-F238E27FC236}">
                <a16:creationId xmlns:a16="http://schemas.microsoft.com/office/drawing/2014/main" id="{56AEB0CC-4CA0-428E-9BE0-365D7D22F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3" y="4648200"/>
            <a:ext cx="0" cy="1143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27">
            <a:extLst>
              <a:ext uri="{FF2B5EF4-FFF2-40B4-BE49-F238E27FC236}">
                <a16:creationId xmlns:a16="http://schemas.microsoft.com/office/drawing/2014/main" id="{EC73848E-CCB1-4D5B-9C9E-816FE2E11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648200"/>
            <a:ext cx="0" cy="1143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8">
            <a:extLst>
              <a:ext uri="{FF2B5EF4-FFF2-40B4-BE49-F238E27FC236}">
                <a16:creationId xmlns:a16="http://schemas.microsoft.com/office/drawing/2014/main" id="{772AB145-4FE8-4D9B-AE2E-ED25D2CB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791200"/>
            <a:ext cx="15240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Freeform 30">
            <a:extLst>
              <a:ext uri="{FF2B5EF4-FFF2-40B4-BE49-F238E27FC236}">
                <a16:creationId xmlns:a16="http://schemas.microsoft.com/office/drawing/2014/main" id="{DBEDCB87-9DEE-4D07-B586-6688C24CC6A9}"/>
              </a:ext>
            </a:extLst>
          </p:cNvPr>
          <p:cNvSpPr>
            <a:spLocks/>
          </p:cNvSpPr>
          <p:nvPr/>
        </p:nvSpPr>
        <p:spPr bwMode="auto">
          <a:xfrm>
            <a:off x="5168900" y="4406900"/>
            <a:ext cx="241300" cy="241300"/>
          </a:xfrm>
          <a:custGeom>
            <a:avLst/>
            <a:gdLst>
              <a:gd name="T0" fmla="*/ 12700 w 152"/>
              <a:gd name="T1" fmla="*/ 241300 h 152"/>
              <a:gd name="T2" fmla="*/ 12700 w 152"/>
              <a:gd name="T3" fmla="*/ 88900 h 152"/>
              <a:gd name="T4" fmla="*/ 88900 w 152"/>
              <a:gd name="T5" fmla="*/ 12700 h 152"/>
              <a:gd name="T6" fmla="*/ 241300 w 152"/>
              <a:gd name="T7" fmla="*/ 1270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8" y="152"/>
                </a:moveTo>
                <a:cubicBezTo>
                  <a:pt x="4" y="116"/>
                  <a:pt x="0" y="80"/>
                  <a:pt x="8" y="56"/>
                </a:cubicBezTo>
                <a:cubicBezTo>
                  <a:pt x="16" y="32"/>
                  <a:pt x="32" y="16"/>
                  <a:pt x="56" y="8"/>
                </a:cubicBezTo>
                <a:cubicBezTo>
                  <a:pt x="80" y="0"/>
                  <a:pt x="116" y="4"/>
                  <a:pt x="152" y="8"/>
                </a:cubicBezTo>
              </a:path>
            </a:pathLst>
          </a:custGeom>
          <a:noFill/>
          <a:ln w="57150" cmpd="sng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Freeform 31">
            <a:extLst>
              <a:ext uri="{FF2B5EF4-FFF2-40B4-BE49-F238E27FC236}">
                <a16:creationId xmlns:a16="http://schemas.microsoft.com/office/drawing/2014/main" id="{4CEDFFD4-A0F0-43CA-9E30-0D1A9DF17F68}"/>
              </a:ext>
            </a:extLst>
          </p:cNvPr>
          <p:cNvSpPr>
            <a:spLocks/>
          </p:cNvSpPr>
          <p:nvPr/>
        </p:nvSpPr>
        <p:spPr bwMode="auto">
          <a:xfrm>
            <a:off x="5410200" y="4572000"/>
            <a:ext cx="76200" cy="88900"/>
          </a:xfrm>
          <a:custGeom>
            <a:avLst/>
            <a:gdLst>
              <a:gd name="T0" fmla="*/ 4011 w 152"/>
              <a:gd name="T1" fmla="*/ 88900 h 152"/>
              <a:gd name="T2" fmla="*/ 4011 w 152"/>
              <a:gd name="T3" fmla="*/ 32753 h 152"/>
              <a:gd name="T4" fmla="*/ 28074 w 152"/>
              <a:gd name="T5" fmla="*/ 4679 h 152"/>
              <a:gd name="T6" fmla="*/ 76200 w 152"/>
              <a:gd name="T7" fmla="*/ 4679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8" y="152"/>
                </a:moveTo>
                <a:cubicBezTo>
                  <a:pt x="4" y="116"/>
                  <a:pt x="0" y="80"/>
                  <a:pt x="8" y="56"/>
                </a:cubicBezTo>
                <a:cubicBezTo>
                  <a:pt x="16" y="32"/>
                  <a:pt x="32" y="16"/>
                  <a:pt x="56" y="8"/>
                </a:cubicBezTo>
                <a:cubicBezTo>
                  <a:pt x="80" y="0"/>
                  <a:pt x="116" y="4"/>
                  <a:pt x="152" y="8"/>
                </a:cubicBezTo>
              </a:path>
            </a:pathLst>
          </a:custGeom>
          <a:noFill/>
          <a:ln w="57150" cmpd="sng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Rectangle 29">
            <a:extLst>
              <a:ext uri="{FF2B5EF4-FFF2-40B4-BE49-F238E27FC236}">
                <a16:creationId xmlns:a16="http://schemas.microsoft.com/office/drawing/2014/main" id="{13E7329A-6BA7-49DD-A8CB-0DC5A07C1A12}"/>
              </a:ext>
            </a:extLst>
          </p:cNvPr>
          <p:cNvSpPr>
            <a:spLocks noChangeArrowheads="1"/>
          </p:cNvSpPr>
          <p:nvPr/>
        </p:nvSpPr>
        <p:spPr bwMode="auto">
          <a:xfrm rot="2072590">
            <a:off x="5257800" y="4191000"/>
            <a:ext cx="228600" cy="3048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2" name="Text Box 32">
            <a:extLst>
              <a:ext uri="{FF2B5EF4-FFF2-40B4-BE49-F238E27FC236}">
                <a16:creationId xmlns:a16="http://schemas.microsoft.com/office/drawing/2014/main" id="{8C5DF1B2-FA8C-40ED-BC54-8ECD6BBBD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00600"/>
            <a:ext cx="1600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Shoot bends</a:t>
            </a:r>
          </a:p>
        </p:txBody>
      </p:sp>
      <p:sp>
        <p:nvSpPr>
          <p:cNvPr id="17433" name="Line 34">
            <a:extLst>
              <a:ext uri="{FF2B5EF4-FFF2-40B4-BE49-F238E27FC236}">
                <a16:creationId xmlns:a16="http://schemas.microsoft.com/office/drawing/2014/main" id="{88239FD4-E4B1-46AD-9E2F-82DA55CD2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661AC8-7E32-4F2D-8E5F-948C780F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39413-A2B9-408A-A17F-71F9F554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A2E41C6C-5178-4A1E-BD26-34FE0BE3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382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IAA and phototropism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chemeClr val="accent2"/>
                </a:solidFill>
              </a:rPr>
              <a:t>Phototropism = directional growth movement by a plant in response to light from one direction</a:t>
            </a:r>
            <a:r>
              <a:rPr lang="en-GB" altLang="en-US" b="1"/>
              <a:t>.</a:t>
            </a:r>
          </a:p>
        </p:txBody>
      </p:sp>
      <p:pic>
        <p:nvPicPr>
          <p:cNvPr id="18435" name="Picture 3" descr="3224">
            <a:extLst>
              <a:ext uri="{FF2B5EF4-FFF2-40B4-BE49-F238E27FC236}">
                <a16:creationId xmlns:a16="http://schemas.microsoft.com/office/drawing/2014/main" id="{91914CB2-2A99-4F78-83B6-4B9D4AA2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50292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6" name="Group 24">
            <a:extLst>
              <a:ext uri="{FF2B5EF4-FFF2-40B4-BE49-F238E27FC236}">
                <a16:creationId xmlns:a16="http://schemas.microsoft.com/office/drawing/2014/main" id="{B737DF9F-2233-49F6-8AA9-E9094EC5500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667000"/>
            <a:ext cx="1447800" cy="1676400"/>
            <a:chOff x="2880" y="2544"/>
            <a:chExt cx="1296" cy="1104"/>
          </a:xfrm>
        </p:grpSpPr>
        <p:sp>
          <p:nvSpPr>
            <p:cNvPr id="18438" name="Line 8">
              <a:extLst>
                <a:ext uri="{FF2B5EF4-FFF2-40B4-BE49-F238E27FC236}">
                  <a16:creationId xmlns:a16="http://schemas.microsoft.com/office/drawing/2014/main" id="{0AADCF79-302F-4FC1-9110-B83C3C5BE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928"/>
              <a:ext cx="0" cy="72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9">
              <a:extLst>
                <a:ext uri="{FF2B5EF4-FFF2-40B4-BE49-F238E27FC236}">
                  <a16:creationId xmlns:a16="http://schemas.microsoft.com/office/drawing/2014/main" id="{DDB4C131-35BA-4FCB-B3FE-53D74CA21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28"/>
              <a:ext cx="0" cy="72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10">
              <a:extLst>
                <a:ext uri="{FF2B5EF4-FFF2-40B4-BE49-F238E27FC236}">
                  <a16:creationId xmlns:a16="http://schemas.microsoft.com/office/drawing/2014/main" id="{C8696973-8EEA-4013-AD24-505C1A64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648"/>
              <a:ext cx="960" cy="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Freeform 11">
              <a:extLst>
                <a:ext uri="{FF2B5EF4-FFF2-40B4-BE49-F238E27FC236}">
                  <a16:creationId xmlns:a16="http://schemas.microsoft.com/office/drawing/2014/main" id="{F2F2790D-ABF2-4DD4-8685-AF92EBFC1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" y="2640"/>
              <a:ext cx="200" cy="288"/>
            </a:xfrm>
            <a:custGeom>
              <a:avLst/>
              <a:gdLst>
                <a:gd name="T0" fmla="*/ 11 w 152"/>
                <a:gd name="T1" fmla="*/ 288 h 152"/>
                <a:gd name="T2" fmla="*/ 11 w 152"/>
                <a:gd name="T3" fmla="*/ 106 h 152"/>
                <a:gd name="T4" fmla="*/ 74 w 152"/>
                <a:gd name="T5" fmla="*/ 15 h 152"/>
                <a:gd name="T6" fmla="*/ 200 w 152"/>
                <a:gd name="T7" fmla="*/ 15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52"/>
                <a:gd name="T14" fmla="*/ 152 w 15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52">
                  <a:moveTo>
                    <a:pt x="8" y="152"/>
                  </a:moveTo>
                  <a:cubicBezTo>
                    <a:pt x="4" y="116"/>
                    <a:pt x="0" y="80"/>
                    <a:pt x="8" y="56"/>
                  </a:cubicBezTo>
                  <a:cubicBezTo>
                    <a:pt x="16" y="32"/>
                    <a:pt x="32" y="16"/>
                    <a:pt x="56" y="8"/>
                  </a:cubicBezTo>
                  <a:cubicBezTo>
                    <a:pt x="80" y="0"/>
                    <a:pt x="116" y="4"/>
                    <a:pt x="152" y="8"/>
                  </a:cubicBezTo>
                </a:path>
              </a:pathLst>
            </a:custGeom>
            <a:noFill/>
            <a:ln w="5715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Freeform 12">
              <a:extLst>
                <a:ext uri="{FF2B5EF4-FFF2-40B4-BE49-F238E27FC236}">
                  <a16:creationId xmlns:a16="http://schemas.microsoft.com/office/drawing/2014/main" id="{49803757-BEBE-4B1A-94FD-5A762310F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784"/>
              <a:ext cx="48" cy="152"/>
            </a:xfrm>
            <a:custGeom>
              <a:avLst/>
              <a:gdLst>
                <a:gd name="T0" fmla="*/ 3 w 152"/>
                <a:gd name="T1" fmla="*/ 152 h 152"/>
                <a:gd name="T2" fmla="*/ 3 w 152"/>
                <a:gd name="T3" fmla="*/ 56 h 152"/>
                <a:gd name="T4" fmla="*/ 18 w 152"/>
                <a:gd name="T5" fmla="*/ 8 h 152"/>
                <a:gd name="T6" fmla="*/ 48 w 152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152"/>
                <a:gd name="T14" fmla="*/ 152 w 15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152">
                  <a:moveTo>
                    <a:pt x="8" y="152"/>
                  </a:moveTo>
                  <a:cubicBezTo>
                    <a:pt x="4" y="116"/>
                    <a:pt x="0" y="80"/>
                    <a:pt x="8" y="56"/>
                  </a:cubicBezTo>
                  <a:cubicBezTo>
                    <a:pt x="16" y="32"/>
                    <a:pt x="32" y="16"/>
                    <a:pt x="56" y="8"/>
                  </a:cubicBezTo>
                  <a:cubicBezTo>
                    <a:pt x="80" y="0"/>
                    <a:pt x="116" y="4"/>
                    <a:pt x="152" y="8"/>
                  </a:cubicBezTo>
                </a:path>
              </a:pathLst>
            </a:custGeom>
            <a:noFill/>
            <a:ln w="5715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Oval 14">
              <a:extLst>
                <a:ext uri="{FF2B5EF4-FFF2-40B4-BE49-F238E27FC236}">
                  <a16:creationId xmlns:a16="http://schemas.microsoft.com/office/drawing/2014/main" id="{DBD8E579-B3A0-4EC2-9D9F-027D5B0263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00420" flipV="1">
              <a:off x="3216" y="2544"/>
              <a:ext cx="480" cy="24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4" name="Rectangle 15">
              <a:extLst>
                <a:ext uri="{FF2B5EF4-FFF2-40B4-BE49-F238E27FC236}">
                  <a16:creationId xmlns:a16="http://schemas.microsoft.com/office/drawing/2014/main" id="{C90A4BE8-52AE-4761-A7B7-45B65C60D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84"/>
              <a:ext cx="144" cy="864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5" name="Oval 16">
              <a:extLst>
                <a:ext uri="{FF2B5EF4-FFF2-40B4-BE49-F238E27FC236}">
                  <a16:creationId xmlns:a16="http://schemas.microsoft.com/office/drawing/2014/main" id="{C745F7AB-B0B9-479E-80F5-C988939A7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8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6" name="Oval 17">
              <a:extLst>
                <a:ext uri="{FF2B5EF4-FFF2-40B4-BE49-F238E27FC236}">
                  <a16:creationId xmlns:a16="http://schemas.microsoft.com/office/drawing/2014/main" id="{FC675A12-4960-4C6A-B443-DC048BBA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7" name="Oval 18">
              <a:extLst>
                <a:ext uri="{FF2B5EF4-FFF2-40B4-BE49-F238E27FC236}">
                  <a16:creationId xmlns:a16="http://schemas.microsoft.com/office/drawing/2014/main" id="{9E242487-BEE8-4AAF-9B33-9C022A1E9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4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8" name="Oval 19">
              <a:extLst>
                <a:ext uri="{FF2B5EF4-FFF2-40B4-BE49-F238E27FC236}">
                  <a16:creationId xmlns:a16="http://schemas.microsoft.com/office/drawing/2014/main" id="{F8924F12-D83B-4334-986B-DCDBE3751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8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9" name="Oval 20">
              <a:extLst>
                <a:ext uri="{FF2B5EF4-FFF2-40B4-BE49-F238E27FC236}">
                  <a16:creationId xmlns:a16="http://schemas.microsoft.com/office/drawing/2014/main" id="{D5B3FBEE-4DEB-481E-A5F9-D129A418B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3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0" name="Line 21">
              <a:extLst>
                <a:ext uri="{FF2B5EF4-FFF2-40B4-BE49-F238E27FC236}">
                  <a16:creationId xmlns:a16="http://schemas.microsoft.com/office/drawing/2014/main" id="{B7D3F8E4-557A-4050-9AD5-675F38F08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736"/>
              <a:ext cx="38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22">
              <a:extLst>
                <a:ext uri="{FF2B5EF4-FFF2-40B4-BE49-F238E27FC236}">
                  <a16:creationId xmlns:a16="http://schemas.microsoft.com/office/drawing/2014/main" id="{139FD44D-0147-4C8E-BF73-30A55801D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024"/>
              <a:ext cx="38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7" name="Text Box 23">
            <a:extLst>
              <a:ext uri="{FF2B5EF4-FFF2-40B4-BE49-F238E27FC236}">
                <a16:creationId xmlns:a16="http://schemas.microsoft.com/office/drawing/2014/main" id="{6B3AA5D7-B19E-4F97-925A-7E5832C7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95600"/>
            <a:ext cx="22860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Light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The shoot bends due to a higher auxin concentration on the shade side of the shoot.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8D40DA-E9B2-4D6A-92D2-4792E556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448DD-D6B0-486F-B37E-29238D9E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phototropism">
            <a:extLst>
              <a:ext uri="{FF2B5EF4-FFF2-40B4-BE49-F238E27FC236}">
                <a16:creationId xmlns:a16="http://schemas.microsoft.com/office/drawing/2014/main" id="{8C246E51-3ED6-4B49-A316-5D0BDD98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0"/>
            <a:ext cx="62817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5">
            <a:extLst>
              <a:ext uri="{FF2B5EF4-FFF2-40B4-BE49-F238E27FC236}">
                <a16:creationId xmlns:a16="http://schemas.microsoft.com/office/drawing/2014/main" id="{50284D57-7AB3-4705-9038-D8BAA9178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143000"/>
            <a:ext cx="2209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Greater auxin concentration on this side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6407FD-3CED-48D8-8252-F1639DC5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773187-C359-49BC-93E8-F4BCC9D7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>
            <a:extLst>
              <a:ext uri="{FF2B5EF4-FFF2-40B4-BE49-F238E27FC236}">
                <a16:creationId xmlns:a16="http://schemas.microsoft.com/office/drawing/2014/main" id="{90A8496A-BE70-47FA-B55E-3AF33442927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0" y="304800"/>
            <a:ext cx="8810625" cy="1238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227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99"/>
                </a:solidFill>
                <a:latin typeface="Calibri" panose="020F0502020204030204" pitchFamily="34" charset="0"/>
              </a:rPr>
              <a:t>Hormonal Influences on growth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B45E5A92-5E3F-49B4-B93C-4FA7BD028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447800"/>
            <a:ext cx="6858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Learning Outcomes:</a:t>
            </a:r>
          </a:p>
          <a:p>
            <a:pPr eaLnBrk="1" hangingPunct="1">
              <a:spcBef>
                <a:spcPct val="50000"/>
              </a:spcBef>
              <a:buFontTx/>
              <a:buAutoNum type="romanLcParenR"/>
            </a:pPr>
            <a:r>
              <a:rPr lang="en-GB" altLang="en-US" sz="2000"/>
              <a:t>Pituitary hormones – the role of the pituitary gland in the control of growth and development involving human growth hormone (GH) and thyroid stimulating hormone (TSH). (The role of thyroxine).</a:t>
            </a:r>
          </a:p>
          <a:p>
            <a:pPr eaLnBrk="1" hangingPunct="1">
              <a:spcBef>
                <a:spcPct val="50000"/>
              </a:spcBef>
              <a:buFontTx/>
              <a:buAutoNum type="romanLcParenR"/>
            </a:pPr>
            <a:r>
              <a:rPr lang="en-GB" altLang="en-US" sz="2000"/>
              <a:t>Plant growth substances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000"/>
              <a:t>	Indole acetic acid (IAA)  -site of production, effects at cellular and organ levels, role in apical dominance, leaf abscission and fruit formation.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000"/>
              <a:t>	Gibberellic acid (GA) – Effects of GA on dormancy and in dwarf varieties of plants, role of GA in </a:t>
            </a:r>
            <a:r>
              <a:rPr lang="en-GB" altLang="en-US" sz="2000">
                <a:latin typeface="Symbol" panose="05050102010706020507" pitchFamily="18" charset="2"/>
              </a:rPr>
              <a:t>a</a:t>
            </a:r>
            <a:r>
              <a:rPr lang="en-GB" altLang="en-US" sz="2000"/>
              <a:t>-amylase induction in barley grains.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000"/>
              <a:t>iii) 	Practical applications of plant growth substances as illustrated by herbicides and rooting powders.</a:t>
            </a:r>
          </a:p>
        </p:txBody>
      </p:sp>
      <p:pic>
        <p:nvPicPr>
          <p:cNvPr id="3076" name="Picture 6" descr="pituitary_brain2a">
            <a:extLst>
              <a:ext uri="{FF2B5EF4-FFF2-40B4-BE49-F238E27FC236}">
                <a16:creationId xmlns:a16="http://schemas.microsoft.com/office/drawing/2014/main" id="{2596CF6C-E9CA-4195-A541-1C4171D4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20574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7" descr="http://altonweb.com/history/wadlow/wadlow1.jpg">
            <a:extLst>
              <a:ext uri="{FF2B5EF4-FFF2-40B4-BE49-F238E27FC236}">
                <a16:creationId xmlns:a16="http://schemas.microsoft.com/office/drawing/2014/main" id="{70AC04E1-0E7C-40D3-9883-A9841FD42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20113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2110B3-C00B-44C8-BC62-FEFC900D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C5E11-EA69-452D-AFC4-7BF767D0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2C830D53-2816-4560-9A9C-F240AFA83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"/>
            <a:ext cx="4854387" cy="461665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Commercial applications of auxins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2BC75216-09B8-4E1F-B077-B5D3BC313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3200400" cy="13700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chemeClr val="accent2"/>
                </a:solidFill>
              </a:rPr>
              <a:t>Parthenocarpy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Fruit development without fertilisation.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AE607790-FCC0-4DEA-9F81-2F5B7BC33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4419600" cy="1370013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chemeClr val="accent2"/>
                </a:solidFill>
              </a:rPr>
              <a:t>Delaying abscission of fruit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Prevents fruit dropping early before they are fully ripe.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1AE8B2EC-75F1-4D2E-AD39-48A43F453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3581400" cy="210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chemeClr val="accent2"/>
                </a:solidFill>
              </a:rPr>
              <a:t>Rooting powder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Stimulates the formation of adventitious roots for propagation.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FC43C171-D52B-4470-8F76-E4A45636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05200"/>
            <a:ext cx="3962400" cy="2830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chemeClr val="accent2"/>
                </a:solidFill>
              </a:rPr>
              <a:t>Herbicides (selective weedkiller)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Stimulates plants metabolism – the plant exhausts its food reserves and dies of starvation. (figure 30.22)</a:t>
            </a:r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CFA455C2-7E0D-4389-B3AE-C70E7F109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0668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5C43F938-B639-4A45-977B-EC6848E87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0480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027CFC-9B27-413D-93A3-BFCAC5F1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3B54A-31C1-47F2-A3D3-9DE5155D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98632">
            <a:extLst>
              <a:ext uri="{FF2B5EF4-FFF2-40B4-BE49-F238E27FC236}">
                <a16:creationId xmlns:a16="http://schemas.microsoft.com/office/drawing/2014/main" id="{1C0842F8-36B4-4A7E-B500-473542BCE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23749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weeds_pic">
            <a:extLst>
              <a:ext uri="{FF2B5EF4-FFF2-40B4-BE49-F238E27FC236}">
                <a16:creationId xmlns:a16="http://schemas.microsoft.com/office/drawing/2014/main" id="{CCDA5A81-EC32-4B21-91D1-38FCA6E7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336073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" descr="SpotsLawnH">
            <a:extLst>
              <a:ext uri="{FF2B5EF4-FFF2-40B4-BE49-F238E27FC236}">
                <a16:creationId xmlns:a16="http://schemas.microsoft.com/office/drawing/2014/main" id="{23A4F9A6-95ED-4AB7-99DE-834F8E20E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3581400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>
            <a:extLst>
              <a:ext uri="{FF2B5EF4-FFF2-40B4-BE49-F238E27FC236}">
                <a16:creationId xmlns:a16="http://schemas.microsoft.com/office/drawing/2014/main" id="{EE0326D4-C4B4-4304-81AC-EDE182C26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Selective weed killer (auxin)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EF0A8-438E-4D8A-B6AB-157C13A5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10F2E-C432-4FCF-BB39-CDDAC3DE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93EC8-8A27-4390-B2E6-104CAF16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0E9CB-1819-41F2-925C-262BA1FE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F64F1032-FE66-47E8-B636-3F8813EDC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7391400" cy="1552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Gibberellins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ie. Gibberellic acid (GA)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Stimulate cell division and elongation of stems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9D8169F6-D20F-4A56-8126-FCCA7D0C1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29000"/>
            <a:ext cx="4038600" cy="2830513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Effect of GA on dwarf pea seeds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GA increases the length of internodes (not the number of internodes) to overcome genetic dwarfism (fig. 30.24)</a:t>
            </a:r>
          </a:p>
        </p:txBody>
      </p:sp>
      <p:pic>
        <p:nvPicPr>
          <p:cNvPr id="23556" name="Picture 4" descr="dwarf2">
            <a:extLst>
              <a:ext uri="{FF2B5EF4-FFF2-40B4-BE49-F238E27FC236}">
                <a16:creationId xmlns:a16="http://schemas.microsoft.com/office/drawing/2014/main" id="{144ADB3B-9CC9-4173-BD79-1536D94E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23865"/>
            <a:ext cx="4419600" cy="376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>
            <a:extLst>
              <a:ext uri="{FF2B5EF4-FFF2-40B4-BE49-F238E27FC236}">
                <a16:creationId xmlns:a16="http://schemas.microsoft.com/office/drawing/2014/main" id="{77142500-F9D2-4DC0-A90B-66BFFEA53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476922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Experiments involving Gibberellins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0B8245-A0FF-4757-B9E1-D16BD8C0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FC68C-1C12-45EA-AB21-5AF3CB6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9">
            <a:extLst>
              <a:ext uri="{FF2B5EF4-FFF2-40B4-BE49-F238E27FC236}">
                <a16:creationId xmlns:a16="http://schemas.microsoft.com/office/drawing/2014/main" id="{6F9F3629-5E2B-443D-B16D-347FBF7F8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91000"/>
            <a:ext cx="1219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/>
              <a:t>gibberellin</a:t>
            </a:r>
          </a:p>
        </p:txBody>
      </p:sp>
      <p:sp>
        <p:nvSpPr>
          <p:cNvPr id="24579" name="Text Box 11">
            <a:extLst>
              <a:ext uri="{FF2B5EF4-FFF2-40B4-BE49-F238E27FC236}">
                <a16:creationId xmlns:a16="http://schemas.microsoft.com/office/drawing/2014/main" id="{767D3111-8BFF-46F4-867B-309A3FF4C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90800"/>
            <a:ext cx="838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/>
              <a:t>starch</a:t>
            </a: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EC11D662-8AF7-45F5-AD50-50D5933E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0070C0"/>
                </a:solidFill>
              </a:rPr>
              <a:t>Effect on germinating barley grains</a:t>
            </a:r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7E55E017-432A-45DE-81A7-7DA18B00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716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GA breaks dormancy of seeds</a:t>
            </a:r>
          </a:p>
        </p:txBody>
      </p:sp>
      <p:sp>
        <p:nvSpPr>
          <p:cNvPr id="24582" name="Oval 4">
            <a:extLst>
              <a:ext uri="{FF2B5EF4-FFF2-40B4-BE49-F238E27FC236}">
                <a16:creationId xmlns:a16="http://schemas.microsoft.com/office/drawing/2014/main" id="{5BC47CB9-92C7-4F35-BC7D-565BDAA7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133600"/>
            <a:ext cx="2514600" cy="3886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Oval 6">
            <a:extLst>
              <a:ext uri="{FF2B5EF4-FFF2-40B4-BE49-F238E27FC236}">
                <a16:creationId xmlns:a16="http://schemas.microsoft.com/office/drawing/2014/main" id="{3E4F7ECB-D8FF-401D-9812-A3110B28D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2286000" cy="3581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Oval 7">
            <a:extLst>
              <a:ext uri="{FF2B5EF4-FFF2-40B4-BE49-F238E27FC236}">
                <a16:creationId xmlns:a16="http://schemas.microsoft.com/office/drawing/2014/main" id="{D62E4B30-A120-460A-BFB8-503048721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1981200" cy="3352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5">
            <a:extLst>
              <a:ext uri="{FF2B5EF4-FFF2-40B4-BE49-F238E27FC236}">
                <a16:creationId xmlns:a16="http://schemas.microsoft.com/office/drawing/2014/main" id="{C52DDC87-536A-429A-99C3-1104F8AB2667}"/>
              </a:ext>
            </a:extLst>
          </p:cNvPr>
          <p:cNvSpPr>
            <a:spLocks noChangeArrowheads="1"/>
          </p:cNvSpPr>
          <p:nvPr/>
        </p:nvSpPr>
        <p:spPr bwMode="auto">
          <a:xfrm rot="-3403249">
            <a:off x="1790700" y="4610100"/>
            <a:ext cx="2133600" cy="990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Text Box 8">
            <a:extLst>
              <a:ext uri="{FF2B5EF4-FFF2-40B4-BE49-F238E27FC236}">
                <a16:creationId xmlns:a16="http://schemas.microsoft.com/office/drawing/2014/main" id="{06ED5C67-607C-4482-A78A-CF54D3B0A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0"/>
            <a:ext cx="3810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en-US"/>
              <a:t>Gibberellin is made by the embryo.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en-US"/>
              <a:t>Passed to the </a:t>
            </a:r>
            <a:r>
              <a:rPr lang="en-GB" altLang="en-US">
                <a:solidFill>
                  <a:schemeClr val="accent2"/>
                </a:solidFill>
              </a:rPr>
              <a:t>aleurone layer.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en-US"/>
              <a:t>Induces the production of </a:t>
            </a:r>
            <a:r>
              <a:rPr lang="en-GB" altLang="en-US">
                <a:latin typeface="Symbol" panose="05050102010706020507" pitchFamily="18" charset="2"/>
              </a:rPr>
              <a:t>a</a:t>
            </a:r>
            <a:r>
              <a:rPr lang="en-GB" altLang="en-US"/>
              <a:t> amylase.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en-US">
                <a:latin typeface="Symbol" panose="05050102010706020507" pitchFamily="18" charset="2"/>
              </a:rPr>
              <a:t>a</a:t>
            </a:r>
            <a:r>
              <a:rPr lang="en-GB" altLang="en-US"/>
              <a:t> amylase digests starch into maltose (sugar) allowing plant growth.</a:t>
            </a:r>
          </a:p>
        </p:txBody>
      </p:sp>
      <p:sp>
        <p:nvSpPr>
          <p:cNvPr id="24587" name="Text Box 10">
            <a:extLst>
              <a:ext uri="{FF2B5EF4-FFF2-40B4-BE49-F238E27FC236}">
                <a16:creationId xmlns:a16="http://schemas.microsoft.com/office/drawing/2014/main" id="{E5689C0B-CB9B-4720-AE40-4A2856584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48000"/>
            <a:ext cx="1219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>
                <a:latin typeface="Symbol" panose="05050102010706020507" pitchFamily="18" charset="2"/>
              </a:rPr>
              <a:t>a</a:t>
            </a:r>
            <a:r>
              <a:rPr lang="en-GB" altLang="en-US" sz="1600"/>
              <a:t> amylase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4D5E2D59-2467-4790-8784-AB7B9D3C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/>
              <a:t>sugar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8B26E29F-8FFE-45C9-9621-6C08D2E9E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81200"/>
            <a:ext cx="1371600" cy="7112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/>
              <a:t>Aleurone layer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63802D79-2998-435F-BCDD-00A87512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86400"/>
            <a:ext cx="121920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/>
              <a:t>embryo</a:t>
            </a:r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7CAB1886-6F19-4374-BF63-597CA50C9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2743200"/>
            <a:ext cx="609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F522E2AF-320A-4114-85BC-A4D1A01931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5029200"/>
            <a:ext cx="533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3E77EB1F-94DC-46F0-B345-19377F1DA6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4495800"/>
            <a:ext cx="685800" cy="533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E36225BF-D94D-44D9-B535-A672636512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5400" y="3581400"/>
            <a:ext cx="533400" cy="609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>
            <a:extLst>
              <a:ext uri="{FF2B5EF4-FFF2-40B4-BE49-F238E27FC236}">
                <a16:creationId xmlns:a16="http://schemas.microsoft.com/office/drawing/2014/main" id="{EE05834D-3C1E-4B14-940A-76BD82922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352800"/>
            <a:ext cx="228600" cy="152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20">
            <a:extLst>
              <a:ext uri="{FF2B5EF4-FFF2-40B4-BE49-F238E27FC236}">
                <a16:creationId xmlns:a16="http://schemas.microsoft.com/office/drawing/2014/main" id="{E3845A92-9E00-4F8A-B47F-1E58D11B4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95600"/>
            <a:ext cx="228600" cy="609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>
            <a:extLst>
              <a:ext uri="{FF2B5EF4-FFF2-40B4-BE49-F238E27FC236}">
                <a16:creationId xmlns:a16="http://schemas.microsoft.com/office/drawing/2014/main" id="{ACA9013D-77C0-4A0A-91BE-A5410D675A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7338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30C8D8FB-4630-4893-9327-A79EDFA3C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004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542324-7762-4DAF-8E4E-8D7226B3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76D38-290B-40F7-A539-4545243B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18B6BB03-1A67-4F10-A54F-DBB07240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152400" cy="1371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1A03F4D6-6CE5-46B1-8A7B-929D721A6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"/>
            <a:ext cx="7696200" cy="4572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The Effect of GA on bud dormancy (fig 30.28)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30AEF158-A720-44F6-9D09-69D5D1EA7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55056"/>
            <a:ext cx="3657600" cy="3743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/>
              <a:t>Breaks dormancy of buds.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/>
              <a:t>GA is produced naturally by plants in spring to break bud dormancy.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/>
              <a:t>Can by applied artificially to break dormancy early.</a:t>
            </a:r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484A17AA-2697-4771-A33B-4E8D1340C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457200" cy="838200"/>
          </a:xfrm>
          <a:prstGeom prst="ellipse">
            <a:avLst/>
          </a:prstGeom>
          <a:solidFill>
            <a:srgbClr val="99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A45E841E-5F20-4232-B247-F90035AC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152400" cy="1371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67822EDC-420C-49D2-B568-609327DCD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00200"/>
            <a:ext cx="457200" cy="838200"/>
          </a:xfrm>
          <a:prstGeom prst="ellipse">
            <a:avLst/>
          </a:prstGeom>
          <a:solidFill>
            <a:srgbClr val="99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61B2F936-14DA-49AF-800D-E3660DD5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152400" cy="1371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EC0CF6A3-FD4D-4E61-B9EC-E71849B09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457200" cy="838200"/>
          </a:xfrm>
          <a:prstGeom prst="ellipse">
            <a:avLst/>
          </a:prstGeom>
          <a:solidFill>
            <a:srgbClr val="99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E551BB22-0F3F-4C1B-93F7-C963C828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05400"/>
            <a:ext cx="152400" cy="1371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11">
            <a:extLst>
              <a:ext uri="{FF2B5EF4-FFF2-40B4-BE49-F238E27FC236}">
                <a16:creationId xmlns:a16="http://schemas.microsoft.com/office/drawing/2014/main" id="{AE76B3AA-9E72-4C85-8442-281F3D9C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343400"/>
            <a:ext cx="457200" cy="838200"/>
          </a:xfrm>
          <a:prstGeom prst="ellipse">
            <a:avLst/>
          </a:prstGeom>
          <a:solidFill>
            <a:srgbClr val="99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12">
            <a:extLst>
              <a:ext uri="{FF2B5EF4-FFF2-40B4-BE49-F238E27FC236}">
                <a16:creationId xmlns:a16="http://schemas.microsoft.com/office/drawing/2014/main" id="{3F670B6D-D661-49FC-AEDD-E48FB438C6F5}"/>
              </a:ext>
            </a:extLst>
          </p:cNvPr>
          <p:cNvSpPr>
            <a:spLocks noChangeArrowheads="1"/>
          </p:cNvSpPr>
          <p:nvPr/>
        </p:nvSpPr>
        <p:spPr bwMode="auto">
          <a:xfrm rot="2024660">
            <a:off x="2895600" y="1676400"/>
            <a:ext cx="609600" cy="22860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13">
            <a:extLst>
              <a:ext uri="{FF2B5EF4-FFF2-40B4-BE49-F238E27FC236}">
                <a16:creationId xmlns:a16="http://schemas.microsoft.com/office/drawing/2014/main" id="{88AF20AD-1987-4D09-A05E-FD2D1480AE69}"/>
              </a:ext>
            </a:extLst>
          </p:cNvPr>
          <p:cNvSpPr>
            <a:spLocks noChangeArrowheads="1"/>
          </p:cNvSpPr>
          <p:nvPr/>
        </p:nvSpPr>
        <p:spPr bwMode="auto">
          <a:xfrm rot="2024660">
            <a:off x="2971800" y="2057400"/>
            <a:ext cx="609600" cy="22860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14">
            <a:extLst>
              <a:ext uri="{FF2B5EF4-FFF2-40B4-BE49-F238E27FC236}">
                <a16:creationId xmlns:a16="http://schemas.microsoft.com/office/drawing/2014/main" id="{9BB18898-28D4-452B-8509-DD64E0D013ED}"/>
              </a:ext>
            </a:extLst>
          </p:cNvPr>
          <p:cNvSpPr>
            <a:spLocks noChangeArrowheads="1"/>
          </p:cNvSpPr>
          <p:nvPr/>
        </p:nvSpPr>
        <p:spPr bwMode="auto">
          <a:xfrm rot="19575340" flipH="1">
            <a:off x="3429000" y="1524000"/>
            <a:ext cx="609600" cy="22860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15">
            <a:extLst>
              <a:ext uri="{FF2B5EF4-FFF2-40B4-BE49-F238E27FC236}">
                <a16:creationId xmlns:a16="http://schemas.microsoft.com/office/drawing/2014/main" id="{13AF017E-DAE0-497D-9E87-A7DB16FD2A72}"/>
              </a:ext>
            </a:extLst>
          </p:cNvPr>
          <p:cNvSpPr>
            <a:spLocks noChangeArrowheads="1"/>
          </p:cNvSpPr>
          <p:nvPr/>
        </p:nvSpPr>
        <p:spPr bwMode="auto">
          <a:xfrm rot="19575340" flipH="1">
            <a:off x="3429000" y="1905000"/>
            <a:ext cx="609600" cy="22860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E0939250-5B41-444C-903C-158D63D11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7703C68A-7202-4CE7-8211-A4B9927F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00200"/>
            <a:ext cx="1447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/>
              <a:t>Bud coated with lanolin containing GA</a:t>
            </a: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91F1EE71-4B50-4418-967E-499A2D2B0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AFE8D788-9B0C-4971-BA0F-6D871ADF4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0"/>
            <a:ext cx="1447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/>
              <a:t>Bud coated with plain lanolin</a:t>
            </a:r>
          </a:p>
        </p:txBody>
      </p:sp>
      <p:sp>
        <p:nvSpPr>
          <p:cNvPr id="25620" name="Text Box 20">
            <a:extLst>
              <a:ext uri="{FF2B5EF4-FFF2-40B4-BE49-F238E27FC236}">
                <a16:creationId xmlns:a16="http://schemas.microsoft.com/office/drawing/2014/main" id="{DC2BEDAB-409D-49CB-A42E-989F3BF9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14600"/>
            <a:ext cx="1219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/>
              <a:t>Winter bud opens</a:t>
            </a: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0799535E-FE0C-4FE7-B2DE-72E28284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81600"/>
            <a:ext cx="1219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/>
              <a:t>Winter bud remains closed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078B42-81CA-4AF3-A7A1-C10E02A1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DC29E-E1B4-4151-AB9A-8D968716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01garden1">
            <a:extLst>
              <a:ext uri="{FF2B5EF4-FFF2-40B4-BE49-F238E27FC236}">
                <a16:creationId xmlns:a16="http://schemas.microsoft.com/office/drawing/2014/main" id="{55B8CD58-2214-42B3-A364-EAB84DCC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57150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5">
            <a:extLst>
              <a:ext uri="{FF2B5EF4-FFF2-40B4-BE49-F238E27FC236}">
                <a16:creationId xmlns:a16="http://schemas.microsoft.com/office/drawing/2014/main" id="{08743F8D-ECF2-4B54-8581-2CC4EF41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648200"/>
            <a:ext cx="6705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/>
              <a:t>The use of gibberellic acid by camellia growers is a popular practice in the United States.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/>
              <a:t>Camellia flower buds can be forced into blooming early following treatment with gibberellic acid in late summer or early fall.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175B72-86B6-40A2-B833-CE3A1131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5B73D-8FD5-4623-BB52-00BBD17F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>
            <a:extLst>
              <a:ext uri="{FF2B5EF4-FFF2-40B4-BE49-F238E27FC236}">
                <a16:creationId xmlns:a16="http://schemas.microsoft.com/office/drawing/2014/main" id="{18215F46-3E53-480D-80B6-E1A68DD36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800" b="1">
                <a:solidFill>
                  <a:srgbClr val="FF3399"/>
                </a:solidFill>
              </a:rPr>
              <a:t>Growth hormones in Animals</a:t>
            </a:r>
          </a:p>
        </p:txBody>
      </p:sp>
      <p:graphicFrame>
        <p:nvGraphicFramePr>
          <p:cNvPr id="29724" name="Group 28">
            <a:extLst>
              <a:ext uri="{FF2B5EF4-FFF2-40B4-BE49-F238E27FC236}">
                <a16:creationId xmlns:a16="http://schemas.microsoft.com/office/drawing/2014/main" id="{E01289AB-124C-4BD2-8987-B7AEC47C12A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397000"/>
          <a:ext cx="8077200" cy="3763963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5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Hormone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Somatotrophin (Growth hormone)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Thyroid stimulating hormone (TSH)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Produced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Target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Pituitary Gland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Accelerates amino acid transport to cells of soft tissue and bones.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Pituitary Gland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Controls activity of thyroid gland which produces thryroxine which regulates metabolism.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CE2850-442F-4346-88CA-FD418B1C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E3567-8EA4-410F-8C96-BE5A3D9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ituitary_brain2a">
            <a:extLst>
              <a:ext uri="{FF2B5EF4-FFF2-40B4-BE49-F238E27FC236}">
                <a16:creationId xmlns:a16="http://schemas.microsoft.com/office/drawing/2014/main" id="{530216DF-EA45-4DE9-A006-1F79B5A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662940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6">
            <a:extLst>
              <a:ext uri="{FF2B5EF4-FFF2-40B4-BE49-F238E27FC236}">
                <a16:creationId xmlns:a16="http://schemas.microsoft.com/office/drawing/2014/main" id="{F23B34FE-A677-48BB-9E1F-097C331A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33600"/>
            <a:ext cx="1828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The pituitary gland secretes human growth hormone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C042F9-E889-4BD1-921C-0D1437FD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D253F-A843-4093-8F13-3626E92C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gure3">
            <a:extLst>
              <a:ext uri="{FF2B5EF4-FFF2-40B4-BE49-F238E27FC236}">
                <a16:creationId xmlns:a16="http://schemas.microsoft.com/office/drawing/2014/main" id="{319211B3-01F7-41AF-8614-236CFA57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46085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Group 9">
            <a:extLst>
              <a:ext uri="{FF2B5EF4-FFF2-40B4-BE49-F238E27FC236}">
                <a16:creationId xmlns:a16="http://schemas.microsoft.com/office/drawing/2014/main" id="{68AED0D5-0371-4D4E-AA4D-4FA64F6A1EC7}"/>
              </a:ext>
            </a:extLst>
          </p:cNvPr>
          <p:cNvGrpSpPr>
            <a:grpSpLocks/>
          </p:cNvGrpSpPr>
          <p:nvPr/>
        </p:nvGrpSpPr>
        <p:grpSpPr bwMode="auto">
          <a:xfrm>
            <a:off x="3976688" y="2111375"/>
            <a:ext cx="0" cy="0"/>
            <a:chOff x="0" y="0"/>
            <a:chExt cx="0" cy="0"/>
          </a:xfrm>
        </p:grpSpPr>
        <p:sp>
          <p:nvSpPr>
            <p:cNvPr id="6150" name="Rectangle 10">
              <a:extLst>
                <a:ext uri="{FF2B5EF4-FFF2-40B4-BE49-F238E27FC236}">
                  <a16:creationId xmlns:a16="http://schemas.microsoft.com/office/drawing/2014/main" id="{D6E92F91-598C-449C-ADFB-5B7DC95E2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1" name="Rectangle 11">
              <a:extLst>
                <a:ext uri="{FF2B5EF4-FFF2-40B4-BE49-F238E27FC236}">
                  <a16:creationId xmlns:a16="http://schemas.microsoft.com/office/drawing/2014/main" id="{C0E9125B-2CA1-49E9-B380-F9CE6C74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2" name="Rectangle 12">
              <a:extLst>
                <a:ext uri="{FF2B5EF4-FFF2-40B4-BE49-F238E27FC236}">
                  <a16:creationId xmlns:a16="http://schemas.microsoft.com/office/drawing/2014/main" id="{3BFA9433-E310-4FF6-A0D6-628FF0C0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6148" name="Picture 14" descr="http://altonweb.com/history/wadlow/wadlow3.jpg">
            <a:extLst>
              <a:ext uri="{FF2B5EF4-FFF2-40B4-BE49-F238E27FC236}">
                <a16:creationId xmlns:a16="http://schemas.microsoft.com/office/drawing/2014/main" id="{C04DB265-C612-458F-9C4C-8A7851377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0"/>
            <a:ext cx="4556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15">
            <a:extLst>
              <a:ext uri="{FF2B5EF4-FFF2-40B4-BE49-F238E27FC236}">
                <a16:creationId xmlns:a16="http://schemas.microsoft.com/office/drawing/2014/main" id="{EE3D67C0-A4D4-44BA-9490-668A504CB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86400"/>
            <a:ext cx="6324600" cy="83099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In some individuals there is an over production of human growth hormone.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A5AEAB-A70C-4C7B-AAFA-F87A6B8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1B244-ADFD-4758-9B33-990DB9F1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B0CE0B4-5C9B-450A-9DA1-CFA030F5D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2179638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453B242E-7E5E-4506-AF6D-085637655C82}"/>
              </a:ext>
            </a:extLst>
          </p:cNvPr>
          <p:cNvGrpSpPr>
            <a:grpSpLocks/>
          </p:cNvGrpSpPr>
          <p:nvPr/>
        </p:nvGrpSpPr>
        <p:grpSpPr bwMode="auto">
          <a:xfrm>
            <a:off x="2470150" y="2162175"/>
            <a:ext cx="4205288" cy="2535238"/>
            <a:chOff x="-11" y="-11"/>
            <a:chExt cx="2649" cy="1597"/>
          </a:xfrm>
        </p:grpSpPr>
        <p:grpSp>
          <p:nvGrpSpPr>
            <p:cNvPr id="7174" name="Group 4">
              <a:extLst>
                <a:ext uri="{FF2B5EF4-FFF2-40B4-BE49-F238E27FC236}">
                  <a16:creationId xmlns:a16="http://schemas.microsoft.com/office/drawing/2014/main" id="{F7B3D6AD-2AE3-465C-9ECD-0EBA10CD2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627" cy="1575"/>
              <a:chOff x="0" y="0"/>
              <a:chExt cx="2627" cy="1575"/>
            </a:xfrm>
          </p:grpSpPr>
          <p:sp>
            <p:nvSpPr>
              <p:cNvPr id="7176" name="Rectangle 5">
                <a:extLst>
                  <a:ext uri="{FF2B5EF4-FFF2-40B4-BE49-F238E27FC236}">
                    <a16:creationId xmlns:a16="http://schemas.microsoft.com/office/drawing/2014/main" id="{4B3E6F27-665C-46AF-B36E-EA955561C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627" cy="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latin typeface="Arial" panose="020B0604020202020204" pitchFamily="34" charset="0"/>
                  </a:rPr>
                  <a:t>  </a:t>
                </a:r>
                <a:r>
                  <a:rPr lang="en-US" altLang="en-US" sz="14000">
                    <a:latin typeface="Arial" panose="020B0604020202020204" pitchFamily="34" charset="0"/>
                  </a:rPr>
                  <a:t> </a:t>
                </a:r>
                <a:r>
                  <a:rPr lang="en-US" altLang="en-US" sz="1800">
                    <a:latin typeface="Arial" panose="020B0604020202020204" pitchFamily="34" charset="0"/>
                  </a:rPr>
                  <a:t>                                                     </a:t>
                </a:r>
              </a:p>
              <a:p>
                <a:pPr algn="ctr"/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177" name="Rectangle 6">
                <a:extLst>
                  <a:ext uri="{FF2B5EF4-FFF2-40B4-BE49-F238E27FC236}">
                    <a16:creationId xmlns:a16="http://schemas.microsoft.com/office/drawing/2014/main" id="{27BA10C1-0D4F-4A80-A23B-591E0C1CE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627" cy="157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175" name="Rectangle 7">
              <a:extLst>
                <a:ext uri="{FF2B5EF4-FFF2-40B4-BE49-F238E27FC236}">
                  <a16:creationId xmlns:a16="http://schemas.microsoft.com/office/drawing/2014/main" id="{745A64D0-7D35-42B1-A0EB-CDE389840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" y="-11"/>
              <a:ext cx="2649" cy="1597"/>
            </a:xfrm>
            <a:prstGeom prst="rect">
              <a:avLst/>
            </a:prstGeom>
            <a:noFill/>
            <a:ln w="349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7172" name="Picture 8" descr="http://altonweb.com/history/wadlow/rw-9.jpg">
            <a:extLst>
              <a:ext uri="{FF2B5EF4-FFF2-40B4-BE49-F238E27FC236}">
                <a16:creationId xmlns:a16="http://schemas.microsoft.com/office/drawing/2014/main" id="{51475F9D-9382-4C11-A8AE-D561661F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213"/>
            <a:ext cx="81534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>
            <a:extLst>
              <a:ext uri="{FF2B5EF4-FFF2-40B4-BE49-F238E27FC236}">
                <a16:creationId xmlns:a16="http://schemas.microsoft.com/office/drawing/2014/main" id="{D4F03872-F2CF-4D5D-97A7-BF1BD128B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91200"/>
            <a:ext cx="640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3399"/>
                </a:solidFill>
              </a:rPr>
              <a:t>The car had the front seat removed to allow for additional legroom.- 1939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5BBA79-C69F-4478-9A79-3959BB43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A4A960-959C-48C8-8CE7-B6AD4C01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F88E468-A620-4B5F-841B-F2091932D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8195" name="Picture 3" descr="tomthumb3front">
            <a:extLst>
              <a:ext uri="{FF2B5EF4-FFF2-40B4-BE49-F238E27FC236}">
                <a16:creationId xmlns:a16="http://schemas.microsoft.com/office/drawing/2014/main" id="{55E03FF1-5557-434C-BF6A-9DE9800B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General and Mrs. Tom Thumb, circa 1882">
            <a:extLst>
              <a:ext uri="{FF2B5EF4-FFF2-40B4-BE49-F238E27FC236}">
                <a16:creationId xmlns:a16="http://schemas.microsoft.com/office/drawing/2014/main" id="{0C3DE355-D906-44F6-B75C-94D886329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>
            <a:extLst>
              <a:ext uri="{FF2B5EF4-FFF2-40B4-BE49-F238E27FC236}">
                <a16:creationId xmlns:a16="http://schemas.microsoft.com/office/drawing/2014/main" id="{18DDBB0B-1F7F-42A4-B2BD-62508892D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34000"/>
            <a:ext cx="6324600" cy="822325"/>
          </a:xfrm>
          <a:prstGeom prst="rect">
            <a:avLst/>
          </a:prstGeom>
          <a:solidFill>
            <a:srgbClr val="CFF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In some individuals there is an under production of human growth hormone.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2E1A57-E688-42ED-BCBB-B09AFABF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F8C2A-D40A-43BA-95A6-09D0EF27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acromegaly">
            <a:extLst>
              <a:ext uri="{FF2B5EF4-FFF2-40B4-BE49-F238E27FC236}">
                <a16:creationId xmlns:a16="http://schemas.microsoft.com/office/drawing/2014/main" id="{BFB56E32-0CA6-47D3-B90C-04C90FA2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46760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>
            <a:extLst>
              <a:ext uri="{FF2B5EF4-FFF2-40B4-BE49-F238E27FC236}">
                <a16:creationId xmlns:a16="http://schemas.microsoft.com/office/drawing/2014/main" id="{ECD875AA-EB24-4D06-90D5-317346B4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"/>
            <a:ext cx="784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7030A0"/>
                </a:solidFill>
              </a:rPr>
              <a:t>Over production of growth hormone in adulthood can lead to acromegaly – the enlargement of hand, foot and jaw bones.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D9F48C-BE6A-4829-8984-85A55C52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5317F-85A3-44AC-BB1A-B87C1782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ituitary_brain2a">
            <a:extLst>
              <a:ext uri="{FF2B5EF4-FFF2-40B4-BE49-F238E27FC236}">
                <a16:creationId xmlns:a16="http://schemas.microsoft.com/office/drawing/2014/main" id="{12A1FB44-A962-4478-B801-6E18F7B0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662940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>
            <a:extLst>
              <a:ext uri="{FF2B5EF4-FFF2-40B4-BE49-F238E27FC236}">
                <a16:creationId xmlns:a16="http://schemas.microsoft.com/office/drawing/2014/main" id="{6E2CA4ED-9A87-44C4-95F0-89BBF3C72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33600"/>
            <a:ext cx="18288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The pituitary gland also secretes thyroid stimulating hormone (TSH)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C61F1-C652-4D60-B1CF-2404EBA6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FEEA5-24B3-401E-9C5D-5746FE21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998</Words>
  <Application>Microsoft Office PowerPoint</Application>
  <PresentationFormat>On-screen Show (4:3)</PresentationFormat>
  <Paragraphs>158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Symbol</vt:lpstr>
      <vt:lpstr>Trebuchet MS</vt:lpstr>
      <vt:lpstr>Wingdings 3</vt:lpstr>
      <vt:lpstr>Facet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Portree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Amos Obiero</cp:lastModifiedBy>
  <cp:revision>14</cp:revision>
  <dcterms:created xsi:type="dcterms:W3CDTF">2009-03-01T22:01:14Z</dcterms:created>
  <dcterms:modified xsi:type="dcterms:W3CDTF">2020-08-04T14:21:42Z</dcterms:modified>
</cp:coreProperties>
</file>