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1" r:id="rId2"/>
    <p:sldId id="256" r:id="rId3"/>
    <p:sldId id="257" r:id="rId4"/>
    <p:sldId id="258" r:id="rId5"/>
    <p:sldId id="259" r:id="rId6"/>
    <p:sldId id="260" r:id="rId7"/>
    <p:sldId id="292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87" r:id="rId17"/>
    <p:sldId id="290" r:id="rId18"/>
    <p:sldId id="291" r:id="rId19"/>
    <p:sldId id="261" r:id="rId20"/>
    <p:sldId id="262" r:id="rId21"/>
    <p:sldId id="263" r:id="rId22"/>
    <p:sldId id="264" r:id="rId23"/>
    <p:sldId id="267" r:id="rId24"/>
    <p:sldId id="266" r:id="rId25"/>
    <p:sldId id="268" r:id="rId26"/>
    <p:sldId id="269" r:id="rId27"/>
    <p:sldId id="270" r:id="rId28"/>
    <p:sldId id="272" r:id="rId29"/>
    <p:sldId id="274" r:id="rId30"/>
    <p:sldId id="273" r:id="rId31"/>
    <p:sldId id="275" r:id="rId32"/>
    <p:sldId id="276" r:id="rId33"/>
    <p:sldId id="277" r:id="rId34"/>
    <p:sldId id="278" r:id="rId35"/>
    <p:sldId id="280" r:id="rId36"/>
    <p:sldId id="299" r:id="rId37"/>
    <p:sldId id="298" r:id="rId38"/>
    <p:sldId id="296" r:id="rId39"/>
    <p:sldId id="293" r:id="rId40"/>
    <p:sldId id="294" r:id="rId41"/>
    <p:sldId id="300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94" autoAdjust="0"/>
    <p:restoredTop sz="93428" autoAdjust="0"/>
  </p:normalViewPr>
  <p:slideViewPr>
    <p:cSldViewPr>
      <p:cViewPr>
        <p:scale>
          <a:sx n="80" d="100"/>
          <a:sy n="80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u="sng" dirty="0" smtClean="0">
                <a:solidFill>
                  <a:srgbClr val="7030A0"/>
                </a:solidFill>
              </a:rPr>
              <a:t>Crop production in Kenya between 2001 - 2005</a:t>
            </a:r>
            <a:endParaRPr lang="en-US" u="sng" dirty="0">
              <a:solidFill>
                <a:srgbClr val="7030A0"/>
              </a:solidFill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11272064321385392"/>
          <c:y val="3.8396826906693562E-2"/>
          <c:w val="0.61845270513518769"/>
          <c:h val="0.8657721319154464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tea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2.2999999999999998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coffee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3.3</c:v>
                </c:pt>
                <c:pt idx="3">
                  <c:v>2.8</c:v>
                </c:pt>
                <c:pt idx="4">
                  <c:v>3.2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pyrethrum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1.8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5.6</c:v>
                </c:pt>
              </c:numCache>
            </c:numRef>
          </c:val>
        </c:ser>
        <c:axId val="174917888"/>
        <c:axId val="174919680"/>
      </c:barChart>
      <c:catAx>
        <c:axId val="174917888"/>
        <c:scaling>
          <c:orientation val="minMax"/>
        </c:scaling>
        <c:axPos val="b"/>
        <c:numFmt formatCode="General" sourceLinked="1"/>
        <c:tickLblPos val="nextTo"/>
        <c:crossAx val="174919680"/>
        <c:crosses val="autoZero"/>
        <c:auto val="1"/>
        <c:lblAlgn val="ctr"/>
        <c:lblOffset val="100"/>
      </c:catAx>
      <c:valAx>
        <c:axId val="17491968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Production in ′00000 tons</a:t>
                </a:r>
              </a:p>
            </c:rich>
          </c:tx>
          <c:layout/>
        </c:title>
        <c:numFmt formatCode="General" sourceLinked="1"/>
        <c:tickLblPos val="nextTo"/>
        <c:crossAx val="174917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120528749850044"/>
          <c:y val="0.40001130870242485"/>
          <c:w val="0.25388780681430073"/>
          <c:h val="0.44975220136752103"/>
        </c:manualLayout>
      </c:layout>
    </c:legend>
    <c:plotVisOnly val="1"/>
    <c:dispBlanksAs val="gap"/>
  </c:chart>
  <c:spPr>
    <a:solidFill>
      <a:schemeClr val="lt1"/>
    </a:solidFill>
    <a:ln w="25400" cap="flat" cmpd="sng" algn="ctr">
      <a:solidFill>
        <a:schemeClr val="accent2"/>
      </a:solidFill>
      <a:prstDash val="solid"/>
    </a:ln>
    <a:effectLst/>
  </c:spPr>
  <c:txPr>
    <a:bodyPr/>
    <a:lstStyle/>
    <a:p>
      <a:pPr>
        <a:defRPr sz="18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tx>
        <c:rich>
          <a:bodyPr/>
          <a:lstStyle/>
          <a:p>
            <a:pPr>
              <a:defRPr/>
            </a:pPr>
            <a:r>
              <a:rPr lang="en-US"/>
              <a:t> NO. OF BOYS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17683727034121"/>
          <c:y val="2.7746162411516759E-2"/>
          <c:w val="0.68681187421016843"/>
          <c:h val="0.8245386940268831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           BOYS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FORM 1</c:v>
                </c:pt>
                <c:pt idx="1">
                  <c:v>FORM 2</c:v>
                </c:pt>
                <c:pt idx="2">
                  <c:v>FORM 3</c:v>
                </c:pt>
                <c:pt idx="3">
                  <c:v>FORM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82</c:v>
                </c:pt>
                <c:pt idx="2">
                  <c:v>53</c:v>
                </c:pt>
                <c:pt idx="3">
                  <c:v>46</c:v>
                </c:pt>
              </c:numCache>
            </c:numRef>
          </c:val>
        </c:ser>
        <c:marker val="1"/>
        <c:axId val="174968832"/>
        <c:axId val="174970752"/>
      </c:lineChart>
      <c:catAx>
        <c:axId val="174968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CLASSES</a:t>
                </a:r>
              </a:p>
            </c:rich>
          </c:tx>
          <c:layout/>
        </c:title>
        <c:tickLblPos val="nextTo"/>
        <c:crossAx val="174970752"/>
        <c:crosses val="autoZero"/>
        <c:auto val="1"/>
        <c:lblAlgn val="ctr"/>
        <c:lblOffset val="100"/>
      </c:catAx>
      <c:valAx>
        <c:axId val="17497075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No. of boys</a:t>
                </a:r>
              </a:p>
            </c:rich>
          </c:tx>
          <c:layout/>
        </c:title>
        <c:numFmt formatCode="General" sourceLinked="1"/>
        <c:tickLblPos val="nextTo"/>
        <c:crossAx val="174968832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solidFill>
      <a:schemeClr val="lt1"/>
    </a:solidFill>
    <a:ln w="25400" cap="flat" cmpd="sng" algn="ctr">
      <a:solidFill>
        <a:schemeClr val="accent3"/>
      </a:solidFill>
      <a:prstDash val="solid"/>
    </a:ln>
    <a:effectLst/>
  </c:spPr>
  <c:txPr>
    <a:bodyPr/>
    <a:lstStyle/>
    <a:p>
      <a:pPr>
        <a:defRPr sz="18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chart>
    <c:title>
      <c:layout/>
    </c:title>
    <c:plotArea>
      <c:layout>
        <c:manualLayout>
          <c:layoutTarget val="inner"/>
          <c:xMode val="edge"/>
          <c:yMode val="edge"/>
          <c:x val="0.11323041856610033"/>
          <c:y val="8.3808731655021992E-2"/>
          <c:w val="0.76241761446485889"/>
          <c:h val="0.7667167572363314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BOYS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FORM 1</c:v>
                </c:pt>
                <c:pt idx="1">
                  <c:v>FORM 2</c:v>
                </c:pt>
                <c:pt idx="2">
                  <c:v>FORM 3</c:v>
                </c:pt>
                <c:pt idx="3">
                  <c:v>FORM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82</c:v>
                </c:pt>
                <c:pt idx="2">
                  <c:v>53</c:v>
                </c:pt>
                <c:pt idx="3">
                  <c:v>46</c:v>
                </c:pt>
              </c:numCache>
            </c:numRef>
          </c:val>
        </c:ser>
        <c:axId val="169406464"/>
        <c:axId val="169408384"/>
      </c:barChart>
      <c:catAx>
        <c:axId val="16940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CLASSES</a:t>
                </a:r>
              </a:p>
            </c:rich>
          </c:tx>
          <c:layout/>
        </c:title>
        <c:tickLblPos val="nextTo"/>
        <c:crossAx val="169408384"/>
        <c:crosses val="autoZero"/>
        <c:auto val="1"/>
        <c:lblAlgn val="ctr"/>
        <c:lblOffset val="100"/>
      </c:catAx>
      <c:valAx>
        <c:axId val="16940838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No. of boys</a:t>
                </a:r>
              </a:p>
            </c:rich>
          </c:tx>
          <c:layout/>
        </c:title>
        <c:numFmt formatCode="General" sourceLinked="1"/>
        <c:tickLblPos val="nextTo"/>
        <c:crossAx val="169406464"/>
        <c:crosses val="autoZero"/>
        <c:crossBetween val="between"/>
      </c:valAx>
      <c:spPr>
        <a:noFill/>
      </c:spPr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tx>
        <c:rich>
          <a:bodyPr/>
          <a:lstStyle/>
          <a:p>
            <a:pPr>
              <a:defRPr/>
            </a:pPr>
            <a:r>
              <a:rPr lang="en-US"/>
              <a:t>Rainfall and temperature for town A</a:t>
            </a:r>
          </a:p>
        </c:rich>
      </c:tx>
    </c:title>
    <c:plotArea>
      <c:layout>
        <c:manualLayout>
          <c:layoutTarget val="inner"/>
          <c:xMode val="edge"/>
          <c:yMode val="edge"/>
          <c:x val="0.17877974218767878"/>
          <c:y val="2.7649330379389946E-2"/>
          <c:w val="0.67258301990751401"/>
          <c:h val="0.8212864237291930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        rainfall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</c:v>
                </c:pt>
                <c:pt idx="1">
                  <c:v>47</c:v>
                </c:pt>
                <c:pt idx="2">
                  <c:v>119</c:v>
                </c:pt>
                <c:pt idx="3">
                  <c:v>207</c:v>
                </c:pt>
                <c:pt idx="4">
                  <c:v>168</c:v>
                </c:pt>
                <c:pt idx="5">
                  <c:v>35</c:v>
                </c:pt>
                <c:pt idx="6">
                  <c:v>27</c:v>
                </c:pt>
                <c:pt idx="7">
                  <c:v>27</c:v>
                </c:pt>
                <c:pt idx="8">
                  <c:v>14</c:v>
                </c:pt>
                <c:pt idx="9">
                  <c:v>75</c:v>
                </c:pt>
                <c:pt idx="10">
                  <c:v>164</c:v>
                </c:pt>
                <c:pt idx="11">
                  <c:v>66</c:v>
                </c:pt>
              </c:numCache>
            </c:numRef>
          </c:val>
        </c:ser>
        <c:axId val="193012096"/>
        <c:axId val="193014016"/>
      </c:barChart>
      <c:catAx>
        <c:axId val="193012096"/>
        <c:scaling>
          <c:orientation val="minMax"/>
        </c:scaling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months</a:t>
                </a:r>
              </a:p>
            </c:rich>
          </c:tx>
        </c:title>
        <c:majorTickMark val="none"/>
        <c:tickLblPos val="nextTo"/>
        <c:crossAx val="193014016"/>
        <c:crosses val="autoZero"/>
        <c:auto val="1"/>
        <c:lblAlgn val="ctr"/>
        <c:lblOffset val="100"/>
      </c:catAx>
      <c:valAx>
        <c:axId val="1930140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Rainfall(mm)</a:t>
                </a:r>
              </a:p>
            </c:rich>
          </c:tx>
          <c:layout>
            <c:manualLayout>
              <c:xMode val="edge"/>
              <c:yMode val="edge"/>
              <c:x val="9.5048299637337103E-2"/>
              <c:y val="0.28902358775726406"/>
            </c:manualLayout>
          </c:layout>
        </c:title>
        <c:numFmt formatCode="General" sourceLinked="1"/>
        <c:majorTickMark val="none"/>
        <c:tickLblPos val="nextTo"/>
        <c:crossAx val="1930120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0.80909</cdr:x>
      <cdr:y>0.42424</cdr:y>
    </cdr:from>
    <cdr:to>
      <cdr:x>0.90909</cdr:x>
      <cdr:y>0.48485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781800" y="2133599"/>
          <a:ext cx="838200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u="sng" dirty="0" smtClean="0">
              <a:solidFill>
                <a:schemeClr val="tx1"/>
              </a:solidFill>
            </a:rPr>
            <a:t>KEY</a:t>
          </a:r>
          <a:endParaRPr lang="en-US" sz="1800" u="sng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0.88596</cdr:x>
      <cdr:y>0.43662</cdr:y>
    </cdr:from>
    <cdr:to>
      <cdr:x>0.98246</cdr:x>
      <cdr:y>0.50704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696200" y="2362200"/>
          <a:ext cx="838200" cy="3810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tx1"/>
              </a:solidFill>
            </a:rPr>
            <a:t>KEY</a:t>
          </a:r>
          <a:endParaRPr lang="en-US" sz="20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0.55263</cdr:x>
      <cdr:y>0.1831</cdr:y>
    </cdr:from>
    <cdr:to>
      <cdr:x>0.98075</cdr:x>
      <cdr:y>0.23944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800600" y="990600"/>
          <a:ext cx="3719015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6">
                  <a:lumMod val="75000"/>
                </a:schemeClr>
              </a:solidFill>
            </a:rPr>
            <a:t>Vertical scale: 1 cm reps 10 boys</a:t>
          </a:r>
          <a:endParaRPr lang="en-US" sz="2000" dirty="0">
            <a:solidFill>
              <a:schemeClr val="accent6">
                <a:lumMod val="7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0.40274</cdr:x>
      <cdr:y>0.20458</cdr:y>
    </cdr:from>
    <cdr:to>
      <cdr:x>0.78291</cdr:x>
      <cdr:y>0.29762</cdr:y>
    </cdr:to>
    <cdr:sp macro="" textlink="">
      <cdr:nvSpPr>
        <cdr:cNvPr id="11" name="Rectangle 10"/>
        <cdr:cNvSpPr/>
      </cdr:nvSpPr>
      <cdr:spPr>
        <a:xfrm xmlns:a="http://schemas.openxmlformats.org/drawingml/2006/main">
          <a:off x="4348437" y="1032486"/>
          <a:ext cx="4104726" cy="4695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tx1"/>
              </a:solidFill>
            </a:rPr>
            <a:t>Vertical scale: 1cm reps. 50mm</a:t>
          </a:r>
          <a:endParaRPr lang="en-US" sz="18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0.84205</cdr:x>
      <cdr:y>0.63027</cdr:y>
    </cdr:from>
    <cdr:to>
      <cdr:x>0.91217</cdr:x>
      <cdr:y>0.69067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321457" y="3180871"/>
          <a:ext cx="609600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  10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0.83512</cdr:x>
      <cdr:y>0.3283</cdr:y>
    </cdr:from>
    <cdr:to>
      <cdr:x>0.93891</cdr:x>
      <cdr:y>0.40379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7261175" y="1656871"/>
          <a:ext cx="902461" cy="3810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   20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0.83107</cdr:x>
      <cdr:y>0.17731</cdr:y>
    </cdr:from>
    <cdr:to>
      <cdr:x>0.92139</cdr:x>
      <cdr:y>0.25281</cdr:y>
    </cdr:to>
    <cdr:sp macro="" textlink="">
      <cdr:nvSpPr>
        <cdr:cNvPr id="12" name="Rectangle 11"/>
        <cdr:cNvSpPr/>
      </cdr:nvSpPr>
      <cdr:spPr>
        <a:xfrm xmlns:a="http://schemas.openxmlformats.org/drawingml/2006/main">
          <a:off x="7225920" y="894871"/>
          <a:ext cx="785316" cy="3810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dirty="0" smtClean="0"/>
            <a:t>    </a:t>
          </a:r>
          <a:r>
            <a:rPr lang="en-US" sz="1800" b="1" dirty="0" smtClean="0">
              <a:solidFill>
                <a:schemeClr val="tx1"/>
              </a:solidFill>
            </a:rPr>
            <a:t>25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0.89271</cdr:x>
      <cdr:y>0</cdr:y>
    </cdr:from>
    <cdr:to>
      <cdr:x>0.92094</cdr:x>
      <cdr:y>0.68057</cdr:y>
    </cdr:to>
    <cdr:sp macro="" textlink="">
      <cdr:nvSpPr>
        <cdr:cNvPr id="13" name="Rectangle 12"/>
        <cdr:cNvSpPr/>
      </cdr:nvSpPr>
      <cdr:spPr>
        <a:xfrm xmlns:a="http://schemas.openxmlformats.org/drawingml/2006/main" rot="16200000">
          <a:off x="8073668" y="-21803"/>
          <a:ext cx="3434687" cy="304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chemeClr val="tx1"/>
              </a:solidFill>
            </a:rPr>
            <a:t>Temperature  (ᵒC )</a:t>
          </a:r>
          <a:endParaRPr lang="en-US" sz="18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0.20467</cdr:x>
      <cdr:y>0.36503</cdr:y>
    </cdr:from>
    <cdr:to>
      <cdr:x>0.2089</cdr:x>
      <cdr:y>0.37409</cdr:y>
    </cdr:to>
    <cdr:sp macro="" textlink="">
      <cdr:nvSpPr>
        <cdr:cNvPr id="14" name="Rectangle 13"/>
        <cdr:cNvSpPr/>
      </cdr:nvSpPr>
      <cdr:spPr>
        <a:xfrm xmlns:a="http://schemas.openxmlformats.org/drawingml/2006/main">
          <a:off x="2209800" y="18422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0.26113</cdr:x>
      <cdr:y>0.33484</cdr:y>
    </cdr:from>
    <cdr:to>
      <cdr:x>0.26536</cdr:x>
      <cdr:y>0.34389</cdr:y>
    </cdr:to>
    <cdr:sp macro="" textlink="">
      <cdr:nvSpPr>
        <cdr:cNvPr id="15" name="Rectangle 14"/>
        <cdr:cNvSpPr/>
      </cdr:nvSpPr>
      <cdr:spPr>
        <a:xfrm xmlns:a="http://schemas.openxmlformats.org/drawingml/2006/main">
          <a:off x="2819400" y="16898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0.31759</cdr:x>
      <cdr:y>0.33484</cdr:y>
    </cdr:from>
    <cdr:to>
      <cdr:x>0.32464</cdr:x>
      <cdr:y>0.34389</cdr:y>
    </cdr:to>
    <cdr:sp macro="" textlink="">
      <cdr:nvSpPr>
        <cdr:cNvPr id="16" name="Rectangle 15"/>
        <cdr:cNvSpPr/>
      </cdr:nvSpPr>
      <cdr:spPr>
        <a:xfrm xmlns:a="http://schemas.openxmlformats.org/drawingml/2006/main">
          <a:off x="3429000" y="1689853"/>
          <a:ext cx="76200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0.37405</cdr:x>
      <cdr:y>0.34993</cdr:y>
    </cdr:from>
    <cdr:to>
      <cdr:x>0.37828</cdr:x>
      <cdr:y>0.35899</cdr:y>
    </cdr:to>
    <cdr:sp macro="" textlink="">
      <cdr:nvSpPr>
        <cdr:cNvPr id="17" name="Rectangle 16"/>
        <cdr:cNvSpPr/>
      </cdr:nvSpPr>
      <cdr:spPr>
        <a:xfrm xmlns:a="http://schemas.openxmlformats.org/drawingml/2006/main">
          <a:off x="4038600" y="17660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0.42698</cdr:x>
      <cdr:y>0.36503</cdr:y>
    </cdr:from>
    <cdr:to>
      <cdr:x>0.43121</cdr:x>
      <cdr:y>0.37409</cdr:y>
    </cdr:to>
    <cdr:sp macro="" textlink="">
      <cdr:nvSpPr>
        <cdr:cNvPr id="18" name="Rectangle 17"/>
        <cdr:cNvSpPr/>
      </cdr:nvSpPr>
      <cdr:spPr>
        <a:xfrm xmlns:a="http://schemas.openxmlformats.org/drawingml/2006/main" flipH="1">
          <a:off x="4610093" y="18422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0.48697</cdr:x>
      <cdr:y>0.36503</cdr:y>
    </cdr:from>
    <cdr:to>
      <cdr:x>0.4912</cdr:x>
      <cdr:y>0.37409</cdr:y>
    </cdr:to>
    <cdr:sp macro="" textlink="">
      <cdr:nvSpPr>
        <cdr:cNvPr id="19" name="Rectangle 18"/>
        <cdr:cNvSpPr/>
      </cdr:nvSpPr>
      <cdr:spPr>
        <a:xfrm xmlns:a="http://schemas.openxmlformats.org/drawingml/2006/main">
          <a:off x="5257800" y="18422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0.54342</cdr:x>
      <cdr:y>0.38013</cdr:y>
    </cdr:from>
    <cdr:to>
      <cdr:x>0.54766</cdr:x>
      <cdr:y>0.39523</cdr:y>
    </cdr:to>
    <cdr:sp macro="" textlink="">
      <cdr:nvSpPr>
        <cdr:cNvPr id="20" name="Rectangle 19"/>
        <cdr:cNvSpPr/>
      </cdr:nvSpPr>
      <cdr:spPr>
        <a:xfrm xmlns:a="http://schemas.openxmlformats.org/drawingml/2006/main">
          <a:off x="5867400" y="1918453"/>
          <a:ext cx="45719" cy="762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0.59565</cdr:x>
      <cdr:y>0.38013</cdr:y>
    </cdr:from>
    <cdr:to>
      <cdr:x>0.59988</cdr:x>
      <cdr:y>0.39523</cdr:y>
    </cdr:to>
    <cdr:sp macro="" textlink="">
      <cdr:nvSpPr>
        <cdr:cNvPr id="21" name="Rectangle 20"/>
        <cdr:cNvSpPr/>
      </cdr:nvSpPr>
      <cdr:spPr>
        <a:xfrm xmlns:a="http://schemas.openxmlformats.org/drawingml/2006/main" flipV="1">
          <a:off x="6431281" y="1918452"/>
          <a:ext cx="45719" cy="7619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0.65634</cdr:x>
      <cdr:y>0.36503</cdr:y>
    </cdr:from>
    <cdr:to>
      <cdr:x>0.66058</cdr:x>
      <cdr:y>0.37409</cdr:y>
    </cdr:to>
    <cdr:sp macro="" textlink="">
      <cdr:nvSpPr>
        <cdr:cNvPr id="22" name="Rectangle 21"/>
        <cdr:cNvSpPr/>
      </cdr:nvSpPr>
      <cdr:spPr>
        <a:xfrm xmlns:a="http://schemas.openxmlformats.org/drawingml/2006/main">
          <a:off x="7086598" y="1842253"/>
          <a:ext cx="45719" cy="4571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0.70575</cdr:x>
      <cdr:y>0.34993</cdr:y>
    </cdr:from>
    <cdr:to>
      <cdr:x>0.7128</cdr:x>
      <cdr:y>0.36503</cdr:y>
    </cdr:to>
    <cdr:sp macro="" textlink="">
      <cdr:nvSpPr>
        <cdr:cNvPr id="23" name="Rectangle 22"/>
        <cdr:cNvSpPr/>
      </cdr:nvSpPr>
      <cdr:spPr>
        <a:xfrm xmlns:a="http://schemas.openxmlformats.org/drawingml/2006/main">
          <a:off x="7620000" y="1766053"/>
          <a:ext cx="76200" cy="762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0.76221</cdr:x>
      <cdr:y>0.34993</cdr:y>
    </cdr:from>
    <cdr:to>
      <cdr:x>0.76926</cdr:x>
      <cdr:y>0.36503</cdr:y>
    </cdr:to>
    <cdr:sp macro="" textlink="">
      <cdr:nvSpPr>
        <cdr:cNvPr id="24" name="Rectangle 23"/>
        <cdr:cNvSpPr/>
      </cdr:nvSpPr>
      <cdr:spPr>
        <a:xfrm xmlns:a="http://schemas.openxmlformats.org/drawingml/2006/main">
          <a:off x="8229600" y="1766053"/>
          <a:ext cx="76200" cy="762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0.82225</cdr:x>
      <cdr:y>0.34993</cdr:y>
    </cdr:from>
    <cdr:to>
      <cdr:x>0.82648</cdr:x>
      <cdr:y>0.36503</cdr:y>
    </cdr:to>
    <cdr:sp macro="" textlink="">
      <cdr:nvSpPr>
        <cdr:cNvPr id="25" name="Rectangle 24"/>
        <cdr:cNvSpPr/>
      </cdr:nvSpPr>
      <cdr:spPr>
        <a:xfrm xmlns:a="http://schemas.openxmlformats.org/drawingml/2006/main">
          <a:off x="8877868" y="1766053"/>
          <a:ext cx="45719" cy="7620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0.26536</cdr:x>
      <cdr:y>0.33937</cdr:y>
    </cdr:from>
    <cdr:to>
      <cdr:x>0.32464</cdr:x>
      <cdr:y>0.33937</cdr:y>
    </cdr:to>
    <cdr:cxnSp macro="">
      <cdr:nvCxnSpPr>
        <cdr:cNvPr id="27" name="Straight Connector 26"/>
        <cdr:cNvCxnSpPr>
          <a:stCxn xmlns:a="http://schemas.openxmlformats.org/drawingml/2006/main" id="15" idx="3"/>
          <a:endCxn xmlns:a="http://schemas.openxmlformats.org/drawingml/2006/main" id="16" idx="3"/>
        </cdr:cNvCxnSpPr>
      </cdr:nvCxnSpPr>
      <cdr:spPr>
        <a:xfrm xmlns:a="http://schemas.openxmlformats.org/drawingml/2006/main">
          <a:off x="2865119" y="1712713"/>
          <a:ext cx="640081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0.32464</cdr:x>
      <cdr:y>0.33937</cdr:y>
    </cdr:from>
    <cdr:to>
      <cdr:x>0.37828</cdr:x>
      <cdr:y>0.35446</cdr:y>
    </cdr:to>
    <cdr:cxnSp macro="">
      <cdr:nvCxnSpPr>
        <cdr:cNvPr id="29" name="Straight Connector 28"/>
        <cdr:cNvCxnSpPr>
          <a:stCxn xmlns:a="http://schemas.openxmlformats.org/drawingml/2006/main" id="16" idx="3"/>
          <a:endCxn xmlns:a="http://schemas.openxmlformats.org/drawingml/2006/main" id="17" idx="3"/>
        </cdr:cNvCxnSpPr>
      </cdr:nvCxnSpPr>
      <cdr:spPr>
        <a:xfrm xmlns:a="http://schemas.openxmlformats.org/drawingml/2006/main">
          <a:off x="3505200" y="1712713"/>
          <a:ext cx="579119" cy="762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0.37616</cdr:x>
      <cdr:y>0.34993</cdr:y>
    </cdr:from>
    <cdr:to>
      <cdr:x>0.42698</cdr:x>
      <cdr:y>0.36503</cdr:y>
    </cdr:to>
    <cdr:cxnSp macro="">
      <cdr:nvCxnSpPr>
        <cdr:cNvPr id="31" name="Straight Connector 30"/>
        <cdr:cNvCxnSpPr>
          <a:stCxn xmlns:a="http://schemas.openxmlformats.org/drawingml/2006/main" id="17" idx="0"/>
        </cdr:cNvCxnSpPr>
      </cdr:nvCxnSpPr>
      <cdr:spPr>
        <a:xfrm xmlns:a="http://schemas.openxmlformats.org/drawingml/2006/main">
          <a:off x="4061460" y="1766053"/>
          <a:ext cx="548640" cy="762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0.42909</cdr:x>
      <cdr:y>0.36503</cdr:y>
    </cdr:from>
    <cdr:to>
      <cdr:x>0.48697</cdr:x>
      <cdr:y>0.36956</cdr:y>
    </cdr:to>
    <cdr:cxnSp macro="">
      <cdr:nvCxnSpPr>
        <cdr:cNvPr id="33" name="Straight Connector 32"/>
        <cdr:cNvCxnSpPr>
          <a:stCxn xmlns:a="http://schemas.openxmlformats.org/drawingml/2006/main" id="18" idx="0"/>
          <a:endCxn xmlns:a="http://schemas.openxmlformats.org/drawingml/2006/main" id="19" idx="1"/>
        </cdr:cNvCxnSpPr>
      </cdr:nvCxnSpPr>
      <cdr:spPr>
        <a:xfrm xmlns:a="http://schemas.openxmlformats.org/drawingml/2006/main">
          <a:off x="4632952" y="1842253"/>
          <a:ext cx="624848" cy="2286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0.4912</cdr:x>
      <cdr:y>0.36956</cdr:y>
    </cdr:from>
    <cdr:to>
      <cdr:x>0.54342</cdr:x>
      <cdr:y>0.38768</cdr:y>
    </cdr:to>
    <cdr:cxnSp macro="">
      <cdr:nvCxnSpPr>
        <cdr:cNvPr id="36" name="Straight Connector 35"/>
        <cdr:cNvCxnSpPr>
          <a:stCxn xmlns:a="http://schemas.openxmlformats.org/drawingml/2006/main" id="19" idx="3"/>
          <a:endCxn xmlns:a="http://schemas.openxmlformats.org/drawingml/2006/main" id="20" idx="1"/>
        </cdr:cNvCxnSpPr>
      </cdr:nvCxnSpPr>
      <cdr:spPr>
        <a:xfrm xmlns:a="http://schemas.openxmlformats.org/drawingml/2006/main">
          <a:off x="5303519" y="1865113"/>
          <a:ext cx="563881" cy="9144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0.54342</cdr:x>
      <cdr:y>0.38768</cdr:y>
    </cdr:from>
    <cdr:to>
      <cdr:x>0.59565</cdr:x>
      <cdr:y>0.38768</cdr:y>
    </cdr:to>
    <cdr:cxnSp macro="">
      <cdr:nvCxnSpPr>
        <cdr:cNvPr id="38" name="Straight Connector 37"/>
        <cdr:cNvCxnSpPr>
          <a:stCxn xmlns:a="http://schemas.openxmlformats.org/drawingml/2006/main" id="20" idx="1"/>
          <a:endCxn xmlns:a="http://schemas.openxmlformats.org/drawingml/2006/main" id="21" idx="1"/>
        </cdr:cNvCxnSpPr>
      </cdr:nvCxnSpPr>
      <cdr:spPr>
        <a:xfrm xmlns:a="http://schemas.openxmlformats.org/drawingml/2006/main" flipV="1">
          <a:off x="5867400" y="1956551"/>
          <a:ext cx="563881" cy="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0.65846</cdr:x>
      <cdr:y>0.35748</cdr:y>
    </cdr:from>
    <cdr:to>
      <cdr:x>0.7128</cdr:x>
      <cdr:y>0.36503</cdr:y>
    </cdr:to>
    <cdr:cxnSp macro="">
      <cdr:nvCxnSpPr>
        <cdr:cNvPr id="40" name="Straight Connector 39"/>
        <cdr:cNvCxnSpPr>
          <a:stCxn xmlns:a="http://schemas.openxmlformats.org/drawingml/2006/main" id="22" idx="0"/>
          <a:endCxn xmlns:a="http://schemas.openxmlformats.org/drawingml/2006/main" id="23" idx="3"/>
        </cdr:cNvCxnSpPr>
      </cdr:nvCxnSpPr>
      <cdr:spPr>
        <a:xfrm xmlns:a="http://schemas.openxmlformats.org/drawingml/2006/main" flipV="1">
          <a:off x="7109458" y="1804153"/>
          <a:ext cx="586742" cy="381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0.76221</cdr:x>
      <cdr:y>0.35748</cdr:y>
    </cdr:from>
    <cdr:to>
      <cdr:x>0.82648</cdr:x>
      <cdr:y>0.35748</cdr:y>
    </cdr:to>
    <cdr:cxnSp macro="">
      <cdr:nvCxnSpPr>
        <cdr:cNvPr id="42" name="Straight Connector 41"/>
        <cdr:cNvCxnSpPr>
          <a:stCxn xmlns:a="http://schemas.openxmlformats.org/drawingml/2006/main" id="24" idx="1"/>
          <a:endCxn xmlns:a="http://schemas.openxmlformats.org/drawingml/2006/main" id="25" idx="3"/>
        </cdr:cNvCxnSpPr>
      </cdr:nvCxnSpPr>
      <cdr:spPr>
        <a:xfrm xmlns:a="http://schemas.openxmlformats.org/drawingml/2006/main">
          <a:off x="8229600" y="1804153"/>
          <a:ext cx="69398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0.70575</cdr:x>
      <cdr:y>0.35624</cdr:y>
    </cdr:from>
    <cdr:to>
      <cdr:x>0.76573</cdr:x>
      <cdr:y>0.35624</cdr:y>
    </cdr:to>
    <cdr:cxnSp macro="">
      <cdr:nvCxnSpPr>
        <cdr:cNvPr id="51" name="Straight Connector 50"/>
        <cdr:cNvCxnSpPr/>
      </cdr:nvCxnSpPr>
      <cdr:spPr>
        <a:xfrm xmlns:a="http://schemas.openxmlformats.org/drawingml/2006/main">
          <a:off x="7620000" y="1797898"/>
          <a:ext cx="6477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87B6-C32B-41A4-BF70-2154510A5DF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7F2E-F2CA-4FE6-9269-9680A3708B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527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table above shows rainfall and temperature figures of station in Africa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baseline="0" dirty="0" smtClean="0"/>
              <a:t> </a:t>
            </a:r>
            <a:r>
              <a:rPr lang="en-US" dirty="0" smtClean="0"/>
              <a:t>On the graph paper provided, draw a bar and line graph to represent the rainfall and temperature figures. (Use a vertical scale of 1 cm to represent 10mm and 1cm to 5ᵒC to represent temperature)                                                                                (10mks)		                                                       </a:t>
            </a:r>
          </a:p>
          <a:p>
            <a:r>
              <a:rPr lang="en-US" dirty="0" smtClean="0"/>
              <a:t>(ii) </a:t>
            </a:r>
            <a:r>
              <a:rPr lang="en-US" baseline="0" dirty="0" smtClean="0"/>
              <a:t> </a:t>
            </a:r>
            <a:r>
              <a:rPr lang="en-US" dirty="0" smtClean="0"/>
              <a:t>Describe the rainfall pattern of the station			(4mks)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57F2E-F2CA-4FE6-9269-9680A3708B1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670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57F2E-F2CA-4FE6-9269-9680A3708B1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453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8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81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5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70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53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3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864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3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566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2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5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14A0-53EA-407E-B412-44BE8F22FD41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AD08-4C15-4564-9CA7-3A7E0817B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68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prstTxWarp prst="textChevron">
              <a:avLst/>
            </a:prstTxWarp>
            <a:norm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STATISTICAL METHODS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7200" b="1" dirty="0" smtClean="0">
                <a:ln/>
                <a:solidFill>
                  <a:schemeClr val="accent3"/>
                </a:solidFill>
              </a:rPr>
              <a:t>FORM 1</a:t>
            </a:r>
            <a:endParaRPr lang="en-US" sz="72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400" dirty="0" smtClean="0"/>
              <a:t>                                 </a:t>
            </a:r>
            <a:r>
              <a:rPr lang="en-US" sz="2400" b="1" dirty="0" smtClean="0"/>
              <a:t>TAKING MEASUREMENTS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is done in the field using various methods like pacing in land surveying; estimating distance; using instruments like meter ruler, thermometer etc.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095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Merits of measuring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5353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 is a faster method of collecting data</a:t>
            </a:r>
          </a:p>
          <a:p>
            <a:r>
              <a:rPr lang="en-US" dirty="0" smtClean="0"/>
              <a:t>Accurate data is obtained</a:t>
            </a:r>
          </a:p>
          <a:p>
            <a:r>
              <a:rPr lang="en-US" dirty="0" smtClean="0"/>
              <a:t>It is easy to measure and take the readings</a:t>
            </a:r>
          </a:p>
          <a:p>
            <a:r>
              <a:rPr lang="en-US" dirty="0" smtClean="0"/>
              <a:t>First hand information is collected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041775" cy="6397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Demerits of measuring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35353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It may require skills to take the measurements</a:t>
            </a:r>
          </a:p>
          <a:p>
            <a:r>
              <a:rPr lang="en-US" dirty="0" smtClean="0"/>
              <a:t>Inaccurate reading of measurements may occur</a:t>
            </a:r>
          </a:p>
          <a:p>
            <a:r>
              <a:rPr lang="en-US" dirty="0" smtClean="0"/>
              <a:t>Errors when measuring may take place</a:t>
            </a:r>
          </a:p>
          <a:p>
            <a:r>
              <a:rPr lang="en-US" dirty="0" smtClean="0"/>
              <a:t>It can’t be done in the absence of instruments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66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                                               </a:t>
            </a:r>
            <a:r>
              <a:rPr lang="en-US" sz="2400" b="1" dirty="0" smtClean="0"/>
              <a:t>EXPERIMENTATION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It is the act of conducting a test or an investigation to provide an evidence for or against a theory e.g. pH of soil, chemical composition of a rock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 Merits of experimentation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400"/>
            <a:ext cx="4040188" cy="3798888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Researcher obtains first hand information</a:t>
            </a:r>
          </a:p>
          <a:p>
            <a:r>
              <a:rPr lang="en-US" dirty="0" smtClean="0"/>
              <a:t>It provides accurate data when properly conducted</a:t>
            </a:r>
          </a:p>
          <a:p>
            <a:r>
              <a:rPr lang="en-US" dirty="0" smtClean="0"/>
              <a:t>It may lead to more discoveries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57400"/>
            <a:ext cx="4041775" cy="639762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Demerits of experimentation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819400"/>
            <a:ext cx="4041775" cy="3798888"/>
          </a:xfrm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It is expensive since it involves use of expensive instruments</a:t>
            </a:r>
          </a:p>
          <a:p>
            <a:r>
              <a:rPr lang="en-US" dirty="0" smtClean="0"/>
              <a:t>It is time consuming</a:t>
            </a:r>
          </a:p>
          <a:p>
            <a:r>
              <a:rPr lang="en-US" dirty="0" smtClean="0"/>
              <a:t>It requires skills to do it</a:t>
            </a:r>
          </a:p>
          <a:p>
            <a:r>
              <a:rPr lang="en-US" dirty="0" smtClean="0"/>
              <a:t>It may give false data where instruments are defective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93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1800" dirty="0" smtClean="0"/>
              <a:t>                                                          </a:t>
            </a:r>
            <a:r>
              <a:rPr lang="en-US" sz="2400" b="1" dirty="0" smtClean="0"/>
              <a:t>CONTENT ANALYSIS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involves gathering information from secondary sources i.e. from past publications and official records e.g. textbooks, maps, journals </a:t>
            </a:r>
            <a:r>
              <a:rPr lang="en-US" sz="2400" dirty="0" err="1" smtClean="0"/>
              <a:t>e.t.c</a:t>
            </a:r>
            <a:r>
              <a:rPr lang="en-US" sz="2400" dirty="0" smtClean="0"/>
              <a:t>. </a:t>
            </a:r>
            <a:r>
              <a:rPr lang="en-US" sz="24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4040188" cy="487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Merits of content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19400"/>
            <a:ext cx="4040188" cy="2819401"/>
          </a:xfrm>
          <a:blipFill>
            <a:blip r:embed="rId2"/>
            <a:tile tx="0" ty="0" sx="100000" sy="100000" flip="none" algn="tl"/>
          </a:blip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It  is easy to collect data</a:t>
            </a:r>
          </a:p>
          <a:p>
            <a:r>
              <a:rPr lang="en-US" dirty="0" smtClean="0"/>
              <a:t>It is a cheap method</a:t>
            </a:r>
          </a:p>
          <a:p>
            <a:r>
              <a:rPr lang="en-US" dirty="0" smtClean="0"/>
              <a:t>Past information is easily available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09800"/>
            <a:ext cx="4041775" cy="487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Demerits of content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819400"/>
            <a:ext cx="4041775" cy="2819400"/>
          </a:xfrm>
          <a:blipFill>
            <a:blip r:embed="rId2"/>
            <a:tile tx="0" ty="0" sx="100000" sy="100000" flip="none" algn="tl"/>
          </a:blip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Data may appear in an inappropriate format</a:t>
            </a:r>
          </a:p>
          <a:p>
            <a:r>
              <a:rPr lang="en-US" dirty="0" smtClean="0"/>
              <a:t>Data may be outdated</a:t>
            </a:r>
          </a:p>
          <a:p>
            <a:r>
              <a:rPr lang="en-US" dirty="0" smtClean="0"/>
              <a:t>Data could be inaccurate</a:t>
            </a:r>
          </a:p>
          <a:p>
            <a:r>
              <a:rPr lang="en-US" dirty="0" smtClean="0"/>
              <a:t>Data could be biased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8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 smtClean="0">
                <a:solidFill>
                  <a:schemeClr val="accent3"/>
                </a:solidFill>
              </a:rPr>
              <a:t>SAMPLING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r>
              <a:rPr lang="en-US" dirty="0" smtClean="0"/>
              <a:t> is a representative of a whole. It is selected from a population to test a hypothesis.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b="1" dirty="0" smtClean="0"/>
              <a:t>sampling</a:t>
            </a:r>
            <a:r>
              <a:rPr lang="en-US" dirty="0" smtClean="0"/>
              <a:t> is the process by which a representative portion of a phenomena under research is selected for analysis.</a:t>
            </a:r>
          </a:p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rgbClr val="0070C0"/>
                </a:solidFill>
              </a:rPr>
              <a:t>three</a:t>
            </a:r>
            <a:r>
              <a:rPr lang="en-US" dirty="0" smtClean="0"/>
              <a:t> main types of sampling techniques namely: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Random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Systematic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Stratified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56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 algn="ctr">
              <a:buAutoNum type="alphaU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RANDOM SAMPLING</a:t>
            </a:r>
          </a:p>
          <a:p>
            <a:pPr marL="0" indent="0" algn="ctr">
              <a:buNone/>
            </a:pPr>
            <a:r>
              <a:rPr lang="en-US" dirty="0" smtClean="0"/>
              <a:t>It involves selecting an element in a phenomena which is not distributed in any particular order i.e. random                                                         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B. SYSTEMATIC SAMPLING</a:t>
            </a:r>
          </a:p>
          <a:p>
            <a:pPr marL="0" indent="0">
              <a:buNone/>
            </a:pPr>
            <a:r>
              <a:rPr lang="en-US" dirty="0" smtClean="0"/>
              <a:t>The elements are selected at regular intervals e.g. every third farm, fifth person. This method is used where phenomena is large and evenly distributed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C. STRATIFIED SAMPLING</a:t>
            </a:r>
          </a:p>
          <a:p>
            <a:pPr marL="0" indent="0">
              <a:buNone/>
            </a:pPr>
            <a:r>
              <a:rPr lang="en-US" dirty="0" smtClean="0"/>
              <a:t>Selection is done on the basis of categories or groups of similar elements of the phenomena e.g. sex, tribe, occupation </a:t>
            </a:r>
            <a:r>
              <a:rPr lang="en-US" dirty="0" err="1" smtClean="0"/>
              <a:t>e.t.c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37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4040188" cy="639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/>
              <a:t>Merits of sampling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It is less expensive</a:t>
            </a:r>
          </a:p>
          <a:p>
            <a:endParaRPr lang="en-US" sz="2800" dirty="0" smtClean="0"/>
          </a:p>
          <a:p>
            <a:r>
              <a:rPr lang="en-US" sz="2800" dirty="0" smtClean="0"/>
              <a:t>It saves time</a:t>
            </a:r>
          </a:p>
          <a:p>
            <a:endParaRPr lang="en-US" sz="2800" dirty="0" smtClean="0"/>
          </a:p>
          <a:p>
            <a:r>
              <a:rPr lang="en-US" sz="2800" dirty="0" smtClean="0"/>
              <a:t>It is not biased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24400" y="685800"/>
            <a:ext cx="4041775" cy="639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/>
              <a:t>Demerits of sampling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Poor selection of a sample may give misleading data</a:t>
            </a:r>
          </a:p>
          <a:p>
            <a:endParaRPr lang="en-US" sz="2800" dirty="0" smtClean="0"/>
          </a:p>
          <a:p>
            <a:r>
              <a:rPr lang="en-US" sz="2800" dirty="0" smtClean="0"/>
              <a:t>It may not be suitable for undistributed phenomena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338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 QUESTIONNAIRE</a:t>
            </a:r>
            <a:endParaRPr lang="en-US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It is a collection/list of questions on a piece of paper related to the topic of study used to gather information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Features of an effective questionnaire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should be clear and simple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It should not have too many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Questions should be arranged in logical order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Questions should be relevant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Questions should not be personal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Leading questions should be avoided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40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3962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smtClean="0"/>
              <a:t>There are two types of questionnaires:</a:t>
            </a:r>
            <a:br>
              <a:rPr lang="en-US" sz="2800" dirty="0" smtClean="0"/>
            </a:br>
            <a:r>
              <a:rPr lang="en-US" sz="2800" dirty="0" smtClean="0"/>
              <a:t>A. </a:t>
            </a:r>
            <a:r>
              <a:rPr lang="en-US" sz="2800" dirty="0" smtClean="0">
                <a:solidFill>
                  <a:schemeClr val="accent1"/>
                </a:solidFill>
              </a:rPr>
              <a:t>Personal interview questionnaire</a:t>
            </a:r>
            <a:r>
              <a:rPr lang="en-US" sz="2800" dirty="0" smtClean="0"/>
              <a:t>: It has guided questions asked by the researcher  and whose answers are stored in written form or taped</a:t>
            </a:r>
            <a:br>
              <a:rPr lang="en-US" sz="2800" dirty="0" smtClean="0"/>
            </a:br>
            <a:r>
              <a:rPr lang="en-US" sz="2800" dirty="0" smtClean="0"/>
              <a:t>B.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igid questionnaire : </a:t>
            </a:r>
            <a:r>
              <a:rPr lang="en-US" sz="2800" dirty="0" smtClean="0"/>
              <a:t>Space is provided for the respondent to fill in the responses even in the absence of the researcher.</a:t>
            </a:r>
            <a:br>
              <a:rPr lang="en-US" sz="2800" dirty="0" smtClean="0"/>
            </a:br>
            <a:r>
              <a:rPr lang="en-US" sz="2800" dirty="0" smtClean="0"/>
              <a:t>Two types of questions may be asked in a questionnaire. They include: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200" y="4221115"/>
            <a:ext cx="4421188" cy="2620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</a:rPr>
              <a:t>Open-ended questions</a:t>
            </a:r>
          </a:p>
          <a:p>
            <a:pPr marL="0" indent="0">
              <a:buNone/>
            </a:pPr>
            <a:r>
              <a:rPr lang="en-US" sz="3000" dirty="0" smtClean="0"/>
              <a:t>These are questions where respondent answers the questions in any way he deems  fit e.g. where do you get your raw materials from?</a:t>
            </a: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4419600" cy="2590800"/>
          </a:xfr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Closed/rigid questions</a:t>
            </a:r>
          </a:p>
          <a:p>
            <a:pPr marL="0" indent="0">
              <a:buNone/>
            </a:pPr>
            <a:r>
              <a:rPr lang="en-US" sz="2800" dirty="0" smtClean="0"/>
              <a:t>These are questions with multiple choice responses given e.g. yes or no; A. 5acres B. 6-10acres C. more than 10 acres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350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4" y="228600"/>
            <a:ext cx="4344988" cy="4873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Merits of using a questionnaire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838200"/>
            <a:ext cx="4285848" cy="5638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Clarification of unclear responses can be sought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Researcher can gauge the accuracy of the answers given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Comparison on respondents answers can be made since similar questions are used for all respondents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 hand information can be obtained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Fieldwork expenses are reduced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228600"/>
            <a:ext cx="4572000" cy="48736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/>
              <a:t>Demerits of using a questionnaire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838200"/>
            <a:ext cx="4572000" cy="5638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unsuitable for the illiterate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encourages inaccurate and insincere responses for opinion questions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Mailed questionnaires may never reach the respondent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Time is wasted in movement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84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2362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            Analyzing statistical data                      </a:t>
            </a:r>
            <a:r>
              <a:rPr lang="en-US" sz="2700" dirty="0"/>
              <a:t>T</a:t>
            </a:r>
            <a:r>
              <a:rPr lang="en-US" sz="2700" dirty="0" smtClean="0"/>
              <a:t>his is a process of examining the recorded figures and facts in detail. Methods used in analyzing data include:</a:t>
            </a:r>
            <a:br>
              <a:rPr lang="en-US" sz="2700" dirty="0" smtClean="0"/>
            </a:br>
            <a:r>
              <a:rPr lang="en-US" sz="2700" b="1" dirty="0" smtClean="0"/>
              <a:t>A</a:t>
            </a:r>
            <a:r>
              <a:rPr lang="en-US" sz="2700" dirty="0" smtClean="0"/>
              <a:t>. Calculation of percentages</a:t>
            </a:r>
            <a:br>
              <a:rPr lang="en-US" sz="2700" dirty="0" smtClean="0"/>
            </a:br>
            <a:r>
              <a:rPr lang="en-US" sz="2700" b="1" dirty="0" smtClean="0"/>
              <a:t>B.</a:t>
            </a:r>
            <a:r>
              <a:rPr lang="en-US" sz="2700" dirty="0" smtClean="0"/>
              <a:t> Calculation of ranges(measures of dispersion)</a:t>
            </a:r>
            <a:br>
              <a:rPr lang="en-US" sz="2700" dirty="0" smtClean="0"/>
            </a:br>
            <a:r>
              <a:rPr lang="en-US" sz="2700" b="1" dirty="0" smtClean="0"/>
              <a:t>C.</a:t>
            </a:r>
            <a:r>
              <a:rPr lang="en-US" sz="2700" dirty="0" smtClean="0"/>
              <a:t> Measures of central tendencies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8600" y="2438400"/>
            <a:ext cx="8686800" cy="4267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 algn="ctr">
              <a:buAutoNum type="alphaUcPeriod"/>
            </a:pPr>
            <a:r>
              <a:rPr lang="en-US" b="1" u="sng" dirty="0" smtClean="0">
                <a:solidFill>
                  <a:srgbClr val="C00000"/>
                </a:solidFill>
              </a:rPr>
              <a:t>CALCULATION OF PERCENTAGES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An example:- </a:t>
            </a:r>
            <a:r>
              <a:rPr lang="en-US" dirty="0" smtClean="0"/>
              <a:t>In town A, 36 farmers out of 144 farmers keep livestock while 15 out of 20 farmers in town B do the same. Determine the percentage of those farmers who keep livestock in town A and B.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Town A</a:t>
            </a:r>
            <a:r>
              <a:rPr lang="en-US" dirty="0" smtClean="0"/>
              <a:t>= 36 x 100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Town B</a:t>
            </a:r>
            <a:r>
              <a:rPr lang="en-US" dirty="0" smtClean="0"/>
              <a:t> = 15 X  100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144                                          20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= 25%                                   = 75%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Interpretation:</a:t>
            </a:r>
            <a:r>
              <a:rPr lang="en-US" dirty="0" smtClean="0"/>
              <a:t>- The largest number of livestock farmers are in town B.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95400" y="4800600"/>
            <a:ext cx="167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53000" y="4800600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26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61" y="152401"/>
            <a:ext cx="7772400" cy="1447800"/>
          </a:xfr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315200" cy="4953000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CONTENT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Definition of statistics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Types and nature of statistical data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Sources of statistical data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Methods of collecting data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Methods of recording data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Analyzing data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Data presentation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</a:rPr>
              <a:t>Importance of studying statistics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</a:rPr>
              <a:t>B. CALCULATION OF RANGES </a:t>
            </a:r>
            <a:endParaRPr lang="en-US" sz="2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8610600" cy="52117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Raw 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data which is not arranged systematically i.e. it appears the way it has been collected from the field.</a:t>
            </a:r>
          </a:p>
          <a:p>
            <a:pPr marL="0" indent="0">
              <a:buNone/>
            </a:pPr>
            <a:r>
              <a:rPr lang="en-US" dirty="0" smtClean="0"/>
              <a:t>The raw data can be arranged in ascending or descending order which is called an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 range</a:t>
            </a:r>
            <a:r>
              <a:rPr lang="en-US" dirty="0" smtClean="0"/>
              <a:t>(difference) can be determined by taking the largest and the smallest values in a set.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An example</a:t>
            </a:r>
          </a:p>
          <a:p>
            <a:pPr marL="0" indent="0">
              <a:buNone/>
            </a:pPr>
            <a:r>
              <a:rPr lang="en-US" dirty="0" smtClean="0"/>
              <a:t>The following values represent ages of 10 students in form 1 east of Malori Sec. School:-</a:t>
            </a:r>
          </a:p>
          <a:p>
            <a:pPr marL="0" indent="0">
              <a:buNone/>
            </a:pPr>
            <a:r>
              <a:rPr lang="en-US" dirty="0" smtClean="0"/>
              <a:t>17,14,15,11,12,14,13,16,12,18. LV=18  SV=11 R=LV-SV</a:t>
            </a:r>
          </a:p>
          <a:p>
            <a:pPr marL="0" indent="0">
              <a:buNone/>
            </a:pPr>
            <a:r>
              <a:rPr lang="en-US" dirty="0" smtClean="0"/>
              <a:t>Range is (18-11)=7years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22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013" y="381000"/>
            <a:ext cx="6673187" cy="83820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2600" b="1" u="sng" dirty="0">
                <a:solidFill>
                  <a:srgbClr val="00B050"/>
                </a:solidFill>
                <a:ea typeface="+mn-ea"/>
                <a:cs typeface="+mn-cs"/>
              </a:rPr>
              <a:t>C. MEASURES OF CENTRAL TENDENCY</a:t>
            </a:r>
            <a:r>
              <a:rPr lang="en-US" sz="2600" b="1" dirty="0">
                <a:solidFill>
                  <a:srgbClr val="00B050"/>
                </a:solidFill>
                <a:ea typeface="+mn-ea"/>
                <a:cs typeface="+mn-cs"/>
              </a:rPr>
              <a:t/>
            </a:r>
            <a:br>
              <a:rPr lang="en-US" sz="2600" b="1" dirty="0">
                <a:solidFill>
                  <a:srgbClr val="00B050"/>
                </a:solidFill>
                <a:ea typeface="+mn-ea"/>
                <a:cs typeface="+mn-cs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5791200"/>
          </a:xfr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The mean(average): </a:t>
            </a:r>
            <a:r>
              <a:rPr lang="en-US" dirty="0"/>
              <a:t>I</a:t>
            </a:r>
            <a:r>
              <a:rPr lang="en-US" dirty="0" smtClean="0"/>
              <a:t>t is obtained by dividing the sum of the total # of all values with the # of observations made.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X̅ = </a:t>
            </a:r>
            <a:r>
              <a:rPr lang="el-GR" dirty="0" smtClean="0"/>
              <a:t>Σ</a:t>
            </a:r>
            <a:r>
              <a:rPr lang="en-US" dirty="0" smtClean="0"/>
              <a:t>x                X̅ = mean                          </a:t>
            </a:r>
          </a:p>
          <a:p>
            <a:pPr marL="0" indent="0">
              <a:buNone/>
            </a:pPr>
            <a:r>
              <a:rPr lang="en-US" dirty="0" smtClean="0"/>
              <a:t>         n                 n = # of   observations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l-GR" dirty="0" smtClean="0"/>
              <a:t>Σ</a:t>
            </a:r>
            <a:r>
              <a:rPr lang="en-US" dirty="0" smtClean="0"/>
              <a:t>x = sum of individual  values observed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91000" cy="5791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The median: </a:t>
            </a:r>
            <a:r>
              <a:rPr lang="en-US" dirty="0"/>
              <a:t>It is the middle value in a set of statistics but the values must be arranged in ascending order.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number = n+1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                   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3. The mode: </a:t>
            </a:r>
            <a:r>
              <a:rPr lang="en-US" dirty="0" smtClean="0"/>
              <a:t>the value that occurs frequently in a set of data. It’s also called a modal value. </a:t>
            </a:r>
            <a:r>
              <a:rPr lang="en-US" u="sng" dirty="0" err="1" smtClean="0">
                <a:solidFill>
                  <a:srgbClr val="FF0000"/>
                </a:solidFill>
              </a:rPr>
              <a:t>Unimodal</a:t>
            </a:r>
            <a:r>
              <a:rPr lang="en-US" dirty="0" smtClean="0"/>
              <a:t> means data has one mode.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2743200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8948" y="3678072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934200" y="3657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4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6294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 smtClean="0"/>
              <a:t>A WORKED EXAMPLE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800" dirty="0">
                <a:solidFill>
                  <a:prstClr val="black"/>
                </a:solidFill>
              </a:rPr>
              <a:t>following values represent ages </a:t>
            </a:r>
            <a:r>
              <a:rPr lang="en-US" sz="2800" dirty="0" smtClean="0">
                <a:solidFill>
                  <a:prstClr val="black"/>
                </a:solidFill>
              </a:rPr>
              <a:t>of </a:t>
            </a:r>
            <a:r>
              <a:rPr lang="en-US" sz="2800" dirty="0">
                <a:solidFill>
                  <a:prstClr val="black"/>
                </a:solidFill>
              </a:rPr>
              <a:t>students in form 1 east of Malori Sec. </a:t>
            </a:r>
            <a:r>
              <a:rPr lang="en-US" sz="2800" dirty="0" smtClean="0">
                <a:solidFill>
                  <a:prstClr val="black"/>
                </a:solidFill>
              </a:rPr>
              <a:t>School: 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17,14,15,11,12,14,13,16,12,18. Calculate:</a:t>
            </a:r>
          </a:p>
          <a:p>
            <a:pPr marL="514350" lvl="0" indent="-514350">
              <a:buAutoNum type="alphaLcParenBoth"/>
            </a:pPr>
            <a:r>
              <a:rPr lang="en-US" sz="2800" b="1" dirty="0" smtClean="0">
                <a:solidFill>
                  <a:prstClr val="black"/>
                </a:solidFill>
              </a:rPr>
              <a:t>The mean</a:t>
            </a:r>
          </a:p>
          <a:p>
            <a:pPr marL="514350" lvl="0" indent="-514350">
              <a:buAutoNum type="alphaLcParenBoth"/>
            </a:pPr>
            <a:r>
              <a:rPr lang="en-US" sz="2800" b="1" dirty="0" smtClean="0">
                <a:solidFill>
                  <a:prstClr val="black"/>
                </a:solidFill>
              </a:rPr>
              <a:t>The median</a:t>
            </a:r>
          </a:p>
          <a:p>
            <a:pPr marL="514350" lvl="0" indent="-514350">
              <a:buAutoNum type="alphaLcParenBoth"/>
            </a:pPr>
            <a:r>
              <a:rPr lang="en-US" sz="2800" b="1" dirty="0" smtClean="0">
                <a:solidFill>
                  <a:prstClr val="black"/>
                </a:solidFill>
              </a:rPr>
              <a:t>The mode </a:t>
            </a:r>
          </a:p>
          <a:p>
            <a:pPr marL="0" lvl="0" indent="0">
              <a:buNone/>
            </a:pPr>
            <a:r>
              <a:rPr lang="en-US" sz="2800" b="1" u="sng" dirty="0" err="1" smtClean="0">
                <a:solidFill>
                  <a:srgbClr val="002060"/>
                </a:solidFill>
              </a:rPr>
              <a:t>Anwers</a:t>
            </a:r>
            <a:r>
              <a:rPr lang="en-US" sz="2800" b="1" u="sng" dirty="0" smtClean="0">
                <a:solidFill>
                  <a:srgbClr val="002060"/>
                </a:solidFill>
              </a:rPr>
              <a:t>:</a:t>
            </a:r>
          </a:p>
          <a:p>
            <a:pPr marL="514350" lvl="0" indent="-514350">
              <a:buAutoNum type="alphaLcParenBoth"/>
            </a:pPr>
            <a:r>
              <a:rPr lang="en-US" sz="2800" b="1" dirty="0" smtClean="0">
                <a:solidFill>
                  <a:srgbClr val="FF0000"/>
                </a:solidFill>
              </a:rPr>
              <a:t>Mean</a:t>
            </a:r>
            <a:r>
              <a:rPr lang="en-US" sz="2800" dirty="0" smtClean="0">
                <a:solidFill>
                  <a:prstClr val="black"/>
                </a:solidFill>
              </a:rPr>
              <a:t> = 142⁄10 = 14.2 years </a:t>
            </a:r>
          </a:p>
          <a:p>
            <a:pPr marL="514350" lvl="0" indent="-514350">
              <a:buAutoNum type="alphaLcParenBoth"/>
            </a:pPr>
            <a:r>
              <a:rPr lang="en-US" sz="2800" b="1" dirty="0" smtClean="0">
                <a:solidFill>
                  <a:srgbClr val="00B050"/>
                </a:solidFill>
              </a:rPr>
              <a:t>Median</a:t>
            </a:r>
            <a:r>
              <a:rPr lang="en-US" sz="2800" dirty="0" smtClean="0">
                <a:solidFill>
                  <a:prstClr val="black"/>
                </a:solidFill>
              </a:rPr>
              <a:t> = 11,12,12,13,14,14,15,16,17,18 n</a:t>
            </a:r>
            <a:r>
              <a:rPr lang="en-US" sz="2800" baseline="30000" dirty="0" smtClean="0">
                <a:solidFill>
                  <a:prstClr val="black"/>
                </a:solidFill>
              </a:rPr>
              <a:t>th</a:t>
            </a:r>
            <a:r>
              <a:rPr lang="en-US" sz="2800" dirty="0" smtClean="0">
                <a:solidFill>
                  <a:prstClr val="black"/>
                </a:solidFill>
              </a:rPr>
              <a:t> # = 10+1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                                                                                    2                    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5½ # is (14+14)⁄2=14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(c) Mode </a:t>
            </a:r>
            <a:r>
              <a:rPr lang="en-US" sz="2800" dirty="0" smtClean="0"/>
              <a:t>= 12 and 14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0" y="4724400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1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Statistical data presentation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 process of converting numerical data by showing it in other forms which are not statistical e.g.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Tables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 smtClean="0"/>
              <a:t>. Graphs</a:t>
            </a:r>
          </a:p>
          <a:p>
            <a:r>
              <a:rPr lang="en-US" dirty="0" smtClean="0"/>
              <a:t>Simple line</a:t>
            </a:r>
          </a:p>
          <a:p>
            <a:r>
              <a:rPr lang="en-US" dirty="0" smtClean="0"/>
              <a:t>Simple bar</a:t>
            </a:r>
          </a:p>
          <a:p>
            <a:r>
              <a:rPr lang="en-US" dirty="0" smtClean="0"/>
              <a:t>Combined line and bar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</a:t>
            </a:r>
            <a:r>
              <a:rPr lang="en-US" dirty="0" smtClean="0"/>
              <a:t>. A simple wind rose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9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5228" y="449239"/>
            <a:ext cx="85344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lphaUcPeriod"/>
            </a:pPr>
            <a:r>
              <a:rPr lang="en-US" sz="2800" b="1" dirty="0" smtClean="0">
                <a:solidFill>
                  <a:srgbClr val="FF0000"/>
                </a:solidFill>
              </a:rPr>
              <a:t>Table</a:t>
            </a:r>
            <a:r>
              <a:rPr lang="en-US" sz="2800" dirty="0" smtClean="0"/>
              <a:t>: </a:t>
            </a:r>
            <a:r>
              <a:rPr lang="en-US" sz="2800" dirty="0"/>
              <a:t>This is data that appears in an organized manner in form of a table </a:t>
            </a:r>
            <a:r>
              <a:rPr lang="en-US" sz="2800" dirty="0" smtClean="0"/>
              <a:t>e.g. temperature and rainfall for town A and population structure for school Z.</a:t>
            </a:r>
          </a:p>
          <a:p>
            <a:pPr marL="0" indent="0" algn="ctr">
              <a:buNone/>
            </a:pPr>
            <a:r>
              <a:rPr lang="en-US" sz="2800" dirty="0" smtClean="0"/>
              <a:t>           </a:t>
            </a:r>
            <a:r>
              <a:rPr lang="en-US" sz="2800" u="sng" dirty="0" smtClean="0">
                <a:solidFill>
                  <a:srgbClr val="7030A0"/>
                </a:solidFill>
              </a:rPr>
              <a:t>Temperature and rainfall for town A</a:t>
            </a:r>
            <a:r>
              <a:rPr lang="en-US" sz="2800" u="sng" dirty="0">
                <a:solidFill>
                  <a:srgbClr val="7030A0"/>
                </a:solidFill>
              </a:rPr>
              <a:t/>
            </a:r>
            <a:br>
              <a:rPr lang="en-US" sz="2800" u="sng" dirty="0">
                <a:solidFill>
                  <a:srgbClr val="7030A0"/>
                </a:solidFill>
              </a:rPr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2800" u="sng" dirty="0" smtClean="0">
                <a:solidFill>
                  <a:schemeClr val="accent3">
                    <a:lumMod val="50000"/>
                  </a:schemeClr>
                </a:solidFill>
              </a:rPr>
              <a:t>Population structure for school 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1" y="2667000"/>
            <a:ext cx="8156575" cy="14478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108333"/>
              </p:ext>
            </p:extLst>
          </p:nvPr>
        </p:nvGraphicFramePr>
        <p:xfrm>
          <a:off x="464140" y="4495800"/>
          <a:ext cx="815657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144"/>
                <a:gridCol w="2039144"/>
                <a:gridCol w="2039144"/>
                <a:gridCol w="2039144"/>
              </a:tblGrid>
              <a:tr h="4438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Form 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Boys </a:t>
                      </a:r>
                      <a:endParaRPr lang="en-US" sz="24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Girls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5511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5511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</a:tr>
              <a:tr h="35511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511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75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4267200" cy="868362"/>
          </a:xfrm>
          <a:solidFill>
            <a:schemeClr val="accent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/>
              <a:t>Merits of using statistical tables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4268788" cy="49069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It is easy to obtain accurate data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facilitates accurate and rapid reading of the data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of tables saves on space and time since data is summarized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is easily understood since tables show it in a clear manner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304800"/>
            <a:ext cx="4191000" cy="868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/>
              <a:t>Demerits of using statistical tables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219200"/>
            <a:ext cx="4190999" cy="49069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It may be difficult to read and interpret if many values are used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It takes a longer time to interpret data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Tables are not appealing to the eye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Comparison of data between rows and columns is difficult where numerous figures are used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8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/>
              <a:t>B</a:t>
            </a:r>
            <a:r>
              <a:rPr lang="en-US" sz="4000" smtClean="0"/>
              <a:t>.                      A </a:t>
            </a:r>
            <a:r>
              <a:rPr lang="en-US" sz="4000" dirty="0" smtClean="0"/>
              <a:t>GRAPH</a:t>
            </a:r>
            <a:endParaRPr lang="en-US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28600" y="685800"/>
            <a:ext cx="3124200" cy="54403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It is a planned drawing consisting of a line, lines or bars showing how two or more sets of values are related to one another.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Independent variables are plotted on the x-axis e.g. time, distance since they change regularly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 smtClean="0"/>
              <a:t>Dependent variables are plotted on the y-axis e.g. temperature, rainfall since they change more irregularly</a:t>
            </a:r>
            <a:endParaRPr lang="en-US" sz="20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86173149"/>
              </p:ext>
            </p:extLst>
          </p:nvPr>
        </p:nvGraphicFramePr>
        <p:xfrm>
          <a:off x="3575050" y="685800"/>
          <a:ext cx="541655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7245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609600"/>
          </a:xfr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ctr"/>
            <a:r>
              <a:rPr lang="en-US" sz="3600" dirty="0" smtClean="0"/>
              <a:t>1. A SIMPLE LINE GRAPH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914400"/>
            <a:ext cx="8077200" cy="5334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It is a one dimensional diagram that shows the relationship between two variables where the variables are represented by a line or a smooth curve</a:t>
            </a:r>
          </a:p>
          <a:p>
            <a:pPr algn="ctr"/>
            <a:r>
              <a:rPr lang="en-US" sz="2800" u="sng" dirty="0" smtClean="0">
                <a:solidFill>
                  <a:srgbClr val="FF0000"/>
                </a:solidFill>
              </a:rPr>
              <a:t>Construction of a line graph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Draw the x and y axis and choose the scale for both axis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Mark the axes at the desired intervals with the corresponding values and mark the zero mark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Plot the values and join the plotted points using a sharp pencil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2205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41393033"/>
              </p:ext>
            </p:extLst>
          </p:nvPr>
        </p:nvGraphicFramePr>
        <p:xfrm>
          <a:off x="381000" y="1752601"/>
          <a:ext cx="8382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486400" y="2590800"/>
            <a:ext cx="3124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Vertical scale: 1cm reps 10 boys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8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4040188" cy="639762"/>
          </a:xfrm>
          <a:ln w="28575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Merits of line graphs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219200"/>
            <a:ext cx="4040188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They are simple to construct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They are simple to interpret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variations are clear over a given period of time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Intermediate values can be estimated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easy to read the values against the plotted points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381000"/>
            <a:ext cx="4114800" cy="639762"/>
          </a:xfrm>
          <a:ln w="28575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Demerits  of line graphs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219200"/>
            <a:ext cx="4117975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They don’t show comparisons between two or more sets of data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difficult to obtain exact values from the graph through interpolation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Choice of a poor vertical scale may cause exaggerated fluctuation of values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may give a false impression on continuity of data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14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STATISTICS:</a:t>
            </a:r>
            <a:r>
              <a:rPr lang="en-US" dirty="0" smtClean="0"/>
              <a:t> These are facts and figures collected and arranged in a systematic manner for a particular purpose.</a:t>
            </a:r>
          </a:p>
          <a:p>
            <a:pPr marL="0" indent="0">
              <a:buNone/>
            </a:pPr>
            <a:r>
              <a:rPr lang="en-US" dirty="0" smtClean="0"/>
              <a:t>It is an art or science concerned with interpretation of numerical information.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DATA:</a:t>
            </a:r>
            <a:r>
              <a:rPr lang="en-US" dirty="0" smtClean="0"/>
              <a:t> It refers to information.</a:t>
            </a:r>
          </a:p>
          <a:p>
            <a:pPr marL="0" indent="0">
              <a:buNone/>
            </a:pPr>
            <a:r>
              <a:rPr lang="en-US" dirty="0" smtClean="0"/>
              <a:t>So, </a:t>
            </a:r>
            <a:r>
              <a:rPr lang="en-US" b="1" dirty="0" smtClean="0">
                <a:solidFill>
                  <a:srgbClr val="FF0000"/>
                </a:solidFill>
              </a:rPr>
              <a:t>Statistical data </a:t>
            </a:r>
            <a:r>
              <a:rPr lang="en-US" dirty="0" smtClean="0"/>
              <a:t>means information presented in numerical form in an organized manner.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92D050"/>
                </a:solidFill>
              </a:rPr>
              <a:t>STATISTICAL METHODS</a:t>
            </a:r>
            <a:r>
              <a:rPr lang="en-US" dirty="0" smtClean="0"/>
              <a:t>: These are techniques of collecting, recording, analyzing, presenting and interpreting statistical data from which conclusions are drawn from it.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6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US" sz="3600" b="1" dirty="0" smtClean="0"/>
              <a:t>2. A SIMPLE BAR GRAPH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It is a statistical diagram on which quantities are represented by a series of columns. It is also called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histogram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00B050"/>
                </a:solidFill>
              </a:rPr>
              <a:t>bar chart.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00B0F0"/>
                </a:solidFill>
              </a:rPr>
              <a:t>Construction of bar graphs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Choose the suitable scale and draw the x and y-axis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Ensure the bars drawn have uniform width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Bars can be shaded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Have a title for the bar graph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59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59723182"/>
              </p:ext>
            </p:extLst>
          </p:nvPr>
        </p:nvGraphicFramePr>
        <p:xfrm>
          <a:off x="152400" y="1295400"/>
          <a:ext cx="8686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648422"/>
              </a:clrFrom>
              <a:clrTo>
                <a:srgbClr val="648422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5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4" y="152400"/>
            <a:ext cx="82296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</p:pic>
    </p:spTree>
    <p:extLst>
      <p:ext uri="{BB962C8B-B14F-4D97-AF65-F5344CB8AC3E}">
        <p14:creationId xmlns="" xmlns:p14="http://schemas.microsoft.com/office/powerpoint/2010/main" val="38910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4040188" cy="639762"/>
          </a:xfr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Merits of using simple bar graphs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371600"/>
            <a:ext cx="4040188" cy="395128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They are easy to draw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bars appeal to the eye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They give a clear visual impression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draws attention to individual amounts that make up the variety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381000"/>
            <a:ext cx="4401166" cy="639762"/>
          </a:xfr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Demerits of using simple bar graphs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371600"/>
            <a:ext cx="4419600" cy="395128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It is unsuitable for continuous data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difficult to get intermediate values from the graph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Poor choice of vertical scale may lead to exaggeration of length of bars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They show variation over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35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685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smtClean="0"/>
              <a:t>3. A </a:t>
            </a:r>
            <a:r>
              <a:rPr lang="en-US" sz="3600" dirty="0"/>
              <a:t>C</a:t>
            </a:r>
            <a:r>
              <a:rPr lang="en-US" sz="3600" dirty="0" smtClean="0"/>
              <a:t>ombined line and bar graph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is a combination of the line and bar graphs and is used to show the relationship between two types of data especially temperature and rainfall.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Construction of a polygraph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Draw the x and the y-axis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Plot the temperature on the right hand side of the graph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Choose a suitable scale for temperature and rainfall but scale for temperature doesn’t start at zero but immediately above or below the highest value for the rainfall. 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="" xmlns:p14="http://schemas.microsoft.com/office/powerpoint/2010/main" val="26375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7" y="438629"/>
            <a:ext cx="8156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69297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ea typeface="+mj-ea"/>
                <a:cs typeface="+mj-cs"/>
              </a:rPr>
              <a:t>Temperature and rainfall for town 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07006973"/>
              </p:ext>
            </p:extLst>
          </p:nvPr>
        </p:nvGraphicFramePr>
        <p:xfrm>
          <a:off x="-990600" y="1586747"/>
          <a:ext cx="10797079" cy="504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7887268" y="4053385"/>
            <a:ext cx="946245" cy="318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15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" y="3276600"/>
            <a:ext cx="685800" cy="152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86400" y="3429000"/>
            <a:ext cx="609600" cy="10577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29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267200" cy="63976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Merits of using a polygraph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4267200" cy="5486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It is easy to construct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bars and the line are appealing to the eye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is easy to read the values against the plotted points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Relationship between temperature and rainfall can easily be read off the graph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Characteristics of climate can be derived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6800" y="304800"/>
            <a:ext cx="4038600" cy="63976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Demerits of using a polygraph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76800" y="1143000"/>
            <a:ext cx="4038600" cy="548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Temperature line sometimes crosses the bars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graph doesn’t show the relationship between the same type of data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13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5562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52400" y="228600"/>
            <a:ext cx="883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Assignment 1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0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10496261"/>
              </p:ext>
            </p:extLst>
          </p:nvPr>
        </p:nvGraphicFramePr>
        <p:xfrm>
          <a:off x="391806" y="914400"/>
          <a:ext cx="8360388" cy="16192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{5DA37D80-6434-44D0-A028-1B22A696006F}</a:tableStyleId>
              </a:tblPr>
              <a:tblGrid>
                <a:gridCol w="968991"/>
                <a:gridCol w="609600"/>
                <a:gridCol w="609600"/>
                <a:gridCol w="685800"/>
                <a:gridCol w="609600"/>
                <a:gridCol w="609600"/>
                <a:gridCol w="609600"/>
                <a:gridCol w="685800"/>
                <a:gridCol w="609600"/>
                <a:gridCol w="609600"/>
                <a:gridCol w="609600"/>
                <a:gridCol w="609600"/>
                <a:gridCol w="533397"/>
              </a:tblGrid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Month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Temp in </a:t>
                      </a:r>
                      <a:r>
                        <a:rPr lang="en-US" sz="2000" baseline="30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Rainfall in mm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95600" y="0"/>
            <a:ext cx="3505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ASSIGNMENT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3002339"/>
            <a:ext cx="83820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table above shows rainfall and temperature figures of station in </a:t>
            </a:r>
            <a:r>
              <a:rPr lang="en-US" sz="2400" dirty="0" smtClean="0"/>
              <a:t>Africa.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 </a:t>
            </a:r>
            <a:r>
              <a:rPr lang="en-US" sz="2400" dirty="0"/>
              <a:t>On the graph paper provided, draw a bar and line graph to represent the rainfall and temperature figures. (Use a vertical scale of 1 cm to represent 10mm and 1cm to </a:t>
            </a:r>
            <a:r>
              <a:rPr lang="en-US" sz="2400" dirty="0" smtClean="0"/>
              <a:t>represent 5ᵒC).            (</a:t>
            </a:r>
            <a:r>
              <a:rPr lang="en-US" sz="2400" b="1" dirty="0" smtClean="0">
                <a:solidFill>
                  <a:schemeClr val="accent2"/>
                </a:solidFill>
              </a:rPr>
              <a:t>10 marks</a:t>
            </a:r>
            <a:r>
              <a:rPr lang="en-US" sz="2400" dirty="0" smtClean="0"/>
              <a:t>)                                                                                   </a:t>
            </a:r>
            <a:r>
              <a:rPr lang="en-US" sz="2400" dirty="0"/>
              <a:t>		                                                       </a:t>
            </a:r>
          </a:p>
          <a:p>
            <a:r>
              <a:rPr lang="en-US" sz="2400" dirty="0"/>
              <a:t>(ii)  Describe the rainfall pattern of the </a:t>
            </a:r>
            <a:r>
              <a:rPr lang="en-US" sz="2400" dirty="0" smtClean="0"/>
              <a:t>station.</a:t>
            </a:r>
            <a:r>
              <a:rPr lang="en-US" sz="2400" dirty="0"/>
              <a:t>	</a:t>
            </a:r>
            <a:r>
              <a:rPr lang="en-US" sz="2400" dirty="0" smtClean="0"/>
              <a:t>        (</a:t>
            </a:r>
            <a:r>
              <a:rPr lang="en-US" sz="2400" b="1" dirty="0" smtClean="0">
                <a:solidFill>
                  <a:schemeClr val="accent2"/>
                </a:solidFill>
              </a:rPr>
              <a:t>4marks</a:t>
            </a:r>
            <a:r>
              <a:rPr lang="en-US" sz="2400" dirty="0"/>
              <a:t>)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47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  <a:solidFill>
            <a:schemeClr val="bg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/>
              <a:t>4. A wind Rose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724400" cy="5791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wind rose is a chart on which data on wind direction for a period of time is recorded e.g. a month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has a central part which is octagon in shape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Each side of the octagon represents one of the eight cardinal points of the compass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columns are of equal width but vary in length depending on the frequency of wind direction during a given period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53000" y="914400"/>
            <a:ext cx="3886200" cy="5715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Construction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Draw an octagon at the center of the paper about 1cm-1.5cm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Choose a suitable scale to represent the data in the frequency table so as to determine the length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bars should be drawn at right angle in proportion to the number of times the wind blew from.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64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2493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dirty="0" smtClean="0"/>
              <a:t>Direction      N   NE   E   SE   S   SW   W   NW  Calm  Total no. of days</a:t>
            </a:r>
            <a:br>
              <a:rPr lang="en-US" sz="2400" dirty="0" smtClean="0"/>
            </a:br>
            <a:r>
              <a:rPr lang="en-US" sz="2400" dirty="0" smtClean="0"/>
              <a:t>of wind</a:t>
            </a:r>
            <a:br>
              <a:rPr lang="en-US" sz="2400" dirty="0" smtClean="0"/>
            </a:br>
            <a:r>
              <a:rPr lang="en-US" sz="2400" dirty="0" smtClean="0"/>
              <a:t>no. of </a:t>
            </a:r>
            <a:r>
              <a:rPr lang="en-US" sz="2400" smtClean="0"/>
              <a:t>days   4    </a:t>
            </a:r>
            <a:r>
              <a:rPr lang="en-US" sz="2400" dirty="0" smtClean="0"/>
              <a:t>5      7    3   2     1      2     5        2             31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524910" cy="51753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40" y="3652036"/>
            <a:ext cx="2024063" cy="203041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4049">
            <a:off x="773707" y="2632119"/>
            <a:ext cx="28821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6437">
            <a:off x="5067391" y="3054786"/>
            <a:ext cx="3289145" cy="313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25818">
            <a:off x="1660616" y="4018885"/>
            <a:ext cx="1411105" cy="140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 rot="2652148">
            <a:off x="2719252" y="5243921"/>
            <a:ext cx="724769" cy="5766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2736585">
            <a:off x="4326360" y="5561257"/>
            <a:ext cx="1672058" cy="72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8903932">
            <a:off x="4173279" y="2738987"/>
            <a:ext cx="2642810" cy="6826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2430" y="1644887"/>
            <a:ext cx="775741" cy="213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42431" y="5633923"/>
            <a:ext cx="775741" cy="10716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153400" y="2514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62900" y="2207122"/>
            <a:ext cx="381000" cy="299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6607" y="3110054"/>
            <a:ext cx="1918193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1 cm reps. 1 day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2743200"/>
            <a:ext cx="1371600" cy="30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tx1"/>
                </a:solidFill>
              </a:rPr>
              <a:t>Scale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90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533401"/>
            <a:ext cx="4040188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Types of statistical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 smtClean="0"/>
              <a:t>Primary data: These are facts and figures collected from the field as first hand information/original data e.g. counting, direct observation, carrying out an experiment</a:t>
            </a:r>
          </a:p>
          <a:p>
            <a:pPr marL="457200" indent="-457200">
              <a:buAutoNum type="alphaUcPeriod"/>
            </a:pPr>
            <a:r>
              <a:rPr lang="en-US" dirty="0" smtClean="0"/>
              <a:t>Secondary data: These are facts and figures which are collected and are available in ‘stored’ sources e.g. magazines, textbooks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533401"/>
            <a:ext cx="4041775" cy="6858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Nature of statistical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 smtClean="0"/>
              <a:t>A.  Discrete data: These are figures given in whole numbers e.g. 35 students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600" dirty="0" smtClean="0"/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 smtClean="0"/>
              <a:t>B. Continuous data: These are  figurers given in any values i.e. fractions(22¾ </a:t>
            </a:r>
            <a:r>
              <a:rPr lang="en-US" sz="9600" dirty="0" err="1" smtClean="0"/>
              <a:t>kms</a:t>
            </a:r>
            <a:r>
              <a:rPr lang="en-US" sz="9600" dirty="0" smtClean="0"/>
              <a:t>) or decimals(22.75 </a:t>
            </a:r>
            <a:r>
              <a:rPr lang="en-US" sz="9600" dirty="0" err="1" smtClean="0"/>
              <a:t>kms</a:t>
            </a:r>
            <a:r>
              <a:rPr lang="en-US" sz="96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2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143000"/>
            <a:ext cx="4191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Merits of using a wind rose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209800"/>
            <a:ext cx="4192588" cy="3951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easy to construct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gives a good visual impression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easy to read and interpret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4648200" cy="9144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Demerits of using a wind rose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4648199" cy="3951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/>
              <a:t>Values are difficult to extract because they involve measuring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is difficult to determine the exact time/day the wind blew from a particular direction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doesn’t show wind speed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096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228601"/>
            <a:ext cx="8763000" cy="6172199"/>
          </a:xfrm>
        </p:spPr>
        <p:txBody>
          <a:bodyPr>
            <a:normAutofit fontScale="85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Importance of studying statistics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  <a:solidFill>
                  <a:srgbClr val="00B050"/>
                </a:solidFill>
              </a:rPr>
              <a:t>Valid conclusions can be made between two varying quantities.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  <a:solidFill>
                  <a:srgbClr val="FF0000"/>
                </a:solidFill>
              </a:rPr>
              <a:t>Saves time and space due to the summarized information.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  <a:solidFill>
                  <a:srgbClr val="0070C0"/>
                </a:solidFill>
              </a:rPr>
              <a:t>Future trend can be predicted e.g. data on climate.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</a:rPr>
              <a:t>Assists in planning at local, national and international levels.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  <a:solidFill>
                  <a:srgbClr val="FFFF00"/>
                </a:solidFill>
              </a:rPr>
              <a:t>It shows changes through time i.e. decline or improvement.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>
                <a:ln w="11430"/>
                <a:solidFill>
                  <a:srgbClr val="FFC000"/>
                </a:solidFill>
              </a:rPr>
              <a:t>Comparisons can be made from the statistical data.</a:t>
            </a:r>
          </a:p>
          <a:p>
            <a:pPr marL="0" indent="0">
              <a:buNone/>
            </a:pPr>
            <a:endParaRPr lang="en-US" sz="4000" dirty="0" smtClean="0">
              <a:ln w="11430"/>
              <a:solidFill>
                <a:srgbClr val="FFC000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US" sz="4000" dirty="0" smtClean="0">
              <a:ln w="11430"/>
            </a:endParaRPr>
          </a:p>
          <a:p>
            <a:pPr>
              <a:buFont typeface="Courier New" pitchFamily="49" charset="0"/>
              <a:buChar char="o"/>
            </a:pPr>
            <a:endParaRPr lang="en-US" sz="4000" dirty="0">
              <a:ln w="1143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26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07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2000"/>
            <a:ext cx="8077200" cy="5715000"/>
          </a:xfrm>
        </p:spPr>
      </p:pic>
      <p:sp>
        <p:nvSpPr>
          <p:cNvPr id="3" name="Rounded Rectangle 2"/>
          <p:cNvSpPr/>
          <p:nvPr/>
        </p:nvSpPr>
        <p:spPr>
          <a:xfrm>
            <a:off x="2362200" y="152400"/>
            <a:ext cx="35814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Sources of statistical data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lvl="0" algn="ctr"/>
            <a:r>
              <a:rPr lang="en-US" sz="3600" dirty="0">
                <a:solidFill>
                  <a:prstClr val="black"/>
                </a:solidFill>
              </a:rPr>
              <a:t>Primary data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>
              <a:buNone/>
            </a:pPr>
            <a:endParaRPr lang="en-US" u="sng" dirty="0">
              <a:solidFill>
                <a:prstClr val="black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Direct observation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Interviewing 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Measuring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Counting 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Photographing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1"/>
            <a:ext cx="4041775" cy="34591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 algn="ctr">
              <a:buNone/>
            </a:pPr>
            <a:endParaRPr lang="en-US" u="sng" dirty="0">
              <a:solidFill>
                <a:prstClr val="black"/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Publications e.g. newspapers, maps, journals.</a:t>
            </a:r>
          </a:p>
          <a:p>
            <a:pPr lvl="0"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</a:rPr>
              <a:t>Tapes/DVDs/films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8201" y="1676400"/>
            <a:ext cx="40386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en-US" sz="3500" dirty="0" smtClean="0"/>
              <a:t>Secondary data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10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4040188" cy="6397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Methods(techniques) of collecting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4038600" cy="513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Direct observation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Interviewing e.g. face-face, telephone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Administering  a questionnaire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Taking measurements e.g. height of students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Carrying out an experiment e.g. soil p</a:t>
            </a:r>
            <a:r>
              <a:rPr lang="en-US" dirty="0"/>
              <a:t>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Counting e.g. population census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Obtaining data from secondary sources(content analysis)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Sampling-selection of a representative portion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304800"/>
            <a:ext cx="4191000" cy="63976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Methods(techniques) of recording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990600"/>
            <a:ext cx="4191001" cy="5135563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involves storing information somewhere for future reference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Notes taking in a book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Tape/video recording; sound recording using phones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Tabulating(recording data in form of tables e.g. traffic flow)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Field sketching(drawing sketch diagrams)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Labeling photographs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Labeling of samples e.g. rocks, soil type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Tallying(use of strokes </a:t>
            </a:r>
            <a:r>
              <a:rPr lang="en-US" strike="sngStrike" dirty="0" smtClean="0"/>
              <a:t>IIII </a:t>
            </a:r>
            <a:r>
              <a:rPr lang="en-US" dirty="0" smtClean="0"/>
              <a:t>i.e. 5)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Filling in a questionnaire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43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blipFill>
            <a:blip r:embed="rId2"/>
            <a:tile tx="0" ty="0" sx="100000" sy="100000" flip="none" algn="tl"/>
          </a:blipFill>
          <a:ln w="57150"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Methods/techniques of collecting data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 smtClean="0">
                <a:solidFill>
                  <a:schemeClr val="accent2"/>
                </a:solidFill>
              </a:rPr>
              <a:t>Description /Explanation]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8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401762"/>
          </a:xfr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/>
              <a:t>                                                DIRECT OBSERVATION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It involves direct visual observation of geographical phenomena e.g. field study on rocks, wildlife, soil.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4192588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Merits of direct observation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590800"/>
            <a:ext cx="4192588" cy="39512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 provides first hand information</a:t>
            </a:r>
          </a:p>
          <a:p>
            <a:endParaRPr lang="en-US" dirty="0" smtClean="0"/>
          </a:p>
          <a:p>
            <a:r>
              <a:rPr lang="en-US" dirty="0" smtClean="0"/>
              <a:t>Data obtained is reliable</a:t>
            </a:r>
          </a:p>
          <a:p>
            <a:endParaRPr lang="en-US" dirty="0" smtClean="0"/>
          </a:p>
          <a:p>
            <a:r>
              <a:rPr lang="en-US" dirty="0" smtClean="0"/>
              <a:t>It saves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4194175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/>
              <a:t>Demerits of direct observation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1603"/>
            <a:ext cx="4194175" cy="39512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Method is subjective i.e. observer may be biased</a:t>
            </a:r>
          </a:p>
          <a:p>
            <a:r>
              <a:rPr lang="en-US" dirty="0" smtClean="0"/>
              <a:t>It is an expensive method</a:t>
            </a:r>
          </a:p>
          <a:p>
            <a:r>
              <a:rPr lang="en-US" dirty="0" smtClean="0"/>
              <a:t>It can’t be used during extreme weather conditions</a:t>
            </a:r>
          </a:p>
          <a:p>
            <a:r>
              <a:rPr lang="en-US" dirty="0" smtClean="0"/>
              <a:t>It is ineffective for the visual impaired</a:t>
            </a:r>
          </a:p>
          <a:p>
            <a:r>
              <a:rPr lang="en-US" dirty="0" smtClean="0"/>
              <a:t>It is unsuitable for collecting data on past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6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INTERVIEWING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is a direct conversation between the researcher and the respondent. It may be face to face or through the phone.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Merits of interviews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It is easy to get clarification</a:t>
            </a:r>
          </a:p>
          <a:p>
            <a:r>
              <a:rPr lang="en-US" dirty="0" smtClean="0"/>
              <a:t>Researcher can estimate accuracy of responses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easy to obtain data even from the illiterate</a:t>
            </a:r>
          </a:p>
          <a:p>
            <a:endParaRPr lang="en-US" dirty="0" smtClean="0"/>
          </a:p>
          <a:p>
            <a:r>
              <a:rPr lang="en-US" dirty="0" smtClean="0"/>
              <a:t>Provides first hand information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Demerits of interviews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Language differences between the researcher and the respondent</a:t>
            </a:r>
          </a:p>
          <a:p>
            <a:endParaRPr lang="en-US" dirty="0" smtClean="0"/>
          </a:p>
          <a:p>
            <a:r>
              <a:rPr lang="en-US" dirty="0" smtClean="0"/>
              <a:t>It is an expensive method</a:t>
            </a:r>
          </a:p>
          <a:p>
            <a:endParaRPr lang="en-US" dirty="0" smtClean="0"/>
          </a:p>
          <a:p>
            <a:r>
              <a:rPr lang="en-US" dirty="0" smtClean="0"/>
              <a:t>It is time consuming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8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2638</Words>
  <Application>Microsoft Office PowerPoint</Application>
  <PresentationFormat>On-screen Show (4:3)</PresentationFormat>
  <Paragraphs>420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STATISTICAL METHODS</vt:lpstr>
      <vt:lpstr>STATISTICAL METHODS</vt:lpstr>
      <vt:lpstr>Slide 3</vt:lpstr>
      <vt:lpstr>Slide 4</vt:lpstr>
      <vt:lpstr>Sources of statistical data</vt:lpstr>
      <vt:lpstr>Slide 6</vt:lpstr>
      <vt:lpstr>Methods/techniques of collecting data</vt:lpstr>
      <vt:lpstr>                                                DIRECT OBSERVATION  It involves direct visual observation of geographical phenomena e.g. field study on rocks, wildlife, soil. </vt:lpstr>
      <vt:lpstr>INTERVIEWING It is a direct conversation between the researcher and the respondent. It may be face to face or through the phone. </vt:lpstr>
      <vt:lpstr>                                 TAKING MEASUREMENTS This is done in the field using various methods like pacing in land surveying; estimating distance; using instruments like meter ruler, thermometer etc.</vt:lpstr>
      <vt:lpstr>                                               EXPERIMENTATION It is the act of conducting a test or an investigation to provide an evidence for or against a theory e.g. pH of soil, chemical composition of a rock</vt:lpstr>
      <vt:lpstr>                                                          CONTENT ANALYSIS It involves gathering information from secondary sources i.e. from past publications and official records e.g. textbooks, maps, journals e.t.c.  </vt:lpstr>
      <vt:lpstr>Slide 13</vt:lpstr>
      <vt:lpstr>Slide 14</vt:lpstr>
      <vt:lpstr>Slide 15</vt:lpstr>
      <vt:lpstr>Slide 16</vt:lpstr>
      <vt:lpstr>There are two types of questionnaires: A. Personal interview questionnaire: It has guided questions asked by the researcher  and whose answers are stored in written form or taped B. Rigid questionnaire : Space is provided for the respondent to fill in the responses even in the absence of the researcher. Two types of questions may be asked in a questionnaire. They include: </vt:lpstr>
      <vt:lpstr>Slide 18</vt:lpstr>
      <vt:lpstr>            Analyzing statistical data                      This is a process of examining the recorded figures and facts in detail. Methods used in analyzing data include: A. Calculation of percentages B. Calculation of ranges(measures of dispersion) C. Measures of central tendencies </vt:lpstr>
      <vt:lpstr>B. CALCULATION OF RANGES </vt:lpstr>
      <vt:lpstr>C. MEASURES OF CENTRAL TENDENCY </vt:lpstr>
      <vt:lpstr>Slide 22</vt:lpstr>
      <vt:lpstr>Statistical data presentation</vt:lpstr>
      <vt:lpstr>Slide 24</vt:lpstr>
      <vt:lpstr>Slide 25</vt:lpstr>
      <vt:lpstr>B.                      A GRAPH</vt:lpstr>
      <vt:lpstr>1. A SIMPLE LINE GRAPH</vt:lpstr>
      <vt:lpstr>Slide 28</vt:lpstr>
      <vt:lpstr>Slide 29</vt:lpstr>
      <vt:lpstr>2. A SIMPLE BAR GRAPH</vt:lpstr>
      <vt:lpstr>Slide 31</vt:lpstr>
      <vt:lpstr>Slide 32</vt:lpstr>
      <vt:lpstr>3. A Combined line and bar graph</vt:lpstr>
      <vt:lpstr>Slide 34</vt:lpstr>
      <vt:lpstr>Slide 35</vt:lpstr>
      <vt:lpstr>Slide 36</vt:lpstr>
      <vt:lpstr>Slide 37</vt:lpstr>
      <vt:lpstr>4. A wind Rose</vt:lpstr>
      <vt:lpstr>Direction      N   NE   E   SE   S   SW   W   NW  Calm  Total no. of days of wind no. of days   4    5      7    3   2     1      2     5        2             31</vt:lpstr>
      <vt:lpstr>Slide 40</vt:lpstr>
      <vt:lpstr>Slide 41</vt:lpstr>
      <vt:lpstr>Slide 42</vt:lpstr>
    </vt:vector>
  </TitlesOfParts>
  <Company>Ministry of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magarini</dc:creator>
  <cp:lastModifiedBy>ADMIN</cp:lastModifiedBy>
  <cp:revision>180</cp:revision>
  <dcterms:created xsi:type="dcterms:W3CDTF">2012-03-28T13:13:37Z</dcterms:created>
  <dcterms:modified xsi:type="dcterms:W3CDTF">2012-11-29T15:05:49Z</dcterms:modified>
</cp:coreProperties>
</file>