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81" r:id="rId13"/>
    <p:sldId id="291" r:id="rId14"/>
    <p:sldId id="292" r:id="rId15"/>
    <p:sldId id="293" r:id="rId16"/>
    <p:sldId id="294" r:id="rId17"/>
    <p:sldId id="264" r:id="rId18"/>
    <p:sldId id="268" r:id="rId19"/>
    <p:sldId id="270" r:id="rId20"/>
    <p:sldId id="271" r:id="rId21"/>
    <p:sldId id="273" r:id="rId22"/>
    <p:sldId id="272" r:id="rId23"/>
    <p:sldId id="274" r:id="rId24"/>
    <p:sldId id="275" r:id="rId25"/>
    <p:sldId id="277" r:id="rId26"/>
    <p:sldId id="278" r:id="rId27"/>
    <p:sldId id="280" r:id="rId28"/>
    <p:sldId id="284" r:id="rId29"/>
    <p:sldId id="283" r:id="rId30"/>
    <p:sldId id="285" r:id="rId31"/>
    <p:sldId id="286" r:id="rId32"/>
    <p:sldId id="288" r:id="rId33"/>
    <p:sldId id="289" r:id="rId34"/>
    <p:sldId id="290" r:id="rId35"/>
    <p:sldId id="282" r:id="rId36"/>
    <p:sldId id="287" r:id="rId37"/>
    <p:sldId id="276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86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4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1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5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75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67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05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07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6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2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CA00-DD68-4163-B45A-27264B58D3FA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4DB-5AB8-4B6D-9878-3D11D3724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81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91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gsc.usgs.gov/isb/pubs/booklets/symbols/topomapsymbol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1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1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1.wav"/><Relationship Id="rId2" Type="http://schemas.openxmlformats.org/officeDocument/2006/relationships/audio" Target="../media/audio13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81.wav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7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514599"/>
          </a:xfrm>
        </p:spPr>
        <p:txBody>
          <a:bodyPr>
            <a:prstTxWarp prst="textCanUp">
              <a:avLst/>
            </a:prstTxWarp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accent3"/>
                </a:solidFill>
              </a:rPr>
              <a:t>MAP WORK</a:t>
            </a:r>
            <a:br>
              <a:rPr lang="en-US" sz="8000" b="1" dirty="0" smtClean="0">
                <a:ln/>
                <a:solidFill>
                  <a:schemeClr val="accent3"/>
                </a:solidFill>
              </a:rPr>
            </a:b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400800" cy="1752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FORM ONE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8085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  <p:sndAc>
          <p:stSnd>
            <p:snd r:embed="rId3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             </a:t>
            </a:r>
            <a:r>
              <a:rPr lang="en-US" sz="3600" b="1" dirty="0" smtClean="0">
                <a:solidFill>
                  <a:srgbClr val="002060"/>
                </a:solidFill>
              </a:rPr>
              <a:t>Features of a good sketch map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/>
              <a:t>It should be neat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/>
              <a:t>It must have a title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/>
              <a:t>It should be enclosed in a frame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/>
              <a:t>It should have a key showing symbols and signs used or must be well labeled.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/>
              <a:t>It should have a compass direction showing the north direction.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</a:t>
            </a:r>
            <a:r>
              <a:rPr lang="en-US" sz="3600" b="1" u="sng" dirty="0" smtClean="0">
                <a:solidFill>
                  <a:srgbClr val="C00000"/>
                </a:solidFill>
              </a:rPr>
              <a:t>Assignment 2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Draw a sketch map of Magarini Secondary School compound.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128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  <p:sndAc>
          <p:stSnd>
            <p:snd r:embed="rId3" name="push.wav"/>
          </p:stSnd>
        </p:sndAc>
      </p:transition>
    </mc:Choice>
    <mc:Fallback>
      <p:transition spd="slow">
        <p:circl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ATLAS MAPS</a:t>
            </a:r>
            <a:r>
              <a:rPr lang="en-US" dirty="0" smtClean="0"/>
              <a:t>: It </a:t>
            </a:r>
            <a:r>
              <a:rPr lang="en-US" dirty="0"/>
              <a:t>is a </a:t>
            </a:r>
            <a:r>
              <a:rPr lang="en-US" dirty="0" smtClean="0"/>
              <a:t>collection of many maps bound in one volume resembling a book. They are normally small scale maps and hence cover  a larger ground area therefore containing a wide range of information on a small sheet of paper and may include: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Relief maps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Climatic maps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Vegetation maps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Political 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Population maps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115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2400"/>
            <a:ext cx="7696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A RELIEF MAP OF THE USA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53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0"/>
            <a:ext cx="6248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WORLD MAP SHOWING RELIEF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529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1488"/>
            <a:ext cx="6781800" cy="615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145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</a:rPr>
              <a:t>Simplified climatic map of Africa</a:t>
            </a:r>
            <a:r>
              <a:rPr lang="en-US" sz="2400" dirty="0"/>
              <a:t>: </a:t>
            </a:r>
            <a:r>
              <a:rPr lang="en-US" sz="2400" dirty="0" smtClean="0"/>
              <a:t>Desert climate </a:t>
            </a:r>
            <a:r>
              <a:rPr lang="en-US" sz="2400" dirty="0"/>
              <a:t>(yellow), the tropical </a:t>
            </a:r>
            <a:r>
              <a:rPr lang="en-US" sz="2400" dirty="0" smtClean="0"/>
              <a:t>savanna climate </a:t>
            </a:r>
            <a:r>
              <a:rPr lang="en-US" sz="2400" dirty="0"/>
              <a:t>(light green) and the </a:t>
            </a:r>
            <a:r>
              <a:rPr lang="en-US" sz="2400" dirty="0" smtClean="0"/>
              <a:t>equatorial climate </a:t>
            </a:r>
            <a:r>
              <a:rPr lang="en-US" sz="2400" dirty="0"/>
              <a:t>(dark green) of Equatorial Africa, </a:t>
            </a:r>
            <a:r>
              <a:rPr lang="en-US" sz="2400" dirty="0" smtClean="0"/>
              <a:t> </a:t>
            </a:r>
            <a:r>
              <a:rPr lang="en-US" sz="2400" dirty="0"/>
              <a:t>and the " </a:t>
            </a:r>
            <a:r>
              <a:rPr lang="en-US" sz="2400" dirty="0" smtClean="0"/>
              <a:t>Mediterranean" </a:t>
            </a:r>
            <a:r>
              <a:rPr lang="en-US" sz="2400" dirty="0"/>
              <a:t>south coast (olive) of Southern </a:t>
            </a:r>
            <a:r>
              <a:rPr lang="en-US" sz="2400" dirty="0" smtClean="0"/>
              <a:t>Africa and N.E Africa(Atlas). 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791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1688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59436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0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AFRICAS’ POPULATION DISTRIBUTION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39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154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 TOPOGRAPHICAL MAP</a:t>
            </a:r>
            <a:r>
              <a:rPr lang="en-US" dirty="0" smtClean="0"/>
              <a:t>: It is a map showing selected number of physical and human features and their positions on the earth’s surface e.g. hills, farms etc. and can be medium or large scale map.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magarini\Pictures\fig8readingtopoma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9774"/>
            <a:ext cx="6324600" cy="47720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5116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  <p:sndAc>
          <p:stSnd>
            <p:snd r:embed="rId4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1"/>
                </a:solidFill>
              </a:rPr>
              <a:t>USES OF MAPS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</a:t>
            </a: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</a:rPr>
              <a:t>locate places/landforms </a:t>
            </a:r>
            <a:r>
              <a:rPr lang="en-US" dirty="0" smtClean="0"/>
              <a:t>on the earth’s surface.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</a:t>
            </a:r>
            <a:r>
              <a:rPr lang="en-US" i="1" u="sng" dirty="0" smtClean="0">
                <a:solidFill>
                  <a:srgbClr val="00B050"/>
                </a:solidFill>
              </a:rPr>
              <a:t>determine the size </a:t>
            </a:r>
            <a:r>
              <a:rPr lang="en-US" dirty="0" smtClean="0"/>
              <a:t>of a particular location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i="1" u="sng" dirty="0" smtClean="0">
                <a:solidFill>
                  <a:srgbClr val="FF0000"/>
                </a:solidFill>
              </a:rPr>
              <a:t>different information </a:t>
            </a:r>
            <a:r>
              <a:rPr lang="en-US" dirty="0" smtClean="0"/>
              <a:t>about places e.g. climate and vegetation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Used by travelers to </a:t>
            </a:r>
            <a:r>
              <a:rPr lang="en-US" i="1" u="sng" dirty="0" smtClean="0">
                <a:solidFill>
                  <a:srgbClr val="7030A0"/>
                </a:solidFill>
              </a:rPr>
              <a:t>find out direction </a:t>
            </a:r>
            <a:r>
              <a:rPr lang="en-US" dirty="0" smtClean="0"/>
              <a:t>to particular places etc.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Used to </a:t>
            </a:r>
            <a:r>
              <a:rPr lang="en-US" i="1" u="sng" dirty="0" smtClean="0">
                <a:solidFill>
                  <a:schemeClr val="bg2">
                    <a:lumMod val="50000"/>
                  </a:schemeClr>
                </a:solidFill>
              </a:rPr>
              <a:t>summarize information </a:t>
            </a:r>
            <a:r>
              <a:rPr lang="en-US" dirty="0" smtClean="0"/>
              <a:t>quickly for </a:t>
            </a:r>
            <a:r>
              <a:rPr lang="en-US" i="1" u="sng" dirty="0" smtClean="0">
                <a:solidFill>
                  <a:schemeClr val="accent2"/>
                </a:solidFill>
              </a:rPr>
              <a:t>future reference</a:t>
            </a:r>
            <a:endParaRPr lang="en-US" i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2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MARGINAL INFORMATION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56964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These are facts contained in the areas surrounding the map.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is additional information besides the one already  shown on the map.</a:t>
            </a:r>
          </a:p>
          <a:p>
            <a:pPr marL="0" indent="0">
              <a:buNone/>
            </a:pPr>
            <a:r>
              <a:rPr lang="en-US" dirty="0" smtClean="0"/>
              <a:t>   The information includes:  (</a:t>
            </a:r>
            <a:r>
              <a:rPr lang="en-US" b="1" u="sng" dirty="0" smtClean="0">
                <a:solidFill>
                  <a:srgbClr val="00B050"/>
                </a:solidFill>
              </a:rPr>
              <a:t>Ref. to Silaloni Map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Map series </a:t>
            </a:r>
            <a:r>
              <a:rPr lang="en-US" dirty="0" smtClean="0"/>
              <a:t>– It is the number identifying the map and is enclosed in a box e.g. </a:t>
            </a:r>
            <a:r>
              <a:rPr lang="en-US" dirty="0" smtClean="0">
                <a:solidFill>
                  <a:srgbClr val="0070C0"/>
                </a:solidFill>
              </a:rPr>
              <a:t>{SK61}Y731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Sheet index number </a:t>
            </a:r>
            <a:r>
              <a:rPr lang="en-US" dirty="0" smtClean="0"/>
              <a:t>– It identifies the particular sheet from other adjoining sheets in the same series e.g.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197/2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4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blipFill>
            <a:blip r:embed="rId2" cstate="print"/>
            <a:tile tx="0" ty="0" sx="100000" sy="100000" flip="none" algn="tl"/>
          </a:blip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/>
              <a:t>CONTENT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8160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rgbClr val="FF0000"/>
                </a:solidFill>
              </a:rPr>
              <a:t>Definition of a picture, a plan and a map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rgbClr val="00B050"/>
                </a:solidFill>
              </a:rPr>
              <a:t>Distinction between pictures, plans and maps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rgbClr val="002060"/>
                </a:solidFill>
              </a:rPr>
              <a:t>Types of maps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Uses of maps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/>
              <a:t>Marginal information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Map scales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Use of scales 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24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MARGINAL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723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F0"/>
                </a:solidFill>
              </a:rPr>
              <a:t>Sheet name/title </a:t>
            </a:r>
            <a:r>
              <a:rPr lang="en-US" dirty="0" smtClean="0"/>
              <a:t>– It is the name of the map and represents an area and NOT a specific town or a village e.g. </a:t>
            </a:r>
            <a:r>
              <a:rPr lang="en-US" b="1" dirty="0" smtClean="0">
                <a:solidFill>
                  <a:srgbClr val="00B050"/>
                </a:solidFill>
              </a:rPr>
              <a:t>Silaloni</a:t>
            </a:r>
            <a:r>
              <a:rPr lang="en-US" dirty="0" smtClean="0"/>
              <a:t> and not Silaloni Trading Centre.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The scale </a:t>
            </a:r>
            <a:r>
              <a:rPr lang="en-US" dirty="0" smtClean="0"/>
              <a:t>– It is shown at the N.W corner of the map i.e. </a:t>
            </a:r>
            <a:r>
              <a:rPr lang="en-US" dirty="0" smtClean="0">
                <a:solidFill>
                  <a:schemeClr val="accent5"/>
                </a:solidFill>
              </a:rPr>
              <a:t>1:50,000</a:t>
            </a:r>
            <a:r>
              <a:rPr lang="en-US" dirty="0" smtClean="0"/>
              <a:t> or as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linear</a:t>
            </a:r>
            <a:r>
              <a:rPr lang="en-US" dirty="0" smtClean="0"/>
              <a:t> just below the map in kilometers or meters.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0264"/>
            <a:ext cx="9144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670964"/>
            <a:ext cx="9144000" cy="1863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1c11ccmmmmmmmmmm1wwwwfff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086600"/>
            <a:ext cx="7848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1cm on the map represents 500m or 0.5km on the ground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3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Edition</a:t>
            </a:r>
            <a:r>
              <a:rPr lang="en-US" dirty="0" smtClean="0"/>
              <a:t> – The year when the map was last published e.g. 1991.</a:t>
            </a:r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Copyright and publisher </a:t>
            </a:r>
            <a:r>
              <a:rPr lang="en-US" dirty="0" smtClean="0"/>
              <a:t>– The authority that publishes the map e.g. Survey of Kenya whereas the copyright </a:t>
            </a:r>
            <a:r>
              <a:rPr lang="en-US" b="1" dirty="0" smtClean="0">
                <a:solidFill>
                  <a:srgbClr val="00B050"/>
                </a:solidFill>
              </a:rPr>
              <a:t>©</a:t>
            </a:r>
            <a:r>
              <a:rPr lang="en-US" dirty="0" smtClean="0"/>
              <a:t> belongs to the government.</a:t>
            </a:r>
          </a:p>
          <a:p>
            <a:pPr marL="0" indent="0">
              <a:buNone/>
            </a:pPr>
            <a:r>
              <a:rPr lang="en-US" b="1" dirty="0"/>
              <a:t>7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 Key </a:t>
            </a:r>
            <a:r>
              <a:rPr lang="en-US" dirty="0" smtClean="0"/>
              <a:t>– It contains symbols and signs that are used to represent natural and man-made features. N/B: Some symbols shown may not be found in the map.</a:t>
            </a:r>
          </a:p>
          <a:p>
            <a:pPr marL="0" indent="0">
              <a:buNone/>
            </a:pPr>
            <a:r>
              <a:rPr lang="en-US" b="1" dirty="0" smtClean="0"/>
              <a:t>8.</a:t>
            </a:r>
            <a:r>
              <a:rPr lang="en-US" dirty="0" smtClean="0"/>
              <a:t> </a:t>
            </a:r>
            <a:r>
              <a:rPr lang="en-US" b="1" dirty="0"/>
              <a:t>Grid system numbers </a:t>
            </a:r>
            <a:r>
              <a:rPr lang="en-US" dirty="0"/>
              <a:t>– These are numbers for grid Easting and Northings in the inner margin of the map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3810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Latitudes and Longitudes </a:t>
            </a:r>
            <a:r>
              <a:rPr lang="en-US" dirty="0" smtClean="0"/>
              <a:t>– They show areas North or South of the equator and East or West of the prime meridian respectively.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915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84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4460"/>
            <a:ext cx="8153400" cy="429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3048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/>
                </a:solidFill>
              </a:rPr>
              <a:t>10.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Grid system numbers – These are numbers for grid Easting and Northings in the inner margin of the map.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67400"/>
            <a:ext cx="7696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Observe the grid reference figures and the latitudes/longitudes above.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34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477000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11.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Compass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direction </a:t>
            </a:r>
            <a:r>
              <a:rPr lang="en-US" dirty="0"/>
              <a:t>– It shows the relationship between the true north, grid north and magnetic </a:t>
            </a:r>
            <a:r>
              <a:rPr lang="en-US" dirty="0" smtClean="0"/>
              <a:t>north. It also states </a:t>
            </a:r>
            <a:r>
              <a:rPr lang="en-US" dirty="0"/>
              <a:t>the magnetic variation i.e. difference between </a:t>
            </a:r>
            <a:r>
              <a:rPr lang="en-US" dirty="0" smtClean="0"/>
              <a:t>the magnetic north and the </a:t>
            </a:r>
            <a:r>
              <a:rPr lang="en-US" smtClean="0"/>
              <a:t>true north.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495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91074" y="4762500"/>
            <a:ext cx="1838325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GRID NORTH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5638800"/>
            <a:ext cx="9525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638800"/>
            <a:ext cx="800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5638800"/>
            <a:ext cx="800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5638800"/>
            <a:ext cx="800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4850" y="5181600"/>
            <a:ext cx="552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1500" y="5181600"/>
            <a:ext cx="20193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TRUE NORTH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799" y="5638800"/>
            <a:ext cx="2286001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MAGNETIC NORTH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320040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MN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27432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TN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32004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GN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35814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14ᵒ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35052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10ᵒ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276600" y="3390900"/>
            <a:ext cx="0" cy="64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0800000" flipV="1">
            <a:off x="2667000" y="3886200"/>
            <a:ext cx="1066800" cy="381000"/>
          </a:xfrm>
          <a:prstGeom prst="arc">
            <a:avLst>
              <a:gd name="adj1" fmla="val 11948545"/>
              <a:gd name="adj2" fmla="val 20991423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7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12.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Index to adjoining sheets </a:t>
            </a:r>
            <a:r>
              <a:rPr lang="en-US" dirty="0" smtClean="0"/>
              <a:t>– It is a box containing nine squares where the </a:t>
            </a:r>
            <a:r>
              <a:rPr lang="en-US" u="sng" dirty="0" smtClean="0">
                <a:solidFill>
                  <a:srgbClr val="C00000"/>
                </a:solidFill>
              </a:rPr>
              <a:t>center square </a:t>
            </a:r>
            <a:r>
              <a:rPr lang="en-US" dirty="0" smtClean="0"/>
              <a:t>represents the map sheet.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1356010"/>
              </p:ext>
            </p:extLst>
          </p:nvPr>
        </p:nvGraphicFramePr>
        <p:xfrm>
          <a:off x="1828800" y="2057400"/>
          <a:ext cx="5562600" cy="46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654"/>
                <a:gridCol w="1806146"/>
                <a:gridCol w="1828800"/>
              </a:tblGrid>
              <a:tr h="14980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191/3</a:t>
                      </a:r>
                    </a:p>
                    <a:p>
                      <a:pPr algn="l"/>
                      <a:r>
                        <a:rPr lang="en-US" sz="2800" dirty="0" smtClean="0"/>
                        <a:t>Ndakithima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191/4</a:t>
                      </a:r>
                    </a:p>
                    <a:p>
                      <a:pPr algn="ctr"/>
                      <a:r>
                        <a:rPr lang="en-US" sz="2800" dirty="0" smtClean="0"/>
                        <a:t>Mapotea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192/3</a:t>
                      </a:r>
                    </a:p>
                    <a:p>
                      <a:pPr algn="ctr"/>
                      <a:r>
                        <a:rPr lang="en-US" sz="2800" dirty="0" smtClean="0"/>
                        <a:t>Vitengeni </a:t>
                      </a:r>
                      <a:endParaRPr lang="en-US" sz="2800" dirty="0"/>
                    </a:p>
                  </a:txBody>
                  <a:tcPr/>
                </a:tc>
              </a:tr>
              <a:tr h="15615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197/1</a:t>
                      </a:r>
                    </a:p>
                    <a:p>
                      <a:pPr algn="ctr"/>
                      <a:r>
                        <a:rPr lang="en-US" sz="2800" dirty="0" smtClean="0"/>
                        <a:t>Dokata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197/2</a:t>
                      </a:r>
                    </a:p>
                    <a:p>
                      <a:pPr algn="ctr"/>
                      <a:r>
                        <a:rPr lang="en-US" sz="2800" dirty="0" smtClean="0"/>
                        <a:t>Silaloni </a:t>
                      </a:r>
                      <a:endParaRPr 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198/1</a:t>
                      </a:r>
                    </a:p>
                    <a:p>
                      <a:pPr algn="ctr"/>
                      <a:r>
                        <a:rPr lang="en-US" sz="2800" dirty="0" smtClean="0"/>
                        <a:t>Bamba </a:t>
                      </a:r>
                      <a:endParaRPr lang="en-US" sz="2800" dirty="0"/>
                    </a:p>
                  </a:txBody>
                  <a:tcPr/>
                </a:tc>
              </a:tr>
              <a:tr h="15910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197/3</a:t>
                      </a:r>
                    </a:p>
                    <a:p>
                      <a:pPr algn="ctr"/>
                      <a:r>
                        <a:rPr lang="en-US" sz="2800" dirty="0" smtClean="0"/>
                        <a:t>Mikamini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197/4</a:t>
                      </a:r>
                    </a:p>
                    <a:p>
                      <a:pPr algn="ctr"/>
                      <a:r>
                        <a:rPr lang="en-US" sz="2800" dirty="0" smtClean="0"/>
                        <a:t>Mariakani 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198/3</a:t>
                      </a:r>
                    </a:p>
                    <a:p>
                      <a:pPr algn="ctr"/>
                      <a:r>
                        <a:rPr lang="en-US" sz="2800" dirty="0" smtClean="0"/>
                        <a:t>Mazeras 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1676400"/>
            <a:ext cx="594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INDEX TO ADJOINING SHEETS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85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13.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Administrative boundaries </a:t>
            </a:r>
            <a:r>
              <a:rPr lang="en-US" dirty="0"/>
              <a:t>– It summarizes boundaries which enable the reader to identify the administrative units on the map.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15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2286000"/>
          </a:xfrm>
          <a:ln w="381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b="1" dirty="0"/>
              <a:t>Topographic Map Symbols</a:t>
            </a:r>
          </a:p>
          <a:p>
            <a:r>
              <a:rPr lang="en-US" sz="2000" b="1" dirty="0"/>
              <a:t>Please note a more current and comprehensive Topographic Map Symbols booklet is available in PDF format at </a:t>
            </a:r>
            <a:r>
              <a:rPr lang="en-US" sz="2000" b="1" dirty="0">
                <a:hlinkClick r:id="rId2"/>
              </a:rPr>
              <a:t>http://egsc.usgs.gov/isb/pubs/booklets/symbols/topomapsymbols.pdf</a:t>
            </a:r>
            <a:r>
              <a:rPr lang="en-US" sz="2000" b="1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922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 SCALES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1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5964"/>
            <a:ext cx="8534400" cy="452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762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NewRoman"/>
              </a:rPr>
              <a:t>A map is </a:t>
            </a:r>
            <a:r>
              <a:rPr lang="en-US" sz="2400" dirty="0" smtClean="0">
                <a:latin typeface="TimesNewRoman"/>
              </a:rPr>
              <a:t>always much smaller </a:t>
            </a:r>
            <a:r>
              <a:rPr lang="en-US" sz="2400" dirty="0">
                <a:latin typeface="TimesNewRoman"/>
              </a:rPr>
              <a:t>than the area </a:t>
            </a:r>
            <a:r>
              <a:rPr lang="en-US" sz="2400" dirty="0" smtClean="0">
                <a:latin typeface="TimesNewRoman"/>
              </a:rPr>
              <a:t>it represents</a:t>
            </a:r>
            <a:r>
              <a:rPr lang="en-US" sz="2400" dirty="0">
                <a:latin typeface="TimesNewRoman"/>
              </a:rPr>
              <a:t>!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5105400"/>
            <a:ext cx="937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800" dirty="0"/>
              <a:t>Maps are made to scale.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scale represents the ratio of a distance on the map to the actual distance </a:t>
            </a:r>
            <a:r>
              <a:rPr lang="en-US" sz="2800" dirty="0" smtClean="0"/>
              <a:t>on the </a:t>
            </a:r>
            <a:r>
              <a:rPr lang="en-US" sz="2800" dirty="0"/>
              <a:t>ground.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629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 MAP</a:t>
            </a:r>
            <a:r>
              <a:rPr lang="en-US" dirty="0" smtClean="0"/>
              <a:t>: It is a representation of part or whole of the earth surface on a flat surface e.g. on a sheet of paper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 diagrammatic representation of the earth’s surface(or part of it).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41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76437287"/>
      </p:ext>
    </p:extLst>
  </p:cSld>
  <p:clrMapOvr>
    <a:masterClrMapping/>
  </p:clrMapOvr>
  <p:transition spd="slow">
    <p:cover/>
    <p:sndAc>
      <p:stSnd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TYPES OF MAP SCALE</a:t>
            </a:r>
          </a:p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Written / </a:t>
            </a:r>
            <a:r>
              <a:rPr lang="en-US" b="1" dirty="0" smtClean="0">
                <a:solidFill>
                  <a:srgbClr val="FF0000"/>
                </a:solidFill>
              </a:rPr>
              <a:t>Verbal/statement Scales</a:t>
            </a:r>
            <a:r>
              <a:rPr lang="en-US" dirty="0" smtClean="0"/>
              <a:t>: It is the </a:t>
            </a:r>
            <a:r>
              <a:rPr lang="en-US" dirty="0"/>
              <a:t>simplest form of map </a:t>
            </a:r>
            <a:r>
              <a:rPr lang="en-US" dirty="0" smtClean="0"/>
              <a:t>scale e.g. one </a:t>
            </a:r>
            <a:r>
              <a:rPr lang="en-US" dirty="0"/>
              <a:t>centimeter on the map represents one hundred kilometers on the </a:t>
            </a:r>
            <a:r>
              <a:rPr lang="en-US" dirty="0" smtClean="0"/>
              <a:t>earth's surface i.e. 1cm represents 100kms.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Linear </a:t>
            </a:r>
            <a:r>
              <a:rPr lang="en-US" b="1" dirty="0">
                <a:solidFill>
                  <a:srgbClr val="00B050"/>
                </a:solidFill>
              </a:rPr>
              <a:t>/ Graphic Scale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It is a line sub-divided into small equal parts.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Each unit marked on the line represents a distance on the actual ground e.g. 1cm on the line represents 1km on the ground. 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zero(0) is placed one unit away from the left end of the linear scale which is again sub-divided to measure a distance less than 1km.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24238"/>
            <a:ext cx="38100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01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76200"/>
            <a:ext cx="91059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3. </a:t>
            </a:r>
            <a:r>
              <a:rPr lang="en-US" sz="3600" b="1" dirty="0">
                <a:solidFill>
                  <a:srgbClr val="002060"/>
                </a:solidFill>
              </a:rPr>
              <a:t>Representative Fraction (</a:t>
            </a:r>
            <a:r>
              <a:rPr lang="en-US" sz="3600" b="1" dirty="0" smtClean="0">
                <a:solidFill>
                  <a:srgbClr val="002060"/>
                </a:solidFill>
              </a:rPr>
              <a:t>RF) scale </a:t>
            </a:r>
            <a:r>
              <a:rPr lang="en-US" sz="3600" b="1" dirty="0">
                <a:solidFill>
                  <a:srgbClr val="002060"/>
                </a:solidFill>
              </a:rPr>
              <a:t>or Ratio </a:t>
            </a:r>
            <a:r>
              <a:rPr lang="en-US" sz="3600" b="1" dirty="0" smtClean="0">
                <a:solidFill>
                  <a:srgbClr val="002060"/>
                </a:solidFill>
              </a:rPr>
              <a:t>scale</a:t>
            </a:r>
            <a:r>
              <a:rPr lang="en-US" sz="3600" dirty="0"/>
              <a:t>: 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It uses </a:t>
            </a:r>
            <a:r>
              <a:rPr lang="en-US" sz="3600" dirty="0"/>
              <a:t>a fraction (or a ratio) to show the relationship between units on a map and units </a:t>
            </a:r>
            <a:r>
              <a:rPr lang="en-US" sz="3600" dirty="0" smtClean="0"/>
              <a:t>on the earth's surface e.g. </a:t>
            </a:r>
            <a:r>
              <a:rPr lang="en-US" sz="3600" b="1" dirty="0" smtClean="0"/>
              <a:t>1:50000</a:t>
            </a:r>
            <a:r>
              <a:rPr lang="en-US" sz="3600" dirty="0" smtClean="0"/>
              <a:t> </a:t>
            </a:r>
            <a:r>
              <a:rPr lang="en-US" sz="3600" dirty="0"/>
              <a:t>or </a:t>
            </a:r>
            <a:r>
              <a:rPr lang="en-US" sz="3600" b="1" dirty="0" smtClean="0"/>
              <a:t>1/50000.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50,000cm into meters by dividing 100 and then into km by 1,000.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Therefore a map using the scale of 1:50,000 has a scale of 1cm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represents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0.5 km or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500m.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8100" y="4813300"/>
            <a:ext cx="228600" cy="228600"/>
          </a:xfrm>
          <a:prstGeom prst="star5">
            <a:avLst>
              <a:gd name="adj" fmla="val 18844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70560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50"/>
                </a:solidFill>
              </a:rPr>
              <a:t>Conversion of scales</a:t>
            </a:r>
          </a:p>
          <a:p>
            <a:pPr marL="457200" indent="-457200">
              <a:buAutoNum type="alphaUcPeriod"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/>
                </a:solidFill>
              </a:rPr>
              <a:t>Converting RF to statement scale 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i.e. 1/50,000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Convert the denominator of the RF km e.g. 0.5km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The scale will be read as 1cm represents 0.5km</a:t>
            </a:r>
          </a:p>
          <a:p>
            <a:pPr marL="0" indent="0">
              <a:buNone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/>
                </a:solidFill>
              </a:rPr>
              <a:t>B.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/>
                </a:solidFill>
              </a:rPr>
              <a:t>Converting statement scale to RF 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i.e. 1cm represents 1km.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Express the ground distance in the same units as the map distance e.g. 1km is 100,000cm.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Express the map distance as the numerator and the ground distance as the denominator i.e. 1/ 100,000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C. </a:t>
            </a:r>
            <a:r>
              <a:rPr lang="en-US" sz="3600" b="1" dirty="0" smtClean="0">
                <a:solidFill>
                  <a:srgbClr val="00B050"/>
                </a:solidFill>
              </a:rPr>
              <a:t>Converting linear scale into representative fraction(RF):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 the linear scale into a statement scale by measuring the distance represented by 1cm.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the statement scale into RF.</a:t>
            </a:r>
          </a:p>
          <a:p>
            <a:pPr marL="0" indent="0">
              <a:buNone/>
            </a:pPr>
            <a:r>
              <a:rPr lang="en-US" sz="3600" b="1" dirty="0" smtClean="0"/>
              <a:t>D. </a:t>
            </a:r>
            <a:r>
              <a:rPr lang="en-US" sz="3600" b="1" dirty="0" smtClean="0">
                <a:solidFill>
                  <a:srgbClr val="FF0000"/>
                </a:solidFill>
              </a:rPr>
              <a:t>Converting RF into linear scale: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the RF into statement scale.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the statement scale into linear scale by drawing the line and its sub-division.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156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7451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E.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Converting linear scale into statement scale</a:t>
            </a:r>
            <a:r>
              <a:rPr lang="en-US" sz="36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Measure the unit distance off a linear scale.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Convert it into statement scale.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860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8683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Sizes of scales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674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chemeClr val="accent2"/>
                </a:solidFill>
              </a:rPr>
              <a:t>Large scale </a:t>
            </a:r>
            <a:r>
              <a:rPr lang="en-US" b="1" dirty="0" smtClean="0">
                <a:solidFill>
                  <a:schemeClr val="accent2"/>
                </a:solidFill>
              </a:rPr>
              <a:t>maps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e.g. 1:10,000 or 1:25,000, </a:t>
            </a:r>
            <a:r>
              <a:rPr lang="en-US" dirty="0"/>
              <a:t>cover relatively small regions in great </a:t>
            </a:r>
            <a:r>
              <a:rPr lang="en-US" dirty="0" smtClean="0"/>
              <a:t>detail e.g. a town. 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B050"/>
                </a:solidFill>
              </a:rPr>
              <a:t>Small </a:t>
            </a:r>
            <a:r>
              <a:rPr lang="en-US" b="1" dirty="0">
                <a:solidFill>
                  <a:srgbClr val="00B050"/>
                </a:solidFill>
              </a:rPr>
              <a:t>scale </a:t>
            </a:r>
            <a:r>
              <a:rPr lang="en-US" b="1" dirty="0" smtClean="0">
                <a:solidFill>
                  <a:srgbClr val="00B050"/>
                </a:solidFill>
              </a:rPr>
              <a:t>maps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e.g. </a:t>
            </a:r>
            <a:r>
              <a:rPr lang="en-US" dirty="0"/>
              <a:t>1:10,000,000, cover large regions such as nations, continents and the whole globe</a:t>
            </a:r>
            <a:r>
              <a:rPr lang="en-US" dirty="0" smtClean="0"/>
              <a:t>. They show very few details. 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Medium scale maps </a:t>
            </a:r>
            <a:r>
              <a:rPr lang="en-US" dirty="0" smtClean="0"/>
              <a:t>e.g. 1:50,000 or 1:100,000 represent a relatively smaller area. They show more details than small scale.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N/B:- The larger the denominator of RF the smaller the scale.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139700" y="5003800"/>
            <a:ext cx="190500" cy="2286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643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  <p:sndAc>
          <p:stSnd>
            <p:snd r:embed="rId3" name="breeze.wav"/>
          </p:stSnd>
        </p:sndAc>
      </p:transition>
    </mc:Choice>
    <mc:Fallback>
      <p:transition spd="slow">
        <p:split orient="vert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  <a:solidFill>
            <a:schemeClr val="bg2">
              <a:lumMod val="50000"/>
            </a:schemeClr>
          </a:solidFill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ln/>
                <a:solidFill>
                  <a:schemeClr val="accent3"/>
                </a:solidFill>
              </a:rPr>
              <a:t>Uses of scales</a:t>
            </a:r>
          </a:p>
          <a:p>
            <a:pPr marL="914400" indent="-914400">
              <a:buFont typeface="+mj-lt"/>
              <a:buAutoNum type="arabicParenR"/>
            </a:pPr>
            <a:r>
              <a:rPr lang="en-US" sz="5400" b="1" dirty="0" smtClean="0">
                <a:ln/>
                <a:solidFill>
                  <a:schemeClr val="accent6">
                    <a:lumMod val="75000"/>
                  </a:schemeClr>
                </a:solidFill>
              </a:rPr>
              <a:t>Measuring distance on maps</a:t>
            </a:r>
          </a:p>
          <a:p>
            <a:pPr marL="914400" indent="-914400">
              <a:buFont typeface="+mj-lt"/>
              <a:buAutoNum type="arabicParenR"/>
            </a:pPr>
            <a:endParaRPr lang="en-US" sz="5400" b="1" dirty="0" smtClean="0">
              <a:ln/>
              <a:solidFill>
                <a:srgbClr val="7030A0"/>
              </a:solidFill>
            </a:endParaRPr>
          </a:p>
          <a:p>
            <a:pPr marL="914400" indent="-914400">
              <a:buFont typeface="+mj-lt"/>
              <a:buAutoNum type="arabicParenR"/>
            </a:pPr>
            <a:r>
              <a:rPr lang="en-US" sz="5400" b="1" dirty="0" smtClean="0">
                <a:ln/>
                <a:solidFill>
                  <a:srgbClr val="7030A0"/>
                </a:solidFill>
              </a:rPr>
              <a:t>Calculating areas on maps</a:t>
            </a:r>
            <a:endParaRPr lang="en-US" sz="5400" b="1" dirty="0">
              <a:ln/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7646350"/>
      </p:ext>
    </p:extLst>
  </p:cSld>
  <p:clrMapOvr>
    <a:masterClrMapping/>
  </p:clrMapOvr>
  <p:transition spd="slow">
    <p:push dir="u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Measuring distances on maps.</a:t>
            </a:r>
            <a:endParaRPr lang="en-US" sz="4000" dirty="0"/>
          </a:p>
          <a:p>
            <a:pPr marL="0" indent="0">
              <a:buNone/>
            </a:pPr>
            <a:r>
              <a:rPr lang="en-US" sz="3600" u="sng" dirty="0" smtClean="0">
                <a:solidFill>
                  <a:srgbClr val="FF0000"/>
                </a:solidFill>
              </a:rPr>
              <a:t>Methods used </a:t>
            </a:r>
            <a:r>
              <a:rPr lang="en-US" sz="3600" u="sng" dirty="0">
                <a:solidFill>
                  <a:srgbClr val="FF0000"/>
                </a:solidFill>
              </a:rPr>
              <a:t>to measure distance accurately on a </a:t>
            </a:r>
            <a:r>
              <a:rPr lang="en-US" sz="3600" u="sng" dirty="0" smtClean="0">
                <a:solidFill>
                  <a:srgbClr val="FF0000"/>
                </a:solidFill>
              </a:rPr>
              <a:t>map include</a:t>
            </a:r>
            <a:r>
              <a:rPr lang="en-US" sz="3600" dirty="0" smtClean="0"/>
              <a:t>:</a:t>
            </a:r>
          </a:p>
          <a:p>
            <a:pPr marL="514350" indent="-514350">
              <a:buAutoNum type="alphaUcPeriod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 piece of string or flexible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wire.</a:t>
            </a:r>
          </a:p>
          <a:p>
            <a:pPr marL="514350" indent="-514350">
              <a:buAutoNum type="alphaUcPeriod" startAt="2"/>
            </a:pPr>
            <a:r>
              <a:rPr lang="en-US" sz="3600" dirty="0" smtClean="0">
                <a:solidFill>
                  <a:srgbClr val="00B050"/>
                </a:solidFill>
              </a:rPr>
              <a:t>Using the edge of a paper.</a:t>
            </a:r>
          </a:p>
          <a:p>
            <a:pPr marL="514350" indent="-514350">
              <a:buAutoNum type="alphaUcPeriod" startAt="2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Using a pair of dividers</a:t>
            </a:r>
          </a:p>
          <a:p>
            <a:pPr marL="0" indent="0">
              <a:buNone/>
            </a:pPr>
            <a:r>
              <a:rPr lang="en-US" sz="3600" dirty="0" smtClean="0"/>
              <a:t>N/B: Transfer your measurements to the </a:t>
            </a:r>
            <a:r>
              <a:rPr lang="en-US" sz="3600" b="1" i="1" dirty="0" smtClean="0"/>
              <a:t>linear scale </a:t>
            </a:r>
            <a:r>
              <a:rPr lang="en-US" sz="3600" dirty="0" smtClean="0"/>
              <a:t>provided on the map. 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826028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  <p:sndAc>
          <p:stSnd>
            <p:snd r:embed="rId3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Determining areas on a maps</a:t>
            </a:r>
          </a:p>
          <a:p>
            <a:pPr marL="0" indent="0">
              <a:buNone/>
            </a:pPr>
            <a:r>
              <a:rPr lang="en-US" dirty="0" smtClean="0"/>
              <a:t>They may include lakes; administrative areas like sub-locations, districts; farms; forests etc.</a:t>
            </a:r>
          </a:p>
          <a:p>
            <a:pPr marL="0" indent="0" algn="ctr">
              <a:buNone/>
            </a:pPr>
            <a:r>
              <a:rPr lang="en-US" b="1" i="1" u="sng" dirty="0" smtClean="0">
                <a:solidFill>
                  <a:srgbClr val="00B050"/>
                </a:solidFill>
              </a:rPr>
              <a:t>How to determine areas on maps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N/B</a:t>
            </a:r>
            <a:r>
              <a:rPr lang="en-US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grid square represents 1km² on the ground.</a:t>
            </a:r>
          </a:p>
          <a:p>
            <a:pPr marL="514350" indent="-514350">
              <a:buAutoNum type="arabicPeriod"/>
            </a:pPr>
            <a:r>
              <a:rPr lang="en-US" dirty="0" smtClean="0"/>
              <a:t>Count the number of </a:t>
            </a:r>
            <a:r>
              <a:rPr lang="en-US" b="1" i="1" u="sng" dirty="0" smtClean="0">
                <a:solidFill>
                  <a:srgbClr val="C00000"/>
                </a:solidFill>
              </a:rPr>
              <a:t>all full/complete </a:t>
            </a:r>
            <a:r>
              <a:rPr lang="en-US" dirty="0" smtClean="0"/>
              <a:t>squares and number them.</a:t>
            </a:r>
          </a:p>
          <a:p>
            <a:pPr marL="514350" indent="-514350">
              <a:buAutoNum type="arabicPeriod"/>
            </a:pPr>
            <a:r>
              <a:rPr lang="en-US" dirty="0" smtClean="0"/>
              <a:t>Count the number of </a:t>
            </a:r>
            <a:r>
              <a:rPr lang="en-US" b="1" i="1" u="sng" dirty="0" smtClean="0">
                <a:solidFill>
                  <a:srgbClr val="C00000"/>
                </a:solidFill>
              </a:rPr>
              <a:t>all incomplete squares</a:t>
            </a:r>
            <a:r>
              <a:rPr lang="en-US" dirty="0" smtClean="0"/>
              <a:t>. All incomplete squares are considered as half squares. So divide these squares by 2 to get full squares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2958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  <p:sndAc>
          <p:stSnd>
            <p:snd r:embed="rId3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4. Add the full squares in(2) and (3) to get the area in km².</a:t>
            </a:r>
          </a:p>
          <a:p>
            <a:pPr marL="0" indent="0">
              <a:buNone/>
            </a:pPr>
            <a:r>
              <a:rPr lang="en-US" sz="3600" b="1" i="1" u="sng" dirty="0" smtClean="0">
                <a:solidFill>
                  <a:schemeClr val="accent2">
                    <a:lumMod val="75000"/>
                  </a:schemeClr>
                </a:solidFill>
              </a:rPr>
              <a:t>Worked example </a:t>
            </a:r>
          </a:p>
          <a:p>
            <a:pPr marL="0" indent="0">
              <a:buNone/>
            </a:pPr>
            <a:r>
              <a:rPr lang="en-US" sz="3600" dirty="0" smtClean="0"/>
              <a:t>With reference to the map of Silaloni </a:t>
            </a:r>
            <a:r>
              <a:rPr lang="en-US" sz="3600" dirty="0" smtClean="0">
                <a:solidFill>
                  <a:srgbClr val="FFFF00"/>
                </a:solidFill>
              </a:rPr>
              <a:t>1</a:t>
            </a:r>
            <a:r>
              <a:rPr lang="en-US" sz="3600" dirty="0" smtClean="0"/>
              <a:t>:</a:t>
            </a:r>
            <a:r>
              <a:rPr lang="en-US" sz="3600" dirty="0" smtClean="0">
                <a:solidFill>
                  <a:srgbClr val="FFFF00"/>
                </a:solidFill>
              </a:rPr>
              <a:t>50,000</a:t>
            </a:r>
            <a:r>
              <a:rPr lang="en-US" sz="3600" dirty="0" smtClean="0"/>
              <a:t> sheet </a:t>
            </a:r>
            <a:r>
              <a:rPr lang="en-US" sz="3600" b="1" dirty="0" smtClean="0">
                <a:solidFill>
                  <a:srgbClr val="7030A0"/>
                </a:solidFill>
              </a:rPr>
              <a:t>197</a:t>
            </a:r>
            <a:r>
              <a:rPr lang="en-US" sz="3600" dirty="0" smtClean="0"/>
              <a:t>/</a:t>
            </a:r>
            <a:r>
              <a:rPr lang="en-US" sz="3600" b="1" dirty="0" smtClean="0">
                <a:solidFill>
                  <a:srgbClr val="7030A0"/>
                </a:solidFill>
              </a:rPr>
              <a:t>2</a:t>
            </a:r>
            <a:r>
              <a:rPr lang="en-US" sz="3600" dirty="0" smtClean="0"/>
              <a:t>, answer the questions that follow:</a:t>
            </a:r>
          </a:p>
          <a:p>
            <a:pPr marL="514350" indent="-514350">
              <a:buClr>
                <a:srgbClr val="00B050"/>
              </a:buClr>
              <a:buFont typeface="+mj-lt"/>
              <a:buAutoNum type="alphaLcParenR"/>
            </a:pPr>
            <a:r>
              <a:rPr lang="en-US" sz="3600" dirty="0" smtClean="0"/>
              <a:t>Find the length of all weather road(loose surface) from Silaloni trading centre up to where it crosses the power line in kilometres.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b="1" i="1" u="sng" dirty="0" smtClean="0">
                <a:solidFill>
                  <a:srgbClr val="FF0000"/>
                </a:solidFill>
              </a:rPr>
              <a:t>Answer</a:t>
            </a:r>
            <a:r>
              <a:rPr lang="en-US" sz="3600" dirty="0" smtClean="0"/>
              <a:t>:  </a:t>
            </a:r>
            <a:r>
              <a:rPr lang="en-US" sz="3600" b="1" dirty="0" smtClean="0"/>
              <a:t>7 kms</a:t>
            </a:r>
          </a:p>
          <a:p>
            <a:pPr marL="0" indent="0">
              <a:buClr>
                <a:srgbClr val="00B050"/>
              </a:buCl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74765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  <p:sndAc>
          <p:stSnd>
            <p:snd r:embed="rId3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700" b="1" dirty="0" smtClean="0">
                <a:solidFill>
                  <a:schemeClr val="tx2"/>
                </a:solidFill>
              </a:rPr>
              <a:t>A PLAN</a:t>
            </a:r>
            <a:r>
              <a:rPr lang="en-US" sz="5700" dirty="0" smtClean="0"/>
              <a:t>: It is a map of a very small place and drawn on a large scale </a:t>
            </a:r>
            <a:r>
              <a:rPr lang="en-US" sz="5700" b="1" dirty="0" smtClean="0">
                <a:solidFill>
                  <a:srgbClr val="00B050"/>
                </a:solidFill>
              </a:rPr>
              <a:t>OR</a:t>
            </a:r>
            <a:r>
              <a:rPr lang="en-US" sz="5700" dirty="0" smtClean="0"/>
              <a:t> is a drawing of two-dimensions used to describe a place or object e.g. a plan of a building.</a:t>
            </a:r>
          </a:p>
          <a:p>
            <a:pPr marL="0" indent="0">
              <a:buNone/>
            </a:pPr>
            <a:endParaRPr lang="en-US" sz="5700" dirty="0" smtClean="0"/>
          </a:p>
          <a:p>
            <a:pPr marL="0" indent="0">
              <a:buNone/>
            </a:pPr>
            <a:r>
              <a:rPr lang="en-US" sz="5700" dirty="0" smtClean="0"/>
              <a:t>                    </a:t>
            </a:r>
            <a:r>
              <a:rPr lang="en-US" sz="5700" b="1" u="sng" dirty="0" smtClean="0">
                <a:solidFill>
                  <a:srgbClr val="FF0000"/>
                </a:solidFill>
              </a:rPr>
              <a:t>Features</a:t>
            </a:r>
            <a:r>
              <a:rPr lang="en-US" sz="57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5700" dirty="0" smtClean="0"/>
              <a:t>It is drawn for a specific purpose.</a:t>
            </a:r>
          </a:p>
          <a:p>
            <a:pPr>
              <a:buFont typeface="Wingdings" pitchFamily="2" charset="2"/>
              <a:buChar char="§"/>
            </a:pPr>
            <a:r>
              <a:rPr lang="en-US" sz="5700" dirty="0" smtClean="0"/>
              <a:t>It is drawn to give specific information.</a:t>
            </a:r>
          </a:p>
          <a:p>
            <a:pPr>
              <a:buFont typeface="Wingdings" pitchFamily="2" charset="2"/>
              <a:buChar char="§"/>
            </a:pPr>
            <a:r>
              <a:rPr lang="en-US" sz="5700" dirty="0" smtClean="0"/>
              <a:t>It is selective and gives many details.</a:t>
            </a:r>
          </a:p>
          <a:p>
            <a:pPr>
              <a:buFont typeface="Wingdings" pitchFamily="2" charset="2"/>
              <a:buChar char="§"/>
            </a:pPr>
            <a:endParaRPr lang="en-US" sz="5700" dirty="0" smtClean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b="1" dirty="0" smtClean="0">
                <a:solidFill>
                  <a:srgbClr val="0070C0"/>
                </a:solidFill>
              </a:rPr>
              <a:t>see an example in the next slide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361019"/>
      </p:ext>
    </p:extLst>
  </p:cSld>
  <p:clrMapOvr>
    <a:masterClrMapping/>
  </p:clrMapOvr>
  <p:transition spd="slow">
    <p:push dir="u"/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324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</a:rPr>
              <a:t>b) Find the </a:t>
            </a:r>
            <a:r>
              <a:rPr lang="en-US" sz="3600" dirty="0">
                <a:solidFill>
                  <a:prstClr val="black"/>
                </a:solidFill>
              </a:rPr>
              <a:t>area in km² of </a:t>
            </a:r>
            <a:r>
              <a:rPr lang="en-US" sz="3600" dirty="0" smtClean="0">
                <a:solidFill>
                  <a:prstClr val="black"/>
                </a:solidFill>
              </a:rPr>
              <a:t>Vinagoni/</a:t>
            </a:r>
            <a:r>
              <a:rPr lang="en-US" sz="3600" dirty="0" err="1" smtClean="0">
                <a:solidFill>
                  <a:prstClr val="black"/>
                </a:solidFill>
              </a:rPr>
              <a:t>Mizaheni</a:t>
            </a:r>
            <a:r>
              <a:rPr lang="en-US" sz="3600" dirty="0" smtClean="0">
                <a:solidFill>
                  <a:prstClr val="black"/>
                </a:solidFill>
              </a:rPr>
              <a:t> sub-location.</a:t>
            </a:r>
          </a:p>
          <a:p>
            <a:pPr marL="0" indent="0">
              <a:buNone/>
            </a:pPr>
            <a:r>
              <a:rPr lang="en-US" sz="3600" b="1" i="1" u="sng" dirty="0" smtClean="0">
                <a:solidFill>
                  <a:prstClr val="black"/>
                </a:solidFill>
              </a:rPr>
              <a:t>Answer</a:t>
            </a:r>
            <a:r>
              <a:rPr lang="en-US" sz="3600" i="1" u="sng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</a:rPr>
              <a:t>No. of full squares   = 16 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</a:rPr>
              <a:t>No. of half squares  = 27/2 → 13.5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</a:rPr>
              <a:t>Total full squares      = 16 + 13.5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                                    = </a:t>
            </a:r>
            <a:r>
              <a:rPr lang="en-US" sz="3600" b="1" dirty="0" smtClean="0">
                <a:solidFill>
                  <a:srgbClr val="00B050"/>
                </a:solidFill>
              </a:rPr>
              <a:t>29.5 km²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429859"/>
      </p:ext>
    </p:extLst>
  </p:cSld>
  <p:clrMapOvr>
    <a:masterClrMapping/>
  </p:clrMapOvr>
  <p:transition spd="slow">
    <p:wheel spokes="1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26500" cy="914400"/>
          </a:xfrm>
          <a:solidFill>
            <a:schemeClr val="bg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With reference to the map extract of Kericho 1:50,000 provided answer the following questions:</a:t>
            </a: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lphaLcParenR"/>
            </a:pPr>
            <a:r>
              <a:rPr lang="en-US" dirty="0" smtClean="0"/>
              <a:t>Determine the area in km² of Kericho Municipality.</a:t>
            </a: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lphaLcParenR"/>
            </a:pPr>
            <a:r>
              <a:rPr lang="en-US" dirty="0" smtClean="0"/>
              <a:t>Find the length in kms of the bound surface road of Ainabkoi – Muhoroni and Kisumu road.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10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THE END</a:t>
            </a:r>
            <a:endParaRPr lang="en-US" sz="66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15400" cy="600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6927"/>
            <a:ext cx="464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A CLASSROOM PLAN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6137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  <p:sndAc>
          <p:stSnd>
            <p:snd r:embed="rId4" name="laser.wav"/>
          </p:stSnd>
        </p:sndAc>
      </p:transition>
    </mc:Choice>
    <mc:Fallback>
      <p:transition spd="slow">
        <p:dissolv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2667000"/>
          </a:xfr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C00000"/>
                </a:solidFill>
              </a:rPr>
              <a:t>Assignment 1</a:t>
            </a:r>
          </a:p>
          <a:p>
            <a:pPr marL="0" indent="0">
              <a:buNone/>
            </a:pPr>
            <a:r>
              <a:rPr lang="en-US" sz="4000" dirty="0" smtClean="0"/>
              <a:t>Draw the plan of your classroom at Magarini Secondary School. 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868499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  <p:sndAc>
          <p:stSnd>
            <p:snd r:embed="rId3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 PICTURE</a:t>
            </a:r>
            <a:r>
              <a:rPr lang="en-US" dirty="0" smtClean="0"/>
              <a:t>: It is an image of a real object in form of a photograph, a painting or a drawing.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82000" cy="5257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0200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  <p:sndAc>
          <p:stSnd>
            <p:snd r:embed="rId4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</a:rPr>
              <a:t>TYPES OF MAPS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dirty="0" smtClean="0">
                <a:solidFill>
                  <a:srgbClr val="00B050"/>
                </a:solidFill>
              </a:rPr>
              <a:t>Sketch maps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dirty="0" smtClean="0">
                <a:solidFill>
                  <a:srgbClr val="002060"/>
                </a:solidFill>
              </a:rPr>
              <a:t>Atlas maps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dirty="0" smtClean="0"/>
              <a:t>Topographical maps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379660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  <p:sndAc>
          <p:stSnd>
            <p:snd r:embed="rId3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629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 SKETCH MAP</a:t>
            </a:r>
            <a:r>
              <a:rPr lang="en-US" dirty="0" smtClean="0"/>
              <a:t>:  It is a map drawn from observation  and represents the main features of an area. It’s not drawn to scale.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772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1524000"/>
            <a:ext cx="464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A SKETCH MAP OF A HOMESTEAD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839200" y="3124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10600" y="27432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  <p:sndAc>
          <p:stSnd>
            <p:snd r:embed="rId4" name="wind.wav"/>
          </p:stSnd>
        </p:sndAc>
      </p:transition>
    </mc:Choice>
    <mc:Fallback>
      <p:transition spd="slow">
        <p:split orient="vert"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1730</Words>
  <Application>Microsoft Office PowerPoint</Application>
  <PresentationFormat>On-screen Show (4:3)</PresentationFormat>
  <Paragraphs>190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MAP WORK </vt:lpstr>
      <vt:lpstr>CONTENT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Simplified climatic map of Africa: Desert climate (yellow), the tropical savanna climate (light green) and the equatorial climate (dark green) of Equatorial Africa,  and the " Mediterranean" south coast (olive) of Southern Africa and N.E Africa(Atlas).  </vt:lpstr>
      <vt:lpstr>Slide 16</vt:lpstr>
      <vt:lpstr>Slide 17</vt:lpstr>
      <vt:lpstr>Slide 18</vt:lpstr>
      <vt:lpstr>MARGINAL INFORMATION</vt:lpstr>
      <vt:lpstr>MARGINAL INFORMATION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MAP SCALES</vt:lpstr>
      <vt:lpstr>Slide 29</vt:lpstr>
      <vt:lpstr>Slide 30</vt:lpstr>
      <vt:lpstr>Slide 31</vt:lpstr>
      <vt:lpstr>Slide 32</vt:lpstr>
      <vt:lpstr>Slide 33</vt:lpstr>
      <vt:lpstr>Slide 34</vt:lpstr>
      <vt:lpstr>Sizes of scales</vt:lpstr>
      <vt:lpstr>Slide 36</vt:lpstr>
      <vt:lpstr>Slide 37</vt:lpstr>
      <vt:lpstr>Slide 38</vt:lpstr>
      <vt:lpstr>Slide 39</vt:lpstr>
      <vt:lpstr>Slide 40</vt:lpstr>
      <vt:lpstr>Assignment </vt:lpstr>
      <vt:lpstr>Slide 42</vt:lpstr>
    </vt:vector>
  </TitlesOfParts>
  <Company>Ministry of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WORK</dc:title>
  <dc:creator>magarini</dc:creator>
  <cp:lastModifiedBy>ADMIN</cp:lastModifiedBy>
  <cp:revision>110</cp:revision>
  <dcterms:created xsi:type="dcterms:W3CDTF">2012-07-20T16:22:38Z</dcterms:created>
  <dcterms:modified xsi:type="dcterms:W3CDTF">2012-11-29T14:30:56Z</dcterms:modified>
</cp:coreProperties>
</file>