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21"/>
  </p:notesMasterIdLst>
  <p:handoutMasterIdLst>
    <p:handoutMasterId r:id="rId22"/>
  </p:handoutMasterIdLst>
  <p:sldIdLst>
    <p:sldId id="268" r:id="rId2"/>
    <p:sldId id="278" r:id="rId3"/>
    <p:sldId id="275" r:id="rId4"/>
    <p:sldId id="269" r:id="rId5"/>
    <p:sldId id="276" r:id="rId6"/>
    <p:sldId id="259" r:id="rId7"/>
    <p:sldId id="277" r:id="rId8"/>
    <p:sldId id="267" r:id="rId9"/>
    <p:sldId id="272" r:id="rId10"/>
    <p:sldId id="270" r:id="rId11"/>
    <p:sldId id="260" r:id="rId12"/>
    <p:sldId id="261" r:id="rId13"/>
    <p:sldId id="262" r:id="rId14"/>
    <p:sldId id="263" r:id="rId15"/>
    <p:sldId id="264" r:id="rId16"/>
    <p:sldId id="266" r:id="rId17"/>
    <p:sldId id="271" r:id="rId18"/>
    <p:sldId id="273" r:id="rId19"/>
    <p:sldId id="274" r:id="rId20"/>
  </p:sldIdLst>
  <p:sldSz cx="9144000" cy="6858000" type="screen4x3"/>
  <p:notesSz cx="6784975" cy="9906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33CCCC"/>
    <a:srgbClr val="0000FF"/>
    <a:srgbClr val="9900FF"/>
    <a:srgbClr val="00FF00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66A0181C-504E-42D7-87AE-8F155384026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7E30DB69-6D9C-40BF-9AD4-495AD4A603F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3338" y="0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C0B6D482-E3A2-4591-B85A-261375AA131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9113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21DC3024-EA2A-4BB9-AAD3-867EE867A67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3338" y="9409113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4031882-C60E-4301-AFB8-E271DEF82978}" type="slidenum">
              <a:rPr lang="en-NZ" altLang="en-US"/>
              <a:pPr/>
              <a:t>‹#›</a:t>
            </a:fld>
            <a:endParaRPr lang="en-NZ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00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3338" y="0"/>
            <a:ext cx="29400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8B382C-6B12-4B96-B628-001CD3688804}" type="datetimeFigureOut">
              <a:rPr lang="en-US" smtClean="0"/>
              <a:t>04-Aug-20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1238250"/>
            <a:ext cx="4457700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7863" y="4767263"/>
            <a:ext cx="5429250" cy="39004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9113"/>
            <a:ext cx="29400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3338" y="9409113"/>
            <a:ext cx="29400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CA9DF-2465-4678-B3CC-C192C345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5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D1777-7609-4C96-AF72-BC6EC2446726}" type="datetime1">
              <a:rPr lang="en-US" smtClean="0"/>
              <a:t>04-Aug-20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9714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E426-4D7D-47F9-9476-F40C21D92AE3}" type="datetime1">
              <a:rPr lang="en-US" smtClean="0"/>
              <a:t>04-Aug-20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030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8E57-7999-41DA-8B52-FC8AAA839A43}" type="datetime1">
              <a:rPr lang="en-US" smtClean="0"/>
              <a:t>04-Aug-20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62305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88DE6-75C9-4193-BB24-F1C36352AA96}" type="datetime1">
              <a:rPr lang="en-US" smtClean="0"/>
              <a:t>04-Aug-20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0410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3F87-0D76-4963-94A4-6D6DE74E087B}" type="datetime1">
              <a:rPr lang="en-US" smtClean="0"/>
              <a:t>04-Aug-20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39778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B7CA-A619-4272-8AEF-20E88D34CD69}" type="datetime1">
              <a:rPr lang="en-US" smtClean="0"/>
              <a:t>04-Aug-20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122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516C5-7769-4646-B573-C7DF044CCF36}" type="datetime1">
              <a:rPr lang="en-US" smtClean="0"/>
              <a:t>04-Aug-20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5902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495F-EAD0-4FCC-A28B-8B6C703A27C1}" type="datetime1">
              <a:rPr lang="en-US" smtClean="0"/>
              <a:t>04-Aug-20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7499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F89659C-8FFF-4165-9DD0-E35FB4E37C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A64A0-25F8-4151-81F6-826E4430F7A0}" type="datetime1">
              <a:rPr lang="en-US" smtClean="0"/>
              <a:t>04-Aug-20</a:t>
            </a:fld>
            <a:endParaRPr lang="en-NZ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B2C88F-FF4C-4256-974A-5F7DD057FE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Prepared by Amobi Soft Copy Publishers- 0706 851 439</a:t>
            </a:r>
            <a:endParaRPr lang="en-NZ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4C2E998-9BD0-4BDC-8E49-00E58A8E30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ADB8CF-1971-4F24-A50E-EF14125D985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745576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2CEAAC-CC3F-418D-B4B4-88DE58C0A2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895A34-C048-450E-9B71-0EF58D7047ED}" type="datetime1">
              <a:rPr lang="en-US" smtClean="0"/>
              <a:t>04-Aug-20</a:t>
            </a:fld>
            <a:endParaRPr lang="en-NZ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337A7-2EDB-4F78-B59F-8AC1D48D8F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Prepared by Amobi Soft Copy Publishers- 0706 851 439</a:t>
            </a:r>
            <a:endParaRPr lang="en-NZ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EC4A6A-1D75-4349-913F-AE98C2F71B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017EDA-7405-4740-8DEA-7621901C461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776780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40C2A3-C8D9-4BA8-85AB-C1017C6027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56C28B-4526-4E67-9534-74A5A02BC852}" type="datetime1">
              <a:rPr lang="en-US" smtClean="0"/>
              <a:t>04-Aug-20</a:t>
            </a:fld>
            <a:endParaRPr lang="en-NZ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ACB24A-E5C1-4ED2-9E61-EA3C0123C4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Prepared by Amobi Soft Copy Publishers- 0706 851 439</a:t>
            </a:r>
            <a:endParaRPr lang="en-NZ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7FA7E5-A352-480B-9058-7AE7FF932C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A72114-736F-4596-A461-4946BCB44A3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541441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15660-E5B0-4E76-8109-B709D44728CC}" type="datetime1">
              <a:rPr lang="en-US" smtClean="0"/>
              <a:t>04-Aug-20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0531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4ABB-DBBC-4EC6-8F0F-48701D994A67}" type="datetime1">
              <a:rPr lang="en-US" smtClean="0"/>
              <a:t>04-Aug-20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0581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B1D1-95E5-4B77-B2FA-8EB01A5F69C4}" type="datetime1">
              <a:rPr lang="en-US" smtClean="0"/>
              <a:t>04-Aug-20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3652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6D93-08E8-4A52-BF5F-76B7FA922726}" type="datetime1">
              <a:rPr lang="en-US" smtClean="0"/>
              <a:t>04-Aug-20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3554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8F366-D5B9-4F62-A910-3934D5DF4F29}" type="datetime1">
              <a:rPr lang="en-US" smtClean="0"/>
              <a:t>04-Aug-20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9298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E52E-C851-4C1E-9D6B-00783F8ECD38}" type="datetime1">
              <a:rPr lang="en-US" smtClean="0"/>
              <a:t>04-Aug-20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5602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4FF0-C159-4577-9567-7E32497C64E5}" type="datetime1">
              <a:rPr lang="en-US" smtClean="0"/>
              <a:t>04-Aug-20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9955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0566-CF45-4BBD-82CA-86C243356914}" type="datetime1">
              <a:rPr lang="en-US" smtClean="0"/>
              <a:t>04-Aug-20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0642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45B29-FBD4-440F-A0DF-D8C9AC49E385}" type="datetime1">
              <a:rPr lang="en-US" smtClean="0"/>
              <a:t>04-Aug-20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99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>
            <a:extLst>
              <a:ext uri="{FF2B5EF4-FFF2-40B4-BE49-F238E27FC236}">
                <a16:creationId xmlns:a16="http://schemas.microsoft.com/office/drawing/2014/main" id="{64F61DCA-2141-46F0-8D44-E2836ED853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2461" y="0"/>
            <a:ext cx="8229600" cy="980728"/>
          </a:xfrm>
        </p:spPr>
        <p:txBody>
          <a:bodyPr/>
          <a:lstStyle/>
          <a:p>
            <a:pPr eaLnBrk="1" hangingPunct="1"/>
            <a:r>
              <a:rPr lang="en-NZ" altLang="en-US" sz="4000" b="1" dirty="0">
                <a:solidFill>
                  <a:srgbClr val="0000FF"/>
                </a:solidFill>
              </a:rPr>
              <a:t>The Insect Gas Exchange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CEF537-7DEF-4CCB-ACFB-0AAEB2BEE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696"/>
            <a:ext cx="9144000" cy="61910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9F37141B-E331-4534-8629-3CCF718530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>
                <a:solidFill>
                  <a:srgbClr val="9900FF"/>
                </a:solidFill>
              </a:rPr>
              <a:t>Respiratory tubes in a mayfly larva </a:t>
            </a:r>
            <a:endParaRPr lang="en-GB" altLang="en-US" sz="4000" b="1">
              <a:solidFill>
                <a:srgbClr val="9900FF"/>
              </a:solidFill>
            </a:endParaRPr>
          </a:p>
        </p:txBody>
      </p:sp>
      <p:pic>
        <p:nvPicPr>
          <p:cNvPr id="10243" name="Picture 9" descr="Respiratory tubes in a mayfly larva">
            <a:extLst>
              <a:ext uri="{FF2B5EF4-FFF2-40B4-BE49-F238E27FC236}">
                <a16:creationId xmlns:a16="http://schemas.microsoft.com/office/drawing/2014/main" id="{8B6FC314-19E5-4D33-AC0A-D01FD1843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844675"/>
            <a:ext cx="6121400" cy="422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00C1855-3593-4DA1-B15C-F2B8AD027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7">
            <a:extLst>
              <a:ext uri="{FF2B5EF4-FFF2-40B4-BE49-F238E27FC236}">
                <a16:creationId xmlns:a16="http://schemas.microsoft.com/office/drawing/2014/main" id="{D686B53B-ED86-43C0-BCCE-EAC36E8D11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b="1">
                <a:solidFill>
                  <a:srgbClr val="FF0066"/>
                </a:solidFill>
              </a:rPr>
              <a:t>Tracheoles</a:t>
            </a:r>
          </a:p>
        </p:txBody>
      </p:sp>
      <p:pic>
        <p:nvPicPr>
          <p:cNvPr id="11267" name="Picture 6">
            <a:extLst>
              <a:ext uri="{FF2B5EF4-FFF2-40B4-BE49-F238E27FC236}">
                <a16:creationId xmlns:a16="http://schemas.microsoft.com/office/drawing/2014/main" id="{AABFA04B-F63B-47B6-94A6-E0F2888EAA83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0" t="24007" r="13252" b="7944"/>
          <a:stretch>
            <a:fillRect/>
          </a:stretch>
        </p:blipFill>
        <p:spPr>
          <a:xfrm>
            <a:off x="1223963" y="925513"/>
            <a:ext cx="7596187" cy="2851150"/>
          </a:xfrm>
        </p:spPr>
      </p:pic>
      <p:sp>
        <p:nvSpPr>
          <p:cNvPr id="11266" name="Rectangle 4">
            <a:extLst>
              <a:ext uri="{FF2B5EF4-FFF2-40B4-BE49-F238E27FC236}">
                <a16:creationId xmlns:a16="http://schemas.microsoft.com/office/drawing/2014/main" id="{A261B6CD-37A5-4C93-B15F-B6908DB35F0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4293068"/>
            <a:ext cx="8229600" cy="218757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NZ" altLang="en-US" sz="2400"/>
              <a:t>Trachea lead to smaller tracheoles. </a:t>
            </a:r>
          </a:p>
          <a:p>
            <a:pPr eaLnBrk="1" hangingPunct="1">
              <a:lnSpc>
                <a:spcPct val="80000"/>
              </a:lnSpc>
            </a:pPr>
            <a:r>
              <a:rPr lang="en-NZ" altLang="en-US" sz="2400"/>
              <a:t>The ends of each tracheole finishes in a group of body cells. </a:t>
            </a:r>
          </a:p>
          <a:p>
            <a:pPr eaLnBrk="1" hangingPunct="1">
              <a:lnSpc>
                <a:spcPct val="80000"/>
              </a:lnSpc>
            </a:pPr>
            <a:r>
              <a:rPr lang="en-NZ" altLang="en-US" sz="2400"/>
              <a:t>The ends are lined with a thin moist surface (membranes) where the exchange of gases can take place.</a:t>
            </a:r>
          </a:p>
          <a:p>
            <a:pPr eaLnBrk="1" hangingPunct="1">
              <a:lnSpc>
                <a:spcPct val="80000"/>
              </a:lnSpc>
            </a:pPr>
            <a:r>
              <a:rPr lang="en-NZ" altLang="en-US" sz="2400"/>
              <a:t>The thin membranes are surrounded by watery </a:t>
            </a:r>
            <a:r>
              <a:rPr lang="en-NZ" altLang="en-US" sz="2400" b="1" u="sng"/>
              <a:t>haemolymph</a:t>
            </a:r>
            <a:r>
              <a:rPr lang="en-NZ" altLang="en-US" sz="2400"/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n-NZ" altLang="en-US" sz="2400"/>
              <a:t>The body cells are bathed in the haemolymph. </a:t>
            </a:r>
          </a:p>
          <a:p>
            <a:pPr eaLnBrk="1" hangingPunct="1">
              <a:lnSpc>
                <a:spcPct val="80000"/>
              </a:lnSpc>
            </a:pPr>
            <a:endParaRPr lang="en-NZ" altLang="en-US" sz="24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AD16B72-7306-4BB7-A909-1AB0C9A65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Prepared by Amobi Soft Copy Publishers- 0706 851 439</a:t>
            </a:r>
            <a:endParaRPr lang="en-NZ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6">
            <a:extLst>
              <a:ext uri="{FF2B5EF4-FFF2-40B4-BE49-F238E27FC236}">
                <a16:creationId xmlns:a16="http://schemas.microsoft.com/office/drawing/2014/main" id="{3ADECD07-4FCE-43A3-A747-8A3172A29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573463"/>
            <a:ext cx="2835275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Rectangle 2">
            <a:extLst>
              <a:ext uri="{FF2B5EF4-FFF2-40B4-BE49-F238E27FC236}">
                <a16:creationId xmlns:a16="http://schemas.microsoft.com/office/drawing/2014/main" id="{1598FFA0-5CDA-4D8B-8B18-FAEB512B3A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NZ" altLang="en-US" sz="4000" b="1">
                <a:solidFill>
                  <a:srgbClr val="FFC000"/>
                </a:solidFill>
              </a:rPr>
              <a:t>Passive Diffusion of Gases</a:t>
            </a: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F124FC1C-394A-426D-9DE9-07A8220E064C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43438" y="1125538"/>
            <a:ext cx="4500562" cy="573246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NZ" altLang="en-US" sz="2400"/>
              <a:t>Oxygen from the air in the tracheoles dissolves into the haemolymph fluid on the thin moist membrane surface and diffuses into the cells.</a:t>
            </a:r>
          </a:p>
          <a:p>
            <a:pPr eaLnBrk="1" hangingPunct="1">
              <a:lnSpc>
                <a:spcPct val="80000"/>
              </a:lnSpc>
            </a:pPr>
            <a:endParaRPr lang="en-NZ" altLang="en-US" sz="2400"/>
          </a:p>
          <a:p>
            <a:pPr eaLnBrk="1" hangingPunct="1">
              <a:lnSpc>
                <a:spcPct val="80000"/>
              </a:lnSpc>
            </a:pPr>
            <a:r>
              <a:rPr lang="en-NZ" altLang="en-US" sz="2400"/>
              <a:t>O</a:t>
            </a:r>
            <a:r>
              <a:rPr lang="en-NZ" altLang="en-US" sz="2400" baseline="-25000"/>
              <a:t>2</a:t>
            </a:r>
            <a:r>
              <a:rPr lang="en-NZ" altLang="en-US" sz="2400"/>
              <a:t> diffuse from tracheoles into haemolymph from a high concentration of O</a:t>
            </a:r>
            <a:r>
              <a:rPr lang="en-NZ" altLang="en-US" sz="2400" baseline="-25000"/>
              <a:t>2</a:t>
            </a:r>
            <a:r>
              <a:rPr lang="en-NZ" altLang="en-US" sz="2400"/>
              <a:t> to a lower concentration of O</a:t>
            </a:r>
            <a:r>
              <a:rPr lang="en-NZ" altLang="en-US" sz="2400" baseline="-25000"/>
              <a:t>2</a:t>
            </a:r>
            <a:r>
              <a:rPr lang="en-NZ" altLang="en-US" sz="2400"/>
              <a:t>.</a:t>
            </a:r>
          </a:p>
          <a:p>
            <a:pPr eaLnBrk="1" hangingPunct="1">
              <a:lnSpc>
                <a:spcPct val="80000"/>
              </a:lnSpc>
            </a:pPr>
            <a:endParaRPr lang="en-NZ" altLang="en-US" sz="2400"/>
          </a:p>
          <a:p>
            <a:pPr eaLnBrk="1" hangingPunct="1">
              <a:lnSpc>
                <a:spcPct val="80000"/>
              </a:lnSpc>
            </a:pPr>
            <a:r>
              <a:rPr lang="en-NZ" altLang="en-US" sz="2400"/>
              <a:t>CO</a:t>
            </a:r>
            <a:r>
              <a:rPr lang="en-NZ" altLang="en-US" sz="2400" baseline="-25000"/>
              <a:t>2</a:t>
            </a:r>
            <a:r>
              <a:rPr lang="en-NZ" altLang="en-US" sz="2400"/>
              <a:t> produced by cell respiration can diffuse from the cells into haemolymph into tracheoles from a high concentration of CO</a:t>
            </a:r>
            <a:r>
              <a:rPr lang="en-NZ" altLang="en-US" sz="2400" baseline="-25000"/>
              <a:t>2</a:t>
            </a:r>
            <a:r>
              <a:rPr lang="en-NZ" altLang="en-US" sz="2400"/>
              <a:t> to a lower concentration of CO</a:t>
            </a:r>
            <a:r>
              <a:rPr lang="en-NZ" altLang="en-US" sz="2400" baseline="-25000"/>
              <a:t>2</a:t>
            </a:r>
            <a:r>
              <a:rPr lang="en-NZ" altLang="en-US" sz="2400"/>
              <a:t>.</a:t>
            </a:r>
          </a:p>
        </p:txBody>
      </p:sp>
      <p:pic>
        <p:nvPicPr>
          <p:cNvPr id="12293" name="Picture 12">
            <a:extLst>
              <a:ext uri="{FF2B5EF4-FFF2-40B4-BE49-F238E27FC236}">
                <a16:creationId xmlns:a16="http://schemas.microsoft.com/office/drawing/2014/main" id="{151C3EEA-0FB2-4D10-B0B8-58BCF5EDD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5538"/>
            <a:ext cx="3048000" cy="2505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4" name="Oval 13">
            <a:extLst>
              <a:ext uri="{FF2B5EF4-FFF2-40B4-BE49-F238E27FC236}">
                <a16:creationId xmlns:a16="http://schemas.microsoft.com/office/drawing/2014/main" id="{EA21B27A-4E49-4AC8-A75E-0342ABB77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565400"/>
            <a:ext cx="431800" cy="431800"/>
          </a:xfrm>
          <a:prstGeom prst="ellips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5" name="Line 14">
            <a:extLst>
              <a:ext uri="{FF2B5EF4-FFF2-40B4-BE49-F238E27FC236}">
                <a16:creationId xmlns:a16="http://schemas.microsoft.com/office/drawing/2014/main" id="{4D9663CD-3C26-41E9-89DF-5B90FE37240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088" y="2924175"/>
            <a:ext cx="360362" cy="792163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6" name="Text Box 17">
            <a:extLst>
              <a:ext uri="{FF2B5EF4-FFF2-40B4-BE49-F238E27FC236}">
                <a16:creationId xmlns:a16="http://schemas.microsoft.com/office/drawing/2014/main" id="{2750C4DD-02D9-4144-A9E5-E303A9C00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942013"/>
            <a:ext cx="1512887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>
                <a:solidFill>
                  <a:srgbClr val="33CCCC"/>
                </a:solidFill>
              </a:rPr>
              <a:t>Cells covered with haemolymph</a:t>
            </a:r>
          </a:p>
        </p:txBody>
      </p:sp>
      <p:sp>
        <p:nvSpPr>
          <p:cNvPr id="12297" name="Text Box 18">
            <a:extLst>
              <a:ext uri="{FF2B5EF4-FFF2-40B4-BE49-F238E27FC236}">
                <a16:creationId xmlns:a16="http://schemas.microsoft.com/office/drawing/2014/main" id="{85A0A414-1991-4EB0-85E7-4365B72F7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3573463"/>
            <a:ext cx="504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O</a:t>
            </a:r>
            <a:r>
              <a:rPr lang="en-US" altLang="en-US" baseline="-250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298" name="Text Box 19">
            <a:extLst>
              <a:ext uri="{FF2B5EF4-FFF2-40B4-BE49-F238E27FC236}">
                <a16:creationId xmlns:a16="http://schemas.microsoft.com/office/drawing/2014/main" id="{E73E927F-DA96-4068-B1CC-AC617F89A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4005263"/>
            <a:ext cx="5032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O</a:t>
            </a:r>
            <a:r>
              <a:rPr lang="en-US" altLang="en-US" baseline="-250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299" name="Text Box 20">
            <a:extLst>
              <a:ext uri="{FF2B5EF4-FFF2-40B4-BE49-F238E27FC236}">
                <a16:creationId xmlns:a16="http://schemas.microsoft.com/office/drawing/2014/main" id="{C67A8598-2669-412A-B978-4C29A5083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4365625"/>
            <a:ext cx="5032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O</a:t>
            </a:r>
            <a:r>
              <a:rPr lang="en-US" altLang="en-US" baseline="-250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300" name="Text Box 21">
            <a:extLst>
              <a:ext uri="{FF2B5EF4-FFF2-40B4-BE49-F238E27FC236}">
                <a16:creationId xmlns:a16="http://schemas.microsoft.com/office/drawing/2014/main" id="{5363E8FA-C715-406C-B1DD-6364796C7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4652963"/>
            <a:ext cx="5032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O</a:t>
            </a:r>
            <a:r>
              <a:rPr lang="en-US" altLang="en-US" baseline="-250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301" name="Line 22">
            <a:extLst>
              <a:ext uri="{FF2B5EF4-FFF2-40B4-BE49-F238E27FC236}">
                <a16:creationId xmlns:a16="http://schemas.microsoft.com/office/drawing/2014/main" id="{0A349087-680C-4A74-B54A-F2454841EAA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87675" y="4437063"/>
            <a:ext cx="1081088" cy="1079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2" name="Text Box 23">
            <a:extLst>
              <a:ext uri="{FF2B5EF4-FFF2-40B4-BE49-F238E27FC236}">
                <a16:creationId xmlns:a16="http://schemas.microsoft.com/office/drawing/2014/main" id="{A796E63A-FA86-4165-9E01-BA8768357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5516563"/>
            <a:ext cx="1295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tracheole</a:t>
            </a:r>
          </a:p>
        </p:txBody>
      </p:sp>
      <p:sp>
        <p:nvSpPr>
          <p:cNvPr id="12303" name="Text Box 24">
            <a:extLst>
              <a:ext uri="{FF2B5EF4-FFF2-40B4-BE49-F238E27FC236}">
                <a16:creationId xmlns:a16="http://schemas.microsoft.com/office/drawing/2014/main" id="{9CB0AFB1-9BF3-48E9-9C09-B451EAA9C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5373688"/>
            <a:ext cx="5032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O</a:t>
            </a:r>
            <a:r>
              <a:rPr lang="en-US" altLang="en-US" baseline="-250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304" name="Line 25">
            <a:extLst>
              <a:ext uri="{FF2B5EF4-FFF2-40B4-BE49-F238E27FC236}">
                <a16:creationId xmlns:a16="http://schemas.microsoft.com/office/drawing/2014/main" id="{EDBBF3BC-C021-4FEF-BC94-EF8CA23778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47813" y="5589588"/>
            <a:ext cx="215900" cy="1444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5" name="Text Box 26">
            <a:extLst>
              <a:ext uri="{FF2B5EF4-FFF2-40B4-BE49-F238E27FC236}">
                <a16:creationId xmlns:a16="http://schemas.microsoft.com/office/drawing/2014/main" id="{9D9D02F5-FB5D-4EA4-B6FB-88591C755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3860800"/>
            <a:ext cx="720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0000FF"/>
                </a:solidFill>
              </a:rPr>
              <a:t>CO</a:t>
            </a:r>
            <a:r>
              <a:rPr lang="en-US" altLang="en-US" baseline="-250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12306" name="Text Box 27">
            <a:extLst>
              <a:ext uri="{FF2B5EF4-FFF2-40B4-BE49-F238E27FC236}">
                <a16:creationId xmlns:a16="http://schemas.microsoft.com/office/drawing/2014/main" id="{298AA4BA-6FA3-45BB-8E00-194DCF024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4508500"/>
            <a:ext cx="720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0000FF"/>
                </a:solidFill>
              </a:rPr>
              <a:t>CO</a:t>
            </a:r>
            <a:r>
              <a:rPr lang="en-US" altLang="en-US" baseline="-250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12307" name="Text Box 28">
            <a:extLst>
              <a:ext uri="{FF2B5EF4-FFF2-40B4-BE49-F238E27FC236}">
                <a16:creationId xmlns:a16="http://schemas.microsoft.com/office/drawing/2014/main" id="{8917753E-602E-4BE5-A9AB-D3A358EA8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3644900"/>
            <a:ext cx="720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0000FF"/>
                </a:solidFill>
              </a:rPr>
              <a:t>CO</a:t>
            </a:r>
            <a:r>
              <a:rPr lang="en-US" altLang="en-US" baseline="-250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12308" name="Text Box 29">
            <a:extLst>
              <a:ext uri="{FF2B5EF4-FFF2-40B4-BE49-F238E27FC236}">
                <a16:creationId xmlns:a16="http://schemas.microsoft.com/office/drawing/2014/main" id="{2A2B693B-F188-4512-A86C-F389CCF2A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5013325"/>
            <a:ext cx="5032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O</a:t>
            </a:r>
            <a:r>
              <a:rPr lang="en-US" altLang="en-US" baseline="-250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309" name="Line 30">
            <a:extLst>
              <a:ext uri="{FF2B5EF4-FFF2-40B4-BE49-F238E27FC236}">
                <a16:creationId xmlns:a16="http://schemas.microsoft.com/office/drawing/2014/main" id="{99EDFB64-DB72-4D5B-A4A3-BBEC4C3D9A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47813" y="5229225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0" name="Line 31">
            <a:extLst>
              <a:ext uri="{FF2B5EF4-FFF2-40B4-BE49-F238E27FC236}">
                <a16:creationId xmlns:a16="http://schemas.microsoft.com/office/drawing/2014/main" id="{1DF8603D-C1B2-43E8-88E5-7FE182097C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3350" y="4149725"/>
            <a:ext cx="215900" cy="14446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1" name="Line 32">
            <a:extLst>
              <a:ext uri="{FF2B5EF4-FFF2-40B4-BE49-F238E27FC236}">
                <a16:creationId xmlns:a16="http://schemas.microsoft.com/office/drawing/2014/main" id="{18AA6BAB-4D70-46ED-99FB-8DCD2E0C86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63713" y="3933825"/>
            <a:ext cx="71437" cy="28733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2" name="Line 33">
            <a:extLst>
              <a:ext uri="{FF2B5EF4-FFF2-40B4-BE49-F238E27FC236}">
                <a16:creationId xmlns:a16="http://schemas.microsoft.com/office/drawing/2014/main" id="{D5A5C3E2-825F-424A-83BF-5AD66CAD0E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9250" y="4652963"/>
            <a:ext cx="2889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3" name="Line 34">
            <a:extLst>
              <a:ext uri="{FF2B5EF4-FFF2-40B4-BE49-F238E27FC236}">
                <a16:creationId xmlns:a16="http://schemas.microsoft.com/office/drawing/2014/main" id="{D459800B-0B6D-4B10-B563-B6F5DCCBD2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19475" y="3141663"/>
            <a:ext cx="144463" cy="50323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4" name="Line 35">
            <a:extLst>
              <a:ext uri="{FF2B5EF4-FFF2-40B4-BE49-F238E27FC236}">
                <a16:creationId xmlns:a16="http://schemas.microsoft.com/office/drawing/2014/main" id="{C5B5A729-E9B7-4488-8432-54313EDF13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63938" y="3141663"/>
            <a:ext cx="142875" cy="5762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F19FD7-B547-408A-AC24-CEC30AECD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Prepared by Amobi Soft Copy Publishers- 0706 851 439</a:t>
            </a:r>
            <a:endParaRPr lang="en-NZ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C9D2F785-1E20-47E5-9E51-3D900597D8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NZ" altLang="en-US" sz="4000" b="1">
                <a:solidFill>
                  <a:srgbClr val="FF0066"/>
                </a:solidFill>
              </a:rPr>
              <a:t>Increased Surface Area for Gas Exchange</a:t>
            </a:r>
          </a:p>
        </p:txBody>
      </p:sp>
      <p:pic>
        <p:nvPicPr>
          <p:cNvPr id="13316" name="Picture 7" descr="insect-trachea">
            <a:extLst>
              <a:ext uri="{FF2B5EF4-FFF2-40B4-BE49-F238E27FC236}">
                <a16:creationId xmlns:a16="http://schemas.microsoft.com/office/drawing/2014/main" id="{DEAED38D-4FC8-4367-B337-F5C3C80361A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700213"/>
            <a:ext cx="4752975" cy="4465637"/>
          </a:xfrm>
          <a:noFill/>
        </p:spPr>
      </p:pic>
      <p:sp>
        <p:nvSpPr>
          <p:cNvPr id="13315" name="Rectangle 4">
            <a:extLst>
              <a:ext uri="{FF2B5EF4-FFF2-40B4-BE49-F238E27FC236}">
                <a16:creationId xmlns:a16="http://schemas.microsoft.com/office/drawing/2014/main" id="{8FAC5FA2-41BA-47B5-9AC2-B03D9F893F9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932363" y="1628775"/>
            <a:ext cx="4038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NZ" altLang="en-US" sz="2400"/>
              <a:t>Extensive network of trachea and tracheoles ↑’s surface area exposed for diffusion of:</a:t>
            </a:r>
          </a:p>
          <a:p>
            <a:pPr eaLnBrk="1" hangingPunct="1"/>
            <a:r>
              <a:rPr lang="en-NZ" altLang="en-US" sz="2400"/>
              <a:t>O</a:t>
            </a:r>
            <a:r>
              <a:rPr lang="en-NZ" altLang="en-US" sz="2400" baseline="-25000"/>
              <a:t>2 </a:t>
            </a:r>
            <a:r>
              <a:rPr lang="en-NZ" altLang="en-US" sz="2400"/>
              <a:t>into haemolymph and further to the body cells.</a:t>
            </a:r>
          </a:p>
          <a:p>
            <a:pPr eaLnBrk="1" hangingPunct="1"/>
            <a:r>
              <a:rPr lang="en-NZ" altLang="en-US" sz="2400"/>
              <a:t>CO</a:t>
            </a:r>
            <a:r>
              <a:rPr lang="en-NZ" altLang="en-US" sz="2400" baseline="-25000"/>
              <a:t>2</a:t>
            </a:r>
            <a:r>
              <a:rPr lang="en-NZ" altLang="en-US" sz="2400"/>
              <a:t> out of cells into haemolymph into tracheoles.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E881AC-A3CE-4DCC-84E7-1581074EA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Prepared by Amobi Soft Copy Publishers- 0706 851 439</a:t>
            </a:r>
            <a:endParaRPr lang="en-NZ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322EE666-14FB-4200-A21A-E561771111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8229600" cy="6334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NZ" altLang="en-US" sz="4000" b="1">
                <a:solidFill>
                  <a:srgbClr val="0000FF"/>
                </a:solidFill>
              </a:rPr>
              <a:t>Thin Surface for Gas Exchange</a:t>
            </a:r>
          </a:p>
        </p:txBody>
      </p:sp>
      <p:sp>
        <p:nvSpPr>
          <p:cNvPr id="14339" name="Rectangle 4">
            <a:extLst>
              <a:ext uri="{FF2B5EF4-FFF2-40B4-BE49-F238E27FC236}">
                <a16:creationId xmlns:a16="http://schemas.microsoft.com/office/drawing/2014/main" id="{E15CF0A0-FE06-4AF5-811C-B4BF790CFB51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859338" y="1628775"/>
            <a:ext cx="4038600" cy="4525963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NZ" altLang="en-US" sz="2800"/>
              <a:t>Thin surface to endings of tracheoles ↓’s the barrier to diffusion of:</a:t>
            </a:r>
          </a:p>
          <a:p>
            <a:pPr eaLnBrk="1" hangingPunct="1"/>
            <a:r>
              <a:rPr lang="en-NZ" altLang="en-US" sz="2800"/>
              <a:t>O</a:t>
            </a:r>
            <a:r>
              <a:rPr lang="en-NZ" altLang="en-US" sz="2800" baseline="-25000"/>
              <a:t>2</a:t>
            </a:r>
            <a:r>
              <a:rPr lang="en-NZ" altLang="en-US" sz="2800"/>
              <a:t> into haemolymph and further to the body cells.</a:t>
            </a:r>
          </a:p>
          <a:p>
            <a:pPr eaLnBrk="1" hangingPunct="1"/>
            <a:r>
              <a:rPr lang="en-NZ" altLang="en-US" sz="2800"/>
              <a:t>CO</a:t>
            </a:r>
            <a:r>
              <a:rPr lang="en-NZ" altLang="en-US" sz="2800" baseline="-25000"/>
              <a:t>2</a:t>
            </a:r>
            <a:r>
              <a:rPr lang="en-NZ" altLang="en-US" sz="2800"/>
              <a:t> out of cells into the haemolymph into the tracheoles.</a:t>
            </a:r>
          </a:p>
          <a:p>
            <a:pPr eaLnBrk="1" hangingPunct="1">
              <a:buFontTx/>
              <a:buNone/>
            </a:pPr>
            <a:endParaRPr lang="en-NZ" altLang="en-US" sz="2800"/>
          </a:p>
          <a:p>
            <a:pPr eaLnBrk="1" hangingPunct="1">
              <a:buFontTx/>
              <a:buNone/>
            </a:pPr>
            <a:endParaRPr lang="en-NZ" altLang="en-US" sz="2800"/>
          </a:p>
        </p:txBody>
      </p:sp>
      <p:pic>
        <p:nvPicPr>
          <p:cNvPr id="14340" name="Picture 7">
            <a:extLst>
              <a:ext uri="{FF2B5EF4-FFF2-40B4-BE49-F238E27FC236}">
                <a16:creationId xmlns:a16="http://schemas.microsoft.com/office/drawing/2014/main" id="{219A6E87-BAD2-4870-8A33-C36818692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4508500"/>
            <a:ext cx="1927225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28">
            <a:extLst>
              <a:ext uri="{FF2B5EF4-FFF2-40B4-BE49-F238E27FC236}">
                <a16:creationId xmlns:a16="http://schemas.microsoft.com/office/drawing/2014/main" id="{915BE072-E1C5-403A-87BA-29C6DAB2F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052513"/>
            <a:ext cx="1392238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Line 29">
            <a:extLst>
              <a:ext uri="{FF2B5EF4-FFF2-40B4-BE49-F238E27FC236}">
                <a16:creationId xmlns:a16="http://schemas.microsoft.com/office/drawing/2014/main" id="{AF53876B-39A1-4B7B-85E5-101C0771DA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87450" y="2420938"/>
            <a:ext cx="504825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Line 30">
            <a:extLst>
              <a:ext uri="{FF2B5EF4-FFF2-40B4-BE49-F238E27FC236}">
                <a16:creationId xmlns:a16="http://schemas.microsoft.com/office/drawing/2014/main" id="{012B6556-73D8-415A-83A5-1847638BE3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2638" y="2852738"/>
            <a:ext cx="0" cy="433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4" name="Line 31">
            <a:extLst>
              <a:ext uri="{FF2B5EF4-FFF2-40B4-BE49-F238E27FC236}">
                <a16:creationId xmlns:a16="http://schemas.microsoft.com/office/drawing/2014/main" id="{6944B7FA-E3DB-42BA-A3A7-0D4753E5D57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39975" y="2636838"/>
            <a:ext cx="720725" cy="73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5" name="Rectangle 32">
            <a:extLst>
              <a:ext uri="{FF2B5EF4-FFF2-40B4-BE49-F238E27FC236}">
                <a16:creationId xmlns:a16="http://schemas.microsoft.com/office/drawing/2014/main" id="{B599974C-C3EB-4759-8521-959528A50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2565400"/>
            <a:ext cx="10080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Cells</a:t>
            </a:r>
          </a:p>
        </p:txBody>
      </p:sp>
      <p:sp>
        <p:nvSpPr>
          <p:cNvPr id="14346" name="Rectangle 33">
            <a:extLst>
              <a:ext uri="{FF2B5EF4-FFF2-40B4-BE49-F238E27FC236}">
                <a16:creationId xmlns:a16="http://schemas.microsoft.com/office/drawing/2014/main" id="{BE07CA38-AF82-4B00-85BD-D1BA03FE6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938" y="3213100"/>
            <a:ext cx="136683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Haemolymph</a:t>
            </a:r>
          </a:p>
        </p:txBody>
      </p:sp>
      <p:sp>
        <p:nvSpPr>
          <p:cNvPr id="14347" name="Rectangle 34">
            <a:extLst>
              <a:ext uri="{FF2B5EF4-FFF2-40B4-BE49-F238E27FC236}">
                <a16:creationId xmlns:a16="http://schemas.microsoft.com/office/drawing/2014/main" id="{DA59AB4F-6872-46A1-AAFD-5508BC116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0" y="2493963"/>
            <a:ext cx="13684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Tracheole</a:t>
            </a:r>
          </a:p>
        </p:txBody>
      </p:sp>
      <p:sp>
        <p:nvSpPr>
          <p:cNvPr id="14348" name="Oval 35">
            <a:extLst>
              <a:ext uri="{FF2B5EF4-FFF2-40B4-BE49-F238E27FC236}">
                <a16:creationId xmlns:a16="http://schemas.microsoft.com/office/drawing/2014/main" id="{ECF3573D-D8AC-4700-9714-92054BE6A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4868863"/>
            <a:ext cx="287337" cy="288925"/>
          </a:xfrm>
          <a:prstGeom prst="ellips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9" name="Line 36">
            <a:extLst>
              <a:ext uri="{FF2B5EF4-FFF2-40B4-BE49-F238E27FC236}">
                <a16:creationId xmlns:a16="http://schemas.microsoft.com/office/drawing/2014/main" id="{84CE5E80-F106-4EF8-A50F-47F4695D3D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76375" y="3716338"/>
            <a:ext cx="358775" cy="1152525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0" name="Text Box 37">
            <a:extLst>
              <a:ext uri="{FF2B5EF4-FFF2-40B4-BE49-F238E27FC236}">
                <a16:creationId xmlns:a16="http://schemas.microsoft.com/office/drawing/2014/main" id="{988FF60A-14AD-4CDC-8108-A7873F345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4149725"/>
            <a:ext cx="7921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Zoom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AE4074-D4B5-4F73-A475-08DE207FD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Prepared by Amobi Soft Copy Publishers- 0706 851 439</a:t>
            </a:r>
            <a:endParaRPr lang="en-NZ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C627283F-6B0B-45E0-BFE1-477C892EB1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22337"/>
          </a:xfrm>
        </p:spPr>
        <p:txBody>
          <a:bodyPr/>
          <a:lstStyle/>
          <a:p>
            <a:pPr eaLnBrk="1" hangingPunct="1"/>
            <a:r>
              <a:rPr lang="en-NZ" altLang="en-US" sz="4000" b="1">
                <a:solidFill>
                  <a:srgbClr val="0000FF"/>
                </a:solidFill>
              </a:rPr>
              <a:t>Moist Surface for Gas Exchange</a:t>
            </a:r>
          </a:p>
        </p:txBody>
      </p:sp>
      <p:sp>
        <p:nvSpPr>
          <p:cNvPr id="15363" name="Rectangle 4">
            <a:extLst>
              <a:ext uri="{FF2B5EF4-FFF2-40B4-BE49-F238E27FC236}">
                <a16:creationId xmlns:a16="http://schemas.microsoft.com/office/drawing/2014/main" id="{2DC5E5D1-59C9-4551-A260-43761AA800A2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51329" y="1698205"/>
            <a:ext cx="7678271" cy="2558209"/>
          </a:xfrm>
        </p:spPr>
        <p:txBody>
          <a:bodyPr>
            <a:normAutofit fontScale="92500"/>
          </a:bodyPr>
          <a:lstStyle/>
          <a:p>
            <a:pPr eaLnBrk="1" hangingPunct="1">
              <a:buFontTx/>
              <a:buNone/>
            </a:pPr>
            <a:r>
              <a:rPr lang="en-NZ" altLang="en-US" sz="2400"/>
              <a:t>Moist surface at end of the tracheoles is important for:</a:t>
            </a:r>
          </a:p>
          <a:p>
            <a:pPr eaLnBrk="1" hangingPunct="1"/>
            <a:r>
              <a:rPr lang="en-NZ" altLang="en-US" sz="2400"/>
              <a:t>O</a:t>
            </a:r>
            <a:r>
              <a:rPr lang="en-NZ" altLang="en-US" sz="2400" baseline="-25000"/>
              <a:t>2</a:t>
            </a:r>
            <a:r>
              <a:rPr lang="en-NZ" altLang="en-US" sz="2400"/>
              <a:t> to dissolve into the watery substance for diffusion into the haemolymph.</a:t>
            </a:r>
          </a:p>
          <a:p>
            <a:pPr eaLnBrk="1" hangingPunct="1"/>
            <a:r>
              <a:rPr lang="en-NZ" altLang="en-US" sz="2400"/>
              <a:t>CO</a:t>
            </a:r>
            <a:r>
              <a:rPr lang="en-NZ" altLang="en-US" sz="2400" baseline="-25000"/>
              <a:t>2</a:t>
            </a:r>
            <a:r>
              <a:rPr lang="en-NZ" altLang="en-US" sz="2400"/>
              <a:t> to dissolve into the water substance for diffusion out of the haemolymph into the tracheoles</a:t>
            </a:r>
          </a:p>
          <a:p>
            <a:pPr eaLnBrk="1" hangingPunct="1">
              <a:buFontTx/>
              <a:buNone/>
            </a:pPr>
            <a:endParaRPr lang="en-NZ" altLang="en-US" sz="24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72F4B3B-1F00-49CD-86BE-9199838E8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Prepared by Amobi Soft Copy Publishers- 0706 851 439</a:t>
            </a:r>
            <a:endParaRPr lang="en-NZ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A3B118EF-C8C8-484C-97A1-19BFFA6269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NZ" altLang="en-US" sz="4000" b="1">
                <a:solidFill>
                  <a:srgbClr val="0000FF"/>
                </a:solidFill>
              </a:rPr>
              <a:t>What Prevents Insects from being the Size we see in the Horror Movies?</a:t>
            </a:r>
          </a:p>
        </p:txBody>
      </p:sp>
      <p:sp>
        <p:nvSpPr>
          <p:cNvPr id="16387" name="Rectangle 4">
            <a:extLst>
              <a:ext uri="{FF2B5EF4-FFF2-40B4-BE49-F238E27FC236}">
                <a16:creationId xmlns:a16="http://schemas.microsoft.com/office/drawing/2014/main" id="{344D29D3-F152-4044-9C21-9280ED2DD564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1341438"/>
            <a:ext cx="4572000" cy="5257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NZ" altLang="en-US" sz="2400"/>
              <a:t>Insects rely upon passive diffusion and physical activity for the movement of gases within the tracheal system.</a:t>
            </a:r>
          </a:p>
          <a:p>
            <a:pPr eaLnBrk="1" hangingPunct="1">
              <a:lnSpc>
                <a:spcPct val="90000"/>
              </a:lnSpc>
            </a:pPr>
            <a:r>
              <a:rPr lang="en-NZ" altLang="en-US" sz="2400"/>
              <a:t>Diffusion of O</a:t>
            </a:r>
            <a:r>
              <a:rPr lang="en-NZ" altLang="en-US" sz="2400" baseline="-25000"/>
              <a:t>2</a:t>
            </a:r>
            <a:r>
              <a:rPr lang="en-NZ" altLang="en-US" sz="2400"/>
              <a:t> and CO</a:t>
            </a:r>
            <a:r>
              <a:rPr lang="en-NZ" altLang="en-US" sz="2400" baseline="-25000"/>
              <a:t>2 </a:t>
            </a:r>
            <a:r>
              <a:rPr lang="en-NZ" altLang="en-US" sz="2400"/>
              <a:t>through the air in the tracheal tubes is fast enough only for distances less than 1cm for the body surface.  This limits the size/radius of the insect’s body.</a:t>
            </a:r>
          </a:p>
          <a:p>
            <a:pPr eaLnBrk="1" hangingPunct="1">
              <a:lnSpc>
                <a:spcPct val="90000"/>
              </a:lnSpc>
            </a:pPr>
            <a:r>
              <a:rPr lang="en-NZ" altLang="en-US" sz="2400"/>
              <a:t>Larger organisms use a blood circulatory system (blood vessels) to over come this limitation.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NZ" altLang="en-US" sz="2400"/>
          </a:p>
        </p:txBody>
      </p:sp>
      <p:pic>
        <p:nvPicPr>
          <p:cNvPr id="16388" name="Picture 8">
            <a:extLst>
              <a:ext uri="{FF2B5EF4-FFF2-40B4-BE49-F238E27FC236}">
                <a16:creationId xmlns:a16="http://schemas.microsoft.com/office/drawing/2014/main" id="{7F5F5B1D-13DA-4049-BAF8-DE0F24F2C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9138"/>
            <a:ext cx="4500563" cy="357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F9AE4B6-B19C-41CC-B8EC-D94C0F248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Prepared by Amobi Soft Copy Publishers- 0706 851 439</a:t>
            </a:r>
            <a:endParaRPr lang="en-NZ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 descr="msoF0754">
            <a:extLst>
              <a:ext uri="{FF2B5EF4-FFF2-40B4-BE49-F238E27FC236}">
                <a16:creationId xmlns:a16="http://schemas.microsoft.com/office/drawing/2014/main" id="{751C8E74-788D-4EBB-BC20-0DA6AB13586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7088" y="0"/>
            <a:ext cx="7164387" cy="6858000"/>
          </a:xfrm>
          <a:noFill/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C18113-7D93-492E-9303-E987C3BC3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6" descr="msoCEB74">
            <a:extLst>
              <a:ext uri="{FF2B5EF4-FFF2-40B4-BE49-F238E27FC236}">
                <a16:creationId xmlns:a16="http://schemas.microsoft.com/office/drawing/2014/main" id="{45EE196C-ED74-4C10-9AAE-2A85EBF2EC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16013" y="0"/>
            <a:ext cx="6769100" cy="6858000"/>
          </a:xfrm>
          <a:noFill/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D4F82B7-288E-40B9-B918-70E5C5F5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 </a:t>
            </a:r>
            <a:r>
              <a:rPr lang="en-US" dirty="0" err="1"/>
              <a:t>Amobi</a:t>
            </a:r>
            <a:r>
              <a:rPr lang="en-US" dirty="0"/>
              <a:t> Soft Copy Publishers- 0706 851 439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>
            <a:extLst>
              <a:ext uri="{FF2B5EF4-FFF2-40B4-BE49-F238E27FC236}">
                <a16:creationId xmlns:a16="http://schemas.microsoft.com/office/drawing/2014/main" id="{7A303C0C-D9B5-4D88-A300-68134E20EB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GB" altLang="en-US"/>
          </a:p>
        </p:txBody>
      </p:sp>
      <p:pic>
        <p:nvPicPr>
          <p:cNvPr id="19459" name="Picture 6" descr="msoA4962">
            <a:extLst>
              <a:ext uri="{FF2B5EF4-FFF2-40B4-BE49-F238E27FC236}">
                <a16:creationId xmlns:a16="http://schemas.microsoft.com/office/drawing/2014/main" id="{B84B9E58-0114-4201-8E0E-5B66D7B531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0825" y="63500"/>
            <a:ext cx="8661400" cy="6794500"/>
          </a:xfrm>
          <a:noFill/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1819285-28EE-4842-9351-AC07B49E9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 </a:t>
            </a:r>
            <a:r>
              <a:rPr lang="en-US" dirty="0" err="1"/>
              <a:t>Amobi</a:t>
            </a:r>
            <a:r>
              <a:rPr lang="en-US" dirty="0"/>
              <a:t> Soft Copy Publishers- 0706 851 439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>
            <a:extLst>
              <a:ext uri="{FF2B5EF4-FFF2-40B4-BE49-F238E27FC236}">
                <a16:creationId xmlns:a16="http://schemas.microsoft.com/office/drawing/2014/main" id="{64F61DCA-2141-46F0-8D44-E2836ED853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1043" y="414338"/>
            <a:ext cx="8229600" cy="1143000"/>
          </a:xfrm>
        </p:spPr>
        <p:txBody>
          <a:bodyPr/>
          <a:lstStyle/>
          <a:p>
            <a:pPr eaLnBrk="1" hangingPunct="1"/>
            <a:r>
              <a:rPr lang="en-NZ" altLang="en-US" sz="4000" b="1">
                <a:solidFill>
                  <a:srgbClr val="0000FF"/>
                </a:solidFill>
              </a:rPr>
              <a:t>The Insect Gas Exchange System</a:t>
            </a:r>
          </a:p>
        </p:txBody>
      </p:sp>
      <p:pic>
        <p:nvPicPr>
          <p:cNvPr id="2051" name="Picture 8" descr="insectexch">
            <a:extLst>
              <a:ext uri="{FF2B5EF4-FFF2-40B4-BE49-F238E27FC236}">
                <a16:creationId xmlns:a16="http://schemas.microsoft.com/office/drawing/2014/main" id="{164DDD36-CB82-4DC3-B531-07D107984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557338"/>
            <a:ext cx="8137525" cy="417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93337F6-DB2D-4C28-B4A2-78CCB4B79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8329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>
            <a:extLst>
              <a:ext uri="{FF2B5EF4-FFF2-40B4-BE49-F238E27FC236}">
                <a16:creationId xmlns:a16="http://schemas.microsoft.com/office/drawing/2014/main" id="{299FA6D2-8AE9-4475-91ED-B8BB71F6D2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44000" cy="13684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b="1">
                <a:solidFill>
                  <a:schemeClr val="tx1"/>
                </a:solidFill>
              </a:rPr>
              <a:t>An X-ray of the yellow mealworm beetle - revealing the system of white tubes or tracheae running through its body</a:t>
            </a:r>
          </a:p>
        </p:txBody>
      </p:sp>
      <p:pic>
        <p:nvPicPr>
          <p:cNvPr id="3075" name="Picture 6" descr="An X-ray of the yellow mealworm beetle (Tenebrio molitor), revealing the system of white tubes or tracheae running through its body">
            <a:extLst>
              <a:ext uri="{FF2B5EF4-FFF2-40B4-BE49-F238E27FC236}">
                <a16:creationId xmlns:a16="http://schemas.microsoft.com/office/drawing/2014/main" id="{67F5AABC-1BC2-434F-9C81-442611075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015" y="1376362"/>
            <a:ext cx="7632700" cy="536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D38ED34-1950-4F1D-BBE9-67C59BBA2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DA54763-28BF-48A3-A523-A2D359A101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z="4000" b="1">
                <a:solidFill>
                  <a:srgbClr val="0000FF"/>
                </a:solidFill>
              </a:rPr>
              <a:t>The Insect Gas Exchange System</a:t>
            </a:r>
          </a:p>
        </p:txBody>
      </p:sp>
      <p:sp>
        <p:nvSpPr>
          <p:cNvPr id="4099" name="Rectangle 4">
            <a:extLst>
              <a:ext uri="{FF2B5EF4-FFF2-40B4-BE49-F238E27FC236}">
                <a16:creationId xmlns:a16="http://schemas.microsoft.com/office/drawing/2014/main" id="{8E314F2C-C66C-44CA-97D5-183E9B2ABC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7334" y="1900517"/>
            <a:ext cx="7395882" cy="3787589"/>
          </a:xfrm>
        </p:spPr>
        <p:txBody>
          <a:bodyPr>
            <a:noAutofit/>
          </a:bodyPr>
          <a:lstStyle/>
          <a:p>
            <a:pPr eaLnBrk="1" hangingPunct="1"/>
            <a:r>
              <a:rPr lang="en-NZ" altLang="en-US" sz="2400">
                <a:solidFill>
                  <a:srgbClr val="C00000"/>
                </a:solidFill>
              </a:rPr>
              <a:t>An insect has spiracles (openings) lined with chitin on the sides of its body. </a:t>
            </a:r>
          </a:p>
          <a:p>
            <a:pPr eaLnBrk="1" hangingPunct="1"/>
            <a:r>
              <a:rPr lang="en-NZ" altLang="en-US" sz="2400">
                <a:solidFill>
                  <a:srgbClr val="C00000"/>
                </a:solidFill>
              </a:rPr>
              <a:t>The chitin give shape to the openings.</a:t>
            </a:r>
          </a:p>
          <a:p>
            <a:pPr eaLnBrk="1" hangingPunct="1"/>
            <a:r>
              <a:rPr lang="en-NZ" altLang="en-US" sz="2400">
                <a:solidFill>
                  <a:srgbClr val="C00000"/>
                </a:solidFill>
              </a:rPr>
              <a:t>The spiracles can open and close by small muscles.</a:t>
            </a:r>
          </a:p>
          <a:p>
            <a:pPr eaLnBrk="1" hangingPunct="1"/>
            <a:r>
              <a:rPr lang="en-NZ" altLang="en-US" sz="2400">
                <a:solidFill>
                  <a:srgbClr val="C00000"/>
                </a:solidFill>
              </a:rPr>
              <a:t>These muscles contract to shut flap like valves and relax to open the valves – allows control of the flow of air as well as slow down the loss of water.</a:t>
            </a:r>
          </a:p>
          <a:p>
            <a:pPr eaLnBrk="1" hangingPunct="1"/>
            <a:endParaRPr lang="en-NZ" altLang="en-US" sz="2400">
              <a:solidFill>
                <a:srgbClr val="C0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FF96D2-DF00-4564-92EE-67043DAE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0" name="Picture 10" descr="spiracl3">
            <a:extLst>
              <a:ext uri="{FF2B5EF4-FFF2-40B4-BE49-F238E27FC236}">
                <a16:creationId xmlns:a16="http://schemas.microsoft.com/office/drawing/2014/main" id="{66D58273-2B0A-4C8C-B330-8AA6324A3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100" y="4292600"/>
            <a:ext cx="316230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8" name="Picture 8" descr="spiracl2">
            <a:extLst>
              <a:ext uri="{FF2B5EF4-FFF2-40B4-BE49-F238E27FC236}">
                <a16:creationId xmlns:a16="http://schemas.microsoft.com/office/drawing/2014/main" id="{A2E9634C-489F-481D-94A9-D3470B737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2349500"/>
            <a:ext cx="32385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6" descr="spiracl1">
            <a:extLst>
              <a:ext uri="{FF2B5EF4-FFF2-40B4-BE49-F238E27FC236}">
                <a16:creationId xmlns:a16="http://schemas.microsoft.com/office/drawing/2014/main" id="{018C4DAA-4415-4377-9840-B50D1D695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" y="-14894"/>
            <a:ext cx="40767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71" name="Oval 11">
            <a:extLst>
              <a:ext uri="{FF2B5EF4-FFF2-40B4-BE49-F238E27FC236}">
                <a16:creationId xmlns:a16="http://schemas.microsoft.com/office/drawing/2014/main" id="{1B830C6E-8740-4EAD-B519-CEE78E521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5638" y="858838"/>
            <a:ext cx="431800" cy="360362"/>
          </a:xfrm>
          <a:prstGeom prst="ellips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74" name="Freeform 14">
            <a:extLst>
              <a:ext uri="{FF2B5EF4-FFF2-40B4-BE49-F238E27FC236}">
                <a16:creationId xmlns:a16="http://schemas.microsoft.com/office/drawing/2014/main" id="{D750EBF0-604C-4E4F-A4D8-915B90E7F790}"/>
              </a:ext>
            </a:extLst>
          </p:cNvPr>
          <p:cNvSpPr>
            <a:spLocks/>
          </p:cNvSpPr>
          <p:nvPr/>
        </p:nvSpPr>
        <p:spPr bwMode="auto">
          <a:xfrm>
            <a:off x="3635375" y="1076325"/>
            <a:ext cx="1644650" cy="1582738"/>
          </a:xfrm>
          <a:custGeom>
            <a:avLst/>
            <a:gdLst>
              <a:gd name="T0" fmla="*/ 0 w 1036"/>
              <a:gd name="T1" fmla="*/ 0 h 997"/>
              <a:gd name="T2" fmla="*/ 908 w 1036"/>
              <a:gd name="T3" fmla="*/ 181 h 997"/>
              <a:gd name="T4" fmla="*/ 771 w 1036"/>
              <a:gd name="T5" fmla="*/ 997 h 997"/>
              <a:gd name="T6" fmla="*/ 0 60000 65536"/>
              <a:gd name="T7" fmla="*/ 0 60000 65536"/>
              <a:gd name="T8" fmla="*/ 0 60000 65536"/>
              <a:gd name="T9" fmla="*/ 0 w 1036"/>
              <a:gd name="T10" fmla="*/ 0 h 997"/>
              <a:gd name="T11" fmla="*/ 1036 w 1036"/>
              <a:gd name="T12" fmla="*/ 997 h 99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36" h="997">
                <a:moveTo>
                  <a:pt x="0" y="0"/>
                </a:moveTo>
                <a:cubicBezTo>
                  <a:pt x="390" y="7"/>
                  <a:pt x="780" y="15"/>
                  <a:pt x="908" y="181"/>
                </a:cubicBezTo>
                <a:cubicBezTo>
                  <a:pt x="1036" y="347"/>
                  <a:pt x="903" y="672"/>
                  <a:pt x="771" y="997"/>
                </a:cubicBezTo>
              </a:path>
            </a:pathLst>
          </a:custGeom>
          <a:noFill/>
          <a:ln w="38100">
            <a:solidFill>
              <a:srgbClr val="00FF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5" name="Oval 15">
            <a:extLst>
              <a:ext uri="{FF2B5EF4-FFF2-40B4-BE49-F238E27FC236}">
                <a16:creationId xmlns:a16="http://schemas.microsoft.com/office/drawing/2014/main" id="{FC1F8A90-7ACC-4BDA-9766-6F4BFCA99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3227388"/>
            <a:ext cx="1008062" cy="1008062"/>
          </a:xfrm>
          <a:prstGeom prst="ellips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77" name="Freeform 17">
            <a:extLst>
              <a:ext uri="{FF2B5EF4-FFF2-40B4-BE49-F238E27FC236}">
                <a16:creationId xmlns:a16="http://schemas.microsoft.com/office/drawing/2014/main" id="{355BD88C-77A3-4AC6-A508-60B5744D456D}"/>
              </a:ext>
            </a:extLst>
          </p:cNvPr>
          <p:cNvSpPr>
            <a:spLocks/>
          </p:cNvSpPr>
          <p:nvPr/>
        </p:nvSpPr>
        <p:spPr bwMode="auto">
          <a:xfrm>
            <a:off x="5148263" y="3152775"/>
            <a:ext cx="2303462" cy="1152525"/>
          </a:xfrm>
          <a:custGeom>
            <a:avLst/>
            <a:gdLst>
              <a:gd name="T0" fmla="*/ 0 w 1451"/>
              <a:gd name="T1" fmla="*/ 181 h 726"/>
              <a:gd name="T2" fmla="*/ 1089 w 1451"/>
              <a:gd name="T3" fmla="*/ 91 h 726"/>
              <a:gd name="T4" fmla="*/ 1451 w 1451"/>
              <a:gd name="T5" fmla="*/ 726 h 726"/>
              <a:gd name="T6" fmla="*/ 0 60000 65536"/>
              <a:gd name="T7" fmla="*/ 0 60000 65536"/>
              <a:gd name="T8" fmla="*/ 0 60000 65536"/>
              <a:gd name="T9" fmla="*/ 0 w 1451"/>
              <a:gd name="T10" fmla="*/ 0 h 726"/>
              <a:gd name="T11" fmla="*/ 1451 w 1451"/>
              <a:gd name="T12" fmla="*/ 726 h 7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1" h="726">
                <a:moveTo>
                  <a:pt x="0" y="181"/>
                </a:moveTo>
                <a:cubicBezTo>
                  <a:pt x="423" y="90"/>
                  <a:pt x="847" y="0"/>
                  <a:pt x="1089" y="91"/>
                </a:cubicBezTo>
                <a:cubicBezTo>
                  <a:pt x="1331" y="182"/>
                  <a:pt x="1391" y="454"/>
                  <a:pt x="1451" y="726"/>
                </a:cubicBezTo>
              </a:path>
            </a:pathLst>
          </a:custGeom>
          <a:noFill/>
          <a:ln w="38100">
            <a:solidFill>
              <a:srgbClr val="00FF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8" name="Text Box 18">
            <a:extLst>
              <a:ext uri="{FF2B5EF4-FFF2-40B4-BE49-F238E27FC236}">
                <a16:creationId xmlns:a16="http://schemas.microsoft.com/office/drawing/2014/main" id="{02FAD518-79C2-417A-BB88-17445581A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981075"/>
            <a:ext cx="1366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Zoom</a:t>
            </a:r>
          </a:p>
        </p:txBody>
      </p:sp>
      <p:sp>
        <p:nvSpPr>
          <p:cNvPr id="40979" name="Text Box 19">
            <a:extLst>
              <a:ext uri="{FF2B5EF4-FFF2-40B4-BE49-F238E27FC236}">
                <a16:creationId xmlns:a16="http://schemas.microsoft.com/office/drawing/2014/main" id="{994F30D5-4BED-44AC-8138-DC0990821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3068638"/>
            <a:ext cx="13668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Zoom</a:t>
            </a:r>
          </a:p>
        </p:txBody>
      </p:sp>
      <p:sp>
        <p:nvSpPr>
          <p:cNvPr id="5131" name="Text Box 20">
            <a:extLst>
              <a:ext uri="{FF2B5EF4-FFF2-40B4-BE49-F238E27FC236}">
                <a16:creationId xmlns:a16="http://schemas.microsoft.com/office/drawing/2014/main" id="{B8AB8695-E72D-421A-81A8-191477202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4450"/>
            <a:ext cx="1152525" cy="376238"/>
          </a:xfrm>
          <a:prstGeom prst="rect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NZ" altLang="en-US">
                <a:solidFill>
                  <a:srgbClr val="00FF00"/>
                </a:solidFill>
              </a:rPr>
              <a:t>spiracles</a:t>
            </a:r>
            <a:endParaRPr lang="en-US" altLang="en-US">
              <a:solidFill>
                <a:srgbClr val="00FF00"/>
              </a:solidFill>
            </a:endParaRPr>
          </a:p>
        </p:txBody>
      </p:sp>
      <p:sp>
        <p:nvSpPr>
          <p:cNvPr id="40981" name="Rectangle 21">
            <a:extLst>
              <a:ext uri="{FF2B5EF4-FFF2-40B4-BE49-F238E27FC236}">
                <a16:creationId xmlns:a16="http://schemas.microsoft.com/office/drawing/2014/main" id="{4F61DC37-255C-471F-9D92-DDA84C14C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6453188"/>
            <a:ext cx="6076950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NZ" altLang="en-US"/>
              <a:t>The spiracles open into a system of tubes called tracheae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7EF54A-9F92-4097-BD94-25B85B983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9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9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09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09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09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09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4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1" grpId="0" animBg="1"/>
      <p:bldP spid="40975" grpId="0" animBg="1"/>
      <p:bldP spid="40978" grpId="0"/>
      <p:bldP spid="40979" grpId="0"/>
      <p:bldP spid="4098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0">
            <a:extLst>
              <a:ext uri="{FF2B5EF4-FFF2-40B4-BE49-F238E27FC236}">
                <a16:creationId xmlns:a16="http://schemas.microsoft.com/office/drawing/2014/main" id="{0348CF55-3AEC-4A62-861B-CCFE48F3D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5175"/>
            <a:ext cx="5795963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2">
            <a:extLst>
              <a:ext uri="{FF2B5EF4-FFF2-40B4-BE49-F238E27FC236}">
                <a16:creationId xmlns:a16="http://schemas.microsoft.com/office/drawing/2014/main" id="{7570DA76-8C04-4681-8865-A29E608E8B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-26988"/>
            <a:ext cx="8229600" cy="863601"/>
          </a:xfrm>
        </p:spPr>
        <p:txBody>
          <a:bodyPr/>
          <a:lstStyle/>
          <a:p>
            <a:pPr eaLnBrk="1" hangingPunct="1"/>
            <a:r>
              <a:rPr lang="en-NZ" altLang="en-US" sz="4000" b="1"/>
              <a:t>Tracheal System</a:t>
            </a:r>
          </a:p>
        </p:txBody>
      </p:sp>
      <p:sp>
        <p:nvSpPr>
          <p:cNvPr id="6148" name="Rectangle 9">
            <a:extLst>
              <a:ext uri="{FF2B5EF4-FFF2-40B4-BE49-F238E27FC236}">
                <a16:creationId xmlns:a16="http://schemas.microsoft.com/office/drawing/2014/main" id="{9E24697D-64F0-4D69-9D5C-182A38683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1773238"/>
            <a:ext cx="38147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NZ" altLang="en-US" sz="3200">
                <a:solidFill>
                  <a:srgbClr val="9900FF"/>
                </a:solidFill>
              </a:rPr>
              <a:t>spiracles (openings)</a:t>
            </a:r>
            <a:endParaRPr lang="en-US" altLang="en-US" sz="3200">
              <a:solidFill>
                <a:srgbClr val="9900FF"/>
              </a:solidFill>
            </a:endParaRPr>
          </a:p>
        </p:txBody>
      </p:sp>
      <p:sp>
        <p:nvSpPr>
          <p:cNvPr id="6149" name="Rectangle 10">
            <a:extLst>
              <a:ext uri="{FF2B5EF4-FFF2-40B4-BE49-F238E27FC236}">
                <a16:creationId xmlns:a16="http://schemas.microsoft.com/office/drawing/2014/main" id="{AF61EB23-63FA-4ED2-AECD-FF7075AA3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2781300"/>
            <a:ext cx="18970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NZ" altLang="en-US" sz="3200">
                <a:solidFill>
                  <a:srgbClr val="FF0066"/>
                </a:solidFill>
              </a:rPr>
              <a:t>Tracheae</a:t>
            </a:r>
            <a:endParaRPr lang="en-US" altLang="en-US" sz="3200">
              <a:solidFill>
                <a:srgbClr val="FF0066"/>
              </a:solidFill>
            </a:endParaRPr>
          </a:p>
        </p:txBody>
      </p:sp>
      <p:sp>
        <p:nvSpPr>
          <p:cNvPr id="6150" name="Rectangle 11">
            <a:extLst>
              <a:ext uri="{FF2B5EF4-FFF2-40B4-BE49-F238E27FC236}">
                <a16:creationId xmlns:a16="http://schemas.microsoft.com/office/drawing/2014/main" id="{AF35BCD2-6CF0-4CE7-A82C-39EB31D26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765175"/>
            <a:ext cx="21659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>
                <a:solidFill>
                  <a:srgbClr val="00FF00"/>
                </a:solidFill>
              </a:rPr>
              <a:t>Outside air</a:t>
            </a:r>
          </a:p>
        </p:txBody>
      </p:sp>
      <p:sp>
        <p:nvSpPr>
          <p:cNvPr id="6151" name="Line 12">
            <a:extLst>
              <a:ext uri="{FF2B5EF4-FFF2-40B4-BE49-F238E27FC236}">
                <a16:creationId xmlns:a16="http://schemas.microsoft.com/office/drawing/2014/main" id="{8BD87AB0-22A8-48D0-BB83-5E13661737F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8188" y="1271588"/>
            <a:ext cx="0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" name="Line 13">
            <a:extLst>
              <a:ext uri="{FF2B5EF4-FFF2-40B4-BE49-F238E27FC236}">
                <a16:creationId xmlns:a16="http://schemas.microsoft.com/office/drawing/2014/main" id="{9EE97FFA-CA67-4B41-9D8D-C8B2B80B92A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1363" y="2278063"/>
            <a:ext cx="0" cy="574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3" name="Text Box 15">
            <a:extLst>
              <a:ext uri="{FF2B5EF4-FFF2-40B4-BE49-F238E27FC236}">
                <a16:creationId xmlns:a16="http://schemas.microsoft.com/office/drawing/2014/main" id="{FCFEC20C-756F-4FCD-B714-85AC94B59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4592638"/>
            <a:ext cx="5580062" cy="2265362"/>
          </a:xfrm>
          <a:prstGeom prst="rect">
            <a:avLst/>
          </a:prstGeom>
          <a:solidFill>
            <a:srgbClr val="FFC000"/>
          </a:solidFill>
          <a:ln w="38100">
            <a:solidFill>
              <a:srgbClr val="00FF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NZ" altLang="en-US" sz="2800"/>
              <a:t>Trachea walls are reinforced with </a:t>
            </a:r>
            <a:r>
              <a:rPr lang="en-US" altLang="en-US" sz="2800" b="1"/>
              <a:t>Taenidiae</a:t>
            </a:r>
            <a:r>
              <a:rPr lang="en-US" altLang="en-US" sz="2800"/>
              <a:t> </a:t>
            </a:r>
            <a:r>
              <a:rPr lang="en-NZ" altLang="en-US" sz="2800"/>
              <a:t> (thickening of the chitin) – allows insects to flex and stretch without developing kinks that might restrict air flow.</a:t>
            </a:r>
            <a:endParaRPr lang="en-US" altLang="en-US" sz="2800"/>
          </a:p>
        </p:txBody>
      </p:sp>
      <p:sp>
        <p:nvSpPr>
          <p:cNvPr id="6154" name="Line 16">
            <a:extLst>
              <a:ext uri="{FF2B5EF4-FFF2-40B4-BE49-F238E27FC236}">
                <a16:creationId xmlns:a16="http://schemas.microsoft.com/office/drawing/2014/main" id="{BFB2277B-6581-4703-9C86-40CBD8F06EA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1363" y="3286125"/>
            <a:ext cx="0" cy="574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" name="Rectangle 17">
            <a:extLst>
              <a:ext uri="{FF2B5EF4-FFF2-40B4-BE49-F238E27FC236}">
                <a16:creationId xmlns:a16="http://schemas.microsoft.com/office/drawing/2014/main" id="{150B758B-6DFD-470D-B46A-552EEDD1A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300" y="3789363"/>
            <a:ext cx="2190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NZ" altLang="en-US" sz="3200">
                <a:solidFill>
                  <a:srgbClr val="00B0F0"/>
                </a:solidFill>
              </a:rPr>
              <a:t>Tracheoles</a:t>
            </a:r>
            <a:endParaRPr lang="en-US" altLang="en-US" sz="3200">
              <a:solidFill>
                <a:srgbClr val="00B0F0"/>
              </a:solidFill>
            </a:endParaRPr>
          </a:p>
        </p:txBody>
      </p:sp>
      <p:pic>
        <p:nvPicPr>
          <p:cNvPr id="6156" name="Picture 21" descr="image006">
            <a:extLst>
              <a:ext uri="{FF2B5EF4-FFF2-40B4-BE49-F238E27FC236}">
                <a16:creationId xmlns:a16="http://schemas.microsoft.com/office/drawing/2014/main" id="{35077822-F9A0-473F-8125-06BD7F603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9713"/>
            <a:ext cx="3492500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BF112C-BF7E-4C8D-A070-5D24307A0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Prepared by Amobi Soft Copy Publishers- 0706 851 439</a:t>
            </a:r>
            <a:endParaRPr lang="en-NZ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" descr="ch44c3">
            <a:extLst>
              <a:ext uri="{FF2B5EF4-FFF2-40B4-BE49-F238E27FC236}">
                <a16:creationId xmlns:a16="http://schemas.microsoft.com/office/drawing/2014/main" id="{5BDE7DA5-8F18-4C52-93DA-B1FA063FA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0"/>
            <a:ext cx="54530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6537176-46F8-45C1-A77E-1CDF368BF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>
            <a:extLst>
              <a:ext uri="{FF2B5EF4-FFF2-40B4-BE49-F238E27FC236}">
                <a16:creationId xmlns:a16="http://schemas.microsoft.com/office/drawing/2014/main" id="{F0AC4E6F-D5EB-4F07-B844-46385B1A7E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44000" cy="1301750"/>
          </a:xfrm>
        </p:spPr>
        <p:txBody>
          <a:bodyPr/>
          <a:lstStyle/>
          <a:p>
            <a:pPr eaLnBrk="1" hangingPunct="1"/>
            <a:r>
              <a:rPr lang="en-NZ" altLang="en-US" sz="3600" b="1">
                <a:solidFill>
                  <a:srgbClr val="00B0F0"/>
                </a:solidFill>
              </a:rPr>
              <a:t>Storage of Air – adaptation for dry habitat</a:t>
            </a:r>
          </a:p>
        </p:txBody>
      </p:sp>
      <p:pic>
        <p:nvPicPr>
          <p:cNvPr id="8196" name="Picture 7" descr="x-sect2">
            <a:extLst>
              <a:ext uri="{FF2B5EF4-FFF2-40B4-BE49-F238E27FC236}">
                <a16:creationId xmlns:a16="http://schemas.microsoft.com/office/drawing/2014/main" id="{6603407E-F5C2-4EE1-8307-749AE6599BF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700213"/>
            <a:ext cx="4643438" cy="3251200"/>
          </a:xfrm>
          <a:noFill/>
        </p:spPr>
      </p:pic>
      <p:sp>
        <p:nvSpPr>
          <p:cNvPr id="8195" name="Rectangle 6">
            <a:extLst>
              <a:ext uri="{FF2B5EF4-FFF2-40B4-BE49-F238E27FC236}">
                <a16:creationId xmlns:a16="http://schemas.microsoft.com/office/drawing/2014/main" id="{C7E5BF73-5262-4EB1-9925-59E16A742774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1824785"/>
            <a:ext cx="4608512" cy="4293627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NZ" altLang="en-US" sz="2400">
                <a:solidFill>
                  <a:srgbClr val="9900FF"/>
                </a:solidFill>
              </a:rPr>
              <a:t>Collapsible air sacs present in areas without </a:t>
            </a:r>
            <a:r>
              <a:rPr lang="en-US" altLang="en-US" sz="2400">
                <a:solidFill>
                  <a:srgbClr val="9900FF"/>
                </a:solidFill>
              </a:rPr>
              <a:t>taenidiae</a:t>
            </a:r>
            <a:endParaRPr lang="en-NZ" altLang="en-US" sz="2400">
              <a:solidFill>
                <a:srgbClr val="9900F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NZ" altLang="en-US" sz="2400">
                <a:solidFill>
                  <a:srgbClr val="9900FF"/>
                </a:solidFill>
              </a:rPr>
              <a:t>In dry terrestrial environments, this temporary air supply allows insects to conserve water by closing it spiracles during very dry periods use the stored air in the sacs.</a:t>
            </a:r>
          </a:p>
        </p:txBody>
      </p:sp>
      <p:sp>
        <p:nvSpPr>
          <p:cNvPr id="8197" name="Line 8">
            <a:extLst>
              <a:ext uri="{FF2B5EF4-FFF2-40B4-BE49-F238E27FC236}">
                <a16:creationId xmlns:a16="http://schemas.microsoft.com/office/drawing/2014/main" id="{A697421A-C385-4426-B042-F346BB4151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32138" y="2565400"/>
            <a:ext cx="1727200" cy="358775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D5A52AE-F406-4240-84F9-7175C747F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Prepared by Amobi Soft Copy Publishers- 0706 851 439</a:t>
            </a:r>
            <a:endParaRPr lang="en-NZ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6" descr="msoC911A">
            <a:extLst>
              <a:ext uri="{FF2B5EF4-FFF2-40B4-BE49-F238E27FC236}">
                <a16:creationId xmlns:a16="http://schemas.microsoft.com/office/drawing/2014/main" id="{B1309C8A-285E-4CD1-A0CF-2E2BC88E67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7450" y="0"/>
            <a:ext cx="6624638" cy="6858000"/>
          </a:xfrm>
          <a:noFill/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5D0E2D-F504-4E1C-8118-42CA9C011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5536" y="5805264"/>
            <a:ext cx="6297612" cy="365125"/>
          </a:xfrm>
        </p:spPr>
        <p:txBody>
          <a:bodyPr/>
          <a:lstStyle/>
          <a:p>
            <a:r>
              <a:rPr lang="en-US" dirty="0"/>
              <a:t>Prepared by </a:t>
            </a:r>
            <a:r>
              <a:rPr lang="en-US" dirty="0" err="1"/>
              <a:t>Amobi</a:t>
            </a:r>
            <a:r>
              <a:rPr lang="en-US" dirty="0"/>
              <a:t> Soft Copy Publishers- 0706 851 439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729</Words>
  <Application>Microsoft Office PowerPoint</Application>
  <PresentationFormat>On-screen Show (4:3)</PresentationFormat>
  <Paragraphs>83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Trebuchet MS</vt:lpstr>
      <vt:lpstr>Wingdings 3</vt:lpstr>
      <vt:lpstr>Facet</vt:lpstr>
      <vt:lpstr>The Insect Gas Exchange System</vt:lpstr>
      <vt:lpstr>The Insect Gas Exchange System</vt:lpstr>
      <vt:lpstr>An X-ray of the yellow mealworm beetle - revealing the system of white tubes or tracheae running through its body</vt:lpstr>
      <vt:lpstr>The Insect Gas Exchange System</vt:lpstr>
      <vt:lpstr>PowerPoint Presentation</vt:lpstr>
      <vt:lpstr>Tracheal System</vt:lpstr>
      <vt:lpstr>PowerPoint Presentation</vt:lpstr>
      <vt:lpstr>Storage of Air – adaptation for dry habitat</vt:lpstr>
      <vt:lpstr>PowerPoint Presentation</vt:lpstr>
      <vt:lpstr>Respiratory tubes in a mayfly larva </vt:lpstr>
      <vt:lpstr>Tracheoles</vt:lpstr>
      <vt:lpstr>Passive Diffusion of Gases</vt:lpstr>
      <vt:lpstr>Increased Surface Area for Gas Exchange</vt:lpstr>
      <vt:lpstr>Thin Surface for Gas Exchange</vt:lpstr>
      <vt:lpstr>Moist Surface for Gas Exchange</vt:lpstr>
      <vt:lpstr>What Prevents Insects from being the Size we see in the Horror Movies?</vt:lpstr>
      <vt:lpstr>PowerPoint Presentation</vt:lpstr>
      <vt:lpstr>PowerPoint Presentation</vt:lpstr>
      <vt:lpstr>PowerPoint Presentation</vt:lpstr>
    </vt:vector>
  </TitlesOfParts>
  <Company>Ministry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Insect Gas Exchange System</dc:title>
  <dc:creator>Ministry of Education</dc:creator>
  <cp:lastModifiedBy>Amos Obiero</cp:lastModifiedBy>
  <cp:revision>22</cp:revision>
  <dcterms:created xsi:type="dcterms:W3CDTF">2004-09-08T04:05:35Z</dcterms:created>
  <dcterms:modified xsi:type="dcterms:W3CDTF">2020-08-04T13:06:08Z</dcterms:modified>
</cp:coreProperties>
</file>