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6"/>
  </p:notesMasterIdLst>
  <p:sldIdLst>
    <p:sldId id="289" r:id="rId2"/>
    <p:sldId id="297" r:id="rId3"/>
    <p:sldId id="256" r:id="rId4"/>
    <p:sldId id="257" r:id="rId5"/>
    <p:sldId id="258" r:id="rId6"/>
    <p:sldId id="267" r:id="rId7"/>
    <p:sldId id="268" r:id="rId8"/>
    <p:sldId id="269" r:id="rId9"/>
    <p:sldId id="270" r:id="rId10"/>
    <p:sldId id="271" r:id="rId11"/>
    <p:sldId id="272" r:id="rId12"/>
    <p:sldId id="287" r:id="rId13"/>
    <p:sldId id="286" r:id="rId14"/>
    <p:sldId id="290" r:id="rId15"/>
    <p:sldId id="291" r:id="rId16"/>
    <p:sldId id="273" r:id="rId17"/>
    <p:sldId id="274" r:id="rId18"/>
    <p:sldId id="275" r:id="rId19"/>
    <p:sldId id="276" r:id="rId20"/>
    <p:sldId id="277" r:id="rId21"/>
    <p:sldId id="278" r:id="rId22"/>
    <p:sldId id="279" r:id="rId23"/>
    <p:sldId id="280" r:id="rId24"/>
    <p:sldId id="281" r:id="rId25"/>
    <p:sldId id="292" r:id="rId26"/>
    <p:sldId id="293" r:id="rId27"/>
    <p:sldId id="294" r:id="rId28"/>
    <p:sldId id="295" r:id="rId29"/>
    <p:sldId id="296" r:id="rId30"/>
    <p:sldId id="282" r:id="rId31"/>
    <p:sldId id="283" r:id="rId32"/>
    <p:sldId id="284" r:id="rId33"/>
    <p:sldId id="285" r:id="rId34"/>
    <p:sldId id="288"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CC66"/>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CFF148-C3B4-4DAA-8B84-93E935C2018C}" type="datetimeFigureOut">
              <a:rPr lang="en-US" smtClean="0"/>
              <a:t>04-Aug-20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8F8CF-DFC3-44A2-8EBC-F090D18060F0}" type="slidenum">
              <a:rPr lang="en-US" smtClean="0"/>
              <a:t>‹#›</a:t>
            </a:fld>
            <a:endParaRPr lang="en-US"/>
          </a:p>
        </p:txBody>
      </p:sp>
    </p:spTree>
    <p:extLst>
      <p:ext uri="{BB962C8B-B14F-4D97-AF65-F5344CB8AC3E}">
        <p14:creationId xmlns:p14="http://schemas.microsoft.com/office/powerpoint/2010/main" val="1873294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AFE76F-2C67-4FB2-BA9F-5C415DC2F942}" type="datetime1">
              <a:rPr lang="en-US" smtClean="0"/>
              <a:t>04-Aug-20</a:t>
            </a:fld>
            <a:endParaRPr lang="en-US" dirty="0"/>
          </a:p>
        </p:txBody>
      </p:sp>
      <p:sp>
        <p:nvSpPr>
          <p:cNvPr id="5" name="Footer Placeholder 4"/>
          <p:cNvSpPr>
            <a:spLocks noGrp="1"/>
          </p:cNvSpPr>
          <p:nvPr>
            <p:ph type="ftr" sz="quarter" idx="11"/>
          </p:nvPr>
        </p:nvSpPr>
        <p:spPr/>
        <p:txBody>
          <a:bodyPr/>
          <a:lstStyle/>
          <a:p>
            <a:r>
              <a:rPr lang="en-US"/>
              <a:t>Prepared by Amobi Soft Copy Publishers- 0706 851 439</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0443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303827-A8E0-40B3-A183-299DD38157AF}" type="datetime1">
              <a:rPr lang="en-US" smtClean="0"/>
              <a:t>04-Aug-20</a:t>
            </a:fld>
            <a:endParaRPr lang="en-US" dirty="0"/>
          </a:p>
        </p:txBody>
      </p:sp>
      <p:sp>
        <p:nvSpPr>
          <p:cNvPr id="5" name="Footer Placeholder 4"/>
          <p:cNvSpPr>
            <a:spLocks noGrp="1"/>
          </p:cNvSpPr>
          <p:nvPr>
            <p:ph type="ftr" sz="quarter" idx="11"/>
          </p:nvPr>
        </p:nvSpPr>
        <p:spPr/>
        <p:txBody>
          <a:bodyPr/>
          <a:lstStyle/>
          <a:p>
            <a:r>
              <a:rPr lang="en-US"/>
              <a:t>Prepared by Amobi Soft Copy Publishers- 0706 851 439</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8060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927E7-1311-4293-8F4B-68A9822276AA}" type="datetime1">
              <a:rPr lang="en-US" smtClean="0"/>
              <a:t>04-Aug-20</a:t>
            </a:fld>
            <a:endParaRPr lang="en-US" dirty="0"/>
          </a:p>
        </p:txBody>
      </p:sp>
      <p:sp>
        <p:nvSpPr>
          <p:cNvPr id="5" name="Footer Placeholder 4"/>
          <p:cNvSpPr>
            <a:spLocks noGrp="1"/>
          </p:cNvSpPr>
          <p:nvPr>
            <p:ph type="ftr" sz="quarter" idx="11"/>
          </p:nvPr>
        </p:nvSpPr>
        <p:spPr/>
        <p:txBody>
          <a:bodyPr/>
          <a:lstStyle/>
          <a:p>
            <a:r>
              <a:rPr lang="en-US"/>
              <a:t>Prepared by Amobi Soft Copy Publishers- 0706 851 439</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8445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9DD1399-B9C1-4ADE-AE8F-783A6F22E412}" type="datetime1">
              <a:rPr lang="en-US" smtClean="0"/>
              <a:t>04-Aug-20</a:t>
            </a:fld>
            <a:endParaRPr lang="en-US" dirty="0"/>
          </a:p>
        </p:txBody>
      </p:sp>
      <p:sp>
        <p:nvSpPr>
          <p:cNvPr id="6" name="Footer Placeholder 5"/>
          <p:cNvSpPr>
            <a:spLocks noGrp="1"/>
          </p:cNvSpPr>
          <p:nvPr>
            <p:ph type="ftr" sz="quarter" idx="11"/>
          </p:nvPr>
        </p:nvSpPr>
        <p:spPr/>
        <p:txBody>
          <a:bodyPr/>
          <a:lstStyle/>
          <a:p>
            <a:r>
              <a:rPr lang="en-US"/>
              <a:t>Prepared by Amobi Soft Copy Publishers- 0706 851 439</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08489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F43F421-A8C1-4F7B-8800-E81EA72809D7}" type="datetime1">
              <a:rPr lang="en-US" smtClean="0"/>
              <a:t>04-Aug-20</a:t>
            </a:fld>
            <a:endParaRPr lang="en-US" dirty="0"/>
          </a:p>
        </p:txBody>
      </p:sp>
      <p:sp>
        <p:nvSpPr>
          <p:cNvPr id="6" name="Footer Placeholder 5"/>
          <p:cNvSpPr>
            <a:spLocks noGrp="1"/>
          </p:cNvSpPr>
          <p:nvPr>
            <p:ph type="ftr" sz="quarter" idx="11"/>
          </p:nvPr>
        </p:nvSpPr>
        <p:spPr/>
        <p:txBody>
          <a:bodyPr/>
          <a:lstStyle/>
          <a:p>
            <a:r>
              <a:rPr lang="en-US"/>
              <a:t>Prepared by Amobi Soft Copy Publishers- 0706 851 439</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72594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89B060C-BB81-4779-9F77-2D483DE85894}" type="datetime1">
              <a:rPr lang="en-US" smtClean="0"/>
              <a:t>04-Aug-20</a:t>
            </a:fld>
            <a:endParaRPr lang="en-US" dirty="0"/>
          </a:p>
        </p:txBody>
      </p:sp>
      <p:sp>
        <p:nvSpPr>
          <p:cNvPr id="6" name="Footer Placeholder 5"/>
          <p:cNvSpPr>
            <a:spLocks noGrp="1"/>
          </p:cNvSpPr>
          <p:nvPr>
            <p:ph type="ftr" sz="quarter" idx="11"/>
          </p:nvPr>
        </p:nvSpPr>
        <p:spPr/>
        <p:txBody>
          <a:bodyPr/>
          <a:lstStyle/>
          <a:p>
            <a:r>
              <a:rPr lang="en-US"/>
              <a:t>Prepared by Amobi Soft Copy Publishers- 0706 851 439</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42307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0B7A91-68F1-42BB-8A94-54250CBE85E8}" type="datetime1">
              <a:rPr lang="en-US" smtClean="0"/>
              <a:t>04-Aug-20</a:t>
            </a:fld>
            <a:endParaRPr lang="en-US" dirty="0"/>
          </a:p>
        </p:txBody>
      </p:sp>
      <p:sp>
        <p:nvSpPr>
          <p:cNvPr id="5" name="Footer Placeholder 4"/>
          <p:cNvSpPr>
            <a:spLocks noGrp="1"/>
          </p:cNvSpPr>
          <p:nvPr>
            <p:ph type="ftr" sz="quarter" idx="11"/>
          </p:nvPr>
        </p:nvSpPr>
        <p:spPr/>
        <p:txBody>
          <a:bodyPr/>
          <a:lstStyle/>
          <a:p>
            <a:r>
              <a:rPr lang="en-US"/>
              <a:t>Prepared by Amobi Soft Copy Publishers- 0706 851 439</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55677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F1613D-2D34-4D39-B633-0A60E6F7D5F2}" type="datetime1">
              <a:rPr lang="en-US" smtClean="0"/>
              <a:t>04-Aug-20</a:t>
            </a:fld>
            <a:endParaRPr lang="en-US" dirty="0"/>
          </a:p>
        </p:txBody>
      </p:sp>
      <p:sp>
        <p:nvSpPr>
          <p:cNvPr id="5" name="Footer Placeholder 4"/>
          <p:cNvSpPr>
            <a:spLocks noGrp="1"/>
          </p:cNvSpPr>
          <p:nvPr>
            <p:ph type="ftr" sz="quarter" idx="11"/>
          </p:nvPr>
        </p:nvSpPr>
        <p:spPr/>
        <p:txBody>
          <a:bodyPr/>
          <a:lstStyle/>
          <a:p>
            <a:r>
              <a:rPr lang="en-US"/>
              <a:t>Prepared by Amobi Soft Copy Publishers- 0706 851 439</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761136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5C73A5-1432-475B-8CA0-1A7482095CD8}" type="datetime1">
              <a:rPr lang="en-US" smtClean="0"/>
              <a:t>04-Aug-20</a:t>
            </a:fld>
            <a:endParaRPr lang="en-US" dirty="0"/>
          </a:p>
        </p:txBody>
      </p:sp>
      <p:sp>
        <p:nvSpPr>
          <p:cNvPr id="5" name="Footer Placeholder 4"/>
          <p:cNvSpPr>
            <a:spLocks noGrp="1"/>
          </p:cNvSpPr>
          <p:nvPr>
            <p:ph type="ftr" sz="quarter" idx="11"/>
          </p:nvPr>
        </p:nvSpPr>
        <p:spPr/>
        <p:txBody>
          <a:bodyPr/>
          <a:lstStyle/>
          <a:p>
            <a:r>
              <a:rPr lang="en-US"/>
              <a:t>Prepared by Amobi Soft Copy Publishers- 0706 851 439</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097517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8301C6-45E5-4027-8291-0246FD802AE1}" type="datetime1">
              <a:rPr lang="en-US" smtClean="0"/>
              <a:t>04-Aug-20</a:t>
            </a:fld>
            <a:endParaRPr lang="en-US" dirty="0"/>
          </a:p>
        </p:txBody>
      </p:sp>
      <p:sp>
        <p:nvSpPr>
          <p:cNvPr id="5" name="Footer Placeholder 4"/>
          <p:cNvSpPr>
            <a:spLocks noGrp="1"/>
          </p:cNvSpPr>
          <p:nvPr>
            <p:ph type="ftr" sz="quarter" idx="11"/>
          </p:nvPr>
        </p:nvSpPr>
        <p:spPr/>
        <p:txBody>
          <a:bodyPr/>
          <a:lstStyle/>
          <a:p>
            <a:r>
              <a:rPr lang="en-US"/>
              <a:t>Prepared by Amobi Soft Copy Publishers- 0706 851 439</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0762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57B362-EDBB-4459-9D53-D9E249C1313A}" type="datetime1">
              <a:rPr lang="en-US" smtClean="0"/>
              <a:t>04-Aug-20</a:t>
            </a:fld>
            <a:endParaRPr lang="en-US" dirty="0"/>
          </a:p>
        </p:txBody>
      </p:sp>
      <p:sp>
        <p:nvSpPr>
          <p:cNvPr id="6" name="Footer Placeholder 5"/>
          <p:cNvSpPr>
            <a:spLocks noGrp="1"/>
          </p:cNvSpPr>
          <p:nvPr>
            <p:ph type="ftr" sz="quarter" idx="11"/>
          </p:nvPr>
        </p:nvSpPr>
        <p:spPr/>
        <p:txBody>
          <a:bodyPr/>
          <a:lstStyle/>
          <a:p>
            <a:r>
              <a:rPr lang="en-US"/>
              <a:t>Prepared by Amobi Soft Copy Publishers- 0706 851 439</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941209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89C9F4-C2CE-4A62-AA54-E5D7B044753D}" type="datetime1">
              <a:rPr lang="en-US" smtClean="0"/>
              <a:t>04-Aug-20</a:t>
            </a:fld>
            <a:endParaRPr lang="en-US" dirty="0"/>
          </a:p>
        </p:txBody>
      </p:sp>
      <p:sp>
        <p:nvSpPr>
          <p:cNvPr id="8" name="Footer Placeholder 7"/>
          <p:cNvSpPr>
            <a:spLocks noGrp="1"/>
          </p:cNvSpPr>
          <p:nvPr>
            <p:ph type="ftr" sz="quarter" idx="11"/>
          </p:nvPr>
        </p:nvSpPr>
        <p:spPr/>
        <p:txBody>
          <a:bodyPr/>
          <a:lstStyle/>
          <a:p>
            <a:r>
              <a:rPr lang="en-US"/>
              <a:t>Prepared by Amobi Soft Copy Publishers- 0706 851 439</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2465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02CBD5-FA84-486B-9EC2-73455E4A7178}" type="datetime1">
              <a:rPr lang="en-US" smtClean="0"/>
              <a:t>04-Aug-20</a:t>
            </a:fld>
            <a:endParaRPr lang="en-US" dirty="0"/>
          </a:p>
        </p:txBody>
      </p:sp>
      <p:sp>
        <p:nvSpPr>
          <p:cNvPr id="4" name="Footer Placeholder 3"/>
          <p:cNvSpPr>
            <a:spLocks noGrp="1"/>
          </p:cNvSpPr>
          <p:nvPr>
            <p:ph type="ftr" sz="quarter" idx="11"/>
          </p:nvPr>
        </p:nvSpPr>
        <p:spPr/>
        <p:txBody>
          <a:bodyPr/>
          <a:lstStyle/>
          <a:p>
            <a:r>
              <a:rPr lang="en-US"/>
              <a:t>Prepared by Amobi Soft Copy Publishers- 0706 851 439</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15236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CD9CC5-AA48-4EE4-995F-BADE890C7345}" type="datetime1">
              <a:rPr lang="en-US" smtClean="0"/>
              <a:t>04-Aug-20</a:t>
            </a:fld>
            <a:endParaRPr lang="en-US" dirty="0"/>
          </a:p>
        </p:txBody>
      </p:sp>
      <p:sp>
        <p:nvSpPr>
          <p:cNvPr id="3" name="Footer Placeholder 2"/>
          <p:cNvSpPr>
            <a:spLocks noGrp="1"/>
          </p:cNvSpPr>
          <p:nvPr>
            <p:ph type="ftr" sz="quarter" idx="11"/>
          </p:nvPr>
        </p:nvSpPr>
        <p:spPr/>
        <p:txBody>
          <a:bodyPr/>
          <a:lstStyle/>
          <a:p>
            <a:r>
              <a:rPr lang="en-US"/>
              <a:t>Prepared by Amobi Soft Copy Publishers- 0706 851 439</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394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4B2167-86A5-42E0-98D9-7B4E46FBC4BB}" type="datetime1">
              <a:rPr lang="en-US" smtClean="0"/>
              <a:t>04-Aug-20</a:t>
            </a:fld>
            <a:endParaRPr lang="en-US" dirty="0"/>
          </a:p>
        </p:txBody>
      </p:sp>
      <p:sp>
        <p:nvSpPr>
          <p:cNvPr id="6" name="Footer Placeholder 5"/>
          <p:cNvSpPr>
            <a:spLocks noGrp="1"/>
          </p:cNvSpPr>
          <p:nvPr>
            <p:ph type="ftr" sz="quarter" idx="11"/>
          </p:nvPr>
        </p:nvSpPr>
        <p:spPr/>
        <p:txBody>
          <a:bodyPr/>
          <a:lstStyle/>
          <a:p>
            <a:r>
              <a:rPr lang="en-US"/>
              <a:t>Prepared by Amobi Soft Copy Publishers- 0706 851 439</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6750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C76D61-1EA9-4278-B9B3-BE34448CB4D2}" type="datetime1">
              <a:rPr lang="en-US" smtClean="0"/>
              <a:t>04-Aug-20</a:t>
            </a:fld>
            <a:endParaRPr lang="en-US" dirty="0"/>
          </a:p>
        </p:txBody>
      </p:sp>
      <p:sp>
        <p:nvSpPr>
          <p:cNvPr id="6" name="Footer Placeholder 5"/>
          <p:cNvSpPr>
            <a:spLocks noGrp="1"/>
          </p:cNvSpPr>
          <p:nvPr>
            <p:ph type="ftr" sz="quarter" idx="11"/>
          </p:nvPr>
        </p:nvSpPr>
        <p:spPr/>
        <p:txBody>
          <a:bodyPr/>
          <a:lstStyle/>
          <a:p>
            <a:r>
              <a:rPr lang="en-US"/>
              <a:t>Prepared by Amobi Soft Copy Publishers- 0706 851 439</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69996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CDB8A70-1785-4222-B0D3-4FD621065D28}" type="datetime1">
              <a:rPr lang="en-US" smtClean="0"/>
              <a:t>04-Aug-20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Prepared by Amobi Soft Copy Publishers- 0706 851 439</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46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4B8EDDC-6B29-4254-882F-CE3127D942DE}"/>
              </a:ext>
            </a:extLst>
          </p:cNvPr>
          <p:cNvSpPr>
            <a:spLocks noGrp="1" noChangeArrowheads="1"/>
          </p:cNvSpPr>
          <p:nvPr>
            <p:ph type="title"/>
          </p:nvPr>
        </p:nvSpPr>
        <p:spPr>
          <a:xfrm>
            <a:off x="1219200" y="-76200"/>
            <a:ext cx="7734416" cy="1312267"/>
          </a:xfrm>
        </p:spPr>
        <p:txBody>
          <a:bodyPr/>
          <a:lstStyle/>
          <a:p>
            <a:r>
              <a:rPr lang="en-US" altLang="en-US" b="1" u="sng" dirty="0"/>
              <a:t>Aim:</a:t>
            </a:r>
            <a:r>
              <a:rPr lang="en-US" altLang="en-US" dirty="0"/>
              <a:t> why is the excretory system so important to all organisms</a:t>
            </a:r>
          </a:p>
        </p:txBody>
      </p:sp>
      <p:pic>
        <p:nvPicPr>
          <p:cNvPr id="6" name="Picture 5">
            <a:extLst>
              <a:ext uri="{FF2B5EF4-FFF2-40B4-BE49-F238E27FC236}">
                <a16:creationId xmlns:a16="http://schemas.microsoft.com/office/drawing/2014/main" id="{7D0E1D01-59E5-4753-ADF6-DF36DE880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2591"/>
            <a:ext cx="9144000" cy="5791200"/>
          </a:xfrm>
          <a:prstGeom prst="rect">
            <a:avLst/>
          </a:prstGeom>
        </p:spPr>
      </p:pic>
      <p:sp>
        <p:nvSpPr>
          <p:cNvPr id="5" name="Slide Number Placeholder 4">
            <a:extLst>
              <a:ext uri="{FF2B5EF4-FFF2-40B4-BE49-F238E27FC236}">
                <a16:creationId xmlns:a16="http://schemas.microsoft.com/office/drawing/2014/main" id="{9F447412-376F-467D-8011-BDD20FE48621}"/>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7194890-176E-4F98-8382-8D8E85C8FE77}"/>
              </a:ext>
            </a:extLst>
          </p:cNvPr>
          <p:cNvSpPr>
            <a:spLocks noGrp="1" noChangeArrowheads="1"/>
          </p:cNvSpPr>
          <p:nvPr>
            <p:ph type="title"/>
          </p:nvPr>
        </p:nvSpPr>
        <p:spPr>
          <a:xfrm>
            <a:off x="2014701" y="758580"/>
            <a:ext cx="8911687" cy="1280890"/>
          </a:xfrm>
        </p:spPr>
        <p:txBody>
          <a:bodyPr>
            <a:normAutofit/>
          </a:bodyPr>
          <a:lstStyle/>
          <a:p>
            <a:pPr eaLnBrk="1" hangingPunct="1"/>
            <a:r>
              <a:rPr lang="en-US" altLang="en-US" sz="4000" b="1">
                <a:solidFill>
                  <a:srgbClr val="FFC000"/>
                </a:solidFill>
              </a:rPr>
              <a:t>Excretory System</a:t>
            </a:r>
            <a:r>
              <a:rPr lang="en-US" altLang="en-US" sz="4000">
                <a:solidFill>
                  <a:srgbClr val="FFC000"/>
                </a:solidFill>
              </a:rPr>
              <a:t> </a:t>
            </a:r>
          </a:p>
        </p:txBody>
      </p:sp>
      <p:sp>
        <p:nvSpPr>
          <p:cNvPr id="17411" name="Rectangle 3">
            <a:extLst>
              <a:ext uri="{FF2B5EF4-FFF2-40B4-BE49-F238E27FC236}">
                <a16:creationId xmlns:a16="http://schemas.microsoft.com/office/drawing/2014/main" id="{3BB62241-4CEF-4D3D-9AF7-BA845EF4B71E}"/>
              </a:ext>
            </a:extLst>
          </p:cNvPr>
          <p:cNvSpPr>
            <a:spLocks noGrp="1" noChangeArrowheads="1"/>
          </p:cNvSpPr>
          <p:nvPr>
            <p:ph idx="1"/>
          </p:nvPr>
        </p:nvSpPr>
        <p:spPr>
          <a:xfrm>
            <a:off x="1352083" y="1851210"/>
            <a:ext cx="5990011" cy="4670613"/>
          </a:xfrm>
        </p:spPr>
        <p:txBody>
          <a:bodyPr>
            <a:noAutofit/>
          </a:bodyPr>
          <a:lstStyle/>
          <a:p>
            <a:pPr eaLnBrk="1" hangingPunct="1"/>
            <a:r>
              <a:rPr lang="en-US" altLang="en-US" sz="2800" b="1" u="sng"/>
              <a:t>Sweat Glands</a:t>
            </a:r>
          </a:p>
          <a:p>
            <a:pPr lvl="1" eaLnBrk="1" hangingPunct="1"/>
            <a:r>
              <a:rPr lang="en-US" altLang="en-US" sz="2800"/>
              <a:t>Excrete waste, water, salts, and small amounts of urea.</a:t>
            </a:r>
          </a:p>
          <a:p>
            <a:pPr lvl="1" eaLnBrk="1" hangingPunct="1"/>
            <a:r>
              <a:rPr lang="en-US" altLang="en-US" sz="2800"/>
              <a:t>This waste diffuses between capillaries and sweat glands. </a:t>
            </a:r>
          </a:p>
          <a:p>
            <a:pPr lvl="1" eaLnBrk="1" hangingPunct="1"/>
            <a:r>
              <a:rPr lang="en-US" altLang="en-US" sz="2800"/>
              <a:t>The mixture of waste and water is perspiration. </a:t>
            </a:r>
          </a:p>
          <a:p>
            <a:pPr lvl="1" eaLnBrk="1" hangingPunct="1"/>
            <a:r>
              <a:rPr lang="en-US" altLang="en-US" sz="2800"/>
              <a:t>Regulates body temperature (homeostasis). </a:t>
            </a:r>
          </a:p>
          <a:p>
            <a:pPr lvl="1" eaLnBrk="1" hangingPunct="1">
              <a:buFontTx/>
              <a:buNone/>
            </a:pPr>
            <a:endParaRPr lang="en-US" altLang="en-US" sz="2800"/>
          </a:p>
        </p:txBody>
      </p:sp>
      <p:sp>
        <p:nvSpPr>
          <p:cNvPr id="2" name="Footer Placeholder 1">
            <a:extLst>
              <a:ext uri="{FF2B5EF4-FFF2-40B4-BE49-F238E27FC236}">
                <a16:creationId xmlns:a16="http://schemas.microsoft.com/office/drawing/2014/main" id="{9F3E8F4D-B16F-4618-84E7-36836E701749}"/>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20FABDEE-171E-4AFF-9AFD-6AB5E1B9A4D0}"/>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317B3E7-9643-4397-9FFA-E3980D61C4E4}"/>
              </a:ext>
            </a:extLst>
          </p:cNvPr>
          <p:cNvSpPr>
            <a:spLocks noGrp="1" noChangeArrowheads="1"/>
          </p:cNvSpPr>
          <p:nvPr>
            <p:ph type="title"/>
          </p:nvPr>
        </p:nvSpPr>
        <p:spPr/>
        <p:txBody>
          <a:bodyPr/>
          <a:lstStyle/>
          <a:p>
            <a:pPr eaLnBrk="1" hangingPunct="1"/>
            <a:endParaRPr lang="en-US" altLang="en-US"/>
          </a:p>
        </p:txBody>
      </p:sp>
      <p:sp>
        <p:nvSpPr>
          <p:cNvPr id="11267" name="Rectangle 3">
            <a:extLst>
              <a:ext uri="{FF2B5EF4-FFF2-40B4-BE49-F238E27FC236}">
                <a16:creationId xmlns:a16="http://schemas.microsoft.com/office/drawing/2014/main" id="{77B8EF23-633E-4944-9389-705C992C1DDA}"/>
              </a:ext>
            </a:extLst>
          </p:cNvPr>
          <p:cNvSpPr>
            <a:spLocks noGrp="1" noChangeArrowheads="1"/>
          </p:cNvSpPr>
          <p:nvPr>
            <p:ph idx="1"/>
          </p:nvPr>
        </p:nvSpPr>
        <p:spPr/>
        <p:txBody>
          <a:bodyPr/>
          <a:lstStyle/>
          <a:p>
            <a:pPr eaLnBrk="1" hangingPunct="1"/>
            <a:endParaRPr lang="en-US" altLang="en-US"/>
          </a:p>
        </p:txBody>
      </p:sp>
      <p:pic>
        <p:nvPicPr>
          <p:cNvPr id="11268" name="Picture 4" descr="S324_1_038i">
            <a:extLst>
              <a:ext uri="{FF2B5EF4-FFF2-40B4-BE49-F238E27FC236}">
                <a16:creationId xmlns:a16="http://schemas.microsoft.com/office/drawing/2014/main" id="{B8C0701D-F369-48D9-8908-241CAE0B4A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867" y="473389"/>
            <a:ext cx="7940133" cy="591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4607A2F8-4ADC-4BE4-8948-ABAE4BB944B7}"/>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48D71C96-5849-44C1-982C-5CF3F19014AC}"/>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C0616A0-0BCC-4035-827C-3AF94A60D44C}"/>
              </a:ext>
            </a:extLst>
          </p:cNvPr>
          <p:cNvSpPr>
            <a:spLocks noGrp="1" noChangeArrowheads="1"/>
          </p:cNvSpPr>
          <p:nvPr>
            <p:ph type="title"/>
          </p:nvPr>
        </p:nvSpPr>
        <p:spPr>
          <a:xfrm>
            <a:off x="1707439" y="732281"/>
            <a:ext cx="4965097" cy="1332694"/>
          </a:xfrm>
        </p:spPr>
        <p:txBody>
          <a:bodyPr>
            <a:normAutofit/>
          </a:bodyPr>
          <a:lstStyle/>
          <a:p>
            <a:pPr eaLnBrk="1" hangingPunct="1"/>
            <a:r>
              <a:rPr lang="en-US" altLang="en-US" sz="4000" b="1">
                <a:solidFill>
                  <a:srgbClr val="FFC000"/>
                </a:solidFill>
              </a:rPr>
              <a:t>Questions</a:t>
            </a:r>
          </a:p>
        </p:txBody>
      </p:sp>
      <p:sp>
        <p:nvSpPr>
          <p:cNvPr id="12291" name="Rectangle 3">
            <a:extLst>
              <a:ext uri="{FF2B5EF4-FFF2-40B4-BE49-F238E27FC236}">
                <a16:creationId xmlns:a16="http://schemas.microsoft.com/office/drawing/2014/main" id="{A74BB389-AB82-4E40-9EF2-042C329A68F5}"/>
              </a:ext>
            </a:extLst>
          </p:cNvPr>
          <p:cNvSpPr>
            <a:spLocks noGrp="1" noChangeArrowheads="1"/>
          </p:cNvSpPr>
          <p:nvPr>
            <p:ph idx="1"/>
          </p:nvPr>
        </p:nvSpPr>
        <p:spPr>
          <a:xfrm>
            <a:off x="228600" y="1681750"/>
            <a:ext cx="7922776" cy="3777622"/>
          </a:xfrm>
        </p:spPr>
        <p:txBody>
          <a:bodyPr>
            <a:normAutofit/>
          </a:bodyPr>
          <a:lstStyle/>
          <a:p>
            <a:pPr marL="609600" indent="-609600" eaLnBrk="1" hangingPunct="1"/>
            <a:r>
              <a:rPr lang="en-US" altLang="en-US" sz="3200"/>
              <a:t>Which human body system includes the lungs, liver, skin, and kidneys? </a:t>
            </a:r>
          </a:p>
          <a:p>
            <a:pPr marL="1752600" lvl="3" indent="-381000" eaLnBrk="1" hangingPunct="1">
              <a:buFontTx/>
              <a:buAutoNum type="alphaLcParenR"/>
            </a:pPr>
            <a:r>
              <a:rPr lang="en-US" altLang="en-US" sz="3200"/>
              <a:t>Respiratory</a:t>
            </a:r>
          </a:p>
          <a:p>
            <a:pPr marL="1752600" lvl="3" indent="-381000" eaLnBrk="1" hangingPunct="1">
              <a:buFontTx/>
              <a:buAutoNum type="alphaLcParenR"/>
            </a:pPr>
            <a:r>
              <a:rPr lang="en-US" altLang="en-US" sz="3200"/>
              <a:t>Digestive </a:t>
            </a:r>
          </a:p>
          <a:p>
            <a:pPr marL="1752600" lvl="3" indent="-381000" eaLnBrk="1" hangingPunct="1">
              <a:buFontTx/>
              <a:buAutoNum type="alphaLcParenR"/>
            </a:pPr>
            <a:r>
              <a:rPr lang="en-US" altLang="en-US" sz="3200"/>
              <a:t>Transport </a:t>
            </a:r>
          </a:p>
          <a:p>
            <a:pPr marL="1752600" lvl="3" indent="-381000" eaLnBrk="1" hangingPunct="1">
              <a:buFontTx/>
              <a:buAutoNum type="alphaLcParenR"/>
            </a:pPr>
            <a:r>
              <a:rPr lang="en-US" altLang="en-US" sz="3200"/>
              <a:t>excretory</a:t>
            </a:r>
          </a:p>
        </p:txBody>
      </p:sp>
      <p:sp>
        <p:nvSpPr>
          <p:cNvPr id="2" name="Footer Placeholder 1">
            <a:extLst>
              <a:ext uri="{FF2B5EF4-FFF2-40B4-BE49-F238E27FC236}">
                <a16:creationId xmlns:a16="http://schemas.microsoft.com/office/drawing/2014/main" id="{77783D10-4908-443C-9472-89846386111C}"/>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F0F281FA-1C09-45F8-B6C2-46D4D56B545B}"/>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5E11268-DF86-4767-8629-5F5812DFB419}"/>
              </a:ext>
            </a:extLst>
          </p:cNvPr>
          <p:cNvSpPr>
            <a:spLocks noGrp="1" noChangeArrowheads="1"/>
          </p:cNvSpPr>
          <p:nvPr>
            <p:ph type="title"/>
          </p:nvPr>
        </p:nvSpPr>
        <p:spPr>
          <a:xfrm>
            <a:off x="1945631" y="796458"/>
            <a:ext cx="5916562" cy="1840551"/>
          </a:xfrm>
        </p:spPr>
        <p:txBody>
          <a:bodyPr>
            <a:normAutofit/>
          </a:bodyPr>
          <a:lstStyle/>
          <a:p>
            <a:pPr eaLnBrk="1" hangingPunct="1"/>
            <a:r>
              <a:rPr lang="en-US" altLang="en-US" sz="4000" b="1">
                <a:solidFill>
                  <a:srgbClr val="00B050"/>
                </a:solidFill>
              </a:rPr>
              <a:t>Questions</a:t>
            </a:r>
          </a:p>
        </p:txBody>
      </p:sp>
      <p:sp>
        <p:nvSpPr>
          <p:cNvPr id="13315" name="Rectangle 3">
            <a:extLst>
              <a:ext uri="{FF2B5EF4-FFF2-40B4-BE49-F238E27FC236}">
                <a16:creationId xmlns:a16="http://schemas.microsoft.com/office/drawing/2014/main" id="{65B5178F-79E5-416D-8590-287BA8B1BB15}"/>
              </a:ext>
            </a:extLst>
          </p:cNvPr>
          <p:cNvSpPr>
            <a:spLocks noGrp="1" noChangeArrowheads="1"/>
          </p:cNvSpPr>
          <p:nvPr>
            <p:ph idx="1"/>
          </p:nvPr>
        </p:nvSpPr>
        <p:spPr>
          <a:xfrm>
            <a:off x="438405" y="2283920"/>
            <a:ext cx="7857563" cy="3777622"/>
          </a:xfrm>
        </p:spPr>
        <p:txBody>
          <a:bodyPr>
            <a:normAutofit/>
          </a:bodyPr>
          <a:lstStyle/>
          <a:p>
            <a:pPr marL="609600" indent="-609600" eaLnBrk="1" hangingPunct="1"/>
            <a:r>
              <a:rPr lang="en-US" altLang="en-US" sz="2800"/>
              <a:t>In humans the organ that breaks down red blood cells and amino acids is the?</a:t>
            </a:r>
          </a:p>
          <a:p>
            <a:pPr marL="990600" lvl="1" indent="-533400" eaLnBrk="1" hangingPunct="1">
              <a:buFontTx/>
              <a:buAutoNum type="alphaLcParenR"/>
            </a:pPr>
            <a:r>
              <a:rPr lang="en-US" altLang="en-US" sz="2800"/>
              <a:t>Kidney </a:t>
            </a:r>
          </a:p>
          <a:p>
            <a:pPr marL="990600" lvl="1" indent="-533400" eaLnBrk="1" hangingPunct="1">
              <a:buFontTx/>
              <a:buAutoNum type="alphaLcParenR"/>
            </a:pPr>
            <a:r>
              <a:rPr lang="en-US" altLang="en-US" sz="2800"/>
              <a:t>Liver</a:t>
            </a:r>
          </a:p>
          <a:p>
            <a:pPr marL="990600" lvl="1" indent="-533400" eaLnBrk="1" hangingPunct="1">
              <a:buFontTx/>
              <a:buAutoNum type="alphaLcParenR"/>
            </a:pPr>
            <a:r>
              <a:rPr lang="en-US" altLang="en-US" sz="2800"/>
              <a:t>Gallbladder</a:t>
            </a:r>
          </a:p>
          <a:p>
            <a:pPr marL="990600" lvl="1" indent="-533400" eaLnBrk="1" hangingPunct="1">
              <a:buFontTx/>
              <a:buAutoNum type="alphaLcParenR"/>
            </a:pPr>
            <a:r>
              <a:rPr lang="en-US" altLang="en-US" sz="2800"/>
              <a:t>Small Intestine</a:t>
            </a:r>
          </a:p>
          <a:p>
            <a:pPr marL="609600" indent="-609600" eaLnBrk="1" hangingPunct="1">
              <a:buFontTx/>
              <a:buAutoNum type="alphaLcParenR"/>
            </a:pPr>
            <a:endParaRPr lang="en-US" altLang="en-US" sz="2800"/>
          </a:p>
        </p:txBody>
      </p:sp>
      <p:sp>
        <p:nvSpPr>
          <p:cNvPr id="2" name="Footer Placeholder 1">
            <a:extLst>
              <a:ext uri="{FF2B5EF4-FFF2-40B4-BE49-F238E27FC236}">
                <a16:creationId xmlns:a16="http://schemas.microsoft.com/office/drawing/2014/main" id="{2195D85B-C71C-4D59-AA29-169C363F3B41}"/>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62347E2E-3DE6-4157-94A9-A02C6002E429}"/>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3B3428BA-283B-4121-BDF6-4392061C0DA4}"/>
              </a:ext>
            </a:extLst>
          </p:cNvPr>
          <p:cNvSpPr>
            <a:spLocks noGrp="1"/>
          </p:cNvSpPr>
          <p:nvPr>
            <p:ph type="title"/>
          </p:nvPr>
        </p:nvSpPr>
        <p:spPr>
          <a:xfrm>
            <a:off x="1595862" y="1400575"/>
            <a:ext cx="6248256" cy="1599710"/>
          </a:xfrm>
        </p:spPr>
        <p:txBody>
          <a:bodyPr>
            <a:normAutofit fontScale="90000"/>
          </a:bodyPr>
          <a:lstStyle/>
          <a:p>
            <a:r>
              <a:rPr lang="en-US" altLang="en-US" b="1" u="sng"/>
              <a:t>Aim:</a:t>
            </a:r>
            <a:r>
              <a:rPr lang="en-US" altLang="en-US"/>
              <a:t> how would a disruption in the excretory system affect your body?</a:t>
            </a:r>
          </a:p>
        </p:txBody>
      </p:sp>
      <p:sp>
        <p:nvSpPr>
          <p:cNvPr id="14339" name="Content Placeholder 2">
            <a:extLst>
              <a:ext uri="{FF2B5EF4-FFF2-40B4-BE49-F238E27FC236}">
                <a16:creationId xmlns:a16="http://schemas.microsoft.com/office/drawing/2014/main" id="{F0EE6C3C-2424-4E3D-B79E-3B941A5068BF}"/>
              </a:ext>
            </a:extLst>
          </p:cNvPr>
          <p:cNvSpPr>
            <a:spLocks noGrp="1"/>
          </p:cNvSpPr>
          <p:nvPr>
            <p:ph idx="1"/>
          </p:nvPr>
        </p:nvSpPr>
        <p:spPr>
          <a:xfrm>
            <a:off x="457200" y="3174084"/>
            <a:ext cx="8229600" cy="3531371"/>
          </a:xfrm>
        </p:spPr>
        <p:txBody>
          <a:bodyPr>
            <a:normAutofit/>
          </a:bodyPr>
          <a:lstStyle/>
          <a:p>
            <a:pPr algn="ctr">
              <a:buFontTx/>
              <a:buNone/>
            </a:pPr>
            <a:r>
              <a:rPr lang="en-US" altLang="en-US" sz="4800" b="1" u="sng">
                <a:solidFill>
                  <a:srgbClr val="FF0000"/>
                </a:solidFill>
              </a:rPr>
              <a:t>Do Now: </a:t>
            </a:r>
            <a:r>
              <a:rPr lang="en-US" altLang="en-US" sz="4800">
                <a:solidFill>
                  <a:srgbClr val="FF0000"/>
                </a:solidFill>
              </a:rPr>
              <a:t>state 3 organs of the excretory system along with there function. </a:t>
            </a:r>
          </a:p>
          <a:p>
            <a:pPr algn="ctr">
              <a:buFontTx/>
              <a:buNone/>
            </a:pPr>
            <a:r>
              <a:rPr lang="en-US" altLang="en-US" sz="4800" b="1" u="sng"/>
              <a:t>Homework:</a:t>
            </a:r>
            <a:r>
              <a:rPr lang="en-US" altLang="en-US" sz="4800"/>
              <a:t> None </a:t>
            </a:r>
          </a:p>
        </p:txBody>
      </p:sp>
      <p:sp>
        <p:nvSpPr>
          <p:cNvPr id="2" name="Footer Placeholder 1">
            <a:extLst>
              <a:ext uri="{FF2B5EF4-FFF2-40B4-BE49-F238E27FC236}">
                <a16:creationId xmlns:a16="http://schemas.microsoft.com/office/drawing/2014/main" id="{EB7CDF07-7DE7-4D29-8B02-3076784340C0}"/>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692DD6D1-CBDB-4677-98F2-7F5008EF6890}"/>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7A578C0-CACF-4AFC-A122-EA72610959EA}"/>
              </a:ext>
            </a:extLst>
          </p:cNvPr>
          <p:cNvSpPr>
            <a:spLocks noGrp="1" noChangeArrowheads="1"/>
          </p:cNvSpPr>
          <p:nvPr>
            <p:ph type="title"/>
          </p:nvPr>
        </p:nvSpPr>
        <p:spPr>
          <a:xfrm>
            <a:off x="1369529" y="533740"/>
            <a:ext cx="7774471" cy="1599860"/>
          </a:xfrm>
        </p:spPr>
        <p:txBody>
          <a:bodyPr>
            <a:normAutofit fontScale="90000"/>
          </a:bodyPr>
          <a:lstStyle/>
          <a:p>
            <a:r>
              <a:rPr lang="en-US" altLang="en-US" sz="4800" b="1" u="sng"/>
              <a:t>Aim:</a:t>
            </a:r>
            <a:r>
              <a:rPr lang="en-US" altLang="en-US" sz="4800"/>
              <a:t> How does the build up of waste affect our body’s?</a:t>
            </a:r>
          </a:p>
        </p:txBody>
      </p:sp>
      <p:sp>
        <p:nvSpPr>
          <p:cNvPr id="15363" name="Rectangle 3">
            <a:extLst>
              <a:ext uri="{FF2B5EF4-FFF2-40B4-BE49-F238E27FC236}">
                <a16:creationId xmlns:a16="http://schemas.microsoft.com/office/drawing/2014/main" id="{83325A27-AD8A-44A8-AE3A-B48C46741262}"/>
              </a:ext>
            </a:extLst>
          </p:cNvPr>
          <p:cNvSpPr>
            <a:spLocks noGrp="1" noChangeArrowheads="1"/>
          </p:cNvSpPr>
          <p:nvPr>
            <p:ph idx="1"/>
          </p:nvPr>
        </p:nvSpPr>
        <p:spPr>
          <a:xfrm>
            <a:off x="420331" y="2176833"/>
            <a:ext cx="8490153" cy="4384029"/>
          </a:xfrm>
        </p:spPr>
        <p:txBody>
          <a:bodyPr/>
          <a:lstStyle/>
          <a:p>
            <a:pPr algn="ctr">
              <a:lnSpc>
                <a:spcPct val="80000"/>
              </a:lnSpc>
              <a:buFontTx/>
              <a:buNone/>
            </a:pPr>
            <a:r>
              <a:rPr lang="en-US" altLang="en-US" sz="5400" b="1" u="sng">
                <a:solidFill>
                  <a:srgbClr val="CC0000"/>
                </a:solidFill>
              </a:rPr>
              <a:t>Do Now:</a:t>
            </a:r>
            <a:r>
              <a:rPr lang="en-US" altLang="en-US" sz="5400">
                <a:solidFill>
                  <a:srgbClr val="CC0000"/>
                </a:solidFill>
              </a:rPr>
              <a:t> How can you tell if your body is properly hydrated? </a:t>
            </a:r>
          </a:p>
          <a:p>
            <a:pPr algn="ctr">
              <a:lnSpc>
                <a:spcPct val="80000"/>
              </a:lnSpc>
              <a:buFontTx/>
              <a:buNone/>
            </a:pPr>
            <a:r>
              <a:rPr lang="en-US" altLang="en-US" sz="5400" b="1" u="sng"/>
              <a:t>Homework:</a:t>
            </a:r>
            <a:r>
              <a:rPr lang="en-US" altLang="en-US" sz="5400"/>
              <a:t> text book pg 595 – 599 Questions 1-5 on pg 599</a:t>
            </a:r>
            <a:r>
              <a:rPr lang="en-US" altLang="en-US" sz="4000"/>
              <a:t>  </a:t>
            </a:r>
          </a:p>
        </p:txBody>
      </p:sp>
      <p:sp>
        <p:nvSpPr>
          <p:cNvPr id="2" name="Footer Placeholder 1">
            <a:extLst>
              <a:ext uri="{FF2B5EF4-FFF2-40B4-BE49-F238E27FC236}">
                <a16:creationId xmlns:a16="http://schemas.microsoft.com/office/drawing/2014/main" id="{822F62E9-8F53-40A4-AC29-6D71E8D93A8D}"/>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DBB208CE-0D8B-4525-9F21-D262CF20607C}"/>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B66D865-AEF6-4BE1-A548-C24578742623}"/>
              </a:ext>
            </a:extLst>
          </p:cNvPr>
          <p:cNvSpPr>
            <a:spLocks noGrp="1" noChangeArrowheads="1"/>
          </p:cNvSpPr>
          <p:nvPr>
            <p:ph type="title"/>
          </p:nvPr>
        </p:nvSpPr>
        <p:spPr>
          <a:xfrm>
            <a:off x="2592925" y="624110"/>
            <a:ext cx="5558451" cy="1291734"/>
          </a:xfrm>
        </p:spPr>
        <p:txBody>
          <a:bodyPr>
            <a:normAutofit/>
          </a:bodyPr>
          <a:lstStyle/>
          <a:p>
            <a:pPr eaLnBrk="1" hangingPunct="1"/>
            <a:r>
              <a:rPr lang="en-US" altLang="en-US" sz="4400" b="1">
                <a:solidFill>
                  <a:srgbClr val="00B050"/>
                </a:solidFill>
              </a:rPr>
              <a:t>Urinary System </a:t>
            </a:r>
          </a:p>
        </p:txBody>
      </p:sp>
      <p:sp>
        <p:nvSpPr>
          <p:cNvPr id="19459" name="Rectangle 3">
            <a:extLst>
              <a:ext uri="{FF2B5EF4-FFF2-40B4-BE49-F238E27FC236}">
                <a16:creationId xmlns:a16="http://schemas.microsoft.com/office/drawing/2014/main" id="{E4ABC63D-744D-4AC2-B057-466BD001CE86}"/>
              </a:ext>
            </a:extLst>
          </p:cNvPr>
          <p:cNvSpPr>
            <a:spLocks noGrp="1" noChangeArrowheads="1"/>
          </p:cNvSpPr>
          <p:nvPr>
            <p:ph idx="1"/>
          </p:nvPr>
        </p:nvSpPr>
        <p:spPr>
          <a:xfrm>
            <a:off x="928260" y="1477007"/>
            <a:ext cx="6881566" cy="1951993"/>
          </a:xfrm>
        </p:spPr>
        <p:txBody>
          <a:bodyPr>
            <a:normAutofit/>
          </a:bodyPr>
          <a:lstStyle/>
          <a:p>
            <a:pPr eaLnBrk="1" hangingPunct="1"/>
            <a:r>
              <a:rPr lang="en-US" altLang="en-US" sz="2800"/>
              <a:t>The body system that filters and excretes waste out of the body.  </a:t>
            </a:r>
          </a:p>
        </p:txBody>
      </p:sp>
      <p:pic>
        <p:nvPicPr>
          <p:cNvPr id="16388" name="Picture 4" descr="urinary_system">
            <a:extLst>
              <a:ext uri="{FF2B5EF4-FFF2-40B4-BE49-F238E27FC236}">
                <a16:creationId xmlns:a16="http://schemas.microsoft.com/office/drawing/2014/main" id="{FDC8C9A2-554A-4155-9C3E-2A6D50274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126" y="2453003"/>
            <a:ext cx="7753748"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FC29CCDF-024C-43AD-9600-751D03E0AE88}"/>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17352A3A-4440-40A0-BB02-E8E591CD4C77}"/>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checkerboard(across)">
                                      <p:cBhvr>
                                        <p:cTn id="7" dur="500"/>
                                        <p:tgtEl>
                                          <p:spTgt spid="194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5B3F32B-BDE7-4470-BA33-2BC6AA3E2479}"/>
              </a:ext>
            </a:extLst>
          </p:cNvPr>
          <p:cNvSpPr>
            <a:spLocks noGrp="1" noChangeArrowheads="1"/>
          </p:cNvSpPr>
          <p:nvPr>
            <p:ph type="title"/>
          </p:nvPr>
        </p:nvSpPr>
        <p:spPr>
          <a:xfrm>
            <a:off x="1801703" y="624110"/>
            <a:ext cx="6024341" cy="1092920"/>
          </a:xfrm>
        </p:spPr>
        <p:txBody>
          <a:bodyPr>
            <a:normAutofit/>
          </a:bodyPr>
          <a:lstStyle/>
          <a:p>
            <a:pPr eaLnBrk="1" hangingPunct="1"/>
            <a:r>
              <a:rPr lang="en-US" altLang="en-US" sz="4400" b="1">
                <a:solidFill>
                  <a:srgbClr val="7030A0"/>
                </a:solidFill>
              </a:rPr>
              <a:t>Urinary System</a:t>
            </a:r>
          </a:p>
        </p:txBody>
      </p:sp>
      <p:sp>
        <p:nvSpPr>
          <p:cNvPr id="20483" name="Rectangle 3">
            <a:extLst>
              <a:ext uri="{FF2B5EF4-FFF2-40B4-BE49-F238E27FC236}">
                <a16:creationId xmlns:a16="http://schemas.microsoft.com/office/drawing/2014/main" id="{CD89901C-2C43-44F9-8C4F-B0442D246178}"/>
              </a:ext>
            </a:extLst>
          </p:cNvPr>
          <p:cNvSpPr>
            <a:spLocks noGrp="1" noChangeArrowheads="1"/>
          </p:cNvSpPr>
          <p:nvPr>
            <p:ph idx="1"/>
          </p:nvPr>
        </p:nvSpPr>
        <p:spPr>
          <a:xfrm>
            <a:off x="366109" y="1905000"/>
            <a:ext cx="8915400" cy="3777622"/>
          </a:xfrm>
        </p:spPr>
        <p:txBody>
          <a:bodyPr>
            <a:normAutofit/>
          </a:bodyPr>
          <a:lstStyle/>
          <a:p>
            <a:pPr eaLnBrk="1" hangingPunct="1"/>
            <a:r>
              <a:rPr lang="en-US" altLang="en-US" sz="2800" b="1" u="sng"/>
              <a:t>Organs</a:t>
            </a:r>
          </a:p>
          <a:p>
            <a:pPr lvl="1" eaLnBrk="1" hangingPunct="1"/>
            <a:r>
              <a:rPr lang="en-US" altLang="en-US" sz="2800"/>
              <a:t>Kidneys</a:t>
            </a:r>
          </a:p>
          <a:p>
            <a:pPr lvl="1" eaLnBrk="1" hangingPunct="1"/>
            <a:r>
              <a:rPr lang="en-US" altLang="en-US" sz="2800"/>
              <a:t>Ureters</a:t>
            </a:r>
          </a:p>
          <a:p>
            <a:pPr lvl="1" eaLnBrk="1" hangingPunct="1"/>
            <a:r>
              <a:rPr lang="en-US" altLang="en-US" sz="2800"/>
              <a:t>Urinary bladder</a:t>
            </a:r>
          </a:p>
          <a:p>
            <a:pPr lvl="1" eaLnBrk="1" hangingPunct="1"/>
            <a:r>
              <a:rPr lang="en-US" altLang="en-US" sz="2800"/>
              <a:t>Urethra </a:t>
            </a:r>
          </a:p>
          <a:p>
            <a:pPr lvl="1" eaLnBrk="1" hangingPunct="1">
              <a:buFontTx/>
              <a:buNone/>
            </a:pPr>
            <a:endParaRPr lang="en-US" altLang="en-US" sz="2800"/>
          </a:p>
        </p:txBody>
      </p:sp>
      <p:pic>
        <p:nvPicPr>
          <p:cNvPr id="17412" name="Picture 4" descr="FrontView-Urinarytract">
            <a:extLst>
              <a:ext uri="{FF2B5EF4-FFF2-40B4-BE49-F238E27FC236}">
                <a16:creationId xmlns:a16="http://schemas.microsoft.com/office/drawing/2014/main" id="{C73136EF-AA08-49A5-B4F3-F53F7C03E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8725" y="1435076"/>
            <a:ext cx="5375275" cy="5422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BB6C424E-7A68-4BF5-AB3E-05BF471FBAD2}"/>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88EECA1C-56D5-4F19-B4CC-F3C5A67BA72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box(in)">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box(in)">
                                      <p:cBhvr>
                                        <p:cTn id="12" dur="5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box(in)">
                                      <p:cBhvr>
                                        <p:cTn id="17" dur="500"/>
                                        <p:tgtEl>
                                          <p:spTgt spid="20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box(in)">
                                      <p:cBhvr>
                                        <p:cTn id="22" dur="500"/>
                                        <p:tgtEl>
                                          <p:spTgt spid="2048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box(in)">
                                      <p:cBhvr>
                                        <p:cTn id="27"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285165D-4D1C-4AE2-A070-A6C447A5D54F}"/>
              </a:ext>
            </a:extLst>
          </p:cNvPr>
          <p:cNvSpPr>
            <a:spLocks noGrp="1" noChangeArrowheads="1"/>
          </p:cNvSpPr>
          <p:nvPr>
            <p:ph type="title"/>
          </p:nvPr>
        </p:nvSpPr>
        <p:spPr>
          <a:xfrm>
            <a:off x="1726284" y="647700"/>
            <a:ext cx="8229600" cy="1143000"/>
          </a:xfrm>
        </p:spPr>
        <p:txBody>
          <a:bodyPr>
            <a:normAutofit/>
          </a:bodyPr>
          <a:lstStyle/>
          <a:p>
            <a:pPr eaLnBrk="1" hangingPunct="1"/>
            <a:r>
              <a:rPr lang="en-US" altLang="en-US" sz="4400" b="1">
                <a:solidFill>
                  <a:srgbClr val="002060"/>
                </a:solidFill>
              </a:rPr>
              <a:t>Urinary System</a:t>
            </a:r>
          </a:p>
        </p:txBody>
      </p:sp>
      <p:sp>
        <p:nvSpPr>
          <p:cNvPr id="21507" name="Rectangle 3">
            <a:extLst>
              <a:ext uri="{FF2B5EF4-FFF2-40B4-BE49-F238E27FC236}">
                <a16:creationId xmlns:a16="http://schemas.microsoft.com/office/drawing/2014/main" id="{303BE5BB-E423-4C9C-A550-88E63B1FF85E}"/>
              </a:ext>
            </a:extLst>
          </p:cNvPr>
          <p:cNvSpPr>
            <a:spLocks noGrp="1" noChangeArrowheads="1"/>
          </p:cNvSpPr>
          <p:nvPr>
            <p:ph idx="1"/>
          </p:nvPr>
        </p:nvSpPr>
        <p:spPr>
          <a:xfrm>
            <a:off x="168016" y="1219200"/>
            <a:ext cx="4724400" cy="4525963"/>
          </a:xfrm>
        </p:spPr>
        <p:txBody>
          <a:bodyPr>
            <a:normAutofit/>
          </a:bodyPr>
          <a:lstStyle/>
          <a:p>
            <a:pPr eaLnBrk="1" hangingPunct="1"/>
            <a:r>
              <a:rPr lang="en-US" altLang="en-US" sz="2800" b="1" u="sng"/>
              <a:t>Kidney’s </a:t>
            </a:r>
          </a:p>
          <a:p>
            <a:pPr lvl="1" eaLnBrk="1" hangingPunct="1"/>
            <a:r>
              <a:rPr lang="en-US" altLang="en-US" sz="2800"/>
              <a:t>Main function is filtration.</a:t>
            </a:r>
          </a:p>
          <a:p>
            <a:pPr lvl="1" eaLnBrk="1" hangingPunct="1"/>
            <a:r>
              <a:rPr lang="en-US" altLang="en-US" sz="2800"/>
              <a:t>Removes urea from blood. </a:t>
            </a:r>
          </a:p>
          <a:p>
            <a:pPr lvl="1" eaLnBrk="1" hangingPunct="1"/>
            <a:r>
              <a:rPr lang="en-US" altLang="en-US" sz="2800"/>
              <a:t>Nephron is the functional unit of the kidney. </a:t>
            </a:r>
          </a:p>
          <a:p>
            <a:pPr lvl="1" eaLnBrk="1" hangingPunct="1"/>
            <a:r>
              <a:rPr lang="en-US" altLang="en-US" sz="2800"/>
              <a:t>Urine is created here. </a:t>
            </a:r>
          </a:p>
        </p:txBody>
      </p:sp>
      <p:pic>
        <p:nvPicPr>
          <p:cNvPr id="18436" name="Picture 4" descr="kidneys2">
            <a:extLst>
              <a:ext uri="{FF2B5EF4-FFF2-40B4-BE49-F238E27FC236}">
                <a16:creationId xmlns:a16="http://schemas.microsoft.com/office/drawing/2014/main" id="{8F2D526A-65C8-4176-9EE3-E0E10393C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219200"/>
            <a:ext cx="4419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D6F832C1-24C2-45B6-BE10-D3D48E2597F8}"/>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C05FD807-77DF-4250-BBF6-95123703A3B4}"/>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ox(in)">
                                      <p:cBhvr>
                                        <p:cTn id="7" dur="500"/>
                                        <p:tgtEl>
                                          <p:spTgt spid="21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ox(in)">
                                      <p:cBhvr>
                                        <p:cTn id="12" dur="500"/>
                                        <p:tgtEl>
                                          <p:spTgt spid="215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Effect transition="in" filter="box(in)">
                                      <p:cBhvr>
                                        <p:cTn id="17" dur="500"/>
                                        <p:tgtEl>
                                          <p:spTgt spid="215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507">
                                            <p:txEl>
                                              <p:pRg st="3" end="3"/>
                                            </p:txEl>
                                          </p:spTgt>
                                        </p:tgtEl>
                                        <p:attrNameLst>
                                          <p:attrName>style.visibility</p:attrName>
                                        </p:attrNameLst>
                                      </p:cBhvr>
                                      <p:to>
                                        <p:strVal val="visible"/>
                                      </p:to>
                                    </p:set>
                                    <p:animEffect transition="in" filter="box(in)">
                                      <p:cBhvr>
                                        <p:cTn id="22" dur="500"/>
                                        <p:tgtEl>
                                          <p:spTgt spid="2150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Effect transition="in" filter="box(in)">
                                      <p:cBhvr>
                                        <p:cTn id="27" dur="500"/>
                                        <p:tgtEl>
                                          <p:spTgt spid="215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609CB43-343E-4885-84EF-3EBEA22E0EAA}"/>
              </a:ext>
            </a:extLst>
          </p:cNvPr>
          <p:cNvSpPr>
            <a:spLocks noGrp="1" noChangeArrowheads="1"/>
          </p:cNvSpPr>
          <p:nvPr>
            <p:ph type="title"/>
          </p:nvPr>
        </p:nvSpPr>
        <p:spPr>
          <a:xfrm>
            <a:off x="1794676" y="608586"/>
            <a:ext cx="6320552" cy="1167031"/>
          </a:xfrm>
        </p:spPr>
        <p:txBody>
          <a:bodyPr>
            <a:normAutofit/>
          </a:bodyPr>
          <a:lstStyle/>
          <a:p>
            <a:pPr eaLnBrk="1" hangingPunct="1"/>
            <a:r>
              <a:rPr lang="en-US" altLang="en-US" sz="4400" b="1">
                <a:solidFill>
                  <a:srgbClr val="7030A0"/>
                </a:solidFill>
              </a:rPr>
              <a:t>Urinary System</a:t>
            </a:r>
          </a:p>
        </p:txBody>
      </p:sp>
      <p:sp>
        <p:nvSpPr>
          <p:cNvPr id="19459" name="Rectangle 3">
            <a:extLst>
              <a:ext uri="{FF2B5EF4-FFF2-40B4-BE49-F238E27FC236}">
                <a16:creationId xmlns:a16="http://schemas.microsoft.com/office/drawing/2014/main" id="{2BC2CA50-934D-423F-B6D1-0E3A0B396382}"/>
              </a:ext>
            </a:extLst>
          </p:cNvPr>
          <p:cNvSpPr>
            <a:spLocks noGrp="1" noChangeArrowheads="1"/>
          </p:cNvSpPr>
          <p:nvPr>
            <p:ph idx="1"/>
          </p:nvPr>
        </p:nvSpPr>
        <p:spPr>
          <a:xfrm>
            <a:off x="204164" y="1775618"/>
            <a:ext cx="3886200" cy="4525963"/>
          </a:xfrm>
        </p:spPr>
        <p:txBody>
          <a:bodyPr>
            <a:normAutofit/>
          </a:bodyPr>
          <a:lstStyle/>
          <a:p>
            <a:pPr eaLnBrk="1" hangingPunct="1"/>
            <a:r>
              <a:rPr lang="en-US" altLang="en-US" sz="3200" b="1" u="sng"/>
              <a:t>Ureters</a:t>
            </a:r>
          </a:p>
          <a:p>
            <a:pPr lvl="1" eaLnBrk="1" hangingPunct="1"/>
            <a:r>
              <a:rPr lang="en-US" altLang="en-US" sz="3200"/>
              <a:t>The large tubes connected to the kidneys and the urinary bladder. </a:t>
            </a:r>
          </a:p>
        </p:txBody>
      </p:sp>
      <p:pic>
        <p:nvPicPr>
          <p:cNvPr id="19460" name="Picture 4" descr="Ureters">
            <a:extLst>
              <a:ext uri="{FF2B5EF4-FFF2-40B4-BE49-F238E27FC236}">
                <a16:creationId xmlns:a16="http://schemas.microsoft.com/office/drawing/2014/main" id="{4D89BDB8-0D19-4B31-9627-BE9E1F731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219200"/>
            <a:ext cx="51816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2F98FD77-A0B5-4951-985F-C4F316A83CB2}"/>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8846AF93-6D2C-45BB-B5F0-5EC17EB14179}"/>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4B8EDDC-6B29-4254-882F-CE3127D942DE}"/>
              </a:ext>
            </a:extLst>
          </p:cNvPr>
          <p:cNvSpPr>
            <a:spLocks noGrp="1" noChangeArrowheads="1"/>
          </p:cNvSpPr>
          <p:nvPr>
            <p:ph type="title"/>
          </p:nvPr>
        </p:nvSpPr>
        <p:spPr>
          <a:xfrm>
            <a:off x="1537984" y="516531"/>
            <a:ext cx="7734416" cy="1312267"/>
          </a:xfrm>
        </p:spPr>
        <p:txBody>
          <a:bodyPr/>
          <a:lstStyle/>
          <a:p>
            <a:r>
              <a:rPr lang="en-US" altLang="en-US" b="1" u="sng"/>
              <a:t>Aim:</a:t>
            </a:r>
            <a:r>
              <a:rPr lang="en-US" altLang="en-US"/>
              <a:t> why is the excretory system so important to all organisms</a:t>
            </a:r>
          </a:p>
        </p:txBody>
      </p:sp>
      <p:sp>
        <p:nvSpPr>
          <p:cNvPr id="2051" name="Rectangle 3">
            <a:extLst>
              <a:ext uri="{FF2B5EF4-FFF2-40B4-BE49-F238E27FC236}">
                <a16:creationId xmlns:a16="http://schemas.microsoft.com/office/drawing/2014/main" id="{F0D15D43-DDCC-4C8D-BFC6-C5A1C69FB66D}"/>
              </a:ext>
            </a:extLst>
          </p:cNvPr>
          <p:cNvSpPr>
            <a:spLocks noGrp="1" noChangeArrowheads="1"/>
          </p:cNvSpPr>
          <p:nvPr>
            <p:ph idx="1"/>
          </p:nvPr>
        </p:nvSpPr>
        <p:spPr>
          <a:xfrm>
            <a:off x="357000" y="2187388"/>
            <a:ext cx="8915400" cy="3777622"/>
          </a:xfrm>
        </p:spPr>
        <p:txBody>
          <a:bodyPr/>
          <a:lstStyle/>
          <a:p>
            <a:pPr algn="ctr">
              <a:buFontTx/>
              <a:buNone/>
            </a:pPr>
            <a:r>
              <a:rPr lang="en-US" altLang="en-US" sz="6000" b="1" u="sng">
                <a:solidFill>
                  <a:srgbClr val="CC0000"/>
                </a:solidFill>
              </a:rPr>
              <a:t>Do Now:</a:t>
            </a:r>
            <a:r>
              <a:rPr lang="en-US" altLang="en-US" sz="6000">
                <a:solidFill>
                  <a:srgbClr val="CC0000"/>
                </a:solidFill>
              </a:rPr>
              <a:t> state the difference between egestion and excretion.</a:t>
            </a:r>
            <a:r>
              <a:rPr lang="en-US" altLang="en-US" sz="6000"/>
              <a:t> </a:t>
            </a:r>
          </a:p>
        </p:txBody>
      </p:sp>
      <p:sp>
        <p:nvSpPr>
          <p:cNvPr id="2" name="Footer Placeholder 1">
            <a:extLst>
              <a:ext uri="{FF2B5EF4-FFF2-40B4-BE49-F238E27FC236}">
                <a16:creationId xmlns:a16="http://schemas.microsoft.com/office/drawing/2014/main" id="{7C6807E9-8931-4F78-A2C1-3A503CF0700E}"/>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0D8EEE91-072A-4376-A3BC-38F82AB8E745}"/>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223821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C717680-C931-40F6-A54D-6332D861629D}"/>
              </a:ext>
            </a:extLst>
          </p:cNvPr>
          <p:cNvSpPr>
            <a:spLocks noGrp="1" noChangeArrowheads="1"/>
          </p:cNvSpPr>
          <p:nvPr>
            <p:ph type="title"/>
          </p:nvPr>
        </p:nvSpPr>
        <p:spPr>
          <a:xfrm>
            <a:off x="1939268" y="609600"/>
            <a:ext cx="5959072" cy="1414688"/>
          </a:xfrm>
        </p:spPr>
        <p:txBody>
          <a:bodyPr>
            <a:normAutofit/>
          </a:bodyPr>
          <a:lstStyle/>
          <a:p>
            <a:pPr eaLnBrk="1" hangingPunct="1"/>
            <a:r>
              <a:rPr lang="en-US" altLang="en-US" sz="4400" b="1">
                <a:solidFill>
                  <a:srgbClr val="00B050"/>
                </a:solidFill>
              </a:rPr>
              <a:t>Urinary System</a:t>
            </a:r>
          </a:p>
        </p:txBody>
      </p:sp>
      <p:sp>
        <p:nvSpPr>
          <p:cNvPr id="20483" name="Rectangle 3">
            <a:extLst>
              <a:ext uri="{FF2B5EF4-FFF2-40B4-BE49-F238E27FC236}">
                <a16:creationId xmlns:a16="http://schemas.microsoft.com/office/drawing/2014/main" id="{4A5CEE0F-9C6E-4984-B2EC-BCB0158FC6C5}"/>
              </a:ext>
            </a:extLst>
          </p:cNvPr>
          <p:cNvSpPr>
            <a:spLocks noGrp="1" noChangeArrowheads="1"/>
          </p:cNvSpPr>
          <p:nvPr>
            <p:ph idx="1"/>
          </p:nvPr>
        </p:nvSpPr>
        <p:spPr>
          <a:xfrm>
            <a:off x="228600" y="1600200"/>
            <a:ext cx="3733800" cy="4525963"/>
          </a:xfrm>
        </p:spPr>
        <p:txBody>
          <a:bodyPr>
            <a:normAutofit/>
          </a:bodyPr>
          <a:lstStyle/>
          <a:p>
            <a:pPr eaLnBrk="1" hangingPunct="1"/>
            <a:r>
              <a:rPr lang="en-US" altLang="en-US" sz="2800" b="1" u="sng">
                <a:solidFill>
                  <a:srgbClr val="00B0F0"/>
                </a:solidFill>
              </a:rPr>
              <a:t>Urinary Bladder</a:t>
            </a:r>
          </a:p>
          <a:p>
            <a:pPr lvl="1" eaLnBrk="1" hangingPunct="1"/>
            <a:r>
              <a:rPr lang="en-US" altLang="en-US" sz="2800">
                <a:solidFill>
                  <a:srgbClr val="00B0F0"/>
                </a:solidFill>
              </a:rPr>
              <a:t>A muscular organ that temporarily stores urine. </a:t>
            </a:r>
          </a:p>
        </p:txBody>
      </p:sp>
      <p:pic>
        <p:nvPicPr>
          <p:cNvPr id="20484" name="Picture 4" descr="urinary_system">
            <a:extLst>
              <a:ext uri="{FF2B5EF4-FFF2-40B4-BE49-F238E27FC236}">
                <a16:creationId xmlns:a16="http://schemas.microsoft.com/office/drawing/2014/main" id="{16D9411B-CF2A-4575-80CD-029124D3AA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219200"/>
            <a:ext cx="54102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C809800B-CDCD-460A-9F1E-A7A628BC797E}"/>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0D972A3E-3964-46BD-9522-20E8FF1E2E83}"/>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5362272-A0CA-4041-A1FA-DBFB2DD40FF3}"/>
              </a:ext>
            </a:extLst>
          </p:cNvPr>
          <p:cNvSpPr>
            <a:spLocks noGrp="1" noChangeArrowheads="1"/>
          </p:cNvSpPr>
          <p:nvPr>
            <p:ph type="title"/>
          </p:nvPr>
        </p:nvSpPr>
        <p:spPr>
          <a:xfrm>
            <a:off x="1848898" y="609600"/>
            <a:ext cx="5109593" cy="1219200"/>
          </a:xfrm>
        </p:spPr>
        <p:txBody>
          <a:bodyPr>
            <a:normAutofit/>
          </a:bodyPr>
          <a:lstStyle/>
          <a:p>
            <a:pPr eaLnBrk="1" hangingPunct="1"/>
            <a:r>
              <a:rPr lang="en-US" altLang="en-US" sz="4400" b="1">
                <a:solidFill>
                  <a:srgbClr val="00B0F0"/>
                </a:solidFill>
              </a:rPr>
              <a:t>Urinary System</a:t>
            </a:r>
          </a:p>
        </p:txBody>
      </p:sp>
      <p:sp>
        <p:nvSpPr>
          <p:cNvPr id="21507" name="Rectangle 3">
            <a:extLst>
              <a:ext uri="{FF2B5EF4-FFF2-40B4-BE49-F238E27FC236}">
                <a16:creationId xmlns:a16="http://schemas.microsoft.com/office/drawing/2014/main" id="{3759CEFC-B9E9-4246-8FD3-FC76BB642774}"/>
              </a:ext>
            </a:extLst>
          </p:cNvPr>
          <p:cNvSpPr>
            <a:spLocks noGrp="1" noChangeArrowheads="1"/>
          </p:cNvSpPr>
          <p:nvPr>
            <p:ph idx="1"/>
          </p:nvPr>
        </p:nvSpPr>
        <p:spPr>
          <a:xfrm>
            <a:off x="248698" y="1600200"/>
            <a:ext cx="3200400" cy="4525963"/>
          </a:xfrm>
        </p:spPr>
        <p:txBody>
          <a:bodyPr>
            <a:normAutofit/>
          </a:bodyPr>
          <a:lstStyle/>
          <a:p>
            <a:pPr eaLnBrk="1" hangingPunct="1"/>
            <a:r>
              <a:rPr lang="en-US" altLang="en-US" sz="2800" b="1" u="sng">
                <a:solidFill>
                  <a:schemeClr val="accent2">
                    <a:lumMod val="75000"/>
                  </a:schemeClr>
                </a:solidFill>
              </a:rPr>
              <a:t>Urethra </a:t>
            </a:r>
          </a:p>
          <a:p>
            <a:pPr lvl="1" eaLnBrk="1" hangingPunct="1"/>
            <a:r>
              <a:rPr lang="en-US" altLang="en-US" sz="2800">
                <a:solidFill>
                  <a:schemeClr val="accent2">
                    <a:lumMod val="75000"/>
                  </a:schemeClr>
                </a:solidFill>
              </a:rPr>
              <a:t>A tube that expels urine out of the body.</a:t>
            </a:r>
          </a:p>
          <a:p>
            <a:pPr lvl="1" eaLnBrk="1" hangingPunct="1">
              <a:buFontTx/>
              <a:buNone/>
            </a:pPr>
            <a:endParaRPr lang="en-US" altLang="en-US" sz="2800">
              <a:solidFill>
                <a:schemeClr val="accent2">
                  <a:lumMod val="75000"/>
                </a:schemeClr>
              </a:solidFill>
            </a:endParaRPr>
          </a:p>
        </p:txBody>
      </p:sp>
      <p:pic>
        <p:nvPicPr>
          <p:cNvPr id="21508" name="Picture 4" descr="urisys">
            <a:extLst>
              <a:ext uri="{FF2B5EF4-FFF2-40B4-BE49-F238E27FC236}">
                <a16:creationId xmlns:a16="http://schemas.microsoft.com/office/drawing/2014/main" id="{EF74B56E-8F3A-43B1-A310-DB93FB9407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00200"/>
            <a:ext cx="5867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12542798-720F-42E3-B26B-1F98312488D7}"/>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A9C25164-6643-438E-B1D2-7439F3BB757A}"/>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E17C4587-5D70-4917-BB4D-9B354D497F44}"/>
              </a:ext>
            </a:extLst>
          </p:cNvPr>
          <p:cNvSpPr>
            <a:spLocks noGrp="1" noChangeArrowheads="1"/>
          </p:cNvSpPr>
          <p:nvPr>
            <p:ph idx="1"/>
          </p:nvPr>
        </p:nvSpPr>
        <p:spPr>
          <a:xfrm>
            <a:off x="-331909" y="1331677"/>
            <a:ext cx="6230902" cy="3777622"/>
          </a:xfrm>
        </p:spPr>
        <p:txBody>
          <a:bodyPr/>
          <a:lstStyle/>
          <a:p>
            <a:pPr eaLnBrk="1" hangingPunct="1"/>
            <a:r>
              <a:rPr lang="en-US" altLang="en-US" sz="3600" b="1"/>
              <a:t>Diseases of the urinary system </a:t>
            </a:r>
          </a:p>
          <a:p>
            <a:pPr lvl="1" eaLnBrk="1" hangingPunct="1"/>
            <a:r>
              <a:rPr lang="en-US" altLang="en-US" b="1"/>
              <a:t>Gout</a:t>
            </a:r>
          </a:p>
          <a:p>
            <a:pPr lvl="2" eaLnBrk="1" hangingPunct="1"/>
            <a:r>
              <a:rPr lang="en-US" altLang="en-US"/>
              <a:t>Causes symptoms similar to arthritis.</a:t>
            </a:r>
          </a:p>
          <a:p>
            <a:pPr lvl="2" eaLnBrk="1" hangingPunct="1"/>
            <a:r>
              <a:rPr lang="en-US" altLang="en-US"/>
              <a:t>Is caused by deposits of uric acid in the joints.  </a:t>
            </a:r>
          </a:p>
          <a:p>
            <a:pPr lvl="2" eaLnBrk="1" hangingPunct="1"/>
            <a:r>
              <a:rPr lang="en-US" altLang="en-US"/>
              <a:t>Patients may suffer from severe pain and stiff joints.  </a:t>
            </a:r>
          </a:p>
        </p:txBody>
      </p:sp>
      <p:pic>
        <p:nvPicPr>
          <p:cNvPr id="22532" name="Picture 4" descr="arthritis_gout_intro01">
            <a:extLst>
              <a:ext uri="{FF2B5EF4-FFF2-40B4-BE49-F238E27FC236}">
                <a16:creationId xmlns:a16="http://schemas.microsoft.com/office/drawing/2014/main" id="{17B78D70-6C4C-40ED-BA40-B03BD1BCA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447" y="3874798"/>
            <a:ext cx="64008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toe-gout.jpg">
            <a:extLst>
              <a:ext uri="{FF2B5EF4-FFF2-40B4-BE49-F238E27FC236}">
                <a16:creationId xmlns:a16="http://schemas.microsoft.com/office/drawing/2014/main" id="{BB0B8F56-54DA-4465-AFF6-B57020FDAB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544088"/>
            <a:ext cx="3786576" cy="1388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C85BF4BF-BC71-4119-9930-FEA70F9F4B69}"/>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FF880BFC-68C6-4C49-B088-392F86FD7E5E}"/>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6382B14-7EBD-451B-9786-B33DDEC605F0}"/>
              </a:ext>
            </a:extLst>
          </p:cNvPr>
          <p:cNvSpPr>
            <a:spLocks noGrp="1" noChangeArrowheads="1"/>
          </p:cNvSpPr>
          <p:nvPr>
            <p:ph type="title"/>
          </p:nvPr>
        </p:nvSpPr>
        <p:spPr/>
        <p:txBody>
          <a:bodyPr/>
          <a:lstStyle/>
          <a:p>
            <a:pPr eaLnBrk="1" hangingPunct="1"/>
            <a:endParaRPr lang="en-US" altLang="en-US"/>
          </a:p>
        </p:txBody>
      </p:sp>
      <p:sp>
        <p:nvSpPr>
          <p:cNvPr id="23555" name="Rectangle 3">
            <a:extLst>
              <a:ext uri="{FF2B5EF4-FFF2-40B4-BE49-F238E27FC236}">
                <a16:creationId xmlns:a16="http://schemas.microsoft.com/office/drawing/2014/main" id="{5EB4898D-B5F4-4B68-9952-8BB843230213}"/>
              </a:ext>
            </a:extLst>
          </p:cNvPr>
          <p:cNvSpPr>
            <a:spLocks noGrp="1" noChangeArrowheads="1"/>
          </p:cNvSpPr>
          <p:nvPr>
            <p:ph idx="1"/>
          </p:nvPr>
        </p:nvSpPr>
        <p:spPr/>
        <p:txBody>
          <a:bodyPr/>
          <a:lstStyle/>
          <a:p>
            <a:pPr eaLnBrk="1" hangingPunct="1"/>
            <a:endParaRPr lang="en-US" altLang="en-US"/>
          </a:p>
        </p:txBody>
      </p:sp>
      <p:pic>
        <p:nvPicPr>
          <p:cNvPr id="23556" name="Picture 4" descr="gout_labeled">
            <a:extLst>
              <a:ext uri="{FF2B5EF4-FFF2-40B4-BE49-F238E27FC236}">
                <a16:creationId xmlns:a16="http://schemas.microsoft.com/office/drawing/2014/main" id="{8FF91F4E-5908-4E91-A52D-B30E5F060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6038"/>
            <a:ext cx="9144000" cy="681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7CC90DC-9D57-4260-A7FF-460AE2AC1011}"/>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D21C7AD3-1722-42E2-999A-E1CFF1090339}"/>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6A14716-67D3-46E8-BEBF-54E0F0B03BB6}"/>
              </a:ext>
            </a:extLst>
          </p:cNvPr>
          <p:cNvSpPr>
            <a:spLocks noGrp="1" noChangeArrowheads="1"/>
          </p:cNvSpPr>
          <p:nvPr>
            <p:ph type="title"/>
          </p:nvPr>
        </p:nvSpPr>
        <p:spPr/>
        <p:txBody>
          <a:bodyPr/>
          <a:lstStyle/>
          <a:p>
            <a:pPr eaLnBrk="1" hangingPunct="1"/>
            <a:endParaRPr lang="en-US" altLang="en-US"/>
          </a:p>
        </p:txBody>
      </p:sp>
      <p:pic>
        <p:nvPicPr>
          <p:cNvPr id="24579" name="Picture 3" descr="gout_tophus_bpac">
            <a:extLst>
              <a:ext uri="{FF2B5EF4-FFF2-40B4-BE49-F238E27FC236}">
                <a16:creationId xmlns:a16="http://schemas.microsoft.com/office/drawing/2014/main" id="{C3CB96F6-C18F-4E19-AAD9-32877512510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0"/>
            <a:ext cx="9144000" cy="6858000"/>
          </a:xfrm>
          <a:noFill/>
        </p:spPr>
      </p:pic>
      <p:sp>
        <p:nvSpPr>
          <p:cNvPr id="2" name="Footer Placeholder 1">
            <a:extLst>
              <a:ext uri="{FF2B5EF4-FFF2-40B4-BE49-F238E27FC236}">
                <a16:creationId xmlns:a16="http://schemas.microsoft.com/office/drawing/2014/main" id="{BBC13ACF-F69C-4BCC-BCEB-147535713AC4}"/>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DBE4B947-E8CC-49C9-B8AA-0838BED7323C}"/>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9D7D92C4-A736-4E67-8FE5-EDEDBCB6B64A}"/>
              </a:ext>
            </a:extLst>
          </p:cNvPr>
          <p:cNvSpPr>
            <a:spLocks noGrp="1" noChangeArrowheads="1"/>
          </p:cNvSpPr>
          <p:nvPr>
            <p:ph idx="1"/>
          </p:nvPr>
        </p:nvSpPr>
        <p:spPr>
          <a:xfrm>
            <a:off x="823958" y="1407457"/>
            <a:ext cx="7496083" cy="4495801"/>
          </a:xfrm>
        </p:spPr>
        <p:txBody>
          <a:bodyPr>
            <a:normAutofit lnSpcReduction="10000"/>
          </a:bodyPr>
          <a:lstStyle/>
          <a:p>
            <a:pPr>
              <a:lnSpc>
                <a:spcPct val="90000"/>
              </a:lnSpc>
            </a:pPr>
            <a:r>
              <a:rPr lang="en-US" altLang="en-US" sz="2400">
                <a:solidFill>
                  <a:srgbClr val="0070C0"/>
                </a:solidFill>
              </a:rPr>
              <a:t>Sometimes people have this urge to urinate shortly after visiting the restroom. Then when they try to urinate, only a little urine comes out. This mostly happens during a bladder or urinary tract infection. </a:t>
            </a:r>
          </a:p>
          <a:p>
            <a:pPr>
              <a:lnSpc>
                <a:spcPct val="90000"/>
              </a:lnSpc>
            </a:pPr>
            <a:r>
              <a:rPr lang="en-US" altLang="en-US" sz="2400">
                <a:solidFill>
                  <a:srgbClr val="0070C0"/>
                </a:solidFill>
              </a:rPr>
              <a:t>Frequent urination is also a sign of pregnancy. The growing uterus applies pressure on the urinary bladder, which causes one to urinate frequently. Moreover, during pregnancy blood flow to the kidneys increases rapidly, thereby resulting in faster filtration and urine formation. About 2 to 4% pregnant women develop urinary infections, which can also be the reason for frequent urination sensation. </a:t>
            </a:r>
          </a:p>
        </p:txBody>
      </p:sp>
      <p:sp>
        <p:nvSpPr>
          <p:cNvPr id="2" name="Footer Placeholder 1">
            <a:extLst>
              <a:ext uri="{FF2B5EF4-FFF2-40B4-BE49-F238E27FC236}">
                <a16:creationId xmlns:a16="http://schemas.microsoft.com/office/drawing/2014/main" id="{736E767A-47B5-4C57-8B7F-CA799F7F5AB9}"/>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7ECD120A-4B2B-4770-9FD2-AE3E56367ADE}"/>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6679EB58-AB36-4E6F-AB44-6599E88C237D}"/>
              </a:ext>
            </a:extLst>
          </p:cNvPr>
          <p:cNvSpPr>
            <a:spLocks noGrp="1" noChangeArrowheads="1"/>
          </p:cNvSpPr>
          <p:nvPr>
            <p:ph idx="1"/>
          </p:nvPr>
        </p:nvSpPr>
        <p:spPr>
          <a:xfrm>
            <a:off x="759758" y="1546410"/>
            <a:ext cx="7624483" cy="3557987"/>
          </a:xfrm>
        </p:spPr>
        <p:txBody>
          <a:bodyPr>
            <a:normAutofit/>
          </a:bodyPr>
          <a:lstStyle/>
          <a:p>
            <a:r>
              <a:rPr lang="en-US" altLang="en-US" sz="2800">
                <a:solidFill>
                  <a:srgbClr val="7030A0"/>
                </a:solidFill>
              </a:rPr>
              <a:t>Urine is often diluted and added to potted plants and plants in gardens. This is because, the adequate urea content in urine is a wonderful source of nitrogen to plants. So if you have a garden, you now know what to do! </a:t>
            </a:r>
          </a:p>
        </p:txBody>
      </p:sp>
      <p:sp>
        <p:nvSpPr>
          <p:cNvPr id="2" name="Footer Placeholder 1">
            <a:extLst>
              <a:ext uri="{FF2B5EF4-FFF2-40B4-BE49-F238E27FC236}">
                <a16:creationId xmlns:a16="http://schemas.microsoft.com/office/drawing/2014/main" id="{28F097AD-2D2D-46AE-8FE8-A46D9065AA72}"/>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23F4427D-8B28-4AD8-A9FE-592B0620EBC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8F007228-8D25-42F8-8DEB-BDFBAE35AC26}"/>
              </a:ext>
            </a:extLst>
          </p:cNvPr>
          <p:cNvSpPr>
            <a:spLocks noGrp="1" noChangeArrowheads="1"/>
          </p:cNvSpPr>
          <p:nvPr>
            <p:ph idx="1"/>
          </p:nvPr>
        </p:nvSpPr>
        <p:spPr>
          <a:xfrm>
            <a:off x="330106" y="1326776"/>
            <a:ext cx="8356694" cy="4589930"/>
          </a:xfrm>
        </p:spPr>
        <p:txBody>
          <a:bodyPr>
            <a:normAutofit lnSpcReduction="10000"/>
          </a:bodyPr>
          <a:lstStyle/>
          <a:p>
            <a:r>
              <a:rPr lang="en-US" altLang="en-US" sz="2800">
                <a:solidFill>
                  <a:srgbClr val="00B050"/>
                </a:solidFill>
              </a:rPr>
              <a:t>Have you heard of urine therapy? Well, urine therapy involves application of urine for medical or cosmetic purposes. People apply urine on the skin and even drink urine for medicinal benefits. Don't freak out, they drink their own urine only! Moreover, during wars in historic times, urine was applied on open wounds to destroy bacteria, due to its antiseptic qualities. According to them, the darker the urine, the more effective would be the urine! </a:t>
            </a:r>
          </a:p>
          <a:p>
            <a:endParaRPr lang="en-US" altLang="en-US" sz="2800">
              <a:solidFill>
                <a:srgbClr val="00B050"/>
              </a:solidFill>
            </a:endParaRPr>
          </a:p>
        </p:txBody>
      </p:sp>
      <p:sp>
        <p:nvSpPr>
          <p:cNvPr id="2" name="Footer Placeholder 1">
            <a:extLst>
              <a:ext uri="{FF2B5EF4-FFF2-40B4-BE49-F238E27FC236}">
                <a16:creationId xmlns:a16="http://schemas.microsoft.com/office/drawing/2014/main" id="{5310CF9C-A7D5-43F4-AE0B-BE2D9EE73228}"/>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863AA4A2-CA3E-4E72-90B5-3C816576E76B}"/>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210C49DF-00D0-4E8D-B382-BAB665440430}"/>
              </a:ext>
            </a:extLst>
          </p:cNvPr>
          <p:cNvSpPr>
            <a:spLocks noGrp="1" noChangeArrowheads="1"/>
          </p:cNvSpPr>
          <p:nvPr>
            <p:ph idx="1"/>
          </p:nvPr>
        </p:nvSpPr>
        <p:spPr>
          <a:xfrm>
            <a:off x="574862" y="1662952"/>
            <a:ext cx="7994276" cy="4563035"/>
          </a:xfrm>
        </p:spPr>
        <p:txBody>
          <a:bodyPr>
            <a:normAutofit lnSpcReduction="10000"/>
          </a:bodyPr>
          <a:lstStyle/>
          <a:p>
            <a:r>
              <a:rPr lang="en-US" altLang="en-US" sz="2800">
                <a:solidFill>
                  <a:srgbClr val="FFC000"/>
                </a:solidFill>
              </a:rPr>
              <a:t>Urine should normally contain only salts, metabolic wastes and fluids. However, at times sugar is seen to be present in the urine. This is an indication of diabetes. Some other problems associated with the urinary system are polyuria (excess urine production), oliguria (little urine production), dysuria (difficulty and pain in urination), kidney failure, kidney stones, bladder control problems, prostate enlargement and urinary tract infections. </a:t>
            </a:r>
          </a:p>
          <a:p>
            <a:endParaRPr lang="en-US" altLang="en-US" sz="2800">
              <a:solidFill>
                <a:srgbClr val="FFC000"/>
              </a:solidFill>
            </a:endParaRPr>
          </a:p>
          <a:p>
            <a:endParaRPr lang="en-US" altLang="en-US" sz="2800">
              <a:solidFill>
                <a:srgbClr val="FFC000"/>
              </a:solidFill>
            </a:endParaRPr>
          </a:p>
        </p:txBody>
      </p:sp>
      <p:sp>
        <p:nvSpPr>
          <p:cNvPr id="2" name="Footer Placeholder 1">
            <a:extLst>
              <a:ext uri="{FF2B5EF4-FFF2-40B4-BE49-F238E27FC236}">
                <a16:creationId xmlns:a16="http://schemas.microsoft.com/office/drawing/2014/main" id="{73ED316E-F5D6-4962-BDDC-CC384C5773E6}"/>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F6246A07-8754-434F-873C-2D6B7D184A3B}"/>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615FDCC6-A462-4509-AD1C-D8CDA90E4F2B}"/>
              </a:ext>
            </a:extLst>
          </p:cNvPr>
          <p:cNvSpPr>
            <a:spLocks noGrp="1" noChangeArrowheads="1"/>
          </p:cNvSpPr>
          <p:nvPr>
            <p:ph idx="1"/>
          </p:nvPr>
        </p:nvSpPr>
        <p:spPr>
          <a:xfrm>
            <a:off x="316006" y="1540189"/>
            <a:ext cx="8061512" cy="4820270"/>
          </a:xfrm>
        </p:spPr>
        <p:txBody>
          <a:bodyPr>
            <a:noAutofit/>
          </a:bodyPr>
          <a:lstStyle/>
          <a:p>
            <a:pPr>
              <a:lnSpc>
                <a:spcPct val="90000"/>
              </a:lnSpc>
            </a:pPr>
            <a:r>
              <a:rPr lang="en-US" altLang="en-US" sz="2800"/>
              <a:t>Most of us have found ourselves in situations where we have had to control our full bladders due to the unavailability of a restroom. However, there is a control limit which shouldn't be exceeded. In the year 2007, Jennifer Strange (age 28) of California participated in a radio station's contest that involved drinking the maximum water without having to visit the restroom. She won the contest, however, was found dead the next day in her house. Doctors confirmed she died of water intoxication. Thus, it is important not to take the importance of the urinary system lightly. </a:t>
            </a:r>
          </a:p>
          <a:p>
            <a:pPr>
              <a:lnSpc>
                <a:spcPct val="90000"/>
              </a:lnSpc>
            </a:pPr>
            <a:endParaRPr lang="en-US" altLang="en-US" sz="2800"/>
          </a:p>
        </p:txBody>
      </p:sp>
      <p:sp>
        <p:nvSpPr>
          <p:cNvPr id="2" name="Footer Placeholder 1">
            <a:extLst>
              <a:ext uri="{FF2B5EF4-FFF2-40B4-BE49-F238E27FC236}">
                <a16:creationId xmlns:a16="http://schemas.microsoft.com/office/drawing/2014/main" id="{4CC4AA8E-B59D-4910-8B67-4F64D39F803D}"/>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5D0545B5-B4DE-4ED5-96EF-A238E3B8A9FB}"/>
              </a:ext>
            </a:extLst>
          </p:cNvPr>
          <p:cNvSpPr>
            <a:spLocks noGrp="1"/>
          </p:cNvSpPr>
          <p:nvPr>
            <p:ph type="sldNum" sz="quarter" idx="12"/>
          </p:nvPr>
        </p:nvSpPr>
        <p:spPr/>
        <p:txBody>
          <a:bodyPr/>
          <a:lstStyle/>
          <a:p>
            <a:fld id="{D57F1E4F-1CFF-5643-939E-217C01CDF565}" type="slidenum">
              <a:rPr lang="en-US" smtClean="0"/>
              <a:pPr/>
              <a:t>29</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5B47D89-B058-40FA-A631-0E355B6512ED}"/>
              </a:ext>
            </a:extLst>
          </p:cNvPr>
          <p:cNvSpPr>
            <a:spLocks noGrp="1" noChangeArrowheads="1"/>
          </p:cNvSpPr>
          <p:nvPr>
            <p:ph type="ctrTitle"/>
          </p:nvPr>
        </p:nvSpPr>
        <p:spPr>
          <a:xfrm>
            <a:off x="1990165" y="416859"/>
            <a:ext cx="7772400" cy="1470025"/>
          </a:xfrm>
        </p:spPr>
        <p:txBody>
          <a:bodyPr>
            <a:normAutofit/>
          </a:bodyPr>
          <a:lstStyle/>
          <a:p>
            <a:pPr eaLnBrk="1" hangingPunct="1"/>
            <a:r>
              <a:rPr lang="en-US" altLang="en-US" sz="4000" b="1">
                <a:solidFill>
                  <a:srgbClr val="00B050"/>
                </a:solidFill>
              </a:rPr>
              <a:t>Excretory System</a:t>
            </a:r>
            <a:r>
              <a:rPr lang="en-US" altLang="en-US" sz="4000">
                <a:solidFill>
                  <a:srgbClr val="00B050"/>
                </a:solidFill>
              </a:rPr>
              <a:t> </a:t>
            </a:r>
          </a:p>
        </p:txBody>
      </p:sp>
      <p:sp>
        <p:nvSpPr>
          <p:cNvPr id="3075" name="Rectangle 3">
            <a:extLst>
              <a:ext uri="{FF2B5EF4-FFF2-40B4-BE49-F238E27FC236}">
                <a16:creationId xmlns:a16="http://schemas.microsoft.com/office/drawing/2014/main" id="{C911AB6E-54A3-45ED-8234-6B936F2267A1}"/>
              </a:ext>
            </a:extLst>
          </p:cNvPr>
          <p:cNvSpPr>
            <a:spLocks noGrp="1" noChangeArrowheads="1"/>
          </p:cNvSpPr>
          <p:nvPr>
            <p:ph type="subTitle" idx="1"/>
          </p:nvPr>
        </p:nvSpPr>
        <p:spPr>
          <a:xfrm>
            <a:off x="1801905" y="2057400"/>
            <a:ext cx="7772400" cy="4572000"/>
          </a:xfrm>
        </p:spPr>
        <p:txBody>
          <a:bodyPr>
            <a:normAutofit/>
          </a:bodyPr>
          <a:lstStyle/>
          <a:p>
            <a:pPr eaLnBrk="1" hangingPunct="1"/>
            <a:r>
              <a:rPr lang="en-US" altLang="en-US" sz="3600" u="sng">
                <a:solidFill>
                  <a:srgbClr val="7030A0"/>
                </a:solidFill>
              </a:rPr>
              <a:t>Goals: </a:t>
            </a:r>
          </a:p>
          <a:p>
            <a:pPr eaLnBrk="1" hangingPunct="1"/>
            <a:r>
              <a:rPr lang="en-US" altLang="en-US" sz="3600">
                <a:solidFill>
                  <a:srgbClr val="7030A0"/>
                </a:solidFill>
              </a:rPr>
              <a:t>- All students will understand how the body removes waste. </a:t>
            </a:r>
          </a:p>
          <a:p>
            <a:pPr eaLnBrk="1" hangingPunct="1"/>
            <a:r>
              <a:rPr lang="en-US" altLang="en-US" sz="3600">
                <a:solidFill>
                  <a:srgbClr val="7030A0"/>
                </a:solidFill>
              </a:rPr>
              <a:t>-Students will understand the different organs of the excretory system.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C9A80EFF-7419-4718-B142-AB1657F1C2A1}"/>
              </a:ext>
            </a:extLst>
          </p:cNvPr>
          <p:cNvSpPr>
            <a:spLocks noGrp="1" noChangeArrowheads="1"/>
          </p:cNvSpPr>
          <p:nvPr>
            <p:ph type="title"/>
          </p:nvPr>
        </p:nvSpPr>
        <p:spPr>
          <a:xfrm>
            <a:off x="1960914" y="866157"/>
            <a:ext cx="4023028" cy="1218137"/>
          </a:xfrm>
        </p:spPr>
        <p:txBody>
          <a:bodyPr/>
          <a:lstStyle/>
          <a:p>
            <a:pPr eaLnBrk="1" hangingPunct="1"/>
            <a:r>
              <a:rPr lang="en-US" altLang="en-US" b="1">
                <a:solidFill>
                  <a:srgbClr val="CC0000"/>
                </a:solidFill>
              </a:rPr>
              <a:t>Questions</a:t>
            </a:r>
          </a:p>
        </p:txBody>
      </p:sp>
      <p:sp>
        <p:nvSpPr>
          <p:cNvPr id="30723" name="Rectangle 3">
            <a:extLst>
              <a:ext uri="{FF2B5EF4-FFF2-40B4-BE49-F238E27FC236}">
                <a16:creationId xmlns:a16="http://schemas.microsoft.com/office/drawing/2014/main" id="{2F9D8BC0-139C-4F29-A649-AE9271B8AB4D}"/>
              </a:ext>
            </a:extLst>
          </p:cNvPr>
          <p:cNvSpPr>
            <a:spLocks noGrp="1" noChangeArrowheads="1"/>
          </p:cNvSpPr>
          <p:nvPr>
            <p:ph idx="1"/>
          </p:nvPr>
        </p:nvSpPr>
        <p:spPr>
          <a:xfrm>
            <a:off x="481738" y="2387355"/>
            <a:ext cx="7630553" cy="3777622"/>
          </a:xfrm>
        </p:spPr>
        <p:txBody>
          <a:bodyPr/>
          <a:lstStyle/>
          <a:p>
            <a:pPr marL="609600" indent="-609600" eaLnBrk="1" hangingPunct="1"/>
            <a:r>
              <a:rPr lang="en-US" altLang="en-US"/>
              <a:t>Which human body system includes the lungs, liver, skin, and kidneys? </a:t>
            </a:r>
          </a:p>
          <a:p>
            <a:pPr marL="1752600" lvl="3" indent="-381000" eaLnBrk="1" hangingPunct="1">
              <a:buFontTx/>
              <a:buAutoNum type="alphaLcParenR"/>
            </a:pPr>
            <a:r>
              <a:rPr lang="en-US" altLang="en-US" sz="4000"/>
              <a:t>Respiratory</a:t>
            </a:r>
          </a:p>
          <a:p>
            <a:pPr marL="1752600" lvl="3" indent="-381000" eaLnBrk="1" hangingPunct="1">
              <a:buFontTx/>
              <a:buAutoNum type="alphaLcParenR"/>
            </a:pPr>
            <a:r>
              <a:rPr lang="en-US" altLang="en-US" sz="4000"/>
              <a:t>Digestive </a:t>
            </a:r>
          </a:p>
          <a:p>
            <a:pPr marL="1752600" lvl="3" indent="-381000" eaLnBrk="1" hangingPunct="1">
              <a:buFontTx/>
              <a:buAutoNum type="alphaLcParenR"/>
            </a:pPr>
            <a:r>
              <a:rPr lang="en-US" altLang="en-US" sz="4000"/>
              <a:t>Transport </a:t>
            </a:r>
          </a:p>
          <a:p>
            <a:pPr marL="1752600" lvl="3" indent="-381000" eaLnBrk="1" hangingPunct="1">
              <a:buFontTx/>
              <a:buAutoNum type="alphaLcParenR"/>
            </a:pPr>
            <a:r>
              <a:rPr lang="en-US" altLang="en-US" sz="4000"/>
              <a:t>excretory</a:t>
            </a:r>
          </a:p>
        </p:txBody>
      </p:sp>
      <p:sp>
        <p:nvSpPr>
          <p:cNvPr id="2" name="Footer Placeholder 1">
            <a:extLst>
              <a:ext uri="{FF2B5EF4-FFF2-40B4-BE49-F238E27FC236}">
                <a16:creationId xmlns:a16="http://schemas.microsoft.com/office/drawing/2014/main" id="{305C52B0-1764-4EA7-9CF6-65001C39B036}"/>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ED564BE2-9480-41D3-BD31-DE9EC3582F9E}"/>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0F2C1B9-110E-4356-8825-A72703DD1384}"/>
              </a:ext>
            </a:extLst>
          </p:cNvPr>
          <p:cNvSpPr>
            <a:spLocks noGrp="1" noChangeArrowheads="1"/>
          </p:cNvSpPr>
          <p:nvPr>
            <p:ph type="title"/>
          </p:nvPr>
        </p:nvSpPr>
        <p:spPr>
          <a:xfrm>
            <a:off x="1684595" y="711484"/>
            <a:ext cx="4366581" cy="1345915"/>
          </a:xfrm>
        </p:spPr>
        <p:txBody>
          <a:bodyPr/>
          <a:lstStyle/>
          <a:p>
            <a:pPr eaLnBrk="1" hangingPunct="1"/>
            <a:r>
              <a:rPr lang="en-US" altLang="en-US" b="1"/>
              <a:t>Questions </a:t>
            </a:r>
          </a:p>
        </p:txBody>
      </p:sp>
      <p:sp>
        <p:nvSpPr>
          <p:cNvPr id="31747" name="Rectangle 3">
            <a:extLst>
              <a:ext uri="{FF2B5EF4-FFF2-40B4-BE49-F238E27FC236}">
                <a16:creationId xmlns:a16="http://schemas.microsoft.com/office/drawing/2014/main" id="{4C4FC05C-66B2-43E6-93D7-529C979103E2}"/>
              </a:ext>
            </a:extLst>
          </p:cNvPr>
          <p:cNvSpPr>
            <a:spLocks noGrp="1" noChangeArrowheads="1"/>
          </p:cNvSpPr>
          <p:nvPr>
            <p:ph idx="1"/>
          </p:nvPr>
        </p:nvSpPr>
        <p:spPr>
          <a:xfrm>
            <a:off x="430306" y="1916707"/>
            <a:ext cx="8283388" cy="3777622"/>
          </a:xfrm>
        </p:spPr>
        <p:txBody>
          <a:bodyPr>
            <a:normAutofit/>
          </a:bodyPr>
          <a:lstStyle/>
          <a:p>
            <a:pPr marL="609600" indent="-609600" eaLnBrk="1" hangingPunct="1"/>
            <a:r>
              <a:rPr lang="en-US" altLang="en-US" sz="2800"/>
              <a:t>In humans, the filtrate produced by the nephrons is temporarily stored in the?</a:t>
            </a:r>
          </a:p>
          <a:p>
            <a:pPr marL="1371600" lvl="2" indent="-457200" eaLnBrk="1" hangingPunct="1">
              <a:buFontTx/>
              <a:buAutoNum type="alphaLcParenR"/>
            </a:pPr>
            <a:r>
              <a:rPr lang="en-US" altLang="en-US" sz="2800"/>
              <a:t>Glomerulus</a:t>
            </a:r>
          </a:p>
          <a:p>
            <a:pPr marL="1371600" lvl="2" indent="-457200" eaLnBrk="1" hangingPunct="1">
              <a:buFontTx/>
              <a:buAutoNum type="alphaLcParenR"/>
            </a:pPr>
            <a:r>
              <a:rPr lang="en-US" altLang="en-US" sz="2800"/>
              <a:t>Alveolus </a:t>
            </a:r>
          </a:p>
          <a:p>
            <a:pPr marL="1371600" lvl="2" indent="-457200" eaLnBrk="1" hangingPunct="1">
              <a:buFontTx/>
              <a:buAutoNum type="alphaLcParenR"/>
            </a:pPr>
            <a:r>
              <a:rPr lang="en-US" altLang="en-US" sz="2800"/>
              <a:t>Gallbladder</a:t>
            </a:r>
          </a:p>
          <a:p>
            <a:pPr marL="1371600" lvl="2" indent="-457200" eaLnBrk="1" hangingPunct="1">
              <a:buFontTx/>
              <a:buAutoNum type="alphaLcParenR"/>
            </a:pPr>
            <a:r>
              <a:rPr lang="en-US" altLang="en-US" sz="2800"/>
              <a:t>Urinary Bladder</a:t>
            </a:r>
          </a:p>
          <a:p>
            <a:pPr marL="2209800" lvl="4" indent="-381000" eaLnBrk="1" hangingPunct="1">
              <a:buFontTx/>
              <a:buNone/>
            </a:pPr>
            <a:endParaRPr lang="en-US" altLang="en-US" sz="2800"/>
          </a:p>
        </p:txBody>
      </p:sp>
      <p:sp>
        <p:nvSpPr>
          <p:cNvPr id="2" name="Footer Placeholder 1">
            <a:extLst>
              <a:ext uri="{FF2B5EF4-FFF2-40B4-BE49-F238E27FC236}">
                <a16:creationId xmlns:a16="http://schemas.microsoft.com/office/drawing/2014/main" id="{A3E36D62-76E3-4A26-8572-2099573AA370}"/>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AABC4472-D2A5-4125-A2C3-BF539DC7039B}"/>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F55852D-8A57-484B-B7C0-CD1C9EE6D745}"/>
              </a:ext>
            </a:extLst>
          </p:cNvPr>
          <p:cNvSpPr>
            <a:spLocks noGrp="1" noChangeArrowheads="1"/>
          </p:cNvSpPr>
          <p:nvPr>
            <p:ph type="title"/>
          </p:nvPr>
        </p:nvSpPr>
        <p:spPr/>
        <p:txBody>
          <a:bodyPr/>
          <a:lstStyle/>
          <a:p>
            <a:pPr eaLnBrk="1" hangingPunct="1"/>
            <a:r>
              <a:rPr lang="en-US" altLang="en-US" b="1"/>
              <a:t>Questions</a:t>
            </a:r>
          </a:p>
        </p:txBody>
      </p:sp>
      <p:sp>
        <p:nvSpPr>
          <p:cNvPr id="32771" name="Rectangle 3">
            <a:extLst>
              <a:ext uri="{FF2B5EF4-FFF2-40B4-BE49-F238E27FC236}">
                <a16:creationId xmlns:a16="http://schemas.microsoft.com/office/drawing/2014/main" id="{0DB7C00F-FF23-4817-B47D-0FF5BE222FF0}"/>
              </a:ext>
            </a:extLst>
          </p:cNvPr>
          <p:cNvSpPr>
            <a:spLocks noGrp="1" noChangeArrowheads="1"/>
          </p:cNvSpPr>
          <p:nvPr>
            <p:ph idx="1"/>
          </p:nvPr>
        </p:nvSpPr>
        <p:spPr>
          <a:xfrm>
            <a:off x="1231060" y="1540189"/>
            <a:ext cx="6998541" cy="3777622"/>
          </a:xfrm>
        </p:spPr>
        <p:txBody>
          <a:bodyPr>
            <a:normAutofit/>
          </a:bodyPr>
          <a:lstStyle/>
          <a:p>
            <a:pPr marL="609600" indent="-609600" eaLnBrk="1" hangingPunct="1"/>
            <a:r>
              <a:rPr lang="en-US" altLang="en-US" sz="2800"/>
              <a:t>The basic structural and functional excretory units of the human kidney are known as? </a:t>
            </a:r>
          </a:p>
          <a:p>
            <a:pPr marL="990600" lvl="1" indent="-533400" eaLnBrk="1" hangingPunct="1">
              <a:buFontTx/>
              <a:buAutoNum type="alphaLcParenR"/>
            </a:pPr>
            <a:r>
              <a:rPr lang="en-US" altLang="en-US" sz="2800"/>
              <a:t>Nephridia</a:t>
            </a:r>
          </a:p>
          <a:p>
            <a:pPr marL="990600" lvl="1" indent="-533400" eaLnBrk="1" hangingPunct="1">
              <a:buFontTx/>
              <a:buAutoNum type="alphaLcParenR"/>
            </a:pPr>
            <a:r>
              <a:rPr lang="en-US" altLang="en-US" sz="2800"/>
              <a:t>Nephrons</a:t>
            </a:r>
          </a:p>
          <a:p>
            <a:pPr marL="990600" lvl="1" indent="-533400" eaLnBrk="1" hangingPunct="1">
              <a:buFontTx/>
              <a:buAutoNum type="alphaLcParenR"/>
            </a:pPr>
            <a:r>
              <a:rPr lang="en-US" altLang="en-US" sz="2800"/>
              <a:t>Alveoli</a:t>
            </a:r>
          </a:p>
          <a:p>
            <a:pPr marL="990600" lvl="1" indent="-533400" eaLnBrk="1" hangingPunct="1">
              <a:buFontTx/>
              <a:buAutoNum type="alphaLcParenR"/>
            </a:pPr>
            <a:r>
              <a:rPr lang="en-US" altLang="en-US" sz="2800"/>
              <a:t>Ureters</a:t>
            </a:r>
          </a:p>
          <a:p>
            <a:pPr marL="990600" lvl="1" indent="-533400" eaLnBrk="1" hangingPunct="1">
              <a:buFontTx/>
              <a:buNone/>
            </a:pPr>
            <a:endParaRPr lang="en-US" altLang="en-US" sz="2800"/>
          </a:p>
        </p:txBody>
      </p:sp>
      <p:sp>
        <p:nvSpPr>
          <p:cNvPr id="2" name="Footer Placeholder 1">
            <a:extLst>
              <a:ext uri="{FF2B5EF4-FFF2-40B4-BE49-F238E27FC236}">
                <a16:creationId xmlns:a16="http://schemas.microsoft.com/office/drawing/2014/main" id="{AD92899F-8A63-4226-B29D-FA4B90AC7535}"/>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614532F3-C6D0-4A5C-A72D-28E6F5D43088}"/>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44E5ECA-3918-402B-92B3-2F72BDCFF877}"/>
              </a:ext>
            </a:extLst>
          </p:cNvPr>
          <p:cNvSpPr>
            <a:spLocks noGrp="1" noChangeArrowheads="1"/>
          </p:cNvSpPr>
          <p:nvPr>
            <p:ph type="title"/>
          </p:nvPr>
        </p:nvSpPr>
        <p:spPr>
          <a:xfrm>
            <a:off x="1947465" y="637494"/>
            <a:ext cx="4762617" cy="1509553"/>
          </a:xfrm>
        </p:spPr>
        <p:txBody>
          <a:bodyPr/>
          <a:lstStyle/>
          <a:p>
            <a:pPr eaLnBrk="1" hangingPunct="1"/>
            <a:r>
              <a:rPr lang="en-US" altLang="en-US" b="1">
                <a:solidFill>
                  <a:srgbClr val="7030A0"/>
                </a:solidFill>
              </a:rPr>
              <a:t>Questions</a:t>
            </a:r>
          </a:p>
        </p:txBody>
      </p:sp>
      <p:sp>
        <p:nvSpPr>
          <p:cNvPr id="33795" name="Rectangle 3">
            <a:extLst>
              <a:ext uri="{FF2B5EF4-FFF2-40B4-BE49-F238E27FC236}">
                <a16:creationId xmlns:a16="http://schemas.microsoft.com/office/drawing/2014/main" id="{92DE72D0-6737-4DAD-990D-045CE24E1331}"/>
              </a:ext>
            </a:extLst>
          </p:cNvPr>
          <p:cNvSpPr>
            <a:spLocks noGrp="1" noChangeArrowheads="1"/>
          </p:cNvSpPr>
          <p:nvPr>
            <p:ph idx="1"/>
          </p:nvPr>
        </p:nvSpPr>
        <p:spPr>
          <a:xfrm>
            <a:off x="1526894" y="2294965"/>
            <a:ext cx="6393423" cy="3777622"/>
          </a:xfrm>
        </p:spPr>
        <p:txBody>
          <a:bodyPr>
            <a:normAutofit/>
          </a:bodyPr>
          <a:lstStyle/>
          <a:p>
            <a:pPr marL="609600" indent="-609600" eaLnBrk="1" hangingPunct="1"/>
            <a:r>
              <a:rPr lang="en-US" altLang="en-US" sz="2800"/>
              <a:t>In humans the organ that breaks down red blood cells and amino acids is the?</a:t>
            </a:r>
          </a:p>
          <a:p>
            <a:pPr marL="990600" lvl="1" indent="-533400" eaLnBrk="1" hangingPunct="1">
              <a:buFontTx/>
              <a:buAutoNum type="alphaLcParenR"/>
            </a:pPr>
            <a:r>
              <a:rPr lang="en-US" altLang="en-US" sz="2800"/>
              <a:t>Kidney </a:t>
            </a:r>
          </a:p>
          <a:p>
            <a:pPr marL="990600" lvl="1" indent="-533400" eaLnBrk="1" hangingPunct="1">
              <a:buFontTx/>
              <a:buAutoNum type="alphaLcParenR"/>
            </a:pPr>
            <a:r>
              <a:rPr lang="en-US" altLang="en-US" sz="2800"/>
              <a:t>Liver</a:t>
            </a:r>
          </a:p>
          <a:p>
            <a:pPr marL="990600" lvl="1" indent="-533400" eaLnBrk="1" hangingPunct="1">
              <a:buFontTx/>
              <a:buAutoNum type="alphaLcParenR"/>
            </a:pPr>
            <a:r>
              <a:rPr lang="en-US" altLang="en-US" sz="2800"/>
              <a:t>Gallbladder</a:t>
            </a:r>
          </a:p>
          <a:p>
            <a:pPr marL="990600" lvl="1" indent="-533400" eaLnBrk="1" hangingPunct="1">
              <a:buFontTx/>
              <a:buAutoNum type="alphaLcParenR"/>
            </a:pPr>
            <a:r>
              <a:rPr lang="en-US" altLang="en-US" sz="2800"/>
              <a:t>Small Intestine</a:t>
            </a:r>
          </a:p>
          <a:p>
            <a:pPr marL="609600" indent="-609600" eaLnBrk="1" hangingPunct="1">
              <a:buFontTx/>
              <a:buAutoNum type="alphaLcParenR"/>
            </a:pPr>
            <a:endParaRPr lang="en-US" altLang="en-US" sz="2800"/>
          </a:p>
        </p:txBody>
      </p:sp>
      <p:sp>
        <p:nvSpPr>
          <p:cNvPr id="2" name="Footer Placeholder 1">
            <a:extLst>
              <a:ext uri="{FF2B5EF4-FFF2-40B4-BE49-F238E27FC236}">
                <a16:creationId xmlns:a16="http://schemas.microsoft.com/office/drawing/2014/main" id="{718B12B6-3B03-4D53-BA8C-90AA6E074A9F}"/>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D48802B6-7647-4FAC-AD2E-F5014ADA4FB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E583336-5432-4725-B24C-1CB51FBA7698}"/>
              </a:ext>
            </a:extLst>
          </p:cNvPr>
          <p:cNvSpPr>
            <a:spLocks noGrp="1" noChangeArrowheads="1"/>
          </p:cNvSpPr>
          <p:nvPr>
            <p:ph type="title"/>
          </p:nvPr>
        </p:nvSpPr>
        <p:spPr>
          <a:xfrm>
            <a:off x="2095232" y="704793"/>
            <a:ext cx="4012617" cy="1366054"/>
          </a:xfrm>
        </p:spPr>
        <p:txBody>
          <a:bodyPr/>
          <a:lstStyle/>
          <a:p>
            <a:pPr eaLnBrk="1" hangingPunct="1"/>
            <a:r>
              <a:rPr lang="en-US" altLang="en-US" b="1">
                <a:solidFill>
                  <a:srgbClr val="00B0F0"/>
                </a:solidFill>
              </a:rPr>
              <a:t>Questions</a:t>
            </a:r>
          </a:p>
        </p:txBody>
      </p:sp>
      <p:sp>
        <p:nvSpPr>
          <p:cNvPr id="34819" name="Rectangle 3">
            <a:extLst>
              <a:ext uri="{FF2B5EF4-FFF2-40B4-BE49-F238E27FC236}">
                <a16:creationId xmlns:a16="http://schemas.microsoft.com/office/drawing/2014/main" id="{1E426790-71C8-4F56-9757-6F4772D7D538}"/>
              </a:ext>
            </a:extLst>
          </p:cNvPr>
          <p:cNvSpPr>
            <a:spLocks noGrp="1" noChangeArrowheads="1"/>
          </p:cNvSpPr>
          <p:nvPr>
            <p:ph idx="1"/>
          </p:nvPr>
        </p:nvSpPr>
        <p:spPr>
          <a:xfrm>
            <a:off x="857050" y="1945341"/>
            <a:ext cx="6191718" cy="3777622"/>
          </a:xfrm>
        </p:spPr>
        <p:txBody>
          <a:bodyPr>
            <a:normAutofit/>
          </a:bodyPr>
          <a:lstStyle/>
          <a:p>
            <a:pPr eaLnBrk="1" hangingPunct="1"/>
            <a:r>
              <a:rPr lang="en-US" altLang="en-US" sz="2800"/>
              <a:t>Briefly describe how each of the following functions as an excretory organ</a:t>
            </a:r>
          </a:p>
          <a:p>
            <a:pPr lvl="1" eaLnBrk="1" hangingPunct="1"/>
            <a:r>
              <a:rPr lang="en-US" altLang="en-US" sz="2800"/>
              <a:t>The liver;</a:t>
            </a:r>
          </a:p>
          <a:p>
            <a:pPr lvl="1" eaLnBrk="1" hangingPunct="1"/>
            <a:r>
              <a:rPr lang="en-US" altLang="en-US" sz="2800"/>
              <a:t>The skin;</a:t>
            </a:r>
          </a:p>
          <a:p>
            <a:pPr lvl="1" eaLnBrk="1" hangingPunct="1"/>
            <a:r>
              <a:rPr lang="en-US" altLang="en-US" sz="2800"/>
              <a:t>The lungs;</a:t>
            </a:r>
          </a:p>
        </p:txBody>
      </p:sp>
      <p:sp>
        <p:nvSpPr>
          <p:cNvPr id="2" name="Footer Placeholder 1">
            <a:extLst>
              <a:ext uri="{FF2B5EF4-FFF2-40B4-BE49-F238E27FC236}">
                <a16:creationId xmlns:a16="http://schemas.microsoft.com/office/drawing/2014/main" id="{9C77877B-493F-440E-B32A-3D01FE4749A6}"/>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FEB82DF6-57A0-46BF-9C6E-A1C9EDF7EE0A}"/>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277FD47-11C9-4F96-96FB-7678D1FA50FE}"/>
              </a:ext>
            </a:extLst>
          </p:cNvPr>
          <p:cNvSpPr>
            <a:spLocks noGrp="1" noChangeArrowheads="1"/>
          </p:cNvSpPr>
          <p:nvPr>
            <p:ph type="title"/>
          </p:nvPr>
        </p:nvSpPr>
        <p:spPr>
          <a:xfrm>
            <a:off x="1987807" y="709744"/>
            <a:ext cx="8911687" cy="1280890"/>
          </a:xfrm>
        </p:spPr>
        <p:txBody>
          <a:bodyPr>
            <a:normAutofit/>
          </a:bodyPr>
          <a:lstStyle/>
          <a:p>
            <a:pPr eaLnBrk="1" hangingPunct="1"/>
            <a:r>
              <a:rPr lang="en-US" altLang="en-US" sz="4000" b="1">
                <a:solidFill>
                  <a:srgbClr val="7030A0"/>
                </a:solidFill>
              </a:rPr>
              <a:t>Excretory System</a:t>
            </a:r>
            <a:r>
              <a:rPr lang="en-US" altLang="en-US" sz="4000">
                <a:solidFill>
                  <a:srgbClr val="7030A0"/>
                </a:solidFill>
              </a:rPr>
              <a:t> </a:t>
            </a:r>
          </a:p>
        </p:txBody>
      </p:sp>
      <p:sp>
        <p:nvSpPr>
          <p:cNvPr id="4099" name="Rectangle 3">
            <a:extLst>
              <a:ext uri="{FF2B5EF4-FFF2-40B4-BE49-F238E27FC236}">
                <a16:creationId xmlns:a16="http://schemas.microsoft.com/office/drawing/2014/main" id="{AAF61F11-E412-4421-8861-71F182E39314}"/>
              </a:ext>
            </a:extLst>
          </p:cNvPr>
          <p:cNvSpPr>
            <a:spLocks noGrp="1" noChangeArrowheads="1"/>
          </p:cNvSpPr>
          <p:nvPr>
            <p:ph idx="1"/>
          </p:nvPr>
        </p:nvSpPr>
        <p:spPr>
          <a:xfrm>
            <a:off x="2589212" y="2133600"/>
            <a:ext cx="6097588" cy="3777622"/>
          </a:xfrm>
        </p:spPr>
        <p:txBody>
          <a:bodyPr/>
          <a:lstStyle/>
          <a:p>
            <a:pPr eaLnBrk="1" hangingPunct="1"/>
            <a:endParaRPr lang="en-US" altLang="en-US"/>
          </a:p>
        </p:txBody>
      </p:sp>
      <p:pic>
        <p:nvPicPr>
          <p:cNvPr id="4100" name="Picture 5" descr="Image270">
            <a:extLst>
              <a:ext uri="{FF2B5EF4-FFF2-40B4-BE49-F238E27FC236}">
                <a16:creationId xmlns:a16="http://schemas.microsoft.com/office/drawing/2014/main" id="{9E7FF98E-DBA8-4D95-8E7D-6AA7A7E667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12"/>
          <a:stretch/>
        </p:blipFill>
        <p:spPr bwMode="auto">
          <a:xfrm>
            <a:off x="457200" y="1447800"/>
            <a:ext cx="8153400" cy="5103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822DF36A-0D4E-468B-9CF8-9EF4EB1932E6}"/>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6A137736-4FBD-455D-A1E8-639E056F003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FA15037-062B-4D36-BA98-8B157330D477}"/>
              </a:ext>
            </a:extLst>
          </p:cNvPr>
          <p:cNvSpPr>
            <a:spLocks noGrp="1" noChangeArrowheads="1"/>
          </p:cNvSpPr>
          <p:nvPr>
            <p:ph type="title"/>
          </p:nvPr>
        </p:nvSpPr>
        <p:spPr/>
        <p:txBody>
          <a:bodyPr>
            <a:normAutofit/>
          </a:bodyPr>
          <a:lstStyle/>
          <a:p>
            <a:pPr eaLnBrk="1" hangingPunct="1"/>
            <a:r>
              <a:rPr lang="en-US" altLang="en-US" sz="4400" b="1">
                <a:solidFill>
                  <a:srgbClr val="C00000"/>
                </a:solidFill>
              </a:rPr>
              <a:t>Excretion</a:t>
            </a:r>
            <a:r>
              <a:rPr lang="en-US" altLang="en-US" sz="4400">
                <a:solidFill>
                  <a:srgbClr val="C00000"/>
                </a:solidFill>
              </a:rPr>
              <a:t> </a:t>
            </a:r>
          </a:p>
        </p:txBody>
      </p:sp>
      <p:sp>
        <p:nvSpPr>
          <p:cNvPr id="4099" name="Rectangle 3">
            <a:extLst>
              <a:ext uri="{FF2B5EF4-FFF2-40B4-BE49-F238E27FC236}">
                <a16:creationId xmlns:a16="http://schemas.microsoft.com/office/drawing/2014/main" id="{5FB16360-720D-449C-AB94-B450EF2FF295}"/>
              </a:ext>
            </a:extLst>
          </p:cNvPr>
          <p:cNvSpPr>
            <a:spLocks noGrp="1" noChangeArrowheads="1"/>
          </p:cNvSpPr>
          <p:nvPr>
            <p:ph idx="1"/>
          </p:nvPr>
        </p:nvSpPr>
        <p:spPr>
          <a:xfrm>
            <a:off x="228600" y="2026024"/>
            <a:ext cx="8915400" cy="3777622"/>
          </a:xfrm>
        </p:spPr>
        <p:txBody>
          <a:bodyPr>
            <a:normAutofit/>
          </a:bodyPr>
          <a:lstStyle/>
          <a:p>
            <a:pPr eaLnBrk="1" hangingPunct="1"/>
            <a:r>
              <a:rPr lang="en-US" altLang="en-US" sz="2800"/>
              <a:t>The removal of metabolic waste from the body. </a:t>
            </a:r>
          </a:p>
          <a:p>
            <a:pPr lvl="1" eaLnBrk="1" hangingPunct="1"/>
            <a:r>
              <a:rPr lang="en-US" altLang="en-US" sz="2800"/>
              <a:t>Includes carbon dioxide, water, salt, and urea. </a:t>
            </a:r>
          </a:p>
          <a:p>
            <a:pPr eaLnBrk="1" hangingPunct="1"/>
            <a:r>
              <a:rPr lang="en-US" altLang="en-US" sz="2800"/>
              <a:t>Waste diffuses from cells into blood and then out of the body through different organs. </a:t>
            </a:r>
          </a:p>
        </p:txBody>
      </p:sp>
      <p:sp>
        <p:nvSpPr>
          <p:cNvPr id="2" name="Footer Placeholder 1">
            <a:extLst>
              <a:ext uri="{FF2B5EF4-FFF2-40B4-BE49-F238E27FC236}">
                <a16:creationId xmlns:a16="http://schemas.microsoft.com/office/drawing/2014/main" id="{953B4022-75B7-45B0-94F0-AAFB63F9481A}"/>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A3ABA38F-2FEF-4FCB-B9A6-1C9B5648725A}"/>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checkerboard(across)">
                                      <p:cBhvr>
                                        <p:cTn id="7" dur="500"/>
                                        <p:tgtEl>
                                          <p:spTgt spid="4099">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checkerboard(across)">
                                      <p:cBhvr>
                                        <p:cTn id="10" dur="500"/>
                                        <p:tgtEl>
                                          <p:spTgt spid="409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animEffect transition="in" filter="checkerboard(across)">
                                      <p:cBhvr>
                                        <p:cTn id="15"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7CAF18B5-6EDB-4116-AC04-D99B57061AFB}"/>
              </a:ext>
            </a:extLst>
          </p:cNvPr>
          <p:cNvSpPr>
            <a:spLocks noGrp="1" noChangeArrowheads="1"/>
          </p:cNvSpPr>
          <p:nvPr>
            <p:ph type="title"/>
          </p:nvPr>
        </p:nvSpPr>
        <p:spPr>
          <a:xfrm>
            <a:off x="2162619" y="546377"/>
            <a:ext cx="8911687" cy="1280890"/>
          </a:xfrm>
        </p:spPr>
        <p:txBody>
          <a:bodyPr>
            <a:normAutofit/>
          </a:bodyPr>
          <a:lstStyle/>
          <a:p>
            <a:pPr eaLnBrk="1" hangingPunct="1"/>
            <a:r>
              <a:rPr lang="en-US" altLang="en-US" sz="4000" b="1">
                <a:solidFill>
                  <a:srgbClr val="FFC000"/>
                </a:solidFill>
              </a:rPr>
              <a:t>Excretory System</a:t>
            </a:r>
            <a:r>
              <a:rPr lang="en-US" altLang="en-US" sz="4000">
                <a:solidFill>
                  <a:srgbClr val="FFC000"/>
                </a:solidFill>
              </a:rPr>
              <a:t> </a:t>
            </a:r>
          </a:p>
        </p:txBody>
      </p:sp>
      <p:sp>
        <p:nvSpPr>
          <p:cNvPr id="6147" name="Rectangle 3">
            <a:extLst>
              <a:ext uri="{FF2B5EF4-FFF2-40B4-BE49-F238E27FC236}">
                <a16:creationId xmlns:a16="http://schemas.microsoft.com/office/drawing/2014/main" id="{5754B168-77F3-454F-A8C5-10C672074CE6}"/>
              </a:ext>
            </a:extLst>
          </p:cNvPr>
          <p:cNvSpPr>
            <a:spLocks noGrp="1" noChangeArrowheads="1"/>
          </p:cNvSpPr>
          <p:nvPr>
            <p:ph idx="1"/>
          </p:nvPr>
        </p:nvSpPr>
        <p:spPr/>
        <p:txBody>
          <a:bodyPr/>
          <a:lstStyle/>
          <a:p>
            <a:pPr eaLnBrk="1" hangingPunct="1"/>
            <a:endParaRPr lang="en-US" altLang="en-US"/>
          </a:p>
        </p:txBody>
      </p:sp>
      <p:pic>
        <p:nvPicPr>
          <p:cNvPr id="6148" name="Picture 4" descr="uchr_02_img0199">
            <a:extLst>
              <a:ext uri="{FF2B5EF4-FFF2-40B4-BE49-F238E27FC236}">
                <a16:creationId xmlns:a16="http://schemas.microsoft.com/office/drawing/2014/main" id="{ED5FDE6A-638E-485F-A978-A11DA9617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3662" y="1355411"/>
            <a:ext cx="56366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D6451934-9AC3-41E1-8570-897A32C4BE70}"/>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F7C1C077-36CF-4443-9FCC-B97C4BCED3E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FDB9CE73-4389-4677-B716-7CF48B6A636B}"/>
              </a:ext>
            </a:extLst>
          </p:cNvPr>
          <p:cNvSpPr>
            <a:spLocks noGrp="1" noChangeArrowheads="1"/>
          </p:cNvSpPr>
          <p:nvPr>
            <p:ph type="title"/>
          </p:nvPr>
        </p:nvSpPr>
        <p:spPr>
          <a:xfrm>
            <a:off x="2057401" y="647700"/>
            <a:ext cx="8229600" cy="1143000"/>
          </a:xfrm>
        </p:spPr>
        <p:txBody>
          <a:bodyPr>
            <a:normAutofit/>
          </a:bodyPr>
          <a:lstStyle/>
          <a:p>
            <a:pPr eaLnBrk="1" hangingPunct="1"/>
            <a:r>
              <a:rPr lang="en-US" altLang="en-US" sz="4000" b="1">
                <a:solidFill>
                  <a:srgbClr val="00B050"/>
                </a:solidFill>
              </a:rPr>
              <a:t>Excretory System</a:t>
            </a:r>
          </a:p>
        </p:txBody>
      </p:sp>
      <p:sp>
        <p:nvSpPr>
          <p:cNvPr id="14339" name="Rectangle 3">
            <a:extLst>
              <a:ext uri="{FF2B5EF4-FFF2-40B4-BE49-F238E27FC236}">
                <a16:creationId xmlns:a16="http://schemas.microsoft.com/office/drawing/2014/main" id="{AF337EE7-5FC8-4757-A2C8-A74B27563811}"/>
              </a:ext>
            </a:extLst>
          </p:cNvPr>
          <p:cNvSpPr>
            <a:spLocks noGrp="1" noChangeArrowheads="1"/>
          </p:cNvSpPr>
          <p:nvPr>
            <p:ph idx="1"/>
          </p:nvPr>
        </p:nvSpPr>
        <p:spPr>
          <a:xfrm>
            <a:off x="322730" y="1576761"/>
            <a:ext cx="7086599" cy="4525963"/>
          </a:xfrm>
        </p:spPr>
        <p:txBody>
          <a:bodyPr/>
          <a:lstStyle/>
          <a:p>
            <a:pPr eaLnBrk="1" hangingPunct="1"/>
            <a:r>
              <a:rPr lang="en-US" altLang="en-US" sz="3600" b="1" u="sng"/>
              <a:t>Organs </a:t>
            </a:r>
          </a:p>
          <a:p>
            <a:pPr lvl="1" eaLnBrk="1" hangingPunct="1"/>
            <a:r>
              <a:rPr lang="en-US" altLang="en-US" sz="3200"/>
              <a:t>Lungs</a:t>
            </a:r>
          </a:p>
          <a:p>
            <a:pPr lvl="2" eaLnBrk="1" hangingPunct="1"/>
            <a:r>
              <a:rPr lang="en-US" altLang="en-US" sz="2800" i="1"/>
              <a:t>Carbon Dioxide</a:t>
            </a:r>
            <a:r>
              <a:rPr lang="en-US" altLang="en-US" sz="2800"/>
              <a:t> </a:t>
            </a:r>
          </a:p>
          <a:p>
            <a:pPr lvl="1" eaLnBrk="1" hangingPunct="1"/>
            <a:r>
              <a:rPr lang="en-US" altLang="en-US" sz="3200"/>
              <a:t>Liver</a:t>
            </a:r>
          </a:p>
          <a:p>
            <a:pPr lvl="1" eaLnBrk="1" hangingPunct="1"/>
            <a:r>
              <a:rPr lang="en-US" altLang="en-US" sz="3200"/>
              <a:t>Sweat Glands</a:t>
            </a:r>
          </a:p>
          <a:p>
            <a:pPr lvl="1" eaLnBrk="1" hangingPunct="1"/>
            <a:r>
              <a:rPr lang="en-US" altLang="en-US" sz="3200"/>
              <a:t>Kidneys </a:t>
            </a:r>
          </a:p>
        </p:txBody>
      </p:sp>
      <p:pic>
        <p:nvPicPr>
          <p:cNvPr id="7172" name="Picture 4" descr="try_excretory_3_good_use">
            <a:extLst>
              <a:ext uri="{FF2B5EF4-FFF2-40B4-BE49-F238E27FC236}">
                <a16:creationId xmlns:a16="http://schemas.microsoft.com/office/drawing/2014/main" id="{AD3ADE53-4EA7-4BA4-90AA-64082067E6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4921" y="1219200"/>
            <a:ext cx="5138737"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A093C0ED-9309-41E2-BE74-1ECAE5FBAB2B}"/>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AC92D4F0-419E-4F35-824D-D6606D492052}"/>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ox(in)">
                                      <p:cBhvr>
                                        <p:cTn id="7" dur="500"/>
                                        <p:tgtEl>
                                          <p:spTgt spid="143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box(in)">
                                      <p:cBhvr>
                                        <p:cTn id="12" dur="500"/>
                                        <p:tgtEl>
                                          <p:spTgt spid="14339">
                                            <p:txEl>
                                              <p:pRg st="1" end="1"/>
                                            </p:txEl>
                                          </p:spTgt>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animEffect transition="in" filter="box(in)">
                                      <p:cBhvr>
                                        <p:cTn id="15" dur="500"/>
                                        <p:tgtEl>
                                          <p:spTgt spid="1433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4339">
                                            <p:txEl>
                                              <p:pRg st="3" end="3"/>
                                            </p:txEl>
                                          </p:spTgt>
                                        </p:tgtEl>
                                        <p:attrNameLst>
                                          <p:attrName>style.visibility</p:attrName>
                                        </p:attrNameLst>
                                      </p:cBhvr>
                                      <p:to>
                                        <p:strVal val="visible"/>
                                      </p:to>
                                    </p:set>
                                    <p:animEffect transition="in" filter="box(in)">
                                      <p:cBhvr>
                                        <p:cTn id="20" dur="500"/>
                                        <p:tgtEl>
                                          <p:spTgt spid="1433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4339">
                                            <p:txEl>
                                              <p:pRg st="4" end="4"/>
                                            </p:txEl>
                                          </p:spTgt>
                                        </p:tgtEl>
                                        <p:attrNameLst>
                                          <p:attrName>style.visibility</p:attrName>
                                        </p:attrNameLst>
                                      </p:cBhvr>
                                      <p:to>
                                        <p:strVal val="visible"/>
                                      </p:to>
                                    </p:set>
                                    <p:animEffect transition="in" filter="box(in)">
                                      <p:cBhvr>
                                        <p:cTn id="25" dur="500"/>
                                        <p:tgtEl>
                                          <p:spTgt spid="1433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14339">
                                            <p:txEl>
                                              <p:pRg st="5" end="5"/>
                                            </p:txEl>
                                          </p:spTgt>
                                        </p:tgtEl>
                                        <p:attrNameLst>
                                          <p:attrName>style.visibility</p:attrName>
                                        </p:attrNameLst>
                                      </p:cBhvr>
                                      <p:to>
                                        <p:strVal val="visible"/>
                                      </p:to>
                                    </p:set>
                                    <p:animEffect transition="in" filter="box(in)">
                                      <p:cBhvr>
                                        <p:cTn id="30" dur="500"/>
                                        <p:tgtEl>
                                          <p:spTgt spid="1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67DAFB8-E2EF-4D37-A0E7-87EDAAA95DBA}"/>
              </a:ext>
            </a:extLst>
          </p:cNvPr>
          <p:cNvSpPr>
            <a:spLocks noGrp="1" noChangeArrowheads="1"/>
          </p:cNvSpPr>
          <p:nvPr>
            <p:ph type="title"/>
          </p:nvPr>
        </p:nvSpPr>
        <p:spPr/>
        <p:txBody>
          <a:bodyPr>
            <a:normAutofit/>
          </a:bodyPr>
          <a:lstStyle/>
          <a:p>
            <a:pPr eaLnBrk="1" hangingPunct="1"/>
            <a:r>
              <a:rPr lang="en-US" altLang="en-US" sz="4000" b="1">
                <a:solidFill>
                  <a:srgbClr val="7030A0"/>
                </a:solidFill>
              </a:rPr>
              <a:t>Excretory System</a:t>
            </a:r>
            <a:r>
              <a:rPr lang="en-US" altLang="en-US" sz="4000">
                <a:solidFill>
                  <a:srgbClr val="7030A0"/>
                </a:solidFill>
              </a:rPr>
              <a:t> </a:t>
            </a:r>
          </a:p>
        </p:txBody>
      </p:sp>
      <p:sp>
        <p:nvSpPr>
          <p:cNvPr id="15363" name="Rectangle 3">
            <a:extLst>
              <a:ext uri="{FF2B5EF4-FFF2-40B4-BE49-F238E27FC236}">
                <a16:creationId xmlns:a16="http://schemas.microsoft.com/office/drawing/2014/main" id="{F9A43670-20E8-48E6-991A-BE1E17F64A11}"/>
              </a:ext>
            </a:extLst>
          </p:cNvPr>
          <p:cNvSpPr>
            <a:spLocks noGrp="1" noChangeArrowheads="1"/>
          </p:cNvSpPr>
          <p:nvPr>
            <p:ph idx="1"/>
          </p:nvPr>
        </p:nvSpPr>
        <p:spPr>
          <a:xfrm>
            <a:off x="457200" y="1600200"/>
            <a:ext cx="5410200" cy="4525963"/>
          </a:xfrm>
        </p:spPr>
        <p:txBody>
          <a:bodyPr>
            <a:normAutofit/>
          </a:bodyPr>
          <a:lstStyle/>
          <a:p>
            <a:pPr eaLnBrk="1" hangingPunct="1"/>
            <a:r>
              <a:rPr lang="en-US" altLang="en-US" sz="2400" b="1" u="sng"/>
              <a:t>Lungs</a:t>
            </a:r>
          </a:p>
          <a:p>
            <a:pPr lvl="1" eaLnBrk="1" hangingPunct="1"/>
            <a:r>
              <a:rPr lang="en-US" altLang="en-US" sz="2400"/>
              <a:t>Remove the waste products of cellular respiration </a:t>
            </a:r>
          </a:p>
          <a:p>
            <a:pPr lvl="2" eaLnBrk="1" hangingPunct="1"/>
            <a:r>
              <a:rPr lang="en-US" altLang="en-US" sz="2400" i="1"/>
              <a:t>Carbon Dioxide and water vapor </a:t>
            </a:r>
          </a:p>
        </p:txBody>
      </p:sp>
      <p:pic>
        <p:nvPicPr>
          <p:cNvPr id="8196" name="Picture 4" descr="lungs">
            <a:extLst>
              <a:ext uri="{FF2B5EF4-FFF2-40B4-BE49-F238E27FC236}">
                <a16:creationId xmlns:a16="http://schemas.microsoft.com/office/drawing/2014/main" id="{F247D031-E45C-453E-8A62-E1E8CA8D5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188" y="3505200"/>
            <a:ext cx="3692712"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lungs5c">
            <a:extLst>
              <a:ext uri="{FF2B5EF4-FFF2-40B4-BE49-F238E27FC236}">
                <a16:creationId xmlns:a16="http://schemas.microsoft.com/office/drawing/2014/main" id="{0DE1903D-AEF1-4BA9-9E4A-9D5BFDA84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219200"/>
            <a:ext cx="3552825"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F2BAC56E-62F1-425F-B955-85CB832DFAE9}"/>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CCC3FCF4-BEAA-427A-93D8-1688A4AA47EA}"/>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diamond(in)">
                                      <p:cBhvr>
                                        <p:cTn id="7" dur="2000"/>
                                        <p:tgtEl>
                                          <p:spTgt spid="15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diamond(in)">
                                      <p:cBhvr>
                                        <p:cTn id="12" dur="2000"/>
                                        <p:tgtEl>
                                          <p:spTgt spid="15363">
                                            <p:txEl>
                                              <p:pRg st="1" end="1"/>
                                            </p:txEl>
                                          </p:spTgt>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animEffect transition="in" filter="diamond(in)">
                                      <p:cBhvr>
                                        <p:cTn id="15"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A48E917C-1764-456F-9BAB-AE6F09025CDC}"/>
              </a:ext>
            </a:extLst>
          </p:cNvPr>
          <p:cNvSpPr>
            <a:spLocks noGrp="1" noChangeArrowheads="1"/>
          </p:cNvSpPr>
          <p:nvPr>
            <p:ph type="title"/>
          </p:nvPr>
        </p:nvSpPr>
        <p:spPr>
          <a:xfrm>
            <a:off x="1974361" y="607921"/>
            <a:ext cx="8911687" cy="1280890"/>
          </a:xfrm>
        </p:spPr>
        <p:txBody>
          <a:bodyPr>
            <a:normAutofit/>
          </a:bodyPr>
          <a:lstStyle/>
          <a:p>
            <a:pPr eaLnBrk="1" hangingPunct="1"/>
            <a:r>
              <a:rPr lang="en-US" altLang="en-US" sz="4000" b="1">
                <a:solidFill>
                  <a:srgbClr val="00B050"/>
                </a:solidFill>
              </a:rPr>
              <a:t>Excretory System</a:t>
            </a:r>
            <a:r>
              <a:rPr lang="en-US" altLang="en-US" sz="4000">
                <a:solidFill>
                  <a:srgbClr val="00B050"/>
                </a:solidFill>
              </a:rPr>
              <a:t> </a:t>
            </a:r>
          </a:p>
        </p:txBody>
      </p:sp>
      <p:sp>
        <p:nvSpPr>
          <p:cNvPr id="16387" name="Rectangle 3">
            <a:extLst>
              <a:ext uri="{FF2B5EF4-FFF2-40B4-BE49-F238E27FC236}">
                <a16:creationId xmlns:a16="http://schemas.microsoft.com/office/drawing/2014/main" id="{747292D5-3D8A-4782-B0C7-68BB4670F215}"/>
              </a:ext>
            </a:extLst>
          </p:cNvPr>
          <p:cNvSpPr>
            <a:spLocks noGrp="1" noChangeArrowheads="1"/>
          </p:cNvSpPr>
          <p:nvPr>
            <p:ph idx="1"/>
          </p:nvPr>
        </p:nvSpPr>
        <p:spPr>
          <a:xfrm>
            <a:off x="2113429" y="1327778"/>
            <a:ext cx="8915400" cy="3777622"/>
          </a:xfrm>
        </p:spPr>
        <p:txBody>
          <a:bodyPr>
            <a:normAutofit/>
          </a:bodyPr>
          <a:lstStyle/>
          <a:p>
            <a:pPr eaLnBrk="1" hangingPunct="1"/>
            <a:r>
              <a:rPr lang="en-US" altLang="en-US" sz="2800" b="1" u="sng"/>
              <a:t>Liver </a:t>
            </a:r>
          </a:p>
          <a:p>
            <a:pPr lvl="1" eaLnBrk="1" hangingPunct="1"/>
            <a:r>
              <a:rPr lang="en-US" altLang="en-US" sz="2800"/>
              <a:t>Breaks down and gets rid of excess amino acids</a:t>
            </a:r>
          </a:p>
          <a:p>
            <a:pPr lvl="1" eaLnBrk="1" hangingPunct="1"/>
            <a:r>
              <a:rPr lang="en-US" altLang="en-US" sz="2800"/>
              <a:t>Converts amino acids to urea</a:t>
            </a:r>
          </a:p>
          <a:p>
            <a:pPr lvl="1" eaLnBrk="1" hangingPunct="1"/>
            <a:r>
              <a:rPr lang="en-US" altLang="en-US" sz="2800"/>
              <a:t>Breaks down red blood cells </a:t>
            </a:r>
          </a:p>
        </p:txBody>
      </p:sp>
      <p:pic>
        <p:nvPicPr>
          <p:cNvPr id="9220" name="Picture 4" descr="Liver-2">
            <a:extLst>
              <a:ext uri="{FF2B5EF4-FFF2-40B4-BE49-F238E27FC236}">
                <a16:creationId xmlns:a16="http://schemas.microsoft.com/office/drawing/2014/main" id="{C1F39D8D-BDA5-4AE4-825E-0B74086FF6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102100"/>
            <a:ext cx="43434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8850">
            <a:extLst>
              <a:ext uri="{FF2B5EF4-FFF2-40B4-BE49-F238E27FC236}">
                <a16:creationId xmlns:a16="http://schemas.microsoft.com/office/drawing/2014/main" id="{F37EBBA6-BD9E-4881-A11D-F0AEA66AA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3641411"/>
            <a:ext cx="3922059"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a:extLst>
              <a:ext uri="{FF2B5EF4-FFF2-40B4-BE49-F238E27FC236}">
                <a16:creationId xmlns:a16="http://schemas.microsoft.com/office/drawing/2014/main" id="{B4981F30-199F-4668-B5F9-7EC0760530B3}"/>
              </a:ext>
            </a:extLst>
          </p:cNvPr>
          <p:cNvSpPr>
            <a:spLocks noGrp="1"/>
          </p:cNvSpPr>
          <p:nvPr>
            <p:ph type="ftr" sz="quarter" idx="11"/>
          </p:nvPr>
        </p:nvSpPr>
        <p:spPr/>
        <p:txBody>
          <a:bodyPr/>
          <a:lstStyle/>
          <a:p>
            <a:r>
              <a:rPr lang="en-US"/>
              <a:t>Prepared by Amobi Soft Copy Publishers- 0706 851 439</a:t>
            </a:r>
            <a:endParaRPr lang="en-US" dirty="0"/>
          </a:p>
        </p:txBody>
      </p:sp>
      <p:sp>
        <p:nvSpPr>
          <p:cNvPr id="3" name="Slide Number Placeholder 2">
            <a:extLst>
              <a:ext uri="{FF2B5EF4-FFF2-40B4-BE49-F238E27FC236}">
                <a16:creationId xmlns:a16="http://schemas.microsoft.com/office/drawing/2014/main" id="{25C794AA-FD5C-45A3-9FE8-E24661366578}"/>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linds(horizontal)">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linds(horizontal)">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17" dur="500"/>
                                        <p:tgtEl>
                                          <p:spTgt spid="16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22" dur="500"/>
                                        <p:tgtEl>
                                          <p:spTgt spid="163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1284</Words>
  <Application>Microsoft Office PowerPoint</Application>
  <PresentationFormat>On-screen Show (4:3)</PresentationFormat>
  <Paragraphs>181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Century Gothic</vt:lpstr>
      <vt:lpstr>Wingdings 3</vt:lpstr>
      <vt:lpstr>Wisp</vt:lpstr>
      <vt:lpstr>Aim: why is the excretory system so important to all organisms</vt:lpstr>
      <vt:lpstr>Aim: why is the excretory system so important to all organisms</vt:lpstr>
      <vt:lpstr>Excretory System </vt:lpstr>
      <vt:lpstr>Excretory System </vt:lpstr>
      <vt:lpstr>Excretion </vt:lpstr>
      <vt:lpstr>Excretory System </vt:lpstr>
      <vt:lpstr>Excretory System</vt:lpstr>
      <vt:lpstr>Excretory System </vt:lpstr>
      <vt:lpstr>Excretory System </vt:lpstr>
      <vt:lpstr>Excretory System </vt:lpstr>
      <vt:lpstr>PowerPoint Presentation</vt:lpstr>
      <vt:lpstr>Questions</vt:lpstr>
      <vt:lpstr>Questions</vt:lpstr>
      <vt:lpstr>Aim: how would a disruption in the excretory system affect your body?</vt:lpstr>
      <vt:lpstr>Aim: How does the build up of waste affect our body’s?</vt:lpstr>
      <vt:lpstr>Urinary System </vt:lpstr>
      <vt:lpstr>Urinary System</vt:lpstr>
      <vt:lpstr>Urinary System</vt:lpstr>
      <vt:lpstr>Urinary System</vt:lpstr>
      <vt:lpstr>Urinary System</vt:lpstr>
      <vt:lpstr>Urinary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Questions </vt:lpstr>
      <vt:lpstr>Questions</vt:lpstr>
      <vt:lpstr>Questions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Excretory System</dc:title>
  <dc:creator>Steve</dc:creator>
  <cp:lastModifiedBy>Amos Obiero</cp:lastModifiedBy>
  <cp:revision>12</cp:revision>
  <dcterms:created xsi:type="dcterms:W3CDTF">2008-12-01T00:08:53Z</dcterms:created>
  <dcterms:modified xsi:type="dcterms:W3CDTF">2020-08-04T13:16:15Z</dcterms:modified>
</cp:coreProperties>
</file>