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0"/>
  </p:notesMasterIdLst>
  <p:sldIdLst>
    <p:sldId id="293" r:id="rId2"/>
    <p:sldId id="294" r:id="rId3"/>
    <p:sldId id="295" r:id="rId4"/>
    <p:sldId id="296" r:id="rId5"/>
    <p:sldId id="297" r:id="rId6"/>
    <p:sldId id="291" r:id="rId7"/>
    <p:sldId id="299" r:id="rId8"/>
    <p:sldId id="256" r:id="rId9"/>
    <p:sldId id="275" r:id="rId10"/>
    <p:sldId id="276" r:id="rId11"/>
    <p:sldId id="282" r:id="rId12"/>
    <p:sldId id="277" r:id="rId13"/>
    <p:sldId id="278" r:id="rId14"/>
    <p:sldId id="279" r:id="rId15"/>
    <p:sldId id="286" r:id="rId16"/>
    <p:sldId id="285" r:id="rId17"/>
    <p:sldId id="287" r:id="rId18"/>
    <p:sldId id="28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o Michael" initials="MM" lastIdx="1" clrIdx="0">
    <p:extLst>
      <p:ext uri="{19B8F6BF-5375-455C-9EA6-DF929625EA0E}">
        <p15:presenceInfo xmlns:p15="http://schemas.microsoft.com/office/powerpoint/2012/main" userId="S::michaelkirabo@northgreen.ac.ug::465ee460-0d77-437f-9f7f-022dcef8c5c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0CB29-39F3-43FB-BF88-137A305BF28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5A2BE-DEB4-4282-9A7D-1A1294426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06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DC63-7C52-43D0-8630-DE08D42C32FD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8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62E52-CDA9-442C-8FB2-6C87C876515A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65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3125-9CE8-4472-B58E-D0345829C3C8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62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E5F7-70A9-45E6-B02E-7036A104EDCC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2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2109-13C1-4477-AFB3-CCC34F9AC910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08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8593-153E-4B62-9C53-20C9E6F31AC4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8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D0DE-FB77-448F-99D7-DD623C62262E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72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7EA7-95E9-4988-9376-63BA2EF3AE59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25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3C55-8365-44B0-8DBC-A0FBDC2B9D62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5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5371-E19E-4E43-B9E3-B882AE20F3BE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2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CD43-29E7-46D0-9D0A-66B1ECDFE139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8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4118B-9893-495C-99B8-7A1C919172A5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7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26572"/>
            <a:ext cx="10216360" cy="2717074"/>
          </a:xfrm>
        </p:spPr>
        <p:txBody>
          <a:bodyPr/>
          <a:lstStyle/>
          <a:p>
            <a:pPr algn="ctr"/>
            <a:r>
              <a:rPr lang="en-IE" b="1" dirty="0"/>
              <a:t>Rationale for the subjects in the curriculum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5891" y="3263060"/>
            <a:ext cx="7758712" cy="107210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Day Two Session 2</a:t>
            </a:r>
            <a:endParaRPr lang="en-US" sz="2000" dirty="0" smtClean="0"/>
          </a:p>
          <a:p>
            <a:pPr algn="ctr"/>
            <a:endParaRPr lang="en-GB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76251" y="4554583"/>
            <a:ext cx="7758712" cy="10721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algn="ctr">
              <a:spcBef>
                <a:spcPts val="1000"/>
              </a:spcBef>
              <a:buClr>
                <a:schemeClr val="accent1"/>
              </a:buClr>
              <a:buSzPct val="80000"/>
              <a:defRPr/>
            </a:pPr>
            <a:endParaRPr lang="en-GB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 algn="ctr">
              <a:spcBef>
                <a:spcPts val="1000"/>
              </a:spcBef>
              <a:buClr>
                <a:schemeClr val="accent1"/>
              </a:buClr>
              <a:buSzPct val="80000"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6062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5662"/>
            <a:ext cx="8596668" cy="4675701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There are many curriculum documents that were developed to support the Lower Secondary Reform.</a:t>
            </a:r>
          </a:p>
          <a:p>
            <a:pPr algn="just"/>
            <a:r>
              <a:rPr lang="en-US" sz="2400" dirty="0"/>
              <a:t> One of them and  most important is the syllabus document. </a:t>
            </a:r>
          </a:p>
          <a:p>
            <a:pPr algn="just"/>
            <a:r>
              <a:rPr lang="en-US" sz="2400" dirty="0"/>
              <a:t>Each subject area developed a specific syllabus to take care of the competencies and Learning outcomes </a:t>
            </a:r>
          </a:p>
          <a:p>
            <a:pPr algn="just"/>
            <a:r>
              <a:rPr lang="en-US" sz="2400" dirty="0"/>
              <a:t>Each of the syllabuses takes care specific knowledge, understanding, skills, values and attitudes to be acquired in the specific. </a:t>
            </a:r>
          </a:p>
          <a:p>
            <a:pPr algn="just"/>
            <a:r>
              <a:rPr lang="en-US" sz="2400" dirty="0"/>
              <a:t>A syllabus therefore is a document for teaching in that it serves to outline the basic elements of the program of learning and teaching including what themes and topics to be covered in a specific learning 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6AD0-B38C-4CCA-9EFC-E3AF941E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the Syllabus document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D2C62-BED1-4D7D-9974-9BAB525A9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/>
              <a:t>The syllabus document has two divisions </a:t>
            </a:r>
          </a:p>
          <a:p>
            <a:pPr algn="just"/>
            <a:r>
              <a:rPr lang="en-US" sz="3200" dirty="0"/>
              <a:t>The Preliminary information </a:t>
            </a:r>
          </a:p>
          <a:p>
            <a:pPr algn="just"/>
            <a:r>
              <a:rPr lang="en-US" sz="3200" dirty="0"/>
              <a:t>The detailed syllabus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1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50224"/>
            <a:ext cx="8596668" cy="1320800"/>
          </a:xfrm>
        </p:spPr>
        <p:txBody>
          <a:bodyPr/>
          <a:lstStyle/>
          <a:p>
            <a:r>
              <a:rPr lang="en-US" dirty="0"/>
              <a:t>PRELIMINARY INFORMATION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It is a common practice by many readers not to read the preliminaries for different documents. </a:t>
            </a:r>
          </a:p>
          <a:p>
            <a:r>
              <a:rPr lang="en-US" sz="3200" dirty="0"/>
              <a:t>This information is important because it prepares  the reader for what is  in the main document.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Activity </a:t>
            </a:r>
            <a:r>
              <a:rPr lang="en-US" dirty="0" smtClean="0"/>
              <a:t>1 (15minutes)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/>
              <a:t>In groups, use the preliminary information in different subjects to:</a:t>
            </a:r>
          </a:p>
          <a:p>
            <a:pPr algn="just"/>
            <a:r>
              <a:rPr lang="en-US" sz="3200" dirty="0"/>
              <a:t> Discuss features of the curriculum that appear in this section.</a:t>
            </a:r>
          </a:p>
          <a:p>
            <a:pPr algn="just"/>
            <a:r>
              <a:rPr lang="en-IE" sz="3200" dirty="0"/>
              <a:t>State the importance of each of the features to the teacher and the learning process. </a:t>
            </a:r>
          </a:p>
          <a:p>
            <a:pPr algn="just"/>
            <a:r>
              <a:rPr lang="en-US" sz="3200" dirty="0"/>
              <a:t>Share in plenary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6691"/>
          </a:xfrm>
        </p:spPr>
        <p:txBody>
          <a:bodyPr/>
          <a:lstStyle/>
          <a:p>
            <a:pPr algn="ctr"/>
            <a:r>
              <a:rPr lang="en-US" dirty="0"/>
              <a:t>KEY 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1295"/>
            <a:ext cx="8596668" cy="445006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The preliminary information includes:</a:t>
            </a:r>
          </a:p>
          <a:p>
            <a:pPr algn="just"/>
            <a:r>
              <a:rPr lang="en-US" sz="2800" dirty="0"/>
              <a:t>The foreword, acknowledgement, aims of education, background to the curriculum, key learning outcomes, generic skills, cross-cutting issues, ICT integration, time allocation, rationale and the programme planner chart.</a:t>
            </a:r>
          </a:p>
          <a:p>
            <a:pPr algn="just"/>
            <a:r>
              <a:rPr lang="en-US" sz="2800" dirty="0"/>
              <a:t>Each one of them has a special message to convey to the reader which is linked to the main syllabus document.</a:t>
            </a:r>
          </a:p>
          <a:p>
            <a:pPr algn="just"/>
            <a:r>
              <a:rPr lang="en-US" sz="2800" dirty="0"/>
              <a:t>It is important to read and internalize them for better understanding of the document and support the learners.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517D-A641-4F82-9D95-C4E32E7F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</a:t>
            </a:r>
            <a:r>
              <a:rPr lang="en-US" dirty="0" smtClean="0"/>
              <a:t>2 (15 minutes)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57457-586A-4C3C-8A10-3CF46A10E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421"/>
            <a:ext cx="8596668" cy="436694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Using the </a:t>
            </a:r>
            <a:r>
              <a:rPr lang="en-US" sz="3200" dirty="0" smtClean="0"/>
              <a:t>sample of the detailed syllabus </a:t>
            </a:r>
            <a:r>
              <a:rPr lang="en-US" sz="3200" dirty="0"/>
              <a:t>provided:</a:t>
            </a:r>
          </a:p>
          <a:p>
            <a:pPr algn="just"/>
            <a:r>
              <a:rPr lang="en-US" sz="3200" dirty="0"/>
              <a:t>Identify the key features of the detailed syllabus </a:t>
            </a:r>
          </a:p>
          <a:p>
            <a:pPr algn="just"/>
            <a:r>
              <a:rPr lang="en-US" sz="3200" dirty="0"/>
              <a:t>Discuss </a:t>
            </a:r>
            <a:r>
              <a:rPr lang="en-US" sz="3200" dirty="0" smtClean="0"/>
              <a:t>the </a:t>
            </a:r>
            <a:r>
              <a:rPr lang="en-US" sz="3200" dirty="0"/>
              <a:t>importance of each one of </a:t>
            </a:r>
            <a:r>
              <a:rPr lang="en-US" sz="3200" dirty="0" smtClean="0"/>
              <a:t>the features</a:t>
            </a:r>
            <a:endParaRPr lang="en-US" sz="3200" dirty="0"/>
          </a:p>
          <a:p>
            <a:pPr algn="just"/>
            <a:r>
              <a:rPr lang="en-US" sz="3200" dirty="0"/>
              <a:t>Share in plenary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8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3BAE-AA05-4F11-8E0E-E714AE3A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3374"/>
            <a:ext cx="8596668" cy="815529"/>
          </a:xfrm>
        </p:spPr>
        <p:txBody>
          <a:bodyPr>
            <a:normAutofit fontScale="90000"/>
          </a:bodyPr>
          <a:lstStyle/>
          <a:p>
            <a:r>
              <a:rPr lang="en-US" dirty="0"/>
              <a:t>The detailed syllabus </a:t>
            </a:r>
            <a:r>
              <a:rPr lang="en-US" dirty="0" smtClean="0"/>
              <a:t>for Activity3 above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9C1CF-369A-4CC4-A0D7-2780B5ADB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25EDA76-A842-4AA0-B9ED-7074FFC2B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27036" r="52499" b="39630"/>
          <a:stretch>
            <a:fillRect/>
          </a:stretch>
        </p:blipFill>
        <p:spPr bwMode="auto">
          <a:xfrm>
            <a:off x="647208" y="770709"/>
            <a:ext cx="8798989" cy="5251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40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4E88-94FD-49E9-B8D4-59BA619E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47948"/>
          </a:xfrm>
        </p:spPr>
        <p:txBody>
          <a:bodyPr/>
          <a:lstStyle/>
          <a:p>
            <a:pPr algn="ctr"/>
            <a:r>
              <a:rPr lang="en-US" dirty="0"/>
              <a:t>KEY POINTS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9FCB4-38BA-4D1E-AF2E-5C971C2DD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59429"/>
            <a:ext cx="8596668" cy="45957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/>
              <a:t>The detailed syllabus has the following features</a:t>
            </a:r>
          </a:p>
          <a:p>
            <a:pPr algn="just"/>
            <a:r>
              <a:rPr lang="en-US" sz="2800" dirty="0"/>
              <a:t>Theme </a:t>
            </a:r>
          </a:p>
          <a:p>
            <a:pPr algn="just"/>
            <a:r>
              <a:rPr lang="en-US" sz="2800" dirty="0"/>
              <a:t>Topic </a:t>
            </a:r>
          </a:p>
          <a:p>
            <a:pPr algn="just"/>
            <a:r>
              <a:rPr lang="en-US" sz="2800" dirty="0"/>
              <a:t>Number of periods </a:t>
            </a:r>
          </a:p>
          <a:p>
            <a:pPr algn="just"/>
            <a:r>
              <a:rPr lang="en-US" sz="2800" dirty="0"/>
              <a:t>Competency</a:t>
            </a:r>
          </a:p>
          <a:p>
            <a:pPr algn="just"/>
            <a:r>
              <a:rPr lang="en-US" sz="2800" dirty="0"/>
              <a:t>Learning outcomes</a:t>
            </a:r>
          </a:p>
          <a:p>
            <a:pPr algn="just"/>
            <a:r>
              <a:rPr lang="en-US" sz="2800" dirty="0"/>
              <a:t>Suggested learning activities</a:t>
            </a:r>
          </a:p>
          <a:p>
            <a:pPr algn="just"/>
            <a:r>
              <a:rPr lang="en-US" sz="2800" dirty="0"/>
              <a:t>Sample assessment strategies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9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C4130-C1B6-4F72-A625-87A3BAE38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THANK YOU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5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SESSION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E" sz="3200" dirty="0"/>
              <a:t>To appreciate the rationale for each of the subjects</a:t>
            </a:r>
          </a:p>
          <a:p>
            <a:pPr algn="just"/>
            <a:r>
              <a:rPr lang="en-IE" sz="3200" dirty="0"/>
              <a:t>To appreciate the subject contribution to </a:t>
            </a:r>
            <a:r>
              <a:rPr lang="en-US" sz="3200" dirty="0"/>
              <a:t>Key Learning Outcomes, Generic Skills, Values and Cross- Cutting Issues</a:t>
            </a:r>
            <a:endParaRPr lang="en-IE" sz="3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The curriculum menu has a number of subjects </a:t>
            </a:r>
          </a:p>
          <a:p>
            <a:pPr algn="just"/>
            <a:r>
              <a:rPr lang="en-US" sz="3200" dirty="0"/>
              <a:t>Each of the subjects has a rationale as to why it was included on the curriculum menu.</a:t>
            </a:r>
          </a:p>
          <a:p>
            <a:pPr algn="just"/>
            <a:r>
              <a:rPr lang="en-US" sz="3200" dirty="0"/>
              <a:t>A rationale is brief description of what  a particular subject will provide to the learner who goes through that programme of study.</a:t>
            </a:r>
          </a:p>
          <a:p>
            <a:endParaRPr lang="en-US" sz="3200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Activity </a:t>
            </a:r>
            <a:r>
              <a:rPr lang="en-US" sz="4800" dirty="0" smtClean="0"/>
              <a:t>1(10 minutes)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E" sz="3200" dirty="0"/>
              <a:t>In groups, discuss the significance of your subject in the revised curriculum. </a:t>
            </a:r>
          </a:p>
          <a:p>
            <a:pPr algn="just"/>
            <a:r>
              <a:rPr lang="en-IE" sz="3200" dirty="0"/>
              <a:t>Compare the discussion outcome with the rationale for the subject as stated in the  syllabus document and come up with the relationship between the two.</a:t>
            </a:r>
          </a:p>
          <a:p>
            <a:pPr algn="just"/>
            <a:r>
              <a:rPr lang="en-IE" sz="3200" dirty="0"/>
              <a:t>Present in plenary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POINTS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Each subject has a rationale on the curriculum menu</a:t>
            </a:r>
          </a:p>
          <a:p>
            <a:pPr algn="just"/>
            <a:r>
              <a:rPr lang="en-US" sz="3200" dirty="0"/>
              <a:t>It is important to understand the rationale before you read the rest of the document. </a:t>
            </a:r>
          </a:p>
          <a:p>
            <a:pPr algn="just"/>
            <a:r>
              <a:rPr lang="en-US" sz="3200" dirty="0"/>
              <a:t>Each of the subjects holds a special place in the curriculum because of the knowledge, understandings, skills, values and skills it provides to the learner.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FDED-2482-4C6C-B318-4B8B4107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Activity </a:t>
            </a:r>
            <a:r>
              <a:rPr lang="en-US" b="1" dirty="0" smtClean="0"/>
              <a:t>2 (10 minutes)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3FE01-9337-4BEA-A80A-135763D8C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3303"/>
            <a:ext cx="8596668" cy="4108059"/>
          </a:xfrm>
        </p:spPr>
        <p:txBody>
          <a:bodyPr/>
          <a:lstStyle/>
          <a:p>
            <a:pPr algn="just"/>
            <a:r>
              <a:rPr lang="en-US" sz="3200" dirty="0" smtClean="0"/>
              <a:t>Work </a:t>
            </a:r>
            <a:r>
              <a:rPr lang="en-US" sz="3200" dirty="0"/>
              <a:t>in  subject groups, discuss your subject contribution to the  Key Learning Outcomes, Generic Skills, Values and Cross- Cutting Issues</a:t>
            </a:r>
          </a:p>
          <a:p>
            <a:pPr algn="just"/>
            <a:r>
              <a:rPr lang="en-US" sz="3200" dirty="0"/>
              <a:t>Share in plenary</a:t>
            </a:r>
            <a:endParaRPr lang="en-GB" sz="3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5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A3B66-0F70-4BD2-B10E-F9CA00F6D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THANK YOU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043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F7D5-F87A-4BD1-912A-B1285263D9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FEATURES OF THE OF THE SYLLABUS DOCUMENT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41926" y="4131439"/>
            <a:ext cx="3560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Day Two Session 3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9508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SESSION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E" sz="2800" dirty="0"/>
              <a:t>Understand what is meant by syllabus </a:t>
            </a:r>
          </a:p>
          <a:p>
            <a:pPr algn="just"/>
            <a:r>
              <a:rPr lang="en-IE" sz="2800" dirty="0"/>
              <a:t>Identify the key features of the syllabus document in specific subjects</a:t>
            </a:r>
          </a:p>
          <a:p>
            <a:pPr algn="just"/>
            <a:r>
              <a:rPr lang="en-IE" sz="2800" dirty="0"/>
              <a:t>Appreciate the importance of each of the features in the syllabus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1126</TotalTime>
  <Words>606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Rationale for the subjects in the curriculum</vt:lpstr>
      <vt:lpstr>SESSION OUTCOMES</vt:lpstr>
      <vt:lpstr>INTRODUCTION</vt:lpstr>
      <vt:lpstr>Activity 1(10 minutes)</vt:lpstr>
      <vt:lpstr>KEY POINTS </vt:lpstr>
      <vt:lpstr>Activity 2 (10 minutes)</vt:lpstr>
      <vt:lpstr>PowerPoint Presentation</vt:lpstr>
      <vt:lpstr>FEATURES OF THE OF THE SYLLABUS DOCUMENT  </vt:lpstr>
      <vt:lpstr>SESSION OUTCOMES</vt:lpstr>
      <vt:lpstr>INTRODUCTION</vt:lpstr>
      <vt:lpstr>Features of the Syllabus document</vt:lpstr>
      <vt:lpstr>PRELIMINARY INFORMATION </vt:lpstr>
      <vt:lpstr>Activity 1 (15minutes)</vt:lpstr>
      <vt:lpstr>KEY POINTS</vt:lpstr>
      <vt:lpstr>Activity 2 (15 minutes)</vt:lpstr>
      <vt:lpstr>The detailed syllabus for Activity3 above</vt:lpstr>
      <vt:lpstr>KEY POINTS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 OF THE OF THE SYLLABUS DOCUMENT</dc:title>
  <dc:creator>Moro Michael</dc:creator>
  <cp:lastModifiedBy>TUHAME MOSES</cp:lastModifiedBy>
  <cp:revision>127</cp:revision>
  <dcterms:created xsi:type="dcterms:W3CDTF">2020-08-12T06:24:57Z</dcterms:created>
  <dcterms:modified xsi:type="dcterms:W3CDTF">2020-08-28T11:21:04Z</dcterms:modified>
</cp:coreProperties>
</file>