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6" r:id="rId2"/>
    <p:sldId id="285" r:id="rId3"/>
    <p:sldId id="289" r:id="rId4"/>
    <p:sldId id="282" r:id="rId5"/>
    <p:sldId id="27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2" r:id="rId16"/>
    <p:sldId id="297" r:id="rId17"/>
    <p:sldId id="298" r:id="rId18"/>
    <p:sldId id="296" r:id="rId19"/>
    <p:sldId id="290" r:id="rId20"/>
    <p:sldId id="291" r:id="rId21"/>
    <p:sldId id="294" r:id="rId22"/>
    <p:sldId id="295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30A99-ECF4-47E2-AC6D-9CE3A430C6BE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F6F4-061C-4215-A5F9-4A95A02F2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BF6F4-061C-4215-A5F9-4A95A02F2B4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A1EF-515A-4423-A074-442542982152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8D55-81B1-482D-AE29-0CC06C5211F4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725-38C8-439D-A43C-55211D03A671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5467-6D38-4C92-9422-EF0921D3BE15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3680-041B-4EBF-A9E8-A2B15E119EEE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F6FB-8C28-4765-9B8A-A65DF24EF783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4A11-9625-45CC-BDF4-6A36E8D02AE7}" type="datetime1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E6F-9A28-4C94-827D-A96B8E01EAF4}" type="datetime1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0179-CDCE-4E12-A2BD-92D157044609}" type="datetime1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F942-4AAE-44C0-9817-EDAACA568A97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08A9-A1D9-45C8-88F0-A60E9E59A9C3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1F6B9-69E1-44F9-929E-DAF63FCCC46F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676400"/>
            <a:ext cx="6705600" cy="3230562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F</a:t>
            </a:r>
            <a:r>
              <a:rPr lang="en-US" sz="5400" b="1" dirty="0" smtClean="0"/>
              <a:t>ormative Assessment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3800" dirty="0" smtClean="0"/>
              <a:t>Day 3-Session 4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endParaRPr lang="en-US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Assessment of learning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600" dirty="0" smtClean="0"/>
              <a:t>These are </a:t>
            </a:r>
            <a:r>
              <a:rPr lang="en-US" sz="3600" dirty="0"/>
              <a:t>strategies designed to confirm what students know, demonstrate </a:t>
            </a:r>
            <a:r>
              <a:rPr lang="en-US" sz="3600" dirty="0" smtClean="0"/>
              <a:t>whether they </a:t>
            </a:r>
            <a:r>
              <a:rPr lang="en-US" sz="3600" dirty="0"/>
              <a:t>have met </a:t>
            </a:r>
            <a:r>
              <a:rPr lang="en-US" sz="3600" dirty="0" smtClean="0"/>
              <a:t>the intended learning </a:t>
            </a:r>
            <a:r>
              <a:rPr lang="en-US" sz="3600" dirty="0"/>
              <a:t>outcomes </a:t>
            </a:r>
            <a:r>
              <a:rPr lang="en-US" sz="3600" dirty="0" smtClean="0"/>
              <a:t>and to certify the level of their attainments.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 </a:t>
            </a:r>
            <a:r>
              <a:rPr lang="en-US" sz="3600" dirty="0" smtClean="0"/>
              <a:t>It </a:t>
            </a:r>
            <a:r>
              <a:rPr lang="en-US" sz="3600" dirty="0"/>
              <a:t>is a way to see what the students can do after a certain level of </a:t>
            </a:r>
            <a:r>
              <a:rPr lang="en-US" sz="3600" dirty="0" smtClean="0"/>
              <a:t> studying.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Its an </a:t>
            </a:r>
            <a:r>
              <a:rPr lang="en-US" sz="3600" dirty="0"/>
              <a:t>assessment that becomes </a:t>
            </a:r>
            <a:r>
              <a:rPr lang="en-US" sz="3600" dirty="0" smtClean="0"/>
              <a:t>public.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Purpose for Assessment  of learning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 </a:t>
            </a:r>
            <a:r>
              <a:rPr lang="en-US" dirty="0"/>
              <a:t>gather relevant information about student performance </a:t>
            </a:r>
            <a:r>
              <a:rPr lang="en-US" dirty="0" smtClean="0"/>
              <a:t>and progress plans. 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determine student </a:t>
            </a:r>
            <a:r>
              <a:rPr lang="en-US" dirty="0" smtClean="0"/>
              <a:t>interests, </a:t>
            </a:r>
            <a:r>
              <a:rPr lang="en-US" dirty="0"/>
              <a:t>to make judgments about their learning </a:t>
            </a:r>
            <a:r>
              <a:rPr lang="en-US" dirty="0" smtClean="0"/>
              <a:t>Records.</a:t>
            </a:r>
            <a:endParaRPr lang="en-US" dirty="0"/>
          </a:p>
          <a:p>
            <a:pPr algn="just"/>
            <a:r>
              <a:rPr lang="en-US" dirty="0"/>
              <a:t> </a:t>
            </a:r>
            <a:r>
              <a:rPr lang="en-US" dirty="0" smtClean="0"/>
              <a:t>Its</a:t>
            </a:r>
            <a:r>
              <a:rPr lang="en-US" sz="2800" dirty="0" smtClean="0"/>
              <a:t> Summative usually</a:t>
            </a:r>
            <a:r>
              <a:rPr lang="en-US" dirty="0" smtClean="0"/>
              <a:t> </a:t>
            </a:r>
            <a:r>
              <a:rPr lang="en-US" dirty="0"/>
              <a:t>done at the end of a </a:t>
            </a:r>
            <a:r>
              <a:rPr lang="en-US" dirty="0" smtClean="0"/>
              <a:t>task, project, </a:t>
            </a:r>
            <a:r>
              <a:rPr lang="en-US" dirty="0"/>
              <a:t>unit of work </a:t>
            </a:r>
            <a:r>
              <a:rPr lang="en-US" dirty="0" smtClean="0"/>
              <a:t>etc.</a:t>
            </a:r>
          </a:p>
          <a:p>
            <a:pPr algn="just"/>
            <a:r>
              <a:rPr lang="en-US" dirty="0" smtClean="0"/>
              <a:t>Assessment of learning is commonly done </a:t>
            </a:r>
            <a:r>
              <a:rPr lang="en-US" dirty="0"/>
              <a:t>for </a:t>
            </a:r>
            <a:r>
              <a:rPr lang="en-US" dirty="0" smtClean="0"/>
              <a:t> education </a:t>
            </a:r>
            <a:r>
              <a:rPr lang="en-US" dirty="0"/>
              <a:t>accountability.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Methodology 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C:\Users\TwineSaid_2\Documents\of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4953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Assessment as learning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sz="3300" dirty="0" smtClean="0"/>
              <a:t>This is where learners use the individual  self-assessment (or assessment by peers)  </a:t>
            </a:r>
            <a:r>
              <a:rPr lang="en-US" sz="3300" dirty="0"/>
              <a:t>to monitor their own </a:t>
            </a:r>
            <a:r>
              <a:rPr lang="en-US" sz="3300" dirty="0" smtClean="0"/>
              <a:t>learning progress.</a:t>
            </a:r>
          </a:p>
          <a:p>
            <a:pPr algn="just"/>
            <a:endParaRPr lang="en-US" sz="3300" dirty="0" smtClean="0"/>
          </a:p>
          <a:p>
            <a:pPr algn="just"/>
            <a:r>
              <a:rPr lang="en-US" sz="3300" dirty="0" smtClean="0"/>
              <a:t>Its </a:t>
            </a:r>
            <a:r>
              <a:rPr lang="en-US" sz="3300" dirty="0"/>
              <a:t>characterized by students reflecting on their own </a:t>
            </a:r>
            <a:r>
              <a:rPr lang="en-US" sz="3300" dirty="0" smtClean="0"/>
              <a:t>learning, taking records and </a:t>
            </a:r>
            <a:r>
              <a:rPr lang="en-US" sz="3300" dirty="0"/>
              <a:t>making adjustments so that they achieve deeper understanding</a:t>
            </a:r>
            <a:r>
              <a:rPr lang="en-US" sz="33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Purpose of assessment as learning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confidence </a:t>
            </a:r>
          </a:p>
          <a:p>
            <a:r>
              <a:rPr lang="en-US" dirty="0" smtClean="0"/>
              <a:t>Academic self actualization </a:t>
            </a:r>
          </a:p>
          <a:p>
            <a:r>
              <a:rPr lang="en-US" dirty="0" smtClean="0"/>
              <a:t>For self esteem and motivation</a:t>
            </a:r>
          </a:p>
          <a:p>
            <a:r>
              <a:rPr lang="en-US" dirty="0" smtClean="0"/>
              <a:t>For reflection and monitoring of self progress</a:t>
            </a:r>
          </a:p>
          <a:p>
            <a:r>
              <a:rPr lang="en-US" dirty="0" smtClean="0"/>
              <a:t>Use of readily accessible knowledge </a:t>
            </a:r>
          </a:p>
          <a:p>
            <a:r>
              <a:rPr lang="en-US" dirty="0" smtClean="0"/>
              <a:t>For self judgment and adjustments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Methodology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C:\Users\TwineSaid_2\Documents\self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5019473" cy="3276600"/>
          </a:xfrm>
          <a:prstGeom prst="rect">
            <a:avLst/>
          </a:prstGeom>
          <a:noFill/>
        </p:spPr>
      </p:pic>
      <p:pic>
        <p:nvPicPr>
          <p:cNvPr id="4" name="Picture 2" descr="C:\Users\TwineSaid_2\Documents\re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1065" y="3352800"/>
            <a:ext cx="4418135" cy="306324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Purpose of Formative Assessment in the CBC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449763"/>
          </a:xfrm>
        </p:spPr>
        <p:txBody>
          <a:bodyPr/>
          <a:lstStyle/>
          <a:p>
            <a:pPr algn="just"/>
            <a:r>
              <a:rPr lang="en-US" dirty="0" smtClean="0"/>
              <a:t>Learning experiences are constructed to develop KUSVA, so learning progress should be systematically monitored to obtain the desired outcome through answering the following questions</a:t>
            </a:r>
          </a:p>
          <a:p>
            <a:pPr marL="1371600" lvl="2" indent="-457200" algn="just">
              <a:buFont typeface="+mj-lt"/>
              <a:buAutoNum type="alphaLcPeriod"/>
            </a:pPr>
            <a:r>
              <a:rPr lang="en-US" dirty="0" smtClean="0"/>
              <a:t>What students know (now)</a:t>
            </a:r>
          </a:p>
          <a:p>
            <a:pPr marL="1371600" lvl="2" indent="-457200" algn="just">
              <a:buFont typeface="+mj-lt"/>
              <a:buAutoNum type="alphaLcPeriod"/>
            </a:pPr>
            <a:r>
              <a:rPr lang="en-US" dirty="0" smtClean="0"/>
              <a:t>What should be done (next)</a:t>
            </a:r>
          </a:p>
          <a:p>
            <a:pPr marL="1371600" lvl="2" indent="-457200" algn="just">
              <a:buFont typeface="+mj-lt"/>
              <a:buAutoNum type="alphaLcPeriod"/>
            </a:pPr>
            <a:r>
              <a:rPr lang="en-US" dirty="0" smtClean="0"/>
              <a:t>What should </a:t>
            </a:r>
            <a:r>
              <a:rPr lang="en-US" smtClean="0"/>
              <a:t>they be (destination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Formative Assessment Strategies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3400" y="1194135"/>
          <a:ext cx="8077200" cy="513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690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Support</a:t>
                      </a:r>
                      <a:r>
                        <a:rPr lang="en-US" sz="2400" baseline="0" dirty="0" smtClean="0"/>
                        <a:t> Strategy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Category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5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Observation of learners</a:t>
                      </a:r>
                      <a:r>
                        <a:rPr lang="en-US" sz="2400" baseline="0" dirty="0" smtClean="0"/>
                        <a:t> during the learning activities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Observation of</a:t>
                      </a:r>
                      <a:r>
                        <a:rPr lang="en-US" sz="2400" baseline="0" dirty="0" smtClean="0"/>
                        <a:t> actions, talks, attitudes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Self assessment by learners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Conversation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0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Peer feedback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Conversation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Use of questioning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Conversation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0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Effective teacher feedback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Conversation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0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Formative use summative assessment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Product</a:t>
                      </a:r>
                      <a:r>
                        <a:rPr lang="en-US" sz="2400" baseline="0" dirty="0" smtClean="0"/>
                        <a:t> evaluation of the output at the of a specific cycle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Take home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Using your subject syllabus,</a:t>
            </a:r>
          </a:p>
          <a:p>
            <a:pPr marL="514350" indent="-514350">
              <a:buAutoNum type="arabicPeriod"/>
            </a:pPr>
            <a:r>
              <a:rPr lang="en-US" dirty="0" smtClean="0"/>
              <a:t>Select one learning outcome from any of the topics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2. Identify ways in which you can perform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Assessment for learning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Assessment as learning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Assessment of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Activity   3 (10 min)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In groups;</a:t>
            </a:r>
          </a:p>
          <a:p>
            <a:pPr marL="514350" indent="-514350" algn="just">
              <a:buAutoNum type="alphaLcParenR"/>
            </a:pPr>
            <a:r>
              <a:rPr lang="en-US" dirty="0" smtClean="0"/>
              <a:t>Use the available resources within the workshop room to produce a ball that can be used to play safely</a:t>
            </a:r>
          </a:p>
          <a:p>
            <a:pPr marL="514350" indent="-514350" algn="just">
              <a:buAutoNum type="alphaLcParenR"/>
            </a:pPr>
            <a:r>
              <a:rPr lang="en-US" dirty="0" smtClean="0"/>
              <a:t>Document your procedure on a chart for display.</a:t>
            </a:r>
          </a:p>
          <a:p>
            <a:pPr marL="514350" indent="-514350" algn="just">
              <a:buAutoNum type="alphaLcParenR"/>
            </a:pPr>
            <a:r>
              <a:rPr lang="en-US" dirty="0" smtClean="0"/>
              <a:t>Score your ball on the scale of 1-5</a:t>
            </a:r>
          </a:p>
          <a:p>
            <a:pPr marL="514350" indent="-514350" algn="just">
              <a:buAutoNum type="alphaLcParenR"/>
            </a:pPr>
            <a:r>
              <a:rPr lang="en-US" dirty="0" smtClean="0"/>
              <a:t>Now exchange the ball with another group to score you.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Session </a:t>
            </a:r>
            <a:r>
              <a:rPr lang="en-US" b="1" dirty="0" smtClean="0">
                <a:solidFill>
                  <a:srgbClr val="0070C0"/>
                </a:solidFill>
              </a:rPr>
              <a:t>Outcomes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1. Clarify the relationship between teaching, learning and outcomes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dirty="0" smtClean="0"/>
              <a:t>2. To understand the meaning  and differences between;</a:t>
            </a:r>
          </a:p>
          <a:p>
            <a:pPr lvl="2" algn="just"/>
            <a:r>
              <a:rPr lang="en-US" sz="2800" dirty="0" smtClean="0"/>
              <a:t>Assessment for learning</a:t>
            </a:r>
          </a:p>
          <a:p>
            <a:pPr lvl="2" algn="just"/>
            <a:r>
              <a:rPr lang="en-US" sz="2800" dirty="0" smtClean="0"/>
              <a:t>Assessment of learning</a:t>
            </a:r>
          </a:p>
          <a:p>
            <a:pPr lvl="2" algn="just"/>
            <a:r>
              <a:rPr lang="en-US" sz="2800" dirty="0" smtClean="0"/>
              <a:t>Assessment as learning</a:t>
            </a:r>
          </a:p>
          <a:p>
            <a:pPr lvl="2" algn="just"/>
            <a:endParaRPr lang="en-US" sz="1400" dirty="0" smtClean="0"/>
          </a:p>
          <a:p>
            <a:pPr algn="just">
              <a:buNone/>
            </a:pPr>
            <a:r>
              <a:rPr lang="en-US" dirty="0" smtClean="0"/>
              <a:t>3. Apply the formative assessment in your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Triangulation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382000" cy="50593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It’s a form of assessment method that involves the teacher collecting evidence from three different sources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</a:p>
          <a:p>
            <a:pPr lvl="2" algn="just"/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00B050"/>
                </a:solidFill>
              </a:rPr>
              <a:t>bservation</a:t>
            </a:r>
          </a:p>
          <a:p>
            <a:pPr lvl="2" algn="just"/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onversation</a:t>
            </a:r>
          </a:p>
          <a:p>
            <a:pPr lvl="2" algn="just"/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00B050"/>
                </a:solidFill>
              </a:rPr>
              <a:t>roduct   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C:\Users\TwineSaid_2\Documents\treu.png"/>
          <p:cNvPicPr>
            <a:picLocks/>
          </p:cNvPicPr>
          <p:nvPr/>
        </p:nvPicPr>
        <p:blipFill>
          <a:blip r:embed="rId2"/>
          <a:srcRect l="9341" t="17230" r="7754" b="17231"/>
          <a:stretch>
            <a:fillRect/>
          </a:stretch>
        </p:blipFill>
        <p:spPr bwMode="auto">
          <a:xfrm>
            <a:off x="3810000" y="28194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  4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In your groups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Check in your respective syllabus books and pick out a learning activity that demonstrates triangulation. </a:t>
            </a:r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Prepare this and present to plenary.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Application of Triangulation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C:\Users\TwineSaid_2\Documents\gagag.jpg"/>
          <p:cNvPicPr>
            <a:picLocks noGrp="1"/>
          </p:cNvPicPr>
          <p:nvPr>
            <p:ph idx="1"/>
          </p:nvPr>
        </p:nvPicPr>
        <p:blipFill>
          <a:blip r:embed="rId2"/>
          <a:srcRect r="1168" b="13115"/>
          <a:stretch>
            <a:fillRect/>
          </a:stretch>
        </p:blipFill>
        <p:spPr bwMode="auto">
          <a:xfrm>
            <a:off x="762000" y="1295400"/>
            <a:ext cx="7696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Take Home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In groups ;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Find out the challenges affecting the above 3 forms of  school based formative assessments.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Suggest their solutions.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Present your findings.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r>
              <a:rPr lang="en-US" b="1" dirty="0" smtClean="0"/>
              <a:t>THANK  YOU  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Formative Assessment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Brainstorm about these questions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What do you assess?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Why do you assess?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How do you assess?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When do you assess?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Where do you assess?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Whom do you assess?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What do you do after the assessment?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KEY POINTS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Formative Assessment </a:t>
            </a:r>
          </a:p>
          <a:p>
            <a:pPr algn="just"/>
            <a:r>
              <a:rPr lang="en-US" dirty="0" smtClean="0"/>
              <a:t>Many scholars agreed that it was an ideal way of molding a competent product of the learning process (Bloom, Hastings and </a:t>
            </a:r>
            <a:r>
              <a:rPr lang="en-US" dirty="0" err="1" smtClean="0"/>
              <a:t>Madduas</a:t>
            </a:r>
            <a:r>
              <a:rPr lang="en-US" dirty="0" smtClean="0"/>
              <a:t>, 1971)</a:t>
            </a:r>
          </a:p>
          <a:p>
            <a:pPr algn="just"/>
            <a:r>
              <a:rPr lang="en-US" dirty="0" smtClean="0"/>
              <a:t>It’s a range of formal and informal assessment procedures conducted by teachers during the learning process in order to modify teaching and learning activities so as to improve the learners attainments. </a:t>
            </a:r>
          </a:p>
          <a:p>
            <a:pPr algn="just"/>
            <a:r>
              <a:rPr lang="en-US" dirty="0" smtClean="0"/>
              <a:t>It has a number of types, forms / branches.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Activity    1 (10 minutes)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In your group;</a:t>
            </a:r>
          </a:p>
          <a:p>
            <a:pPr marL="514350" indent="-514350">
              <a:buAutoNum type="arabicPeriod"/>
            </a:pPr>
            <a:r>
              <a:rPr lang="en-US" sz="3600" dirty="0" smtClean="0"/>
              <a:t>Explain the term Assessment</a:t>
            </a:r>
          </a:p>
          <a:p>
            <a:pPr marL="514350" indent="-514350">
              <a:buAutoNum type="arabicPeriod"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2. Discuss the meaning of the terms ;</a:t>
            </a:r>
          </a:p>
          <a:p>
            <a:pPr>
              <a:buNone/>
            </a:pPr>
            <a:r>
              <a:rPr lang="en-US" sz="3600" dirty="0" smtClean="0"/>
              <a:t>a) assessment for learning</a:t>
            </a:r>
          </a:p>
          <a:p>
            <a:pPr>
              <a:buNone/>
            </a:pPr>
            <a:r>
              <a:rPr lang="en-US" sz="3600" dirty="0" smtClean="0"/>
              <a:t>b) assessment of learning</a:t>
            </a:r>
          </a:p>
          <a:p>
            <a:pPr>
              <a:buNone/>
            </a:pPr>
            <a:r>
              <a:rPr lang="en-US" sz="3600" dirty="0" smtClean="0"/>
              <a:t>c) assessment as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KEY POINTS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Assessment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dirty="0" smtClean="0"/>
              <a:t>Refers to a wide variety of tools that educators use to measure and document academic readiness, learning progress, skills acquisition or education needs of learners.</a:t>
            </a:r>
          </a:p>
          <a:p>
            <a:pPr algn="just">
              <a:buNone/>
            </a:pPr>
            <a:endParaRPr lang="en-US" sz="4000" b="1" dirty="0" smtClean="0"/>
          </a:p>
          <a:p>
            <a:pPr algn="just"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Assessment for learning</a:t>
            </a:r>
          </a:p>
          <a:p>
            <a:pPr algn="just"/>
            <a:r>
              <a:rPr lang="en-US" dirty="0" smtClean="0"/>
              <a:t>This is an approach to teaching and learning that creates feedback which is then used to improve students performance.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Assessment for learning involves a continuous ways of checks and balances in the teaching and the learning process.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Purpose of Assessment for learning (</a:t>
            </a:r>
            <a:r>
              <a:rPr lang="en-US" dirty="0" err="1" smtClean="0">
                <a:solidFill>
                  <a:srgbClr val="00B050"/>
                </a:solidFill>
              </a:rPr>
              <a:t>AfL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Enables teachers to determine next steps in advancing the student learning process.</a:t>
            </a:r>
          </a:p>
          <a:p>
            <a:pPr algn="just"/>
            <a:r>
              <a:rPr lang="en-US" dirty="0" smtClean="0"/>
              <a:t>Provides each learner with accurate formal /informal feedback to further his learning.</a:t>
            </a:r>
          </a:p>
          <a:p>
            <a:pPr algn="just"/>
            <a:r>
              <a:rPr lang="en-US" dirty="0" smtClean="0"/>
              <a:t>Helps learners to understand their own learning progress. </a:t>
            </a:r>
          </a:p>
          <a:p>
            <a:pPr algn="just"/>
            <a:r>
              <a:rPr lang="en-US" dirty="0" smtClean="0"/>
              <a:t>Deeply involves learners in peer and self assessment in course of teaching and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Purpose of </a:t>
            </a:r>
            <a:r>
              <a:rPr lang="en-US" dirty="0" err="1" smtClean="0">
                <a:solidFill>
                  <a:srgbClr val="00B050"/>
                </a:solidFill>
              </a:rPr>
              <a:t>AfL</a:t>
            </a:r>
            <a:r>
              <a:rPr lang="en-US" dirty="0" smtClean="0">
                <a:solidFill>
                  <a:srgbClr val="00B050"/>
                </a:solidFill>
              </a:rPr>
              <a:t> cont’d……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Allows teachers to frequently check their learners' progress as well as the effectiveness of their own practice.</a:t>
            </a:r>
          </a:p>
          <a:p>
            <a:pPr algn="just"/>
            <a:r>
              <a:rPr lang="en-US" dirty="0" smtClean="0"/>
              <a:t>Encourages the classroom culture of interaction between teachers and learners using the assessment tools.</a:t>
            </a:r>
          </a:p>
          <a:p>
            <a:pPr algn="just"/>
            <a:r>
              <a:rPr lang="en-US" dirty="0" smtClean="0"/>
              <a:t>Builds learners skills of learning to learn.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pic>
        <p:nvPicPr>
          <p:cNvPr id="4" name="Content Placeholder 3" descr="C:\Users\TwineSaid_2\Documents\circl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7239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729</Words>
  <Application>Microsoft Office PowerPoint</Application>
  <PresentationFormat>On-screen Show (4:3)</PresentationFormat>
  <Paragraphs>150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Formative Assessment  Day 3-Session 4 </vt:lpstr>
      <vt:lpstr>Session Outcomes</vt:lpstr>
      <vt:lpstr>Formative Assessment </vt:lpstr>
      <vt:lpstr>KEY POINTS</vt:lpstr>
      <vt:lpstr>Activity    1 (10 minutes)</vt:lpstr>
      <vt:lpstr>KEY POINTS</vt:lpstr>
      <vt:lpstr>Purpose of Assessment for learning (AfL)</vt:lpstr>
      <vt:lpstr>Purpose of AfL cont’d……</vt:lpstr>
      <vt:lpstr>Methodology </vt:lpstr>
      <vt:lpstr>Assessment of learning</vt:lpstr>
      <vt:lpstr>Purpose for Assessment  of learning</vt:lpstr>
      <vt:lpstr>Methodology </vt:lpstr>
      <vt:lpstr>Assessment as learning</vt:lpstr>
      <vt:lpstr>Purpose of assessment as learning</vt:lpstr>
      <vt:lpstr>Methodology</vt:lpstr>
      <vt:lpstr>Purpose of Formative Assessment in the CBC</vt:lpstr>
      <vt:lpstr>Formative Assessment Strategies</vt:lpstr>
      <vt:lpstr>Take home</vt:lpstr>
      <vt:lpstr>Activity   3 (10 min)</vt:lpstr>
      <vt:lpstr>Triangulation</vt:lpstr>
      <vt:lpstr>Activity  4 </vt:lpstr>
      <vt:lpstr>Application of Triangulation</vt:lpstr>
      <vt:lpstr>Take Home</vt:lpstr>
      <vt:lpstr>THANK 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 OF NATIONAL FACILITATORS</dc:title>
  <dc:creator>TwineSaid_2</dc:creator>
  <cp:lastModifiedBy>TUHAME MOSES</cp:lastModifiedBy>
  <cp:revision>67</cp:revision>
  <dcterms:created xsi:type="dcterms:W3CDTF">2020-08-12T16:27:22Z</dcterms:created>
  <dcterms:modified xsi:type="dcterms:W3CDTF">2020-08-28T12:01:43Z</dcterms:modified>
</cp:coreProperties>
</file>