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78" r:id="rId10"/>
    <p:sldId id="280" r:id="rId11"/>
    <p:sldId id="264" r:id="rId12"/>
    <p:sldId id="282" r:id="rId13"/>
    <p:sldId id="284" r:id="rId14"/>
    <p:sldId id="286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88612" autoAdjust="0"/>
  </p:normalViewPr>
  <p:slideViewPr>
    <p:cSldViewPr>
      <p:cViewPr varScale="1">
        <p:scale>
          <a:sx n="61" d="100"/>
          <a:sy n="61" d="100"/>
        </p:scale>
        <p:origin x="936" y="7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F226B-A329-43A2-BA8E-90932B738B0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77209-8B26-478A-8D07-187E1283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7209-8B26-478A-8D07-187E12836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5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very important that learners</a:t>
            </a:r>
            <a:r>
              <a:rPr lang="en-GB" baseline="0" dirty="0" smtClean="0"/>
              <a:t> appreciate the rationale for whatever they study and there by being able to the relate it to the world of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7209-8B26-478A-8D07-187E12836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BF69-A581-43EC-8C00-B800B11A1FA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4163-B51C-404A-B055-4C4A94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6000" dirty="0" smtClean="0"/>
              <a:t>Assessment for the World of Work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D5-S1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dirty="0" err="1" smtClean="0">
                <a:latin typeface="Century Gothic" panose="020B0502020202020204" pitchFamily="34" charset="0"/>
              </a:rPr>
              <a:t>DIT</a:t>
            </a:r>
            <a:r>
              <a:rPr lang="en-US" altLang="en-US" dirty="0" smtClean="0">
                <a:latin typeface="Century Gothic" panose="020B0502020202020204" pitchFamily="34" charset="0"/>
              </a:rPr>
              <a:t> Modules</a:t>
            </a:r>
            <a:endParaRPr lang="en-US" alt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5257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3600" dirty="0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Each of the pre-vocational subjects has </a:t>
            </a:r>
            <a:r>
              <a:rPr lang="en-GB" altLang="en-US" sz="3600" dirty="0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topics to </a:t>
            </a:r>
            <a:r>
              <a:rPr lang="en-GB" altLang="en-US" sz="3600" dirty="0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be assessed as modules at </a:t>
            </a:r>
            <a:r>
              <a:rPr lang="en-GB" altLang="en-US" sz="3600" dirty="0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the </a:t>
            </a:r>
            <a:r>
              <a:rPr lang="en-GB" altLang="en-US" sz="3600" dirty="0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end of senior 3 by </a:t>
            </a:r>
            <a:r>
              <a:rPr lang="en-GB" altLang="en-US" sz="3600" dirty="0" err="1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DIT</a:t>
            </a:r>
            <a:r>
              <a:rPr lang="en-GB" altLang="en-US" sz="3600" dirty="0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. </a:t>
            </a:r>
          </a:p>
          <a:p>
            <a:r>
              <a:rPr lang="en-GB" altLang="en-US" sz="3600" dirty="0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Focus will be on competences for the world of work </a:t>
            </a:r>
          </a:p>
          <a:p>
            <a:r>
              <a:rPr lang="en-GB" altLang="en-US" sz="3600" dirty="0" err="1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DIT</a:t>
            </a:r>
            <a:r>
              <a:rPr lang="en-GB" altLang="en-US" sz="3600" dirty="0" smtClean="0">
                <a:latin typeface="Century Gothic" panose="020B0502020202020204" pitchFamily="34" charset="0"/>
                <a:ea typeface="MS Mincho" pitchFamily="49" charset="-128"/>
                <a:cs typeface="Arial" panose="020B0604020202020204" pitchFamily="34" charset="0"/>
              </a:rPr>
              <a:t> will then award a certificate to candidates indicating the module </a:t>
            </a:r>
            <a:endParaRPr lang="en-US" altLang="en-US" sz="3600" dirty="0" smtClean="0">
              <a:latin typeface="Century Gothic" panose="020B0502020202020204" pitchFamily="34" charset="0"/>
              <a:ea typeface="MS Mincho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7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Activity </a:t>
            </a:r>
            <a:r>
              <a:rPr lang="en-GB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 your groups,</a:t>
            </a:r>
          </a:p>
          <a:p>
            <a:pPr marL="571500" indent="-571500">
              <a:buAutoNum type="romanLcParenR"/>
              <a:defRPr/>
            </a:pP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Discuss </a:t>
            </a:r>
            <a:r>
              <a:rPr lang="en-IE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the benefits of </a:t>
            </a: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Assessment </a:t>
            </a:r>
            <a:r>
              <a:rPr lang="en-IE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for the world of work to the learner and the country</a:t>
            </a: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?</a:t>
            </a:r>
          </a:p>
          <a:p>
            <a:pPr marL="571500" indent="-571500">
              <a:buAutoNum type="romanLcParenR"/>
              <a:defRPr/>
            </a:pP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Present in  a plenary</a:t>
            </a:r>
            <a:endParaRPr lang="en-IE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  <a:defRPr/>
            </a:pPr>
            <a:endParaRPr lang="en-IE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 smtClean="0">
                <a:latin typeface="Century Gothic" panose="020B0502020202020204" pitchFamily="34" charset="0"/>
              </a:rPr>
              <a:t>Activity </a:t>
            </a:r>
            <a:r>
              <a:rPr lang="en-US" altLang="en-US" sz="4800" b="1" dirty="0" smtClean="0">
                <a:latin typeface="Century Gothic" panose="020B0502020202020204" pitchFamily="34" charset="0"/>
              </a:rPr>
              <a:t>6</a:t>
            </a:r>
            <a:endParaRPr lang="en-US" altLang="en-US" sz="4800" b="1" dirty="0" smtClean="0">
              <a:latin typeface="Century Gothic" panose="020B0502020202020204" pitchFamily="34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Use the straws provided to make the possible tallest pole to hold the national flag.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What have you lea</a:t>
            </a: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</a:t>
            </a: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nt from this exercise?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4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1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7200" b="1" smtClean="0">
                <a:latin typeface="Century Gothic" panose="020B0502020202020204" pitchFamily="34" charset="0"/>
              </a:rPr>
              <a:t>Reflection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 3" panose="05040102010807070707" pitchFamily="18" charset="2"/>
              <a:buNone/>
            </a:pPr>
            <a:endParaRPr lang="en-US" altLang="en-US" sz="1800" smtClean="0">
              <a:latin typeface="Century Gothic" panose="020B0502020202020204" pitchFamily="34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altLang="en-US" sz="1800" smtClean="0">
              <a:latin typeface="Century Gothic" panose="020B0502020202020204" pitchFamily="34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 sz="4800" smtClean="0">
                <a:latin typeface="Century Gothic" panose="020B0502020202020204" pitchFamily="34" charset="0"/>
              </a:rPr>
              <a:t>Where in life do we have teamwork?</a:t>
            </a:r>
          </a:p>
        </p:txBody>
      </p:sp>
    </p:spTree>
    <p:extLst>
      <p:ext uri="{BB962C8B-B14F-4D97-AF65-F5344CB8AC3E}">
        <p14:creationId xmlns:p14="http://schemas.microsoft.com/office/powerpoint/2010/main" val="20908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en-US" b="1" dirty="0" smtClean="0">
                <a:latin typeface="Century Gothic" panose="020B0502020202020204" pitchFamily="34" charset="0"/>
              </a:rPr>
              <a:t>Wrap up</a:t>
            </a:r>
            <a:endParaRPr lang="en-US" altLang="en-US" b="1" dirty="0" smtClean="0">
              <a:latin typeface="Century Gothic" panose="020B0502020202020204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05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Assessment should focus on the mastery of skills needed for and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are 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competitive in the marketplace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DIT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US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DIT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does the Assessment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" t="40625" r="72839" b="35416"/>
          <a:stretch>
            <a:fillRect/>
          </a:stretch>
        </p:blipFill>
        <p:spPr bwMode="auto">
          <a:xfrm>
            <a:off x="611560" y="2852936"/>
            <a:ext cx="3168352" cy="182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nconventional Physical Education Activit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4944"/>
            <a:ext cx="2772470" cy="172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34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GB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Century Gothic" panose="020B0502020202020204" pitchFamily="34" charset="0"/>
              </a:rPr>
              <a:t/>
            </a:r>
            <a:br>
              <a:rPr lang="en-US" altLang="en-US" b="1" dirty="0" smtClean="0">
                <a:latin typeface="Century Gothic" panose="020B0502020202020204" pitchFamily="34" charset="0"/>
              </a:rPr>
            </a:br>
            <a:r>
              <a:rPr lang="en-US" altLang="en-US" b="1" dirty="0">
                <a:latin typeface="Century Gothic" panose="020B0502020202020204" pitchFamily="34" charset="0"/>
              </a:rPr>
              <a:t/>
            </a:r>
            <a:br>
              <a:rPr lang="en-US" altLang="en-US" b="1" dirty="0">
                <a:latin typeface="Century Gothic" panose="020B0502020202020204" pitchFamily="34" charset="0"/>
              </a:rPr>
            </a:br>
            <a:r>
              <a:rPr lang="en-US" altLang="en-US" b="1" dirty="0" smtClean="0">
                <a:latin typeface="Century Gothic" panose="020B0502020202020204" pitchFamily="34" charset="0"/>
              </a:rPr>
              <a:t/>
            </a:r>
            <a:br>
              <a:rPr lang="en-US" altLang="en-US" b="1" dirty="0" smtClean="0">
                <a:latin typeface="Century Gothic" panose="020B0502020202020204" pitchFamily="34" charset="0"/>
              </a:rPr>
            </a:br>
            <a:r>
              <a:rPr lang="en-US" altLang="en-US" b="1" dirty="0">
                <a:latin typeface="Century Gothic" panose="020B0502020202020204" pitchFamily="34" charset="0"/>
              </a:rPr>
              <a:t/>
            </a:r>
            <a:br>
              <a:rPr lang="en-US" altLang="en-US" b="1" dirty="0">
                <a:latin typeface="Century Gothic" panose="020B0502020202020204" pitchFamily="34" charset="0"/>
              </a:rPr>
            </a:br>
            <a:r>
              <a:rPr lang="en-US" altLang="en-US" b="1" dirty="0" smtClean="0">
                <a:latin typeface="Century Gothic" panose="020B0502020202020204" pitchFamily="34" charset="0"/>
              </a:rPr>
              <a:t>Session Outcomes</a:t>
            </a:r>
            <a:br>
              <a:rPr lang="en-US" altLang="en-US" b="1" dirty="0" smtClean="0">
                <a:latin typeface="Century Gothic" panose="020B0502020202020204" pitchFamily="34" charset="0"/>
              </a:rPr>
            </a:br>
            <a:r>
              <a:rPr lang="en-US" altLang="en-US" b="1" dirty="0" smtClean="0">
                <a:latin typeface="Century Gothic" panose="020B0502020202020204" pitchFamily="34" charset="0"/>
              </a:rPr>
              <a:t/>
            </a:r>
            <a:br>
              <a:rPr lang="en-US" altLang="en-US" b="1" dirty="0" smtClean="0">
                <a:latin typeface="Century Gothic" panose="020B0502020202020204" pitchFamily="34" charset="0"/>
              </a:rPr>
            </a:br>
            <a:r>
              <a:rPr lang="en-US" altLang="en-US" b="1" dirty="0" smtClean="0">
                <a:latin typeface="Century Gothic" panose="020B0502020202020204" pitchFamily="34" charset="0"/>
              </a:rPr>
              <a:t/>
            </a:r>
            <a:br>
              <a:rPr lang="en-US" altLang="en-US" b="1" dirty="0" smtClean="0">
                <a:latin typeface="Century Gothic" panose="020B0502020202020204" pitchFamily="34" charset="0"/>
              </a:rPr>
            </a:br>
            <a:r>
              <a:rPr lang="en-US" altLang="en-US" b="1" dirty="0" smtClean="0">
                <a:latin typeface="Century Gothic" panose="020B0502020202020204" pitchFamily="34" charset="0"/>
              </a:rPr>
              <a:t>By the end of the session the participants should:</a:t>
            </a:r>
            <a:br>
              <a:rPr lang="en-US" altLang="en-US" b="1" dirty="0" smtClean="0">
                <a:latin typeface="Century Gothic" panose="020B0502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157592" cy="4752528"/>
          </a:xfrm>
        </p:spPr>
        <p:txBody>
          <a:bodyPr>
            <a:normAutofit fontScale="70000" lnSpcReduction="20000"/>
          </a:bodyPr>
          <a:lstStyle/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914400" indent="-914400" algn="just">
              <a:buFont typeface="Wingdings 3" pitchFamily="18" charset="2"/>
              <a:buAutoNum type="arabicPeriod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914400" indent="-914400" algn="just">
              <a:buFont typeface="Wingdings 3" pitchFamily="18" charset="2"/>
              <a:buAutoNum type="arabicPeriod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914400" indent="-914400" algn="just">
              <a:buFont typeface="Wingdings 3" pitchFamily="18" charset="2"/>
              <a:buAutoNum type="arabicPeriod"/>
              <a:defRPr/>
            </a:pPr>
            <a:endParaRPr lang="en-GB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914400" indent="-914400" algn="just">
              <a:buFont typeface="Wingdings 3" pitchFamily="18" charset="2"/>
              <a:buAutoNum type="arabicPeriod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914400" indent="-914400" algn="just">
              <a:buFont typeface="Wingdings 3" pitchFamily="18" charset="2"/>
              <a:buAutoNum type="arabicPeriod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Understand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the meaning and operationalization of Assessment for the world of work.</a:t>
            </a:r>
          </a:p>
          <a:p>
            <a:pPr marL="914400" indent="-914400" algn="just">
              <a:buFont typeface="Wingdings 3" pitchFamily="18" charset="2"/>
              <a:buAutoNum type="arabicPeriod"/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Identify some of the possible employment opportunities available and </a:t>
            </a:r>
            <a:r>
              <a:rPr lang="en-GB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what the world of work demands for the different </a:t>
            </a:r>
            <a:r>
              <a:rPr lang="en-GB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occupations. 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914400" indent="-914400" algn="just">
              <a:buFont typeface="Wingdings 3" pitchFamily="18" charset="2"/>
              <a:buAutoNum type="arabicPeriod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Appreciate the importance of Assessment for the world of work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>
                <a:latin typeface="Century Gothic" panose="020B0502020202020204" pitchFamily="34" charset="0"/>
              </a:rPr>
              <a:t>Study your subject Syllabus, choose one topic and explain what it can help you to do in the world of work.</a:t>
            </a:r>
          </a:p>
          <a:p>
            <a:pPr marL="457200" indent="-457200">
              <a:defRPr/>
            </a:pPr>
            <a:r>
              <a:rPr lang="en-US" dirty="0">
                <a:latin typeface="Century Gothic" panose="020B0502020202020204" pitchFamily="34" charset="0"/>
              </a:rPr>
              <a:t>Identify the critical skills in </a:t>
            </a:r>
            <a:r>
              <a:rPr lang="en-US" dirty="0" smtClean="0">
                <a:latin typeface="Century Gothic" panose="020B0502020202020204" pitchFamily="34" charset="0"/>
              </a:rPr>
              <a:t>the occupations chosen.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IE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In your groups:</a:t>
            </a:r>
          </a:p>
          <a:p>
            <a:pPr marL="0" indent="0">
              <a:buNone/>
              <a:defRPr/>
            </a:pPr>
            <a:r>
              <a:rPr lang="en-IE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1.Discuss what you understand by ‘Assessment for the world of </a:t>
            </a: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work</a:t>
            </a:r>
            <a:r>
              <a:rPr lang="en-IE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  <a:defRPr/>
            </a:pPr>
            <a:r>
              <a:rPr lang="en-IE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Which body is to conduct </a:t>
            </a:r>
            <a:r>
              <a:rPr lang="en-IE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assessment for </a:t>
            </a:r>
            <a:r>
              <a:rPr lang="en-IE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world </a:t>
            </a: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of work  </a:t>
            </a: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and when?</a:t>
            </a:r>
          </a:p>
          <a:p>
            <a:pPr marL="0" indent="0">
              <a:buNone/>
              <a:defRPr/>
            </a:pP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Identify the Subjects so far earmarked for Assessment for the </a:t>
            </a:r>
            <a:r>
              <a:rPr lang="en-IE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WoW</a:t>
            </a:r>
            <a:r>
              <a:rPr lang="en-IE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en-IE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Understanding Assessment for the World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a form of  assessment provided for in the New Competence based Curriculum to examine the learner’s </a:t>
            </a:r>
            <a:r>
              <a:rPr lang="en-GB" dirty="0" smtClean="0"/>
              <a:t>employability skills.</a:t>
            </a:r>
            <a:endParaRPr lang="en-GB" dirty="0" smtClean="0"/>
          </a:p>
          <a:p>
            <a:r>
              <a:rPr lang="en-GB" dirty="0" smtClean="0"/>
              <a:t>Assessment for the </a:t>
            </a:r>
            <a:r>
              <a:rPr lang="en-GB" dirty="0" err="1" smtClean="0"/>
              <a:t>WoW</a:t>
            </a:r>
            <a:r>
              <a:rPr lang="en-GB" dirty="0" smtClean="0"/>
              <a:t> is to be carried out by the Directorate of Industrial Training(</a:t>
            </a:r>
            <a:r>
              <a:rPr lang="en-GB" dirty="0" err="1" smtClean="0"/>
              <a:t>DIT</a:t>
            </a:r>
            <a:r>
              <a:rPr lang="en-GB" dirty="0" smtClean="0"/>
              <a:t>).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521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pPr algn="l"/>
            <a:r>
              <a:rPr lang="en-US" altLang="en-US" b="1" dirty="0" smtClean="0">
                <a:latin typeface="Century Gothic" panose="020B0502020202020204" pitchFamily="34" charset="0"/>
              </a:rPr>
              <a:t>Activity </a:t>
            </a:r>
            <a:r>
              <a:rPr lang="en-US" altLang="en-US" b="1" dirty="0" smtClean="0">
                <a:latin typeface="Century Gothic" panose="020B0502020202020204" pitchFamily="34" charset="0"/>
              </a:rPr>
              <a:t>3</a:t>
            </a:r>
            <a:endParaRPr lang="en-US" altLang="en-US" b="1" dirty="0" smtClean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89150"/>
            <a:ext cx="7391400" cy="4464050"/>
          </a:xfrm>
        </p:spPr>
        <p:txBody>
          <a:bodyPr/>
          <a:lstStyle/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Which occupations can learners get after studying any of the subjects on the LSC?</a:t>
            </a:r>
          </a:p>
          <a:p>
            <a:pPr algn="l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Identify the critical skills in any one of the mentioned occupations.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4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Century Gothic" pitchFamily="34" charset="0"/>
              </a:rPr>
              <a:t>The 8 vocational subjects in the New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Agriculture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Art and Design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Entrepreneurship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Information and Communication Technology [ICT]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Nutrition and Food Technology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Performing Arts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Physical Education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Technology and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>
                <a:latin typeface="Century Gothic" pitchFamily="34" charset="0"/>
                <a:ea typeface="MS Mincho" pitchFamily="49" charset="-128"/>
                <a:cs typeface="Arial" charset="0"/>
              </a:rPr>
              <a:t>Focus </a:t>
            </a:r>
            <a:r>
              <a:rPr lang="en-GB" altLang="en-US" dirty="0" smtClean="0">
                <a:latin typeface="Century Gothic" pitchFamily="34" charset="0"/>
                <a:ea typeface="MS Mincho" pitchFamily="49" charset="-128"/>
                <a:cs typeface="Arial" charset="0"/>
              </a:rPr>
              <a:t>for the assessment will be on competences for the world of work </a:t>
            </a:r>
          </a:p>
          <a:p>
            <a:r>
              <a:rPr lang="en-GB" altLang="en-US" dirty="0" smtClean="0">
                <a:latin typeface="Century Gothic" pitchFamily="34" charset="0"/>
                <a:ea typeface="MS Mincho" pitchFamily="49" charset="-128"/>
                <a:cs typeface="Arial" charset="0"/>
              </a:rPr>
              <a:t>The DIT will then award a certificate to candidates indicating the module in which they will have been assessed. </a:t>
            </a:r>
            <a:endParaRPr lang="en-US" altLang="en-US" dirty="0" smtClean="0">
              <a:latin typeface="Century Gothic" pitchFamily="34" charset="0"/>
              <a:ea typeface="MS Mincho" pitchFamily="49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Century Gothic" panose="020B0502020202020204" pitchFamily="34" charset="0"/>
              </a:rPr>
              <a:t>Activity </a:t>
            </a:r>
            <a:r>
              <a:rPr lang="en-US" altLang="en-US" b="1" dirty="0" smtClean="0">
                <a:latin typeface="Century Gothic" panose="020B0502020202020204" pitchFamily="34" charset="0"/>
              </a:rPr>
              <a:t>4</a:t>
            </a:r>
            <a:endParaRPr lang="en-US" altLang="en-US" b="1" dirty="0" smtClean="0">
              <a:latin typeface="Century Gothic" panose="020B050202020202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From the syllabus provided, identify possible topics that can enable the learner acquire an occupation.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Share in plenary</a:t>
            </a:r>
          </a:p>
        </p:txBody>
      </p:sp>
    </p:spTree>
    <p:extLst>
      <p:ext uri="{BB962C8B-B14F-4D97-AF65-F5344CB8AC3E}">
        <p14:creationId xmlns:p14="http://schemas.microsoft.com/office/powerpoint/2010/main" val="416477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460</Words>
  <Application>Microsoft Office PowerPoint</Application>
  <PresentationFormat>On-screen Show (4:3)</PresentationFormat>
  <Paragraphs>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Mincho</vt:lpstr>
      <vt:lpstr>Arial</vt:lpstr>
      <vt:lpstr>Calibri</vt:lpstr>
      <vt:lpstr>Century Gothic</vt:lpstr>
      <vt:lpstr>Wingdings</vt:lpstr>
      <vt:lpstr>Wingdings 3</vt:lpstr>
      <vt:lpstr>Office Theme</vt:lpstr>
      <vt:lpstr>Assessment for the World of Work</vt:lpstr>
      <vt:lpstr>    Session Outcomes   By the end of the session the participants should: </vt:lpstr>
      <vt:lpstr>Activity 1</vt:lpstr>
      <vt:lpstr>Activity 2</vt:lpstr>
      <vt:lpstr>Understanding Assessment for the World of Work</vt:lpstr>
      <vt:lpstr>Activity 3</vt:lpstr>
      <vt:lpstr>The 8 vocational subjects in the New Curriculum</vt:lpstr>
      <vt:lpstr>Explanation</vt:lpstr>
      <vt:lpstr>Activity 4</vt:lpstr>
      <vt:lpstr>DIT Modules</vt:lpstr>
      <vt:lpstr>Activity 5</vt:lpstr>
      <vt:lpstr>Activity 6</vt:lpstr>
      <vt:lpstr>Reflection</vt:lpstr>
      <vt:lpstr>Wrap up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for the World of Work</dc:title>
  <dc:creator>NDASODA</dc:creator>
  <cp:lastModifiedBy>TUHAME MOSES</cp:lastModifiedBy>
  <cp:revision>20</cp:revision>
  <dcterms:created xsi:type="dcterms:W3CDTF">2020-08-25T21:25:17Z</dcterms:created>
  <dcterms:modified xsi:type="dcterms:W3CDTF">2020-08-28T12:29:33Z</dcterms:modified>
</cp:coreProperties>
</file>