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 id="2147483699" r:id="rId2"/>
  </p:sldMasterIdLst>
  <p:notesMasterIdLst>
    <p:notesMasterId r:id="rId50"/>
  </p:notesMasterIdLst>
  <p:sldIdLst>
    <p:sldId id="256" r:id="rId3"/>
    <p:sldId id="263" r:id="rId4"/>
    <p:sldId id="257" r:id="rId5"/>
    <p:sldId id="275" r:id="rId6"/>
    <p:sldId id="272" r:id="rId7"/>
    <p:sldId id="273" r:id="rId8"/>
    <p:sldId id="259" r:id="rId9"/>
    <p:sldId id="265" r:id="rId10"/>
    <p:sldId id="266" r:id="rId11"/>
    <p:sldId id="313" r:id="rId12"/>
    <p:sldId id="311" r:id="rId13"/>
    <p:sldId id="309" r:id="rId14"/>
    <p:sldId id="310" r:id="rId15"/>
    <p:sldId id="319" r:id="rId16"/>
    <p:sldId id="322" r:id="rId17"/>
    <p:sldId id="323" r:id="rId18"/>
    <p:sldId id="264" r:id="rId19"/>
    <p:sldId id="295" r:id="rId20"/>
    <p:sldId id="261" r:id="rId21"/>
    <p:sldId id="298" r:id="rId22"/>
    <p:sldId id="276" r:id="rId23"/>
    <p:sldId id="277" r:id="rId24"/>
    <p:sldId id="278" r:id="rId25"/>
    <p:sldId id="326" r:id="rId26"/>
    <p:sldId id="327" r:id="rId27"/>
    <p:sldId id="279" r:id="rId28"/>
    <p:sldId id="280" r:id="rId29"/>
    <p:sldId id="316" r:id="rId30"/>
    <p:sldId id="281" r:id="rId31"/>
    <p:sldId id="306" r:id="rId32"/>
    <p:sldId id="283" r:id="rId33"/>
    <p:sldId id="299" r:id="rId34"/>
    <p:sldId id="284" r:id="rId35"/>
    <p:sldId id="285" r:id="rId36"/>
    <p:sldId id="286" r:id="rId37"/>
    <p:sldId id="287" r:id="rId38"/>
    <p:sldId id="288" r:id="rId39"/>
    <p:sldId id="289" r:id="rId40"/>
    <p:sldId id="307" r:id="rId41"/>
    <p:sldId id="290" r:id="rId42"/>
    <p:sldId id="291" r:id="rId43"/>
    <p:sldId id="292" r:id="rId44"/>
    <p:sldId id="293" r:id="rId45"/>
    <p:sldId id="294" r:id="rId46"/>
    <p:sldId id="296" r:id="rId47"/>
    <p:sldId id="300" r:id="rId48"/>
    <p:sldId id="29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4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10386-6601-4EF3-AC9F-78A22A191D68}"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899D07AE-2ECD-41E9-97F3-0D6249E49400}">
      <dgm:prSet phldrT="[Text]"/>
      <dgm:spPr>
        <a:solidFill>
          <a:schemeClr val="accent2">
            <a:lumMod val="40000"/>
            <a:lumOff val="60000"/>
          </a:schemeClr>
        </a:solidFill>
      </dgm:spPr>
      <dgm:t>
        <a:bodyPr/>
        <a:lstStyle/>
        <a:p>
          <a:r>
            <a:rPr lang="en-US" dirty="0">
              <a:solidFill>
                <a:schemeClr val="tx1"/>
              </a:solidFill>
            </a:rPr>
            <a:t>Competency</a:t>
          </a:r>
        </a:p>
      </dgm:t>
    </dgm:pt>
    <dgm:pt modelId="{3C4408E7-28E2-4305-9404-9D5F5288E53F}" type="parTrans" cxnId="{500505FE-3BF9-4954-A0E4-2108C5A3084A}">
      <dgm:prSet/>
      <dgm:spPr/>
      <dgm:t>
        <a:bodyPr/>
        <a:lstStyle/>
        <a:p>
          <a:endParaRPr lang="en-US"/>
        </a:p>
      </dgm:t>
    </dgm:pt>
    <dgm:pt modelId="{66125032-D786-4971-800C-8280291BF532}" type="sibTrans" cxnId="{500505FE-3BF9-4954-A0E4-2108C5A3084A}">
      <dgm:prSet/>
      <dgm:spPr/>
      <dgm:t>
        <a:bodyPr/>
        <a:lstStyle/>
        <a:p>
          <a:endParaRPr lang="en-US"/>
        </a:p>
      </dgm:t>
    </dgm:pt>
    <dgm:pt modelId="{4D3717CC-ED2E-411F-AA99-A3C6E4F36820}">
      <dgm:prSet phldrT="[Text]"/>
      <dgm:spPr/>
      <dgm:t>
        <a:bodyPr/>
        <a:lstStyle/>
        <a:p>
          <a:r>
            <a:rPr lang="en-US" dirty="0">
              <a:solidFill>
                <a:schemeClr val="accent5">
                  <a:lumMod val="50000"/>
                </a:schemeClr>
              </a:solidFill>
            </a:rPr>
            <a:t>Activities</a:t>
          </a:r>
        </a:p>
      </dgm:t>
    </dgm:pt>
    <dgm:pt modelId="{A173C2E7-C85E-4102-B724-D89A49181760}" type="parTrans" cxnId="{04DC744E-A7DE-4597-9E6B-DC972A9DC02E}">
      <dgm:prSet/>
      <dgm:spPr/>
      <dgm:t>
        <a:bodyPr/>
        <a:lstStyle/>
        <a:p>
          <a:endParaRPr lang="en-US"/>
        </a:p>
      </dgm:t>
    </dgm:pt>
    <dgm:pt modelId="{AF5C3CA2-92FF-4BEB-877F-E0CDA4545251}" type="sibTrans" cxnId="{04DC744E-A7DE-4597-9E6B-DC972A9DC02E}">
      <dgm:prSet/>
      <dgm:spPr/>
      <dgm:t>
        <a:bodyPr/>
        <a:lstStyle/>
        <a:p>
          <a:endParaRPr lang="en-US"/>
        </a:p>
      </dgm:t>
    </dgm:pt>
    <dgm:pt modelId="{EE0A8652-C238-447C-9B35-F0624A0BCABD}">
      <dgm:prSet phldrT="[Text]"/>
      <dgm:spPr/>
      <dgm:t>
        <a:bodyPr/>
        <a:lstStyle/>
        <a:p>
          <a:r>
            <a:rPr lang="en-US" dirty="0">
              <a:solidFill>
                <a:srgbClr val="0070C0"/>
              </a:solidFill>
            </a:rPr>
            <a:t>Tools</a:t>
          </a:r>
        </a:p>
      </dgm:t>
    </dgm:pt>
    <dgm:pt modelId="{DFC7B31A-F362-41B6-A649-6199EA144BB8}" type="parTrans" cxnId="{C01CE3DC-14EE-4F16-9DC0-4343960F4698}">
      <dgm:prSet/>
      <dgm:spPr/>
      <dgm:t>
        <a:bodyPr/>
        <a:lstStyle/>
        <a:p>
          <a:endParaRPr lang="en-US"/>
        </a:p>
      </dgm:t>
    </dgm:pt>
    <dgm:pt modelId="{5CBAA6F6-25DA-4763-B2FE-25FA8F12FF29}" type="sibTrans" cxnId="{C01CE3DC-14EE-4F16-9DC0-4343960F4698}">
      <dgm:prSet/>
      <dgm:spPr/>
      <dgm:t>
        <a:bodyPr/>
        <a:lstStyle/>
        <a:p>
          <a:endParaRPr lang="en-US"/>
        </a:p>
      </dgm:t>
    </dgm:pt>
    <dgm:pt modelId="{3C55FE3A-6246-40BD-B66C-0850B51F0E54}">
      <dgm:prSet phldrT="[Text]"/>
      <dgm:spPr/>
      <dgm:t>
        <a:bodyPr/>
        <a:lstStyle/>
        <a:p>
          <a:r>
            <a:rPr lang="en-US" dirty="0">
              <a:solidFill>
                <a:srgbClr val="FF0000"/>
              </a:solidFill>
            </a:rPr>
            <a:t>Support materials</a:t>
          </a:r>
        </a:p>
      </dgm:t>
    </dgm:pt>
    <dgm:pt modelId="{09505C12-F2E6-4075-8590-979BC9CE2824}" type="parTrans" cxnId="{CCE456C9-59D4-4F25-96ED-B3FCB24A5E27}">
      <dgm:prSet/>
      <dgm:spPr/>
      <dgm:t>
        <a:bodyPr/>
        <a:lstStyle/>
        <a:p>
          <a:endParaRPr lang="en-US"/>
        </a:p>
      </dgm:t>
    </dgm:pt>
    <dgm:pt modelId="{2BCDE03D-5723-4D8F-9DEE-76445E35AA13}" type="sibTrans" cxnId="{CCE456C9-59D4-4F25-96ED-B3FCB24A5E27}">
      <dgm:prSet/>
      <dgm:spPr/>
      <dgm:t>
        <a:bodyPr/>
        <a:lstStyle/>
        <a:p>
          <a:endParaRPr lang="en-US"/>
        </a:p>
      </dgm:t>
    </dgm:pt>
    <dgm:pt modelId="{34312C2B-4052-45ED-BCE4-D489BA5A116F}">
      <dgm:prSet phldrT="[Text]"/>
      <dgm:spPr>
        <a:solidFill>
          <a:schemeClr val="accent2">
            <a:lumMod val="40000"/>
            <a:lumOff val="60000"/>
          </a:schemeClr>
        </a:solidFill>
      </dgm:spPr>
      <dgm:t>
        <a:bodyPr/>
        <a:lstStyle/>
        <a:p>
          <a:r>
            <a:rPr lang="en-US" dirty="0">
              <a:solidFill>
                <a:schemeClr val="tx1"/>
              </a:solidFill>
            </a:rPr>
            <a:t>Activity of Integration</a:t>
          </a:r>
        </a:p>
      </dgm:t>
    </dgm:pt>
    <dgm:pt modelId="{651894F9-12AE-4166-9710-C9C2B25CB105}" type="parTrans" cxnId="{EFCDA7AD-952C-4EF9-94A3-3C492A0A466F}">
      <dgm:prSet/>
      <dgm:spPr/>
      <dgm:t>
        <a:bodyPr/>
        <a:lstStyle/>
        <a:p>
          <a:endParaRPr lang="en-US"/>
        </a:p>
      </dgm:t>
    </dgm:pt>
    <dgm:pt modelId="{08B89896-A9AA-4E46-844C-E53E44A16D85}" type="sibTrans" cxnId="{EFCDA7AD-952C-4EF9-94A3-3C492A0A466F}">
      <dgm:prSet/>
      <dgm:spPr/>
      <dgm:t>
        <a:bodyPr/>
        <a:lstStyle/>
        <a:p>
          <a:endParaRPr lang="en-US"/>
        </a:p>
      </dgm:t>
    </dgm:pt>
    <dgm:pt modelId="{BBD68E91-FE1E-40FC-BCC4-641AC609065B}" type="pres">
      <dgm:prSet presAssocID="{9DB10386-6601-4EF3-AC9F-78A22A191D68}" presName="Name0" presStyleCnt="0">
        <dgm:presLayoutVars>
          <dgm:dir/>
          <dgm:resizeHandles val="exact"/>
        </dgm:presLayoutVars>
      </dgm:prSet>
      <dgm:spPr/>
      <dgm:t>
        <a:bodyPr/>
        <a:lstStyle/>
        <a:p>
          <a:endParaRPr lang="en-US"/>
        </a:p>
      </dgm:t>
    </dgm:pt>
    <dgm:pt modelId="{04978239-D42D-4582-BE89-FD129A37D273}" type="pres">
      <dgm:prSet presAssocID="{9DB10386-6601-4EF3-AC9F-78A22A191D68}" presName="cycle" presStyleCnt="0"/>
      <dgm:spPr/>
    </dgm:pt>
    <dgm:pt modelId="{6E2109C8-98DA-4701-9B2D-8F331FB084AD}" type="pres">
      <dgm:prSet presAssocID="{899D07AE-2ECD-41E9-97F3-0D6249E49400}" presName="nodeFirstNode" presStyleLbl="node1" presStyleIdx="0" presStyleCnt="5" custScaleX="130639">
        <dgm:presLayoutVars>
          <dgm:bulletEnabled val="1"/>
        </dgm:presLayoutVars>
      </dgm:prSet>
      <dgm:spPr/>
      <dgm:t>
        <a:bodyPr/>
        <a:lstStyle/>
        <a:p>
          <a:endParaRPr lang="en-US"/>
        </a:p>
      </dgm:t>
    </dgm:pt>
    <dgm:pt modelId="{5437E9EB-6D95-4617-BA1A-4375570507DA}" type="pres">
      <dgm:prSet presAssocID="{66125032-D786-4971-800C-8280291BF532}" presName="sibTransFirstNode" presStyleLbl="bgShp" presStyleIdx="0" presStyleCnt="1" custLinFactNeighborX="-731" custLinFactNeighborY="1383"/>
      <dgm:spPr/>
      <dgm:t>
        <a:bodyPr/>
        <a:lstStyle/>
        <a:p>
          <a:endParaRPr lang="en-US"/>
        </a:p>
      </dgm:t>
    </dgm:pt>
    <dgm:pt modelId="{D81296DB-56FE-4118-BA4A-A3ECF4EB67A9}" type="pres">
      <dgm:prSet presAssocID="{4D3717CC-ED2E-411F-AA99-A3C6E4F36820}" presName="nodeFollowingNodes" presStyleLbl="node1" presStyleIdx="1" presStyleCnt="5" custScaleX="78559" custScaleY="57144" custRadScaleRad="44998" custRadScaleInc="-121733">
        <dgm:presLayoutVars>
          <dgm:bulletEnabled val="1"/>
        </dgm:presLayoutVars>
      </dgm:prSet>
      <dgm:spPr/>
      <dgm:t>
        <a:bodyPr/>
        <a:lstStyle/>
        <a:p>
          <a:endParaRPr lang="en-US"/>
        </a:p>
      </dgm:t>
    </dgm:pt>
    <dgm:pt modelId="{86904FE2-3EE5-43EE-A86E-B562AA736164}" type="pres">
      <dgm:prSet presAssocID="{EE0A8652-C238-447C-9B35-F0624A0BCABD}" presName="nodeFollowingNodes" presStyleLbl="node1" presStyleIdx="2" presStyleCnt="5" custScaleX="53568" custScaleY="71430" custRadScaleRad="38962" custRadScaleInc="-103796">
        <dgm:presLayoutVars>
          <dgm:bulletEnabled val="1"/>
        </dgm:presLayoutVars>
      </dgm:prSet>
      <dgm:spPr/>
      <dgm:t>
        <a:bodyPr/>
        <a:lstStyle/>
        <a:p>
          <a:endParaRPr lang="en-US"/>
        </a:p>
      </dgm:t>
    </dgm:pt>
    <dgm:pt modelId="{1C23FC6E-B3CA-415E-8A1D-3E4C361CC987}" type="pres">
      <dgm:prSet presAssocID="{3C55FE3A-6246-40BD-B66C-0850B51F0E54}" presName="nodeFollowingNodes" presStyleLbl="node1" presStyleIdx="3" presStyleCnt="5" custScaleX="72969" custScaleY="70969" custRadScaleRad="34509" custRadScaleInc="37949">
        <dgm:presLayoutVars>
          <dgm:bulletEnabled val="1"/>
        </dgm:presLayoutVars>
      </dgm:prSet>
      <dgm:spPr/>
      <dgm:t>
        <a:bodyPr/>
        <a:lstStyle/>
        <a:p>
          <a:endParaRPr lang="en-US"/>
        </a:p>
      </dgm:t>
    </dgm:pt>
    <dgm:pt modelId="{8A1BA375-8DF4-4621-BB47-E9F0DF12CC8F}" type="pres">
      <dgm:prSet presAssocID="{34312C2B-4052-45ED-BCE4-D489BA5A116F}" presName="nodeFollowingNodes" presStyleLbl="node1" presStyleIdx="4" presStyleCnt="5" custScaleX="171409" custRadScaleRad="77099" custRadScaleInc="-181423">
        <dgm:presLayoutVars>
          <dgm:bulletEnabled val="1"/>
        </dgm:presLayoutVars>
      </dgm:prSet>
      <dgm:spPr/>
      <dgm:t>
        <a:bodyPr/>
        <a:lstStyle/>
        <a:p>
          <a:endParaRPr lang="en-US"/>
        </a:p>
      </dgm:t>
    </dgm:pt>
  </dgm:ptLst>
  <dgm:cxnLst>
    <dgm:cxn modelId="{04DC744E-A7DE-4597-9E6B-DC972A9DC02E}" srcId="{9DB10386-6601-4EF3-AC9F-78A22A191D68}" destId="{4D3717CC-ED2E-411F-AA99-A3C6E4F36820}" srcOrd="1" destOrd="0" parTransId="{A173C2E7-C85E-4102-B724-D89A49181760}" sibTransId="{AF5C3CA2-92FF-4BEB-877F-E0CDA4545251}"/>
    <dgm:cxn modelId="{498FDB1A-A749-4E22-BA6E-AFC2AEAE3B2B}" type="presOf" srcId="{3C55FE3A-6246-40BD-B66C-0850B51F0E54}" destId="{1C23FC6E-B3CA-415E-8A1D-3E4C361CC987}" srcOrd="0" destOrd="0" presId="urn:microsoft.com/office/officeart/2005/8/layout/cycle3"/>
    <dgm:cxn modelId="{6260816D-0DB8-47B6-A99F-C5E9EDCAC3DB}" type="presOf" srcId="{899D07AE-2ECD-41E9-97F3-0D6249E49400}" destId="{6E2109C8-98DA-4701-9B2D-8F331FB084AD}" srcOrd="0" destOrd="0" presId="urn:microsoft.com/office/officeart/2005/8/layout/cycle3"/>
    <dgm:cxn modelId="{FA2CB7B3-C742-472C-8177-A9A2EF249A96}" type="presOf" srcId="{34312C2B-4052-45ED-BCE4-D489BA5A116F}" destId="{8A1BA375-8DF4-4621-BB47-E9F0DF12CC8F}" srcOrd="0" destOrd="0" presId="urn:microsoft.com/office/officeart/2005/8/layout/cycle3"/>
    <dgm:cxn modelId="{500505FE-3BF9-4954-A0E4-2108C5A3084A}" srcId="{9DB10386-6601-4EF3-AC9F-78A22A191D68}" destId="{899D07AE-2ECD-41E9-97F3-0D6249E49400}" srcOrd="0" destOrd="0" parTransId="{3C4408E7-28E2-4305-9404-9D5F5288E53F}" sibTransId="{66125032-D786-4971-800C-8280291BF532}"/>
    <dgm:cxn modelId="{C01CE3DC-14EE-4F16-9DC0-4343960F4698}" srcId="{9DB10386-6601-4EF3-AC9F-78A22A191D68}" destId="{EE0A8652-C238-447C-9B35-F0624A0BCABD}" srcOrd="2" destOrd="0" parTransId="{DFC7B31A-F362-41B6-A649-6199EA144BB8}" sibTransId="{5CBAA6F6-25DA-4763-B2FE-25FA8F12FF29}"/>
    <dgm:cxn modelId="{13B12362-0AE5-4298-9FE9-47DC8013E30B}" type="presOf" srcId="{4D3717CC-ED2E-411F-AA99-A3C6E4F36820}" destId="{D81296DB-56FE-4118-BA4A-A3ECF4EB67A9}" srcOrd="0" destOrd="0" presId="urn:microsoft.com/office/officeart/2005/8/layout/cycle3"/>
    <dgm:cxn modelId="{8B86A195-61D3-4D75-834F-BBB190FFFAC7}" type="presOf" srcId="{66125032-D786-4971-800C-8280291BF532}" destId="{5437E9EB-6D95-4617-BA1A-4375570507DA}" srcOrd="0" destOrd="0" presId="urn:microsoft.com/office/officeart/2005/8/layout/cycle3"/>
    <dgm:cxn modelId="{3B227705-3BAF-4F9D-86AB-09A6963A3DB3}" type="presOf" srcId="{EE0A8652-C238-447C-9B35-F0624A0BCABD}" destId="{86904FE2-3EE5-43EE-A86E-B562AA736164}" srcOrd="0" destOrd="0" presId="urn:microsoft.com/office/officeart/2005/8/layout/cycle3"/>
    <dgm:cxn modelId="{EFCDA7AD-952C-4EF9-94A3-3C492A0A466F}" srcId="{9DB10386-6601-4EF3-AC9F-78A22A191D68}" destId="{34312C2B-4052-45ED-BCE4-D489BA5A116F}" srcOrd="4" destOrd="0" parTransId="{651894F9-12AE-4166-9710-C9C2B25CB105}" sibTransId="{08B89896-A9AA-4E46-844C-E53E44A16D85}"/>
    <dgm:cxn modelId="{016897E9-628B-4157-80A4-4CBDCDCDCE5C}" type="presOf" srcId="{9DB10386-6601-4EF3-AC9F-78A22A191D68}" destId="{BBD68E91-FE1E-40FC-BCC4-641AC609065B}" srcOrd="0" destOrd="0" presId="urn:microsoft.com/office/officeart/2005/8/layout/cycle3"/>
    <dgm:cxn modelId="{CCE456C9-59D4-4F25-96ED-B3FCB24A5E27}" srcId="{9DB10386-6601-4EF3-AC9F-78A22A191D68}" destId="{3C55FE3A-6246-40BD-B66C-0850B51F0E54}" srcOrd="3" destOrd="0" parTransId="{09505C12-F2E6-4075-8590-979BC9CE2824}" sibTransId="{2BCDE03D-5723-4D8F-9DEE-76445E35AA13}"/>
    <dgm:cxn modelId="{5D89D5EC-DE5F-4242-80A5-AFE3E97B300A}" type="presParOf" srcId="{BBD68E91-FE1E-40FC-BCC4-641AC609065B}" destId="{04978239-D42D-4582-BE89-FD129A37D273}" srcOrd="0" destOrd="0" presId="urn:microsoft.com/office/officeart/2005/8/layout/cycle3"/>
    <dgm:cxn modelId="{9776A45E-04D9-4658-B8B8-D53383D6AD8A}" type="presParOf" srcId="{04978239-D42D-4582-BE89-FD129A37D273}" destId="{6E2109C8-98DA-4701-9B2D-8F331FB084AD}" srcOrd="0" destOrd="0" presId="urn:microsoft.com/office/officeart/2005/8/layout/cycle3"/>
    <dgm:cxn modelId="{AD6F37E1-F10F-4E4E-8BF3-D8255DD00019}" type="presParOf" srcId="{04978239-D42D-4582-BE89-FD129A37D273}" destId="{5437E9EB-6D95-4617-BA1A-4375570507DA}" srcOrd="1" destOrd="0" presId="urn:microsoft.com/office/officeart/2005/8/layout/cycle3"/>
    <dgm:cxn modelId="{F4B13CBA-A4A3-4766-98B1-3FB397D3CE04}" type="presParOf" srcId="{04978239-D42D-4582-BE89-FD129A37D273}" destId="{D81296DB-56FE-4118-BA4A-A3ECF4EB67A9}" srcOrd="2" destOrd="0" presId="urn:microsoft.com/office/officeart/2005/8/layout/cycle3"/>
    <dgm:cxn modelId="{6277CAFE-209A-4603-8908-4334821180D5}" type="presParOf" srcId="{04978239-D42D-4582-BE89-FD129A37D273}" destId="{86904FE2-3EE5-43EE-A86E-B562AA736164}" srcOrd="3" destOrd="0" presId="urn:microsoft.com/office/officeart/2005/8/layout/cycle3"/>
    <dgm:cxn modelId="{35259B29-9160-4F15-B73D-54C190DA63BD}" type="presParOf" srcId="{04978239-D42D-4582-BE89-FD129A37D273}" destId="{1C23FC6E-B3CA-415E-8A1D-3E4C361CC987}" srcOrd="4" destOrd="0" presId="urn:microsoft.com/office/officeart/2005/8/layout/cycle3"/>
    <dgm:cxn modelId="{EB60FCAF-5A86-4953-9EE8-B84CFB38C3F9}" type="presParOf" srcId="{04978239-D42D-4582-BE89-FD129A37D273}" destId="{8A1BA375-8DF4-4621-BB47-E9F0DF12CC8F}"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7E9EB-6D95-4617-BA1A-4375570507DA}">
      <dsp:nvSpPr>
        <dsp:cNvPr id="0" name=""/>
        <dsp:cNvSpPr/>
      </dsp:nvSpPr>
      <dsp:spPr>
        <a:xfrm>
          <a:off x="2308205" y="-142401"/>
          <a:ext cx="4537445" cy="4537445"/>
        </a:xfrm>
        <a:prstGeom prst="circularArrow">
          <a:avLst>
            <a:gd name="adj1" fmla="val 5544"/>
            <a:gd name="adj2" fmla="val 330680"/>
            <a:gd name="adj3" fmla="val 13001031"/>
            <a:gd name="adj4" fmla="val 17877793"/>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109C8-98DA-4701-9B2D-8F331FB084AD}">
      <dsp:nvSpPr>
        <dsp:cNvPr id="0" name=""/>
        <dsp:cNvSpPr/>
      </dsp:nvSpPr>
      <dsp:spPr>
        <a:xfrm>
          <a:off x="3216342" y="78590"/>
          <a:ext cx="2787508" cy="1066874"/>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solidFill>
                <a:schemeClr val="tx1"/>
              </a:solidFill>
            </a:rPr>
            <a:t>Competency</a:t>
          </a:r>
        </a:p>
      </dsp:txBody>
      <dsp:txXfrm>
        <a:off x="3268422" y="130670"/>
        <a:ext cx="2683348" cy="962714"/>
      </dsp:txXfrm>
    </dsp:sp>
    <dsp:sp modelId="{D81296DB-56FE-4118-BA4A-A3ECF4EB67A9}">
      <dsp:nvSpPr>
        <dsp:cNvPr id="0" name=""/>
        <dsp:cNvSpPr/>
      </dsp:nvSpPr>
      <dsp:spPr>
        <a:xfrm>
          <a:off x="3756170" y="1371601"/>
          <a:ext cx="1676251" cy="6096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solidFill>
                <a:schemeClr val="accent5">
                  <a:lumMod val="50000"/>
                </a:schemeClr>
              </a:solidFill>
            </a:rPr>
            <a:t>Activities</a:t>
          </a:r>
        </a:p>
      </dsp:txBody>
      <dsp:txXfrm>
        <a:off x="3785931" y="1401362"/>
        <a:ext cx="1616729" cy="550132"/>
      </dsp:txXfrm>
    </dsp:sp>
    <dsp:sp modelId="{86904FE2-3EE5-43EE-A86E-B562AA736164}">
      <dsp:nvSpPr>
        <dsp:cNvPr id="0" name=""/>
        <dsp:cNvSpPr/>
      </dsp:nvSpPr>
      <dsp:spPr>
        <a:xfrm>
          <a:off x="4784632" y="2057400"/>
          <a:ext cx="1143006" cy="7620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solidFill>
                <a:srgbClr val="0070C0"/>
              </a:solidFill>
            </a:rPr>
            <a:t>Tools</a:t>
          </a:r>
        </a:p>
      </dsp:txBody>
      <dsp:txXfrm>
        <a:off x="4821833" y="2094601"/>
        <a:ext cx="1068604" cy="687666"/>
      </dsp:txXfrm>
    </dsp:sp>
    <dsp:sp modelId="{1C23FC6E-B3CA-415E-8A1D-3E4C361CC987}">
      <dsp:nvSpPr>
        <dsp:cNvPr id="0" name=""/>
        <dsp:cNvSpPr/>
      </dsp:nvSpPr>
      <dsp:spPr>
        <a:xfrm>
          <a:off x="3260641" y="2514604"/>
          <a:ext cx="1556975" cy="7571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solidFill>
                <a:srgbClr val="FF0000"/>
              </a:solidFill>
            </a:rPr>
            <a:t>Support materials</a:t>
          </a:r>
        </a:p>
      </dsp:txBody>
      <dsp:txXfrm>
        <a:off x="3297602" y="2551565"/>
        <a:ext cx="1483053" cy="683228"/>
      </dsp:txXfrm>
    </dsp:sp>
    <dsp:sp modelId="{8A1BA375-8DF4-4621-BB47-E9F0DF12CC8F}">
      <dsp:nvSpPr>
        <dsp:cNvPr id="0" name=""/>
        <dsp:cNvSpPr/>
      </dsp:nvSpPr>
      <dsp:spPr>
        <a:xfrm>
          <a:off x="2803607" y="3505125"/>
          <a:ext cx="3657437" cy="1066874"/>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a:solidFill>
                <a:schemeClr val="tx1"/>
              </a:solidFill>
            </a:rPr>
            <a:t>Activity of Integration</a:t>
          </a:r>
        </a:p>
      </dsp:txBody>
      <dsp:txXfrm>
        <a:off x="2855687" y="3557205"/>
        <a:ext cx="3553277" cy="96271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1A9A1-AD51-47CA-9DE6-F2D5800D244D}" type="datetimeFigureOut">
              <a:rPr lang="en-US" smtClean="0"/>
              <a:pPr/>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26B77-529B-4D31-B712-64ADD739B086}" type="slidenum">
              <a:rPr lang="en-US" smtClean="0"/>
              <a:pPr/>
              <a:t>‹#›</a:t>
            </a:fld>
            <a:endParaRPr lang="en-US"/>
          </a:p>
        </p:txBody>
      </p:sp>
    </p:spTree>
    <p:extLst>
      <p:ext uri="{BB962C8B-B14F-4D97-AF65-F5344CB8AC3E}">
        <p14:creationId xmlns:p14="http://schemas.microsoft.com/office/powerpoint/2010/main" val="4172607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026B77-529B-4D31-B712-64ADD739B086}" type="slidenum">
              <a:rPr lang="en-US" smtClean="0"/>
              <a:pPr/>
              <a:t>1</a:t>
            </a:fld>
            <a:endParaRPr lang="en-US"/>
          </a:p>
        </p:txBody>
      </p:sp>
    </p:spTree>
    <p:extLst>
      <p:ext uri="{BB962C8B-B14F-4D97-AF65-F5344CB8AC3E}">
        <p14:creationId xmlns:p14="http://schemas.microsoft.com/office/powerpoint/2010/main" val="128167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2E4AA2-3A5C-44E2-A7DA-940252736492}" type="slidenum">
              <a:rPr lang="en-US" altLang="en-US" smtClean="0">
                <a:solidFill>
                  <a:prstClr val="black"/>
                </a:solidFill>
                <a:latin typeface="Calibri" panose="020F0502020204030204" pitchFamily="34" charset="0"/>
              </a:rPr>
              <a:pPr/>
              <a:t>34</a:t>
            </a:fld>
            <a:endParaRPr lang="en-US" altLang="en-US" smtClean="0">
              <a:solidFill>
                <a:prstClr val="black"/>
              </a:solidFill>
              <a:latin typeface="Calibri" panose="020F0502020204030204" pitchFamily="34" charset="0"/>
            </a:endParaRPr>
          </a:p>
        </p:txBody>
      </p:sp>
    </p:spTree>
    <p:extLst>
      <p:ext uri="{BB962C8B-B14F-4D97-AF65-F5344CB8AC3E}">
        <p14:creationId xmlns:p14="http://schemas.microsoft.com/office/powerpoint/2010/main" val="19832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296AD5-968E-49BD-9159-D1FA80D6EA31}"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347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B1B1D-85A4-4D7C-BAEB-D6810A8C6990}"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3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5F719F-8562-4048-AE29-395EC028E838}"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5774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821A4D-BDE5-4959-A1A2-0AC908FED50D}"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5958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9D42C-BA16-4B7A-9F28-5B0EBCF06438}"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030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D8578D-E763-4E17-A169-CDA35FE1B9FD}"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0089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EF59B7-1373-4E0F-9577-D5541EAADBDD}" type="datetime1">
              <a:rPr lang="en-US" smtClean="0">
                <a:solidFill>
                  <a:prstClr val="black">
                    <a:tint val="75000"/>
                  </a:prstClr>
                </a:solidFill>
              </a:rPr>
              <a:pPr/>
              <a:t>9/4/2020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79D23C7-4034-41B0-96AA-8BF4FB8A65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1754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A76583-6E35-4DA3-B6C1-641FA7949EC8}" type="datetime1">
              <a:rPr lang="en-US" smtClean="0">
                <a:solidFill>
                  <a:prstClr val="black">
                    <a:tint val="75000"/>
                  </a:prstClr>
                </a:solidFill>
              </a:rPr>
              <a:pPr/>
              <a:t>9/4/2020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79D23C7-4034-41B0-96AA-8BF4FB8A65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3014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A11C1B-CFF3-4963-A241-0395393D2469}" type="datetime1">
              <a:rPr lang="en-US" smtClean="0">
                <a:solidFill>
                  <a:prstClr val="black">
                    <a:tint val="75000"/>
                  </a:prstClr>
                </a:solidFill>
              </a:rPr>
              <a:pPr/>
              <a:t>9/4/2020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79D23C7-4034-41B0-96AA-8BF4FB8A65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1736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CAAA3-C34D-45C3-8AA4-0E6ABAAE0786}" type="datetime1">
              <a:rPr lang="en-US" smtClean="0">
                <a:solidFill>
                  <a:prstClr val="black">
                    <a:tint val="75000"/>
                  </a:prstClr>
                </a:solidFill>
              </a:rPr>
              <a:pPr/>
              <a:t>9/4/2020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79D23C7-4034-41B0-96AA-8BF4FB8A65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6517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D167E9-6C72-4B2C-8007-980964B8E99A}" type="datetime1">
              <a:rPr lang="en-US" smtClean="0">
                <a:solidFill>
                  <a:prstClr val="black">
                    <a:tint val="75000"/>
                  </a:prstClr>
                </a:solidFill>
              </a:rPr>
              <a:pPr/>
              <a:t>9/4/2020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79D23C7-4034-41B0-96AA-8BF4FB8A65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6991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685D4E-9021-4775-9E1F-F28B93499DFE}"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30184471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79489E-7B71-4616-8F59-06000AF710B3}" type="datetime1">
              <a:rPr lang="en-US" smtClean="0">
                <a:solidFill>
                  <a:prstClr val="black">
                    <a:tint val="75000"/>
                  </a:prstClr>
                </a:solidFill>
              </a:rPr>
              <a:pPr/>
              <a:t>9/4/2020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79D23C7-4034-41B0-96AA-8BF4FB8A65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5230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4B441-FC39-47BF-8836-ACA38E05F68D}"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0882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66D50B-81F3-497C-8DA6-029BDC7EE9E4}"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8942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3A8EE-714C-409F-B45D-9619A53B8051}"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408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9C5BD2-F40B-4D59-AB52-B4B6907F7A80}" type="datetime1">
              <a:rPr lang="en-US" smtClean="0"/>
              <a:pPr/>
              <a:t>9/4/2020</a:t>
            </a:fld>
            <a:endParaRPr lang="en-US" dirty="0"/>
          </a:p>
        </p:txBody>
      </p:sp>
      <p:sp>
        <p:nvSpPr>
          <p:cNvPr id="6" name="Footer Placeholder 5"/>
          <p:cNvSpPr>
            <a:spLocks noGrp="1"/>
          </p:cNvSpPr>
          <p:nvPr>
            <p:ph type="ftr" sz="quarter" idx="11"/>
          </p:nvPr>
        </p:nvSpPr>
        <p:spPr/>
        <p:txBody>
          <a:bodyPr/>
          <a:lstStyle/>
          <a:p>
            <a:r>
              <a:rPr lang="en-US" smtClean="0"/>
              <a:t>www.ncdc.go.ug</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323266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2FC4C0-51E4-4B7C-9277-6967390FE675}" type="datetime1">
              <a:rPr lang="en-US" smtClean="0"/>
              <a:pPr/>
              <a:t>9/4/2020</a:t>
            </a:fld>
            <a:endParaRPr lang="en-US" dirty="0"/>
          </a:p>
        </p:txBody>
      </p:sp>
      <p:sp>
        <p:nvSpPr>
          <p:cNvPr id="8" name="Footer Placeholder 7"/>
          <p:cNvSpPr>
            <a:spLocks noGrp="1"/>
          </p:cNvSpPr>
          <p:nvPr>
            <p:ph type="ftr" sz="quarter" idx="11"/>
          </p:nvPr>
        </p:nvSpPr>
        <p:spPr/>
        <p:txBody>
          <a:bodyPr/>
          <a:lstStyle/>
          <a:p>
            <a:r>
              <a:rPr lang="en-US" smtClean="0"/>
              <a:t>www.ncdc.go.ug</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402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E1E984-E44A-437E-8C90-3394B893650C}" type="datetime1">
              <a:rPr lang="en-US" smtClean="0"/>
              <a:pPr/>
              <a:t>9/4/2020</a:t>
            </a:fld>
            <a:endParaRPr lang="en-US" dirty="0"/>
          </a:p>
        </p:txBody>
      </p:sp>
      <p:sp>
        <p:nvSpPr>
          <p:cNvPr id="4" name="Footer Placeholder 3"/>
          <p:cNvSpPr>
            <a:spLocks noGrp="1"/>
          </p:cNvSpPr>
          <p:nvPr>
            <p:ph type="ftr" sz="quarter" idx="11"/>
          </p:nvPr>
        </p:nvSpPr>
        <p:spPr/>
        <p:txBody>
          <a:bodyPr/>
          <a:lstStyle/>
          <a:p>
            <a:r>
              <a:rPr lang="en-US" smtClean="0"/>
              <a:t>www.ncdc.go.ug</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286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46178-408E-4290-BC35-C3148A49872E}" type="datetime1">
              <a:rPr lang="en-US" smtClean="0"/>
              <a:pPr/>
              <a:t>9/4/2020</a:t>
            </a:fld>
            <a:endParaRPr lang="en-US" dirty="0"/>
          </a:p>
        </p:txBody>
      </p:sp>
      <p:sp>
        <p:nvSpPr>
          <p:cNvPr id="3" name="Footer Placeholder 2"/>
          <p:cNvSpPr>
            <a:spLocks noGrp="1"/>
          </p:cNvSpPr>
          <p:nvPr>
            <p:ph type="ftr" sz="quarter" idx="11"/>
          </p:nvPr>
        </p:nvSpPr>
        <p:spPr/>
        <p:txBody>
          <a:bodyPr/>
          <a:lstStyle/>
          <a:p>
            <a:r>
              <a:rPr lang="en-US" smtClean="0"/>
              <a:t>www.ncdc.go.ug</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6393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8605-1997-4C15-9FF7-F846215A8729}" type="datetime1">
              <a:rPr lang="en-US" smtClean="0"/>
              <a:pPr/>
              <a:t>9/4/2020</a:t>
            </a:fld>
            <a:endParaRPr lang="en-US" dirty="0"/>
          </a:p>
        </p:txBody>
      </p:sp>
      <p:sp>
        <p:nvSpPr>
          <p:cNvPr id="6" name="Footer Placeholder 5"/>
          <p:cNvSpPr>
            <a:spLocks noGrp="1"/>
          </p:cNvSpPr>
          <p:nvPr>
            <p:ph type="ftr" sz="quarter" idx="11"/>
          </p:nvPr>
        </p:nvSpPr>
        <p:spPr/>
        <p:txBody>
          <a:bodyPr/>
          <a:lstStyle/>
          <a:p>
            <a:r>
              <a:rPr lang="en-US" smtClean="0"/>
              <a:t>www.ncdc.go.ug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557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DDC5F-5A26-4760-AE29-4C2A7B4874D2}" type="datetime1">
              <a:rPr lang="en-US" smtClean="0"/>
              <a:pPr/>
              <a:t>9/4/2020</a:t>
            </a:fld>
            <a:endParaRPr lang="en-US" dirty="0"/>
          </a:p>
        </p:txBody>
      </p:sp>
      <p:sp>
        <p:nvSpPr>
          <p:cNvPr id="6" name="Footer Placeholder 5"/>
          <p:cNvSpPr>
            <a:spLocks noGrp="1"/>
          </p:cNvSpPr>
          <p:nvPr>
            <p:ph type="ftr" sz="quarter" idx="11"/>
          </p:nvPr>
        </p:nvSpPr>
        <p:spPr/>
        <p:txBody>
          <a:bodyPr/>
          <a:lstStyle/>
          <a:p>
            <a:r>
              <a:rPr lang="en-US" smtClean="0"/>
              <a:t>www.ncdc.go.ug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77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0AD43-E696-437D-8FFA-E57E6CA12838}" type="datetime1">
              <a:rPr lang="en-US" smtClean="0"/>
              <a:pPr/>
              <a:t>9/4/2020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www.ncdc.go.ug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483108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A45B861B-8B7A-42B9-B07C-3632B05A039C}" type="datetime1">
              <a:rPr lang="en-US" smtClean="0">
                <a:solidFill>
                  <a:prstClr val="black">
                    <a:tint val="75000"/>
                  </a:prstClr>
                </a:solidFill>
              </a:rPr>
              <a:pPr defTabSz="914400"/>
              <a:t>9/4/2020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79D23C7-4034-41B0-96AA-8BF4FB8A6531}"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06933356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1128" y="927464"/>
            <a:ext cx="9389660" cy="3357154"/>
          </a:xfrm>
        </p:spPr>
        <p:txBody>
          <a:bodyPr>
            <a:normAutofit fontScale="90000"/>
          </a:bodyPr>
          <a:lstStyle/>
          <a:p>
            <a:r>
              <a:rPr lang="en-US" dirty="0" smtClean="0"/>
              <a:t>Session 2/3/4</a:t>
            </a:r>
            <a:br>
              <a:rPr lang="en-US" dirty="0" smtClean="0"/>
            </a:br>
            <a:r>
              <a:rPr lang="en-US" dirty="0" smtClean="0"/>
              <a:t>END OF CHAPTER ASSESSMENT</a:t>
            </a:r>
            <a:br>
              <a:rPr lang="en-US" dirty="0" smtClean="0"/>
            </a:br>
            <a:r>
              <a:rPr lang="en-US" dirty="0"/>
              <a:t>(</a:t>
            </a:r>
            <a:r>
              <a:rPr lang="en-US" dirty="0" smtClean="0"/>
              <a:t>Activity of Integration)</a:t>
            </a:r>
            <a:br>
              <a:rPr lang="en-US" dirty="0" smtClean="0"/>
            </a:br>
            <a:endParaRPr lang="en-US" dirty="0"/>
          </a:p>
        </p:txBody>
      </p:sp>
      <p:sp>
        <p:nvSpPr>
          <p:cNvPr id="3" name="Subtitle 2"/>
          <p:cNvSpPr>
            <a:spLocks noGrp="1"/>
          </p:cNvSpPr>
          <p:nvPr>
            <p:ph type="subTitle" idx="1"/>
          </p:nvPr>
        </p:nvSpPr>
        <p:spPr>
          <a:xfrm>
            <a:off x="1990392" y="4167052"/>
            <a:ext cx="7766936" cy="1816703"/>
          </a:xfrm>
        </p:spPr>
        <p:txBody>
          <a:bodyPr>
            <a:normAutofit/>
          </a:bodyPr>
          <a:lstStyle/>
          <a:p>
            <a:r>
              <a:rPr lang="en-US" sz="3600" dirty="0" err="1" smtClean="0"/>
              <a:t>NCDC</a:t>
            </a:r>
            <a:endParaRPr lang="en-US" sz="3600" dirty="0" smtClean="0"/>
          </a:p>
        </p:txBody>
      </p:sp>
      <p:sp>
        <p:nvSpPr>
          <p:cNvPr id="4" name="Date Placeholder 3"/>
          <p:cNvSpPr>
            <a:spLocks noGrp="1"/>
          </p:cNvSpPr>
          <p:nvPr>
            <p:ph type="dt" sz="half" idx="10"/>
          </p:nvPr>
        </p:nvSpPr>
        <p:spPr/>
        <p:txBody>
          <a:bodyPr/>
          <a:lstStyle/>
          <a:p>
            <a:fld id="{49FC4FA8-0D50-45FC-90AF-F8A333354F6D}"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dirty="0" smtClean="0"/>
              <a:t>www.ncdc.go.ug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3822807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50" y="299803"/>
            <a:ext cx="10515600" cy="2743199"/>
          </a:xfrm>
        </p:spPr>
        <p:txBody>
          <a:bodyPr>
            <a:normAutofit fontScale="90000"/>
          </a:bodyPr>
          <a:lstStyle/>
          <a:p>
            <a:r>
              <a:rPr lang="en-US" sz="3100" b="1" u="sng" dirty="0" err="1" smtClean="0"/>
              <a:t>AoI</a:t>
            </a:r>
            <a:r>
              <a:rPr lang="en-US" sz="3100" b="1" u="sng" dirty="0" smtClean="0"/>
              <a:t> Example explained</a:t>
            </a:r>
            <a:r>
              <a:rPr lang="en-US" sz="3100" dirty="0" smtClean="0"/>
              <a:t/>
            </a:r>
            <a:br>
              <a:rPr lang="en-US" sz="3100" dirty="0" smtClean="0"/>
            </a:br>
            <a:r>
              <a:rPr lang="en-US" sz="3100" dirty="0" smtClean="0"/>
              <a:t>Short-horned grass hoppers or desert locusts are moving in swarms across Eastern Africa. So far they have covered several kilometers south of Ethiopia and northwest of Kenya. These locusts eat all green plants found in their way. In the past few days, a swarm of locusts was sighted approaching Karamoja region.</a:t>
            </a:r>
            <a:r>
              <a:rPr lang="en-US" dirty="0" smtClean="0"/>
              <a:t/>
            </a:r>
            <a:br>
              <a:rPr lang="en-US" dirty="0" smtClean="0"/>
            </a:br>
            <a:endParaRPr lang="en-US" dirty="0"/>
          </a:p>
        </p:txBody>
      </p:sp>
      <p:sp>
        <p:nvSpPr>
          <p:cNvPr id="3" name="Content Placeholder 2"/>
          <p:cNvSpPr>
            <a:spLocks noGrp="1"/>
          </p:cNvSpPr>
          <p:nvPr>
            <p:ph idx="1"/>
          </p:nvPr>
        </p:nvSpPr>
        <p:spPr>
          <a:xfrm>
            <a:off x="838200" y="2758189"/>
            <a:ext cx="10515600" cy="4099811"/>
          </a:xfrm>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02685D4E-9021-4775-9E1F-F28B93499DFE}"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10</a:t>
            </a:fld>
            <a:endParaRPr lang="en-US" dirty="0"/>
          </a:p>
        </p:txBody>
      </p:sp>
      <p:pic>
        <p:nvPicPr>
          <p:cNvPr id="7" name="Content Placeholder 6" descr="Locust invasion"/>
          <p:cNvPicPr>
            <a:picLocks/>
          </p:cNvPicPr>
          <p:nvPr/>
        </p:nvPicPr>
        <p:blipFill>
          <a:blip r:embed="rId2"/>
          <a:srcRect/>
          <a:stretch>
            <a:fillRect/>
          </a:stretch>
        </p:blipFill>
        <p:spPr>
          <a:xfrm>
            <a:off x="1132764" y="2743200"/>
            <a:ext cx="4143774" cy="3476626"/>
          </a:xfrm>
          <a:prstGeom prst="rect">
            <a:avLst/>
          </a:prstGeom>
        </p:spPr>
      </p:pic>
      <p:pic>
        <p:nvPicPr>
          <p:cNvPr id="8" name="Content Placeholder 6" descr="https://upload.wikimedia.org/wikipedia/commons/thumb/2/27/Locusta_migratoria_part_of_hopper_band.jpg/1024px-Locusta_migratoria_part_of_hopper_band.jpg"/>
          <p:cNvPicPr>
            <a:picLocks/>
          </p:cNvPicPr>
          <p:nvPr/>
        </p:nvPicPr>
        <p:blipFill>
          <a:blip r:embed="rId3"/>
          <a:srcRect/>
          <a:stretch>
            <a:fillRect/>
          </a:stretch>
        </p:blipFill>
        <p:spPr>
          <a:xfrm>
            <a:off x="5827594" y="2713220"/>
            <a:ext cx="5005298" cy="350660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
            </a:r>
            <a:endParaRPr lang="en-US" b="1" dirty="0"/>
          </a:p>
        </p:txBody>
      </p:sp>
      <p:sp>
        <p:nvSpPr>
          <p:cNvPr id="3" name="Content Placeholder 2"/>
          <p:cNvSpPr>
            <a:spLocks noGrp="1"/>
          </p:cNvSpPr>
          <p:nvPr>
            <p:ph idx="1"/>
          </p:nvPr>
        </p:nvSpPr>
        <p:spPr/>
        <p:txBody>
          <a:bodyPr/>
          <a:lstStyle/>
          <a:p>
            <a:pPr>
              <a:buFont typeface="Arial" charset="0"/>
              <a:buNone/>
            </a:pPr>
            <a:r>
              <a:rPr lang="en-US" sz="3600" dirty="0" smtClean="0"/>
              <a:t>Design a sensitization message for the Ministry</a:t>
            </a:r>
          </a:p>
          <a:p>
            <a:pPr>
              <a:buFont typeface="Arial" charset="0"/>
              <a:buNone/>
            </a:pPr>
            <a:r>
              <a:rPr lang="en-US" sz="3600" dirty="0" smtClean="0"/>
              <a:t>of Disaster preparedness on what is likely to</a:t>
            </a:r>
          </a:p>
          <a:p>
            <a:pPr>
              <a:buFont typeface="Arial" charset="0"/>
              <a:buNone/>
            </a:pPr>
            <a:r>
              <a:rPr lang="en-US" sz="3600" dirty="0" smtClean="0"/>
              <a:t>happen if the locusts invaded the rest of Uganda.</a:t>
            </a:r>
          </a:p>
          <a:p>
            <a:endParaRPr lang="en-US" dirty="0"/>
          </a:p>
        </p:txBody>
      </p:sp>
      <p:sp>
        <p:nvSpPr>
          <p:cNvPr id="4" name="Date Placeholder 3"/>
          <p:cNvSpPr>
            <a:spLocks noGrp="1"/>
          </p:cNvSpPr>
          <p:nvPr>
            <p:ph type="dt" sz="half" idx="10"/>
          </p:nvPr>
        </p:nvSpPr>
        <p:spPr/>
        <p:txBody>
          <a:bodyPr/>
          <a:lstStyle/>
          <a:p>
            <a:fld id="{02685D4E-9021-4775-9E1F-F28B93499DFE}"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609600" y="1848644"/>
            <a:ext cx="10972800" cy="5009356"/>
          </a:xfrm>
        </p:spPr>
        <p:txBody>
          <a:bodyPr>
            <a:normAutofit/>
          </a:bodyPr>
          <a:lstStyle/>
          <a:p>
            <a:pPr marL="0" indent="0" fontAlgn="auto">
              <a:spcAft>
                <a:spcPts val="0"/>
              </a:spcAft>
              <a:buFont typeface="Arial" panose="020B0604020202020204" pitchFamily="34" charset="0"/>
              <a:buNone/>
              <a:defRPr/>
            </a:pPr>
            <a:r>
              <a:rPr lang="en-US" sz="2400" dirty="0" smtClean="0">
                <a:solidFill>
                  <a:srgbClr val="FFC000"/>
                </a:solidFill>
              </a:rPr>
              <a:t> </a:t>
            </a:r>
            <a:r>
              <a:rPr lang="en-US" sz="2400" b="1" dirty="0" smtClean="0"/>
              <a:t>Short-horned grass hoppers or desert locusts are moving in swarms across Eastern Africa. So far they have covered several kilometers south of Ethiopia and northwest of Kenya. These locusts eat all green plants found in their way. In the past few days, a swarm of locusts was sighted approaching </a:t>
            </a:r>
            <a:r>
              <a:rPr lang="en-US" sz="2400" b="1" dirty="0" err="1" smtClean="0"/>
              <a:t>Karamoja</a:t>
            </a:r>
            <a:r>
              <a:rPr lang="en-US" sz="2400" b="1" dirty="0" smtClean="0"/>
              <a:t> region.</a:t>
            </a:r>
          </a:p>
          <a:p>
            <a:pPr marL="365760" indent="-256032" fontAlgn="auto">
              <a:spcAft>
                <a:spcPts val="0"/>
              </a:spcAft>
              <a:buFont typeface="Arial" charset="0"/>
              <a:buNone/>
              <a:defRPr/>
            </a:pPr>
            <a:r>
              <a:rPr lang="en-US" sz="2000" b="1" dirty="0" smtClean="0">
                <a:highlight>
                  <a:srgbClr val="FF0000"/>
                </a:highlight>
              </a:rPr>
              <a:t>Task</a:t>
            </a:r>
            <a:r>
              <a:rPr lang="en-US" sz="2000" b="1" dirty="0">
                <a:highlight>
                  <a:srgbClr val="FF0000"/>
                </a:highlight>
              </a:rPr>
              <a:t>:</a:t>
            </a:r>
            <a:r>
              <a:rPr lang="en-US" sz="2000" dirty="0">
                <a:highlight>
                  <a:srgbClr val="FF0000"/>
                </a:highlight>
              </a:rPr>
              <a:t> </a:t>
            </a:r>
            <a:r>
              <a:rPr lang="en-US" sz="2000" dirty="0" smtClean="0">
                <a:solidFill>
                  <a:srgbClr val="FF00FF"/>
                </a:solidFill>
              </a:rPr>
              <a:t>Design a sensitization message for the Ministry</a:t>
            </a:r>
          </a:p>
          <a:p>
            <a:pPr marL="365760" indent="-256032" fontAlgn="auto">
              <a:spcAft>
                <a:spcPts val="0"/>
              </a:spcAft>
              <a:buFont typeface="Arial" charset="0"/>
              <a:buNone/>
              <a:defRPr/>
            </a:pPr>
            <a:r>
              <a:rPr lang="en-US" sz="2000" dirty="0" smtClean="0">
                <a:solidFill>
                  <a:srgbClr val="FF00FF"/>
                </a:solidFill>
              </a:rPr>
              <a:t>of Disaster preparedness on what is likely to</a:t>
            </a:r>
          </a:p>
          <a:p>
            <a:pPr marL="365760" indent="-256032" fontAlgn="auto">
              <a:spcAft>
                <a:spcPts val="0"/>
              </a:spcAft>
              <a:buFont typeface="Arial" charset="0"/>
              <a:buNone/>
              <a:defRPr/>
            </a:pPr>
            <a:r>
              <a:rPr lang="en-US" sz="2000" dirty="0" smtClean="0">
                <a:solidFill>
                  <a:srgbClr val="FF00FF"/>
                </a:solidFill>
              </a:rPr>
              <a:t>happen if the locusts invaded the rest of Uganda</a:t>
            </a:r>
            <a:r>
              <a:rPr lang="en-US" sz="2000" dirty="0" smtClean="0"/>
              <a:t>.</a:t>
            </a:r>
          </a:p>
          <a:p>
            <a:pPr marL="0" indent="0" fontAlgn="auto">
              <a:spcAft>
                <a:spcPts val="0"/>
              </a:spcAft>
              <a:buFont typeface="Arial" panose="020B0604020202020204" pitchFamily="34" charset="0"/>
              <a:buNone/>
              <a:defRPr/>
            </a:pPr>
            <a:r>
              <a:rPr lang="en-US" sz="2000" dirty="0" smtClean="0">
                <a:highlight>
                  <a:srgbClr val="FF0000"/>
                </a:highlight>
              </a:rPr>
              <a:t> </a:t>
            </a:r>
            <a:endParaRPr lang="en-US" sz="2000" dirty="0">
              <a:highlight>
                <a:srgbClr val="FF0000"/>
              </a:highlight>
            </a:endParaRPr>
          </a:p>
          <a:p>
            <a:pPr marL="0" indent="0" fontAlgn="auto">
              <a:spcAft>
                <a:spcPts val="0"/>
              </a:spcAft>
              <a:buFont typeface="Arial" panose="020B0604020202020204" pitchFamily="34" charset="0"/>
              <a:buNone/>
              <a:defRPr/>
            </a:pPr>
            <a:endParaRPr lang="x-none" sz="2000" dirty="0">
              <a:highlight>
                <a:srgbClr val="FF0000"/>
              </a:highlight>
            </a:endParaRPr>
          </a:p>
          <a:p>
            <a:pPr marL="514350" indent="-514350" fontAlgn="auto">
              <a:spcAft>
                <a:spcPts val="0"/>
              </a:spcAft>
              <a:buFont typeface="+mj-lt"/>
              <a:buAutoNum type="arabicPeriod"/>
              <a:defRPr/>
            </a:pPr>
            <a:r>
              <a:rPr lang="en-US" sz="2000" dirty="0" smtClean="0">
                <a:solidFill>
                  <a:schemeClr val="bg1"/>
                </a:solidFill>
                <a:highlight>
                  <a:srgbClr val="0000FF"/>
                </a:highlight>
              </a:rPr>
              <a:t>Disaster</a:t>
            </a:r>
            <a:endParaRPr lang="x-none" sz="2000" dirty="0">
              <a:solidFill>
                <a:schemeClr val="bg1"/>
              </a:solidFill>
              <a:highlight>
                <a:srgbClr val="0000FF"/>
              </a:highlight>
            </a:endParaRPr>
          </a:p>
          <a:p>
            <a:pPr marL="514350" indent="-514350" fontAlgn="auto">
              <a:spcAft>
                <a:spcPts val="0"/>
              </a:spcAft>
              <a:buFont typeface="+mj-lt"/>
              <a:buAutoNum type="arabicPeriod"/>
              <a:defRPr/>
            </a:pPr>
            <a:r>
              <a:rPr lang="en-US" sz="2000" dirty="0" smtClean="0">
                <a:solidFill>
                  <a:schemeClr val="bg1"/>
                </a:solidFill>
                <a:highlight>
                  <a:srgbClr val="0000FF"/>
                </a:highlight>
              </a:rPr>
              <a:t>Disaster risk management </a:t>
            </a:r>
            <a:endParaRPr lang="en-US" sz="2000" dirty="0">
              <a:solidFill>
                <a:schemeClr val="bg1"/>
              </a:solidFill>
              <a:highlight>
                <a:srgbClr val="0000FF"/>
              </a:highlight>
            </a:endParaRPr>
          </a:p>
          <a:p>
            <a:pPr marL="0" indent="0" fontAlgn="auto">
              <a:spcAft>
                <a:spcPts val="0"/>
              </a:spcAft>
              <a:buFont typeface="Arial" panose="020B0604020202020204" pitchFamily="34" charset="0"/>
              <a:buNone/>
              <a:defRPr/>
            </a:pPr>
            <a:endParaRPr lang="x-none" sz="2000" dirty="0">
              <a:highlight>
                <a:srgbClr val="0000FF"/>
              </a:highlight>
            </a:endParaRPr>
          </a:p>
          <a:p>
            <a:pPr marL="0" indent="0" fontAlgn="auto">
              <a:spcAft>
                <a:spcPts val="0"/>
              </a:spcAft>
              <a:buFont typeface="Arial" panose="020B0604020202020204" pitchFamily="34" charset="0"/>
              <a:buNone/>
              <a:defRPr/>
            </a:pPr>
            <a:endParaRPr lang="en-GB" altLang="x-none" sz="2800" dirty="0"/>
          </a:p>
        </p:txBody>
      </p:sp>
      <p:sp>
        <p:nvSpPr>
          <p:cNvPr id="18435" name="Footer Placeholder 6"/>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t>www.ncdc.go.ug</a:t>
            </a:r>
          </a:p>
        </p:txBody>
      </p:sp>
      <p:sp>
        <p:nvSpPr>
          <p:cNvPr id="1843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61EAFCF-CE2E-45E2-90FD-CAD25087FDA1}" type="slidenum">
              <a:rPr lang="en-GB"/>
              <a:pPr/>
              <a:t>12</a:t>
            </a:fld>
            <a:endParaRPr lang="en-GB"/>
          </a:p>
        </p:txBody>
      </p:sp>
      <p:sp>
        <p:nvSpPr>
          <p:cNvPr id="11266" name="Title 1"/>
          <p:cNvSpPr>
            <a:spLocks noGrp="1"/>
          </p:cNvSpPr>
          <p:nvPr>
            <p:ph type="title"/>
          </p:nvPr>
        </p:nvSpPr>
        <p:spPr>
          <a:xfrm>
            <a:off x="535577" y="685800"/>
            <a:ext cx="10329274" cy="1212850"/>
          </a:xfrm>
        </p:spPr>
        <p:txBody>
          <a:bodyPr/>
          <a:lstStyle/>
          <a:p>
            <a:pPr fontAlgn="auto">
              <a:spcAft>
                <a:spcPts val="0"/>
              </a:spcAft>
              <a:defRPr/>
            </a:pPr>
            <a:r>
              <a:rPr lang="en-US" sz="3600" u="sng" dirty="0" smtClean="0">
                <a:latin typeface="Bookman Old Style" pitchFamily="18" charset="0"/>
                <a:ea typeface="Calibri" pitchFamily="34" charset="0"/>
                <a:cs typeface="Times New Roman" pitchFamily="18" charset="0"/>
              </a:rPr>
              <a:t>Activity of Integration: D</a:t>
            </a:r>
            <a:r>
              <a:rPr lang="en-US" sz="3600" dirty="0" smtClean="0">
                <a:ea typeface="Calibri" pitchFamily="34" charset="0"/>
                <a:cs typeface="Times New Roman" pitchFamily="18" charset="0"/>
              </a:rPr>
              <a:t>eveloping a </a:t>
            </a:r>
            <a:r>
              <a:rPr lang="en-US" sz="3600" dirty="0" err="1" smtClean="0">
                <a:ea typeface="Calibri" pitchFamily="34" charset="0"/>
                <a:cs typeface="Times New Roman" pitchFamily="18" charset="0"/>
              </a:rPr>
              <a:t>sensitisation</a:t>
            </a:r>
            <a:r>
              <a:rPr lang="en-US" sz="3600" dirty="0" smtClean="0">
                <a:ea typeface="Calibri" pitchFamily="34" charset="0"/>
                <a:cs typeface="Times New Roman" pitchFamily="18" charset="0"/>
              </a:rPr>
              <a:t> message</a:t>
            </a:r>
            <a:endParaRPr lang="en-GB" sz="3600" dirty="0" smtClean="0">
              <a:ea typeface="Calibri" pitchFamily="34" charset="0"/>
              <a:cs typeface="Times New Roman" pitchFamily="18" charset="0"/>
            </a:endParaRPr>
          </a:p>
        </p:txBody>
      </p:sp>
      <p:pic>
        <p:nvPicPr>
          <p:cNvPr id="18438" name="Picture 11"/>
          <p:cNvPicPr>
            <a:picLocks noChangeAspect="1" noChangeArrowheads="1"/>
          </p:cNvPicPr>
          <p:nvPr/>
        </p:nvPicPr>
        <p:blipFill>
          <a:blip r:embed="rId2"/>
          <a:srcRect l="7037" r="49561"/>
          <a:stretch>
            <a:fillRect/>
          </a:stretch>
        </p:blipFill>
        <p:spPr bwMode="auto">
          <a:xfrm>
            <a:off x="9968459" y="0"/>
            <a:ext cx="2223542" cy="914400"/>
          </a:xfrm>
          <a:prstGeom prst="rect">
            <a:avLst/>
          </a:prstGeom>
          <a:noFill/>
          <a:ln w="9525">
            <a:noFill/>
            <a:miter lim="800000"/>
            <a:headEnd/>
            <a:tailEnd/>
          </a:ln>
        </p:spPr>
      </p:pic>
      <p:sp>
        <p:nvSpPr>
          <p:cNvPr id="5" name="Speech Bubble: Oval 4"/>
          <p:cNvSpPr/>
          <p:nvPr/>
        </p:nvSpPr>
        <p:spPr>
          <a:xfrm>
            <a:off x="10088380" y="914400"/>
            <a:ext cx="2103620" cy="1064302"/>
          </a:xfrm>
          <a:prstGeom prst="wedgeEllipseCallout">
            <a:avLst>
              <a:gd name="adj1" fmla="val -86573"/>
              <a:gd name="adj2" fmla="val 5393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700" dirty="0" smtClean="0"/>
              <a:t>Context/Problem/scenario</a:t>
            </a:r>
            <a:endParaRPr lang="x-none" sz="1700" dirty="0"/>
          </a:p>
        </p:txBody>
      </p:sp>
      <p:sp>
        <p:nvSpPr>
          <p:cNvPr id="8" name="Speech Bubble: Rectangle 7"/>
          <p:cNvSpPr/>
          <p:nvPr/>
        </p:nvSpPr>
        <p:spPr>
          <a:xfrm>
            <a:off x="7734925" y="3777521"/>
            <a:ext cx="2158583" cy="1078643"/>
          </a:xfrm>
          <a:prstGeom prst="wedgeRectCallout">
            <a:avLst>
              <a:gd name="adj1" fmla="val -180672"/>
              <a:gd name="adj2" fmla="val -51401"/>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t>Instruction/Expected output</a:t>
            </a:r>
            <a:endParaRPr lang="x-none" dirty="0"/>
          </a:p>
        </p:txBody>
      </p:sp>
      <p:sp>
        <p:nvSpPr>
          <p:cNvPr id="10" name="Explosion: 14 Points 9"/>
          <p:cNvSpPr/>
          <p:nvPr/>
        </p:nvSpPr>
        <p:spPr>
          <a:xfrm>
            <a:off x="3927423" y="5105400"/>
            <a:ext cx="2998033" cy="1295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Abilities/Resources</a:t>
            </a:r>
            <a:endParaRPr lang="x-non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685D4E-9021-4775-9E1F-F28B93499DFE}"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13</a:t>
            </a:fld>
            <a:endParaRPr lang="en-US" dirty="0"/>
          </a:p>
        </p:txBody>
      </p:sp>
      <p:sp>
        <p:nvSpPr>
          <p:cNvPr id="7" name="Thought Bubble: Cloud 8"/>
          <p:cNvSpPr>
            <a:spLocks noGrp="1"/>
          </p:cNvSpPr>
          <p:nvPr>
            <p:ph type="title"/>
          </p:nvPr>
        </p:nvSpPr>
        <p:spPr>
          <a:xfrm>
            <a:off x="583367" y="-434714"/>
            <a:ext cx="10515600" cy="21735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Support/ Stimulus materials</a:t>
            </a:r>
            <a:endParaRPr lang="x-none" dirty="0"/>
          </a:p>
        </p:txBody>
      </p:sp>
      <p:pic>
        <p:nvPicPr>
          <p:cNvPr id="8" name="Content Placeholder 6" descr="Locust invasion"/>
          <p:cNvPicPr>
            <a:picLocks noGrp="1"/>
          </p:cNvPicPr>
          <p:nvPr>
            <p:ph idx="1"/>
          </p:nvPr>
        </p:nvPicPr>
        <p:blipFill>
          <a:blip r:embed="rId2"/>
          <a:srcRect/>
          <a:stretch>
            <a:fillRect/>
          </a:stretch>
        </p:blipFill>
        <p:spPr>
          <a:xfrm>
            <a:off x="254833" y="1871441"/>
            <a:ext cx="5576341" cy="4439417"/>
          </a:xfrm>
          <a:prstGeom prst="rect">
            <a:avLst/>
          </a:prstGeom>
        </p:spPr>
      </p:pic>
      <p:pic>
        <p:nvPicPr>
          <p:cNvPr id="9" name="Content Placeholder 6" descr="https://upload.wikimedia.org/wikipedia/commons/thumb/2/27/Locusta_migratoria_part_of_hopper_band.jpg/1024px-Locusta_migratoria_part_of_hopper_band.jpg"/>
          <p:cNvPicPr>
            <a:picLocks/>
          </p:cNvPicPr>
          <p:nvPr/>
        </p:nvPicPr>
        <p:blipFill>
          <a:blip r:embed="rId3"/>
          <a:srcRect/>
          <a:stretch>
            <a:fillRect/>
          </a:stretch>
        </p:blipFill>
        <p:spPr>
          <a:xfrm>
            <a:off x="5942767" y="1888760"/>
            <a:ext cx="5384800" cy="42871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59762" y="475928"/>
            <a:ext cx="10054109" cy="1006945"/>
          </a:xfrm>
        </p:spPr>
        <p:txBody>
          <a:bodyPr>
            <a:normAutofit fontScale="90000"/>
          </a:bodyPr>
          <a:lstStyle/>
          <a:p>
            <a:pPr marL="457200" indent="-457200">
              <a:spcBef>
                <a:spcPts val="1000"/>
              </a:spcBef>
            </a:pPr>
            <a:r>
              <a:rPr lang="en-US" sz="2400" dirty="0">
                <a:solidFill>
                  <a:prstClr val="black"/>
                </a:solidFill>
                <a:latin typeface="Calibri" panose="020F0502020204030204"/>
                <a:ea typeface="+mn-ea"/>
                <a:cs typeface="+mn-cs"/>
              </a:rPr>
              <a:t/>
            </a:r>
            <a:br>
              <a:rPr lang="en-US" sz="2400" dirty="0">
                <a:solidFill>
                  <a:prstClr val="black"/>
                </a:solidFill>
                <a:latin typeface="Calibri" panose="020F0502020204030204"/>
                <a:ea typeface="+mn-ea"/>
                <a:cs typeface="+mn-cs"/>
              </a:rPr>
            </a:br>
            <a:r>
              <a:rPr lang="en-US" sz="2400" dirty="0">
                <a:solidFill>
                  <a:prstClr val="black"/>
                </a:solidFill>
                <a:latin typeface="Calibri" panose="020F0502020204030204"/>
                <a:ea typeface="+mn-ea"/>
                <a:cs typeface="+mn-cs"/>
              </a:rPr>
              <a:t/>
            </a:r>
            <a:br>
              <a:rPr lang="en-US" sz="2400" dirty="0">
                <a:solidFill>
                  <a:prstClr val="black"/>
                </a:solidFill>
                <a:latin typeface="Calibri" panose="020F0502020204030204"/>
                <a:ea typeface="+mn-ea"/>
                <a:cs typeface="+mn-cs"/>
              </a:rPr>
            </a:br>
            <a:r>
              <a:rPr lang="en-US" sz="2400" dirty="0">
                <a:solidFill>
                  <a:schemeClr val="bg1"/>
                </a:solidFill>
                <a:latin typeface="Century Gothic" panose="020B0502020202020204" pitchFamily="34" charset="0"/>
                <a:ea typeface="+mn-ea"/>
                <a:cs typeface="+mn-cs"/>
              </a:rPr>
              <a:t>2.   </a:t>
            </a:r>
            <a:r>
              <a:rPr lang="en-US" sz="3100" dirty="0">
                <a:solidFill>
                  <a:schemeClr val="bg1"/>
                </a:solidFill>
                <a:latin typeface="Century Gothic" panose="020B0502020202020204" pitchFamily="34" charset="0"/>
                <a:ea typeface="+mn-ea"/>
                <a:cs typeface="+mn-cs"/>
              </a:rPr>
              <a:t>Compare the activity of integration with the sample </a:t>
            </a:r>
            <a:r>
              <a:rPr lang="en-US" altLang="en-US" sz="3200" b="1" u="sng" dirty="0">
                <a:solidFill>
                  <a:schemeClr val="tx1">
                    <a:lumMod val="85000"/>
                    <a:lumOff val="15000"/>
                  </a:schemeClr>
                </a:solidFill>
                <a:latin typeface="Bookman Old Style" panose="02050604050505020204" pitchFamily="18" charset="0"/>
                <a:ea typeface="Calibri" panose="020F0502020204030204" pitchFamily="34" charset="0"/>
                <a:cs typeface="Times New Roman" panose="02020603050405020304" pitchFamily="18" charset="0"/>
              </a:rPr>
              <a:t>Activity of Integration: </a:t>
            </a:r>
            <a:r>
              <a:rPr lang="en-US" altLang="en-US" sz="3200" b="1" dirty="0">
                <a:solidFill>
                  <a:schemeClr val="tx1">
                    <a:lumMod val="85000"/>
                    <a:lumOff val="15000"/>
                  </a:schemeClr>
                </a:solidFill>
                <a:ea typeface="Calibri" panose="020F0502020204030204" pitchFamily="34" charset="0"/>
                <a:cs typeface="Times New Roman" panose="02020603050405020304" pitchFamily="18" charset="0"/>
              </a:rPr>
              <a:t>Word processing a letter</a:t>
            </a:r>
            <a:r>
              <a:rPr lang="en-GB" altLang="en-US" sz="3200" dirty="0">
                <a:solidFill>
                  <a:schemeClr val="tx1">
                    <a:lumMod val="85000"/>
                    <a:lumOff val="15000"/>
                  </a:schemeClr>
                </a:solidFill>
                <a:ea typeface="Calibri" panose="020F0502020204030204" pitchFamily="34" charset="0"/>
                <a:cs typeface="Times New Roman" panose="02020603050405020304" pitchFamily="18" charset="0"/>
              </a:rPr>
              <a:t/>
            </a:r>
            <a:br>
              <a:rPr lang="en-GB" altLang="en-US" sz="3200" dirty="0">
                <a:solidFill>
                  <a:schemeClr val="tx1">
                    <a:lumMod val="85000"/>
                    <a:lumOff val="15000"/>
                  </a:schemeClr>
                </a:solidFill>
                <a:ea typeface="Calibri" panose="020F0502020204030204" pitchFamily="34" charset="0"/>
                <a:cs typeface="Times New Roman" panose="02020603050405020304" pitchFamily="18" charset="0"/>
              </a:rPr>
            </a:br>
            <a:r>
              <a:rPr lang="en-US" sz="3100" dirty="0" smtClean="0">
                <a:solidFill>
                  <a:schemeClr val="bg1"/>
                </a:solidFill>
                <a:latin typeface="Century Gothic" panose="020B0502020202020204" pitchFamily="34" charset="0"/>
                <a:ea typeface="+mn-ea"/>
                <a:cs typeface="+mn-cs"/>
              </a:rPr>
              <a:t>presented </a:t>
            </a:r>
            <a:r>
              <a:rPr lang="en-US" sz="3100" dirty="0">
                <a:solidFill>
                  <a:schemeClr val="bg1"/>
                </a:solidFill>
                <a:latin typeface="Century Gothic" panose="020B0502020202020204" pitchFamily="34" charset="0"/>
                <a:ea typeface="+mn-ea"/>
                <a:cs typeface="+mn-cs"/>
              </a:rPr>
              <a:t>below to check its appropriateness</a:t>
            </a:r>
            <a:r>
              <a:rPr lang="en-US" sz="2400" dirty="0">
                <a:solidFill>
                  <a:schemeClr val="bg1"/>
                </a:solidFill>
                <a:latin typeface="Calibri" panose="020F0502020204030204"/>
                <a:ea typeface="+mn-ea"/>
                <a:cs typeface="+mn-cs"/>
              </a:rPr>
              <a:t/>
            </a:r>
            <a:br>
              <a:rPr lang="en-US" sz="2400" dirty="0">
                <a:solidFill>
                  <a:schemeClr val="bg1"/>
                </a:solidFill>
                <a:latin typeface="Calibri" panose="020F0502020204030204"/>
                <a:ea typeface="+mn-ea"/>
                <a:cs typeface="+mn-cs"/>
              </a:rPr>
            </a:br>
            <a:endParaRPr lang="en-GB" altLang="en-US" dirty="0">
              <a:solidFill>
                <a:schemeClr val="bg1"/>
              </a:solidFill>
              <a:ea typeface="Calibri" panose="020F0502020204030204" pitchFamily="34" charset="0"/>
              <a:cs typeface="Times New Roman" panose="02020603050405020304" pitchFamily="18" charset="0"/>
            </a:endParaRPr>
          </a:p>
        </p:txBody>
      </p:sp>
      <p:sp>
        <p:nvSpPr>
          <p:cNvPr id="12291" name="Content Placeholder 2"/>
          <p:cNvSpPr>
            <a:spLocks noGrp="1"/>
          </p:cNvSpPr>
          <p:nvPr>
            <p:ph idx="1"/>
          </p:nvPr>
        </p:nvSpPr>
        <p:spPr>
          <a:xfrm>
            <a:off x="2009104" y="2673348"/>
            <a:ext cx="8201696" cy="3518695"/>
          </a:xfrm>
          <a:ln>
            <a:miter lim="800000"/>
            <a:headEnd/>
            <a:tailEnd/>
          </a:ln>
        </p:spPr>
        <p:txBody>
          <a:bodyPr>
            <a:normAutofit/>
          </a:bodyPr>
          <a:lstStyle/>
          <a:p>
            <a:pPr marL="0" indent="0">
              <a:buNone/>
              <a:defRPr/>
            </a:pPr>
            <a:r>
              <a:rPr lang="en-US" sz="2400" dirty="0">
                <a:highlight>
                  <a:srgbClr val="00FF00"/>
                </a:highlight>
                <a:latin typeface="Century Gothic" panose="020B0502020202020204" pitchFamily="34" charset="0"/>
              </a:rPr>
              <a:t>Your class is planning an end of year party at the end of the term scheduled </a:t>
            </a:r>
            <a:r>
              <a:rPr lang="en-US" sz="2400" dirty="0" smtClean="0">
                <a:highlight>
                  <a:srgbClr val="00FF00"/>
                </a:highlight>
                <a:latin typeface="Century Gothic" panose="020B0502020202020204" pitchFamily="34" charset="0"/>
              </a:rPr>
              <a:t>for </a:t>
            </a:r>
            <a:r>
              <a:rPr lang="en-US" sz="2400" dirty="0">
                <a:highlight>
                  <a:srgbClr val="00FF00"/>
                </a:highlight>
                <a:latin typeface="Century Gothic" panose="020B0502020202020204" pitchFamily="34" charset="0"/>
              </a:rPr>
              <a:t>21</a:t>
            </a:r>
            <a:r>
              <a:rPr lang="en-US" sz="2400" baseline="30000" dirty="0">
                <a:highlight>
                  <a:srgbClr val="00FF00"/>
                </a:highlight>
                <a:latin typeface="Century Gothic" panose="020B0502020202020204" pitchFamily="34" charset="0"/>
              </a:rPr>
              <a:t>st</a:t>
            </a:r>
            <a:r>
              <a:rPr lang="en-US" sz="2400" dirty="0">
                <a:highlight>
                  <a:srgbClr val="00FF00"/>
                </a:highlight>
                <a:latin typeface="Century Gothic" panose="020B0502020202020204" pitchFamily="34" charset="0"/>
              </a:rPr>
              <a:t> </a:t>
            </a:r>
            <a:r>
              <a:rPr lang="en-US" sz="2400" dirty="0" smtClean="0">
                <a:highlight>
                  <a:srgbClr val="00FF00"/>
                </a:highlight>
                <a:latin typeface="Century Gothic" panose="020B0502020202020204" pitchFamily="34" charset="0"/>
              </a:rPr>
              <a:t>November this yea</a:t>
            </a:r>
            <a:r>
              <a:rPr lang="en-US" sz="2400" dirty="0">
                <a:highlight>
                  <a:srgbClr val="00FF00"/>
                </a:highlight>
                <a:latin typeface="Century Gothic" panose="020B0502020202020204" pitchFamily="34" charset="0"/>
              </a:rPr>
              <a:t>r</a:t>
            </a:r>
            <a:r>
              <a:rPr lang="en-US" sz="2400" dirty="0" smtClean="0">
                <a:highlight>
                  <a:srgbClr val="00FF00"/>
                </a:highlight>
                <a:latin typeface="Century Gothic" panose="020B0502020202020204" pitchFamily="34" charset="0"/>
              </a:rPr>
              <a:t>. It will take </a:t>
            </a:r>
            <a:r>
              <a:rPr lang="en-US" sz="2400" dirty="0">
                <a:highlight>
                  <a:srgbClr val="00FF00"/>
                </a:highlight>
                <a:latin typeface="Century Gothic" panose="020B0502020202020204" pitchFamily="34" charset="0"/>
              </a:rPr>
              <a:t>place in the main </a:t>
            </a:r>
            <a:r>
              <a:rPr lang="en-US" sz="2400" dirty="0" smtClean="0">
                <a:highlight>
                  <a:srgbClr val="00FF00"/>
                </a:highlight>
                <a:latin typeface="Century Gothic" panose="020B0502020202020204" pitchFamily="34" charset="0"/>
              </a:rPr>
              <a:t>hall </a:t>
            </a:r>
            <a:r>
              <a:rPr lang="en-US" sz="2400" dirty="0">
                <a:highlight>
                  <a:srgbClr val="00FF00"/>
                </a:highlight>
                <a:latin typeface="Century Gothic" panose="020B0502020202020204" pitchFamily="34" charset="0"/>
              </a:rPr>
              <a:t>starting at 8:30am.</a:t>
            </a:r>
          </a:p>
          <a:p>
            <a:pPr marL="0" indent="0">
              <a:buNone/>
              <a:defRPr/>
            </a:pPr>
            <a:r>
              <a:rPr lang="en-US" sz="2800" dirty="0"/>
              <a:t> </a:t>
            </a:r>
            <a:endParaRPr lang="x-none" sz="2800" dirty="0"/>
          </a:p>
          <a:p>
            <a:pPr marL="0" indent="0">
              <a:buNone/>
              <a:defRPr/>
            </a:pPr>
            <a:r>
              <a:rPr lang="en-US" sz="2000" dirty="0">
                <a:highlight>
                  <a:srgbClr val="FF0000"/>
                </a:highlight>
                <a:latin typeface="Century Gothic" panose="020B0502020202020204" pitchFamily="34" charset="0"/>
              </a:rPr>
              <a:t>Word process and print a letter inviting the head teacher and members of staff to </a:t>
            </a:r>
            <a:r>
              <a:rPr lang="en-US" sz="2000" dirty="0" smtClean="0">
                <a:highlight>
                  <a:srgbClr val="FF0000"/>
                </a:highlight>
                <a:latin typeface="Century Gothic" panose="020B0502020202020204" pitchFamily="34" charset="0"/>
              </a:rPr>
              <a:t>the party. </a:t>
            </a:r>
            <a:endParaRPr lang="en-US" sz="2000" dirty="0">
              <a:highlight>
                <a:srgbClr val="FF0000"/>
              </a:highlight>
              <a:latin typeface="Century Gothic" panose="020B0502020202020204" pitchFamily="34" charset="0"/>
            </a:endParaRPr>
          </a:p>
          <a:p>
            <a:pPr marL="0" indent="0">
              <a:buNone/>
              <a:defRPr/>
            </a:pPr>
            <a:endParaRPr lang="x-none" sz="2000" dirty="0">
              <a:highlight>
                <a:srgbClr val="0000FF"/>
              </a:highlight>
            </a:endParaRPr>
          </a:p>
          <a:p>
            <a:pPr marL="0" indent="0">
              <a:buNone/>
              <a:defRPr/>
            </a:pPr>
            <a:endParaRPr lang="en-GB" altLang="x-none" sz="2800" dirty="0"/>
          </a:p>
        </p:txBody>
      </p:sp>
      <p:sp>
        <p:nvSpPr>
          <p:cNvPr id="4" name="Date Placeholder 3"/>
          <p:cNvSpPr>
            <a:spLocks noGrp="1"/>
          </p:cNvSpPr>
          <p:nvPr>
            <p:ph type="dt" sz="half" idx="10"/>
          </p:nvPr>
        </p:nvSpPr>
        <p:spPr/>
        <p:txBody>
          <a:bodyPr/>
          <a:lstStyle/>
          <a:p>
            <a:pPr>
              <a:defRPr/>
            </a:pPr>
            <a:fld id="{2ED70B4E-A3BA-48E8-A19F-C50EC1323743}" type="datetime1">
              <a:rPr lang="en-US" smtClean="0"/>
              <a:pPr>
                <a:defRPr/>
              </a:pPr>
              <a:t>9/4/2020</a:t>
            </a:fld>
            <a:endParaRPr lang="en-GB" dirty="0"/>
          </a:p>
        </p:txBody>
      </p:sp>
      <p:sp>
        <p:nvSpPr>
          <p:cNvPr id="2" name="Footer Placeholder 1"/>
          <p:cNvSpPr>
            <a:spLocks noGrp="1"/>
          </p:cNvSpPr>
          <p:nvPr>
            <p:ph type="ftr" sz="quarter" idx="11"/>
          </p:nvPr>
        </p:nvSpPr>
        <p:spPr/>
        <p:txBody>
          <a:bodyPr/>
          <a:lstStyle/>
          <a:p>
            <a:r>
              <a:rPr lang="en-US"/>
              <a:t>www.ncdc.go.ug</a:t>
            </a:r>
            <a:endParaRPr lang="en-US" dirty="0"/>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7AE6AC-A5AD-4BF9-BF77-FF6B198C7217}" type="slidenum">
              <a:rPr lang="en-GB" altLang="en-US" sz="1200">
                <a:solidFill>
                  <a:srgbClr val="898989"/>
                </a:solidFill>
              </a:rPr>
              <a:pPr>
                <a:spcBef>
                  <a:spcPct val="0"/>
                </a:spcBef>
                <a:buFontTx/>
                <a:buNone/>
              </a:pPr>
              <a:t>14</a:t>
            </a:fld>
            <a:endParaRPr lang="en-GB" altLang="en-US" sz="1200">
              <a:solidFill>
                <a:srgbClr val="898989"/>
              </a:solidFill>
            </a:endParaRPr>
          </a:p>
        </p:txBody>
      </p:sp>
      <p:sp>
        <p:nvSpPr>
          <p:cNvPr id="5" name="Speech Bubble: Oval 4"/>
          <p:cNvSpPr/>
          <p:nvPr/>
        </p:nvSpPr>
        <p:spPr>
          <a:xfrm>
            <a:off x="9342549" y="1734491"/>
            <a:ext cx="2667000" cy="914400"/>
          </a:xfrm>
          <a:prstGeom prst="wedgeEllipseCallout">
            <a:avLst>
              <a:gd name="adj1" fmla="val -70554"/>
              <a:gd name="adj2" fmla="val 5675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700" dirty="0">
                <a:latin typeface="Century Gothic" panose="020B0502020202020204" pitchFamily="34" charset="0"/>
              </a:rPr>
              <a:t>Context/Problem</a:t>
            </a:r>
            <a:endParaRPr lang="x-none" sz="1700" dirty="0">
              <a:latin typeface="Century Gothic" panose="020B0502020202020204" pitchFamily="34" charset="0"/>
            </a:endParaRPr>
          </a:p>
        </p:txBody>
      </p:sp>
      <p:sp>
        <p:nvSpPr>
          <p:cNvPr id="8" name="Speech Bubble: Rectangle 7"/>
          <p:cNvSpPr/>
          <p:nvPr/>
        </p:nvSpPr>
        <p:spPr>
          <a:xfrm>
            <a:off x="9543245" y="3504877"/>
            <a:ext cx="1905000" cy="665162"/>
          </a:xfrm>
          <a:prstGeom prst="wedgeRectCallout">
            <a:avLst>
              <a:gd name="adj1" fmla="val -103876"/>
              <a:gd name="adj2" fmla="val 79462"/>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dirty="0">
                <a:latin typeface="Century Gothic" panose="020B0502020202020204" pitchFamily="34" charset="0"/>
              </a:rPr>
              <a:t>Instruction/Expected output</a:t>
            </a:r>
            <a:endParaRPr lang="x-none" dirty="0">
              <a:latin typeface="Century Gothic" panose="020B0502020202020204" pitchFamily="34" charset="0"/>
            </a:endParaRPr>
          </a:p>
        </p:txBody>
      </p:sp>
      <p:sp>
        <p:nvSpPr>
          <p:cNvPr id="9" name="Thought Bubble: Cloud 8"/>
          <p:cNvSpPr/>
          <p:nvPr/>
        </p:nvSpPr>
        <p:spPr>
          <a:xfrm>
            <a:off x="6172200" y="5153421"/>
            <a:ext cx="3352800" cy="1120775"/>
          </a:xfrm>
          <a:prstGeom prst="cloudCallout">
            <a:avLst>
              <a:gd name="adj1" fmla="val -68464"/>
              <a:gd name="adj2" fmla="val 1308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latin typeface="Century Gothic" panose="020B0502020202020204" pitchFamily="34" charset="0"/>
              </a:rPr>
              <a:t>Support: Equipment, pictures, </a:t>
            </a:r>
            <a:endParaRPr lang="x-none" dirty="0">
              <a:latin typeface="Century Gothic" panose="020B0502020202020204" pitchFamily="34" charset="0"/>
            </a:endParaRPr>
          </a:p>
        </p:txBody>
      </p:sp>
      <p:sp>
        <p:nvSpPr>
          <p:cNvPr id="10" name="Title 1"/>
          <p:cNvSpPr txBox="1">
            <a:spLocks/>
          </p:cNvSpPr>
          <p:nvPr/>
        </p:nvSpPr>
        <p:spPr>
          <a:xfrm>
            <a:off x="1669142" y="1452616"/>
            <a:ext cx="8229601" cy="824901"/>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000" b="1" u="sng" dirty="0">
                <a:solidFill>
                  <a:schemeClr val="bg1"/>
                </a:solidFill>
                <a:latin typeface="Bookman Old Style" panose="02050604050505020204" pitchFamily="18" charset="0"/>
                <a:ea typeface="Calibri" panose="020F0502020204030204" pitchFamily="34" charset="0"/>
                <a:cs typeface="Times New Roman" panose="02020603050405020304" pitchFamily="18" charset="0"/>
              </a:rPr>
              <a:t>Activity of Integration: </a:t>
            </a:r>
            <a:r>
              <a:rPr lang="en-US" altLang="en-US" sz="4000" b="1" dirty="0">
                <a:solidFill>
                  <a:schemeClr val="bg1"/>
                </a:solidFill>
                <a:ea typeface="Calibri" panose="020F0502020204030204" pitchFamily="34" charset="0"/>
                <a:cs typeface="Times New Roman" panose="02020603050405020304" pitchFamily="18" charset="0"/>
              </a:rPr>
              <a:t>Word processing a letter</a:t>
            </a:r>
            <a:endParaRPr lang="en-GB" altLang="en-US" sz="4000"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51282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b="1" dirty="0">
                <a:latin typeface="Century Gothic" panose="020B0502020202020204" pitchFamily="34" charset="0"/>
              </a:rPr>
              <a:t>Context/Problem/Scenario explained</a:t>
            </a:r>
            <a:endParaRPr lang="en-US" altLang="en-US" b="1" dirty="0">
              <a:latin typeface="Century Gothic" panose="020B0502020202020204" pitchFamily="34" charset="0"/>
            </a:endParaRPr>
          </a:p>
        </p:txBody>
      </p:sp>
      <p:sp>
        <p:nvSpPr>
          <p:cNvPr id="10243" name="Content Placeholder 2"/>
          <p:cNvSpPr>
            <a:spLocks noGrp="1"/>
          </p:cNvSpPr>
          <p:nvPr>
            <p:ph idx="1"/>
          </p:nvPr>
        </p:nvSpPr>
        <p:spPr/>
        <p:txBody>
          <a:bodyPr/>
          <a:lstStyle/>
          <a:p>
            <a:pPr marL="0" indent="0" algn="ctr">
              <a:buNone/>
            </a:pPr>
            <a:endParaRPr lang="en-US" altLang="en-US" dirty="0"/>
          </a:p>
          <a:p>
            <a:pPr marL="0" indent="0" algn="ctr">
              <a:buNone/>
            </a:pPr>
            <a:r>
              <a:rPr lang="en-US" altLang="en-US" sz="6000" dirty="0">
                <a:latin typeface="Century Gothic" panose="020B0502020202020204" pitchFamily="34" charset="0"/>
              </a:rPr>
              <a:t>Find the LCM of 3 &amp; 4</a:t>
            </a:r>
          </a:p>
        </p:txBody>
      </p:sp>
      <p:sp>
        <p:nvSpPr>
          <p:cNvPr id="4" name="Date Placeholder 3"/>
          <p:cNvSpPr>
            <a:spLocks noGrp="1"/>
          </p:cNvSpPr>
          <p:nvPr>
            <p:ph type="dt" sz="half" idx="10"/>
          </p:nvPr>
        </p:nvSpPr>
        <p:spPr/>
        <p:txBody>
          <a:bodyPr/>
          <a:lstStyle/>
          <a:p>
            <a:pPr>
              <a:defRPr/>
            </a:pPr>
            <a:fld id="{988259B9-5E4B-45C3-BC18-F22776FC2F6C}" type="datetime1">
              <a:rPr lang="en-US" smtClean="0"/>
              <a:pPr>
                <a:defRPr/>
              </a:pPr>
              <a:t>9/4/2020</a:t>
            </a:fld>
            <a:endParaRPr lang="en-US"/>
          </a:p>
        </p:txBody>
      </p:sp>
      <p:sp>
        <p:nvSpPr>
          <p:cNvPr id="5" name="Footer Placeholder 4"/>
          <p:cNvSpPr>
            <a:spLocks noGrp="1"/>
          </p:cNvSpPr>
          <p:nvPr>
            <p:ph type="ftr" sz="quarter" idx="11"/>
          </p:nvPr>
        </p:nvSpPr>
        <p:spPr/>
        <p:txBody>
          <a:bodyPr/>
          <a:lstStyle/>
          <a:p>
            <a:pPr>
              <a:defRPr/>
            </a:pPr>
            <a:r>
              <a:rPr lang="en-US"/>
              <a:t>www.ncdc.go.ug</a:t>
            </a:r>
          </a:p>
        </p:txBody>
      </p:sp>
      <p:sp>
        <p:nvSpPr>
          <p:cNvPr id="1024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86BDA8-4C78-4F75-B0AC-A0E1FB4111EF}" type="slidenum">
              <a:rPr lang="en-US" altLang="en-US" sz="1200">
                <a:solidFill>
                  <a:srgbClr val="898989"/>
                </a:solidFill>
              </a:rPr>
              <a:pPr>
                <a:spcBef>
                  <a:spcPct val="0"/>
                </a:spcBef>
                <a:buFontTx/>
                <a:buNone/>
              </a:pPr>
              <a:t>15</a:t>
            </a:fld>
            <a:endParaRPr lang="en-US" altLang="en-US" sz="1200">
              <a:solidFill>
                <a:srgbClr val="898989"/>
              </a:solidFill>
            </a:endParaRPr>
          </a:p>
        </p:txBody>
      </p:sp>
    </p:spTree>
    <p:extLst>
      <p:ext uri="{BB962C8B-B14F-4D97-AF65-F5344CB8AC3E}">
        <p14:creationId xmlns:p14="http://schemas.microsoft.com/office/powerpoint/2010/main" val="7864076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199" y="365125"/>
            <a:ext cx="10802257" cy="1325563"/>
          </a:xfrm>
        </p:spPr>
        <p:txBody>
          <a:bodyPr/>
          <a:lstStyle/>
          <a:p>
            <a:r>
              <a:rPr lang="en-GB" altLang="en-US" dirty="0">
                <a:latin typeface="Century Gothic" panose="020B0502020202020204" pitchFamily="34" charset="0"/>
              </a:rPr>
              <a:t>Context/Problem/Scenario explained…</a:t>
            </a:r>
            <a:endParaRPr lang="en-US" altLang="en-US" dirty="0">
              <a:latin typeface="Century Gothic" panose="020B0502020202020204" pitchFamily="34" charset="0"/>
            </a:endParaRPr>
          </a:p>
        </p:txBody>
      </p:sp>
      <p:sp>
        <p:nvSpPr>
          <p:cNvPr id="3" name="Content Placeholder 2"/>
          <p:cNvSpPr>
            <a:spLocks noGrp="1"/>
          </p:cNvSpPr>
          <p:nvPr>
            <p:ph idx="1"/>
          </p:nvPr>
        </p:nvSpPr>
        <p:spPr/>
        <p:txBody>
          <a:bodyPr>
            <a:normAutofit/>
          </a:bodyPr>
          <a:lstStyle/>
          <a:p>
            <a:pPr marL="0" indent="0">
              <a:buNone/>
              <a:defRPr/>
            </a:pPr>
            <a:r>
              <a:rPr lang="en-US" sz="3200" dirty="0">
                <a:latin typeface="Century Gothic" panose="020B0502020202020204" pitchFamily="34" charset="0"/>
              </a:rPr>
              <a:t>Musa’s family gets meals every 3 hours. Joan’s family gets meals every 4 hours.</a:t>
            </a:r>
          </a:p>
          <a:p>
            <a:pPr marL="0" indent="0">
              <a:buNone/>
              <a:defRPr/>
            </a:pPr>
            <a:r>
              <a:rPr lang="en-US" sz="3200" dirty="0">
                <a:latin typeface="Century Gothic" panose="020B0502020202020204" pitchFamily="34" charset="0"/>
              </a:rPr>
              <a:t>On some day, the two families got meals at the same time, at 8am.</a:t>
            </a:r>
          </a:p>
          <a:p>
            <a:pPr marL="514350" indent="-514350">
              <a:buFont typeface="+mj-lt"/>
              <a:buAutoNum type="arabicPeriod"/>
              <a:defRPr/>
            </a:pPr>
            <a:r>
              <a:rPr lang="en-US" sz="3200" dirty="0">
                <a:latin typeface="Century Gothic" panose="020B0502020202020204" pitchFamily="34" charset="0"/>
              </a:rPr>
              <a:t>When did they get meals at the same time again?</a:t>
            </a:r>
          </a:p>
          <a:p>
            <a:pPr marL="514350" indent="-514350">
              <a:buFont typeface="+mj-lt"/>
              <a:buAutoNum type="arabicPeriod"/>
              <a:defRPr/>
            </a:pPr>
            <a:r>
              <a:rPr lang="en-US" sz="3200" dirty="0">
                <a:latin typeface="Century Gothic" panose="020B0502020202020204" pitchFamily="34" charset="0"/>
              </a:rPr>
              <a:t>Which family had got more meals and why? </a:t>
            </a:r>
            <a:endParaRPr lang="x-none" sz="3200" dirty="0">
              <a:latin typeface="Century Gothic" panose="020B0502020202020204" pitchFamily="34" charset="0"/>
            </a:endParaRPr>
          </a:p>
        </p:txBody>
      </p:sp>
      <p:sp>
        <p:nvSpPr>
          <p:cNvPr id="4" name="Date Placeholder 3"/>
          <p:cNvSpPr>
            <a:spLocks noGrp="1"/>
          </p:cNvSpPr>
          <p:nvPr>
            <p:ph type="dt" sz="half" idx="10"/>
          </p:nvPr>
        </p:nvSpPr>
        <p:spPr/>
        <p:txBody>
          <a:bodyPr/>
          <a:lstStyle/>
          <a:p>
            <a:pPr>
              <a:defRPr/>
            </a:pPr>
            <a:fld id="{988259B9-5E4B-45C3-BC18-F22776FC2F6C}" type="datetime1">
              <a:rPr lang="en-US" smtClean="0"/>
              <a:pPr>
                <a:defRPr/>
              </a:pPr>
              <a:t>9/4/2020</a:t>
            </a:fld>
            <a:endParaRPr lang="en-US"/>
          </a:p>
        </p:txBody>
      </p:sp>
      <p:sp>
        <p:nvSpPr>
          <p:cNvPr id="5" name="Footer Placeholder 4"/>
          <p:cNvSpPr>
            <a:spLocks noGrp="1"/>
          </p:cNvSpPr>
          <p:nvPr>
            <p:ph type="ftr" sz="quarter" idx="11"/>
          </p:nvPr>
        </p:nvSpPr>
        <p:spPr/>
        <p:txBody>
          <a:bodyPr/>
          <a:lstStyle/>
          <a:p>
            <a:pPr>
              <a:defRPr/>
            </a:pPr>
            <a:r>
              <a:rPr lang="en-US"/>
              <a:t>www.ncdc.go.ug</a:t>
            </a:r>
          </a:p>
        </p:txBody>
      </p:sp>
      <p:sp>
        <p:nvSpPr>
          <p:cNvPr id="1127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7D2636-8DC5-47AC-AC5E-7CE32167041D}" type="slidenum">
              <a:rPr lang="en-US" altLang="en-US" sz="1200">
                <a:solidFill>
                  <a:srgbClr val="898989"/>
                </a:solidFill>
              </a:rPr>
              <a:pPr>
                <a:spcBef>
                  <a:spcPct val="0"/>
                </a:spcBef>
                <a:buFontTx/>
                <a:buNone/>
              </a:pPr>
              <a:t>16</a:t>
            </a:fld>
            <a:endParaRPr lang="en-US" altLang="en-US" sz="1200">
              <a:solidFill>
                <a:srgbClr val="898989"/>
              </a:solidFill>
            </a:endParaRPr>
          </a:p>
        </p:txBody>
      </p:sp>
    </p:spTree>
    <p:extLst>
      <p:ext uri="{BB962C8B-B14F-4D97-AF65-F5344CB8AC3E}">
        <p14:creationId xmlns:p14="http://schemas.microsoft.com/office/powerpoint/2010/main" val="11847838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4:Developing an Activity of Integration </a:t>
            </a:r>
            <a:r>
              <a:rPr lang="en-US" dirty="0" smtClean="0"/>
              <a:t>(30 </a:t>
            </a:r>
            <a:r>
              <a:rPr lang="en-US" dirty="0" err="1" smtClean="0"/>
              <a:t>mins</a:t>
            </a:r>
            <a:r>
              <a:rPr lang="en-US" dirty="0" smtClean="0"/>
              <a:t>)</a:t>
            </a:r>
            <a:endParaRPr lang="en-US" dirty="0"/>
          </a:p>
        </p:txBody>
      </p:sp>
      <p:sp>
        <p:nvSpPr>
          <p:cNvPr id="3" name="Content Placeholder 2"/>
          <p:cNvSpPr>
            <a:spLocks noGrp="1"/>
          </p:cNvSpPr>
          <p:nvPr>
            <p:ph idx="1"/>
          </p:nvPr>
        </p:nvSpPr>
        <p:spPr>
          <a:xfrm>
            <a:off x="677334" y="2241006"/>
            <a:ext cx="8596668" cy="3532777"/>
          </a:xfrm>
        </p:spPr>
        <p:txBody>
          <a:bodyPr>
            <a:normAutofit/>
          </a:bodyPr>
          <a:lstStyle/>
          <a:p>
            <a:pPr>
              <a:buFont typeface="+mj-lt"/>
              <a:buAutoNum type="arabicPeriod"/>
            </a:pPr>
            <a:r>
              <a:rPr lang="en-US" sz="3600" dirty="0" smtClean="0"/>
              <a:t>In your groups, study any chosen topic from the syllabus and develop an activity of integration to assess the competency of the learner. </a:t>
            </a:r>
          </a:p>
          <a:p>
            <a:pPr marL="0" indent="0">
              <a:buNone/>
            </a:pPr>
            <a:r>
              <a:rPr lang="en-US" sz="3600" dirty="0" smtClean="0"/>
              <a:t>2. Present your work to the plenary. </a:t>
            </a:r>
          </a:p>
        </p:txBody>
      </p:sp>
      <p:sp>
        <p:nvSpPr>
          <p:cNvPr id="4" name="Date Placeholder 3"/>
          <p:cNvSpPr>
            <a:spLocks noGrp="1"/>
          </p:cNvSpPr>
          <p:nvPr>
            <p:ph type="dt" sz="half" idx="10"/>
          </p:nvPr>
        </p:nvSpPr>
        <p:spPr/>
        <p:txBody>
          <a:bodyPr/>
          <a:lstStyle/>
          <a:p>
            <a:fld id="{B8F1032B-A453-466A-8FC4-2A10B9C47907}"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17</a:t>
            </a:fld>
            <a:endParaRPr lang="en-US" dirty="0"/>
          </a:p>
        </p:txBody>
      </p:sp>
    </p:spTree>
    <p:extLst>
      <p:ext uri="{BB962C8B-B14F-4D97-AF65-F5344CB8AC3E}">
        <p14:creationId xmlns:p14="http://schemas.microsoft.com/office/powerpoint/2010/main" val="2088515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smtClean="0"/>
              <a:t>.</a:t>
            </a:r>
          </a:p>
        </p:txBody>
      </p:sp>
      <p:sp>
        <p:nvSpPr>
          <p:cNvPr id="3" name="Content Placeholder 2"/>
          <p:cNvSpPr>
            <a:spLocks noGrp="1"/>
          </p:cNvSpPr>
          <p:nvPr>
            <p:ph idx="1"/>
          </p:nvPr>
        </p:nvSpPr>
        <p:spPr>
          <a:xfrm>
            <a:off x="1981200" y="2590800"/>
            <a:ext cx="8382000" cy="1066800"/>
          </a:xfrm>
        </p:spPr>
        <p:txBody>
          <a:bodyPr>
            <a:normAutofit/>
          </a:bodyPr>
          <a:lstStyle/>
          <a:p>
            <a:pPr marL="0" indent="0" algn="ctr">
              <a:buNone/>
              <a:defRPr/>
            </a:pPr>
            <a:r>
              <a:rPr lang="en-GB" altLang="en-US" sz="6000" dirty="0"/>
              <a:t>Who </a:t>
            </a:r>
            <a:r>
              <a:rPr lang="en-GB" altLang="en-US" sz="6000" dirty="0" smtClean="0"/>
              <a:t>develops </a:t>
            </a:r>
            <a:r>
              <a:rPr lang="en-GB" altLang="en-US" sz="6000" dirty="0"/>
              <a:t>the </a:t>
            </a:r>
            <a:r>
              <a:rPr lang="en-GB" altLang="en-US" sz="6000" dirty="0" err="1"/>
              <a:t>AoI</a:t>
            </a:r>
            <a:r>
              <a:rPr lang="en-GB" altLang="en-US" sz="6000" dirty="0"/>
              <a:t>?</a:t>
            </a:r>
            <a:endParaRPr lang="en-US" altLang="en-US" sz="6000" dirty="0"/>
          </a:p>
          <a:p>
            <a:pPr>
              <a:defRPr/>
            </a:pPr>
            <a:endParaRPr lang="en-US" dirty="0"/>
          </a:p>
        </p:txBody>
      </p:sp>
      <p:sp>
        <p:nvSpPr>
          <p:cNvPr id="4" name="Date Placeholder 3"/>
          <p:cNvSpPr>
            <a:spLocks noGrp="1"/>
          </p:cNvSpPr>
          <p:nvPr>
            <p:ph type="dt" sz="half" idx="10"/>
          </p:nvPr>
        </p:nvSpPr>
        <p:spPr/>
        <p:txBody>
          <a:bodyPr/>
          <a:lstStyle/>
          <a:p>
            <a:pPr>
              <a:defRPr/>
            </a:pPr>
            <a:fld id="{E04E7008-4BB0-4C9B-A6D0-6A4B48245A3B}" type="datetime1">
              <a:rPr lang="en-US" smtClean="0">
                <a:solidFill>
                  <a:prstClr val="black">
                    <a:tint val="75000"/>
                  </a:prstClr>
                </a:solidFill>
              </a:rPr>
              <a:pPr>
                <a:def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www.ncdc.go.ug</a:t>
            </a:r>
            <a:endParaRPr lang="en-US">
              <a:solidFill>
                <a:prstClr val="black">
                  <a:tint val="75000"/>
                </a:prstClr>
              </a:solidFill>
            </a:endParaRPr>
          </a:p>
        </p:txBody>
      </p:sp>
      <p:sp>
        <p:nvSpPr>
          <p:cNvPr id="153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189F377-C768-414E-B01D-5CFC101A9DA0}" type="slidenum">
              <a:rPr lang="en-US" altLang="x-none" sz="1200">
                <a:solidFill>
                  <a:srgbClr val="898989"/>
                </a:solidFill>
              </a:rPr>
              <a:pPr>
                <a:spcBef>
                  <a:spcPct val="0"/>
                </a:spcBef>
                <a:buFontTx/>
                <a:buNone/>
              </a:pPr>
              <a:t>18</a:t>
            </a:fld>
            <a:endParaRPr lang="en-US" altLang="x-none" sz="1200">
              <a:solidFill>
                <a:srgbClr val="898989"/>
              </a:solidFill>
            </a:endParaRPr>
          </a:p>
        </p:txBody>
      </p:sp>
    </p:spTree>
    <p:extLst>
      <p:ext uri="{BB962C8B-B14F-4D97-AF65-F5344CB8AC3E}">
        <p14:creationId xmlns:p14="http://schemas.microsoft.com/office/powerpoint/2010/main" val="2339475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summary</a:t>
            </a:r>
            <a:endParaRPr lang="en-US" b="1" dirty="0"/>
          </a:p>
        </p:txBody>
      </p:sp>
      <p:sp>
        <p:nvSpPr>
          <p:cNvPr id="3" name="Content Placeholder 2"/>
          <p:cNvSpPr>
            <a:spLocks noGrp="1"/>
          </p:cNvSpPr>
          <p:nvPr>
            <p:ph idx="1"/>
          </p:nvPr>
        </p:nvSpPr>
        <p:spPr>
          <a:xfrm>
            <a:off x="838200" y="1481070"/>
            <a:ext cx="10515600" cy="4695893"/>
          </a:xfrm>
        </p:spPr>
        <p:txBody>
          <a:bodyPr>
            <a:normAutofit fontScale="92500" lnSpcReduction="20000"/>
          </a:bodyPr>
          <a:lstStyle/>
          <a:p>
            <a:r>
              <a:rPr lang="en-US" dirty="0" smtClean="0"/>
              <a:t>Competence –based assessment strives for </a:t>
            </a:r>
            <a:r>
              <a:rPr lang="en-US" b="1" dirty="0" smtClean="0"/>
              <a:t>Higher Order thinking </a:t>
            </a:r>
            <a:r>
              <a:rPr lang="en-US" dirty="0" smtClean="0"/>
              <a:t>skills (HOTs) for purposes of making use of the learnt knowledge and  evaluating the application of knowledge in new scenarios/situations.</a:t>
            </a:r>
          </a:p>
          <a:p>
            <a:r>
              <a:rPr lang="en-US" dirty="0" smtClean="0"/>
              <a:t>One competency can apply in more than one topic and levels but there is need to stretch performance to the </a:t>
            </a:r>
            <a:r>
              <a:rPr lang="en-US" b="1" dirty="0" smtClean="0"/>
              <a:t>most high level.</a:t>
            </a:r>
          </a:p>
          <a:p>
            <a:r>
              <a:rPr lang="en-US" dirty="0" smtClean="0"/>
              <a:t>A topic can have </a:t>
            </a:r>
            <a:r>
              <a:rPr lang="en-US" b="1" dirty="0" smtClean="0"/>
              <a:t>one or more </a:t>
            </a:r>
            <a:r>
              <a:rPr lang="en-US" dirty="0" err="1" smtClean="0"/>
              <a:t>AoIs</a:t>
            </a:r>
            <a:endParaRPr lang="en-US" dirty="0" smtClean="0"/>
          </a:p>
          <a:p>
            <a:r>
              <a:rPr lang="en-US" dirty="0"/>
              <a:t>Competency-based assessment provides detailed information about the learner and builds </a:t>
            </a:r>
            <a:r>
              <a:rPr lang="en-US" dirty="0" smtClean="0"/>
              <a:t>his/her </a:t>
            </a:r>
            <a:r>
              <a:rPr lang="en-US" dirty="0"/>
              <a:t>confidence when mastering a skill and learn to identify what is next.</a:t>
            </a:r>
          </a:p>
          <a:p>
            <a:r>
              <a:rPr lang="en-US" dirty="0" smtClean="0"/>
              <a:t>An </a:t>
            </a:r>
            <a:r>
              <a:rPr lang="en-US" b="1" dirty="0" smtClean="0"/>
              <a:t>ACTIVITY OF INTEGRATION </a:t>
            </a:r>
            <a:r>
              <a:rPr lang="en-US" dirty="0" smtClean="0"/>
              <a:t>is one of the  assessment approaches which enables learners to display their </a:t>
            </a:r>
            <a:r>
              <a:rPr lang="en-US" b="1" dirty="0" smtClean="0"/>
              <a:t>COMPETENCY</a:t>
            </a:r>
          </a:p>
          <a:p>
            <a:endParaRPr lang="en-US" b="1" dirty="0"/>
          </a:p>
          <a:p>
            <a:pPr marL="0" indent="0">
              <a:buNone/>
            </a:pPr>
            <a:r>
              <a:rPr lang="en-US" b="1" dirty="0"/>
              <a:t>                                                      END</a:t>
            </a:r>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8D3DB10-70BA-42E0-8D3B-2CFF7E8B3921}"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19</a:t>
            </a:fld>
            <a:endParaRPr lang="en-US" dirty="0"/>
          </a:p>
        </p:txBody>
      </p:sp>
    </p:spTree>
    <p:extLst>
      <p:ext uri="{BB962C8B-B14F-4D97-AF65-F5344CB8AC3E}">
        <p14:creationId xmlns:p14="http://schemas.microsoft.com/office/powerpoint/2010/main" val="28772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Outcomes</a:t>
            </a:r>
            <a:endParaRPr lang="en-US" b="1" dirty="0"/>
          </a:p>
        </p:txBody>
      </p:sp>
      <p:sp>
        <p:nvSpPr>
          <p:cNvPr id="3" name="Content Placeholder 2"/>
          <p:cNvSpPr>
            <a:spLocks noGrp="1"/>
          </p:cNvSpPr>
          <p:nvPr>
            <p:ph idx="1"/>
          </p:nvPr>
        </p:nvSpPr>
        <p:spPr>
          <a:xfrm>
            <a:off x="677334" y="2160589"/>
            <a:ext cx="8596668" cy="3169057"/>
          </a:xfrm>
        </p:spPr>
        <p:txBody>
          <a:bodyPr>
            <a:normAutofit lnSpcReduction="10000"/>
          </a:bodyPr>
          <a:lstStyle/>
          <a:p>
            <a:pPr>
              <a:buNone/>
            </a:pPr>
            <a:r>
              <a:rPr lang="en-US" sz="3600" dirty="0" smtClean="0"/>
              <a:t>By the end of this session, participants should be able to:</a:t>
            </a:r>
          </a:p>
          <a:p>
            <a:pPr>
              <a:buFont typeface="+mj-lt"/>
              <a:buAutoNum type="arabicPeriod"/>
            </a:pPr>
            <a:r>
              <a:rPr lang="en-US" sz="3600" dirty="0" smtClean="0"/>
              <a:t>Appreciate why end of topic assessment is done.</a:t>
            </a:r>
          </a:p>
          <a:p>
            <a:pPr>
              <a:buFont typeface="+mj-lt"/>
              <a:buAutoNum type="arabicPeriod"/>
            </a:pPr>
            <a:r>
              <a:rPr lang="en-US" sz="3600" dirty="0" smtClean="0"/>
              <a:t>Generate an end of chapter activity of integration.</a:t>
            </a:r>
          </a:p>
          <a:p>
            <a:pPr marL="0" indent="0">
              <a:buNone/>
            </a:pPr>
            <a:endParaRPr lang="en-US" dirty="0" smtClean="0"/>
          </a:p>
          <a:p>
            <a:pPr marL="0" indent="0">
              <a:buNone/>
            </a:pPr>
            <a:endParaRPr lang="en-US" dirty="0" smtClean="0"/>
          </a:p>
          <a:p>
            <a:pPr>
              <a:buFont typeface="+mj-lt"/>
              <a:buAutoNum type="arabicPeriod"/>
            </a:pPr>
            <a:endParaRPr lang="en-US" dirty="0" smtClean="0"/>
          </a:p>
          <a:p>
            <a:pPr>
              <a:buFont typeface="+mj-lt"/>
              <a:buAutoNum type="arabicPeriod"/>
            </a:pPr>
            <a:endParaRPr lang="en-US" dirty="0"/>
          </a:p>
        </p:txBody>
      </p:sp>
      <p:sp>
        <p:nvSpPr>
          <p:cNvPr id="4" name="Date Placeholder 3"/>
          <p:cNvSpPr>
            <a:spLocks noGrp="1"/>
          </p:cNvSpPr>
          <p:nvPr>
            <p:ph type="dt" sz="half" idx="10"/>
          </p:nvPr>
        </p:nvSpPr>
        <p:spPr/>
        <p:txBody>
          <a:bodyPr/>
          <a:lstStyle/>
          <a:p>
            <a:fld id="{441EE552-6B01-4C89-98AB-170D0143BE58}"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2</a:t>
            </a:fld>
            <a:endParaRPr lang="en-US" dirty="0"/>
          </a:p>
        </p:txBody>
      </p:sp>
    </p:spTree>
    <p:extLst>
      <p:ext uri="{BB962C8B-B14F-4D97-AF65-F5344CB8AC3E}">
        <p14:creationId xmlns:p14="http://schemas.microsoft.com/office/powerpoint/2010/main" val="2317956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pic>
        <p:nvPicPr>
          <p:cNvPr id="7" name="Content Placeholder 6"/>
          <p:cNvPicPr>
            <a:picLocks noGrp="1" noChangeAspect="1"/>
          </p:cNvPicPr>
          <p:nvPr>
            <p:ph idx="1"/>
          </p:nvPr>
        </p:nvPicPr>
        <p:blipFill>
          <a:blip r:embed="rId2"/>
          <a:stretch>
            <a:fillRect/>
          </a:stretch>
        </p:blipFill>
        <p:spPr>
          <a:xfrm>
            <a:off x="2327069" y="1027906"/>
            <a:ext cx="7655131" cy="5094886"/>
          </a:xfrm>
          <a:prstGeom prst="rect">
            <a:avLst/>
          </a:prstGeom>
        </p:spPr>
      </p:pic>
      <p:sp>
        <p:nvSpPr>
          <p:cNvPr id="4" name="Date Placeholder 3"/>
          <p:cNvSpPr>
            <a:spLocks noGrp="1"/>
          </p:cNvSpPr>
          <p:nvPr>
            <p:ph type="dt" sz="half" idx="10"/>
          </p:nvPr>
        </p:nvSpPr>
        <p:spPr/>
        <p:txBody>
          <a:bodyPr/>
          <a:lstStyle/>
          <a:p>
            <a:fld id="{02685D4E-9021-4775-9E1F-F28B93499DFE}"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20</a:t>
            </a:fld>
            <a:endParaRPr lang="en-US" dirty="0"/>
          </a:p>
        </p:txBody>
      </p:sp>
    </p:spTree>
    <p:extLst>
      <p:ext uri="{BB962C8B-B14F-4D97-AF65-F5344CB8AC3E}">
        <p14:creationId xmlns:p14="http://schemas.microsoft.com/office/powerpoint/2010/main" val="2434196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53037"/>
            <a:ext cx="7766936" cy="3670478"/>
          </a:xfrm>
        </p:spPr>
        <p:txBody>
          <a:bodyPr/>
          <a:lstStyle/>
          <a:p>
            <a:r>
              <a:rPr lang="en-US" sz="4000" dirty="0">
                <a:latin typeface="Tahoma" panose="020B0604030504040204" pitchFamily="34" charset="0"/>
                <a:ea typeface="Tahoma" panose="020B0604030504040204" pitchFamily="34" charset="0"/>
                <a:cs typeface="Tahoma" panose="020B0604030504040204" pitchFamily="34" charset="0"/>
              </a:rPr>
              <a:t>Session 5</a:t>
            </a:r>
            <a:r>
              <a:rPr lang="en-US" sz="4000" dirty="0" smtClean="0">
                <a:latin typeface="Tahoma" panose="020B0604030504040204" pitchFamily="34" charset="0"/>
                <a:ea typeface="Tahoma" panose="020B0604030504040204" pitchFamily="34" charset="0"/>
                <a:cs typeface="Tahoma" panose="020B0604030504040204" pitchFamily="34" charset="0"/>
              </a:rPr>
              <a:t>: The </a:t>
            </a:r>
            <a:r>
              <a:rPr lang="en-US" sz="4000" dirty="0" smtClean="0">
                <a:solidFill>
                  <a:schemeClr val="tx1"/>
                </a:solidFill>
                <a:latin typeface="Tahoma" panose="020B0604030504040204" pitchFamily="34" charset="0"/>
                <a:ea typeface="Tahoma" panose="020B0604030504040204" pitchFamily="34" charset="0"/>
                <a:cs typeface="Tahoma" panose="020B0604030504040204" pitchFamily="34" charset="0"/>
              </a:rPr>
              <a:t>Evaluation Grid</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4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AE2101FD-4770-4A88-AD6A-4549F42B711F}"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40215604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Session</a:t>
            </a:r>
            <a:r>
              <a:rPr lang="en-US" dirty="0" smtClean="0">
                <a:solidFill>
                  <a:schemeClr val="tx1"/>
                </a:solidFill>
              </a:rPr>
              <a:t> </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Outcomes</a:t>
            </a: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By the end of this session, participants should be able to:</a:t>
            </a:r>
          </a:p>
          <a:p>
            <a:pPr marL="0" indent="0">
              <a:buNone/>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514350" indent="-514350">
              <a:buFont typeface="+mj-lt"/>
              <a:buAutoNum type="arabicPeriod"/>
            </a:pPr>
            <a:r>
              <a:rPr lang="en-US" dirty="0" smtClean="0">
                <a:latin typeface="Tahoma" panose="020B0604030504040204" pitchFamily="34" charset="0"/>
                <a:ea typeface="Tahoma" panose="020B0604030504040204" pitchFamily="34" charset="0"/>
                <a:cs typeface="Tahoma" panose="020B0604030504040204" pitchFamily="34" charset="0"/>
              </a:rPr>
              <a:t>Understand the features of an evaluation grid</a:t>
            </a:r>
          </a:p>
          <a:p>
            <a:pPr marL="514350" indent="-514350">
              <a:buFont typeface="+mj-lt"/>
              <a:buAutoNum type="arabicPeriod"/>
            </a:pPr>
            <a:r>
              <a:rPr lang="en-US" dirty="0" smtClean="0">
                <a:latin typeface="Tahoma" panose="020B0604030504040204" pitchFamily="34" charset="0"/>
                <a:ea typeface="Tahoma" panose="020B0604030504040204" pitchFamily="34" charset="0"/>
                <a:cs typeface="Tahoma" panose="020B0604030504040204" pitchFamily="34" charset="0"/>
              </a:rPr>
              <a:t>Construct an evaluation grid based on a chapter of a particular subject.</a:t>
            </a:r>
          </a:p>
          <a:p>
            <a:endParaRPr lang="en-US" dirty="0"/>
          </a:p>
        </p:txBody>
      </p:sp>
      <p:sp>
        <p:nvSpPr>
          <p:cNvPr id="4" name="Date Placeholder 3"/>
          <p:cNvSpPr>
            <a:spLocks noGrp="1"/>
          </p:cNvSpPr>
          <p:nvPr>
            <p:ph type="dt" sz="half" idx="10"/>
          </p:nvPr>
        </p:nvSpPr>
        <p:spPr/>
        <p:txBody>
          <a:bodyPr/>
          <a:lstStyle/>
          <a:p>
            <a:fld id="{3219FE7F-F1D9-4CD8-AB5B-C667C81305DC}"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2859423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F</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eatures of an evaluation grid</a:t>
            </a:r>
            <a:b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dirty="0">
              <a:solidFill>
                <a:schemeClr val="tx1"/>
              </a:solidFill>
            </a:endParaRPr>
          </a:p>
        </p:txBody>
      </p:sp>
      <p:sp>
        <p:nvSpPr>
          <p:cNvPr id="3" name="Content Placeholder 2"/>
          <p:cNvSpPr>
            <a:spLocks noGrp="1"/>
          </p:cNvSpPr>
          <p:nvPr>
            <p:ph idx="1"/>
          </p:nvPr>
        </p:nvSpPr>
        <p:spPr/>
        <p:txBody>
          <a:bodyPr/>
          <a:lstStyle/>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Activity one: (3mins)</a:t>
            </a:r>
          </a:p>
          <a:p>
            <a:pPr marL="0" indent="0">
              <a:buNone/>
            </a:pP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In groups,</a:t>
            </a:r>
          </a:p>
          <a:p>
            <a:pPr marL="571500" indent="-571500">
              <a:buFont typeface="+mj-lt"/>
              <a:buAutoNum type="romanLcPeriod"/>
            </a:pPr>
            <a:r>
              <a:rPr lang="en-US" dirty="0" smtClean="0">
                <a:latin typeface="Tahoma" panose="020B0604030504040204" pitchFamily="34" charset="0"/>
                <a:ea typeface="Tahoma" panose="020B0604030504040204" pitchFamily="34" charset="0"/>
                <a:cs typeface="Tahoma" panose="020B0604030504040204" pitchFamily="34" charset="0"/>
              </a:rPr>
              <a:t>Brainstorm and list the key components of an evaluation grid</a:t>
            </a:r>
          </a:p>
          <a:p>
            <a:pPr marL="571500" indent="-571500">
              <a:buFont typeface="+mj-lt"/>
              <a:buAutoNum type="romanLcPeriod"/>
            </a:pPr>
            <a:r>
              <a:rPr lang="en-US" dirty="0" smtClean="0">
                <a:latin typeface="Tahoma" panose="020B0604030504040204" pitchFamily="34" charset="0"/>
                <a:ea typeface="Tahoma" panose="020B0604030504040204" pitchFamily="34" charset="0"/>
                <a:cs typeface="Tahoma" panose="020B0604030504040204" pitchFamily="34" charset="0"/>
              </a:rPr>
              <a:t>Explain what each of the components entails</a:t>
            </a:r>
          </a:p>
          <a:p>
            <a:pPr marL="571500" indent="-571500">
              <a:buFont typeface="+mj-lt"/>
              <a:buAutoNum type="romanLcPeriod"/>
            </a:pPr>
            <a:r>
              <a:rPr lang="en-US" dirty="0" smtClean="0">
                <a:latin typeface="Tahoma" panose="020B0604030504040204" pitchFamily="34" charset="0"/>
                <a:ea typeface="Tahoma" panose="020B0604030504040204" pitchFamily="34" charset="0"/>
                <a:cs typeface="Tahoma" panose="020B0604030504040204" pitchFamily="34" charset="0"/>
              </a:rPr>
              <a:t>Share your findings </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90BE8064-28AD-44FA-B816-DA17968B2272}"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3148738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entury Gothic" panose="020B0502020202020204" pitchFamily="34" charset="0"/>
                <a:ea typeface="Tahoma" panose="020B0604030504040204" pitchFamily="34" charset="0"/>
                <a:cs typeface="Tahoma" panose="020B0604030504040204" pitchFamily="34" charset="0"/>
              </a:rPr>
              <a:t>Features of an evaluation grid…</a:t>
            </a:r>
            <a:endParaRPr lang="en-US" b="1" dirty="0">
              <a:latin typeface="Century Gothic" panose="020B0502020202020204" pitchFamily="34" charset="0"/>
            </a:endParaRPr>
          </a:p>
        </p:txBody>
      </p:sp>
      <p:sp>
        <p:nvSpPr>
          <p:cNvPr id="3" name="Content Placeholder 2"/>
          <p:cNvSpPr>
            <a:spLocks noGrp="1"/>
          </p:cNvSpPr>
          <p:nvPr>
            <p:ph idx="1"/>
          </p:nvPr>
        </p:nvSpPr>
        <p:spPr>
          <a:xfrm>
            <a:off x="1078173" y="1690688"/>
            <a:ext cx="9362364" cy="4665662"/>
          </a:xfrm>
        </p:spPr>
        <p:txBody>
          <a:bodyPr>
            <a:normAutofit/>
          </a:bodyPr>
          <a:lstStyle/>
          <a:p>
            <a:pPr marL="0" indent="0">
              <a:buNone/>
              <a:defRPr/>
            </a:pPr>
            <a:r>
              <a:rPr lang="en-GB" b="1" dirty="0">
                <a:solidFill>
                  <a:srgbClr val="FF0000"/>
                </a:solidFill>
                <a:latin typeface="Century Gothic" panose="020B0502020202020204" pitchFamily="34" charset="0"/>
              </a:rPr>
              <a:t>Topic competency: </a:t>
            </a:r>
            <a:r>
              <a:rPr lang="en-GB" dirty="0">
                <a:solidFill>
                  <a:srgbClr val="FF0000"/>
                </a:solidFill>
                <a:latin typeface="Century Gothic" panose="020B0502020202020204" pitchFamily="34" charset="0"/>
              </a:rPr>
              <a:t>the learner uses a word processing software to create, edit and print documents</a:t>
            </a:r>
          </a:p>
          <a:p>
            <a:pPr marL="0" indent="0">
              <a:buNone/>
              <a:defRPr/>
            </a:pPr>
            <a:endParaRPr lang="en-GB" altLang="en-US" b="1" u="sng" dirty="0"/>
          </a:p>
          <a:p>
            <a:pPr marL="0" indent="0">
              <a:buNone/>
              <a:defRPr/>
            </a:pPr>
            <a:r>
              <a:rPr lang="en-GB" altLang="en-US" b="1" u="sng" dirty="0">
                <a:latin typeface="Century Gothic" panose="020B0502020202020204" pitchFamily="34" charset="0"/>
              </a:rPr>
              <a:t>Activity of Integration: Word processing a letter</a:t>
            </a:r>
            <a:endParaRPr lang="en-GB" u="sng" dirty="0">
              <a:latin typeface="Century Gothic" panose="020B0502020202020204" pitchFamily="34" charset="0"/>
            </a:endParaRPr>
          </a:p>
          <a:p>
            <a:pPr marL="0" indent="0">
              <a:buNone/>
              <a:defRPr/>
            </a:pPr>
            <a:r>
              <a:rPr lang="en-GB" dirty="0">
                <a:latin typeface="Century Gothic" panose="020B0502020202020204" pitchFamily="34" charset="0"/>
              </a:rPr>
              <a:t>Your class is planning an end of year party scheduled for 21</a:t>
            </a:r>
            <a:r>
              <a:rPr lang="en-GB" baseline="30000" dirty="0">
                <a:latin typeface="Century Gothic" panose="020B0502020202020204" pitchFamily="34" charset="0"/>
              </a:rPr>
              <a:t>st</a:t>
            </a:r>
            <a:r>
              <a:rPr lang="en-GB" dirty="0">
                <a:latin typeface="Century Gothic" panose="020B0502020202020204" pitchFamily="34" charset="0"/>
              </a:rPr>
              <a:t> November this year. It will  take place in the main hall starting at 8:30 am. </a:t>
            </a:r>
            <a:endParaRPr lang="en-US" dirty="0">
              <a:latin typeface="Century Gothic" panose="020B0502020202020204" pitchFamily="34" charset="0"/>
            </a:endParaRPr>
          </a:p>
          <a:p>
            <a:pPr marL="0" indent="0">
              <a:buNone/>
              <a:defRPr/>
            </a:pPr>
            <a:r>
              <a:rPr lang="en-GB" dirty="0">
                <a:latin typeface="Century Gothic" panose="020B0502020202020204" pitchFamily="34" charset="0"/>
              </a:rPr>
              <a:t>Word process a letter inviting the head teacher and members of staff to the party.</a:t>
            </a:r>
            <a:endParaRPr lang="en-US" dirty="0">
              <a:latin typeface="Century Gothic" panose="020B0502020202020204" pitchFamily="34" charset="0"/>
            </a:endParaRPr>
          </a:p>
          <a:p>
            <a:endParaRPr lang="en-US" dirty="0"/>
          </a:p>
        </p:txBody>
      </p:sp>
      <p:sp>
        <p:nvSpPr>
          <p:cNvPr id="4" name="Date Placeholder 3"/>
          <p:cNvSpPr>
            <a:spLocks noGrp="1"/>
          </p:cNvSpPr>
          <p:nvPr>
            <p:ph type="dt" sz="half" idx="10"/>
          </p:nvPr>
        </p:nvSpPr>
        <p:spPr/>
        <p:txBody>
          <a:bodyPr/>
          <a:lstStyle/>
          <a:p>
            <a:fld id="{2559D42C-BA16-4B7A-9F28-5B0EBCF06438}"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www.ncdc.go.ug</a:t>
            </a: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9567255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2559D42C-BA16-4B7A-9F28-5B0EBCF06438}"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www.ncdc.go.ug</a:t>
            </a: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25</a:t>
            </a:fld>
            <a:endParaRPr lang="en-US">
              <a:solidFill>
                <a:prstClr val="black">
                  <a:tint val="75000"/>
                </a:prstClr>
              </a:solidFill>
            </a:endParaRPr>
          </a:p>
        </p:txBody>
      </p:sp>
      <p:pic>
        <p:nvPicPr>
          <p:cNvPr id="8" name="Picture 6"/>
          <p:cNvPicPr>
            <a:picLocks noChangeAspect="1"/>
          </p:cNvPicPr>
          <p:nvPr/>
        </p:nvPicPr>
        <p:blipFill>
          <a:blip r:embed="rId2">
            <a:extLst>
              <a:ext uri="{28A0092B-C50C-407E-A947-70E740481C1C}">
                <a14:useLocalDpi xmlns:a14="http://schemas.microsoft.com/office/drawing/2010/main" val="0"/>
              </a:ext>
            </a:extLst>
          </a:blip>
          <a:srcRect l="32916" t="16667" r="18333" b="19630"/>
          <a:stretch>
            <a:fillRect/>
          </a:stretch>
        </p:blipFill>
        <p:spPr bwMode="auto">
          <a:xfrm>
            <a:off x="914399" y="249683"/>
            <a:ext cx="9976513" cy="6416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txBox="1">
            <a:spLocks/>
          </p:cNvSpPr>
          <p:nvPr/>
        </p:nvSpPr>
        <p:spPr bwMode="auto">
          <a:xfrm>
            <a:off x="1555411" y="2396331"/>
            <a:ext cx="7886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r>
              <a:rPr lang="en-US" altLang="en-US" dirty="0">
                <a:solidFill>
                  <a:srgbClr val="FF0000"/>
                </a:solidFill>
              </a:rPr>
              <a:t>Activity: Score the written letter </a:t>
            </a:r>
          </a:p>
        </p:txBody>
      </p:sp>
    </p:spTree>
    <p:extLst>
      <p:ext uri="{BB962C8B-B14F-4D97-AF65-F5344CB8AC3E}">
        <p14:creationId xmlns:p14="http://schemas.microsoft.com/office/powerpoint/2010/main" val="564397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Evaluating an Out 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US" b="1" dirty="0"/>
              <a:t>Activity </a:t>
            </a:r>
            <a:r>
              <a:rPr lang="en-US" b="1" dirty="0" smtClean="0"/>
              <a:t>two: (5mins)</a:t>
            </a:r>
            <a:endParaRPr lang="en-US" b="1" dirty="0"/>
          </a:p>
          <a:p>
            <a:pPr marL="0" indent="0">
              <a:buNone/>
            </a:pPr>
            <a:endParaRPr lang="en-US" dirty="0" smtClean="0">
              <a:solidFill>
                <a:srgbClr val="7030A0"/>
              </a:solidFill>
            </a:endParaRPr>
          </a:p>
          <a:p>
            <a:pPr marL="0" indent="0">
              <a:buNone/>
            </a:pPr>
            <a:r>
              <a:rPr lang="en-US" dirty="0" smtClean="0"/>
              <a:t>In groups,</a:t>
            </a:r>
          </a:p>
          <a:p>
            <a:r>
              <a:rPr lang="en-US" dirty="0" smtClean="0"/>
              <a:t>Using the </a:t>
            </a:r>
            <a:r>
              <a:rPr lang="en-US" dirty="0" err="1" smtClean="0"/>
              <a:t>AoI</a:t>
            </a:r>
            <a:r>
              <a:rPr lang="en-US" dirty="0" smtClean="0"/>
              <a:t> that you developed in session one,</a:t>
            </a:r>
          </a:p>
          <a:p>
            <a:pPr marL="0" indent="0">
              <a:buNone/>
            </a:pPr>
            <a:r>
              <a:rPr lang="en-US" dirty="0" smtClean="0"/>
              <a:t>Task:</a:t>
            </a:r>
          </a:p>
          <a:p>
            <a:pPr marL="971550" lvl="1" indent="-514350">
              <a:lnSpc>
                <a:spcPct val="150000"/>
              </a:lnSpc>
              <a:buFont typeface="+mj-lt"/>
              <a:buAutoNum type="romanLcPeriod"/>
            </a:pPr>
            <a:r>
              <a:rPr lang="en-US" dirty="0" smtClean="0">
                <a:solidFill>
                  <a:prstClr val="black"/>
                </a:solidFill>
                <a:latin typeface="Tahoma" panose="020B0604030504040204" pitchFamily="34" charset="0"/>
                <a:ea typeface="Tahoma" panose="020B0604030504040204" pitchFamily="34" charset="0"/>
                <a:cs typeface="Tahoma" panose="020B0604030504040204" pitchFamily="34" charset="0"/>
              </a:rPr>
              <a:t>State the </a:t>
            </a: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output of the </a:t>
            </a:r>
            <a:r>
              <a:rPr lang="en-US"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AoI</a:t>
            </a: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971550" lvl="1" indent="-514350">
              <a:lnSpc>
                <a:spcPct val="150000"/>
              </a:lnSpc>
              <a:buFont typeface="+mj-lt"/>
              <a:buAutoNum type="romanLcPeriod"/>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Develop the key concepts to be assessed in the output </a:t>
            </a:r>
            <a:endParaRPr lang="en-US"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marL="971550" lvl="1" indent="-514350">
              <a:lnSpc>
                <a:spcPct val="150000"/>
              </a:lnSpc>
              <a:buFont typeface="+mj-lt"/>
              <a:buAutoNum type="romanLcPeriod"/>
            </a:pPr>
            <a:r>
              <a:rPr lang="en-US" dirty="0" smtClean="0"/>
              <a:t>Share your findings in plenary </a:t>
            </a:r>
            <a:endParaRPr lang="en-US" dirty="0"/>
          </a:p>
        </p:txBody>
      </p:sp>
      <p:sp>
        <p:nvSpPr>
          <p:cNvPr id="4" name="Date Placeholder 3"/>
          <p:cNvSpPr>
            <a:spLocks noGrp="1"/>
          </p:cNvSpPr>
          <p:nvPr>
            <p:ph type="dt" sz="half" idx="10"/>
          </p:nvPr>
        </p:nvSpPr>
        <p:spPr/>
        <p:txBody>
          <a:bodyPr/>
          <a:lstStyle/>
          <a:p>
            <a:fld id="{9233F7C7-6E9D-46CF-8D7E-7B363081240C}"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170022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Key message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endParaRPr lang="en-US" dirty="0" smtClean="0"/>
          </a:p>
          <a:p>
            <a:r>
              <a:rPr lang="en-US" dirty="0" smtClean="0"/>
              <a:t>It is important that for each Output there are clear concepts that will be considered for assessment. </a:t>
            </a:r>
          </a:p>
          <a:p>
            <a:r>
              <a:rPr lang="en-US" dirty="0" smtClean="0"/>
              <a:t>This is what we call the “Basis for evaluation” </a:t>
            </a:r>
            <a:endParaRPr lang="en-US" dirty="0"/>
          </a:p>
        </p:txBody>
      </p:sp>
      <p:sp>
        <p:nvSpPr>
          <p:cNvPr id="4" name="Date Placeholder 3"/>
          <p:cNvSpPr>
            <a:spLocks noGrp="1"/>
          </p:cNvSpPr>
          <p:nvPr>
            <p:ph type="dt" sz="half" idx="10"/>
          </p:nvPr>
        </p:nvSpPr>
        <p:spPr/>
        <p:txBody>
          <a:bodyPr/>
          <a:lstStyle/>
          <a:p>
            <a:fld id="{E8C97E0D-0D22-4F14-86CF-B227544FCFF0}"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3778650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424065"/>
          </a:xfrm>
        </p:spPr>
        <p:txBody>
          <a:bodyPr/>
          <a:lstStyle/>
          <a:p>
            <a:r>
              <a:rPr lang="en-US" dirty="0" smtClean="0"/>
              <a:t>Translating knowledge to </a:t>
            </a:r>
            <a:r>
              <a:rPr lang="en-US" dirty="0"/>
              <a:t>P</a:t>
            </a:r>
            <a:r>
              <a:rPr lang="en-US" dirty="0" smtClean="0"/>
              <a:t>erformance ability levels</a:t>
            </a:r>
            <a:endParaRPr lang="en-US" dirty="0"/>
          </a:p>
        </p:txBody>
      </p:sp>
      <p:sp>
        <p:nvSpPr>
          <p:cNvPr id="3" name="Content Placeholder 2"/>
          <p:cNvSpPr>
            <a:spLocks noGrp="1"/>
          </p:cNvSpPr>
          <p:nvPr>
            <p:ph idx="1"/>
          </p:nvPr>
        </p:nvSpPr>
        <p:spPr>
          <a:xfrm>
            <a:off x="838200" y="1334126"/>
            <a:ext cx="10515600" cy="5523874"/>
          </a:xfrm>
        </p:spPr>
        <p:txBody>
          <a:bodyPr>
            <a:noAutofit/>
          </a:bodyPr>
          <a:lstStyle/>
          <a:p>
            <a:r>
              <a:rPr lang="en-US" sz="2400" dirty="0" smtClean="0"/>
              <a:t>In life we have different abilities, hence, we perform  and achieve at different levels.</a:t>
            </a:r>
          </a:p>
          <a:p>
            <a:r>
              <a:rPr lang="en-US" sz="2400" dirty="0"/>
              <a:t>A</a:t>
            </a:r>
            <a:r>
              <a:rPr lang="en-US" sz="2400" dirty="0" smtClean="0"/>
              <a:t>ctivity of integration sums up the topic; and learners are placed in different categories of performance/achievement.</a:t>
            </a:r>
          </a:p>
          <a:p>
            <a:r>
              <a:rPr lang="en-US" sz="2400" dirty="0" smtClean="0"/>
              <a:t>For recording purposes, the levels of performance  are categorized under : </a:t>
            </a:r>
            <a:r>
              <a:rPr lang="en-US" sz="2400" b="1" dirty="0" smtClean="0"/>
              <a:t>Basic</a:t>
            </a:r>
            <a:r>
              <a:rPr lang="en-US" sz="2400" dirty="0" smtClean="0"/>
              <a:t>, </a:t>
            </a:r>
            <a:r>
              <a:rPr lang="en-US" sz="2400" b="1" dirty="0" smtClean="0"/>
              <a:t>Moderate, and Accomplished</a:t>
            </a:r>
            <a:r>
              <a:rPr lang="en-US" sz="2400" dirty="0" smtClean="0"/>
              <a:t>.</a:t>
            </a:r>
          </a:p>
          <a:p>
            <a:r>
              <a:rPr lang="en-US" sz="2400" dirty="0" smtClean="0"/>
              <a:t>These performance levels are a translation of </a:t>
            </a:r>
            <a:r>
              <a:rPr lang="en-US" sz="2400" b="1" dirty="0" smtClean="0"/>
              <a:t>pre-set</a:t>
            </a:r>
            <a:r>
              <a:rPr lang="en-US" sz="2400" dirty="0" smtClean="0"/>
              <a:t> </a:t>
            </a:r>
            <a:r>
              <a:rPr lang="en-US" sz="2400" b="1" dirty="0" smtClean="0"/>
              <a:t>performance standards with  descriptors </a:t>
            </a:r>
            <a:r>
              <a:rPr lang="en-US" sz="2400" dirty="0" smtClean="0"/>
              <a:t>of:</a:t>
            </a:r>
          </a:p>
          <a:p>
            <a:pPr marL="0" indent="0">
              <a:buNone/>
            </a:pPr>
            <a:r>
              <a:rPr lang="en-US" sz="2400" dirty="0"/>
              <a:t> </a:t>
            </a:r>
            <a:r>
              <a:rPr lang="en-US" sz="2400" dirty="0" smtClean="0"/>
              <a:t>   </a:t>
            </a:r>
            <a:r>
              <a:rPr lang="en-US" sz="2400" b="1" dirty="0" smtClean="0"/>
              <a:t>Basic:</a:t>
            </a:r>
            <a:r>
              <a:rPr lang="en-US" sz="2400" dirty="0" smtClean="0"/>
              <a:t> Few LOs achieved but not sufficient for overall achievement =</a:t>
            </a:r>
            <a:r>
              <a:rPr lang="en-US" sz="2400" b="1" dirty="0" smtClean="0"/>
              <a:t>1</a:t>
            </a:r>
          </a:p>
          <a:p>
            <a:pPr marL="0" indent="0">
              <a:buNone/>
            </a:pPr>
            <a:r>
              <a:rPr lang="en-US" sz="2400" dirty="0"/>
              <a:t> </a:t>
            </a:r>
            <a:r>
              <a:rPr lang="en-US" sz="2400" dirty="0" smtClean="0"/>
              <a:t>   </a:t>
            </a:r>
            <a:r>
              <a:rPr lang="en-US" sz="2400" b="1" dirty="0" smtClean="0"/>
              <a:t>Moderate:</a:t>
            </a:r>
            <a:r>
              <a:rPr lang="en-US" sz="2400" dirty="0" smtClean="0"/>
              <a:t> Some LOs achieved, enough for overall achievement =</a:t>
            </a:r>
            <a:r>
              <a:rPr lang="en-US" sz="2400" b="1" dirty="0" smtClean="0"/>
              <a:t>2</a:t>
            </a:r>
          </a:p>
          <a:p>
            <a:pPr marL="0" indent="0">
              <a:buNone/>
            </a:pPr>
            <a:r>
              <a:rPr lang="en-US" sz="2400" dirty="0"/>
              <a:t> </a:t>
            </a:r>
            <a:r>
              <a:rPr lang="en-US" sz="2400" dirty="0" smtClean="0"/>
              <a:t>   </a:t>
            </a:r>
            <a:r>
              <a:rPr lang="en-US" sz="2400" b="1" dirty="0" smtClean="0"/>
              <a:t>Accomplished:</a:t>
            </a:r>
            <a:r>
              <a:rPr lang="en-US" sz="2400" dirty="0" smtClean="0"/>
              <a:t> Most/All Los achieved with ease =</a:t>
            </a:r>
            <a:r>
              <a:rPr lang="en-US" sz="2400" b="1" dirty="0" smtClean="0"/>
              <a:t>3</a:t>
            </a:r>
          </a:p>
          <a:p>
            <a:pPr marL="0" indent="0">
              <a:buNone/>
            </a:pPr>
            <a:r>
              <a:rPr lang="en-US" sz="2400" b="1" dirty="0" smtClean="0"/>
              <a:t>Note:</a:t>
            </a:r>
            <a:r>
              <a:rPr lang="en-US" sz="2400" dirty="0" smtClean="0"/>
              <a:t> The placement values of 1,2 and 3 are identifiers but NOT marks.</a:t>
            </a:r>
          </a:p>
          <a:p>
            <a:pPr marL="0" indent="0">
              <a:buNone/>
            </a:pPr>
            <a:r>
              <a:rPr lang="en-US" sz="2400" dirty="0" smtClean="0">
                <a:solidFill>
                  <a:srgbClr val="7030A0"/>
                </a:solidFill>
              </a:rPr>
              <a:t> </a:t>
            </a:r>
            <a:endParaRPr lang="en-US" sz="2400" dirty="0">
              <a:solidFill>
                <a:srgbClr val="7030A0"/>
              </a:solidFill>
            </a:endParaRPr>
          </a:p>
        </p:txBody>
      </p:sp>
      <p:sp>
        <p:nvSpPr>
          <p:cNvPr id="4" name="Date Placeholder 3"/>
          <p:cNvSpPr>
            <a:spLocks noGrp="1"/>
          </p:cNvSpPr>
          <p:nvPr>
            <p:ph type="dt" sz="half" idx="10"/>
          </p:nvPr>
        </p:nvSpPr>
        <p:spPr/>
        <p:txBody>
          <a:bodyPr/>
          <a:lstStyle/>
          <a:p>
            <a:fld id="{9EF7A55F-0403-41C8-B3D5-5330BA06A004}"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dirty="0"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28</a:t>
            </a:fld>
            <a:endParaRPr lang="en-US" dirty="0"/>
          </a:p>
        </p:txBody>
      </p:sp>
    </p:spTree>
    <p:extLst>
      <p:ext uri="{BB962C8B-B14F-4D97-AF65-F5344CB8AC3E}">
        <p14:creationId xmlns:p14="http://schemas.microsoft.com/office/powerpoint/2010/main" val="1045624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09"/>
          </a:xfrm>
        </p:spPr>
        <p:txBody>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Features of an evaluation grid</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p:nvSpPr>
        <p:spPr>
          <a:xfrm>
            <a:off x="631065" y="1458868"/>
            <a:ext cx="1751527" cy="765752"/>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r>
              <a:rPr lang="en-US" sz="2400" dirty="0" smtClean="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Output</a:t>
            </a:r>
            <a:endParaRPr lang="en-US" sz="2400" dirty="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4" name="Rectangle 13"/>
          <p:cNvSpPr/>
          <p:nvPr/>
        </p:nvSpPr>
        <p:spPr>
          <a:xfrm>
            <a:off x="631064" y="2226572"/>
            <a:ext cx="1751527" cy="3427699"/>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defTabSz="914400"/>
            <a:r>
              <a:rPr lang="en-US" sz="2400" dirty="0" smtClean="0">
                <a:solidFill>
                  <a:prstClr val="black"/>
                </a:solidFill>
                <a:latin typeface="Tahoma" panose="020B0604030504040204" pitchFamily="34" charset="0"/>
                <a:ea typeface="Tahoma" panose="020B0604030504040204" pitchFamily="34" charset="0"/>
                <a:cs typeface="Tahoma" panose="020B0604030504040204" pitchFamily="34" charset="0"/>
              </a:rPr>
              <a:t>Expected deliverable from the learner in line with the competency.</a:t>
            </a:r>
            <a:endParaRPr lang="en-US" sz="24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17" name="Rectangle 16"/>
          <p:cNvSpPr/>
          <p:nvPr/>
        </p:nvSpPr>
        <p:spPr>
          <a:xfrm>
            <a:off x="2382592" y="1459881"/>
            <a:ext cx="1751527" cy="767198"/>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r>
              <a:rPr lang="en-US" sz="2400" dirty="0" smtClean="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Basis for Evaluation</a:t>
            </a:r>
            <a:endParaRPr lang="en-US" sz="2400" dirty="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2382591" y="2227079"/>
            <a:ext cx="1751527" cy="3426686"/>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defTabSz="914400"/>
            <a:r>
              <a:rPr lang="en-US" sz="2400" dirty="0" smtClean="0">
                <a:solidFill>
                  <a:prstClr val="black"/>
                </a:solidFill>
                <a:latin typeface="Tahoma" panose="020B0604030504040204" pitchFamily="34" charset="0"/>
                <a:ea typeface="Tahoma" panose="020B0604030504040204" pitchFamily="34" charset="0"/>
                <a:cs typeface="Tahoma" panose="020B0604030504040204" pitchFamily="34" charset="0"/>
              </a:rPr>
              <a:t>Key concepts to be assessed on the output. (Pillars/standards)</a:t>
            </a:r>
            <a:endParaRPr lang="en-US" sz="24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p:cNvSpPr/>
          <p:nvPr/>
        </p:nvSpPr>
        <p:spPr>
          <a:xfrm>
            <a:off x="6092780" y="1458094"/>
            <a:ext cx="1794511" cy="761374"/>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r>
              <a:rPr lang="en-US" sz="2400" dirty="0" smtClean="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Accuracy</a:t>
            </a:r>
            <a:r>
              <a:rPr lang="en-US" sz="2400" dirty="0" smtClean="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/3</a:t>
            </a:r>
            <a:endParaRPr lang="en-US" sz="2400" dirty="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1" name="Rectangle 20"/>
          <p:cNvSpPr/>
          <p:nvPr/>
        </p:nvSpPr>
        <p:spPr>
          <a:xfrm>
            <a:off x="6092780" y="2226572"/>
            <a:ext cx="1766393" cy="3427698"/>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defTabSz="914400"/>
            <a:r>
              <a:rPr lang="en-US" sz="2400" dirty="0" smtClean="0">
                <a:solidFill>
                  <a:prstClr val="black"/>
                </a:solidFill>
                <a:latin typeface="Tahoma" panose="020B0604030504040204" pitchFamily="34" charset="0"/>
                <a:ea typeface="Tahoma" panose="020B0604030504040204" pitchFamily="34" charset="0"/>
                <a:cs typeface="Tahoma" panose="020B0604030504040204" pitchFamily="34" charset="0"/>
              </a:rPr>
              <a:t>The quality or state of being correct</a:t>
            </a:r>
            <a:endParaRPr lang="en-US" dirty="0">
              <a:solidFill>
                <a:prstClr val="black"/>
              </a:solidFill>
            </a:endParaRPr>
          </a:p>
        </p:txBody>
      </p:sp>
      <p:sp>
        <p:nvSpPr>
          <p:cNvPr id="22" name="Rectangle 21"/>
          <p:cNvSpPr/>
          <p:nvPr/>
        </p:nvSpPr>
        <p:spPr>
          <a:xfrm>
            <a:off x="4134119" y="1458094"/>
            <a:ext cx="1958661" cy="766526"/>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r>
              <a:rPr lang="en-US" sz="2400" dirty="0" smtClean="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Relevance/</a:t>
            </a:r>
            <a:r>
              <a:rPr lang="en-US" sz="2400" dirty="0" smtClean="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3</a:t>
            </a:r>
            <a:endParaRPr lang="en-US" sz="2400" dirty="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3" name="Rectangle 22"/>
          <p:cNvSpPr/>
          <p:nvPr/>
        </p:nvSpPr>
        <p:spPr>
          <a:xfrm>
            <a:off x="4134116" y="2228019"/>
            <a:ext cx="1958664" cy="3427698"/>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defTabSz="914400"/>
            <a:r>
              <a:rPr lang="en-US" sz="2400" dirty="0" smtClean="0">
                <a:solidFill>
                  <a:prstClr val="black"/>
                </a:solidFill>
                <a:latin typeface="Tahoma" panose="020B0604030504040204" pitchFamily="34" charset="0"/>
                <a:ea typeface="Tahoma" panose="020B0604030504040204" pitchFamily="34" charset="0"/>
                <a:cs typeface="Tahoma" panose="020B0604030504040204" pitchFamily="34" charset="0"/>
              </a:rPr>
              <a:t>The quality or state of being closely connected or appropriate</a:t>
            </a:r>
            <a:endParaRPr lang="en-US" sz="24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24" name="Rectangle 23"/>
          <p:cNvSpPr/>
          <p:nvPr/>
        </p:nvSpPr>
        <p:spPr>
          <a:xfrm>
            <a:off x="7861530" y="1458094"/>
            <a:ext cx="1984422" cy="761374"/>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r>
              <a:rPr lang="en-US" sz="2400" dirty="0" smtClean="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Coherence</a:t>
            </a:r>
            <a:r>
              <a:rPr lang="en-US" sz="2400" dirty="0" smtClean="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/3</a:t>
            </a:r>
            <a:endParaRPr lang="en-US" sz="2400" dirty="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5" name="Rectangle 24"/>
          <p:cNvSpPr/>
          <p:nvPr/>
        </p:nvSpPr>
        <p:spPr>
          <a:xfrm>
            <a:off x="7859174" y="2219468"/>
            <a:ext cx="1986777" cy="3427698"/>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defTabSz="914400"/>
            <a:r>
              <a:rPr lang="en-US" sz="2400" dirty="0" smtClean="0">
                <a:solidFill>
                  <a:prstClr val="black"/>
                </a:solidFill>
                <a:latin typeface="Tahoma" panose="020B0604030504040204" pitchFamily="34" charset="0"/>
                <a:ea typeface="Tahoma" panose="020B0604030504040204" pitchFamily="34" charset="0"/>
                <a:cs typeface="Tahoma" panose="020B0604030504040204" pitchFamily="34" charset="0"/>
              </a:rPr>
              <a:t>The quality of being logical and consistent</a:t>
            </a:r>
            <a:endParaRPr lang="en-US" sz="24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p:nvPr/>
        </p:nvSpPr>
        <p:spPr>
          <a:xfrm>
            <a:off x="9848308" y="1449839"/>
            <a:ext cx="1901750" cy="769629"/>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r>
              <a:rPr lang="en-US" sz="2400" dirty="0" smtClean="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Excellence</a:t>
            </a:r>
            <a:r>
              <a:rPr lang="en-US" sz="2400" dirty="0" smtClean="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/1</a:t>
            </a:r>
            <a:endParaRPr lang="en-US" sz="2400" dirty="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7" name="Rectangle 26"/>
          <p:cNvSpPr/>
          <p:nvPr/>
        </p:nvSpPr>
        <p:spPr>
          <a:xfrm>
            <a:off x="9845952" y="2218694"/>
            <a:ext cx="1904106" cy="3428472"/>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defTabSz="914400"/>
            <a:r>
              <a:rPr lang="en-US" sz="2400" dirty="0" smtClean="0">
                <a:solidFill>
                  <a:prstClr val="black"/>
                </a:solidFill>
                <a:latin typeface="Tahoma" panose="020B0604030504040204" pitchFamily="34" charset="0"/>
                <a:ea typeface="Tahoma" panose="020B0604030504040204" pitchFamily="34" charset="0"/>
                <a:cs typeface="Tahoma" panose="020B0604030504040204" pitchFamily="34" charset="0"/>
              </a:rPr>
              <a:t>The quality of being outstanding or extremely good</a:t>
            </a:r>
          </a:p>
          <a:p>
            <a:pPr defTabSz="914400"/>
            <a:r>
              <a:rPr lang="en-US" sz="2400" dirty="0" smtClean="0">
                <a:solidFill>
                  <a:prstClr val="black"/>
                </a:solidFill>
                <a:latin typeface="Tahoma" panose="020B0604030504040204" pitchFamily="34" charset="0"/>
                <a:ea typeface="Tahoma" panose="020B0604030504040204" pitchFamily="34" charset="0"/>
                <a:cs typeface="Tahoma" panose="020B0604030504040204" pitchFamily="34" charset="0"/>
              </a:rPr>
              <a:t>(this earns a score of 1)</a:t>
            </a:r>
            <a:endParaRPr lang="en-US" sz="24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29" name="Left Brace 28"/>
          <p:cNvSpPr/>
          <p:nvPr/>
        </p:nvSpPr>
        <p:spPr>
          <a:xfrm rot="16200000">
            <a:off x="6726018" y="2927806"/>
            <a:ext cx="528034" cy="5711836"/>
          </a:xfrm>
          <a:prstGeom prst="leftBrac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endParaRPr>
          </a:p>
        </p:txBody>
      </p:sp>
      <p:sp>
        <p:nvSpPr>
          <p:cNvPr id="30" name="Rectangle 29"/>
          <p:cNvSpPr/>
          <p:nvPr/>
        </p:nvSpPr>
        <p:spPr>
          <a:xfrm>
            <a:off x="1280160" y="6205698"/>
            <a:ext cx="10469898" cy="405684"/>
          </a:xfrm>
          <a:prstGeom prst="rect">
            <a:avLst/>
          </a:prstGeom>
          <a:ln w="28575">
            <a:solidFill>
              <a:schemeClr val="bg2">
                <a:lumMod val="1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914400"/>
            <a:r>
              <a:rPr lang="en-US" dirty="0" smtClean="0">
                <a:solidFill>
                  <a:prstClr val="black"/>
                </a:solidFill>
                <a:latin typeface="Tahoma" panose="020B0604030504040204" pitchFamily="34" charset="0"/>
                <a:ea typeface="Tahoma" panose="020B0604030504040204" pitchFamily="34" charset="0"/>
                <a:cs typeface="Tahoma" panose="020B0604030504040204" pitchFamily="34" charset="0"/>
              </a:rPr>
              <a:t>For each, describe the learner’s achievement at the 3 levels </a:t>
            </a:r>
            <a:endParaRPr lang="en-US"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 name="Date Placeholder 2"/>
          <p:cNvSpPr>
            <a:spLocks noGrp="1"/>
          </p:cNvSpPr>
          <p:nvPr>
            <p:ph type="dt" sz="half" idx="10"/>
          </p:nvPr>
        </p:nvSpPr>
        <p:spPr/>
        <p:txBody>
          <a:bodyPr/>
          <a:lstStyle/>
          <a:p>
            <a:fld id="{7CEC2CA7-0BFA-4FA6-8D03-8BAA5D85D9FF}" type="datetime1">
              <a:rPr lang="en-US" smtClean="0">
                <a:solidFill>
                  <a:prstClr val="black">
                    <a:tint val="75000"/>
                  </a:prstClr>
                </a:solidFill>
              </a:rPr>
              <a:pPr/>
              <a:t>9/4/2020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79D23C7-4034-41B0-96AA-8BF4FB8A6531}"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37859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9"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4" y="1742577"/>
            <a:ext cx="8596668" cy="3880773"/>
          </a:xfrm>
        </p:spPr>
        <p:txBody>
          <a:bodyPr>
            <a:normAutofit/>
          </a:bodyPr>
          <a:lstStyle/>
          <a:p>
            <a:pPr marL="0" indent="0">
              <a:buNone/>
            </a:pPr>
            <a:r>
              <a:rPr lang="en-US" dirty="0" smtClean="0"/>
              <a:t>A competence based assessment approach focuses more on:</a:t>
            </a:r>
          </a:p>
          <a:p>
            <a:pPr>
              <a:buFont typeface="+mj-lt"/>
              <a:buAutoNum type="arabicPeriod"/>
            </a:pPr>
            <a:r>
              <a:rPr lang="en-US" dirty="0" smtClean="0"/>
              <a:t>What the individual learner can do rather that what he/she knows.</a:t>
            </a:r>
          </a:p>
          <a:p>
            <a:pPr>
              <a:buFont typeface="+mj-lt"/>
              <a:buAutoNum type="arabicPeriod"/>
            </a:pPr>
            <a:r>
              <a:rPr lang="en-US" dirty="0" smtClean="0"/>
              <a:t>The application of knowledge (what has been learnt) in a range of situations.</a:t>
            </a:r>
          </a:p>
          <a:p>
            <a:pPr>
              <a:buFont typeface="+mj-lt"/>
              <a:buAutoNum type="arabicPeriod"/>
            </a:pPr>
            <a:r>
              <a:rPr lang="en-US" dirty="0" err="1" smtClean="0"/>
              <a:t>Recognising</a:t>
            </a:r>
            <a:r>
              <a:rPr lang="en-US" dirty="0" smtClean="0"/>
              <a:t> the achievements made by the learner however small they may be.</a:t>
            </a:r>
          </a:p>
          <a:p>
            <a:pPr marL="0" indent="0">
              <a:buNone/>
            </a:pPr>
            <a:endParaRPr lang="en-US" b="1" dirty="0"/>
          </a:p>
        </p:txBody>
      </p:sp>
      <p:sp>
        <p:nvSpPr>
          <p:cNvPr id="4" name="Date Placeholder 3"/>
          <p:cNvSpPr>
            <a:spLocks noGrp="1"/>
          </p:cNvSpPr>
          <p:nvPr>
            <p:ph type="dt" sz="half" idx="10"/>
          </p:nvPr>
        </p:nvSpPr>
        <p:spPr/>
        <p:txBody>
          <a:bodyPr/>
          <a:lstStyle/>
          <a:p>
            <a:fld id="{99BA6832-2807-4CDC-9F5B-654A7CDF3A94}"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3</a:t>
            </a:fld>
            <a:endParaRPr lang="en-US" dirty="0"/>
          </a:p>
        </p:txBody>
      </p:sp>
    </p:spTree>
    <p:extLst>
      <p:ext uri="{BB962C8B-B14F-4D97-AF65-F5344CB8AC3E}">
        <p14:creationId xmlns:p14="http://schemas.microsoft.com/office/powerpoint/2010/main" val="900190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showing possibilities in an evaluation grid</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10009399"/>
              </p:ext>
            </p:extLst>
          </p:nvPr>
        </p:nvGraphicFramePr>
        <p:xfrm>
          <a:off x="838200" y="1825625"/>
          <a:ext cx="10515600" cy="2931160"/>
        </p:xfrm>
        <a:graphic>
          <a:graphicData uri="http://schemas.openxmlformats.org/drawingml/2006/table">
            <a:tbl>
              <a:tblPr firstRow="1" bandRow="1"/>
              <a:tblGrid>
                <a:gridCol w="17526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752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gridCol w="1752600">
                  <a:extLst>
                    <a:ext uri="{9D8B030D-6E8A-4147-A177-3AD203B41FA5}">
                      <a16:colId xmlns:a16="http://schemas.microsoft.com/office/drawing/2014/main" xmlns="" val="20004"/>
                    </a:ext>
                  </a:extLst>
                </a:gridCol>
                <a:gridCol w="1752600">
                  <a:extLst>
                    <a:ext uri="{9D8B030D-6E8A-4147-A177-3AD203B41FA5}">
                      <a16:colId xmlns:a16="http://schemas.microsoft.com/office/drawing/2014/main" xmlns="" val="20005"/>
                    </a:ext>
                  </a:extLst>
                </a:gridCol>
              </a:tblGrid>
              <a:tr h="370840">
                <a:tc>
                  <a:txBody>
                    <a:bodyPr/>
                    <a:lstStyle/>
                    <a:p>
                      <a:r>
                        <a:rPr lang="en-US" b="1" dirty="0" smtClean="0"/>
                        <a:t>Out</a:t>
                      </a:r>
                      <a:r>
                        <a:rPr lang="en-US" b="1" baseline="0" dirty="0" smtClean="0"/>
                        <a:t>put</a:t>
                      </a:r>
                      <a:endParaRPr lang="en-US" b="1" dirty="0"/>
                    </a:p>
                  </a:txBody>
                  <a:tcPr/>
                </a:tc>
                <a:tc>
                  <a:txBody>
                    <a:bodyPr/>
                    <a:lstStyle/>
                    <a:p>
                      <a:r>
                        <a:rPr lang="en-US" b="1" dirty="0" smtClean="0"/>
                        <a:t>Basis of evaluation </a:t>
                      </a:r>
                      <a:endParaRPr lang="en-US" b="1" dirty="0"/>
                    </a:p>
                  </a:txBody>
                  <a:tcPr/>
                </a:tc>
                <a:tc>
                  <a:txBody>
                    <a:bodyPr/>
                    <a:lstStyle/>
                    <a:p>
                      <a:r>
                        <a:rPr lang="en-US" b="1" dirty="0" smtClean="0"/>
                        <a:t>Relevance </a:t>
                      </a:r>
                      <a:endParaRPr lang="en-US" b="1" dirty="0"/>
                    </a:p>
                  </a:txBody>
                  <a:tcPr/>
                </a:tc>
                <a:tc>
                  <a:txBody>
                    <a:bodyPr/>
                    <a:lstStyle/>
                    <a:p>
                      <a:r>
                        <a:rPr lang="en-US" b="1" dirty="0" smtClean="0"/>
                        <a:t>Accuracy </a:t>
                      </a:r>
                      <a:endParaRPr lang="en-US" b="1" dirty="0"/>
                    </a:p>
                  </a:txBody>
                  <a:tcPr/>
                </a:tc>
                <a:tc>
                  <a:txBody>
                    <a:bodyPr/>
                    <a:lstStyle/>
                    <a:p>
                      <a:r>
                        <a:rPr lang="en-US" b="1" dirty="0" smtClean="0"/>
                        <a:t>coherence</a:t>
                      </a:r>
                      <a:endParaRPr lang="en-US" b="1" dirty="0"/>
                    </a:p>
                  </a:txBody>
                  <a:tcPr/>
                </a:tc>
                <a:tc>
                  <a:txBody>
                    <a:bodyPr/>
                    <a:lstStyle/>
                    <a:p>
                      <a:r>
                        <a:rPr lang="en-US" b="1" dirty="0" smtClean="0"/>
                        <a:t>Excellence  </a:t>
                      </a:r>
                      <a:endParaRPr lang="en-US" b="1" dirty="0"/>
                    </a:p>
                  </a:txBody>
                  <a:tcPr/>
                </a:tc>
                <a:extLst>
                  <a:ext uri="{0D108BD9-81ED-4DB2-BD59-A6C34878D82A}">
                    <a16:rowId xmlns:a16="http://schemas.microsoft.com/office/drawing/2014/main" xmlns="" val="10000"/>
                  </a:ext>
                </a:extLst>
              </a:tr>
              <a:tr h="370840">
                <a:tc rowSpan="4">
                  <a:txBody>
                    <a:bodyPr/>
                    <a:lstStyle/>
                    <a:p>
                      <a:r>
                        <a:rPr lang="en-US" dirty="0" err="1" smtClean="0"/>
                        <a:t>oooooo</a:t>
                      </a:r>
                      <a:endParaRPr lang="en-US" dirty="0"/>
                    </a:p>
                  </a:txBody>
                  <a:tcPr/>
                </a:tc>
                <a:tc>
                  <a:txBody>
                    <a:bodyPr/>
                    <a:lstStyle/>
                    <a:p>
                      <a:r>
                        <a:rPr lang="en-US" dirty="0" smtClean="0"/>
                        <a:t>Basis x</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p>
                    <a:p>
                      <a:endParaRPr lang="en-US" dirty="0"/>
                    </a:p>
                  </a:txBody>
                  <a:tcPr/>
                </a:tc>
                <a:tc rowSpan="4">
                  <a:txBody>
                    <a:bodyPr/>
                    <a:lstStyle/>
                    <a:p>
                      <a:r>
                        <a:rPr lang="en-US" dirty="0" smtClean="0"/>
                        <a:t>/1</a:t>
                      </a:r>
                      <a:endParaRPr lang="en-US" dirty="0"/>
                    </a:p>
                  </a:txBody>
                  <a:tcPr/>
                </a:tc>
                <a:extLst>
                  <a:ext uri="{0D108BD9-81ED-4DB2-BD59-A6C34878D82A}">
                    <a16:rowId xmlns:a16="http://schemas.microsoft.com/office/drawing/2014/main" xmlns="" val="10001"/>
                  </a:ext>
                </a:extLst>
              </a:tr>
              <a:tr h="370840">
                <a:tc vMerge="1">
                  <a:txBody>
                    <a:bodyPr/>
                    <a:lstStyle/>
                    <a:p>
                      <a:endParaRPr lang="en-US" dirty="0"/>
                    </a:p>
                  </a:txBody>
                  <a:tcPr/>
                </a:tc>
                <a:tc>
                  <a:txBody>
                    <a:bodyPr/>
                    <a:lstStyle/>
                    <a:p>
                      <a:r>
                        <a:rPr lang="en-US" dirty="0" smtClean="0"/>
                        <a:t>Basis 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vMerge="1">
                  <a:txBody>
                    <a:bodyPr/>
                    <a:lstStyle/>
                    <a:p>
                      <a:endParaRPr lang="en-US" dirty="0"/>
                    </a:p>
                  </a:txBody>
                  <a:tcPr/>
                </a:tc>
                <a:extLst>
                  <a:ext uri="{0D108BD9-81ED-4DB2-BD59-A6C34878D82A}">
                    <a16:rowId xmlns:a16="http://schemas.microsoft.com/office/drawing/2014/main" xmlns="" val="10002"/>
                  </a:ext>
                </a:extLst>
              </a:tr>
              <a:tr h="370840">
                <a:tc vMerge="1">
                  <a:txBody>
                    <a:bodyPr/>
                    <a:lstStyle/>
                    <a:p>
                      <a:endParaRPr lang="en-US" dirty="0"/>
                    </a:p>
                  </a:txBody>
                  <a:tcPr/>
                </a:tc>
                <a:tc>
                  <a:txBody>
                    <a:bodyPr/>
                    <a:lstStyle/>
                    <a:p>
                      <a:r>
                        <a:rPr lang="en-US" dirty="0" smtClean="0"/>
                        <a:t>Basis z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vMerge="1">
                  <a:txBody>
                    <a:bodyPr/>
                    <a:lstStyle/>
                    <a:p>
                      <a:endParaRPr lang="en-US" dirty="0"/>
                    </a:p>
                  </a:txBody>
                  <a:tcPr/>
                </a:tc>
                <a:extLst>
                  <a:ext uri="{0D108BD9-81ED-4DB2-BD59-A6C34878D82A}">
                    <a16:rowId xmlns:a16="http://schemas.microsoft.com/office/drawing/2014/main" xmlns="" val="10003"/>
                  </a:ext>
                </a:extLst>
              </a:tr>
              <a:tr h="370840">
                <a:tc vMerge="1">
                  <a:txBody>
                    <a:bodyPr/>
                    <a:lstStyle/>
                    <a:p>
                      <a:endParaRPr lang="en-US" dirty="0"/>
                    </a:p>
                  </a:txBody>
                  <a:tcPr/>
                </a:tc>
                <a:tc>
                  <a:txBody>
                    <a:bodyPr/>
                    <a:lstStyle/>
                    <a:p>
                      <a:r>
                        <a:rPr lang="en-US" dirty="0" smtClean="0"/>
                        <a:t>etc</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xmlns="" val="10004"/>
                  </a:ext>
                </a:extLst>
              </a:tr>
            </a:tbl>
          </a:graphicData>
        </a:graphic>
      </p:graphicFrame>
      <p:sp>
        <p:nvSpPr>
          <p:cNvPr id="4" name="Date Placeholder 3"/>
          <p:cNvSpPr>
            <a:spLocks noGrp="1"/>
          </p:cNvSpPr>
          <p:nvPr>
            <p:ph type="dt" sz="half" idx="10"/>
          </p:nvPr>
        </p:nvSpPr>
        <p:spPr/>
        <p:txBody>
          <a:bodyPr/>
          <a:lstStyle/>
          <a:p>
            <a:fld id="{2559D42C-BA16-4B7A-9F28-5B0EBCF06438}" type="datetime1">
              <a:rPr lang="en-US" smtClean="0">
                <a:solidFill>
                  <a:prstClr val="black">
                    <a:tint val="75000"/>
                  </a:prstClr>
                </a:solidFill>
              </a:rPr>
              <a:pPr/>
              <a:t>9/4/2020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www.ncdc.go.ug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30</a:t>
            </a:fld>
            <a:endParaRPr lang="en-US" dirty="0">
              <a:solidFill>
                <a:prstClr val="black">
                  <a:tint val="75000"/>
                </a:prstClr>
              </a:solidFill>
            </a:endParaRPr>
          </a:p>
        </p:txBody>
      </p:sp>
    </p:spTree>
    <p:extLst>
      <p:ext uri="{BB962C8B-B14F-4D97-AF65-F5344CB8AC3E}">
        <p14:creationId xmlns:p14="http://schemas.microsoft.com/office/powerpoint/2010/main" val="6578138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067"/>
          </a:xfrm>
        </p:spPr>
        <p:txBody>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Developing the Evaluation grid</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838200" y="1558344"/>
            <a:ext cx="10515600" cy="4803819"/>
          </a:xfrm>
        </p:spPr>
        <p:txBody>
          <a:bodyPr>
            <a:normAutofit fontScale="92500" lnSpcReduction="20000"/>
          </a:bodyPr>
          <a:lstStyle/>
          <a:p>
            <a:pPr marL="0" indent="0">
              <a:buNone/>
            </a:pP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en-US" b="1" dirty="0" smtClean="0">
                <a:latin typeface="Tahoma" panose="020B0604030504040204" pitchFamily="34" charset="0"/>
                <a:ea typeface="Tahoma" panose="020B0604030504040204" pitchFamily="34" charset="0"/>
                <a:cs typeface="Tahoma" panose="020B0604030504040204" pitchFamily="34" charset="0"/>
              </a:rPr>
              <a:t>Activity three: (20mins)</a:t>
            </a:r>
          </a:p>
          <a:p>
            <a:pPr marL="0" indent="0">
              <a:buNone/>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smtClean="0">
                <a:latin typeface="Tahoma" panose="020B0604030504040204" pitchFamily="34" charset="0"/>
                <a:ea typeface="Tahoma" panose="020B0604030504040204" pitchFamily="34" charset="0"/>
                <a:cs typeface="Tahoma" panose="020B0604030504040204" pitchFamily="34" charset="0"/>
              </a:rPr>
              <a:t>In your groups, using the Activity of Integration you developed in session one:</a:t>
            </a:r>
          </a:p>
          <a:p>
            <a:pPr marL="0" indent="0">
              <a:buNone/>
            </a:pPr>
            <a:endParaRPr lang="en-US" dirty="0" smtClean="0">
              <a:latin typeface="Tahoma" panose="020B0604030504040204" pitchFamily="34" charset="0"/>
              <a:ea typeface="Tahoma" panose="020B0604030504040204" pitchFamily="34" charset="0"/>
              <a:cs typeface="Tahoma" panose="020B0604030504040204" pitchFamily="34" charset="0"/>
            </a:endParaRPr>
          </a:p>
          <a:p>
            <a:pPr marL="971550" lvl="1" indent="-514350">
              <a:lnSpc>
                <a:spcPct val="150000"/>
              </a:lnSpc>
              <a:buFont typeface="+mj-lt"/>
              <a:buAutoNum type="romanLcPeriod"/>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Refine the expected output and its basis of evaluation (refer to activity two)</a:t>
            </a:r>
          </a:p>
          <a:p>
            <a:pPr marL="971550" lvl="1" indent="-514350">
              <a:lnSpc>
                <a:spcPct val="150000"/>
              </a:lnSpc>
              <a:buFont typeface="+mj-lt"/>
              <a:buAutoNum type="romanLcPeriod"/>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For each basis of evaluation, Using the 3 levels of achievement describe the expected attainment of the learners for relevance, accuracy and coherence</a:t>
            </a:r>
          </a:p>
          <a:p>
            <a:pPr marL="971550" lvl="1" indent="-514350">
              <a:lnSpc>
                <a:spcPct val="150000"/>
              </a:lnSpc>
              <a:buFont typeface="+mj-lt"/>
              <a:buAutoNum type="romanLcPeriod"/>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Describe </a:t>
            </a:r>
            <a:r>
              <a:rPr lang="en-US" dirty="0" smtClean="0">
                <a:latin typeface="Tahoma" panose="020B0604030504040204" pitchFamily="34" charset="0"/>
                <a:ea typeface="Tahoma" panose="020B0604030504040204" pitchFamily="34" charset="0"/>
                <a:cs typeface="Tahoma" panose="020B0604030504040204" pitchFamily="34" charset="0"/>
              </a:rPr>
              <a:t>what </a:t>
            </a:r>
            <a:r>
              <a:rPr lang="en-US" dirty="0">
                <a:latin typeface="Tahoma" panose="020B0604030504040204" pitchFamily="34" charset="0"/>
                <a:ea typeface="Tahoma" panose="020B0604030504040204" pitchFamily="34" charset="0"/>
                <a:cs typeface="Tahoma" panose="020B0604030504040204" pitchFamily="34" charset="0"/>
              </a:rPr>
              <a:t>is expected of a learner to attain the excellence score</a:t>
            </a:r>
          </a:p>
          <a:p>
            <a:pPr marL="971550" lvl="1" indent="-514350">
              <a:lnSpc>
                <a:spcPct val="150000"/>
              </a:lnSpc>
              <a:buFont typeface="+mj-lt"/>
              <a:buAutoNum type="romanLcPeriod"/>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Present your work in a matrix </a:t>
            </a:r>
            <a:r>
              <a:rPr lang="en-US" dirty="0" smtClean="0">
                <a:latin typeface="Tahoma" panose="020B0604030504040204" pitchFamily="34" charset="0"/>
                <a:ea typeface="Tahoma" panose="020B0604030504040204" pitchFamily="34" charset="0"/>
                <a:cs typeface="Tahoma" panose="020B0604030504040204" pitchFamily="34" charset="0"/>
              </a:rPr>
              <a:t>(evaluation grid) and share with plenary </a:t>
            </a:r>
          </a:p>
          <a:p>
            <a:endParaRPr lang="en-US" dirty="0" smtClean="0"/>
          </a:p>
          <a:p>
            <a:endParaRPr lang="en-US" dirty="0"/>
          </a:p>
        </p:txBody>
      </p:sp>
      <p:sp>
        <p:nvSpPr>
          <p:cNvPr id="4" name="Date Placeholder 3"/>
          <p:cNvSpPr>
            <a:spLocks noGrp="1"/>
          </p:cNvSpPr>
          <p:nvPr>
            <p:ph type="dt" sz="half" idx="10"/>
          </p:nvPr>
        </p:nvSpPr>
        <p:spPr/>
        <p:txBody>
          <a:bodyPr/>
          <a:lstStyle/>
          <a:p>
            <a:fld id="{72F88B44-D08A-48BD-8D79-3B30FE857F67}" type="datetime1">
              <a:rPr lang="en-US" smtClean="0">
                <a:solidFill>
                  <a:prstClr val="black">
                    <a:tint val="75000"/>
                  </a:prstClr>
                </a:solidFill>
              </a:rPr>
              <a:pPr/>
              <a:t>9/4/2020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www.ncdc.go.ug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31</a:t>
            </a:fld>
            <a:endParaRPr lang="en-US" dirty="0">
              <a:solidFill>
                <a:prstClr val="black">
                  <a:tint val="75000"/>
                </a:prstClr>
              </a:solidFill>
            </a:endParaRPr>
          </a:p>
        </p:txBody>
      </p:sp>
    </p:spTree>
    <p:extLst>
      <p:ext uri="{BB962C8B-B14F-4D97-AF65-F5344CB8AC3E}">
        <p14:creationId xmlns:p14="http://schemas.microsoft.com/office/powerpoint/2010/main" val="38112814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p:cNvPicPr>
            <a:picLocks noGrp="1" noChangeAspect="1"/>
          </p:cNvPicPr>
          <p:nvPr>
            <p:ph idx="1"/>
          </p:nvPr>
        </p:nvPicPr>
        <p:blipFill>
          <a:blip r:embed="rId2"/>
          <a:stretch>
            <a:fillRect/>
          </a:stretch>
        </p:blipFill>
        <p:spPr>
          <a:xfrm>
            <a:off x="1253018" y="1027906"/>
            <a:ext cx="9685963" cy="5069407"/>
          </a:xfrm>
          <a:prstGeom prst="rect">
            <a:avLst/>
          </a:prstGeom>
        </p:spPr>
      </p:pic>
      <p:sp>
        <p:nvSpPr>
          <p:cNvPr id="4" name="Date Placeholder 3"/>
          <p:cNvSpPr>
            <a:spLocks noGrp="1"/>
          </p:cNvSpPr>
          <p:nvPr>
            <p:ph type="dt" sz="half" idx="10"/>
          </p:nvPr>
        </p:nvSpPr>
        <p:spPr/>
        <p:txBody>
          <a:bodyPr/>
          <a:lstStyle/>
          <a:p>
            <a:fld id="{2559D42C-BA16-4B7A-9F28-5B0EBCF06438}" type="datetime1">
              <a:rPr lang="en-US" smtClean="0">
                <a:solidFill>
                  <a:prstClr val="black">
                    <a:tint val="75000"/>
                  </a:prstClr>
                </a:solidFill>
              </a:rPr>
              <a:pPr/>
              <a:t>9/4/2020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www.ncdc.go.ug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32</a:t>
            </a:fld>
            <a:endParaRPr lang="en-US" dirty="0">
              <a:solidFill>
                <a:prstClr val="black">
                  <a:tint val="75000"/>
                </a:prstClr>
              </a:solidFill>
            </a:endParaRPr>
          </a:p>
        </p:txBody>
      </p:sp>
    </p:spTree>
    <p:extLst>
      <p:ext uri="{BB962C8B-B14F-4D97-AF65-F5344CB8AC3E}">
        <p14:creationId xmlns:p14="http://schemas.microsoft.com/office/powerpoint/2010/main" val="3145988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Session Summary </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fontScale="92500"/>
          </a:bodyPr>
          <a:lstStyle/>
          <a:p>
            <a:r>
              <a:rPr lang="en-US" dirty="0" smtClean="0">
                <a:latin typeface="Tahoma" panose="020B0604030504040204" pitchFamily="34" charset="0"/>
                <a:ea typeface="Tahoma" panose="020B0604030504040204" pitchFamily="34" charset="0"/>
                <a:cs typeface="Tahoma" panose="020B0604030504040204" pitchFamily="34" charset="0"/>
              </a:rPr>
              <a:t>The evaluation grid is key for end of topic assessment of the learners </a:t>
            </a:r>
          </a:p>
          <a:p>
            <a:r>
              <a:rPr lang="en-US" dirty="0" smtClean="0">
                <a:latin typeface="Tahoma" panose="020B0604030504040204" pitchFamily="34" charset="0"/>
                <a:ea typeface="Tahoma" panose="020B0604030504040204" pitchFamily="34" charset="0"/>
                <a:cs typeface="Tahoma" panose="020B0604030504040204" pitchFamily="34" charset="0"/>
              </a:rPr>
              <a:t>It is important to have a basis of evaluation for the Outputs</a:t>
            </a:r>
          </a:p>
          <a:p>
            <a:r>
              <a:rPr lang="en-US" dirty="0" smtClean="0">
                <a:latin typeface="Tahoma" panose="020B0604030504040204" pitchFamily="34" charset="0"/>
                <a:ea typeface="Tahoma" panose="020B0604030504040204" pitchFamily="34" charset="0"/>
                <a:cs typeface="Tahoma" panose="020B0604030504040204" pitchFamily="34" charset="0"/>
              </a:rPr>
              <a:t>The basis for evaluation can be one or more depending on the output expected</a:t>
            </a:r>
          </a:p>
          <a:p>
            <a:r>
              <a:rPr lang="en-US" dirty="0" smtClean="0">
                <a:latin typeface="Tahoma" panose="020B0604030504040204" pitchFamily="34" charset="0"/>
                <a:ea typeface="Tahoma" panose="020B0604030504040204" pitchFamily="34" charset="0"/>
                <a:cs typeface="Tahoma" panose="020B0604030504040204" pitchFamily="34" charset="0"/>
              </a:rPr>
              <a:t>For each output there must be description of learners achievement at the 3 levels in terms of relevance, accuracy and coherence</a:t>
            </a:r>
          </a:p>
          <a:p>
            <a:r>
              <a:rPr lang="en-US" dirty="0" smtClean="0">
                <a:latin typeface="Tahoma" panose="020B0604030504040204" pitchFamily="34" charset="0"/>
                <a:ea typeface="Tahoma" panose="020B0604030504040204" pitchFamily="34" charset="0"/>
                <a:cs typeface="Tahoma" panose="020B0604030504040204" pitchFamily="34" charset="0"/>
              </a:rPr>
              <a:t>For each </a:t>
            </a:r>
            <a:r>
              <a:rPr lang="en-US" dirty="0" err="1" smtClean="0">
                <a:latin typeface="Tahoma" panose="020B0604030504040204" pitchFamily="34" charset="0"/>
                <a:ea typeface="Tahoma" panose="020B0604030504040204" pitchFamily="34" charset="0"/>
                <a:cs typeface="Tahoma" panose="020B0604030504040204" pitchFamily="34" charset="0"/>
              </a:rPr>
              <a:t>AoI</a:t>
            </a:r>
            <a:r>
              <a:rPr lang="en-US" dirty="0" smtClean="0">
                <a:latin typeface="Tahoma" panose="020B0604030504040204" pitchFamily="34" charset="0"/>
                <a:ea typeface="Tahoma" panose="020B0604030504040204" pitchFamily="34" charset="0"/>
                <a:cs typeface="Tahoma" panose="020B0604030504040204" pitchFamily="34" charset="0"/>
              </a:rPr>
              <a:t> the outstanding learner is described once in the Excellence column</a:t>
            </a:r>
          </a:p>
          <a:p>
            <a:r>
              <a:rPr lang="en-US" dirty="0" smtClean="0">
                <a:latin typeface="Tahoma" panose="020B0604030504040204" pitchFamily="34" charset="0"/>
                <a:ea typeface="Tahoma" panose="020B0604030504040204" pitchFamily="34" charset="0"/>
                <a:cs typeface="Tahoma" panose="020B0604030504040204" pitchFamily="34" charset="0"/>
              </a:rPr>
              <a:t>The description of learner’s achievement is based on the Evaluation grid</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Date Placeholder 3"/>
          <p:cNvSpPr>
            <a:spLocks noGrp="1"/>
          </p:cNvSpPr>
          <p:nvPr>
            <p:ph type="dt" sz="half" idx="10"/>
          </p:nvPr>
        </p:nvSpPr>
        <p:spPr/>
        <p:txBody>
          <a:bodyPr/>
          <a:lstStyle/>
          <a:p>
            <a:fld id="{C9FF29AE-BCD1-49C1-84BB-9A013308CF71}"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390814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981200" y="1646238"/>
            <a:ext cx="8382000" cy="1524000"/>
          </a:xfrm>
        </p:spPr>
        <p:txBody>
          <a:bodyPr>
            <a:normAutofit/>
          </a:bodyPr>
          <a:lstStyle/>
          <a:p>
            <a:pPr eaLnBrk="1" hangingPunct="1"/>
            <a:r>
              <a:rPr lang="en-US" altLang="en-US" sz="4800"/>
              <a:t>Session 3: Reporting Learner Achievement</a:t>
            </a:r>
          </a:p>
        </p:txBody>
      </p:sp>
      <p:sp>
        <p:nvSpPr>
          <p:cNvPr id="5" name="Date Placeholder 4"/>
          <p:cNvSpPr>
            <a:spLocks noGrp="1"/>
          </p:cNvSpPr>
          <p:nvPr>
            <p:ph type="dt" sz="half" idx="10"/>
          </p:nvPr>
        </p:nvSpPr>
        <p:spPr/>
        <p:txBody>
          <a:bodyPr/>
          <a:lstStyle/>
          <a:p>
            <a:pPr>
              <a:defRPr/>
            </a:pPr>
            <a:fld id="{C20620CD-4C10-42BB-9288-AD8D860EAC28}" type="datetime1">
              <a:rPr lang="en-US" smtClean="0">
                <a:solidFill>
                  <a:prstClr val="black">
                    <a:tint val="75000"/>
                  </a:prstClr>
                </a:solidFill>
              </a:rPr>
              <a:pPr>
                <a:defRPr/>
              </a:pPr>
              <a:t>9/4/2020</a:t>
            </a:fld>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smtClean="0">
                <a:solidFill>
                  <a:prstClr val="black">
                    <a:tint val="75000"/>
                  </a:prstClr>
                </a:solidFill>
              </a:rPr>
              <a:t>www.ncdc.go.ug</a:t>
            </a:r>
            <a:endParaRPr lang="en-US" dirty="0">
              <a:solidFill>
                <a:prstClr val="black">
                  <a:tint val="75000"/>
                </a:prstClr>
              </a:solidFill>
            </a:endParaRPr>
          </a:p>
        </p:txBody>
      </p:sp>
      <p:sp>
        <p:nvSpPr>
          <p:cNvPr id="41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F3A22EE-97BF-45B4-B7D8-36BEF824F9F3}" type="slidenum">
              <a:rPr lang="en-US" altLang="en-US" sz="1200">
                <a:solidFill>
                  <a:srgbClr val="898989"/>
                </a:solidFill>
              </a:rPr>
              <a:pPr>
                <a:spcBef>
                  <a:spcPct val="0"/>
                </a:spcBef>
                <a:buFontTx/>
                <a:buNone/>
              </a:pPr>
              <a:t>34</a:t>
            </a:fld>
            <a:endParaRPr lang="en-US" altLang="en-US" sz="1200" dirty="0">
              <a:solidFill>
                <a:srgbClr val="898989"/>
              </a:solidFill>
            </a:endParaRPr>
          </a:p>
        </p:txBody>
      </p:sp>
    </p:spTree>
    <p:extLst>
      <p:ext uri="{BB962C8B-B14F-4D97-AF65-F5344CB8AC3E}">
        <p14:creationId xmlns:p14="http://schemas.microsoft.com/office/powerpoint/2010/main" val="3043885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Session Outcomes</a:t>
            </a:r>
          </a:p>
        </p:txBody>
      </p:sp>
      <p:sp>
        <p:nvSpPr>
          <p:cNvPr id="6147" name="Content Placeholder 2"/>
          <p:cNvSpPr>
            <a:spLocks noGrp="1"/>
          </p:cNvSpPr>
          <p:nvPr>
            <p:ph idx="1"/>
          </p:nvPr>
        </p:nvSpPr>
        <p:spPr>
          <a:xfrm>
            <a:off x="1828799" y="1600200"/>
            <a:ext cx="8952931" cy="3517710"/>
          </a:xfrm>
        </p:spPr>
        <p:txBody>
          <a:bodyPr/>
          <a:lstStyle/>
          <a:p>
            <a:pPr marL="0" indent="0">
              <a:buNone/>
              <a:defRPr/>
            </a:pPr>
            <a:r>
              <a:rPr lang="en-US" altLang="en-US" dirty="0" smtClean="0"/>
              <a:t>By the end of this session, </a:t>
            </a:r>
            <a:r>
              <a:rPr lang="en-US" dirty="0"/>
              <a:t>participants should be able to</a:t>
            </a:r>
            <a:r>
              <a:rPr lang="en-US" dirty="0" smtClean="0"/>
              <a:t>:</a:t>
            </a:r>
          </a:p>
          <a:p>
            <a:pPr marL="514350" indent="-514350">
              <a:buFont typeface="+mj-lt"/>
              <a:buAutoNum type="arabicPeriod"/>
              <a:defRPr/>
            </a:pPr>
            <a:r>
              <a:rPr lang="en-US" sz="2600" dirty="0"/>
              <a:t>identify what to record about learner achievement and when to record it. </a:t>
            </a:r>
          </a:p>
          <a:p>
            <a:pPr marL="514350" indent="-514350">
              <a:buFont typeface="+mj-lt"/>
              <a:buAutoNum type="arabicPeriod"/>
              <a:defRPr/>
            </a:pPr>
            <a:r>
              <a:rPr lang="en-US" sz="2600" dirty="0"/>
              <a:t>Compute learner’s assessment scores. </a:t>
            </a:r>
          </a:p>
          <a:p>
            <a:pPr marL="514350" indent="-514350">
              <a:buFont typeface="+mj-lt"/>
              <a:buAutoNum type="arabicPeriod"/>
              <a:defRPr/>
            </a:pPr>
            <a:r>
              <a:rPr lang="en-US" sz="2600" dirty="0"/>
              <a:t>Interpret learner’s assessment records</a:t>
            </a:r>
          </a:p>
          <a:p>
            <a:pPr marL="514350" indent="-514350">
              <a:buFont typeface="+mj-lt"/>
              <a:buAutoNum type="arabicPeriod"/>
              <a:defRPr/>
            </a:pPr>
            <a:r>
              <a:rPr lang="en-US" sz="2600" dirty="0"/>
              <a:t>Report learner achievement</a:t>
            </a:r>
          </a:p>
          <a:p>
            <a:pPr>
              <a:defRPr/>
            </a:pPr>
            <a:endParaRPr lang="en-US" dirty="0" smtClean="0"/>
          </a:p>
          <a:p>
            <a:pPr>
              <a:defRPr/>
            </a:pPr>
            <a:endParaRPr lang="en-US" dirty="0"/>
          </a:p>
          <a:p>
            <a:pPr>
              <a:defRPr/>
            </a:pPr>
            <a:endParaRPr lang="en-US" altLang="en-US" dirty="0" smtClean="0"/>
          </a:p>
          <a:p>
            <a:pPr>
              <a:defRPr/>
            </a:pPr>
            <a:endParaRPr lang="en-US" altLang="en-US" dirty="0" smtClean="0"/>
          </a:p>
          <a:p>
            <a:pPr marL="0" indent="0">
              <a:buNone/>
              <a:defRPr/>
            </a:pPr>
            <a:endParaRPr lang="en-US" altLang="en-US" dirty="0" smtClean="0"/>
          </a:p>
        </p:txBody>
      </p:sp>
      <p:sp>
        <p:nvSpPr>
          <p:cNvPr id="4" name="Date Placeholder 3"/>
          <p:cNvSpPr>
            <a:spLocks noGrp="1"/>
          </p:cNvSpPr>
          <p:nvPr>
            <p:ph type="dt" sz="half" idx="10"/>
          </p:nvPr>
        </p:nvSpPr>
        <p:spPr/>
        <p:txBody>
          <a:bodyPr/>
          <a:lstStyle/>
          <a:p>
            <a:pPr>
              <a:defRPr/>
            </a:pPr>
            <a:fld id="{6E282F55-239A-41A6-BC2F-B9C753069A3D}" type="datetime1">
              <a:rPr lang="en-US" smtClean="0">
                <a:solidFill>
                  <a:prstClr val="black">
                    <a:tint val="75000"/>
                  </a:prstClr>
                </a:solidFill>
              </a:rPr>
              <a:pPr>
                <a:def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www.ncdc.go.ug</a:t>
            </a:r>
            <a:endParaRPr lang="en-US" dirty="0">
              <a:solidFill>
                <a:prstClr val="black">
                  <a:tint val="75000"/>
                </a:prstClr>
              </a:solidFill>
            </a:endParaRPr>
          </a:p>
        </p:txBody>
      </p:sp>
      <p:sp>
        <p:nvSpPr>
          <p:cNvPr id="615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FE2A4B0-64D7-41DE-B488-76C8D4261F30}" type="slidenum">
              <a:rPr lang="en-US" altLang="en-US" sz="1200">
                <a:solidFill>
                  <a:srgbClr val="898989"/>
                </a:solidFill>
              </a:rPr>
              <a:pPr>
                <a:spcBef>
                  <a:spcPct val="0"/>
                </a:spcBef>
                <a:buFontTx/>
                <a:buNone/>
              </a:pPr>
              <a:t>35</a:t>
            </a:fld>
            <a:endParaRPr lang="en-US" altLang="en-US" sz="1200">
              <a:solidFill>
                <a:srgbClr val="898989"/>
              </a:solidFill>
            </a:endParaRPr>
          </a:p>
        </p:txBody>
      </p:sp>
    </p:spTree>
    <p:extLst>
      <p:ext uri="{BB962C8B-B14F-4D97-AF65-F5344CB8AC3E}">
        <p14:creationId xmlns:p14="http://schemas.microsoft.com/office/powerpoint/2010/main" val="2151751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Activity 1</a:t>
            </a:r>
          </a:p>
        </p:txBody>
      </p:sp>
      <p:sp>
        <p:nvSpPr>
          <p:cNvPr id="3" name="Content Placeholder 2"/>
          <p:cNvSpPr>
            <a:spLocks noGrp="1"/>
          </p:cNvSpPr>
          <p:nvPr>
            <p:ph idx="1"/>
          </p:nvPr>
        </p:nvSpPr>
        <p:spPr>
          <a:xfrm>
            <a:off x="1981200" y="1828799"/>
            <a:ext cx="8229600" cy="2833141"/>
          </a:xfrm>
        </p:spPr>
        <p:txBody>
          <a:bodyPr/>
          <a:lstStyle/>
          <a:p>
            <a:pPr marL="514350" indent="-514350">
              <a:buFont typeface="+mj-lt"/>
              <a:buAutoNum type="arabicPeriod"/>
              <a:defRPr/>
            </a:pPr>
            <a:r>
              <a:rPr lang="en-US" altLang="en-US" dirty="0" smtClean="0"/>
              <a:t>Go to syllabus section on record keeping.</a:t>
            </a:r>
          </a:p>
          <a:p>
            <a:pPr marL="514350" indent="-514350">
              <a:buFont typeface="+mj-lt"/>
              <a:buAutoNum type="arabicPeriod"/>
              <a:defRPr/>
            </a:pPr>
            <a:r>
              <a:rPr lang="en-US" altLang="en-US" dirty="0" smtClean="0"/>
              <a:t>Read it. </a:t>
            </a:r>
          </a:p>
          <a:p>
            <a:pPr marL="514350" indent="-514350">
              <a:buFont typeface="+mj-lt"/>
              <a:buAutoNum type="arabicPeriod"/>
              <a:defRPr/>
            </a:pPr>
            <a:r>
              <a:rPr lang="en-US" altLang="en-US" dirty="0" smtClean="0"/>
              <a:t> </a:t>
            </a:r>
            <a:r>
              <a:rPr lang="en-US" altLang="en-US" sz="4000" dirty="0">
                <a:solidFill>
                  <a:srgbClr val="FF0000"/>
                </a:solidFill>
              </a:rPr>
              <a:t>Share with us what you </a:t>
            </a:r>
            <a:r>
              <a:rPr lang="en-US" altLang="en-US" sz="4000" dirty="0" smtClean="0">
                <a:solidFill>
                  <a:srgbClr val="FF0000"/>
                </a:solidFill>
              </a:rPr>
              <a:t>have learn </a:t>
            </a:r>
            <a:r>
              <a:rPr lang="en-US" altLang="en-US" sz="4000" dirty="0">
                <a:solidFill>
                  <a:srgbClr val="FF0000"/>
                </a:solidFill>
              </a:rPr>
              <a:t>from the section</a:t>
            </a:r>
            <a:r>
              <a:rPr lang="en-US" altLang="en-US" sz="4000" dirty="0" smtClean="0">
                <a:solidFill>
                  <a:srgbClr val="FF0000"/>
                </a:solidFill>
              </a:rPr>
              <a:t>.</a:t>
            </a:r>
            <a:endParaRPr lang="en-US" altLang="en-US" sz="4000" dirty="0">
              <a:solidFill>
                <a:srgbClr val="FF0000"/>
              </a:solidFill>
            </a:endParaRPr>
          </a:p>
        </p:txBody>
      </p:sp>
      <p:sp>
        <p:nvSpPr>
          <p:cNvPr id="4" name="Date Placeholder 3"/>
          <p:cNvSpPr>
            <a:spLocks noGrp="1"/>
          </p:cNvSpPr>
          <p:nvPr>
            <p:ph type="dt" sz="half" idx="10"/>
          </p:nvPr>
        </p:nvSpPr>
        <p:spPr/>
        <p:txBody>
          <a:bodyPr/>
          <a:lstStyle/>
          <a:p>
            <a:pPr>
              <a:defRPr/>
            </a:pPr>
            <a:fld id="{1E4C2E48-1237-4D61-8E7F-91EF106D5833}" type="datetime1">
              <a:rPr lang="en-US" smtClean="0">
                <a:solidFill>
                  <a:prstClr val="black">
                    <a:tint val="75000"/>
                  </a:prstClr>
                </a:solidFill>
              </a:rPr>
              <a:pPr>
                <a:def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www.ncdc.go.ug</a:t>
            </a:r>
            <a:endParaRPr lang="en-US">
              <a:solidFill>
                <a:prstClr val="black">
                  <a:tint val="75000"/>
                </a:prstClr>
              </a:solidFill>
            </a:endParaRPr>
          </a:p>
        </p:txBody>
      </p:sp>
      <p:sp>
        <p:nvSpPr>
          <p:cNvPr id="71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930291-3108-4353-B1A6-3122BBAF13AB}" type="slidenum">
              <a:rPr lang="en-US" altLang="x-none" sz="1200">
                <a:solidFill>
                  <a:srgbClr val="898989"/>
                </a:solidFill>
              </a:rPr>
              <a:pPr>
                <a:spcBef>
                  <a:spcPct val="0"/>
                </a:spcBef>
                <a:buFontTx/>
                <a:buNone/>
              </a:pPr>
              <a:t>36</a:t>
            </a:fld>
            <a:endParaRPr lang="en-US" altLang="x-none" sz="1200">
              <a:solidFill>
                <a:srgbClr val="898989"/>
              </a:solidFill>
            </a:endParaRPr>
          </a:p>
        </p:txBody>
      </p:sp>
    </p:spTree>
    <p:extLst>
      <p:ext uri="{BB962C8B-B14F-4D97-AF65-F5344CB8AC3E}">
        <p14:creationId xmlns:p14="http://schemas.microsoft.com/office/powerpoint/2010/main" val="1240236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53037" y="0"/>
            <a:ext cx="10629363" cy="1143000"/>
          </a:xfrm>
        </p:spPr>
        <p:txBody>
          <a:bodyPr>
            <a:normAutofit fontScale="90000"/>
          </a:bodyPr>
          <a:lstStyle/>
          <a:p>
            <a:r>
              <a:rPr lang="en-US" altLang="en-US" sz="4000" dirty="0" smtClean="0"/>
              <a:t>What to </a:t>
            </a:r>
            <a:r>
              <a:rPr lang="en-US" altLang="en-US" sz="4000" dirty="0"/>
              <a:t>record </a:t>
            </a:r>
            <a:r>
              <a:rPr lang="en-US" altLang="en-US" sz="4000" dirty="0" smtClean="0"/>
              <a:t>about learner achievement and when</a:t>
            </a:r>
            <a:endParaRPr lang="en-US" altLang="en-US" sz="4000" dirty="0"/>
          </a:p>
        </p:txBody>
      </p:sp>
      <p:sp>
        <p:nvSpPr>
          <p:cNvPr id="3" name="Content Placeholder 2"/>
          <p:cNvSpPr>
            <a:spLocks noGrp="1"/>
          </p:cNvSpPr>
          <p:nvPr>
            <p:ph idx="1"/>
          </p:nvPr>
        </p:nvSpPr>
        <p:spPr>
          <a:xfrm>
            <a:off x="1981200" y="1219200"/>
            <a:ext cx="8382000" cy="5029200"/>
          </a:xfrm>
        </p:spPr>
        <p:txBody>
          <a:bodyPr>
            <a:normAutofit lnSpcReduction="10000"/>
          </a:bodyPr>
          <a:lstStyle/>
          <a:p>
            <a:pPr>
              <a:defRPr/>
            </a:pPr>
            <a:r>
              <a:rPr lang="en-US" sz="3000" dirty="0"/>
              <a:t>In every topic, assess the </a:t>
            </a:r>
            <a:r>
              <a:rPr lang="en-US" sz="3000" dirty="0" err="1"/>
              <a:t>AoI</a:t>
            </a:r>
            <a:endParaRPr lang="en-US" sz="3000" dirty="0"/>
          </a:p>
          <a:p>
            <a:pPr>
              <a:defRPr/>
            </a:pPr>
            <a:r>
              <a:rPr lang="en-US" sz="3000" dirty="0" err="1"/>
              <a:t>AoI</a:t>
            </a:r>
            <a:r>
              <a:rPr lang="en-US" sz="3000" dirty="0"/>
              <a:t> = Check point for measuring level of </a:t>
            </a:r>
            <a:r>
              <a:rPr lang="en-US" sz="2800" dirty="0"/>
              <a:t>learner </a:t>
            </a:r>
            <a:r>
              <a:rPr lang="en-US" sz="3000" dirty="0"/>
              <a:t>achievement in a </a:t>
            </a:r>
            <a:r>
              <a:rPr lang="en-US" sz="3000" dirty="0" smtClean="0"/>
              <a:t>chapter in line with the competency.</a:t>
            </a:r>
            <a:endParaRPr lang="en-US" sz="3000" dirty="0"/>
          </a:p>
          <a:p>
            <a:pPr marL="0" indent="0">
              <a:buNone/>
              <a:defRPr/>
            </a:pPr>
            <a:r>
              <a:rPr lang="en-US" sz="3000" b="1" i="1" dirty="0">
                <a:solidFill>
                  <a:srgbClr val="FF0000"/>
                </a:solidFill>
              </a:rPr>
              <a:t>Guiding questions (refer to syllabus, </a:t>
            </a:r>
            <a:r>
              <a:rPr lang="en-US" sz="3000" b="1" i="1" dirty="0" err="1">
                <a:solidFill>
                  <a:srgbClr val="FF0000"/>
                </a:solidFill>
              </a:rPr>
              <a:t>LB</a:t>
            </a:r>
            <a:r>
              <a:rPr lang="en-US" sz="3000" b="1" i="1" dirty="0">
                <a:solidFill>
                  <a:srgbClr val="FF0000"/>
                </a:solidFill>
              </a:rPr>
              <a:t>)</a:t>
            </a:r>
          </a:p>
          <a:p>
            <a:pPr>
              <a:defRPr/>
            </a:pPr>
            <a:r>
              <a:rPr lang="en-US" sz="2800" dirty="0"/>
              <a:t>Is it true that an </a:t>
            </a:r>
            <a:r>
              <a:rPr lang="en-US" sz="2800" dirty="0" err="1"/>
              <a:t>AoI</a:t>
            </a:r>
            <a:r>
              <a:rPr lang="en-US" sz="2800" dirty="0"/>
              <a:t> encompasses all </a:t>
            </a:r>
            <a:r>
              <a:rPr lang="en-US" sz="2800" dirty="0" err="1"/>
              <a:t>LOs</a:t>
            </a:r>
            <a:r>
              <a:rPr lang="en-US" sz="2800" dirty="0"/>
              <a:t> in a topic?</a:t>
            </a:r>
          </a:p>
          <a:p>
            <a:pPr>
              <a:defRPr/>
            </a:pPr>
            <a:r>
              <a:rPr lang="en-US" sz="2800" dirty="0"/>
              <a:t>How many </a:t>
            </a:r>
            <a:r>
              <a:rPr lang="en-US" sz="2800" dirty="0" err="1" smtClean="0"/>
              <a:t>AoI</a:t>
            </a:r>
            <a:r>
              <a:rPr lang="en-US" sz="2800" dirty="0" smtClean="0"/>
              <a:t> </a:t>
            </a:r>
            <a:r>
              <a:rPr lang="en-US" sz="2800" dirty="0"/>
              <a:t>does a chapter have?</a:t>
            </a:r>
          </a:p>
          <a:p>
            <a:pPr>
              <a:defRPr/>
            </a:pPr>
            <a:r>
              <a:rPr lang="en-US" sz="2800" dirty="0"/>
              <a:t>How many </a:t>
            </a:r>
            <a:r>
              <a:rPr lang="en-US" sz="2800" dirty="0" err="1" smtClean="0"/>
              <a:t>AoI</a:t>
            </a:r>
            <a:r>
              <a:rPr lang="en-US" sz="2800" dirty="0" smtClean="0"/>
              <a:t> </a:t>
            </a:r>
            <a:r>
              <a:rPr lang="en-US" sz="2800" dirty="0"/>
              <a:t>can be done in a term?</a:t>
            </a:r>
          </a:p>
          <a:p>
            <a:pPr>
              <a:defRPr/>
            </a:pPr>
            <a:r>
              <a:rPr lang="en-US" sz="2800" dirty="0"/>
              <a:t>Do all </a:t>
            </a:r>
            <a:r>
              <a:rPr lang="en-US" sz="2800" dirty="0" err="1" smtClean="0"/>
              <a:t>AoI</a:t>
            </a:r>
            <a:r>
              <a:rPr lang="en-US" sz="2800" dirty="0" smtClean="0"/>
              <a:t> </a:t>
            </a:r>
            <a:r>
              <a:rPr lang="en-US" sz="2800" dirty="0"/>
              <a:t>carry equal maximum scores?</a:t>
            </a:r>
          </a:p>
          <a:p>
            <a:pPr>
              <a:defRPr/>
            </a:pPr>
            <a:r>
              <a:rPr lang="en-US" sz="2800" dirty="0"/>
              <a:t>When do we record learner achievement?</a:t>
            </a:r>
          </a:p>
          <a:p>
            <a:pPr>
              <a:defRPr/>
            </a:pPr>
            <a:r>
              <a:rPr lang="en-US" sz="2800" dirty="0"/>
              <a:t>For what purpose are the achievement records?</a:t>
            </a:r>
          </a:p>
          <a:p>
            <a:pPr>
              <a:defRPr/>
            </a:pPr>
            <a:endParaRPr lang="en-US" sz="3000" dirty="0"/>
          </a:p>
          <a:p>
            <a:pPr>
              <a:defRPr/>
            </a:pPr>
            <a:endParaRPr lang="en-US" sz="3000" dirty="0"/>
          </a:p>
          <a:p>
            <a:pPr>
              <a:defRPr/>
            </a:pPr>
            <a:endParaRPr lang="en-US" sz="3000" dirty="0"/>
          </a:p>
        </p:txBody>
      </p:sp>
      <p:sp>
        <p:nvSpPr>
          <p:cNvPr id="4" name="Date Placeholder 3"/>
          <p:cNvSpPr>
            <a:spLocks noGrp="1"/>
          </p:cNvSpPr>
          <p:nvPr>
            <p:ph type="dt" sz="half" idx="10"/>
          </p:nvPr>
        </p:nvSpPr>
        <p:spPr/>
        <p:txBody>
          <a:bodyPr/>
          <a:lstStyle/>
          <a:p>
            <a:pPr>
              <a:defRPr/>
            </a:pPr>
            <a:fld id="{B32819CE-D66D-46D1-BC4B-02D5CA97E071}" type="datetime1">
              <a:rPr lang="en-US" smtClean="0">
                <a:solidFill>
                  <a:prstClr val="black">
                    <a:tint val="75000"/>
                  </a:prstClr>
                </a:solidFill>
              </a:rPr>
              <a:pPr>
                <a:def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www.ncdc.go.ug</a:t>
            </a:r>
            <a:endParaRPr lang="en-US">
              <a:solidFill>
                <a:prstClr val="black">
                  <a:tint val="75000"/>
                </a:prstClr>
              </a:solidFill>
            </a:endParaRPr>
          </a:p>
        </p:txBody>
      </p:sp>
      <p:sp>
        <p:nvSpPr>
          <p:cNvPr id="81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D184DB-04D1-4E8B-A8DE-75098DA51581}" type="slidenum">
              <a:rPr lang="en-US" altLang="x-none" sz="1200">
                <a:solidFill>
                  <a:srgbClr val="898989"/>
                </a:solidFill>
              </a:rPr>
              <a:pPr>
                <a:spcBef>
                  <a:spcPct val="0"/>
                </a:spcBef>
                <a:buFontTx/>
                <a:buNone/>
              </a:pPr>
              <a:t>37</a:t>
            </a:fld>
            <a:endParaRPr lang="en-US" altLang="x-none" sz="1200">
              <a:solidFill>
                <a:srgbClr val="898989"/>
              </a:solidFill>
            </a:endParaRPr>
          </a:p>
        </p:txBody>
      </p:sp>
    </p:spTree>
    <p:extLst>
      <p:ext uri="{BB962C8B-B14F-4D97-AF65-F5344CB8AC3E}">
        <p14:creationId xmlns:p14="http://schemas.microsoft.com/office/powerpoint/2010/main" val="205784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828801" y="304801"/>
            <a:ext cx="8507413" cy="1450975"/>
          </a:xfrm>
        </p:spPr>
        <p:txBody>
          <a:bodyPr/>
          <a:lstStyle/>
          <a:p>
            <a:r>
              <a:rPr lang="en-US" altLang="en-US" smtClean="0"/>
              <a:t>Computing learners’ assessment scores basing on identifiers </a:t>
            </a:r>
            <a:endParaRPr lang="en-US" altLang="en-US" smtClean="0">
              <a:latin typeface="Tahoma" panose="020B0604030504040204" pitchFamily="34" charset="0"/>
              <a:cs typeface="Tahoma" panose="020B0604030504040204" pitchFamily="34" charset="0"/>
            </a:endParaRPr>
          </a:p>
        </p:txBody>
      </p:sp>
      <p:sp>
        <p:nvSpPr>
          <p:cNvPr id="2" name="Date Placeholder 1"/>
          <p:cNvSpPr>
            <a:spLocks noGrp="1"/>
          </p:cNvSpPr>
          <p:nvPr>
            <p:ph type="dt" sz="half" idx="10"/>
          </p:nvPr>
        </p:nvSpPr>
        <p:spPr/>
        <p:txBody>
          <a:bodyPr/>
          <a:lstStyle/>
          <a:p>
            <a:pPr>
              <a:defRPr/>
            </a:pPr>
            <a:fld id="{AFED6529-2453-40D1-8774-8755E7E5959E}" type="datetime1">
              <a:rPr lang="en-US" smtClean="0">
                <a:solidFill>
                  <a:prstClr val="black">
                    <a:tint val="75000"/>
                  </a:prstClr>
                </a:solidFill>
              </a:rPr>
              <a:pPr>
                <a:defRPr/>
              </a:pPr>
              <a:t>9/4/2020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r>
              <a:rPr lang="en-US" smtClean="0">
                <a:solidFill>
                  <a:prstClr val="black">
                    <a:tint val="75000"/>
                  </a:prstClr>
                </a:solidFill>
              </a:rPr>
              <a:t>www.ncdc.go.ug</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98CB634C-58CF-4FBF-BD9B-CAA854B6F7A1}" type="slidenum">
              <a:rPr lang="en-US" altLang="x-none" smtClean="0"/>
              <a:pPr>
                <a:defRPr/>
              </a:pPr>
              <a:t>38</a:t>
            </a:fld>
            <a:endParaRPr lang="en-US" altLang="x-none"/>
          </a:p>
        </p:txBody>
      </p:sp>
      <p:sp>
        <p:nvSpPr>
          <p:cNvPr id="13" name="Rectangle 12"/>
          <p:cNvSpPr/>
          <p:nvPr/>
        </p:nvSpPr>
        <p:spPr>
          <a:xfrm>
            <a:off x="1882775" y="1951039"/>
            <a:ext cx="1428750" cy="574675"/>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algn="ctr" defTabSz="914400" eaLnBrk="0" fontAlgn="base" hangingPunct="0">
              <a:spcBef>
                <a:spcPct val="0"/>
              </a:spcBef>
              <a:spcAft>
                <a:spcPct val="0"/>
              </a:spcAft>
              <a:defRPr/>
            </a:pPr>
            <a:r>
              <a:rPr lang="en-US" dirty="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Output</a:t>
            </a:r>
          </a:p>
        </p:txBody>
      </p:sp>
      <p:sp>
        <p:nvSpPr>
          <p:cNvPr id="14" name="Rectangle 13"/>
          <p:cNvSpPr/>
          <p:nvPr/>
        </p:nvSpPr>
        <p:spPr>
          <a:xfrm>
            <a:off x="1882775" y="2527301"/>
            <a:ext cx="1428750" cy="2570163"/>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defTabSz="914400" eaLnBrk="0" fontAlgn="base" hangingPunct="0">
              <a:spcBef>
                <a:spcPct val="0"/>
              </a:spcBef>
              <a:spcAft>
                <a:spcPct val="0"/>
              </a:spcAft>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Expected deliverable from the learner in line with the competency</a:t>
            </a:r>
          </a:p>
        </p:txBody>
      </p:sp>
      <p:sp>
        <p:nvSpPr>
          <p:cNvPr id="17" name="Rectangle 16"/>
          <p:cNvSpPr/>
          <p:nvPr/>
        </p:nvSpPr>
        <p:spPr>
          <a:xfrm>
            <a:off x="3311526" y="1952626"/>
            <a:ext cx="1312863" cy="574675"/>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algn="ctr" defTabSz="914400" eaLnBrk="0" fontAlgn="base" hangingPunct="0">
              <a:spcBef>
                <a:spcPct val="0"/>
              </a:spcBef>
              <a:spcAft>
                <a:spcPct val="0"/>
              </a:spcAft>
              <a:defRPr/>
            </a:pPr>
            <a:r>
              <a:rPr lang="en-US" dirty="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Basis for Evaluation</a:t>
            </a:r>
          </a:p>
        </p:txBody>
      </p:sp>
      <p:sp>
        <p:nvSpPr>
          <p:cNvPr id="18" name="Rectangle 17"/>
          <p:cNvSpPr/>
          <p:nvPr/>
        </p:nvSpPr>
        <p:spPr>
          <a:xfrm>
            <a:off x="3311526" y="2527301"/>
            <a:ext cx="1312863" cy="2570163"/>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defTabSz="914400" eaLnBrk="0" fontAlgn="base" hangingPunct="0">
              <a:spcBef>
                <a:spcPct val="0"/>
              </a:spcBef>
              <a:spcAft>
                <a:spcPct val="0"/>
              </a:spcAft>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Key concepts to be assessed on the output.</a:t>
            </a:r>
          </a:p>
        </p:txBody>
      </p:sp>
      <p:sp>
        <p:nvSpPr>
          <p:cNvPr id="20" name="Rectangle 19"/>
          <p:cNvSpPr/>
          <p:nvPr/>
        </p:nvSpPr>
        <p:spPr>
          <a:xfrm>
            <a:off x="6092825" y="1951038"/>
            <a:ext cx="1346200" cy="57150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algn="ctr" defTabSz="914400" eaLnBrk="0" fontAlgn="base" hangingPunct="0">
              <a:spcBef>
                <a:spcPct val="0"/>
              </a:spcBef>
              <a:spcAft>
                <a:spcPct val="0"/>
              </a:spcAft>
              <a:defRPr/>
            </a:pPr>
            <a:r>
              <a:rPr lang="en-US" dirty="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Accuracy/</a:t>
            </a:r>
            <a:r>
              <a:rPr lang="en-US" dirty="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3</a:t>
            </a:r>
          </a:p>
        </p:txBody>
      </p:sp>
      <p:sp>
        <p:nvSpPr>
          <p:cNvPr id="21" name="Rectangle 20"/>
          <p:cNvSpPr/>
          <p:nvPr/>
        </p:nvSpPr>
        <p:spPr>
          <a:xfrm>
            <a:off x="6092826" y="2527301"/>
            <a:ext cx="1325563" cy="2570163"/>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defTabSz="914400" eaLnBrk="0" fontAlgn="base" hangingPunct="0">
              <a:spcBef>
                <a:spcPct val="0"/>
              </a:spcBef>
              <a:spcAft>
                <a:spcPct val="0"/>
              </a:spcAft>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The quality or state of being correct  or precise</a:t>
            </a:r>
          </a:p>
          <a:p>
            <a:pPr defTabSz="914400" eaLnBrk="0" fontAlgn="base" hangingPunct="0">
              <a:spcBef>
                <a:spcPct val="0"/>
              </a:spcBef>
              <a:spcAft>
                <a:spcPct val="0"/>
              </a:spcAft>
              <a:defRPr/>
            </a:pPr>
            <a:endParaRPr lang="en-US" dirty="0">
              <a:solidFill>
                <a:prstClr val="black"/>
              </a:solidFill>
            </a:endParaRPr>
          </a:p>
        </p:txBody>
      </p:sp>
      <p:sp>
        <p:nvSpPr>
          <p:cNvPr id="22" name="Rectangle 21"/>
          <p:cNvSpPr/>
          <p:nvPr/>
        </p:nvSpPr>
        <p:spPr>
          <a:xfrm>
            <a:off x="4624389" y="1951039"/>
            <a:ext cx="1468437" cy="574675"/>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algn="ctr" defTabSz="914400" eaLnBrk="0" fontAlgn="base" hangingPunct="0">
              <a:spcBef>
                <a:spcPct val="0"/>
              </a:spcBef>
              <a:spcAft>
                <a:spcPct val="0"/>
              </a:spcAft>
              <a:defRPr/>
            </a:pPr>
            <a:r>
              <a:rPr lang="en-US" dirty="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Relevance/</a:t>
            </a:r>
            <a:r>
              <a:rPr lang="en-US" dirty="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3</a:t>
            </a:r>
          </a:p>
        </p:txBody>
      </p:sp>
      <p:sp>
        <p:nvSpPr>
          <p:cNvPr id="23" name="Rectangle 22"/>
          <p:cNvSpPr/>
          <p:nvPr/>
        </p:nvSpPr>
        <p:spPr>
          <a:xfrm>
            <a:off x="4624389" y="2528888"/>
            <a:ext cx="1468437" cy="2570162"/>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defTabSz="914400" eaLnBrk="0" fontAlgn="base" hangingPunct="0">
              <a:spcBef>
                <a:spcPct val="0"/>
              </a:spcBef>
              <a:spcAft>
                <a:spcPct val="0"/>
              </a:spcAft>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The quality or state of being closely connected or appropriate</a:t>
            </a:r>
          </a:p>
        </p:txBody>
      </p:sp>
      <p:sp>
        <p:nvSpPr>
          <p:cNvPr id="24" name="Rectangle 23"/>
          <p:cNvSpPr/>
          <p:nvPr/>
        </p:nvSpPr>
        <p:spPr>
          <a:xfrm>
            <a:off x="7419976" y="1951038"/>
            <a:ext cx="1489075" cy="57150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algn="ctr" defTabSz="914400" eaLnBrk="0" fontAlgn="base" hangingPunct="0">
              <a:spcBef>
                <a:spcPct val="0"/>
              </a:spcBef>
              <a:spcAft>
                <a:spcPct val="0"/>
              </a:spcAft>
              <a:defRPr/>
            </a:pPr>
            <a:r>
              <a:rPr lang="en-US" dirty="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Coherence/</a:t>
            </a:r>
            <a:r>
              <a:rPr lang="en-US" dirty="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3</a:t>
            </a:r>
          </a:p>
        </p:txBody>
      </p:sp>
      <p:sp>
        <p:nvSpPr>
          <p:cNvPr id="25" name="Rectangle 24"/>
          <p:cNvSpPr/>
          <p:nvPr/>
        </p:nvSpPr>
        <p:spPr>
          <a:xfrm>
            <a:off x="7418388" y="2522538"/>
            <a:ext cx="1490662" cy="2570162"/>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defTabSz="914400" eaLnBrk="0" fontAlgn="base" hangingPunct="0">
              <a:spcBef>
                <a:spcPct val="0"/>
              </a:spcBef>
              <a:spcAft>
                <a:spcPct val="0"/>
              </a:spcAft>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The quality of being logical and consistent</a:t>
            </a:r>
          </a:p>
        </p:txBody>
      </p:sp>
      <p:sp>
        <p:nvSpPr>
          <p:cNvPr id="26" name="Rectangle 25"/>
          <p:cNvSpPr/>
          <p:nvPr/>
        </p:nvSpPr>
        <p:spPr>
          <a:xfrm>
            <a:off x="8910639" y="1944688"/>
            <a:ext cx="1425575" cy="57785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algn="ctr" defTabSz="914400" eaLnBrk="0" fontAlgn="base" hangingPunct="0">
              <a:spcBef>
                <a:spcPct val="0"/>
              </a:spcBef>
              <a:spcAft>
                <a:spcPct val="0"/>
              </a:spcAft>
              <a:defRPr/>
            </a:pPr>
            <a:r>
              <a:rPr lang="en-US" dirty="0">
                <a:ln w="0"/>
                <a:solidFill>
                  <a:prstClr val="black"/>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Excellence/</a:t>
            </a:r>
            <a:r>
              <a:rPr lang="en-US" dirty="0">
                <a:ln w="0"/>
                <a:solidFill>
                  <a:srgbClr val="FF0000"/>
                </a:solidFill>
                <a:effectLst>
                  <a:outerShdw blurRad="38100" dist="19050" dir="2700000" algn="t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rPr>
              <a:t>1</a:t>
            </a:r>
          </a:p>
        </p:txBody>
      </p:sp>
      <p:sp>
        <p:nvSpPr>
          <p:cNvPr id="27" name="Rectangle 26"/>
          <p:cNvSpPr/>
          <p:nvPr/>
        </p:nvSpPr>
        <p:spPr>
          <a:xfrm>
            <a:off x="8909051" y="2520950"/>
            <a:ext cx="1427163" cy="2571750"/>
          </a:xfrm>
          <a:prstGeom prst="rect">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anchor="ctr"/>
          <a:lstStyle/>
          <a:p>
            <a:pPr defTabSz="914400" eaLnBrk="0" fontAlgn="base" hangingPunct="0">
              <a:spcBef>
                <a:spcPct val="0"/>
              </a:spcBef>
              <a:spcAft>
                <a:spcPct val="0"/>
              </a:spcAft>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The quality of being outstanding or extremely good</a:t>
            </a:r>
          </a:p>
        </p:txBody>
      </p:sp>
      <p:pic>
        <p:nvPicPr>
          <p:cNvPr id="6" name="Picture 5"/>
          <p:cNvPicPr>
            <a:picLocks noChangeAspect="1"/>
          </p:cNvPicPr>
          <p:nvPr/>
        </p:nvPicPr>
        <p:blipFill>
          <a:blip r:embed="rId2"/>
          <a:stretch>
            <a:fillRect/>
          </a:stretch>
        </p:blipFill>
        <p:spPr>
          <a:xfrm>
            <a:off x="1729362" y="5344074"/>
            <a:ext cx="8218120" cy="1005927"/>
          </a:xfrm>
          <a:prstGeom prst="rect">
            <a:avLst/>
          </a:prstGeom>
        </p:spPr>
      </p:pic>
    </p:spTree>
    <p:extLst>
      <p:ext uri="{BB962C8B-B14F-4D97-AF65-F5344CB8AC3E}">
        <p14:creationId xmlns:p14="http://schemas.microsoft.com/office/powerpoint/2010/main" val="2518615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4"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Matrix showing possibilities in an evaluation grid</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610009399"/>
              </p:ext>
            </p:extLst>
          </p:nvPr>
        </p:nvGraphicFramePr>
        <p:xfrm>
          <a:off x="838200" y="1825625"/>
          <a:ext cx="10515600" cy="2931160"/>
        </p:xfrm>
        <a:graphic>
          <a:graphicData uri="http://schemas.openxmlformats.org/drawingml/2006/table">
            <a:tbl>
              <a:tblPr firstRow="1" bandRow="1"/>
              <a:tblGrid>
                <a:gridCol w="1752600">
                  <a:extLst>
                    <a:ext uri="{9D8B030D-6E8A-4147-A177-3AD203B41FA5}">
                      <a16:colId xmlns:a16="http://schemas.microsoft.com/office/drawing/2014/main" xmlns="" val="20000"/>
                    </a:ext>
                  </a:extLst>
                </a:gridCol>
                <a:gridCol w="1752600">
                  <a:extLst>
                    <a:ext uri="{9D8B030D-6E8A-4147-A177-3AD203B41FA5}">
                      <a16:colId xmlns:a16="http://schemas.microsoft.com/office/drawing/2014/main" xmlns="" val="20001"/>
                    </a:ext>
                  </a:extLst>
                </a:gridCol>
                <a:gridCol w="17526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gridCol w="1752600">
                  <a:extLst>
                    <a:ext uri="{9D8B030D-6E8A-4147-A177-3AD203B41FA5}">
                      <a16:colId xmlns:a16="http://schemas.microsoft.com/office/drawing/2014/main" xmlns="" val="20004"/>
                    </a:ext>
                  </a:extLst>
                </a:gridCol>
                <a:gridCol w="1752600">
                  <a:extLst>
                    <a:ext uri="{9D8B030D-6E8A-4147-A177-3AD203B41FA5}">
                      <a16:colId xmlns:a16="http://schemas.microsoft.com/office/drawing/2014/main" xmlns="" val="20005"/>
                    </a:ext>
                  </a:extLst>
                </a:gridCol>
              </a:tblGrid>
              <a:tr h="370840">
                <a:tc>
                  <a:txBody>
                    <a:bodyPr/>
                    <a:lstStyle/>
                    <a:p>
                      <a:r>
                        <a:rPr lang="en-US" b="1" dirty="0" smtClean="0"/>
                        <a:t>Out</a:t>
                      </a:r>
                      <a:r>
                        <a:rPr lang="en-US" b="1" baseline="0" dirty="0" smtClean="0"/>
                        <a:t>put</a:t>
                      </a:r>
                      <a:endParaRPr lang="en-US" b="1" dirty="0"/>
                    </a:p>
                  </a:txBody>
                  <a:tcPr/>
                </a:tc>
                <a:tc>
                  <a:txBody>
                    <a:bodyPr/>
                    <a:lstStyle/>
                    <a:p>
                      <a:r>
                        <a:rPr lang="en-US" b="1" dirty="0" smtClean="0"/>
                        <a:t>Basis of evaluation </a:t>
                      </a:r>
                      <a:endParaRPr lang="en-US" b="1" dirty="0"/>
                    </a:p>
                  </a:txBody>
                  <a:tcPr/>
                </a:tc>
                <a:tc>
                  <a:txBody>
                    <a:bodyPr/>
                    <a:lstStyle/>
                    <a:p>
                      <a:r>
                        <a:rPr lang="en-US" b="1" dirty="0" smtClean="0"/>
                        <a:t>Relevance </a:t>
                      </a:r>
                      <a:endParaRPr lang="en-US" b="1" dirty="0"/>
                    </a:p>
                  </a:txBody>
                  <a:tcPr/>
                </a:tc>
                <a:tc>
                  <a:txBody>
                    <a:bodyPr/>
                    <a:lstStyle/>
                    <a:p>
                      <a:r>
                        <a:rPr lang="en-US" b="1" dirty="0" smtClean="0"/>
                        <a:t>Accuracy </a:t>
                      </a:r>
                      <a:endParaRPr lang="en-US" b="1" dirty="0"/>
                    </a:p>
                  </a:txBody>
                  <a:tcPr/>
                </a:tc>
                <a:tc>
                  <a:txBody>
                    <a:bodyPr/>
                    <a:lstStyle/>
                    <a:p>
                      <a:r>
                        <a:rPr lang="en-US" b="1" dirty="0" smtClean="0"/>
                        <a:t>coherence</a:t>
                      </a:r>
                      <a:endParaRPr lang="en-US" b="1" dirty="0"/>
                    </a:p>
                  </a:txBody>
                  <a:tcPr/>
                </a:tc>
                <a:tc>
                  <a:txBody>
                    <a:bodyPr/>
                    <a:lstStyle/>
                    <a:p>
                      <a:r>
                        <a:rPr lang="en-US" b="1" dirty="0" smtClean="0"/>
                        <a:t>Excellence  </a:t>
                      </a:r>
                      <a:endParaRPr lang="en-US" b="1" dirty="0"/>
                    </a:p>
                  </a:txBody>
                  <a:tcPr/>
                </a:tc>
                <a:extLst>
                  <a:ext uri="{0D108BD9-81ED-4DB2-BD59-A6C34878D82A}">
                    <a16:rowId xmlns:a16="http://schemas.microsoft.com/office/drawing/2014/main" xmlns="" val="10000"/>
                  </a:ext>
                </a:extLst>
              </a:tr>
              <a:tr h="370840">
                <a:tc rowSpan="4">
                  <a:txBody>
                    <a:bodyPr/>
                    <a:lstStyle/>
                    <a:p>
                      <a:r>
                        <a:rPr lang="en-US" dirty="0" err="1" smtClean="0"/>
                        <a:t>oooooo</a:t>
                      </a:r>
                      <a:endParaRPr lang="en-US" dirty="0"/>
                    </a:p>
                  </a:txBody>
                  <a:tcPr/>
                </a:tc>
                <a:tc>
                  <a:txBody>
                    <a:bodyPr/>
                    <a:lstStyle/>
                    <a:p>
                      <a:r>
                        <a:rPr lang="en-US" dirty="0" smtClean="0"/>
                        <a:t>Basis a</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/3</a:t>
                      </a:r>
                    </a:p>
                    <a:p>
                      <a:endParaRPr lang="en-US" dirty="0"/>
                    </a:p>
                  </a:txBody>
                  <a:tcPr/>
                </a:tc>
                <a:tc rowSpan="4">
                  <a:txBody>
                    <a:bodyPr/>
                    <a:lstStyle/>
                    <a:p>
                      <a:r>
                        <a:rPr lang="en-US" dirty="0" smtClean="0"/>
                        <a:t>/1</a:t>
                      </a:r>
                      <a:endParaRPr lang="en-US" dirty="0"/>
                    </a:p>
                  </a:txBody>
                  <a:tcPr/>
                </a:tc>
                <a:extLst>
                  <a:ext uri="{0D108BD9-81ED-4DB2-BD59-A6C34878D82A}">
                    <a16:rowId xmlns:a16="http://schemas.microsoft.com/office/drawing/2014/main" xmlns="" val="10001"/>
                  </a:ext>
                </a:extLst>
              </a:tr>
              <a:tr h="370840">
                <a:tc vMerge="1">
                  <a:txBody>
                    <a:bodyPr/>
                    <a:lstStyle/>
                    <a:p>
                      <a:endParaRPr lang="en-US" dirty="0"/>
                    </a:p>
                  </a:txBody>
                  <a:tcPr/>
                </a:tc>
                <a:tc>
                  <a:txBody>
                    <a:bodyPr/>
                    <a:lstStyle/>
                    <a:p>
                      <a:r>
                        <a:rPr lang="en-US" dirty="0" smtClean="0"/>
                        <a:t>Basis b</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vMerge="1">
                  <a:txBody>
                    <a:bodyPr/>
                    <a:lstStyle/>
                    <a:p>
                      <a:endParaRPr lang="en-US" dirty="0"/>
                    </a:p>
                  </a:txBody>
                  <a:tcPr/>
                </a:tc>
                <a:extLst>
                  <a:ext uri="{0D108BD9-81ED-4DB2-BD59-A6C34878D82A}">
                    <a16:rowId xmlns:a16="http://schemas.microsoft.com/office/drawing/2014/main" xmlns="" val="10002"/>
                  </a:ext>
                </a:extLst>
              </a:tr>
              <a:tr h="370840">
                <a:tc vMerge="1">
                  <a:txBody>
                    <a:bodyPr/>
                    <a:lstStyle/>
                    <a:p>
                      <a:endParaRPr lang="en-US" dirty="0"/>
                    </a:p>
                  </a:txBody>
                  <a:tcPr/>
                </a:tc>
                <a:tc>
                  <a:txBody>
                    <a:bodyPr/>
                    <a:lstStyle/>
                    <a:p>
                      <a:r>
                        <a:rPr lang="en-US" dirty="0" smtClean="0"/>
                        <a:t>Basis c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a:t>
                      </a:r>
                    </a:p>
                    <a:p>
                      <a:endParaRPr lang="en-US" dirty="0"/>
                    </a:p>
                  </a:txBody>
                  <a:tcPr/>
                </a:tc>
                <a:tc vMerge="1">
                  <a:txBody>
                    <a:bodyPr/>
                    <a:lstStyle/>
                    <a:p>
                      <a:endParaRPr lang="en-US" dirty="0"/>
                    </a:p>
                  </a:txBody>
                  <a:tcPr/>
                </a:tc>
                <a:extLst>
                  <a:ext uri="{0D108BD9-81ED-4DB2-BD59-A6C34878D82A}">
                    <a16:rowId xmlns:a16="http://schemas.microsoft.com/office/drawing/2014/main" xmlns="" val="10003"/>
                  </a:ext>
                </a:extLst>
              </a:tr>
              <a:tr h="370840">
                <a:tc vMerge="1">
                  <a:txBody>
                    <a:bodyPr/>
                    <a:lstStyle/>
                    <a:p>
                      <a:endParaRPr lang="en-US" dirty="0"/>
                    </a:p>
                  </a:txBody>
                  <a:tcPr/>
                </a:tc>
                <a:tc>
                  <a:txBody>
                    <a:bodyPr/>
                    <a:lstStyle/>
                    <a:p>
                      <a:r>
                        <a:rPr lang="en-US" dirty="0" err="1" smtClean="0"/>
                        <a:t>etc</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xmlns="" val="10004"/>
                  </a:ext>
                </a:extLst>
              </a:tr>
            </a:tbl>
          </a:graphicData>
        </a:graphic>
      </p:graphicFrame>
      <p:sp>
        <p:nvSpPr>
          <p:cNvPr id="4" name="Date Placeholder 3"/>
          <p:cNvSpPr>
            <a:spLocks noGrp="1"/>
          </p:cNvSpPr>
          <p:nvPr>
            <p:ph type="dt" sz="half" idx="10"/>
          </p:nvPr>
        </p:nvSpPr>
        <p:spPr/>
        <p:txBody>
          <a:bodyPr/>
          <a:lstStyle/>
          <a:p>
            <a:fld id="{2559D42C-BA16-4B7A-9F28-5B0EBCF06438}" type="datetime1">
              <a:rPr lang="en-US" smtClean="0">
                <a:solidFill>
                  <a:prstClr val="black">
                    <a:tint val="75000"/>
                  </a:prstClr>
                </a:solidFill>
              </a: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9D23C7-4034-41B0-96AA-8BF4FB8A6531}"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657813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495300"/>
            <a:ext cx="8229600" cy="1485900"/>
          </a:xfrm>
        </p:spPr>
        <p:txBody>
          <a:bodyPr>
            <a:normAutofit fontScale="90000"/>
          </a:bodyPr>
          <a:lstStyle/>
          <a:p>
            <a:pPr eaLnBrk="1" hangingPunct="1"/>
            <a:r>
              <a:rPr lang="en-US" altLang="en-US" b="1" dirty="0" smtClean="0"/>
              <a:t>Activity 1. Understanding the Activity </a:t>
            </a:r>
            <a:r>
              <a:rPr lang="en-US" altLang="en-US" b="1" dirty="0"/>
              <a:t>of </a:t>
            </a:r>
            <a:r>
              <a:rPr lang="en-US" altLang="en-US" b="1" dirty="0" smtClean="0"/>
              <a:t>Integration</a:t>
            </a:r>
            <a:r>
              <a:rPr lang="en-US" altLang="en-US" dirty="0" smtClean="0"/>
              <a:t> (10 minutes)</a:t>
            </a:r>
            <a:br>
              <a:rPr lang="en-US" altLang="en-US" dirty="0" smtClean="0"/>
            </a:br>
            <a:endParaRPr lang="en-US" altLang="en-US" dirty="0" smtClean="0">
              <a:ea typeface="Calibri" panose="020F0502020204030204" pitchFamily="34" charset="0"/>
              <a:cs typeface="Times New Roman" panose="02020603050405020304" pitchFamily="18" charset="0"/>
            </a:endParaRPr>
          </a:p>
        </p:txBody>
      </p:sp>
      <p:sp>
        <p:nvSpPr>
          <p:cNvPr id="12291" name="Content Placeholder 2"/>
          <p:cNvSpPr>
            <a:spLocks noGrp="1"/>
          </p:cNvSpPr>
          <p:nvPr>
            <p:ph idx="1"/>
          </p:nvPr>
        </p:nvSpPr>
        <p:spPr>
          <a:xfrm>
            <a:off x="1981201" y="1679576"/>
            <a:ext cx="8442325" cy="4035425"/>
          </a:xfrm>
        </p:spPr>
        <p:txBody>
          <a:bodyPr>
            <a:normAutofit/>
          </a:bodyPr>
          <a:lstStyle/>
          <a:p>
            <a:pPr marL="0" indent="0">
              <a:buNone/>
              <a:defRPr/>
            </a:pPr>
            <a:r>
              <a:rPr lang="en-US" altLang="en-US" sz="3600" dirty="0" smtClean="0"/>
              <a:t>Brainstorm and share:</a:t>
            </a:r>
          </a:p>
          <a:p>
            <a:pPr>
              <a:buFont typeface="Wingdings" panose="05000000000000000000" pitchFamily="2" charset="2"/>
              <a:buChar char="Ø"/>
              <a:defRPr/>
            </a:pPr>
            <a:r>
              <a:rPr lang="en-US" altLang="en-US" sz="3600" dirty="0" smtClean="0"/>
              <a:t>What you understand by the activity of integration</a:t>
            </a:r>
          </a:p>
          <a:p>
            <a:pPr>
              <a:buFont typeface="Wingdings" panose="05000000000000000000" pitchFamily="2" charset="2"/>
              <a:buChar char="Ø"/>
              <a:defRPr/>
            </a:pPr>
            <a:r>
              <a:rPr lang="en-US" altLang="en-US" sz="3600" dirty="0" smtClean="0"/>
              <a:t>The purpose of the activity of integration</a:t>
            </a:r>
          </a:p>
          <a:p>
            <a:pPr>
              <a:buFont typeface="Wingdings" panose="05000000000000000000" pitchFamily="2" charset="2"/>
              <a:buChar char="Ø"/>
              <a:defRPr/>
            </a:pPr>
            <a:r>
              <a:rPr lang="en-US" altLang="en-US" sz="3600" dirty="0" smtClean="0"/>
              <a:t>The similarities and differences between the  activity of integration and  the current School </a:t>
            </a:r>
            <a:r>
              <a:rPr lang="en-US" altLang="en-US" sz="3600" dirty="0"/>
              <a:t>Based Summative Assessment </a:t>
            </a:r>
            <a:r>
              <a:rPr lang="en-US" altLang="en-US" sz="3600" dirty="0" smtClean="0"/>
              <a:t>      </a:t>
            </a:r>
            <a:endParaRPr lang="en-US" altLang="en-US" sz="3600" dirty="0"/>
          </a:p>
        </p:txBody>
      </p:sp>
      <p:sp>
        <p:nvSpPr>
          <p:cNvPr id="4" name="Date Placeholder 3"/>
          <p:cNvSpPr>
            <a:spLocks noGrp="1"/>
          </p:cNvSpPr>
          <p:nvPr>
            <p:ph type="dt" sz="half" idx="10"/>
          </p:nvPr>
        </p:nvSpPr>
        <p:spPr/>
        <p:txBody>
          <a:bodyPr/>
          <a:lstStyle/>
          <a:p>
            <a:pPr>
              <a:defRPr/>
            </a:pPr>
            <a:fld id="{01BF836E-C1E6-4E81-A189-C6C544A717B6}" type="datetime1">
              <a:rPr lang="en-US" smtClean="0"/>
              <a:pPr>
                <a:defRPr/>
              </a:pPr>
              <a:t>9/4/2020</a:t>
            </a:fld>
            <a:endParaRPr lang="en-GB"/>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96A105-1866-4615-BDD7-3EC22F8A70B9}" type="slidenum">
              <a:rPr lang="en-GB" altLang="en-US" sz="1200">
                <a:solidFill>
                  <a:srgbClr val="898989"/>
                </a:solidFill>
              </a:rPr>
              <a:pPr>
                <a:spcBef>
                  <a:spcPct val="0"/>
                </a:spcBef>
                <a:buFontTx/>
                <a:buNone/>
              </a:pPr>
              <a:t>4</a:t>
            </a:fld>
            <a:endParaRPr lang="en-GB" altLang="en-US" sz="1200">
              <a:solidFill>
                <a:srgbClr val="898989"/>
              </a:solidFill>
            </a:endParaRPr>
          </a:p>
        </p:txBody>
      </p:sp>
      <p:sp>
        <p:nvSpPr>
          <p:cNvPr id="2" name="Footer Placeholder 1"/>
          <p:cNvSpPr>
            <a:spLocks noGrp="1"/>
          </p:cNvSpPr>
          <p:nvPr>
            <p:ph type="ftr" sz="quarter" idx="11"/>
          </p:nvPr>
        </p:nvSpPr>
        <p:spPr/>
        <p:txBody>
          <a:bodyPr/>
          <a:lstStyle/>
          <a:p>
            <a:r>
              <a:rPr lang="en-US" smtClean="0"/>
              <a:t>www.ncdc.go.ug</a:t>
            </a:r>
            <a:endParaRPr lang="en-US" dirty="0"/>
          </a:p>
        </p:txBody>
      </p:sp>
    </p:spTree>
    <p:extLst>
      <p:ext uri="{BB962C8B-B14F-4D97-AF65-F5344CB8AC3E}">
        <p14:creationId xmlns:p14="http://schemas.microsoft.com/office/powerpoint/2010/main" val="2304737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r>
              <a:rPr lang="en-US" altLang="en-US" smtClean="0"/>
              <a:t>Computing learner’s assessment scores basing on descriptors</a:t>
            </a:r>
          </a:p>
        </p:txBody>
      </p:sp>
      <p:sp>
        <p:nvSpPr>
          <p:cNvPr id="8" name="Content Placeholder 7"/>
          <p:cNvSpPr>
            <a:spLocks noGrp="1"/>
          </p:cNvSpPr>
          <p:nvPr>
            <p:ph idx="1"/>
          </p:nvPr>
        </p:nvSpPr>
        <p:spPr>
          <a:xfrm>
            <a:off x="1981200" y="1752600"/>
            <a:ext cx="8229600" cy="4343400"/>
          </a:xfrm>
        </p:spPr>
        <p:txBody>
          <a:bodyPr>
            <a:normAutofit/>
          </a:bodyPr>
          <a:lstStyle/>
          <a:p>
            <a:r>
              <a:rPr lang="en-US" altLang="en-US" sz="2600" u="sng" dirty="0" err="1">
                <a:solidFill>
                  <a:srgbClr val="FF0000"/>
                </a:solidFill>
              </a:rPr>
              <a:t>AoI</a:t>
            </a:r>
            <a:r>
              <a:rPr lang="en-US" altLang="en-US" sz="2600" u="sng" dirty="0">
                <a:solidFill>
                  <a:srgbClr val="FF0000"/>
                </a:solidFill>
              </a:rPr>
              <a:t> are scored out of 10, 19, 28, etc.</a:t>
            </a:r>
          </a:p>
          <a:p>
            <a:r>
              <a:rPr lang="en-US" altLang="en-US" sz="2600" dirty="0"/>
              <a:t>For 1 </a:t>
            </a:r>
            <a:r>
              <a:rPr lang="en-US" altLang="en-US" sz="2600" dirty="0" err="1"/>
              <a:t>AoI</a:t>
            </a:r>
            <a:r>
              <a:rPr lang="en-US" altLang="en-US" sz="2600" dirty="0"/>
              <a:t>, </a:t>
            </a:r>
            <a:r>
              <a:rPr lang="en-US" altLang="en-US" sz="2600" dirty="0" err="1"/>
              <a:t>eg</a:t>
            </a:r>
            <a:r>
              <a:rPr lang="en-US" altLang="en-US" sz="2600" dirty="0"/>
              <a:t> 20/28, scale down to a max of 3: </a:t>
            </a:r>
            <a:r>
              <a:rPr lang="en-US" altLang="en-US" sz="1800" dirty="0"/>
              <a:t>(1-Basic, 2-Moderate, 3-Accomplished).          </a:t>
            </a:r>
            <a:r>
              <a:rPr lang="en-US" altLang="en-US" sz="2600" dirty="0"/>
              <a:t>20/28*3=___</a:t>
            </a:r>
          </a:p>
          <a:p>
            <a:r>
              <a:rPr lang="en-US" altLang="en-US" sz="2600" dirty="0"/>
              <a:t>For topics with </a:t>
            </a:r>
            <a:r>
              <a:rPr lang="en-US" altLang="en-US" sz="2600" dirty="0" smtClean="0"/>
              <a:t>&gt;(greater than)1 </a:t>
            </a:r>
            <a:r>
              <a:rPr lang="en-US" altLang="en-US" sz="2600" dirty="0" err="1"/>
              <a:t>AoI</a:t>
            </a:r>
            <a:r>
              <a:rPr lang="en-US" altLang="en-US" sz="2600" dirty="0"/>
              <a:t>, get totals and then scale down.</a:t>
            </a:r>
          </a:p>
          <a:p>
            <a:r>
              <a:rPr lang="en-US" altLang="en-US" sz="2600" dirty="0" err="1"/>
              <a:t>AoI</a:t>
            </a:r>
            <a:r>
              <a:rPr lang="en-US" altLang="en-US" sz="2600" dirty="0"/>
              <a:t> 1: /10, </a:t>
            </a:r>
            <a:r>
              <a:rPr lang="en-US" altLang="en-US" sz="2600" dirty="0" err="1"/>
              <a:t>AoI</a:t>
            </a:r>
            <a:r>
              <a:rPr lang="en-US" altLang="en-US" sz="2600" dirty="0"/>
              <a:t> 2: /19 =====/29 </a:t>
            </a:r>
            <a:endParaRPr lang="en-US" altLang="en-US" sz="2000" b="1" dirty="0">
              <a:solidFill>
                <a:srgbClr val="FF0000"/>
              </a:solidFill>
            </a:endParaRPr>
          </a:p>
          <a:p>
            <a:r>
              <a:rPr lang="en-US" altLang="en-US" sz="2600" dirty="0" err="1"/>
              <a:t>Eg</a:t>
            </a:r>
            <a:r>
              <a:rPr lang="en-US" altLang="en-US" sz="2600" dirty="0"/>
              <a:t>: Score </a:t>
            </a:r>
            <a:r>
              <a:rPr lang="en-US" altLang="en-US" sz="2600" dirty="0" err="1"/>
              <a:t>AoI</a:t>
            </a:r>
            <a:r>
              <a:rPr lang="en-US" altLang="en-US" sz="2600" dirty="0"/>
              <a:t> 1: </a:t>
            </a:r>
            <a:r>
              <a:rPr lang="en-US" altLang="en-US" sz="2600" dirty="0" smtClean="0"/>
              <a:t>7/10,  </a:t>
            </a:r>
            <a:r>
              <a:rPr lang="en-US" altLang="en-US" sz="2600" dirty="0" err="1"/>
              <a:t>AoI</a:t>
            </a:r>
            <a:r>
              <a:rPr lang="en-US" altLang="en-US" sz="2600" dirty="0"/>
              <a:t> 2: 13/29   =====20/29</a:t>
            </a:r>
          </a:p>
          <a:p>
            <a:r>
              <a:rPr lang="en-US" altLang="en-US" sz="2600" dirty="0"/>
              <a:t>Then scale down the scores to a maximum of /3 20/29*3=___, etc  (1 </a:t>
            </a:r>
            <a:r>
              <a:rPr lang="en-US" altLang="en-US" sz="2600" dirty="0" err="1"/>
              <a:t>dp</a:t>
            </a:r>
            <a:r>
              <a:rPr lang="en-US" altLang="en-US" sz="2600" dirty="0"/>
              <a:t>).</a:t>
            </a:r>
          </a:p>
        </p:txBody>
      </p:sp>
      <p:sp>
        <p:nvSpPr>
          <p:cNvPr id="4" name="Date Placeholder 3"/>
          <p:cNvSpPr>
            <a:spLocks noGrp="1"/>
          </p:cNvSpPr>
          <p:nvPr>
            <p:ph type="dt" sz="half" idx="10"/>
          </p:nvPr>
        </p:nvSpPr>
        <p:spPr/>
        <p:txBody>
          <a:bodyPr/>
          <a:lstStyle/>
          <a:p>
            <a:pPr>
              <a:defRPr/>
            </a:pPr>
            <a:fld id="{7D3910E8-7A65-4537-A4D1-E5AF9F523084}" type="datetime1">
              <a:rPr lang="en-US" smtClean="0">
                <a:solidFill>
                  <a:prstClr val="black">
                    <a:tint val="75000"/>
                  </a:prstClr>
                </a:solidFill>
              </a:rPr>
              <a:pPr>
                <a:def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www.ncdc.go.ug</a:t>
            </a:r>
            <a:endParaRPr lang="en-US">
              <a:solidFill>
                <a:prstClr val="black">
                  <a:tint val="75000"/>
                </a:prstClr>
              </a:solidFill>
            </a:endParaRPr>
          </a:p>
        </p:txBody>
      </p:sp>
      <p:sp>
        <p:nvSpPr>
          <p:cNvPr id="102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9F660E-C3D7-4DAB-B2DB-A4D418A69162}" type="slidenum">
              <a:rPr lang="en-US" altLang="x-none" sz="1200">
                <a:solidFill>
                  <a:srgbClr val="898989"/>
                </a:solidFill>
              </a:rPr>
              <a:pPr>
                <a:spcBef>
                  <a:spcPct val="0"/>
                </a:spcBef>
                <a:buFontTx/>
                <a:buNone/>
              </a:pPr>
              <a:t>40</a:t>
            </a:fld>
            <a:endParaRPr lang="en-US" altLang="x-none" sz="1200">
              <a:solidFill>
                <a:srgbClr val="898989"/>
              </a:solidFill>
            </a:endParaRPr>
          </a:p>
        </p:txBody>
      </p:sp>
    </p:spTree>
    <p:extLst>
      <p:ext uri="{BB962C8B-B14F-4D97-AF65-F5344CB8AC3E}">
        <p14:creationId xmlns:p14="http://schemas.microsoft.com/office/powerpoint/2010/main" val="1787839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fade">
                                      <p:cBhvr>
                                        <p:cTn id="12" dur="500"/>
                                        <p:tgtEl>
                                          <p:spTgt spid="8">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fade">
                                      <p:cBhvr>
                                        <p:cTn id="1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200" y="0"/>
            <a:ext cx="8229600" cy="1143000"/>
          </a:xfrm>
        </p:spPr>
        <p:txBody>
          <a:bodyPr/>
          <a:lstStyle/>
          <a:p>
            <a:r>
              <a:rPr lang="en-US" altLang="en-US" smtClean="0"/>
              <a:t>Recording Assessment Scores</a:t>
            </a:r>
          </a:p>
        </p:txBody>
      </p:sp>
      <p:sp>
        <p:nvSpPr>
          <p:cNvPr id="11267" name="Content Placeholder 2"/>
          <p:cNvSpPr>
            <a:spLocks noGrp="1"/>
          </p:cNvSpPr>
          <p:nvPr>
            <p:ph idx="1"/>
          </p:nvPr>
        </p:nvSpPr>
        <p:spPr>
          <a:xfrm>
            <a:off x="1981200" y="990601"/>
            <a:ext cx="8229600" cy="4645025"/>
          </a:xfrm>
        </p:spPr>
        <p:txBody>
          <a:bodyPr/>
          <a:lstStyle/>
          <a:p>
            <a:r>
              <a:rPr lang="en-US" altLang="en-US" sz="2600"/>
              <a:t>Assuming Learner B has scores: C1: 18/19 (2.8), C2: 2.2, C3: 20/28 (2.1). Record accordingly as shown below.  </a:t>
            </a:r>
          </a:p>
        </p:txBody>
      </p:sp>
      <p:sp>
        <p:nvSpPr>
          <p:cNvPr id="4" name="Date Placeholder 3"/>
          <p:cNvSpPr>
            <a:spLocks noGrp="1"/>
          </p:cNvSpPr>
          <p:nvPr>
            <p:ph type="dt" sz="half" idx="10"/>
          </p:nvPr>
        </p:nvSpPr>
        <p:spPr/>
        <p:txBody>
          <a:bodyPr/>
          <a:lstStyle/>
          <a:p>
            <a:pPr>
              <a:defRPr/>
            </a:pPr>
            <a:fld id="{DE1AA84B-8EBD-4EF6-9A87-CC5484924E7B}" type="datetime1">
              <a:rPr lang="en-US" smtClean="0">
                <a:solidFill>
                  <a:prstClr val="black">
                    <a:tint val="75000"/>
                  </a:prstClr>
                </a:solidFill>
              </a:rPr>
              <a:pPr>
                <a:def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www.ncdc.go.ug</a:t>
            </a:r>
            <a:endParaRPr lang="en-US">
              <a:solidFill>
                <a:prstClr val="black">
                  <a:tint val="75000"/>
                </a:prstClr>
              </a:solidFill>
            </a:endParaRPr>
          </a:p>
        </p:txBody>
      </p:sp>
      <p:sp>
        <p:nvSpPr>
          <p:cNvPr id="1127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D34A79-F196-4020-ABE9-6856CCBEE357}" type="slidenum">
              <a:rPr lang="en-US" altLang="en-US" sz="1200">
                <a:solidFill>
                  <a:srgbClr val="898989"/>
                </a:solidFill>
              </a:rPr>
              <a:pPr>
                <a:spcBef>
                  <a:spcPct val="0"/>
                </a:spcBef>
                <a:buFontTx/>
                <a:buNone/>
              </a:pPr>
              <a:t>41</a:t>
            </a:fld>
            <a:endParaRPr lang="en-US" altLang="en-US" sz="1200">
              <a:solidFill>
                <a:srgbClr val="898989"/>
              </a:solidFill>
            </a:endParaRPr>
          </a:p>
        </p:txBody>
      </p:sp>
      <p:pic>
        <p:nvPicPr>
          <p:cNvPr id="11271" name="Picture 2"/>
          <p:cNvPicPr>
            <a:picLocks noChangeAspect="1"/>
          </p:cNvPicPr>
          <p:nvPr/>
        </p:nvPicPr>
        <p:blipFill>
          <a:blip r:embed="rId2">
            <a:extLst>
              <a:ext uri="{28A0092B-C50C-407E-A947-70E740481C1C}">
                <a14:useLocalDpi xmlns:a14="http://schemas.microsoft.com/office/drawing/2010/main" val="0"/>
              </a:ext>
            </a:extLst>
          </a:blip>
          <a:srcRect l="19849" t="28706" r="49438" b="63722"/>
          <a:stretch>
            <a:fillRect/>
          </a:stretch>
        </p:blipFill>
        <p:spPr bwMode="auto">
          <a:xfrm>
            <a:off x="2028825" y="2449514"/>
            <a:ext cx="76200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96974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0"/>
            <a:ext cx="8229600" cy="1143000"/>
          </a:xfrm>
        </p:spPr>
        <p:txBody>
          <a:bodyPr/>
          <a:lstStyle/>
          <a:p>
            <a:r>
              <a:rPr lang="en-US" altLang="en-US" smtClean="0"/>
              <a:t>Recording Assessment Scores…</a:t>
            </a:r>
          </a:p>
        </p:txBody>
      </p:sp>
      <p:sp>
        <p:nvSpPr>
          <p:cNvPr id="12291" name="Content Placeholder 2"/>
          <p:cNvSpPr>
            <a:spLocks noGrp="1"/>
          </p:cNvSpPr>
          <p:nvPr>
            <p:ph idx="1"/>
          </p:nvPr>
        </p:nvSpPr>
        <p:spPr>
          <a:xfrm>
            <a:off x="1981200" y="990600"/>
            <a:ext cx="8229600" cy="3886200"/>
          </a:xfrm>
        </p:spPr>
        <p:txBody>
          <a:bodyPr/>
          <a:lstStyle/>
          <a:p>
            <a:r>
              <a:rPr lang="en-US" altLang="en-US" sz="2600" dirty="0" smtClean="0"/>
              <a:t>Record </a:t>
            </a:r>
            <a:r>
              <a:rPr lang="en-US" altLang="en-US" sz="2600" dirty="0"/>
              <a:t>sheet for all learners.  </a:t>
            </a:r>
          </a:p>
        </p:txBody>
      </p:sp>
      <p:sp>
        <p:nvSpPr>
          <p:cNvPr id="4" name="Date Placeholder 3"/>
          <p:cNvSpPr>
            <a:spLocks noGrp="1"/>
          </p:cNvSpPr>
          <p:nvPr>
            <p:ph type="dt" sz="half" idx="10"/>
          </p:nvPr>
        </p:nvSpPr>
        <p:spPr/>
        <p:txBody>
          <a:bodyPr/>
          <a:lstStyle/>
          <a:p>
            <a:pPr>
              <a:defRPr/>
            </a:pPr>
            <a:fld id="{D6F6B724-1C1A-45BC-8E0B-7AB5931FCD15}" type="datetime1">
              <a:rPr lang="en-US" smtClean="0">
                <a:solidFill>
                  <a:prstClr val="black">
                    <a:tint val="75000"/>
                  </a:prstClr>
                </a:solidFill>
              </a:rPr>
              <a:pPr>
                <a:def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www.ncdc.go.ug</a:t>
            </a:r>
            <a:endParaRPr lang="en-US">
              <a:solidFill>
                <a:prstClr val="black">
                  <a:tint val="75000"/>
                </a:prstClr>
              </a:solidFill>
            </a:endParaRPr>
          </a:p>
        </p:txBody>
      </p:sp>
      <p:sp>
        <p:nvSpPr>
          <p:cNvPr id="1229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5AE7EFD-9821-4265-8C8F-196B8D3048EC}" type="slidenum">
              <a:rPr lang="en-US" altLang="en-US" sz="1200">
                <a:solidFill>
                  <a:srgbClr val="898989"/>
                </a:solidFill>
              </a:rPr>
              <a:pPr>
                <a:spcBef>
                  <a:spcPct val="0"/>
                </a:spcBef>
                <a:buFontTx/>
                <a:buNone/>
              </a:pPr>
              <a:t>42</a:t>
            </a:fld>
            <a:endParaRPr lang="en-US" altLang="en-US" sz="1200">
              <a:solidFill>
                <a:srgbClr val="898989"/>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l="1978" t="28125" r="67061" b="50412"/>
          <a:stretch>
            <a:fillRect/>
          </a:stretch>
        </p:blipFill>
        <p:spPr bwMode="auto">
          <a:xfrm>
            <a:off x="2000251" y="1676401"/>
            <a:ext cx="7859713"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2000250" y="5105401"/>
            <a:ext cx="8058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0" fontAlgn="base" hangingPunct="0">
              <a:spcBef>
                <a:spcPct val="0"/>
              </a:spcBef>
              <a:spcAft>
                <a:spcPct val="0"/>
              </a:spcAft>
            </a:pPr>
            <a:r>
              <a:rPr lang="en-US" altLang="en-US" sz="2400">
                <a:solidFill>
                  <a:prstClr val="black"/>
                </a:solidFill>
                <a:latin typeface="Arial" panose="020B0604020202020204" pitchFamily="34" charset="0"/>
                <a:cs typeface="Arial" panose="020B0604020202020204" pitchFamily="34" charset="0"/>
              </a:rPr>
              <a:t>What interpretation can you (teacher) make out of the learners’ data above?</a:t>
            </a:r>
          </a:p>
        </p:txBody>
      </p:sp>
    </p:spTree>
    <p:extLst>
      <p:ext uri="{BB962C8B-B14F-4D97-AF65-F5344CB8AC3E}">
        <p14:creationId xmlns:p14="http://schemas.microsoft.com/office/powerpoint/2010/main" val="1961551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752600" y="76201"/>
            <a:ext cx="8458200" cy="1343025"/>
          </a:xfrm>
        </p:spPr>
        <p:txBody>
          <a:bodyPr>
            <a:normAutofit/>
          </a:bodyPr>
          <a:lstStyle/>
          <a:p>
            <a:r>
              <a:rPr lang="en-US" altLang="en-US" sz="3800"/>
              <a:t>Reporting achievement using descriptors </a:t>
            </a:r>
            <a:r>
              <a:rPr lang="en-US" altLang="en-US" sz="3200">
                <a:solidFill>
                  <a:srgbClr val="FF0000"/>
                </a:solidFill>
              </a:rPr>
              <a:t>When do we report and how? </a:t>
            </a:r>
          </a:p>
        </p:txBody>
      </p:sp>
      <p:sp>
        <p:nvSpPr>
          <p:cNvPr id="8" name="Content Placeholder 7"/>
          <p:cNvSpPr>
            <a:spLocks noGrp="1"/>
          </p:cNvSpPr>
          <p:nvPr>
            <p:ph idx="1"/>
          </p:nvPr>
        </p:nvSpPr>
        <p:spPr>
          <a:xfrm>
            <a:off x="1981200" y="1219201"/>
            <a:ext cx="8229600" cy="4525963"/>
          </a:xfrm>
        </p:spPr>
        <p:txBody>
          <a:bodyPr/>
          <a:lstStyle/>
          <a:p>
            <a:pPr>
              <a:defRPr/>
            </a:pPr>
            <a:r>
              <a:rPr lang="en-US" sz="3000" dirty="0"/>
              <a:t>End of term (report card)/year/parents day, etc.</a:t>
            </a:r>
          </a:p>
          <a:p>
            <a:pPr>
              <a:defRPr/>
            </a:pPr>
            <a:r>
              <a:rPr lang="en-US" sz="2000" u="sng" dirty="0" err="1"/>
              <a:t>Eg</a:t>
            </a:r>
            <a:r>
              <a:rPr lang="en-US" sz="2000" u="sng" dirty="0"/>
              <a:t>. Term ends at </a:t>
            </a:r>
            <a:r>
              <a:rPr lang="en-US" sz="2000" u="sng" dirty="0" err="1"/>
              <a:t>C4</a:t>
            </a:r>
            <a:r>
              <a:rPr lang="en-US" sz="2000" u="sng" dirty="0"/>
              <a:t>. Compute the scores?/ VD comes in at </a:t>
            </a:r>
            <a:r>
              <a:rPr lang="en-US" sz="2000" u="sng" dirty="0" err="1"/>
              <a:t>C2</a:t>
            </a:r>
            <a:r>
              <a:rPr lang="en-US" sz="2000" u="sng" dirty="0"/>
              <a:t>,…..</a:t>
            </a:r>
          </a:p>
          <a:p>
            <a:pPr>
              <a:defRPr/>
            </a:pPr>
            <a:r>
              <a:rPr lang="en-US" sz="3000" dirty="0"/>
              <a:t>Compute ave</a:t>
            </a:r>
            <a:r>
              <a:rPr lang="en-US" sz="2800" dirty="0"/>
              <a:t>r</a:t>
            </a:r>
            <a:r>
              <a:rPr lang="en-US" sz="3000" dirty="0"/>
              <a:t>age and put it to </a:t>
            </a:r>
            <a:r>
              <a:rPr lang="en-US" sz="2800" dirty="0"/>
              <a:t>r</a:t>
            </a:r>
            <a:r>
              <a:rPr lang="en-US" sz="3000" dirty="0"/>
              <a:t>anges below</a:t>
            </a:r>
          </a:p>
          <a:p>
            <a:pPr marL="0" indent="0">
              <a:buNone/>
              <a:defRPr/>
            </a:pPr>
            <a:endParaRPr lang="en-US" sz="2200" dirty="0"/>
          </a:p>
        </p:txBody>
      </p:sp>
      <p:sp>
        <p:nvSpPr>
          <p:cNvPr id="4" name="Date Placeholder 3"/>
          <p:cNvSpPr>
            <a:spLocks noGrp="1"/>
          </p:cNvSpPr>
          <p:nvPr>
            <p:ph type="dt" sz="half" idx="10"/>
          </p:nvPr>
        </p:nvSpPr>
        <p:spPr/>
        <p:txBody>
          <a:bodyPr/>
          <a:lstStyle/>
          <a:p>
            <a:pPr>
              <a:defRPr/>
            </a:pPr>
            <a:fld id="{BDC76917-0C33-4514-AAF3-C63C1C36D97A}" type="datetime1">
              <a:rPr lang="en-US" smtClean="0">
                <a:solidFill>
                  <a:prstClr val="black">
                    <a:tint val="75000"/>
                  </a:prstClr>
                </a:solidFill>
              </a:rPr>
              <a:pPr>
                <a:defRPr/>
              </a:pPr>
              <a:t>9/4/2020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www.ncdc.go.ug</a:t>
            </a:r>
            <a:endParaRPr lang="en-US" dirty="0">
              <a:solidFill>
                <a:prstClr val="black">
                  <a:tint val="75000"/>
                </a:prstClr>
              </a:solidFill>
            </a:endParaRPr>
          </a:p>
        </p:txBody>
      </p:sp>
      <p:sp>
        <p:nvSpPr>
          <p:cNvPr id="133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96D4F0-227F-4B41-8D28-66523D108325}" type="slidenum">
              <a:rPr lang="en-US" altLang="x-none" sz="1200">
                <a:solidFill>
                  <a:srgbClr val="898989"/>
                </a:solidFill>
              </a:rPr>
              <a:pPr>
                <a:spcBef>
                  <a:spcPct val="0"/>
                </a:spcBef>
                <a:buFontTx/>
                <a:buNone/>
              </a:pPr>
              <a:t>43</a:t>
            </a:fld>
            <a:endParaRPr lang="en-US" altLang="x-none" sz="1200">
              <a:solidFill>
                <a:srgbClr val="898989"/>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09416537"/>
              </p:ext>
            </p:extLst>
          </p:nvPr>
        </p:nvGraphicFramePr>
        <p:xfrm>
          <a:off x="2417928" y="3131692"/>
          <a:ext cx="7356143" cy="2613472"/>
        </p:xfrm>
        <a:graphic>
          <a:graphicData uri="http://schemas.openxmlformats.org/drawingml/2006/table">
            <a:tbl>
              <a:tblPr>
                <a:tableStyleId>{5C22544A-7EE6-4342-B048-85BDC9FD1C3A}</a:tableStyleId>
              </a:tblPr>
              <a:tblGrid>
                <a:gridCol w="3055225">
                  <a:extLst>
                    <a:ext uri="{9D8B030D-6E8A-4147-A177-3AD203B41FA5}">
                      <a16:colId xmlns:a16="http://schemas.microsoft.com/office/drawing/2014/main" xmlns="" val="1034411375"/>
                    </a:ext>
                  </a:extLst>
                </a:gridCol>
                <a:gridCol w="3055225">
                  <a:extLst>
                    <a:ext uri="{9D8B030D-6E8A-4147-A177-3AD203B41FA5}">
                      <a16:colId xmlns:a16="http://schemas.microsoft.com/office/drawing/2014/main" xmlns="" val="20001"/>
                    </a:ext>
                  </a:extLst>
                </a:gridCol>
                <a:gridCol w="1245693">
                  <a:extLst>
                    <a:ext uri="{9D8B030D-6E8A-4147-A177-3AD203B41FA5}">
                      <a16:colId xmlns:a16="http://schemas.microsoft.com/office/drawing/2014/main" xmlns="" val="514718526"/>
                    </a:ext>
                  </a:extLst>
                </a:gridCol>
              </a:tblGrid>
              <a:tr h="530747">
                <a:tc>
                  <a:txBody>
                    <a:bodyPr/>
                    <a:lstStyle/>
                    <a:p>
                      <a:pPr algn="l" fontAlgn="b"/>
                      <a:r>
                        <a:rPr lang="en-US" sz="2000" u="none" strike="noStrike" dirty="0" smtClean="0">
                          <a:effectLst/>
                        </a:rPr>
                        <a:t>Descriptor</a:t>
                      </a:r>
                      <a:endParaRPr lang="en-US" sz="20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000" b="1" i="0" u="none" strike="noStrike" dirty="0" smtClean="0">
                          <a:solidFill>
                            <a:srgbClr val="000000"/>
                          </a:solidFill>
                          <a:effectLst/>
                          <a:latin typeface="Times New Roman" panose="02020603050405020304" pitchFamily="18" charset="0"/>
                        </a:rPr>
                        <a:t>Range</a:t>
                      </a:r>
                      <a:endParaRPr lang="en-US" sz="2000" b="1"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000" u="none" strike="noStrike">
                          <a:effectLst/>
                        </a:rPr>
                        <a:t>Identifier</a:t>
                      </a:r>
                      <a:endParaRPr lang="en-US" sz="2000" b="1"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2132026092"/>
                  </a:ext>
                </a:extLst>
              </a:tr>
              <a:tr h="587247">
                <a:tc>
                  <a:txBody>
                    <a:bodyPr/>
                    <a:lstStyle/>
                    <a:p>
                      <a:pPr algn="l" fontAlgn="b"/>
                      <a:r>
                        <a:rPr lang="en-US" sz="2000" u="none" strike="noStrike" dirty="0">
                          <a:effectLst/>
                        </a:rPr>
                        <a:t>Few </a:t>
                      </a:r>
                      <a:r>
                        <a:rPr lang="en-US" sz="2000" u="none" strike="noStrike" dirty="0" smtClean="0">
                          <a:effectLst/>
                        </a:rPr>
                        <a:t>competencies achieved</a:t>
                      </a:r>
                      <a:endParaRPr lang="en-US" sz="20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sng" smtClean="0">
                          <a:solidFill>
                            <a:srgbClr val="FF0000"/>
                          </a:solidFill>
                        </a:rPr>
                        <a:t>0.9-1.4</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3579708926"/>
                  </a:ext>
                </a:extLst>
              </a:tr>
              <a:tr h="587247">
                <a:tc>
                  <a:txBody>
                    <a:bodyPr/>
                    <a:lstStyle/>
                    <a:p>
                      <a:pPr algn="l" fontAlgn="b"/>
                      <a:r>
                        <a:rPr lang="en-US" sz="2000" u="none" strike="noStrike" dirty="0">
                          <a:effectLst/>
                        </a:rPr>
                        <a:t>Some </a:t>
                      </a:r>
                      <a:r>
                        <a:rPr lang="en-US" sz="2000" u="none" strike="noStrike" dirty="0" smtClean="0">
                          <a:effectLst/>
                        </a:rPr>
                        <a:t>competencies achieved</a:t>
                      </a:r>
                      <a:endParaRPr lang="en-US" sz="20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sng" dirty="0" smtClean="0">
                          <a:solidFill>
                            <a:srgbClr val="00B050"/>
                          </a:solidFill>
                        </a:rPr>
                        <a:t>1.5-2.4</a:t>
                      </a:r>
                      <a:endParaRPr lang="en-US"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409619188"/>
                  </a:ext>
                </a:extLst>
              </a:tr>
              <a:tr h="876353">
                <a:tc>
                  <a:txBody>
                    <a:bodyPr/>
                    <a:lstStyle/>
                    <a:p>
                      <a:pPr algn="l" fontAlgn="b"/>
                      <a:r>
                        <a:rPr lang="en-GB" sz="2000" u="none" strike="noStrike" dirty="0">
                          <a:effectLst/>
                        </a:rPr>
                        <a:t>Most or all </a:t>
                      </a:r>
                      <a:r>
                        <a:rPr lang="en-US" sz="2000" u="none" strike="noStrike" dirty="0" smtClean="0">
                          <a:effectLst/>
                        </a:rPr>
                        <a:t>competencies </a:t>
                      </a:r>
                      <a:r>
                        <a:rPr lang="en-GB" sz="2000" u="none" strike="noStrike" dirty="0" smtClean="0">
                          <a:effectLst/>
                        </a:rPr>
                        <a:t>achieved</a:t>
                      </a:r>
                      <a:endParaRPr lang="en-GB" sz="20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400" u="sng" dirty="0" smtClean="0">
                          <a:solidFill>
                            <a:schemeClr val="accent6">
                              <a:lumMod val="50000"/>
                            </a:schemeClr>
                          </a:solidFill>
                        </a:rPr>
                        <a:t>2.5-3.0</a:t>
                      </a:r>
                      <a:endParaRPr lang="en-GB" sz="2400" b="0" i="0" u="none" strike="noStrike" dirty="0">
                        <a:solidFill>
                          <a:srgbClr val="000000"/>
                        </a:solidFill>
                        <a:effectLst/>
                        <a:latin typeface="Times New Roman" panose="02020603050405020304" pitchFamily="18" charset="0"/>
                      </a:endParaRPr>
                    </a:p>
                  </a:txBody>
                  <a:tcPr marL="9525" marR="9525" marT="9525"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xmlns="" val="391142053"/>
                  </a:ext>
                </a:extLst>
              </a:tr>
            </a:tbl>
          </a:graphicData>
        </a:graphic>
      </p:graphicFrame>
    </p:spTree>
    <p:extLst>
      <p:ext uri="{BB962C8B-B14F-4D97-AF65-F5344CB8AC3E}">
        <p14:creationId xmlns:p14="http://schemas.microsoft.com/office/powerpoint/2010/main" val="892201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286000" y="160338"/>
            <a:ext cx="7543800" cy="857250"/>
          </a:xfrm>
        </p:spPr>
        <p:txBody>
          <a:bodyPr/>
          <a:lstStyle/>
          <a:p>
            <a:r>
              <a:rPr lang="en-US" altLang="en-US" dirty="0" smtClean="0"/>
              <a:t>Generating 20%</a:t>
            </a:r>
            <a:endParaRPr lang="x-none" altLang="x-none" dirty="0" smtClean="0"/>
          </a:p>
        </p:txBody>
      </p:sp>
      <p:sp>
        <p:nvSpPr>
          <p:cNvPr id="21507" name="Content Placeholder 2"/>
          <p:cNvSpPr>
            <a:spLocks noGrp="1"/>
          </p:cNvSpPr>
          <p:nvPr>
            <p:ph idx="1"/>
          </p:nvPr>
        </p:nvSpPr>
        <p:spPr>
          <a:xfrm>
            <a:off x="1981200" y="1143000"/>
            <a:ext cx="8229600" cy="3492500"/>
          </a:xfrm>
        </p:spPr>
        <p:txBody>
          <a:bodyPr/>
          <a:lstStyle/>
          <a:p>
            <a:pPr marL="0" indent="0">
              <a:buNone/>
            </a:pPr>
            <a:endParaRPr lang="x-none" altLang="x-none" dirty="0" smtClean="0"/>
          </a:p>
        </p:txBody>
      </p:sp>
      <p:sp>
        <p:nvSpPr>
          <p:cNvPr id="4" name="Date Placeholder 3">
            <a:extLst/>
          </p:cNvPr>
          <p:cNvSpPr>
            <a:spLocks noGrp="1"/>
          </p:cNvSpPr>
          <p:nvPr>
            <p:ph type="dt" sz="half" idx="10"/>
          </p:nvPr>
        </p:nvSpPr>
        <p:spPr/>
        <p:txBody>
          <a:bodyPr/>
          <a:lstStyle/>
          <a:p>
            <a:pPr>
              <a:defRPr/>
            </a:pPr>
            <a:fld id="{9FFED8D1-0CDF-4DA0-B1B6-852D67A50FF3}" type="datetime1">
              <a:rPr lang="en-US" smtClean="0">
                <a:solidFill>
                  <a:prstClr val="black">
                    <a:tint val="75000"/>
                  </a:prstClr>
                </a:solidFill>
              </a:rPr>
              <a:pPr>
                <a:defRPr/>
              </a:pPr>
              <a:t>9/4/2020</a:t>
            </a:fld>
            <a:endParaRPr lang="en-US">
              <a:solidFill>
                <a:prstClr val="black">
                  <a:tint val="75000"/>
                </a:prstClr>
              </a:solidFill>
            </a:endParaRPr>
          </a:p>
        </p:txBody>
      </p:sp>
      <p:sp>
        <p:nvSpPr>
          <p:cNvPr id="5" name="Footer Placeholder 4">
            <a:extLst/>
          </p:cNvPr>
          <p:cNvSpPr>
            <a:spLocks noGrp="1"/>
          </p:cNvSpPr>
          <p:nvPr>
            <p:ph type="ftr" sz="quarter" idx="11"/>
          </p:nvPr>
        </p:nvSpPr>
        <p:spPr/>
        <p:txBody>
          <a:bodyPr/>
          <a:lstStyle/>
          <a:p>
            <a:pPr>
              <a:defRPr/>
            </a:pPr>
            <a:r>
              <a:rPr lang="en-US" smtClean="0">
                <a:solidFill>
                  <a:prstClr val="black">
                    <a:tint val="75000"/>
                  </a:prstClr>
                </a:solidFill>
              </a:rPr>
              <a:t>www.ncdc.go.ug</a:t>
            </a:r>
            <a:endParaRPr lang="en-US">
              <a:solidFill>
                <a:prstClr val="black">
                  <a:tint val="75000"/>
                </a:prstClr>
              </a:solidFill>
            </a:endParaRPr>
          </a:p>
        </p:txBody>
      </p:sp>
      <p:sp>
        <p:nvSpPr>
          <p:cNvPr id="1434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20002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4574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371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6E91DFD-6982-4F79-BF0C-C2321258DA5D}" type="slidenum">
              <a:rPr lang="en-US" altLang="x-none" smtClean="0">
                <a:solidFill>
                  <a:srgbClr val="898989"/>
                </a:solidFill>
                <a:latin typeface="Calibri" panose="020F0502020204030204" pitchFamily="34" charset="0"/>
              </a:rPr>
              <a:pPr/>
              <a:t>44</a:t>
            </a:fld>
            <a:endParaRPr lang="en-US" altLang="x-none" smtClean="0">
              <a:solidFill>
                <a:srgbClr val="898989"/>
              </a:solidFill>
              <a:latin typeface="Calibri" panose="020F0502020204030204" pitchFamily="34" charset="0"/>
            </a:endParaRPr>
          </a:p>
        </p:txBody>
      </p:sp>
      <p:sp>
        <p:nvSpPr>
          <p:cNvPr id="11" name="Rectangle 10"/>
          <p:cNvSpPr>
            <a:spLocks noChangeArrowheads="1"/>
          </p:cNvSpPr>
          <p:nvPr/>
        </p:nvSpPr>
        <p:spPr bwMode="auto">
          <a:xfrm>
            <a:off x="1981200" y="4800600"/>
            <a:ext cx="80581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0" fontAlgn="base" hangingPunct="0">
              <a:spcBef>
                <a:spcPct val="0"/>
              </a:spcBef>
              <a:spcAft>
                <a:spcPct val="0"/>
              </a:spcAft>
            </a:pPr>
            <a:r>
              <a:rPr lang="en-US" altLang="en-US" sz="2400" dirty="0" smtClean="0">
                <a:solidFill>
                  <a:prstClr val="black"/>
                </a:solidFill>
                <a:latin typeface="Arial" panose="020B0604020202020204" pitchFamily="34" charset="0"/>
                <a:cs typeface="Arial" panose="020B0604020202020204" pitchFamily="34" charset="0"/>
              </a:rPr>
              <a:t>Other contributors to 20</a:t>
            </a:r>
            <a:r>
              <a:rPr lang="en-US" altLang="en-US" sz="2400" dirty="0" smtClean="0"/>
              <a:t>%: Project wo</a:t>
            </a:r>
            <a:r>
              <a:rPr lang="en-US" altLang="en-US" sz="2400" dirty="0">
                <a:solidFill>
                  <a:prstClr val="black"/>
                </a:solidFill>
                <a:latin typeface="Arial" panose="020B0604020202020204" pitchFamily="34" charset="0"/>
                <a:cs typeface="Arial" panose="020B0604020202020204" pitchFamily="34" charset="0"/>
              </a:rPr>
              <a:t>r</a:t>
            </a:r>
            <a:r>
              <a:rPr lang="en-US" altLang="en-US" sz="2400" dirty="0" smtClean="0"/>
              <a:t>k, </a:t>
            </a:r>
            <a:r>
              <a:rPr lang="en-US" altLang="en-US" sz="2400" dirty="0" err="1" smtClean="0"/>
              <a:t>etc</a:t>
            </a:r>
            <a:r>
              <a:rPr lang="en-US" altLang="en-US" sz="2400" dirty="0" smtClean="0"/>
              <a:t> </a:t>
            </a:r>
            <a:r>
              <a:rPr lang="en-US" altLang="en-US" sz="2400" dirty="0" err="1" smtClean="0"/>
              <a:t>etc</a:t>
            </a:r>
            <a:endParaRPr lang="en-US" altLang="en-US" sz="2400" dirty="0" smtClean="0">
              <a:solidFill>
                <a:prstClr val="black"/>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pPr>
            <a:r>
              <a:rPr lang="en-US" altLang="en-US" sz="2400" dirty="0" smtClean="0">
                <a:solidFill>
                  <a:prstClr val="black"/>
                </a:solidFill>
                <a:latin typeface="Arial" panose="020B0604020202020204" pitchFamily="34" charset="0"/>
                <a:cs typeface="Arial" panose="020B0604020202020204" pitchFamily="34" charset="0"/>
              </a:rPr>
              <a:t>ICT </a:t>
            </a:r>
            <a:r>
              <a:rPr lang="en-US" altLang="en-US" sz="2400" dirty="0">
                <a:solidFill>
                  <a:prstClr val="black"/>
                </a:solidFill>
                <a:latin typeface="Arial" panose="020B0604020202020204" pitchFamily="34" charset="0"/>
                <a:cs typeface="Arial" panose="020B0604020202020204" pitchFamily="34" charset="0"/>
              </a:rPr>
              <a:t>will be used to deliver the record sheet to the assessment body.</a:t>
            </a:r>
          </a:p>
          <a:p>
            <a:pPr defTabSz="914400" eaLnBrk="0" fontAlgn="base" hangingPunct="0">
              <a:spcBef>
                <a:spcPct val="0"/>
              </a:spcBef>
              <a:spcAft>
                <a:spcPct val="0"/>
              </a:spcAft>
            </a:pPr>
            <a:r>
              <a:rPr lang="en-US" altLang="en-US" sz="2400" dirty="0">
                <a:solidFill>
                  <a:prstClr val="black"/>
                </a:solidFill>
                <a:latin typeface="Arial" panose="020B0604020202020204" pitchFamily="34" charset="0"/>
                <a:cs typeface="Arial" panose="020B0604020202020204" pitchFamily="34" charset="0"/>
              </a:rPr>
              <a:t>Learner Identification Number (LIN) to be used.</a:t>
            </a:r>
          </a:p>
        </p:txBody>
      </p:sp>
      <p:pic>
        <p:nvPicPr>
          <p:cNvPr id="10" name="Picture 9"/>
          <p:cNvPicPr>
            <a:picLocks noChangeAspect="1"/>
          </p:cNvPicPr>
          <p:nvPr/>
        </p:nvPicPr>
        <p:blipFill rotWithShape="1">
          <a:blip r:embed="rId2"/>
          <a:srcRect l="19546" t="28125" r="43558" b="50000"/>
          <a:stretch/>
        </p:blipFill>
        <p:spPr>
          <a:xfrm>
            <a:off x="1291989" y="1392638"/>
            <a:ext cx="9175844" cy="3058615"/>
          </a:xfrm>
          <a:prstGeom prst="rect">
            <a:avLst/>
          </a:prstGeom>
        </p:spPr>
      </p:pic>
    </p:spTree>
    <p:extLst>
      <p:ext uri="{BB962C8B-B14F-4D97-AF65-F5344CB8AC3E}">
        <p14:creationId xmlns:p14="http://schemas.microsoft.com/office/powerpoint/2010/main" val="1984358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Session Summary</a:t>
            </a:r>
          </a:p>
        </p:txBody>
      </p:sp>
      <p:sp>
        <p:nvSpPr>
          <p:cNvPr id="16387" name="Content Placeholder 2"/>
          <p:cNvSpPr>
            <a:spLocks noGrp="1"/>
          </p:cNvSpPr>
          <p:nvPr>
            <p:ph idx="1"/>
          </p:nvPr>
        </p:nvSpPr>
        <p:spPr>
          <a:xfrm>
            <a:off x="1981200" y="1600200"/>
            <a:ext cx="8229600" cy="3200400"/>
          </a:xfrm>
        </p:spPr>
        <p:txBody>
          <a:bodyPr/>
          <a:lstStyle/>
          <a:p>
            <a:r>
              <a:rPr lang="en-US" altLang="en-US" smtClean="0"/>
              <a:t>Identified what to record about learner achievement and when to record it. </a:t>
            </a:r>
          </a:p>
          <a:p>
            <a:r>
              <a:rPr lang="en-US" altLang="en-US" smtClean="0"/>
              <a:t>Computed learner’s assessment scores. </a:t>
            </a:r>
          </a:p>
          <a:p>
            <a:r>
              <a:rPr lang="en-US" altLang="en-US" smtClean="0"/>
              <a:t>Interpreted learner’s assessment records</a:t>
            </a:r>
          </a:p>
          <a:p>
            <a:r>
              <a:rPr lang="en-US" altLang="en-US" smtClean="0"/>
              <a:t>Reported learner achievement</a:t>
            </a:r>
          </a:p>
          <a:p>
            <a:endParaRPr lang="en-US" altLang="en-US" smtClean="0"/>
          </a:p>
        </p:txBody>
      </p:sp>
      <p:sp>
        <p:nvSpPr>
          <p:cNvPr id="4" name="Date Placeholder 3"/>
          <p:cNvSpPr>
            <a:spLocks noGrp="1"/>
          </p:cNvSpPr>
          <p:nvPr>
            <p:ph type="dt" sz="half" idx="10"/>
          </p:nvPr>
        </p:nvSpPr>
        <p:spPr/>
        <p:txBody>
          <a:bodyPr/>
          <a:lstStyle/>
          <a:p>
            <a:pPr>
              <a:defRPr/>
            </a:pPr>
            <a:fld id="{A4323D2D-D014-4AEE-8D2C-38E69CC9184E}" type="datetime1">
              <a:rPr lang="en-US" smtClean="0">
                <a:solidFill>
                  <a:prstClr val="black">
                    <a:tint val="75000"/>
                  </a:prstClr>
                </a:solidFill>
              </a:rPr>
              <a:pPr>
                <a:def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www.ncdc.go.ug</a:t>
            </a:r>
            <a:endParaRPr lang="en-US">
              <a:solidFill>
                <a:prstClr val="black">
                  <a:tint val="75000"/>
                </a:prstClr>
              </a:solidFill>
            </a:endParaRPr>
          </a:p>
        </p:txBody>
      </p:sp>
      <p:sp>
        <p:nvSpPr>
          <p:cNvPr id="163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2AA7023-1A20-4C7B-A389-E9D8F05AEA46}" type="slidenum">
              <a:rPr lang="en-US" altLang="x-none" sz="1200">
                <a:solidFill>
                  <a:srgbClr val="898989"/>
                </a:solidFill>
              </a:rPr>
              <a:pPr>
                <a:spcBef>
                  <a:spcPct val="0"/>
                </a:spcBef>
                <a:buFontTx/>
                <a:buNone/>
              </a:pPr>
              <a:t>45</a:t>
            </a:fld>
            <a:endParaRPr lang="en-US" altLang="x-none" sz="1200">
              <a:solidFill>
                <a:srgbClr val="898989"/>
              </a:solidFill>
            </a:endParaRPr>
          </a:p>
        </p:txBody>
      </p:sp>
    </p:spTree>
    <p:extLst>
      <p:ext uri="{BB962C8B-B14F-4D97-AF65-F5344CB8AC3E}">
        <p14:creationId xmlns:p14="http://schemas.microsoft.com/office/powerpoint/2010/main" val="12948268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stretch>
            <a:fillRect/>
          </a:stretch>
        </p:blipFill>
        <p:spPr>
          <a:xfrm>
            <a:off x="1506220" y="754698"/>
            <a:ext cx="9313002" cy="5234622"/>
          </a:xfrm>
          <a:prstGeom prst="rect">
            <a:avLst/>
          </a:prstGeom>
        </p:spPr>
      </p:pic>
      <p:sp>
        <p:nvSpPr>
          <p:cNvPr id="4" name="Date Placeholder 3"/>
          <p:cNvSpPr>
            <a:spLocks noGrp="1"/>
          </p:cNvSpPr>
          <p:nvPr>
            <p:ph type="dt" sz="half" idx="10"/>
          </p:nvPr>
        </p:nvSpPr>
        <p:spPr/>
        <p:txBody>
          <a:bodyPr/>
          <a:lstStyle/>
          <a:p>
            <a:pPr>
              <a:defRPr/>
            </a:pPr>
            <a:fld id="{325BD036-42AD-4AC4-9AC0-D76FDA71B76C}" type="datetime1">
              <a:rPr lang="en-US" smtClean="0">
                <a:solidFill>
                  <a:prstClr val="black">
                    <a:tint val="75000"/>
                  </a:prstClr>
                </a:solidFill>
              </a:rPr>
              <a:pPr>
                <a:defRPr/>
              </a:pPr>
              <a:t>9/4/2020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www.ncdc.go.ug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8CB634C-58CF-4FBF-BD9B-CAA854B6F7A1}" type="slidenum">
              <a:rPr lang="en-US" altLang="x-none" smtClean="0"/>
              <a:pPr>
                <a:defRPr/>
              </a:pPr>
              <a:t>46</a:t>
            </a:fld>
            <a:endParaRPr lang="en-US" altLang="x-none"/>
          </a:p>
        </p:txBody>
      </p:sp>
    </p:spTree>
    <p:extLst>
      <p:ext uri="{BB962C8B-B14F-4D97-AF65-F5344CB8AC3E}">
        <p14:creationId xmlns:p14="http://schemas.microsoft.com/office/powerpoint/2010/main" val="24879316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endParaRPr lang="en-US" altLang="en-US" smtClean="0"/>
          </a:p>
        </p:txBody>
      </p:sp>
      <p:sp>
        <p:nvSpPr>
          <p:cNvPr id="47107" name="Content Placeholder 2"/>
          <p:cNvSpPr>
            <a:spLocks noGrp="1"/>
          </p:cNvSpPr>
          <p:nvPr>
            <p:ph idx="1"/>
          </p:nvPr>
        </p:nvSpPr>
        <p:spPr/>
        <p:txBody>
          <a:bodyPr/>
          <a:lstStyle/>
          <a:p>
            <a:pPr algn="ctr" eaLnBrk="1" hangingPunct="1">
              <a:buFont typeface="Arial" panose="020B0604020202020204" pitchFamily="34" charset="0"/>
              <a:buNone/>
            </a:pPr>
            <a:endParaRPr lang="en-US" altLang="en-US" smtClean="0"/>
          </a:p>
          <a:p>
            <a:pPr algn="ctr" eaLnBrk="1" hangingPunct="1">
              <a:buFont typeface="Arial" panose="020B0604020202020204" pitchFamily="34" charset="0"/>
              <a:buNone/>
            </a:pPr>
            <a:r>
              <a:rPr lang="en-US" altLang="en-US" sz="4400"/>
              <a:t>Thank You</a:t>
            </a:r>
          </a:p>
          <a:p>
            <a:pPr algn="ctr" eaLnBrk="1" hangingPunct="1">
              <a:buFont typeface="Arial" panose="020B0604020202020204" pitchFamily="34" charset="0"/>
              <a:buNone/>
            </a:pPr>
            <a:endParaRPr lang="en-US" altLang="en-US" sz="4400"/>
          </a:p>
        </p:txBody>
      </p:sp>
      <p:sp>
        <p:nvSpPr>
          <p:cNvPr id="4" name="Date Placeholder 3"/>
          <p:cNvSpPr>
            <a:spLocks noGrp="1"/>
          </p:cNvSpPr>
          <p:nvPr>
            <p:ph type="dt" sz="half" idx="10"/>
          </p:nvPr>
        </p:nvSpPr>
        <p:spPr/>
        <p:txBody>
          <a:bodyPr/>
          <a:lstStyle/>
          <a:p>
            <a:pPr>
              <a:defRPr/>
            </a:pPr>
            <a:fld id="{8704518C-BE20-4211-9BC2-1CFE2F9D96A0}" type="datetime1">
              <a:rPr lang="en-US" smtClean="0">
                <a:solidFill>
                  <a:prstClr val="black">
                    <a:tint val="75000"/>
                  </a:prstClr>
                </a:solidFill>
              </a:rPr>
              <a:pPr>
                <a:defRPr/>
              </a:pPr>
              <a:t>9/4/2020</a:t>
            </a:fld>
            <a:endParaRPr lang="en-US" dirty="0">
              <a:solidFill>
                <a:prstClr val="black">
                  <a:tint val="75000"/>
                </a:prstClr>
              </a:solidFill>
            </a:endParaRPr>
          </a:p>
        </p:txBody>
      </p:sp>
      <p:sp>
        <p:nvSpPr>
          <p:cNvPr id="2" name="Footer Placeholder 1"/>
          <p:cNvSpPr>
            <a:spLocks noGrp="1"/>
          </p:cNvSpPr>
          <p:nvPr>
            <p:ph type="ftr" sz="quarter" idx="11"/>
          </p:nvPr>
        </p:nvSpPr>
        <p:spPr/>
        <p:txBody>
          <a:bodyPr/>
          <a:lstStyle/>
          <a:p>
            <a:pPr>
              <a:defRPr/>
            </a:pPr>
            <a:r>
              <a:rPr lang="en-US" smtClean="0">
                <a:solidFill>
                  <a:prstClr val="black">
                    <a:tint val="75000"/>
                  </a:prstClr>
                </a:solidFill>
              </a:rPr>
              <a:t>www.ncdc.go.ug</a:t>
            </a:r>
            <a:endParaRPr lang="en-US">
              <a:solidFill>
                <a:prstClr val="black">
                  <a:tint val="75000"/>
                </a:prstClr>
              </a:solidFill>
            </a:endParaRPr>
          </a:p>
        </p:txBody>
      </p:sp>
      <p:sp>
        <p:nvSpPr>
          <p:cNvPr id="17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75008B-798A-4D94-A74A-CDD14EB77E83}" type="slidenum">
              <a:rPr lang="en-US" altLang="en-US" sz="1200">
                <a:solidFill>
                  <a:srgbClr val="898989"/>
                </a:solidFill>
              </a:rPr>
              <a:pPr>
                <a:spcBef>
                  <a:spcPct val="0"/>
                </a:spcBef>
                <a:buFontTx/>
                <a:buNone/>
              </a:pPr>
              <a:t>47</a:t>
            </a:fld>
            <a:endParaRPr lang="en-US" altLang="en-US" sz="1200" dirty="0">
              <a:solidFill>
                <a:srgbClr val="898989"/>
              </a:solidFill>
            </a:endParaRPr>
          </a:p>
        </p:txBody>
      </p:sp>
    </p:spTree>
    <p:extLst>
      <p:ext uri="{BB962C8B-B14F-4D97-AF65-F5344CB8AC3E}">
        <p14:creationId xmlns:p14="http://schemas.microsoft.com/office/powerpoint/2010/main" val="4021403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p:cTn id="7" dur="1000" fill="hold"/>
                                        <p:tgtEl>
                                          <p:spTgt spid="47107">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47107">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47107">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4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530225"/>
            <a:ext cx="8229600" cy="1143000"/>
          </a:xfrm>
        </p:spPr>
        <p:txBody>
          <a:bodyPr/>
          <a:lstStyle/>
          <a:p>
            <a:pPr eaLnBrk="1" hangingPunct="1"/>
            <a:r>
              <a:rPr lang="en-US" altLang="en-US" b="1" smtClean="0">
                <a:latin typeface="Bookman Old Style" panose="02050604050505020204" pitchFamily="18" charset="0"/>
                <a:ea typeface="Calibri" panose="020F0502020204030204" pitchFamily="34" charset="0"/>
                <a:cs typeface="Times New Roman" panose="02020603050405020304" pitchFamily="18" charset="0"/>
              </a:rPr>
              <a:t>Activity of Integration</a:t>
            </a:r>
            <a:endParaRPr lang="en-US" altLang="en-US" b="1" smtClean="0">
              <a:ea typeface="Calibri" panose="020F0502020204030204" pitchFamily="34" charset="0"/>
              <a:cs typeface="Times New Roman" panose="02020603050405020304"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284512731"/>
              </p:ext>
            </p:extLst>
          </p:nvPr>
        </p:nvGraphicFramePr>
        <p:xfrm>
          <a:off x="870585" y="1469362"/>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pPr>
              <a:defRPr/>
            </a:pPr>
            <a:fld id="{B00EBD54-2181-45BF-9B19-962010C27ADC}" type="datetime1">
              <a:rPr lang="en-US" smtClean="0"/>
              <a:pPr>
                <a:defRPr/>
              </a:pPr>
              <a:t>9/4/2020</a:t>
            </a:fld>
            <a:endParaRPr lang="en-GB"/>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CDEB7EE-42EC-405B-AF15-9A2A8E1F1FAF}" type="slidenum">
              <a:rPr lang="en-GB" altLang="en-US" sz="1200">
                <a:solidFill>
                  <a:srgbClr val="898989"/>
                </a:solidFill>
              </a:rPr>
              <a:pPr>
                <a:spcBef>
                  <a:spcPct val="0"/>
                </a:spcBef>
                <a:buFontTx/>
                <a:buNone/>
              </a:pPr>
              <a:t>5</a:t>
            </a:fld>
            <a:endParaRPr lang="en-GB" altLang="en-US" sz="1200">
              <a:solidFill>
                <a:srgbClr val="898989"/>
              </a:solidFill>
            </a:endParaRPr>
          </a:p>
        </p:txBody>
      </p:sp>
      <p:sp>
        <p:nvSpPr>
          <p:cNvPr id="3" name="Footer Placeholder 2"/>
          <p:cNvSpPr>
            <a:spLocks noGrp="1"/>
          </p:cNvSpPr>
          <p:nvPr>
            <p:ph type="ftr" sz="quarter" idx="11"/>
          </p:nvPr>
        </p:nvSpPr>
        <p:spPr/>
        <p:txBody>
          <a:bodyPr/>
          <a:lstStyle/>
          <a:p>
            <a:r>
              <a:rPr lang="en-US" smtClean="0"/>
              <a:t>www.ncdc.go.ug</a:t>
            </a:r>
            <a:endParaRPr lang="en-US" dirty="0"/>
          </a:p>
        </p:txBody>
      </p:sp>
    </p:spTree>
    <p:extLst>
      <p:ext uri="{BB962C8B-B14F-4D97-AF65-F5344CB8AC3E}">
        <p14:creationId xmlns:p14="http://schemas.microsoft.com/office/powerpoint/2010/main" val="4235956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495300"/>
            <a:ext cx="8229600" cy="1143000"/>
          </a:xfrm>
        </p:spPr>
        <p:txBody>
          <a:bodyPr>
            <a:normAutofit fontScale="90000"/>
          </a:bodyPr>
          <a:lstStyle/>
          <a:p>
            <a:pPr eaLnBrk="1" hangingPunct="1"/>
            <a:r>
              <a:rPr lang="en-US" altLang="en-US" b="1" dirty="0" smtClean="0">
                <a:latin typeface="Bookman Old Style" panose="02050604050505020204" pitchFamily="18" charset="0"/>
                <a:ea typeface="Calibri" panose="020F0502020204030204" pitchFamily="34" charset="0"/>
                <a:cs typeface="Times New Roman" panose="02020603050405020304" pitchFamily="18" charset="0"/>
              </a:rPr>
              <a:t>What an Activity of Integration is</a:t>
            </a:r>
            <a:endParaRPr lang="en-US" altLang="en-US" dirty="0" smtClean="0">
              <a:ea typeface="Calibri" panose="020F0502020204030204" pitchFamily="34" charset="0"/>
              <a:cs typeface="Times New Roman" panose="02020603050405020304" pitchFamily="18" charset="0"/>
            </a:endParaRPr>
          </a:p>
        </p:txBody>
      </p:sp>
      <p:sp>
        <p:nvSpPr>
          <p:cNvPr id="17411" name="Content Placeholder 2"/>
          <p:cNvSpPr>
            <a:spLocks noGrp="1"/>
          </p:cNvSpPr>
          <p:nvPr>
            <p:ph idx="1"/>
          </p:nvPr>
        </p:nvSpPr>
        <p:spPr>
          <a:xfrm>
            <a:off x="1092927" y="1693888"/>
            <a:ext cx="8442325" cy="5164112"/>
          </a:xfrm>
        </p:spPr>
        <p:txBody>
          <a:bodyPr>
            <a:noAutofit/>
          </a:bodyPr>
          <a:lstStyle/>
          <a:p>
            <a:pPr>
              <a:defRPr/>
            </a:pPr>
            <a:r>
              <a:rPr lang="en-US" altLang="en-US" dirty="0"/>
              <a:t>The last </a:t>
            </a:r>
            <a:r>
              <a:rPr lang="en-US" altLang="en-US" dirty="0" smtClean="0"/>
              <a:t>summative activity </a:t>
            </a:r>
            <a:r>
              <a:rPr lang="en-US" altLang="en-US" dirty="0"/>
              <a:t>to evaluate the learner’s </a:t>
            </a:r>
            <a:r>
              <a:rPr lang="en-US" altLang="en-US" dirty="0" smtClean="0"/>
              <a:t>understanding (ability </a:t>
            </a:r>
            <a:r>
              <a:rPr lang="en-US" altLang="en-US" dirty="0"/>
              <a:t>to solve a </a:t>
            </a:r>
            <a:r>
              <a:rPr lang="en-US" altLang="en-US" dirty="0" smtClean="0"/>
              <a:t>contextualized problem </a:t>
            </a:r>
            <a:r>
              <a:rPr lang="en-US" altLang="en-US" dirty="0"/>
              <a:t>through integration of the knowledge, skills and </a:t>
            </a:r>
            <a:r>
              <a:rPr lang="en-US" altLang="en-US" dirty="0" smtClean="0"/>
              <a:t>behaviors) of the  chapter.   </a:t>
            </a:r>
            <a:endParaRPr lang="en-US" altLang="en-US" dirty="0"/>
          </a:p>
          <a:p>
            <a:pPr>
              <a:defRPr/>
            </a:pPr>
            <a:r>
              <a:rPr lang="en-US" altLang="en-US" dirty="0" smtClean="0"/>
              <a:t>Activities </a:t>
            </a:r>
            <a:r>
              <a:rPr lang="en-US" altLang="en-US" dirty="0"/>
              <a:t>of Integration (</a:t>
            </a:r>
            <a:r>
              <a:rPr lang="en-US" altLang="en-US" dirty="0" err="1"/>
              <a:t>AoIs</a:t>
            </a:r>
            <a:r>
              <a:rPr lang="en-US" altLang="en-US" dirty="0"/>
              <a:t>) combined </a:t>
            </a:r>
            <a:r>
              <a:rPr lang="en-US" altLang="en-US" dirty="0" smtClean="0"/>
              <a:t>in a term/year will </a:t>
            </a:r>
            <a:r>
              <a:rPr lang="en-US" altLang="en-US" dirty="0"/>
              <a:t>contribute to 20% of the National </a:t>
            </a:r>
            <a:r>
              <a:rPr lang="en-US" altLang="en-US" dirty="0" smtClean="0"/>
              <a:t>Summative Assessment.</a:t>
            </a:r>
            <a:endParaRPr lang="en-US" altLang="en-US" dirty="0"/>
          </a:p>
          <a:p>
            <a:r>
              <a:rPr lang="en-US" altLang="en-US" dirty="0" smtClean="0"/>
              <a:t>Activity of integration done in a range of situations should enable the learner to demonstrate the competency stated in the Chapter introduction.</a:t>
            </a:r>
          </a:p>
          <a:p>
            <a:r>
              <a:rPr lang="en-US" altLang="en-US" dirty="0" smtClean="0"/>
              <a:t>How do Formative Assessment  activities link to the </a:t>
            </a:r>
            <a:r>
              <a:rPr lang="en-US" altLang="en-US" dirty="0" err="1" smtClean="0"/>
              <a:t>AoI</a:t>
            </a:r>
            <a:r>
              <a:rPr lang="en-US" altLang="en-US" dirty="0" smtClean="0"/>
              <a:t>?</a:t>
            </a:r>
          </a:p>
        </p:txBody>
      </p:sp>
      <p:sp>
        <p:nvSpPr>
          <p:cNvPr id="4" name="Date Placeholder 3"/>
          <p:cNvSpPr>
            <a:spLocks noGrp="1"/>
          </p:cNvSpPr>
          <p:nvPr>
            <p:ph type="dt" sz="half" idx="10"/>
          </p:nvPr>
        </p:nvSpPr>
        <p:spPr/>
        <p:txBody>
          <a:bodyPr/>
          <a:lstStyle/>
          <a:p>
            <a:pPr>
              <a:defRPr/>
            </a:pPr>
            <a:fld id="{B4060F70-6936-46E7-8151-8C1B61B93D73}" type="datetime1">
              <a:rPr lang="en-US" smtClean="0"/>
              <a:pPr>
                <a:defRPr/>
              </a:pPr>
              <a:t>9/4/2020</a:t>
            </a:fld>
            <a:endParaRPr lang="en-GB"/>
          </a:p>
        </p:txBody>
      </p:sp>
      <p:sp>
        <p:nvSpPr>
          <p:cNvPr id="174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0FE1AD-8279-44C8-869F-3415698B0BB8}" type="slidenum">
              <a:rPr lang="en-GB" altLang="en-US" sz="1200">
                <a:solidFill>
                  <a:srgbClr val="898989"/>
                </a:solidFill>
              </a:rPr>
              <a:pPr>
                <a:spcBef>
                  <a:spcPct val="0"/>
                </a:spcBef>
                <a:buFontTx/>
                <a:buNone/>
              </a:pPr>
              <a:t>6</a:t>
            </a:fld>
            <a:endParaRPr lang="en-GB" altLang="en-US" sz="1200">
              <a:solidFill>
                <a:srgbClr val="898989"/>
              </a:solidFill>
            </a:endParaRPr>
          </a:p>
        </p:txBody>
      </p:sp>
      <p:sp>
        <p:nvSpPr>
          <p:cNvPr id="2" name="Footer Placeholder 1"/>
          <p:cNvSpPr>
            <a:spLocks noGrp="1"/>
          </p:cNvSpPr>
          <p:nvPr>
            <p:ph type="ftr" sz="quarter" idx="11"/>
          </p:nvPr>
        </p:nvSpPr>
        <p:spPr/>
        <p:txBody>
          <a:bodyPr/>
          <a:lstStyle/>
          <a:p>
            <a:r>
              <a:rPr lang="en-US" smtClean="0"/>
              <a:t>www.ncdc.go.ug</a:t>
            </a:r>
            <a:endParaRPr lang="en-US" dirty="0"/>
          </a:p>
        </p:txBody>
      </p:sp>
    </p:spTree>
    <p:extLst>
      <p:ext uri="{BB962C8B-B14F-4D97-AF65-F5344CB8AC3E}">
        <p14:creationId xmlns:p14="http://schemas.microsoft.com/office/powerpoint/2010/main" val="2232230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454045"/>
          </a:xfrm>
        </p:spPr>
        <p:txBody>
          <a:bodyPr>
            <a:normAutofit/>
          </a:bodyPr>
          <a:lstStyle/>
          <a:p>
            <a:r>
              <a:rPr lang="en-US" b="1" dirty="0" smtClean="0"/>
              <a:t>Activity 2: Developing an Activity of integration</a:t>
            </a:r>
            <a:r>
              <a:rPr lang="en-US" dirty="0" smtClean="0"/>
              <a:t>(10 minutes)</a:t>
            </a:r>
            <a:endParaRPr lang="en-US" dirty="0"/>
          </a:p>
        </p:txBody>
      </p:sp>
      <p:sp>
        <p:nvSpPr>
          <p:cNvPr id="3" name="Content Placeholder 2"/>
          <p:cNvSpPr>
            <a:spLocks noGrp="1"/>
          </p:cNvSpPr>
          <p:nvPr>
            <p:ph idx="1"/>
          </p:nvPr>
        </p:nvSpPr>
        <p:spPr>
          <a:xfrm>
            <a:off x="1034144" y="1424066"/>
            <a:ext cx="9601196" cy="5051685"/>
          </a:xfrm>
        </p:spPr>
        <p:txBody>
          <a:bodyPr>
            <a:noAutofit/>
          </a:bodyPr>
          <a:lstStyle/>
          <a:p>
            <a:pPr marL="0" indent="0">
              <a:buNone/>
            </a:pPr>
            <a:r>
              <a:rPr lang="en-US" sz="3200" dirty="0" smtClean="0"/>
              <a:t>In your groups;</a:t>
            </a:r>
          </a:p>
          <a:p>
            <a:pPr marL="0" indent="0">
              <a:buNone/>
            </a:pPr>
            <a:r>
              <a:rPr lang="en-US" sz="3200" dirty="0" smtClean="0"/>
              <a:t>Study the 3 documents (Syllabus, Learner’s book and TG),track the presentation of the topics in the documents and do the following:</a:t>
            </a:r>
          </a:p>
          <a:p>
            <a:pPr>
              <a:buFont typeface="+mj-lt"/>
              <a:buAutoNum type="arabicPeriod"/>
            </a:pPr>
            <a:r>
              <a:rPr lang="en-US" sz="3200" dirty="0" smtClean="0"/>
              <a:t>How do the LOs contribute to the achievement of the competency?</a:t>
            </a:r>
          </a:p>
          <a:p>
            <a:pPr>
              <a:buFont typeface="+mj-lt"/>
              <a:buAutoNum type="arabicPeriod"/>
            </a:pPr>
            <a:r>
              <a:rPr lang="en-US" sz="3200" dirty="0" smtClean="0"/>
              <a:t>How can you use the Los to develop a  scenario?</a:t>
            </a:r>
          </a:p>
          <a:p>
            <a:pPr>
              <a:buFont typeface="+mj-lt"/>
              <a:buAutoNum type="arabicPeriod"/>
            </a:pPr>
            <a:r>
              <a:rPr lang="en-US" sz="3200" dirty="0" smtClean="0"/>
              <a:t>Develop a scenario which can bring out the Los.</a:t>
            </a:r>
          </a:p>
          <a:p>
            <a:pPr>
              <a:buFont typeface="+mj-lt"/>
              <a:buAutoNum type="arabicPeriod"/>
            </a:pPr>
            <a:r>
              <a:rPr lang="en-US" sz="3200" dirty="0" smtClean="0"/>
              <a:t>What else do you think should be assessed from the given topic? </a:t>
            </a:r>
            <a:endParaRPr lang="en-US" sz="3200" b="1" dirty="0" smtClean="0"/>
          </a:p>
        </p:txBody>
      </p:sp>
      <p:sp>
        <p:nvSpPr>
          <p:cNvPr id="4" name="Date Placeholder 3"/>
          <p:cNvSpPr>
            <a:spLocks noGrp="1"/>
          </p:cNvSpPr>
          <p:nvPr>
            <p:ph type="dt" sz="half" idx="10"/>
          </p:nvPr>
        </p:nvSpPr>
        <p:spPr/>
        <p:txBody>
          <a:bodyPr/>
          <a:lstStyle/>
          <a:p>
            <a:fld id="{84D5103B-1314-468E-A9C6-4253F5E9DCD1}"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7</a:t>
            </a:fld>
            <a:endParaRPr lang="en-US" dirty="0"/>
          </a:p>
        </p:txBody>
      </p:sp>
    </p:spTree>
    <p:extLst>
      <p:ext uri="{BB962C8B-B14F-4D97-AF65-F5344CB8AC3E}">
        <p14:creationId xmlns:p14="http://schemas.microsoft.com/office/powerpoint/2010/main" val="2580478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424065"/>
          </a:xfrm>
        </p:spPr>
        <p:txBody>
          <a:bodyPr/>
          <a:lstStyle/>
          <a:p>
            <a:r>
              <a:rPr lang="en-US" dirty="0" smtClean="0"/>
              <a:t>Translating knowledge to </a:t>
            </a:r>
            <a:r>
              <a:rPr lang="en-US" dirty="0"/>
              <a:t>P</a:t>
            </a:r>
            <a:r>
              <a:rPr lang="en-US" dirty="0" smtClean="0"/>
              <a:t>erformance ability levels</a:t>
            </a:r>
            <a:endParaRPr lang="en-US" dirty="0"/>
          </a:p>
        </p:txBody>
      </p:sp>
      <p:sp>
        <p:nvSpPr>
          <p:cNvPr id="3" name="Content Placeholder 2"/>
          <p:cNvSpPr>
            <a:spLocks noGrp="1"/>
          </p:cNvSpPr>
          <p:nvPr>
            <p:ph idx="1"/>
          </p:nvPr>
        </p:nvSpPr>
        <p:spPr>
          <a:xfrm>
            <a:off x="838200" y="1334126"/>
            <a:ext cx="10515600" cy="5523874"/>
          </a:xfrm>
        </p:spPr>
        <p:txBody>
          <a:bodyPr>
            <a:noAutofit/>
          </a:bodyPr>
          <a:lstStyle/>
          <a:p>
            <a:r>
              <a:rPr lang="en-US" sz="2400" dirty="0" smtClean="0"/>
              <a:t>In life we have different abilities, hence, we perform  and achieve at different levels.</a:t>
            </a:r>
          </a:p>
          <a:p>
            <a:r>
              <a:rPr lang="en-US" sz="2400" dirty="0"/>
              <a:t>A</a:t>
            </a:r>
            <a:r>
              <a:rPr lang="en-US" sz="2400" dirty="0" smtClean="0"/>
              <a:t>ctivity of integration sums up the topic; and learners are placed in different categories of performance/achievement.</a:t>
            </a:r>
          </a:p>
          <a:p>
            <a:r>
              <a:rPr lang="en-US" sz="2400" dirty="0" smtClean="0"/>
              <a:t>For recording purposes, the levels of performance  are categorized under : </a:t>
            </a:r>
            <a:r>
              <a:rPr lang="en-US" sz="2400" b="1" dirty="0" smtClean="0"/>
              <a:t>Basic</a:t>
            </a:r>
            <a:r>
              <a:rPr lang="en-US" sz="2400" dirty="0" smtClean="0"/>
              <a:t>, </a:t>
            </a:r>
            <a:r>
              <a:rPr lang="en-US" sz="2400" b="1" dirty="0" smtClean="0"/>
              <a:t>Moderate, and Accomplished</a:t>
            </a:r>
            <a:r>
              <a:rPr lang="en-US" sz="2400" dirty="0" smtClean="0"/>
              <a:t>.</a:t>
            </a:r>
          </a:p>
          <a:p>
            <a:r>
              <a:rPr lang="en-US" sz="2400" dirty="0" smtClean="0"/>
              <a:t>These performance levels are a translation of </a:t>
            </a:r>
            <a:r>
              <a:rPr lang="en-US" sz="2400" b="1" dirty="0" smtClean="0"/>
              <a:t>pre-set</a:t>
            </a:r>
            <a:r>
              <a:rPr lang="en-US" sz="2400" dirty="0" smtClean="0"/>
              <a:t> </a:t>
            </a:r>
            <a:r>
              <a:rPr lang="en-US" sz="2400" b="1" dirty="0" smtClean="0"/>
              <a:t>performance standards with  descriptors </a:t>
            </a:r>
            <a:r>
              <a:rPr lang="en-US" sz="2400" dirty="0" smtClean="0"/>
              <a:t>of:</a:t>
            </a:r>
          </a:p>
          <a:p>
            <a:pPr marL="0" indent="0">
              <a:buNone/>
            </a:pPr>
            <a:r>
              <a:rPr lang="en-US" sz="2400" dirty="0"/>
              <a:t> </a:t>
            </a:r>
            <a:r>
              <a:rPr lang="en-US" sz="2400" dirty="0" smtClean="0"/>
              <a:t>   </a:t>
            </a:r>
            <a:r>
              <a:rPr lang="en-US" sz="2400" b="1" dirty="0" smtClean="0"/>
              <a:t>Basic:</a:t>
            </a:r>
            <a:r>
              <a:rPr lang="en-US" sz="2400" dirty="0" smtClean="0"/>
              <a:t> Few LOs achieved but not sufficient for overall achievement =</a:t>
            </a:r>
            <a:r>
              <a:rPr lang="en-US" sz="2400" b="1" dirty="0" smtClean="0"/>
              <a:t>1</a:t>
            </a:r>
          </a:p>
          <a:p>
            <a:pPr marL="0" indent="0">
              <a:buNone/>
            </a:pPr>
            <a:r>
              <a:rPr lang="en-US" sz="2400" dirty="0"/>
              <a:t> </a:t>
            </a:r>
            <a:r>
              <a:rPr lang="en-US" sz="2400" dirty="0" smtClean="0"/>
              <a:t>   </a:t>
            </a:r>
            <a:r>
              <a:rPr lang="en-US" sz="2400" b="1" dirty="0" smtClean="0"/>
              <a:t>Moderate:</a:t>
            </a:r>
            <a:r>
              <a:rPr lang="en-US" sz="2400" dirty="0" smtClean="0"/>
              <a:t> Some LOs achieved, enough for overall achievement =</a:t>
            </a:r>
            <a:r>
              <a:rPr lang="en-US" sz="2400" b="1" dirty="0" smtClean="0"/>
              <a:t>2</a:t>
            </a:r>
          </a:p>
          <a:p>
            <a:pPr marL="0" indent="0">
              <a:buNone/>
            </a:pPr>
            <a:r>
              <a:rPr lang="en-US" sz="2400" dirty="0"/>
              <a:t> </a:t>
            </a:r>
            <a:r>
              <a:rPr lang="en-US" sz="2400" dirty="0" smtClean="0"/>
              <a:t>   </a:t>
            </a:r>
            <a:r>
              <a:rPr lang="en-US" sz="2400" b="1" dirty="0" smtClean="0"/>
              <a:t>Accomplished:</a:t>
            </a:r>
            <a:r>
              <a:rPr lang="en-US" sz="2400" dirty="0" smtClean="0"/>
              <a:t> Most/All Los achieved with ease =</a:t>
            </a:r>
            <a:r>
              <a:rPr lang="en-US" sz="2400" b="1" dirty="0" smtClean="0"/>
              <a:t>3</a:t>
            </a:r>
          </a:p>
          <a:p>
            <a:pPr marL="0" indent="0">
              <a:buNone/>
            </a:pPr>
            <a:r>
              <a:rPr lang="en-US" sz="2400" b="1" dirty="0" smtClean="0"/>
              <a:t>Note:</a:t>
            </a:r>
            <a:r>
              <a:rPr lang="en-US" sz="2400" dirty="0" smtClean="0"/>
              <a:t> The placement values of 1,2 and 3 are identifiers but NOT marks.</a:t>
            </a:r>
          </a:p>
          <a:p>
            <a:pPr marL="0" indent="0">
              <a:buNone/>
            </a:pPr>
            <a:r>
              <a:rPr lang="en-US" sz="2400" dirty="0" smtClean="0">
                <a:solidFill>
                  <a:srgbClr val="7030A0"/>
                </a:solidFill>
              </a:rPr>
              <a:t> </a:t>
            </a:r>
            <a:endParaRPr lang="en-US" sz="2400" dirty="0">
              <a:solidFill>
                <a:srgbClr val="7030A0"/>
              </a:solidFill>
            </a:endParaRPr>
          </a:p>
        </p:txBody>
      </p:sp>
      <p:sp>
        <p:nvSpPr>
          <p:cNvPr id="4" name="Date Placeholder 3"/>
          <p:cNvSpPr>
            <a:spLocks noGrp="1"/>
          </p:cNvSpPr>
          <p:nvPr>
            <p:ph type="dt" sz="half" idx="10"/>
          </p:nvPr>
        </p:nvSpPr>
        <p:spPr/>
        <p:txBody>
          <a:bodyPr/>
          <a:lstStyle/>
          <a:p>
            <a:fld id="{9EF7A55F-0403-41C8-B3D5-5330BA06A004}"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dirty="0"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8</a:t>
            </a:fld>
            <a:endParaRPr lang="en-US" dirty="0"/>
          </a:p>
        </p:txBody>
      </p:sp>
    </p:spTree>
    <p:extLst>
      <p:ext uri="{BB962C8B-B14F-4D97-AF65-F5344CB8AC3E}">
        <p14:creationId xmlns:p14="http://schemas.microsoft.com/office/powerpoint/2010/main" val="1045624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3: Studying Sample Activities of Integration (</a:t>
            </a:r>
            <a:r>
              <a:rPr lang="en-US" dirty="0" err="1" smtClean="0"/>
              <a:t>AoI</a:t>
            </a:r>
            <a:r>
              <a:rPr lang="en-US" dirty="0" smtClean="0"/>
              <a:t>) 10 </a:t>
            </a:r>
            <a:r>
              <a:rPr lang="en-US" dirty="0" err="1" smtClean="0"/>
              <a:t>mins</a:t>
            </a:r>
            <a:endParaRPr lang="en-US" dirty="0"/>
          </a:p>
        </p:txBody>
      </p:sp>
      <p:sp>
        <p:nvSpPr>
          <p:cNvPr id="3" name="Content Placeholder 2"/>
          <p:cNvSpPr>
            <a:spLocks noGrp="1"/>
          </p:cNvSpPr>
          <p:nvPr>
            <p:ph idx="1"/>
          </p:nvPr>
        </p:nvSpPr>
        <p:spPr/>
        <p:txBody>
          <a:bodyPr>
            <a:normAutofit lnSpcReduction="10000"/>
          </a:bodyPr>
          <a:lstStyle/>
          <a:p>
            <a:pPr marL="0" lvl="0" indent="0">
              <a:buClr>
                <a:srgbClr val="90C226"/>
              </a:buClr>
              <a:buNone/>
            </a:pPr>
            <a:r>
              <a:rPr lang="en-US" sz="2400" dirty="0" smtClean="0"/>
              <a:t>In your groups, </a:t>
            </a:r>
          </a:p>
          <a:p>
            <a:pPr marL="457200" lvl="0" indent="-457200">
              <a:buClr>
                <a:srgbClr val="90C226"/>
              </a:buClr>
              <a:buFont typeface="+mj-lt"/>
              <a:buAutoNum type="arabicPeriod"/>
            </a:pPr>
            <a:endParaRPr lang="en-US" sz="2400" dirty="0"/>
          </a:p>
          <a:p>
            <a:pPr marL="457200" lvl="0" indent="-457200">
              <a:buFont typeface="+mj-lt"/>
              <a:buAutoNum type="arabicPeriod"/>
            </a:pPr>
            <a:r>
              <a:rPr lang="en-US" sz="2400" dirty="0" smtClean="0"/>
              <a:t>Explore </a:t>
            </a:r>
            <a:r>
              <a:rPr lang="en-US" sz="2400" dirty="0"/>
              <a:t>the sample activity of integration given in the </a:t>
            </a:r>
            <a:r>
              <a:rPr lang="en-US" sz="2400" dirty="0" smtClean="0"/>
              <a:t>learner’s book to identify its </a:t>
            </a:r>
            <a:r>
              <a:rPr lang="en-US" sz="2400" dirty="0"/>
              <a:t>features </a:t>
            </a:r>
            <a:r>
              <a:rPr lang="en-US" sz="2400" dirty="0" smtClean="0"/>
              <a:t>(</a:t>
            </a:r>
            <a:r>
              <a:rPr lang="en-US" sz="2400" dirty="0"/>
              <a:t>whether it assesses </a:t>
            </a:r>
            <a:r>
              <a:rPr lang="en-US" sz="2400" dirty="0" smtClean="0"/>
              <a:t>most/all </a:t>
            </a:r>
            <a:r>
              <a:rPr lang="en-US" sz="2400" dirty="0"/>
              <a:t>the </a:t>
            </a:r>
            <a:r>
              <a:rPr lang="en-US" sz="2400" dirty="0" smtClean="0"/>
              <a:t>LOs </a:t>
            </a:r>
            <a:r>
              <a:rPr lang="en-US" sz="2400" dirty="0"/>
              <a:t>in the Topic</a:t>
            </a:r>
            <a:r>
              <a:rPr lang="en-US" sz="2400" dirty="0" smtClean="0"/>
              <a:t>) and share your findings.</a:t>
            </a:r>
          </a:p>
          <a:p>
            <a:pPr marL="0" indent="0">
              <a:buNone/>
            </a:pPr>
            <a:endParaRPr lang="en-US" altLang="en-US" dirty="0" smtClean="0"/>
          </a:p>
          <a:p>
            <a:pPr marL="0" indent="0">
              <a:buNone/>
            </a:pPr>
            <a:r>
              <a:rPr lang="en-US" altLang="en-US" b="1" dirty="0" smtClean="0"/>
              <a:t>Components of the activity of integration</a:t>
            </a:r>
            <a:endParaRPr lang="en-US" b="1" dirty="0" smtClean="0"/>
          </a:p>
          <a:p>
            <a:pPr>
              <a:defRPr/>
            </a:pPr>
            <a:r>
              <a:rPr lang="en-US" dirty="0"/>
              <a:t>Context/Problem/Scenario</a:t>
            </a:r>
            <a:endParaRPr lang="x-none" dirty="0"/>
          </a:p>
          <a:p>
            <a:pPr>
              <a:defRPr/>
            </a:pPr>
            <a:r>
              <a:rPr lang="en-US" dirty="0"/>
              <a:t>Instruction/Expected output</a:t>
            </a:r>
            <a:endParaRPr lang="x-none" dirty="0"/>
          </a:p>
          <a:p>
            <a:pPr>
              <a:defRPr/>
            </a:pPr>
            <a:r>
              <a:rPr lang="en-US" dirty="0"/>
              <a:t>Support/Resources/materials</a:t>
            </a:r>
            <a:endParaRPr lang="x-none" dirty="0"/>
          </a:p>
          <a:p>
            <a:endParaRPr lang="en-US" dirty="0" smtClean="0"/>
          </a:p>
        </p:txBody>
      </p:sp>
      <p:sp>
        <p:nvSpPr>
          <p:cNvPr id="4" name="Date Placeholder 3"/>
          <p:cNvSpPr>
            <a:spLocks noGrp="1"/>
          </p:cNvSpPr>
          <p:nvPr>
            <p:ph type="dt" sz="half" idx="10"/>
          </p:nvPr>
        </p:nvSpPr>
        <p:spPr/>
        <p:txBody>
          <a:bodyPr/>
          <a:lstStyle/>
          <a:p>
            <a:fld id="{6B77ABEA-1B6B-439F-93B0-064716B5F1F0}" type="datetime1">
              <a:rPr lang="en-US" smtClean="0"/>
              <a:pPr/>
              <a:t>9/4/2020</a:t>
            </a:fld>
            <a:endParaRPr lang="en-US" dirty="0"/>
          </a:p>
        </p:txBody>
      </p:sp>
      <p:sp>
        <p:nvSpPr>
          <p:cNvPr id="5" name="Footer Placeholder 4"/>
          <p:cNvSpPr>
            <a:spLocks noGrp="1"/>
          </p:cNvSpPr>
          <p:nvPr>
            <p:ph type="ftr" sz="quarter" idx="11"/>
          </p:nvPr>
        </p:nvSpPr>
        <p:spPr/>
        <p:txBody>
          <a:bodyPr/>
          <a:lstStyle/>
          <a:p>
            <a:r>
              <a:rPr lang="en-US" smtClean="0"/>
              <a:t>www.ncdc.go.ug</a:t>
            </a:r>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9</a:t>
            </a:fld>
            <a:endParaRPr lang="en-US" dirty="0"/>
          </a:p>
        </p:txBody>
      </p:sp>
    </p:spTree>
    <p:extLst>
      <p:ext uri="{BB962C8B-B14F-4D97-AF65-F5344CB8AC3E}">
        <p14:creationId xmlns:p14="http://schemas.microsoft.com/office/powerpoint/2010/main" val="370635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3707</TotalTime>
  <Words>2322</Words>
  <Application>Microsoft Office PowerPoint</Application>
  <PresentationFormat>Custom</PresentationFormat>
  <Paragraphs>443</Paragraphs>
  <Slides>47</Slides>
  <Notes>2</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Office Theme</vt:lpstr>
      <vt:lpstr>1_Office Theme</vt:lpstr>
      <vt:lpstr>Session 2/3/4 END OF CHAPTER ASSESSMENT (Activity of Integration) </vt:lpstr>
      <vt:lpstr>Session Outcomes</vt:lpstr>
      <vt:lpstr>Introduction</vt:lpstr>
      <vt:lpstr>Activity 1. Understanding the Activity of Integration (10 minutes) </vt:lpstr>
      <vt:lpstr>Activity of Integration</vt:lpstr>
      <vt:lpstr>What an Activity of Integration is</vt:lpstr>
      <vt:lpstr>Activity 2: Developing an Activity of integration(10 minutes)</vt:lpstr>
      <vt:lpstr>Translating knowledge to Performance ability levels</vt:lpstr>
      <vt:lpstr>Activity 3: Studying Sample Activities of Integration (AoI) 10 mins</vt:lpstr>
      <vt:lpstr>AoI Example explained Short-horned grass hoppers or desert locusts are moving in swarms across Eastern Africa. So far they have covered several kilometers south of Ethiopia and northwest of Kenya. These locusts eat all green plants found in their way. In the past few days, a swarm of locusts was sighted approaching Karamoja region. </vt:lpstr>
      <vt:lpstr>.</vt:lpstr>
      <vt:lpstr>Activity of Integration: Developing a sensitisation message</vt:lpstr>
      <vt:lpstr>Support/ Stimulus materials</vt:lpstr>
      <vt:lpstr>  2.   Compare the activity of integration with the sample Activity of Integration: Word processing a letter presented below to check its appropriateness </vt:lpstr>
      <vt:lpstr>Context/Problem/Scenario explained</vt:lpstr>
      <vt:lpstr>Context/Problem/Scenario explained…</vt:lpstr>
      <vt:lpstr>Activity 4:Developing an Activity of Integration (30 mins)</vt:lpstr>
      <vt:lpstr>.</vt:lpstr>
      <vt:lpstr>Session summary</vt:lpstr>
      <vt:lpstr>.</vt:lpstr>
      <vt:lpstr>Session 5: The Evaluation Grid  </vt:lpstr>
      <vt:lpstr>Session Outcomes</vt:lpstr>
      <vt:lpstr>Features of an evaluation grid </vt:lpstr>
      <vt:lpstr>Features of an evaluation grid…</vt:lpstr>
      <vt:lpstr>PowerPoint Presentation</vt:lpstr>
      <vt:lpstr>Evaluating an Out put</vt:lpstr>
      <vt:lpstr>Key message</vt:lpstr>
      <vt:lpstr>Translating knowledge to Performance ability levels</vt:lpstr>
      <vt:lpstr>Features of an evaluation grid</vt:lpstr>
      <vt:lpstr>Matrix showing possibilities in an evaluation grid</vt:lpstr>
      <vt:lpstr>Developing the Evaluation grid</vt:lpstr>
      <vt:lpstr>PowerPoint Presentation</vt:lpstr>
      <vt:lpstr>Session Summary </vt:lpstr>
      <vt:lpstr>Session 3: Reporting Learner Achievement</vt:lpstr>
      <vt:lpstr>Session Outcomes</vt:lpstr>
      <vt:lpstr>Activity 1</vt:lpstr>
      <vt:lpstr>What to record about learner achievement and when</vt:lpstr>
      <vt:lpstr>Computing learners’ assessment scores basing on identifiers </vt:lpstr>
      <vt:lpstr>Matrix showing possibilities in an evaluation grid</vt:lpstr>
      <vt:lpstr>Computing learner’s assessment scores basing on descriptors</vt:lpstr>
      <vt:lpstr>Recording Assessment Scores</vt:lpstr>
      <vt:lpstr>Recording Assessment Scores…</vt:lpstr>
      <vt:lpstr>Reporting achievement using descriptors When do we report and how? </vt:lpstr>
      <vt:lpstr>Generating 20%</vt:lpstr>
      <vt:lpstr>Session 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Competency –Based Assessment</dc:title>
  <dc:creator>HOD-Secondary</dc:creator>
  <cp:lastModifiedBy>Windows User</cp:lastModifiedBy>
  <cp:revision>146</cp:revision>
  <dcterms:created xsi:type="dcterms:W3CDTF">2020-08-01T07:44:55Z</dcterms:created>
  <dcterms:modified xsi:type="dcterms:W3CDTF">2020-09-04T05:13:50Z</dcterms:modified>
</cp:coreProperties>
</file>