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7" r:id="rId3"/>
    <p:sldId id="271" r:id="rId4"/>
    <p:sldId id="272" r:id="rId5"/>
    <p:sldId id="273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C1590A-C4B3-48B5-87C2-30DF9749F9EB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6EA820-24DB-4322-8852-41358DC90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B0D50C0-290F-44ED-B837-C7BB7E3B90E7}" type="datetimeFigureOut">
              <a:rPr lang="en-GB" smtClean="0"/>
              <a:pPr/>
              <a:t>20/08/2020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0925307-47F5-47A4-9944-987AC90BF0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9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285-5239-4F51-8509-64F4416E7931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124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EECF-1969-4A05-A2D8-F85CAE5AD216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188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7346-D11F-4FDD-93F7-5C3D2A95B495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2254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27E-D020-4E4A-8D7E-C9A89DE44560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387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CE2-E576-4213-9DD5-5A22B5732972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5212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52D-90F6-484E-AB92-5BA07087D125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5097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3AB0-E874-40C2-BB97-C5196D4D1AD5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2155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3FFC-50B5-4197-9846-3C29E10CC7BE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9120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61FE-DAFB-4C87-9B53-447B1F69CF2E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5544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FB41-EE11-4D54-905D-AA70CED03E73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5834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6D3-7D2D-4A31-B7ED-12F129E26405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561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F608-3E82-4B7B-8AEF-1DFE12F8C0E6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3E82-192F-4CD9-8F0F-5D3E1A2B6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5516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585960" cy="2718117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Delivering a lesson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314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Session Outcomes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94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4800" dirty="0" smtClean="0"/>
              <a:t>Participants should be able to:</a:t>
            </a:r>
          </a:p>
          <a:p>
            <a:pPr algn="just"/>
            <a:r>
              <a:rPr lang="en-GB" sz="4800" dirty="0" smtClean="0"/>
              <a:t>Prepare a mini lesson using locally available materials. </a:t>
            </a:r>
          </a:p>
          <a:p>
            <a:pPr algn="just"/>
            <a:r>
              <a:rPr lang="en-GB" sz="4800" dirty="0" smtClean="0"/>
              <a:t>Deliver the mini lesson to the rest of the participants </a:t>
            </a:r>
          </a:p>
          <a:p>
            <a:r>
              <a:rPr lang="en-GB" sz="4800" dirty="0" smtClean="0"/>
              <a:t>Collect feedback on the effectiveness of the mini lesson. </a:t>
            </a:r>
            <a:endParaRPr lang="en-GB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41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Activity 1</a:t>
            </a:r>
            <a:r>
              <a:rPr lang="en-GB" sz="6000" b="1" smtClean="0"/>
              <a:t>: </a:t>
            </a:r>
            <a:r>
              <a:rPr lang="en-GB" sz="6000" b="1" dirty="0" smtClean="0"/>
              <a:t>P</a:t>
            </a:r>
            <a:r>
              <a:rPr lang="en-GB" sz="6000" b="1" smtClean="0"/>
              <a:t>reparing </a:t>
            </a:r>
            <a:r>
              <a:rPr lang="en-GB" sz="6000" b="1" dirty="0" smtClean="0"/>
              <a:t>a mini lesson 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303"/>
            <a:ext cx="10515600" cy="4792224"/>
          </a:xfrm>
        </p:spPr>
        <p:txBody>
          <a:bodyPr>
            <a:normAutofit/>
          </a:bodyPr>
          <a:lstStyle/>
          <a:p>
            <a:pPr marL="742950" indent="-742950" algn="just">
              <a:buClr>
                <a:srgbClr val="B13F9A"/>
              </a:buClr>
              <a:buFont typeface="Wingdings 2" panose="05020102010507070707" pitchFamily="18" charset="2"/>
              <a:buAutoNum type="arabicPeriod"/>
              <a:defRPr/>
            </a:pPr>
            <a:r>
              <a:rPr lang="en-US" altLang="en-US" sz="4800" dirty="0" smtClean="0"/>
              <a:t>Use 20 minutes to improve the lesson plan, and prepare materials to enable you deliver the lesson in 20 minutes. </a:t>
            </a:r>
          </a:p>
          <a:p>
            <a:pPr marL="742950" indent="-742950" algn="just">
              <a:buClr>
                <a:srgbClr val="B13F9A"/>
              </a:buClr>
              <a:buFont typeface="Wingdings 2" panose="05020102010507070707" pitchFamily="18" charset="2"/>
              <a:buAutoNum type="arabicPeriod"/>
              <a:defRPr/>
            </a:pPr>
            <a:r>
              <a:rPr lang="en-US" altLang="en-US" sz="4800" dirty="0" smtClean="0"/>
              <a:t>Deliver the 20 minute lesson </a:t>
            </a:r>
          </a:p>
          <a:p>
            <a:pPr marL="742950" indent="-742950" algn="just">
              <a:buClr>
                <a:srgbClr val="B13F9A"/>
              </a:buClr>
              <a:buFont typeface="Wingdings 2" panose="05020102010507070707" pitchFamily="18" charset="2"/>
              <a:buAutoNum type="arabicPeriod"/>
              <a:defRPr/>
            </a:pPr>
            <a:r>
              <a:rPr lang="en-US" altLang="en-US" sz="4800" dirty="0" smtClean="0"/>
              <a:t>Collect feedback about the effectiveness of the lesson. </a:t>
            </a:r>
            <a:endParaRPr lang="en-US" alt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841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latin typeface="Comic Sans MS" panose="030F0702030302020204" pitchFamily="66" charset="0"/>
              </a:rPr>
              <a:t>Collect the feedback by observing a mini-competence based lesson:</a:t>
            </a:r>
          </a:p>
          <a:p>
            <a:pPr marL="514350" indent="-514350">
              <a:buAutoNum type="alphaLcParenR"/>
            </a:pPr>
            <a:endParaRPr lang="en-GB" dirty="0" smtClean="0">
              <a:latin typeface="Comic Sans MS" panose="030F0702030302020204" pitchFamily="66" charset="0"/>
            </a:endParaRPr>
          </a:p>
          <a:p>
            <a:pPr marL="514350" indent="-514350">
              <a:buAutoNum type="alphaLcParenR"/>
            </a:pPr>
            <a:r>
              <a:rPr lang="en-GB" dirty="0" smtClean="0">
                <a:latin typeface="Comic Sans MS" panose="030F0702030302020204" pitchFamily="66" charset="0"/>
              </a:rPr>
              <a:t>Divide the class into </a:t>
            </a:r>
            <a:r>
              <a:rPr lang="en-GB" dirty="0" smtClean="0">
                <a:latin typeface="Comic Sans MS" panose="030F0702030302020204" pitchFamily="66" charset="0"/>
              </a:rPr>
              <a:t>3 </a:t>
            </a:r>
            <a:r>
              <a:rPr lang="en-GB" dirty="0" smtClean="0">
                <a:latin typeface="Comic Sans MS" panose="030F0702030302020204" pitchFamily="66" charset="0"/>
              </a:rPr>
              <a:t>groups ( Gp.1 is the class, </a:t>
            </a:r>
            <a:r>
              <a:rPr lang="en-GB" dirty="0" err="1" smtClean="0">
                <a:latin typeface="Comic Sans MS" panose="030F0702030302020204" pitchFamily="66" charset="0"/>
              </a:rPr>
              <a:t>Gp</a:t>
            </a:r>
            <a:r>
              <a:rPr lang="en-GB" dirty="0" smtClean="0">
                <a:latin typeface="Comic Sans MS" panose="030F0702030302020204" pitchFamily="66" charset="0"/>
              </a:rPr>
              <a:t> 2 is the </a:t>
            </a:r>
            <a:r>
              <a:rPr lang="en-GB" dirty="0" smtClean="0">
                <a:latin typeface="Comic Sans MS" panose="030F0702030302020204" pitchFamily="66" charset="0"/>
              </a:rPr>
              <a:t>teachers, group 3 are the observers)</a:t>
            </a:r>
            <a:endParaRPr lang="en-GB" dirty="0" smtClean="0">
              <a:latin typeface="Comic Sans MS" panose="030F0702030302020204" pitchFamily="66" charset="0"/>
            </a:endParaRPr>
          </a:p>
          <a:p>
            <a:pPr marL="514350" indent="-514350">
              <a:buAutoNum type="alphaLcParenR"/>
            </a:pPr>
            <a:r>
              <a:rPr lang="en-GB" dirty="0" smtClean="0">
                <a:latin typeface="Comic Sans MS" panose="030F0702030302020204" pitchFamily="66" charset="0"/>
              </a:rPr>
              <a:t>Deliver the </a:t>
            </a:r>
            <a:r>
              <a:rPr lang="en-GB" dirty="0" smtClean="0">
                <a:latin typeface="Comic Sans MS" panose="030F0702030302020204" pitchFamily="66" charset="0"/>
              </a:rPr>
              <a:t>mini-lesson </a:t>
            </a:r>
            <a:r>
              <a:rPr lang="en-GB" dirty="0" smtClean="0">
                <a:latin typeface="Comic Sans MS" panose="030F0702030302020204" pitchFamily="66" charset="0"/>
              </a:rPr>
              <a:t>as the observers use the monitoring tool to collect feedback</a:t>
            </a:r>
            <a:r>
              <a:rPr lang="en-GB" dirty="0" smtClean="0">
                <a:latin typeface="Comic Sans MS" panose="030F0702030302020204" pitchFamily="66" charset="0"/>
              </a:rPr>
              <a:t>.</a:t>
            </a:r>
            <a:endParaRPr lang="en-GB" dirty="0" smtClean="0">
              <a:latin typeface="Comic Sans MS" panose="030F0702030302020204" pitchFamily="66" charset="0"/>
            </a:endParaRPr>
          </a:p>
          <a:p>
            <a:pPr marL="514350" indent="-514350">
              <a:buAutoNum type="alphaLcParenR"/>
            </a:pPr>
            <a:r>
              <a:rPr lang="en-GB" dirty="0" smtClean="0">
                <a:latin typeface="Comic Sans MS" panose="030F0702030302020204" pitchFamily="66" charset="0"/>
              </a:rPr>
              <a:t>The </a:t>
            </a:r>
            <a:r>
              <a:rPr lang="en-GB" dirty="0" smtClean="0">
                <a:latin typeface="Comic Sans MS" panose="030F0702030302020204" pitchFamily="66" charset="0"/>
              </a:rPr>
              <a:t>observers present their findings from the lesson </a:t>
            </a:r>
            <a:r>
              <a:rPr lang="en-GB" dirty="0" smtClean="0">
                <a:latin typeface="Comic Sans MS" panose="030F0702030302020204" pitchFamily="66" charset="0"/>
              </a:rPr>
              <a:t>observation in a plenary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b="1" dirty="0" smtClean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0787"/>
          </a:xfrm>
        </p:spPr>
        <p:txBody>
          <a:bodyPr/>
          <a:lstStyle/>
          <a:p>
            <a:r>
              <a:rPr lang="en-GB" b="1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Algerian" panose="04020705040A02060702" pitchFamily="82" charset="0"/>
              </a:rPr>
              <a:t>THANK YOU FOR BEING GOOD PARTICIPANTS</a:t>
            </a:r>
            <a:endParaRPr lang="en-US" sz="4800" b="1" dirty="0" smtClean="0">
              <a:latin typeface="Algerian" panose="04020705040A02060702" pitchFamily="82" charset="0"/>
            </a:endParaRPr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E82-192F-4CD9-8F0F-5D3E1A2B6AF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156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Delivering a lesson </vt:lpstr>
      <vt:lpstr>Session Outcomes</vt:lpstr>
      <vt:lpstr>Activity 1: Preparing a mini lesson </vt:lpstr>
      <vt:lpstr>Slide 4</vt:lpstr>
      <vt:lpstr>THE 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plan preparation</dc:title>
  <dc:creator>Gilbert Gift</dc:creator>
  <cp:lastModifiedBy>hu</cp:lastModifiedBy>
  <cp:revision>35</cp:revision>
  <dcterms:created xsi:type="dcterms:W3CDTF">2019-11-18T14:05:43Z</dcterms:created>
  <dcterms:modified xsi:type="dcterms:W3CDTF">2020-08-20T18:46:21Z</dcterms:modified>
</cp:coreProperties>
</file>