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D14F0-7A9B-418A-AC4A-6D096C85D843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14A0B-C1BA-40BE-BBA0-6CF084B88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5ABEB-2DEE-4E97-86CB-798980B3A794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8779F-B686-422F-8755-AA1A7F682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7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3A02-9166-468E-8F57-C79C2B292143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3770A-D329-4121-A317-B73B57D49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16BCB-8DC0-4CC9-9888-2B8808E91135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0A03-C94C-4FC3-974B-7F235EE95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EE0E7-741F-4660-BCF0-9BFDAEDE4A90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F50A-27DC-4B98-AB1C-EFC3692B4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E0BBD-E0D9-4F97-AAD5-DF88036C9631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5AF26-2594-46A7-BF13-60FC96AE9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6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E515A-EA96-4CFA-B6DF-7A75C7493495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FEBA1-7AC4-41FB-AD5A-061A87C44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4992-EF73-447F-A678-D97C4F0D770D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E4616-4601-4348-B61A-A937B75A5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8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743B8-B447-4BD8-8D87-65282CEE450C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7FE8D-92F4-421E-A038-7755EA80B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F38A6-C470-4AAC-8643-D4350C1B93A9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4CA6F-A5BD-470B-B020-48949BA3A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41159-ACFA-4104-87F2-4A239F0612A6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23A8A-6F9C-4EDE-B05B-0BE1BD57E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45390D-5CA6-44B7-8005-8BE0E7557192}" type="datetimeFigureOut">
              <a:rPr lang="en-US"/>
              <a:pPr>
                <a:defRPr/>
              </a:pPr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48D6FB-9CFD-4417-9F4D-03687489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8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GB" sz="3200" smtClean="0">
                <a:solidFill>
                  <a:schemeClr val="bg1"/>
                </a:solidFill>
              </a:rPr>
              <a:t> Comparing</a:t>
            </a:r>
            <a:r>
              <a:rPr lang="en-GB" smtClean="0">
                <a:solidFill>
                  <a:schemeClr val="bg1"/>
                </a:solidFill>
              </a:rPr>
              <a:t> </a:t>
            </a:r>
            <a:r>
              <a:rPr lang="en-GB" sz="3200" smtClean="0">
                <a:solidFill>
                  <a:schemeClr val="bg1"/>
                </a:solidFill>
              </a:rPr>
              <a:t>elements</a:t>
            </a:r>
            <a:r>
              <a:rPr lang="en-GB" smtClean="0">
                <a:solidFill>
                  <a:schemeClr val="bg1"/>
                </a:solidFill>
              </a:rPr>
              <a:t> </a:t>
            </a:r>
            <a:r>
              <a:rPr lang="en-GB" sz="3200" smtClean="0">
                <a:solidFill>
                  <a:schemeClr val="bg1"/>
                </a:solidFill>
              </a:rPr>
              <a:t>and</a:t>
            </a:r>
            <a:r>
              <a:rPr lang="en-GB" smtClean="0">
                <a:solidFill>
                  <a:schemeClr val="bg1"/>
                </a:solidFill>
              </a:rPr>
              <a:t> </a:t>
            </a:r>
            <a:r>
              <a:rPr lang="en-GB" sz="3200" smtClean="0">
                <a:solidFill>
                  <a:schemeClr val="bg1"/>
                </a:solidFill>
              </a:rPr>
              <a:t>compounds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381000" y="533400"/>
            <a:ext cx="84804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000">
                <a:solidFill>
                  <a:srgbClr val="010067"/>
                </a:solidFill>
              </a:rPr>
              <a:t>A formula uses the symbols of the elements in a compound. </a:t>
            </a:r>
          </a:p>
          <a:p>
            <a:endParaRPr lang="en-GB" sz="2000">
              <a:solidFill>
                <a:srgbClr val="010067"/>
              </a:solidFill>
            </a:endParaRPr>
          </a:p>
          <a:p>
            <a:r>
              <a:rPr lang="en-GB" sz="2000">
                <a:solidFill>
                  <a:srgbClr val="010067"/>
                </a:solidFill>
              </a:rPr>
              <a:t>When there is more than one atom of each element, the number is always written </a:t>
            </a:r>
            <a:r>
              <a:rPr lang="en-GB" sz="2000">
                <a:solidFill>
                  <a:srgbClr val="FF6600"/>
                </a:solidFill>
              </a:rPr>
              <a:t>after the symbol</a:t>
            </a:r>
            <a:r>
              <a:rPr lang="en-GB" sz="2000">
                <a:solidFill>
                  <a:srgbClr val="010067"/>
                </a:solidFill>
              </a:rPr>
              <a:t>.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828800"/>
            <a:ext cx="700881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838200" y="5257800"/>
            <a:ext cx="7807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400">
                <a:solidFill>
                  <a:srgbClr val="010066"/>
                </a:solidFill>
              </a:rPr>
              <a:t>The formula shows the </a:t>
            </a:r>
            <a:r>
              <a:rPr lang="en-GB" sz="2400">
                <a:solidFill>
                  <a:srgbClr val="FF6600"/>
                </a:solidFill>
              </a:rPr>
              <a:t>ratio of atoms</a:t>
            </a:r>
            <a:r>
              <a:rPr lang="en-GB" sz="2400">
                <a:solidFill>
                  <a:srgbClr val="010066"/>
                </a:solidFill>
              </a:rPr>
              <a:t> in a compound.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 txBox="1">
            <a:spLocks noChangeArrowheads="1"/>
          </p:cNvSpPr>
          <p:nvPr/>
        </p:nvSpPr>
        <p:spPr>
          <a:xfrm>
            <a:off x="990600" y="0"/>
            <a:ext cx="6516688" cy="54927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      </a:t>
            </a:r>
            <a:r>
              <a:rPr lang="en-GB" sz="4000" dirty="0">
                <a:latin typeface="+mj-lt"/>
                <a:ea typeface="+mj-ea"/>
                <a:cs typeface="+mj-cs"/>
              </a:rPr>
              <a:t>What is the formula?</a:t>
            </a:r>
          </a:p>
        </p:txBody>
      </p:sp>
      <p:sp>
        <p:nvSpPr>
          <p:cNvPr id="12291" name="Rectangle 39"/>
          <p:cNvSpPr>
            <a:spLocks noChangeArrowheads="1"/>
          </p:cNvSpPr>
          <p:nvPr/>
        </p:nvSpPr>
        <p:spPr bwMode="auto">
          <a:xfrm>
            <a:off x="669925" y="711200"/>
            <a:ext cx="864552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2000">
                <a:solidFill>
                  <a:srgbClr val="010067"/>
                </a:solidFill>
              </a:rPr>
              <a:t>What is the formula of each of these compounds?</a:t>
            </a:r>
          </a:p>
        </p:txBody>
      </p:sp>
      <p:sp>
        <p:nvSpPr>
          <p:cNvPr id="12292" name="Rectangle 45"/>
          <p:cNvSpPr>
            <a:spLocks noChangeArrowheads="1"/>
          </p:cNvSpPr>
          <p:nvPr/>
        </p:nvSpPr>
        <p:spPr bwMode="auto">
          <a:xfrm>
            <a:off x="611188" y="1257300"/>
            <a:ext cx="86455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>
                <a:solidFill>
                  <a:srgbClr val="010067"/>
                </a:solidFill>
              </a:rPr>
              <a:t>(</a:t>
            </a:r>
            <a:r>
              <a:rPr lang="en-GB" sz="2000">
                <a:solidFill>
                  <a:srgbClr val="010067"/>
                </a:solidFill>
              </a:rPr>
              <a:t>In a formula put the metal first as when naming a compound.)</a:t>
            </a:r>
          </a:p>
        </p:txBody>
      </p:sp>
      <p:sp>
        <p:nvSpPr>
          <p:cNvPr id="12293" name="Text Box 41"/>
          <p:cNvSpPr txBox="1">
            <a:spLocks noChangeArrowheads="1"/>
          </p:cNvSpPr>
          <p:nvPr/>
        </p:nvSpPr>
        <p:spPr bwMode="auto">
          <a:xfrm>
            <a:off x="468313" y="1984375"/>
            <a:ext cx="6477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619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3619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000">
                <a:solidFill>
                  <a:srgbClr val="FF6600"/>
                </a:solidFill>
              </a:rPr>
              <a:t>1.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 sz="2000" u="sng">
                <a:solidFill>
                  <a:srgbClr val="010066"/>
                </a:solidFill>
              </a:rPr>
              <a:t>Titanium oxide</a:t>
            </a:r>
          </a:p>
          <a:p>
            <a:r>
              <a:rPr lang="en-GB" sz="2000">
                <a:solidFill>
                  <a:srgbClr val="010066"/>
                </a:solidFill>
              </a:rPr>
              <a:t>	For every titanium atom there are two oxygen atoms.</a:t>
            </a:r>
          </a:p>
          <a:p>
            <a:r>
              <a:rPr lang="en-GB" sz="2000">
                <a:solidFill>
                  <a:srgbClr val="010066"/>
                </a:solidFill>
              </a:rPr>
              <a:t>	Formula = </a:t>
            </a:r>
          </a:p>
          <a:p>
            <a:endParaRPr lang="en-GB" sz="2000">
              <a:solidFill>
                <a:srgbClr val="010066"/>
              </a:solidFill>
            </a:endParaRPr>
          </a:p>
          <a:p>
            <a:r>
              <a:rPr lang="en-GB" sz="2000">
                <a:solidFill>
                  <a:srgbClr val="FF6600"/>
                </a:solidFill>
              </a:rPr>
              <a:t>2.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 sz="2000" u="sng">
                <a:solidFill>
                  <a:srgbClr val="010066"/>
                </a:solidFill>
              </a:rPr>
              <a:t>Lithium oxide</a:t>
            </a:r>
          </a:p>
          <a:p>
            <a:r>
              <a:rPr lang="en-GB" sz="2000">
                <a:solidFill>
                  <a:srgbClr val="010066"/>
                </a:solidFill>
              </a:rPr>
              <a:t>    For every two lithium atoms there is one oxygen atom.</a:t>
            </a:r>
          </a:p>
          <a:p>
            <a:r>
              <a:rPr lang="en-GB" sz="2000">
                <a:solidFill>
                  <a:srgbClr val="010066"/>
                </a:solidFill>
              </a:rPr>
              <a:t>	Formula = </a:t>
            </a:r>
          </a:p>
          <a:p>
            <a:endParaRPr lang="en-GB" sz="2000">
              <a:solidFill>
                <a:srgbClr val="010066"/>
              </a:solidFill>
            </a:endParaRPr>
          </a:p>
          <a:p>
            <a:r>
              <a:rPr lang="en-GB" sz="2000">
                <a:solidFill>
                  <a:srgbClr val="FF6600"/>
                </a:solidFill>
              </a:rPr>
              <a:t>3.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 sz="2000" u="sng">
                <a:solidFill>
                  <a:srgbClr val="010066"/>
                </a:solidFill>
              </a:rPr>
              <a:t>Aluminium chloride</a:t>
            </a:r>
            <a:r>
              <a:rPr lang="en-GB" sz="2000">
                <a:solidFill>
                  <a:srgbClr val="010066"/>
                </a:solidFill>
              </a:rPr>
              <a:t> </a:t>
            </a:r>
          </a:p>
          <a:p>
            <a:r>
              <a:rPr lang="en-GB" sz="2000">
                <a:solidFill>
                  <a:srgbClr val="010066"/>
                </a:solidFill>
              </a:rPr>
              <a:t>    For every aluminium atom there are three chlorine atoms.</a:t>
            </a:r>
          </a:p>
          <a:p>
            <a:r>
              <a:rPr lang="en-GB" sz="2000">
                <a:solidFill>
                  <a:srgbClr val="010066"/>
                </a:solidFill>
              </a:rPr>
              <a:t>	Formula =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0"/>
            <a:ext cx="6516688" cy="54927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      </a:t>
            </a:r>
            <a:r>
              <a:rPr lang="en-GB" sz="4000" dirty="0">
                <a:latin typeface="+mj-lt"/>
                <a:ea typeface="+mj-ea"/>
                <a:cs typeface="+mj-cs"/>
              </a:rPr>
              <a:t>What is the formula?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69925" y="711200"/>
            <a:ext cx="86455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2000">
                <a:solidFill>
                  <a:srgbClr val="010067"/>
                </a:solidFill>
              </a:rPr>
              <a:t>What is the formula of each of these compounds?</a:t>
            </a:r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auto">
          <a:xfrm>
            <a:off x="611188" y="1257300"/>
            <a:ext cx="86455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z="2400">
                <a:solidFill>
                  <a:srgbClr val="010067"/>
                </a:solidFill>
              </a:rPr>
              <a:t>(In a formula put the metal first as when naming a compound.)</a:t>
            </a:r>
          </a:p>
        </p:txBody>
      </p:sp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468313" y="1984375"/>
            <a:ext cx="852328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619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3619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400">
                <a:solidFill>
                  <a:srgbClr val="FF6600"/>
                </a:solidFill>
              </a:rPr>
              <a:t>1.</a:t>
            </a:r>
            <a:r>
              <a:rPr lang="en-GB" sz="2400">
                <a:solidFill>
                  <a:srgbClr val="010066"/>
                </a:solidFill>
              </a:rPr>
              <a:t> </a:t>
            </a:r>
            <a:r>
              <a:rPr lang="en-GB" sz="2400" u="sng">
                <a:solidFill>
                  <a:srgbClr val="010066"/>
                </a:solidFill>
              </a:rPr>
              <a:t>Silicon chloride</a:t>
            </a:r>
          </a:p>
          <a:p>
            <a:r>
              <a:rPr lang="en-GB" sz="2400">
                <a:solidFill>
                  <a:srgbClr val="010066"/>
                </a:solidFill>
              </a:rPr>
              <a:t>	For every silicon atom there are four chlorine atoms.</a:t>
            </a:r>
          </a:p>
          <a:p>
            <a:r>
              <a:rPr lang="en-GB" sz="2400">
                <a:solidFill>
                  <a:srgbClr val="010066"/>
                </a:solidFill>
              </a:rPr>
              <a:t>	Formula = </a:t>
            </a:r>
          </a:p>
          <a:p>
            <a:endParaRPr lang="en-GB" sz="2400">
              <a:solidFill>
                <a:srgbClr val="010066"/>
              </a:solidFill>
            </a:endParaRPr>
          </a:p>
          <a:p>
            <a:r>
              <a:rPr lang="en-GB" sz="2400">
                <a:solidFill>
                  <a:srgbClr val="FF6600"/>
                </a:solidFill>
              </a:rPr>
              <a:t>2.</a:t>
            </a:r>
            <a:r>
              <a:rPr lang="en-GB" sz="2400">
                <a:solidFill>
                  <a:srgbClr val="010066"/>
                </a:solidFill>
              </a:rPr>
              <a:t> </a:t>
            </a:r>
            <a:r>
              <a:rPr lang="en-GB" sz="2400" u="sng">
                <a:solidFill>
                  <a:srgbClr val="010066"/>
                </a:solidFill>
              </a:rPr>
              <a:t>Manganese oxide</a:t>
            </a:r>
          </a:p>
          <a:p>
            <a:r>
              <a:rPr lang="en-GB" sz="2400">
                <a:solidFill>
                  <a:srgbClr val="010066"/>
                </a:solidFill>
              </a:rPr>
              <a:t>    For every manganese atom there are two oxygen atoms.</a:t>
            </a:r>
          </a:p>
          <a:p>
            <a:r>
              <a:rPr lang="en-GB" sz="2400">
                <a:solidFill>
                  <a:srgbClr val="010066"/>
                </a:solidFill>
              </a:rPr>
              <a:t>	Formula = </a:t>
            </a:r>
          </a:p>
          <a:p>
            <a:endParaRPr lang="en-GB" sz="2400">
              <a:solidFill>
                <a:srgbClr val="010066"/>
              </a:solidFill>
            </a:endParaRPr>
          </a:p>
          <a:p>
            <a:r>
              <a:rPr lang="en-GB" sz="2400">
                <a:solidFill>
                  <a:srgbClr val="FF6600"/>
                </a:solidFill>
              </a:rPr>
              <a:t>3.</a:t>
            </a:r>
            <a:r>
              <a:rPr lang="en-GB" sz="2400">
                <a:solidFill>
                  <a:srgbClr val="010066"/>
                </a:solidFill>
              </a:rPr>
              <a:t> </a:t>
            </a:r>
            <a:r>
              <a:rPr lang="en-GB" sz="2400" u="sng">
                <a:solidFill>
                  <a:srgbClr val="010066"/>
                </a:solidFill>
              </a:rPr>
              <a:t>Aluminium oxide</a:t>
            </a:r>
            <a:r>
              <a:rPr lang="en-GB" sz="2400">
                <a:solidFill>
                  <a:srgbClr val="010066"/>
                </a:solidFill>
              </a:rPr>
              <a:t> </a:t>
            </a:r>
          </a:p>
          <a:p>
            <a:r>
              <a:rPr lang="en-GB" sz="2400">
                <a:solidFill>
                  <a:srgbClr val="010066"/>
                </a:solidFill>
              </a:rPr>
              <a:t>    For every two aluminium atoms there are three oxygen atoms.</a:t>
            </a:r>
          </a:p>
          <a:p>
            <a:r>
              <a:rPr lang="en-GB" sz="2400">
                <a:solidFill>
                  <a:srgbClr val="010066"/>
                </a:solidFill>
              </a:rPr>
              <a:t>	Formula =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0" y="0"/>
            <a:ext cx="6516688" cy="54927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What does a formula show?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519988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2"/>
          <p:cNvSpPr>
            <a:spLocks noChangeArrowheads="1"/>
          </p:cNvSpPr>
          <p:nvPr/>
        </p:nvSpPr>
        <p:spPr bwMode="auto">
          <a:xfrm>
            <a:off x="2743200" y="228600"/>
            <a:ext cx="3616325" cy="681038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 Word equations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457200" y="1524000"/>
            <a:ext cx="828516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A word equation can be used to describe any chemical reaction, i.e. any process in which atoms become joined </a:t>
            </a: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in different ways.</a:t>
            </a: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rgbClr val="010066"/>
              </a:solidFill>
              <a:latin typeface="+mn-lt"/>
              <a:cs typeface="+mn-cs"/>
            </a:endParaRP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The steps for writing a word equation are:</a:t>
            </a: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rgbClr val="010066"/>
              </a:solidFill>
              <a:latin typeface="+mn-lt"/>
              <a:cs typeface="+mn-cs"/>
            </a:endParaRP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 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On the right-</a:t>
            </a:r>
            <a:r>
              <a:rPr lang="en-GB" sz="2000" dirty="0" err="1">
                <a:solidFill>
                  <a:srgbClr val="010066"/>
                </a:solidFill>
                <a:latin typeface="+mn-lt"/>
                <a:cs typeface="+mn-cs"/>
              </a:rPr>
              <a:t>handside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, put the name of the </a:t>
            </a: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reactant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(</a:t>
            </a: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s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).</a:t>
            </a: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	If there are two or more reactants, link them with a </a:t>
            </a:r>
            <a:r>
              <a:rPr lang="en-GB" sz="2000" i="1" dirty="0">
                <a:solidFill>
                  <a:srgbClr val="01006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+ 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sign.</a:t>
            </a: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rgbClr val="010066"/>
              </a:solidFill>
              <a:latin typeface="+mn-lt"/>
              <a:cs typeface="+mn-cs"/>
            </a:endParaRP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2. 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In the middle, write down an </a:t>
            </a: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arrow 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(</a:t>
            </a:r>
            <a:r>
              <a:rPr lang="en-US" sz="2000" dirty="0">
                <a:solidFill>
                  <a:srgbClr val="010066"/>
                </a:solidFill>
                <a:latin typeface="+mn-lt"/>
                <a:cs typeface="+mn-cs"/>
                <a:sym typeface="Monotype Sorts" pitchFamily="2" charset="2"/>
              </a:rPr>
              <a:t>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).</a:t>
            </a: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rgbClr val="010066"/>
              </a:solidFill>
              <a:latin typeface="+mn-lt"/>
              <a:cs typeface="+mn-cs"/>
            </a:endParaRP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3.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 On the right-</a:t>
            </a:r>
            <a:r>
              <a:rPr lang="en-GB" sz="2000" dirty="0" err="1">
                <a:solidFill>
                  <a:srgbClr val="010066"/>
                </a:solidFill>
                <a:latin typeface="+mn-lt"/>
                <a:cs typeface="+mn-cs"/>
              </a:rPr>
              <a:t>handside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, put the name of the </a:t>
            </a: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product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(</a:t>
            </a: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s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).</a:t>
            </a:r>
          </a:p>
          <a:p>
            <a:pPr defTabSz="3619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    If there are two or more products, link them with a </a:t>
            </a:r>
            <a:r>
              <a:rPr lang="en-GB" sz="2000" i="1" dirty="0">
                <a:solidFill>
                  <a:srgbClr val="01006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+ </a:t>
            </a:r>
            <a:r>
              <a:rPr lang="en-GB" sz="2000" dirty="0">
                <a:solidFill>
                  <a:srgbClr val="010066"/>
                </a:solidFill>
                <a:latin typeface="+mn-lt"/>
                <a:cs typeface="+mn-cs"/>
              </a:rPr>
              <a:t>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 txBox="1">
            <a:spLocks noChangeArrowheads="1"/>
          </p:cNvSpPr>
          <p:nvPr/>
        </p:nvSpPr>
        <p:spPr>
          <a:xfrm>
            <a:off x="0" y="0"/>
            <a:ext cx="8001000" cy="8382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      </a:t>
            </a:r>
            <a:r>
              <a:rPr lang="en-GB" sz="4000" dirty="0">
                <a:latin typeface="+mj-lt"/>
                <a:ea typeface="+mj-ea"/>
                <a:cs typeface="+mj-cs"/>
              </a:rPr>
              <a:t>What is the word equation?</a:t>
            </a:r>
          </a:p>
        </p:txBody>
      </p:sp>
      <p:sp>
        <p:nvSpPr>
          <p:cNvPr id="16387" name="Rectangle 3"/>
          <p:cNvSpPr txBox="1">
            <a:spLocks noChangeArrowheads="1"/>
          </p:cNvSpPr>
          <p:nvPr/>
        </p:nvSpPr>
        <p:spPr bwMode="auto">
          <a:xfrm>
            <a:off x="644525" y="742950"/>
            <a:ext cx="63373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400">
                <a:solidFill>
                  <a:srgbClr val="010067"/>
                </a:solidFill>
              </a:rPr>
              <a:t>Lead reacts with oxygen to form lead oxide.</a:t>
            </a:r>
          </a:p>
        </p:txBody>
      </p:sp>
      <p:sp>
        <p:nvSpPr>
          <p:cNvPr id="16388" name="Rectangle 20"/>
          <p:cNvSpPr>
            <a:spLocks noChangeArrowheads="1"/>
          </p:cNvSpPr>
          <p:nvPr/>
        </p:nvSpPr>
        <p:spPr bwMode="auto">
          <a:xfrm>
            <a:off x="660400" y="1268413"/>
            <a:ext cx="6985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>
                <a:solidFill>
                  <a:srgbClr val="010066"/>
                </a:solidFill>
              </a:rPr>
              <a:t>What is the</a:t>
            </a:r>
            <a:r>
              <a:rPr lang="en-GB" sz="2400">
                <a:solidFill>
                  <a:schemeClr val="bg1"/>
                </a:solidFill>
              </a:rPr>
              <a:t> </a:t>
            </a:r>
            <a:r>
              <a:rPr lang="en-GB" sz="2400">
                <a:solidFill>
                  <a:srgbClr val="010067"/>
                </a:solidFill>
              </a:rPr>
              <a:t>word equation for this reaction?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4425" y="1916113"/>
            <a:ext cx="7058025" cy="623887"/>
          </a:xfrm>
          <a:prstGeom prst="rect">
            <a:avLst/>
          </a:prstGeom>
          <a:solidFill>
            <a:srgbClr val="FFCC66"/>
          </a:solidFill>
          <a:ln w="38100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266700" lvl="1"/>
            <a:r>
              <a:rPr lang="en-GB" sz="2800">
                <a:solidFill>
                  <a:srgbClr val="010066"/>
                </a:solidFill>
              </a:rPr>
              <a:t> lead     +     oxygen    </a:t>
            </a:r>
            <a:r>
              <a:rPr lang="en-US" sz="2800">
                <a:solidFill>
                  <a:srgbClr val="010066"/>
                </a:solidFill>
                <a:sym typeface="Monotype Sorts"/>
              </a:rPr>
              <a:t>     lead oxide</a:t>
            </a:r>
            <a:endParaRPr lang="en-GB" sz="2800">
              <a:solidFill>
                <a:srgbClr val="010066"/>
              </a:solidFill>
              <a:sym typeface="Monotype Sorts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962275"/>
            <a:ext cx="72771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4648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2400">
                <a:solidFill>
                  <a:srgbClr val="010067"/>
                </a:solidFill>
              </a:rPr>
              <a:t>Why is lead oxide so different to both lead and oxygen?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68313" y="4989513"/>
            <a:ext cx="8675687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0975" lvl="1" indent="-1588">
              <a:tabLst>
                <a:tab pos="180975" algn="l"/>
              </a:tabLst>
            </a:pPr>
            <a:r>
              <a:rPr lang="en-GB" sz="2400">
                <a:solidFill>
                  <a:srgbClr val="010067"/>
                </a:solidFill>
              </a:rPr>
              <a:t>The lead and oxygen don’t mix, they react to form lead oxide. </a:t>
            </a:r>
          </a:p>
          <a:p>
            <a:pPr marL="180975" lvl="1" indent="-1588">
              <a:tabLst>
                <a:tab pos="180975" algn="l"/>
              </a:tabLst>
            </a:pPr>
            <a:r>
              <a:rPr lang="en-GB" sz="2400">
                <a:solidFill>
                  <a:srgbClr val="010067"/>
                </a:solidFill>
              </a:rPr>
              <a:t>This means that the lead and oxygen atoms in the product are joined differently to the atoms in the reactants .</a:t>
            </a:r>
            <a:endParaRPr lang="en-GB" sz="2400">
              <a:solidFill>
                <a:srgbClr val="010067"/>
              </a:solidFill>
              <a:sym typeface="Monotype Sort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utoUpdateAnimBg="0"/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 txBox="1">
            <a:spLocks noChangeArrowheads="1"/>
          </p:cNvSpPr>
          <p:nvPr/>
        </p:nvSpPr>
        <p:spPr>
          <a:xfrm>
            <a:off x="0" y="0"/>
            <a:ext cx="6516688" cy="54927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3600" dirty="0">
                <a:latin typeface="+mj-lt"/>
                <a:ea typeface="+mj-ea"/>
                <a:cs typeface="+mj-cs"/>
              </a:rPr>
              <a:t>      What is the word equation?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990600"/>
            <a:ext cx="85645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 txBox="1">
            <a:spLocks noChangeArrowheads="1"/>
          </p:cNvSpPr>
          <p:nvPr/>
        </p:nvSpPr>
        <p:spPr>
          <a:xfrm>
            <a:off x="0" y="0"/>
            <a:ext cx="6516688" cy="54927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What is a mixture?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Box 1031"/>
          <p:cNvSpPr txBox="1">
            <a:spLocks noChangeArrowheads="1"/>
          </p:cNvSpPr>
          <p:nvPr/>
        </p:nvSpPr>
        <p:spPr bwMode="auto">
          <a:xfrm>
            <a:off x="639763" y="712788"/>
            <a:ext cx="53721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7"/>
                </a:solidFill>
                <a:latin typeface="+mn-lt"/>
                <a:cs typeface="+mn-cs"/>
              </a:rPr>
              <a:t>A mixture contains two or more substances that are </a:t>
            </a:r>
            <a:r>
              <a:rPr lang="en-GB" sz="20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mixed</a:t>
            </a:r>
            <a:r>
              <a:rPr lang="en-GB" sz="2000" dirty="0">
                <a:solidFill>
                  <a:srgbClr val="FF6600"/>
                </a:solidFill>
                <a:latin typeface="+mn-lt"/>
                <a:cs typeface="+mn-cs"/>
              </a:rPr>
              <a:t> </a:t>
            </a:r>
            <a:r>
              <a:rPr lang="en-GB" sz="2000" dirty="0">
                <a:solidFill>
                  <a:srgbClr val="010067"/>
                </a:solidFill>
                <a:latin typeface="+mn-lt"/>
                <a:cs typeface="+mn-cs"/>
              </a:rPr>
              <a:t>together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7"/>
                </a:solidFill>
                <a:latin typeface="+mn-lt"/>
                <a:cs typeface="+mn-cs"/>
              </a:rPr>
              <a:t>but have not reacted with each other.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000" dirty="0">
              <a:solidFill>
                <a:srgbClr val="010067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10067"/>
                </a:solidFill>
                <a:latin typeface="+mn-lt"/>
                <a:cs typeface="+mn-cs"/>
              </a:rPr>
              <a:t>Sea water is a mixture of salts, water and other substances.</a:t>
            </a:r>
          </a:p>
        </p:txBody>
      </p:sp>
      <p:sp>
        <p:nvSpPr>
          <p:cNvPr id="4" name="Text Box 1034"/>
          <p:cNvSpPr txBox="1">
            <a:spLocks noChangeArrowheads="1"/>
          </p:cNvSpPr>
          <p:nvPr/>
        </p:nvSpPr>
        <p:spPr bwMode="auto">
          <a:xfrm>
            <a:off x="228600" y="2667000"/>
            <a:ext cx="86614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>
            <a:spAutoFit/>
          </a:bodyPr>
          <a:lstStyle>
            <a:lvl1pPr defTabSz="3619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3619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36195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361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000">
                <a:solidFill>
                  <a:srgbClr val="010067"/>
                </a:solidFill>
              </a:rPr>
              <a:t>A mixture is </a:t>
            </a:r>
            <a:r>
              <a:rPr lang="en-GB" sz="2000" u="sng">
                <a:solidFill>
                  <a:srgbClr val="010067"/>
                </a:solidFill>
              </a:rPr>
              <a:t>not</a:t>
            </a:r>
            <a:r>
              <a:rPr lang="en-GB" sz="2000">
                <a:solidFill>
                  <a:srgbClr val="010067"/>
                </a:solidFill>
              </a:rPr>
              <a:t> the same as a compound: </a:t>
            </a:r>
          </a:p>
          <a:p>
            <a:endParaRPr lang="en-GB" sz="2000">
              <a:solidFill>
                <a:srgbClr val="010067"/>
              </a:solidFill>
            </a:endParaRPr>
          </a:p>
          <a:p>
            <a:pPr>
              <a:buFontTx/>
              <a:buAutoNum type="arabicPeriod"/>
            </a:pPr>
            <a:r>
              <a:rPr lang="en-GB" sz="2000">
                <a:solidFill>
                  <a:srgbClr val="FF6600"/>
                </a:solidFill>
              </a:rPr>
              <a:t> </a:t>
            </a:r>
            <a:r>
              <a:rPr lang="en-GB" sz="2000">
                <a:solidFill>
                  <a:srgbClr val="010067"/>
                </a:solidFill>
              </a:rPr>
              <a:t>The proportions of the substances in a mixture are not fixed.</a:t>
            </a:r>
          </a:p>
          <a:p>
            <a:r>
              <a:rPr lang="en-GB" sz="2000">
                <a:solidFill>
                  <a:srgbClr val="010067"/>
                </a:solidFill>
              </a:rPr>
              <a:t>  </a:t>
            </a:r>
          </a:p>
          <a:p>
            <a:pPr>
              <a:buFontTx/>
              <a:buAutoNum type="arabicPeriod" startAt="2"/>
            </a:pPr>
            <a:r>
              <a:rPr lang="en-GB" sz="2000">
                <a:solidFill>
                  <a:srgbClr val="FF6600"/>
                </a:solidFill>
              </a:rPr>
              <a:t> </a:t>
            </a:r>
            <a:r>
              <a:rPr lang="en-GB" sz="2000">
                <a:solidFill>
                  <a:srgbClr val="010067"/>
                </a:solidFill>
              </a:rPr>
              <a:t>The properties of a mixture are often an “average” of the </a:t>
            </a:r>
          </a:p>
          <a:p>
            <a:r>
              <a:rPr lang="en-GB" sz="2000">
                <a:solidFill>
                  <a:srgbClr val="010067"/>
                </a:solidFill>
              </a:rPr>
              <a:t>	properties of its ingredients (e.g. a mixture of a black and 	white powder is grey).</a:t>
            </a:r>
          </a:p>
          <a:p>
            <a:endParaRPr lang="en-GB" sz="2000">
              <a:solidFill>
                <a:srgbClr val="010067"/>
              </a:solidFill>
            </a:endParaRPr>
          </a:p>
          <a:p>
            <a:r>
              <a:rPr lang="en-GB" sz="2000">
                <a:solidFill>
                  <a:srgbClr val="FF6600"/>
                </a:solidFill>
              </a:rPr>
              <a:t>3.</a:t>
            </a:r>
            <a:r>
              <a:rPr lang="en-GB" sz="2000">
                <a:solidFill>
                  <a:srgbClr val="010067"/>
                </a:solidFill>
              </a:rPr>
              <a:t> The substances in a mixture are just mixed, not chemically 	joined, and so it is usually quite easy to separate the ingredients (e.g. it is easy to get salt from sea water).</a:t>
            </a:r>
          </a:p>
          <a:p>
            <a:endParaRPr lang="en-GB">
              <a:solidFill>
                <a:srgbClr val="01006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27063" y="703263"/>
            <a:ext cx="77612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solidFill>
                  <a:srgbClr val="010067"/>
                </a:solidFill>
              </a:rPr>
              <a:t>Liquids that </a:t>
            </a:r>
            <a:r>
              <a:rPr lang="en-US" sz="2400" u="sng">
                <a:solidFill>
                  <a:srgbClr val="010067"/>
                </a:solidFill>
              </a:rPr>
              <a:t>do not mix</a:t>
            </a:r>
            <a:r>
              <a:rPr lang="en-US" sz="2400">
                <a:solidFill>
                  <a:srgbClr val="010067"/>
                </a:solidFill>
              </a:rPr>
              <a:t> are described as </a:t>
            </a:r>
            <a:r>
              <a:rPr lang="en-US" sz="2400">
                <a:solidFill>
                  <a:srgbClr val="FF6600"/>
                </a:solidFill>
              </a:rPr>
              <a:t>immiscible</a:t>
            </a:r>
            <a:r>
              <a:rPr lang="en-US" sz="2400">
                <a:solidFill>
                  <a:srgbClr val="010067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10067"/>
                </a:solidFill>
              </a:rPr>
              <a:t>Examples of immiscible liquids are water with oil and water with petrol. 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010067"/>
                </a:solidFill>
              </a:rPr>
              <a:t>On a small scale, immiscible liquids can be separated by simply removing the top layer using a pipette.</a:t>
            </a:r>
          </a:p>
        </p:txBody>
      </p:sp>
      <p:sp>
        <p:nvSpPr>
          <p:cNvPr id="3" name="Rectangle 51"/>
          <p:cNvSpPr txBox="1">
            <a:spLocks noChangeArrowheads="1"/>
          </p:cNvSpPr>
          <p:nvPr/>
        </p:nvSpPr>
        <p:spPr>
          <a:xfrm>
            <a:off x="0" y="0"/>
            <a:ext cx="6516688" cy="5492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Separating immiscible liquids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048000"/>
            <a:ext cx="708977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0"/>
            <a:ext cx="7812088" cy="54927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Properties of elements and compounds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8158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>
                <a:solidFill>
                  <a:srgbClr val="010066"/>
                </a:solidFill>
              </a:rPr>
              <a:t>Why is it safe to put sodium chloride on fish and chips… </a:t>
            </a:r>
          </a:p>
          <a:p>
            <a:r>
              <a:rPr lang="en-GB">
                <a:solidFill>
                  <a:srgbClr val="010066"/>
                </a:solidFill>
              </a:rPr>
              <a:t>…but not safe to use sodium and chlorine?</a:t>
            </a:r>
          </a:p>
        </p:txBody>
      </p:sp>
      <p:pic>
        <p:nvPicPr>
          <p:cNvPr id="4" name="Picture 4" descr="8Fa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35623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8Fb_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35052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899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>
                <a:solidFill>
                  <a:srgbClr val="010067"/>
                </a:solidFill>
              </a:rPr>
              <a:t>Liquids that </a:t>
            </a:r>
            <a:r>
              <a:rPr lang="en-US" sz="2400" u="sng">
                <a:solidFill>
                  <a:srgbClr val="010067"/>
                </a:solidFill>
              </a:rPr>
              <a:t>do mix</a:t>
            </a:r>
            <a:r>
              <a:rPr lang="en-US" sz="2400">
                <a:solidFill>
                  <a:srgbClr val="010067"/>
                </a:solidFill>
              </a:rPr>
              <a:t> are described as </a:t>
            </a:r>
            <a:r>
              <a:rPr lang="en-US" sz="2400">
                <a:solidFill>
                  <a:srgbClr val="FF6600"/>
                </a:solidFill>
              </a:rPr>
              <a:t>miscible</a:t>
            </a:r>
            <a:r>
              <a:rPr lang="en-US" sz="2400">
                <a:solidFill>
                  <a:srgbClr val="010067"/>
                </a:solidFill>
              </a:rPr>
              <a:t>.</a:t>
            </a:r>
          </a:p>
          <a:p>
            <a:endParaRPr lang="en-US" sz="2400" u="sng">
              <a:solidFill>
                <a:srgbClr val="010067"/>
              </a:solidFill>
            </a:endParaRPr>
          </a:p>
          <a:p>
            <a:r>
              <a:rPr lang="en-US" sz="2400">
                <a:solidFill>
                  <a:srgbClr val="010067"/>
                </a:solidFill>
              </a:rPr>
              <a:t>Examples of miscible liquids are water with alcohol and </a:t>
            </a:r>
          </a:p>
          <a:p>
            <a:r>
              <a:rPr lang="en-US" sz="2400">
                <a:solidFill>
                  <a:srgbClr val="010067"/>
                </a:solidFill>
              </a:rPr>
              <a:t>petrol with kerosene.</a:t>
            </a:r>
          </a:p>
          <a:p>
            <a:r>
              <a:rPr lang="en-US" sz="2400">
                <a:solidFill>
                  <a:srgbClr val="010067"/>
                </a:solidFill>
              </a:rPr>
              <a:t>  </a:t>
            </a:r>
          </a:p>
          <a:p>
            <a:r>
              <a:rPr lang="en-US" sz="2400">
                <a:solidFill>
                  <a:srgbClr val="010067"/>
                </a:solidFill>
              </a:rPr>
              <a:t>Miscible liquids can be separated by heating them to boiling. The components of the mixture have different boiling points and so will boil off at different temperatures.</a:t>
            </a:r>
          </a:p>
          <a:p>
            <a:endParaRPr lang="en-US" sz="2400">
              <a:solidFill>
                <a:srgbClr val="010067"/>
              </a:solidFill>
            </a:endParaRPr>
          </a:p>
          <a:p>
            <a:r>
              <a:rPr lang="en-US" sz="2400">
                <a:solidFill>
                  <a:srgbClr val="010067"/>
                </a:solidFill>
              </a:rPr>
              <a:t>A condenser is used to recover the liquids as they boil off. This piece of apparatus is a tube that has cold water circulating around the outside. It cools down vapours and condenses them back to a liquid. </a:t>
            </a:r>
          </a:p>
          <a:p>
            <a:endParaRPr lang="en-US" sz="2400">
              <a:solidFill>
                <a:srgbClr val="010067"/>
              </a:solidFill>
            </a:endParaRPr>
          </a:p>
          <a:p>
            <a:r>
              <a:rPr lang="en-US" sz="2400">
                <a:solidFill>
                  <a:srgbClr val="010067"/>
                </a:solidFill>
              </a:rPr>
              <a:t>Substances with low boiling points are collected first, while those with higher boiling points are collected later.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838200" y="152400"/>
            <a:ext cx="6516688" cy="5492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Separating miscible liquids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9"/>
          <p:cNvSpPr txBox="1">
            <a:spLocks noChangeArrowheads="1"/>
          </p:cNvSpPr>
          <p:nvPr/>
        </p:nvSpPr>
        <p:spPr>
          <a:xfrm>
            <a:off x="0" y="0"/>
            <a:ext cx="7380288" cy="5492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Separating mixtures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20713" y="701675"/>
            <a:ext cx="6313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>
                <a:solidFill>
                  <a:srgbClr val="010067"/>
                </a:solidFill>
              </a:rPr>
              <a:t>How can each mixture be separated?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752600"/>
            <a:ext cx="73723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7"/>
          <p:cNvSpPr>
            <a:spLocks noChangeArrowheads="1"/>
          </p:cNvSpPr>
          <p:nvPr/>
        </p:nvSpPr>
        <p:spPr bwMode="auto">
          <a:xfrm>
            <a:off x="2209800" y="381000"/>
            <a:ext cx="4192588" cy="681038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            Summary 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457200" y="1219200"/>
            <a:ext cx="84788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atom –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>
                <a:solidFill>
                  <a:srgbClr val="010066"/>
                </a:solidFill>
              </a:rPr>
              <a:t>The smallest particle that can exist on its own.</a:t>
            </a:r>
          </a:p>
          <a:p>
            <a:pPr>
              <a:lnSpc>
                <a:spcPct val="85000"/>
              </a:lnSpc>
            </a:pPr>
            <a:endParaRPr lang="en-GB" sz="1200">
              <a:solidFill>
                <a:srgbClr val="010066"/>
              </a:solidFill>
            </a:endParaRPr>
          </a:p>
          <a:p>
            <a:pPr>
              <a:lnSpc>
                <a:spcPct val="85000"/>
              </a:lnSpc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boiling point –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>
                <a:solidFill>
                  <a:srgbClr val="010067"/>
                </a:solidFill>
              </a:rPr>
              <a:t>Temperature at which a pure liquid becomes a gas.</a:t>
            </a:r>
          </a:p>
          <a:p>
            <a:pPr>
              <a:lnSpc>
                <a:spcPct val="85000"/>
              </a:lnSpc>
            </a:pPr>
            <a:endParaRPr lang="en-GB" sz="1200">
              <a:solidFill>
                <a:srgbClr val="010066"/>
              </a:solidFill>
            </a:endParaRPr>
          </a:p>
          <a:p>
            <a:pPr>
              <a:lnSpc>
                <a:spcPct val="85000"/>
              </a:lnSpc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compound –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>
                <a:solidFill>
                  <a:srgbClr val="010066"/>
                </a:solidFill>
              </a:rPr>
              <a:t>Substance made up of two or more different types of atoms that are chemically joined together.</a:t>
            </a:r>
          </a:p>
          <a:p>
            <a:pPr>
              <a:lnSpc>
                <a:spcPct val="85000"/>
              </a:lnSpc>
            </a:pPr>
            <a:endParaRPr lang="en-GB" sz="1200">
              <a:solidFill>
                <a:srgbClr val="010066"/>
              </a:solidFill>
            </a:endParaRPr>
          </a:p>
          <a:p>
            <a:pPr>
              <a:lnSpc>
                <a:spcPct val="85000"/>
              </a:lnSpc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element –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>
                <a:solidFill>
                  <a:srgbClr val="010066"/>
                </a:solidFill>
              </a:rPr>
              <a:t>Substance made up of only one type of atom.</a:t>
            </a:r>
          </a:p>
          <a:p>
            <a:pPr>
              <a:lnSpc>
                <a:spcPct val="85000"/>
              </a:lnSpc>
            </a:pPr>
            <a:endParaRPr lang="en-GB" sz="1200">
              <a:solidFill>
                <a:srgbClr val="010066"/>
              </a:solidFill>
            </a:endParaRP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formula –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>
                <a:solidFill>
                  <a:srgbClr val="010066"/>
                </a:solidFill>
              </a:rPr>
              <a:t>The symbols and numbers that represent the ratio of different atoms in a substance.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endParaRPr lang="en-GB" sz="1200">
              <a:solidFill>
                <a:srgbClr val="010066"/>
              </a:solidFill>
            </a:endParaRP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immiscible – </a:t>
            </a:r>
            <a:r>
              <a:rPr lang="en-GB">
                <a:solidFill>
                  <a:srgbClr val="010066"/>
                </a:solidFill>
              </a:rPr>
              <a:t>Liquids which do not mix.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endParaRPr lang="en-GB" sz="1200">
              <a:solidFill>
                <a:srgbClr val="010066"/>
              </a:solidFill>
            </a:endParaRP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miscible – </a:t>
            </a:r>
            <a:r>
              <a:rPr lang="en-GB">
                <a:solidFill>
                  <a:srgbClr val="010066"/>
                </a:solidFill>
              </a:rPr>
              <a:t>Liquids which do mix.</a:t>
            </a:r>
          </a:p>
          <a:p>
            <a:pPr>
              <a:lnSpc>
                <a:spcPct val="85000"/>
              </a:lnSpc>
              <a:buFont typeface="Wingdings" pitchFamily="2" charset="2"/>
              <a:buNone/>
            </a:pPr>
            <a:endParaRPr lang="en-GB" sz="1000">
              <a:solidFill>
                <a:srgbClr val="010066"/>
              </a:solidFill>
            </a:endParaRPr>
          </a:p>
          <a:p>
            <a:pPr>
              <a:lnSpc>
                <a:spcPct val="85000"/>
              </a:lnSpc>
            </a:pPr>
            <a:r>
              <a:rPr lang="en-GB" sz="2800">
                <a:solidFill>
                  <a:srgbClr val="FF6600"/>
                </a:solidFill>
                <a:sym typeface="Webdings" pitchFamily="18" charset="2"/>
              </a:rPr>
              <a:t></a:t>
            </a:r>
            <a:r>
              <a:rPr lang="en-GB" sz="2800">
                <a:solidFill>
                  <a:srgbClr val="FF6600"/>
                </a:solidFill>
              </a:rPr>
              <a:t>mixture –</a:t>
            </a:r>
            <a:r>
              <a:rPr lang="en-GB" sz="2000">
                <a:solidFill>
                  <a:srgbClr val="010066"/>
                </a:solidFill>
              </a:rPr>
              <a:t> </a:t>
            </a:r>
            <a:r>
              <a:rPr lang="en-GB">
                <a:solidFill>
                  <a:srgbClr val="010066"/>
                </a:solidFill>
              </a:rPr>
              <a:t>Two or more substances that are mixed but </a:t>
            </a:r>
          </a:p>
          <a:p>
            <a:pPr>
              <a:lnSpc>
                <a:spcPct val="85000"/>
              </a:lnSpc>
            </a:pPr>
            <a:r>
              <a:rPr lang="en-GB">
                <a:solidFill>
                  <a:srgbClr val="010066"/>
                </a:solidFill>
              </a:rPr>
              <a:t>	not chemically joined together.</a:t>
            </a:r>
            <a:endParaRPr lang="en-GB" sz="1000">
              <a:solidFill>
                <a:srgbClr val="01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 txBox="1">
            <a:spLocks noChangeArrowheads="1"/>
          </p:cNvSpPr>
          <p:nvPr/>
        </p:nvSpPr>
        <p:spPr>
          <a:xfrm>
            <a:off x="0" y="0"/>
            <a:ext cx="7885113" cy="549275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      </a:t>
            </a:r>
            <a:r>
              <a:rPr lang="en-GB" sz="4000" dirty="0">
                <a:latin typeface="+mj-lt"/>
                <a:ea typeface="+mj-ea"/>
                <a:cs typeface="+mj-cs"/>
              </a:rPr>
              <a:t>Atoms in elements and compounds</a:t>
            </a: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381000" y="1600200"/>
            <a:ext cx="8531225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10067"/>
                </a:solidFill>
              </a:rPr>
              <a:t>Elements are materials made up of one type of atom only.</a:t>
            </a: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533400" y="2286000"/>
            <a:ext cx="4030663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7"/>
                </a:solidFill>
              </a:rPr>
              <a:t>The element, hydrogen, exists as molecules. 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010067"/>
                </a:solidFill>
              </a:rPr>
              <a:t>Each hydrogen molecule is made up of two hydrogen atoms joined together.</a:t>
            </a: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638800" y="2133600"/>
            <a:ext cx="2606675" cy="1447800"/>
            <a:chOff x="3379" y="799"/>
            <a:chExt cx="1834" cy="1147"/>
          </a:xfrm>
        </p:grpSpPr>
        <p:pic>
          <p:nvPicPr>
            <p:cNvPr id="4104" name="Picture 55" descr="molecule4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799"/>
              <a:ext cx="1834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Text Box 56"/>
            <p:cNvSpPr txBox="1">
              <a:spLocks noChangeArrowheads="1"/>
            </p:cNvSpPr>
            <p:nvPr/>
          </p:nvSpPr>
          <p:spPr bwMode="auto">
            <a:xfrm>
              <a:off x="3651" y="1034"/>
              <a:ext cx="48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GB" sz="6400"/>
                <a:t>H</a:t>
              </a:r>
            </a:p>
          </p:txBody>
        </p:sp>
        <p:sp>
          <p:nvSpPr>
            <p:cNvPr id="4106" name="Text Box 57"/>
            <p:cNvSpPr txBox="1">
              <a:spLocks noChangeArrowheads="1"/>
            </p:cNvSpPr>
            <p:nvPr/>
          </p:nvSpPr>
          <p:spPr bwMode="auto">
            <a:xfrm>
              <a:off x="4398" y="1034"/>
              <a:ext cx="48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GB" sz="6400"/>
                <a:t>H</a:t>
              </a:r>
            </a:p>
          </p:txBody>
        </p:sp>
      </p:grp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620713" y="4035425"/>
            <a:ext cx="444341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7"/>
                </a:solidFill>
              </a:rPr>
              <a:t>The compound, water, exists as molecules.</a:t>
            </a:r>
            <a:r>
              <a:rPr lang="en-GB"/>
              <a:t> </a:t>
            </a:r>
          </a:p>
          <a:p>
            <a:pPr>
              <a:spcBef>
                <a:spcPct val="50000"/>
              </a:spcBef>
            </a:pPr>
            <a:r>
              <a:rPr lang="en-GB">
                <a:solidFill>
                  <a:srgbClr val="010067"/>
                </a:solidFill>
              </a:rPr>
              <a:t>Each water molecule</a:t>
            </a:r>
            <a:r>
              <a:rPr lang="en-GB"/>
              <a:t> </a:t>
            </a:r>
            <a:r>
              <a:rPr lang="en-GB">
                <a:solidFill>
                  <a:srgbClr val="010067"/>
                </a:solidFill>
              </a:rPr>
              <a:t>consists of two hydrogen atoms joined to one oxygen atom.</a:t>
            </a:r>
          </a:p>
        </p:txBody>
      </p:sp>
      <p:pic>
        <p:nvPicPr>
          <p:cNvPr id="10" name="Picture 58" descr="watermolecule_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68738"/>
            <a:ext cx="3059113" cy="239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 txBox="1">
            <a:spLocks noChangeArrowheads="1"/>
          </p:cNvSpPr>
          <p:nvPr/>
        </p:nvSpPr>
        <p:spPr>
          <a:xfrm>
            <a:off x="0" y="0"/>
            <a:ext cx="8316913" cy="5492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Making a compound – water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54050" y="701675"/>
            <a:ext cx="8267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>
                <a:solidFill>
                  <a:srgbClr val="010067"/>
                </a:solidFill>
                <a:latin typeface="Comic Sans MS" pitchFamily="66" charset="0"/>
              </a:rPr>
              <a:t>A compound is made when atoms of different elements react and join together. </a:t>
            </a:r>
          </a:p>
          <a:p>
            <a:r>
              <a:rPr lang="en-US">
                <a:solidFill>
                  <a:srgbClr val="010067"/>
                </a:solidFill>
                <a:latin typeface="Comic Sans MS" pitchFamily="66" charset="0"/>
              </a:rPr>
              <a:t>For example, water is produced from the chemical reaction between hydrogen and oxygen.</a:t>
            </a:r>
            <a:endParaRPr lang="en-US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62000" y="1828800"/>
            <a:ext cx="7127875" cy="641350"/>
            <a:chOff x="477" y="1543"/>
            <a:chExt cx="4490" cy="404"/>
          </a:xfrm>
        </p:grpSpPr>
        <p:sp>
          <p:nvSpPr>
            <p:cNvPr id="5128" name="AutoShape 29"/>
            <p:cNvSpPr>
              <a:spLocks noChangeArrowheads="1"/>
            </p:cNvSpPr>
            <p:nvPr/>
          </p:nvSpPr>
          <p:spPr bwMode="auto">
            <a:xfrm>
              <a:off x="477" y="1553"/>
              <a:ext cx="1088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sz="2800">
                  <a:solidFill>
                    <a:srgbClr val="010067"/>
                  </a:solidFill>
                </a:rPr>
                <a:t>hydrogen</a:t>
              </a:r>
            </a:p>
          </p:txBody>
        </p:sp>
        <p:sp>
          <p:nvSpPr>
            <p:cNvPr id="5129" name="AutoShape 30"/>
            <p:cNvSpPr>
              <a:spLocks noChangeArrowheads="1"/>
            </p:cNvSpPr>
            <p:nvPr/>
          </p:nvSpPr>
          <p:spPr bwMode="auto">
            <a:xfrm>
              <a:off x="1998" y="1553"/>
              <a:ext cx="907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sz="2800">
                  <a:solidFill>
                    <a:srgbClr val="010067"/>
                  </a:solidFill>
                </a:rPr>
                <a:t>oxygen</a:t>
              </a:r>
            </a:p>
          </p:txBody>
        </p:sp>
        <p:sp>
          <p:nvSpPr>
            <p:cNvPr id="5130" name="AutoShape 31"/>
            <p:cNvSpPr>
              <a:spLocks noChangeArrowheads="1"/>
            </p:cNvSpPr>
            <p:nvPr/>
          </p:nvSpPr>
          <p:spPr bwMode="auto">
            <a:xfrm>
              <a:off x="4241" y="1553"/>
              <a:ext cx="726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sz="2800">
                  <a:solidFill>
                    <a:srgbClr val="010067"/>
                  </a:solidFill>
                </a:rPr>
                <a:t>water</a:t>
              </a:r>
            </a:p>
          </p:txBody>
        </p:sp>
        <p:sp>
          <p:nvSpPr>
            <p:cNvPr id="5131" name="Text Box 33"/>
            <p:cNvSpPr txBox="1">
              <a:spLocks noChangeArrowheads="1"/>
            </p:cNvSpPr>
            <p:nvPr/>
          </p:nvSpPr>
          <p:spPr bwMode="auto">
            <a:xfrm>
              <a:off x="1611" y="1543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600">
                  <a:solidFill>
                    <a:srgbClr val="010067"/>
                  </a:solidFill>
                </a:rPr>
                <a:t>+</a:t>
              </a:r>
            </a:p>
          </p:txBody>
        </p:sp>
        <p:sp>
          <p:nvSpPr>
            <p:cNvPr id="5132" name="AutoShape 47"/>
            <p:cNvSpPr>
              <a:spLocks noChangeArrowheads="1"/>
            </p:cNvSpPr>
            <p:nvPr/>
          </p:nvSpPr>
          <p:spPr bwMode="auto">
            <a:xfrm>
              <a:off x="3016" y="1634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rgbClr val="010067"/>
            </a:solidFill>
            <a:ln w="9525">
              <a:solidFill>
                <a:srgbClr val="0100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86075"/>
            <a:ext cx="68580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663575" y="4865688"/>
            <a:ext cx="8137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GB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Two hydrogen molecules react with one oxygen molecule to produce two molecules of water.</a:t>
            </a: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655638" y="5762625"/>
            <a:ext cx="78771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7"/>
                </a:solidFill>
              </a:rPr>
              <a:t>Why does water have different properties to its elements?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 txBox="1">
            <a:spLocks noChangeArrowheads="1"/>
          </p:cNvSpPr>
          <p:nvPr/>
        </p:nvSpPr>
        <p:spPr>
          <a:xfrm>
            <a:off x="0" y="0"/>
            <a:ext cx="8459788" cy="549275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Properties of a compound</a:t>
            </a:r>
            <a:r>
              <a:rPr lang="en-GB" sz="1400">
                <a:latin typeface="+mj-lt"/>
                <a:ea typeface="+mj-ea"/>
                <a:cs typeface="+mj-cs"/>
              </a:rPr>
              <a:t> </a:t>
            </a:r>
            <a:r>
              <a:rPr lang="en-GB" sz="4400">
                <a:latin typeface="+mj-lt"/>
                <a:ea typeface="+mj-ea"/>
                <a:cs typeface="+mj-cs"/>
              </a:rPr>
              <a:t>–</a:t>
            </a:r>
            <a:r>
              <a:rPr lang="en-GB" sz="1400">
                <a:latin typeface="+mj-lt"/>
                <a:ea typeface="+mj-ea"/>
                <a:cs typeface="+mj-cs"/>
              </a:rPr>
              <a:t> </a:t>
            </a:r>
            <a:r>
              <a:rPr lang="en-GB" sz="4400">
                <a:latin typeface="+mj-lt"/>
                <a:ea typeface="+mj-ea"/>
                <a:cs typeface="+mj-cs"/>
              </a:rPr>
              <a:t>carbon dioxide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611188" y="692150"/>
            <a:ext cx="8208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7"/>
                </a:solidFill>
              </a:rPr>
              <a:t>A compound has different properties to the elements from which it is made because the atoms are joined differently.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84213" y="1628775"/>
            <a:ext cx="8135937" cy="641350"/>
            <a:chOff x="431" y="1026"/>
            <a:chExt cx="5125" cy="404"/>
          </a:xfrm>
        </p:grpSpPr>
        <p:sp>
          <p:nvSpPr>
            <p:cNvPr id="6167" name="AutoShape 21"/>
            <p:cNvSpPr>
              <a:spLocks noChangeArrowheads="1"/>
            </p:cNvSpPr>
            <p:nvPr/>
          </p:nvSpPr>
          <p:spPr bwMode="auto">
            <a:xfrm>
              <a:off x="431" y="1036"/>
              <a:ext cx="1088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sz="2800">
                  <a:solidFill>
                    <a:srgbClr val="010067"/>
                  </a:solidFill>
                </a:rPr>
                <a:t>carbon</a:t>
              </a:r>
            </a:p>
          </p:txBody>
        </p:sp>
        <p:sp>
          <p:nvSpPr>
            <p:cNvPr id="6168" name="AutoShape 22"/>
            <p:cNvSpPr>
              <a:spLocks noChangeArrowheads="1"/>
            </p:cNvSpPr>
            <p:nvPr/>
          </p:nvSpPr>
          <p:spPr bwMode="auto">
            <a:xfrm>
              <a:off x="2088" y="1036"/>
              <a:ext cx="907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sz="2800">
                  <a:solidFill>
                    <a:srgbClr val="010067"/>
                  </a:solidFill>
                </a:rPr>
                <a:t>oxygen</a:t>
              </a:r>
            </a:p>
          </p:txBody>
        </p:sp>
        <p:sp>
          <p:nvSpPr>
            <p:cNvPr id="6169" name="AutoShape 23"/>
            <p:cNvSpPr>
              <a:spLocks noChangeArrowheads="1"/>
            </p:cNvSpPr>
            <p:nvPr/>
          </p:nvSpPr>
          <p:spPr bwMode="auto">
            <a:xfrm>
              <a:off x="3833" y="1036"/>
              <a:ext cx="1723" cy="36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GB" sz="2800">
                  <a:solidFill>
                    <a:srgbClr val="010067"/>
                  </a:solidFill>
                </a:rPr>
                <a:t>carbon dioxide</a:t>
              </a:r>
            </a:p>
          </p:txBody>
        </p:sp>
        <p:sp>
          <p:nvSpPr>
            <p:cNvPr id="6170" name="AutoShape 24"/>
            <p:cNvSpPr>
              <a:spLocks noChangeArrowheads="1"/>
            </p:cNvSpPr>
            <p:nvPr/>
          </p:nvSpPr>
          <p:spPr bwMode="auto">
            <a:xfrm>
              <a:off x="3198" y="1139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rgbClr val="010067"/>
            </a:solidFill>
            <a:ln w="9525">
              <a:solidFill>
                <a:srgbClr val="0100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Text Box 40"/>
            <p:cNvSpPr txBox="1">
              <a:spLocks noChangeArrowheads="1"/>
            </p:cNvSpPr>
            <p:nvPr/>
          </p:nvSpPr>
          <p:spPr bwMode="auto">
            <a:xfrm>
              <a:off x="1610" y="1026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600">
                  <a:solidFill>
                    <a:srgbClr val="010067"/>
                  </a:solidFill>
                </a:rPr>
                <a:t>+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457200" y="2438400"/>
            <a:ext cx="8343900" cy="2465388"/>
            <a:chOff x="334" y="1389"/>
            <a:chExt cx="5256" cy="1553"/>
          </a:xfrm>
        </p:grpSpPr>
        <p:sp>
          <p:nvSpPr>
            <p:cNvPr id="6159" name="Text Box 2"/>
            <p:cNvSpPr txBox="1">
              <a:spLocks noChangeArrowheads="1"/>
            </p:cNvSpPr>
            <p:nvPr/>
          </p:nvSpPr>
          <p:spPr bwMode="auto">
            <a:xfrm>
              <a:off x="334" y="2290"/>
              <a:ext cx="127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>
                  <a:solidFill>
                    <a:srgbClr val="010067"/>
                  </a:solidFill>
                </a:rPr>
                <a:t>Black solid used as fuel.</a:t>
              </a:r>
            </a:p>
          </p:txBody>
        </p:sp>
        <p:sp>
          <p:nvSpPr>
            <p:cNvPr id="6160" name="Text Box 3"/>
            <p:cNvSpPr txBox="1">
              <a:spLocks noChangeArrowheads="1"/>
            </p:cNvSpPr>
            <p:nvPr/>
          </p:nvSpPr>
          <p:spPr bwMode="auto">
            <a:xfrm>
              <a:off x="1701" y="2290"/>
              <a:ext cx="1587" cy="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>
                  <a:solidFill>
                    <a:srgbClr val="010067"/>
                  </a:solidFill>
                </a:rPr>
                <a:t>Colourless gas in which many substances burn.</a:t>
              </a:r>
            </a:p>
          </p:txBody>
        </p:sp>
        <p:sp>
          <p:nvSpPr>
            <p:cNvPr id="6161" name="Text Box 4"/>
            <p:cNvSpPr txBox="1">
              <a:spLocks noChangeArrowheads="1"/>
            </p:cNvSpPr>
            <p:nvPr/>
          </p:nvSpPr>
          <p:spPr bwMode="auto">
            <a:xfrm>
              <a:off x="3730" y="2296"/>
              <a:ext cx="1860" cy="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GB">
                  <a:solidFill>
                    <a:srgbClr val="010067"/>
                  </a:solidFill>
                </a:rPr>
                <a:t>Colourless gas used in fizzy drinks and fire extinguishers.</a:t>
              </a:r>
            </a:p>
          </p:txBody>
        </p:sp>
        <p:graphicFrame>
          <p:nvGraphicFramePr>
            <p:cNvPr id="6162" name="Object 5"/>
            <p:cNvGraphicFramePr>
              <a:graphicFrameLocks noChangeAspect="1"/>
            </p:cNvGraphicFramePr>
            <p:nvPr/>
          </p:nvGraphicFramePr>
          <p:xfrm>
            <a:off x="4418" y="1389"/>
            <a:ext cx="367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name="Picture Publisher Image" r:id="rId3" imgW="523810" imgH="1419048" progId="PictPub.Image.7">
                    <p:embed/>
                  </p:oleObj>
                </mc:Choice>
                <mc:Fallback>
                  <p:oleObj name="Picture Publisher Image" r:id="rId3" imgW="523810" imgH="1419048" progId="PictPub.Image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" y="1389"/>
                          <a:ext cx="367" cy="9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20"/>
            <p:cNvGraphicFramePr>
              <a:graphicFrameLocks noChangeAspect="1"/>
            </p:cNvGraphicFramePr>
            <p:nvPr/>
          </p:nvGraphicFramePr>
          <p:xfrm>
            <a:off x="2109" y="1488"/>
            <a:ext cx="862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Picture Publisher Image" r:id="rId5" imgW="743054" imgH="657317" progId="PictPub.Image.7">
                    <p:embed/>
                  </p:oleObj>
                </mc:Choice>
                <mc:Fallback>
                  <p:oleObj name="Picture Publisher Image" r:id="rId5" imgW="743054" imgH="657317" progId="PictPub.Image.7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488"/>
                          <a:ext cx="862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Text Box 25"/>
            <p:cNvSpPr txBox="1">
              <a:spLocks noChangeArrowheads="1"/>
            </p:cNvSpPr>
            <p:nvPr/>
          </p:nvSpPr>
          <p:spPr bwMode="auto">
            <a:xfrm>
              <a:off x="1610" y="1646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600">
                  <a:solidFill>
                    <a:srgbClr val="010067"/>
                  </a:solidFill>
                </a:rPr>
                <a:t>+</a:t>
              </a:r>
            </a:p>
          </p:txBody>
        </p:sp>
        <p:pic>
          <p:nvPicPr>
            <p:cNvPr id="6165" name="Picture 39" descr="coa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58" r="14174"/>
            <a:stretch>
              <a:fillRect/>
            </a:stretch>
          </p:blipFill>
          <p:spPr bwMode="auto">
            <a:xfrm>
              <a:off x="451" y="1416"/>
              <a:ext cx="1011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6" name="AutoShape 41"/>
            <p:cNvSpPr>
              <a:spLocks noChangeArrowheads="1"/>
            </p:cNvSpPr>
            <p:nvPr/>
          </p:nvSpPr>
          <p:spPr bwMode="auto">
            <a:xfrm>
              <a:off x="3198" y="1752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rgbClr val="010067"/>
            </a:solidFill>
            <a:ln w="9525">
              <a:solidFill>
                <a:srgbClr val="0100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766763" y="4724400"/>
            <a:ext cx="8053387" cy="1428750"/>
            <a:chOff x="483" y="2976"/>
            <a:chExt cx="5073" cy="900"/>
          </a:xfrm>
        </p:grpSpPr>
        <p:pic>
          <p:nvPicPr>
            <p:cNvPr id="6151" name="Picture 30" descr="molecule4b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" y="3066"/>
              <a:ext cx="1202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2" name="Text Box 31"/>
            <p:cNvSpPr txBox="1">
              <a:spLocks noChangeArrowheads="1"/>
            </p:cNvSpPr>
            <p:nvPr/>
          </p:nvSpPr>
          <p:spPr bwMode="auto">
            <a:xfrm>
              <a:off x="1565" y="3253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GB" sz="3600">
                  <a:solidFill>
                    <a:srgbClr val="010067"/>
                  </a:solidFill>
                </a:rPr>
                <a:t>+</a:t>
              </a:r>
            </a:p>
          </p:txBody>
        </p:sp>
        <p:sp>
          <p:nvSpPr>
            <p:cNvPr id="6153" name="Text Box 36"/>
            <p:cNvSpPr txBox="1">
              <a:spLocks noChangeArrowheads="1"/>
            </p:cNvSpPr>
            <p:nvPr/>
          </p:nvSpPr>
          <p:spPr bwMode="auto">
            <a:xfrm>
              <a:off x="2140" y="3214"/>
              <a:ext cx="36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GB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6154" name="Text Box 37"/>
            <p:cNvSpPr txBox="1">
              <a:spLocks noChangeArrowheads="1"/>
            </p:cNvSpPr>
            <p:nvPr/>
          </p:nvSpPr>
          <p:spPr bwMode="auto">
            <a:xfrm>
              <a:off x="2606" y="3214"/>
              <a:ext cx="36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GB" sz="4000">
                  <a:solidFill>
                    <a:schemeClr val="bg1"/>
                  </a:solidFill>
                </a:rPr>
                <a:t>O</a:t>
              </a:r>
            </a:p>
          </p:txBody>
        </p:sp>
        <p:pic>
          <p:nvPicPr>
            <p:cNvPr id="6155" name="Picture 38" descr="carbon_dioxide_RC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" y="3015"/>
              <a:ext cx="1755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6" name="Picture 42" descr="8E_atom_carbon_RC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" y="2976"/>
              <a:ext cx="9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7" name="Text Box 43"/>
            <p:cNvSpPr txBox="1">
              <a:spLocks noChangeArrowheads="1"/>
            </p:cNvSpPr>
            <p:nvPr/>
          </p:nvSpPr>
          <p:spPr bwMode="auto">
            <a:xfrm>
              <a:off x="745" y="3214"/>
              <a:ext cx="3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GB" sz="40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158" name="AutoShape 44"/>
            <p:cNvSpPr>
              <a:spLocks noChangeArrowheads="1"/>
            </p:cNvSpPr>
            <p:nvPr/>
          </p:nvSpPr>
          <p:spPr bwMode="auto">
            <a:xfrm>
              <a:off x="3198" y="3385"/>
              <a:ext cx="544" cy="181"/>
            </a:xfrm>
            <a:prstGeom prst="rightArrow">
              <a:avLst>
                <a:gd name="adj1" fmla="val 50000"/>
                <a:gd name="adj2" fmla="val 75138"/>
              </a:avLst>
            </a:prstGeom>
            <a:solidFill>
              <a:srgbClr val="010067"/>
            </a:solidFill>
            <a:ln w="9525">
              <a:solidFill>
                <a:srgbClr val="0100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914400" y="0"/>
            <a:ext cx="6516688" cy="5492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A compound is </a:t>
            </a:r>
            <a:r>
              <a:rPr lang="en-GB" sz="4400" u="sng">
                <a:latin typeface="+mj-lt"/>
                <a:ea typeface="+mj-ea"/>
                <a:cs typeface="+mj-cs"/>
              </a:rPr>
              <a:t>not</a:t>
            </a:r>
            <a:r>
              <a:rPr lang="en-GB" sz="4400">
                <a:latin typeface="+mj-lt"/>
                <a:ea typeface="+mj-ea"/>
                <a:cs typeface="+mj-cs"/>
              </a:rPr>
              <a:t> a mixture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642938" y="1096963"/>
            <a:ext cx="4433887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>
                <a:solidFill>
                  <a:srgbClr val="010067"/>
                </a:solidFill>
              </a:rPr>
              <a:t>The atoms in a </a:t>
            </a:r>
            <a:r>
              <a:rPr lang="en-GB">
                <a:solidFill>
                  <a:srgbClr val="FF6600"/>
                </a:solidFill>
              </a:rPr>
              <a:t>mixture</a:t>
            </a:r>
            <a:r>
              <a:rPr lang="en-GB">
                <a:solidFill>
                  <a:srgbClr val="010067"/>
                </a:solidFill>
              </a:rPr>
              <a:t> of hydrogen gas and oxygen gas, which have not reacted </a:t>
            </a:r>
          </a:p>
          <a:p>
            <a:r>
              <a:rPr lang="en-GB">
                <a:solidFill>
                  <a:srgbClr val="010067"/>
                </a:solidFill>
              </a:rPr>
              <a:t>with each other, look like this…</a:t>
            </a:r>
          </a:p>
          <a:p>
            <a:endParaRPr lang="en-GB" sz="800">
              <a:solidFill>
                <a:srgbClr val="010067"/>
              </a:solidFill>
            </a:endParaRP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400675" y="809625"/>
            <a:ext cx="3181350" cy="2519363"/>
            <a:chOff x="3402" y="510"/>
            <a:chExt cx="2004" cy="1587"/>
          </a:xfrm>
        </p:grpSpPr>
        <p:sp>
          <p:nvSpPr>
            <p:cNvPr id="7183" name="Oval 11"/>
            <p:cNvSpPr>
              <a:spLocks noChangeAspect="1" noChangeArrowheads="1"/>
            </p:cNvSpPr>
            <p:nvPr/>
          </p:nvSpPr>
          <p:spPr bwMode="auto">
            <a:xfrm>
              <a:off x="3819" y="510"/>
              <a:ext cx="1587" cy="1587"/>
            </a:xfrm>
            <a:prstGeom prst="ellips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4" name="Group 32"/>
            <p:cNvGrpSpPr>
              <a:grpSpLocks/>
            </p:cNvGrpSpPr>
            <p:nvPr/>
          </p:nvGrpSpPr>
          <p:grpSpPr bwMode="auto">
            <a:xfrm rot="-5400000">
              <a:off x="3141" y="957"/>
              <a:ext cx="1224" cy="701"/>
              <a:chOff x="4220" y="1434"/>
              <a:chExt cx="1149" cy="748"/>
            </a:xfrm>
          </p:grpSpPr>
          <p:sp>
            <p:nvSpPr>
              <p:cNvPr id="7185" name="Line 33"/>
              <p:cNvSpPr>
                <a:spLocks noChangeShapeType="1"/>
              </p:cNvSpPr>
              <p:nvPr/>
            </p:nvSpPr>
            <p:spPr bwMode="auto">
              <a:xfrm>
                <a:off x="4787" y="1434"/>
                <a:ext cx="582" cy="748"/>
              </a:xfrm>
              <a:prstGeom prst="line">
                <a:avLst/>
              </a:prstGeom>
              <a:noFill/>
              <a:ln w="38100">
                <a:solidFill>
                  <a:srgbClr val="01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34"/>
              <p:cNvSpPr>
                <a:spLocks noChangeShapeType="1"/>
              </p:cNvSpPr>
              <p:nvPr/>
            </p:nvSpPr>
            <p:spPr bwMode="auto">
              <a:xfrm flipH="1">
                <a:off x="4220" y="1434"/>
                <a:ext cx="579" cy="748"/>
              </a:xfrm>
              <a:prstGeom prst="line">
                <a:avLst/>
              </a:prstGeom>
              <a:noFill/>
              <a:ln w="38100">
                <a:solidFill>
                  <a:srgbClr val="01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" name="Picture 10" descr="8F_GFX_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7874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8F_atom_homix_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765175"/>
            <a:ext cx="25558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58813" y="3779838"/>
            <a:ext cx="42481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010067"/>
                </a:solidFill>
              </a:rPr>
              <a:t>The atoms in water, the </a:t>
            </a:r>
            <a:r>
              <a:rPr lang="en-US">
                <a:solidFill>
                  <a:srgbClr val="FF6600"/>
                </a:solidFill>
              </a:rPr>
              <a:t>compound</a:t>
            </a:r>
            <a:r>
              <a:rPr lang="en-US">
                <a:solidFill>
                  <a:srgbClr val="010067"/>
                </a:solidFill>
              </a:rPr>
              <a:t> made when hydrogen and oxygen react and their atoms become chemically joined to each other, look like this…</a:t>
            </a:r>
          </a:p>
        </p:txBody>
      </p: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5403850" y="3673475"/>
            <a:ext cx="3111500" cy="2519363"/>
            <a:chOff x="3404" y="2314"/>
            <a:chExt cx="1960" cy="1587"/>
          </a:xfrm>
        </p:grpSpPr>
        <p:sp>
          <p:nvSpPr>
            <p:cNvPr id="7179" name="Oval 21"/>
            <p:cNvSpPr>
              <a:spLocks noChangeArrowheads="1"/>
            </p:cNvSpPr>
            <p:nvPr/>
          </p:nvSpPr>
          <p:spPr bwMode="auto">
            <a:xfrm>
              <a:off x="3777" y="2314"/>
              <a:ext cx="1587" cy="1587"/>
            </a:xfrm>
            <a:prstGeom prst="ellipse">
              <a:avLst/>
            </a:prstGeom>
            <a:noFill/>
            <a:ln w="38100">
              <a:solidFill>
                <a:srgbClr val="01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0" name="Group 36"/>
            <p:cNvGrpSpPr>
              <a:grpSpLocks/>
            </p:cNvGrpSpPr>
            <p:nvPr/>
          </p:nvGrpSpPr>
          <p:grpSpPr bwMode="auto">
            <a:xfrm rot="-5400000">
              <a:off x="3123" y="2779"/>
              <a:ext cx="1224" cy="662"/>
              <a:chOff x="4220" y="1434"/>
              <a:chExt cx="1149" cy="748"/>
            </a:xfrm>
          </p:grpSpPr>
          <p:sp>
            <p:nvSpPr>
              <p:cNvPr id="7181" name="Line 37"/>
              <p:cNvSpPr>
                <a:spLocks noChangeShapeType="1"/>
              </p:cNvSpPr>
              <p:nvPr/>
            </p:nvSpPr>
            <p:spPr bwMode="auto">
              <a:xfrm>
                <a:off x="4787" y="1434"/>
                <a:ext cx="582" cy="748"/>
              </a:xfrm>
              <a:prstGeom prst="line">
                <a:avLst/>
              </a:prstGeom>
              <a:noFill/>
              <a:ln w="38100">
                <a:solidFill>
                  <a:srgbClr val="01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" name="Line 38"/>
              <p:cNvSpPr>
                <a:spLocks noChangeShapeType="1"/>
              </p:cNvSpPr>
              <p:nvPr/>
            </p:nvSpPr>
            <p:spPr bwMode="auto">
              <a:xfrm flipH="1">
                <a:off x="4220" y="1434"/>
                <a:ext cx="579" cy="748"/>
              </a:xfrm>
              <a:prstGeom prst="line">
                <a:avLst/>
              </a:prstGeom>
              <a:noFill/>
              <a:ln w="38100">
                <a:solidFill>
                  <a:srgbClr val="01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" name="Picture 2" descr="8F_atom_howater2_R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3644900"/>
            <a:ext cx="25558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 descr="8F_GFX_jar_wa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343400"/>
            <a:ext cx="7635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14"/>
          <p:cNvSpPr>
            <a:spLocks noChangeArrowheads="1"/>
          </p:cNvSpPr>
          <p:nvPr/>
        </p:nvSpPr>
        <p:spPr bwMode="auto">
          <a:xfrm>
            <a:off x="1143000" y="304800"/>
            <a:ext cx="6784975" cy="681038"/>
          </a:xfrm>
          <a:prstGeom prst="roundRect">
            <a:avLst>
              <a:gd name="adj" fmla="val 43579"/>
            </a:avLst>
          </a:prstGeom>
          <a:solidFill>
            <a:srgbClr val="FF6600"/>
          </a:solidFill>
          <a:ln w="38100">
            <a:solidFill>
              <a:srgbClr val="9900CC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GB" sz="3200">
                <a:solidFill>
                  <a:schemeClr val="bg1"/>
                </a:solidFill>
              </a:rPr>
              <a:t> Compound names and formulae</a:t>
            </a:r>
          </a:p>
        </p:txBody>
      </p:sp>
      <p:sp>
        <p:nvSpPr>
          <p:cNvPr id="8195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532813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34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5334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5334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5334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5334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400">
                <a:solidFill>
                  <a:srgbClr val="010067"/>
                </a:solidFill>
              </a:rPr>
              <a:t>To name simple compounds of metals and non-metals:</a:t>
            </a:r>
          </a:p>
        </p:txBody>
      </p:sp>
      <p:sp>
        <p:nvSpPr>
          <p:cNvPr id="4" name="Text Box 273"/>
          <p:cNvSpPr txBox="1">
            <a:spLocks noChangeArrowheads="1"/>
          </p:cNvSpPr>
          <p:nvPr/>
        </p:nvSpPr>
        <p:spPr bwMode="auto">
          <a:xfrm>
            <a:off x="685800" y="1828800"/>
            <a:ext cx="6157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2800">
                <a:solidFill>
                  <a:srgbClr val="FF6600"/>
                </a:solidFill>
              </a:rPr>
              <a:t>1.</a:t>
            </a:r>
            <a:r>
              <a:rPr lang="en-GB">
                <a:solidFill>
                  <a:srgbClr val="010067"/>
                </a:solidFill>
              </a:rPr>
              <a:t> Write down the name of the metal.</a:t>
            </a:r>
          </a:p>
        </p:txBody>
      </p:sp>
      <p:sp>
        <p:nvSpPr>
          <p:cNvPr id="5" name="Rectangle 272"/>
          <p:cNvSpPr>
            <a:spLocks noChangeArrowheads="1"/>
          </p:cNvSpPr>
          <p:nvPr/>
        </p:nvSpPr>
        <p:spPr bwMode="auto">
          <a:xfrm>
            <a:off x="685800" y="2286000"/>
            <a:ext cx="74533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1950" indent="-361950" defTabSz="533400"/>
            <a:r>
              <a:rPr lang="en-GB" sz="2800">
                <a:solidFill>
                  <a:srgbClr val="FF6600"/>
                </a:solidFill>
              </a:rPr>
              <a:t>2.</a:t>
            </a:r>
            <a:r>
              <a:rPr lang="en-GB">
                <a:solidFill>
                  <a:srgbClr val="010067"/>
                </a:solidFill>
              </a:rPr>
              <a:t> Write down the name of the non-metal, changing the ending of the word to  “-ide”.</a:t>
            </a:r>
          </a:p>
        </p:txBody>
      </p:sp>
      <p:sp>
        <p:nvSpPr>
          <p:cNvPr id="6" name="Text Box 275"/>
          <p:cNvSpPr txBox="1">
            <a:spLocks noChangeArrowheads="1"/>
          </p:cNvSpPr>
          <p:nvPr/>
        </p:nvSpPr>
        <p:spPr bwMode="auto">
          <a:xfrm>
            <a:off x="682625" y="3068638"/>
            <a:ext cx="7705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10067"/>
                </a:solidFill>
              </a:rPr>
              <a:t>What is the name of the compound made when the following elements combine?</a:t>
            </a: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038600"/>
            <a:ext cx="6710362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 txBox="1">
            <a:spLocks noChangeArrowheads="1"/>
          </p:cNvSpPr>
          <p:nvPr/>
        </p:nvSpPr>
        <p:spPr>
          <a:xfrm>
            <a:off x="0" y="0"/>
            <a:ext cx="7924800" cy="6858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 dirty="0">
                <a:latin typeface="+mj-lt"/>
                <a:ea typeface="+mj-ea"/>
                <a:cs typeface="+mj-cs"/>
              </a:rPr>
              <a:t>      </a:t>
            </a:r>
            <a:r>
              <a:rPr lang="en-GB" sz="4000" dirty="0">
                <a:latin typeface="+mj-lt"/>
                <a:ea typeface="+mj-ea"/>
                <a:cs typeface="+mj-cs"/>
              </a:rPr>
              <a:t>Naming simple compounds 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611188" y="735013"/>
            <a:ext cx="8258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5334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5334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5334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5334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5334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533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400">
                <a:solidFill>
                  <a:srgbClr val="010067"/>
                </a:solidFill>
              </a:rPr>
              <a:t>Many compounds contain more than two elements. </a:t>
            </a:r>
            <a:endParaRPr lang="en-GB" sz="2400" b="1">
              <a:solidFill>
                <a:srgbClr val="010067"/>
              </a:solidFill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611188" y="1239838"/>
            <a:ext cx="82089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10067"/>
                </a:solidFill>
                <a:latin typeface="+mn-lt"/>
                <a:cs typeface="+mn-cs"/>
              </a:rPr>
              <a:t>For compounds containing two elements plus oxygen,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010067"/>
                </a:solidFill>
                <a:latin typeface="+mn-lt"/>
                <a:cs typeface="+mn-cs"/>
              </a:rPr>
              <a:t>the ending of the other non-metal usually changes to “</a:t>
            </a:r>
            <a:r>
              <a:rPr lang="en-GB" sz="2400" i="1" dirty="0">
                <a:solidFill>
                  <a:srgbClr val="01006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-</a:t>
            </a:r>
            <a:r>
              <a:rPr lang="en-GB" sz="2400" dirty="0">
                <a:solidFill>
                  <a:srgbClr val="010067"/>
                </a:solidFill>
                <a:latin typeface="+mn-lt"/>
                <a:cs typeface="+mn-cs"/>
              </a:rPr>
              <a:t>ate”.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6500"/>
            <a:ext cx="731520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 txBox="1">
            <a:spLocks noChangeArrowheads="1"/>
          </p:cNvSpPr>
          <p:nvPr/>
        </p:nvSpPr>
        <p:spPr>
          <a:xfrm>
            <a:off x="0" y="0"/>
            <a:ext cx="8077200" cy="6096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GB" sz="4400">
                <a:latin typeface="+mj-lt"/>
                <a:ea typeface="+mj-ea"/>
                <a:cs typeface="+mj-cs"/>
              </a:rPr>
              <a:t>      Composition of compounds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663575" y="701675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000">
                <a:solidFill>
                  <a:srgbClr val="010067"/>
                </a:solidFill>
              </a:rPr>
              <a:t>A compound contains atoms from different elements that are chemically joined together.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49288" y="1609725"/>
            <a:ext cx="7921625" cy="863600"/>
          </a:xfrm>
          <a:prstGeom prst="rect">
            <a:avLst/>
          </a:prstGeom>
          <a:solidFill>
            <a:srgbClr val="FFCC66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000">
                <a:solidFill>
                  <a:srgbClr val="010066"/>
                </a:solidFill>
              </a:rPr>
              <a:t>A compound always contains a particular amount of each element. It has a </a:t>
            </a:r>
            <a:r>
              <a:rPr lang="en-GB" sz="2000" u="sng">
                <a:solidFill>
                  <a:srgbClr val="010066"/>
                </a:solidFill>
              </a:rPr>
              <a:t>fixed</a:t>
            </a:r>
            <a:r>
              <a:rPr lang="en-GB" sz="2000">
                <a:solidFill>
                  <a:srgbClr val="010066"/>
                </a:solidFill>
              </a:rPr>
              <a:t> composition.</a:t>
            </a: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663575" y="2781300"/>
            <a:ext cx="813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000">
                <a:solidFill>
                  <a:srgbClr val="010067"/>
                </a:solidFill>
              </a:rPr>
              <a:t>Compound names can get quite long and complicated, </a:t>
            </a:r>
          </a:p>
          <a:p>
            <a:r>
              <a:rPr lang="en-GB" sz="2000">
                <a:solidFill>
                  <a:srgbClr val="010067"/>
                </a:solidFill>
              </a:rPr>
              <a:t>so the symbols of the elements are used as a shorthand.</a:t>
            </a:r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663575" y="3686175"/>
            <a:ext cx="7292975" cy="7080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000">
                <a:solidFill>
                  <a:srgbClr val="010067"/>
                </a:solidFill>
              </a:rPr>
              <a:t>The symbols of the elements in a compound are combined to give the </a:t>
            </a:r>
            <a:r>
              <a:rPr lang="en-GB" sz="2000" u="sng">
                <a:solidFill>
                  <a:srgbClr val="010066"/>
                </a:solidFill>
              </a:rPr>
              <a:t>formula</a:t>
            </a:r>
            <a:r>
              <a:rPr lang="en-GB" sz="2000">
                <a:solidFill>
                  <a:srgbClr val="010067"/>
                </a:solidFill>
              </a:rPr>
              <a:t> of the compound.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609600" y="4800600"/>
            <a:ext cx="4413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000">
                <a:solidFill>
                  <a:srgbClr val="010067"/>
                </a:solidFill>
              </a:rPr>
              <a:t>What is the formula of </a:t>
            </a:r>
          </a:p>
          <a:p>
            <a:r>
              <a:rPr lang="en-GB" sz="2000">
                <a:solidFill>
                  <a:srgbClr val="010067"/>
                </a:solidFill>
              </a:rPr>
              <a:t>carbon dioxide?</a:t>
            </a:r>
          </a:p>
        </p:txBody>
      </p:sp>
      <p:pic>
        <p:nvPicPr>
          <p:cNvPr id="8" name="Picture 45" descr="carbon_dioxide_R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868863"/>
            <a:ext cx="30019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1064</Words>
  <Application>Microsoft Office PowerPoint</Application>
  <PresentationFormat>On-screen Show (4:3)</PresentationFormat>
  <Paragraphs>157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Arial</vt:lpstr>
      <vt:lpstr>Comic Sans MS</vt:lpstr>
      <vt:lpstr>Wingdings</vt:lpstr>
      <vt:lpstr>Monotype Sorts</vt:lpstr>
      <vt:lpstr>Webdings</vt:lpstr>
      <vt:lpstr>Office Theme</vt:lpstr>
      <vt:lpstr>Picture Publisher Image</vt:lpstr>
      <vt:lpstr> Comparing elements and compounds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Ministry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elements and compounds</dc:title>
  <dc:creator>AKOBIA</dc:creator>
  <cp:lastModifiedBy>Teacher E-Solutions</cp:lastModifiedBy>
  <cp:revision>7</cp:revision>
  <dcterms:created xsi:type="dcterms:W3CDTF">2013-04-23T16:47:40Z</dcterms:created>
  <dcterms:modified xsi:type="dcterms:W3CDTF">2019-01-18T17:57:34Z</dcterms:modified>
</cp:coreProperties>
</file>